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theme/themeOverride7.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notesSlides/notesSlide3.xml" ContentType="application/vnd.openxmlformats-officedocument.presentationml.notesSlide+xml"/>
  <Override PartName="/ppt/theme/themeOverride13.xml" ContentType="application/vnd.openxmlformats-officedocument.themeOverride+xml"/>
  <Override PartName="/ppt/notesSlides/notesSlide4.xml" ContentType="application/vnd.openxmlformats-officedocument.presentationml.notesSlide+xml"/>
  <Override PartName="/ppt/theme/themeOverride14.xml" ContentType="application/vnd.openxmlformats-officedocument.themeOverride+xml"/>
  <Override PartName="/ppt/notesSlides/notesSlide5.xml" ContentType="application/vnd.openxmlformats-officedocument.presentationml.notesSlide+xml"/>
  <Override PartName="/ppt/theme/themeOverride15.xml" ContentType="application/vnd.openxmlformats-officedocument.themeOverride+xml"/>
  <Override PartName="/ppt/notesSlides/notesSlide6.xml" ContentType="application/vnd.openxmlformats-officedocument.presentationml.notesSlide+xml"/>
  <Override PartName="/ppt/theme/themeOverride16.xml" ContentType="application/vnd.openxmlformats-officedocument.themeOverride+xml"/>
  <Override PartName="/ppt/theme/themeOverride17.xml" ContentType="application/vnd.openxmlformats-officedocument.themeOverrid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theme/themeOverride18.xml" ContentType="application/vnd.openxmlformats-officedocument.themeOverrid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3.xml" ContentType="application/vnd.openxmlformats-officedocument.drawingml.chartshapes+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3.xml" ContentType="application/vnd.openxmlformats-officedocument.themeOverride+xml"/>
  <Override PartName="/ppt/theme/themeOverride24.xml" ContentType="application/vnd.openxmlformats-officedocument.themeOverride+xml"/>
  <Override PartName="/ppt/notesSlides/notesSlide10.xml" ContentType="application/vnd.openxmlformats-officedocument.presentationml.notesSl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notesSlides/notesSlide11.xml" ContentType="application/vnd.openxmlformats-officedocument.presentationml.notesSl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charts/chart6.xml" ContentType="application/vnd.openxmlformats-officedocument.drawingml.chart+xml"/>
  <Override PartName="/ppt/drawings/drawing4.xml" ContentType="application/vnd.openxmlformats-officedocument.drawingml.chartshapes+xml"/>
  <Override PartName="/ppt/theme/themeOverride33.xml" ContentType="application/vnd.openxmlformats-officedocument.themeOverride+xml"/>
  <Override PartName="/ppt/charts/chart7.xml" ContentType="application/vnd.openxmlformats-officedocument.drawingml.chart+xml"/>
  <Override PartName="/ppt/drawings/drawing5.xml" ContentType="application/vnd.openxmlformats-officedocument.drawingml.chartshapes+xml"/>
  <Override PartName="/ppt/theme/themeOverride34.xml" ContentType="application/vnd.openxmlformats-officedocument.themeOverride+xml"/>
  <Override PartName="/ppt/charts/chart8.xml" ContentType="application/vnd.openxmlformats-officedocument.drawingml.chart+xml"/>
  <Override PartName="/ppt/drawings/drawing6.xml" ContentType="application/vnd.openxmlformats-officedocument.drawingml.chartshapes+xml"/>
  <Override PartName="/ppt/theme/themeOverride35.xml" ContentType="application/vnd.openxmlformats-officedocument.themeOverride+xml"/>
  <Override PartName="/ppt/theme/themeOverride36.xml" ContentType="application/vnd.openxmlformats-officedocument.themeOverride+xml"/>
  <Override PartName="/ppt/theme/themeOverride37.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 id="2147483729" r:id="rId3"/>
  </p:sldMasterIdLst>
  <p:notesMasterIdLst>
    <p:notesMasterId r:id="rId45"/>
  </p:notesMasterIdLst>
  <p:handoutMasterIdLst>
    <p:handoutMasterId r:id="rId46"/>
  </p:handoutMasterIdLst>
  <p:sldIdLst>
    <p:sldId id="258" r:id="rId4"/>
    <p:sldId id="276" r:id="rId5"/>
    <p:sldId id="278" r:id="rId6"/>
    <p:sldId id="279" r:id="rId7"/>
    <p:sldId id="280" r:id="rId8"/>
    <p:sldId id="299" r:id="rId9"/>
    <p:sldId id="286" r:id="rId10"/>
    <p:sldId id="281" r:id="rId11"/>
    <p:sldId id="285" r:id="rId12"/>
    <p:sldId id="321"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295" r:id="rId26"/>
    <p:sldId id="297" r:id="rId27"/>
    <p:sldId id="298" r:id="rId28"/>
    <p:sldId id="304" r:id="rId29"/>
    <p:sldId id="305" r:id="rId30"/>
    <p:sldId id="306" r:id="rId31"/>
    <p:sldId id="307" r:id="rId32"/>
    <p:sldId id="308" r:id="rId33"/>
    <p:sldId id="318" r:id="rId34"/>
    <p:sldId id="311" r:id="rId35"/>
    <p:sldId id="309" r:id="rId36"/>
    <p:sldId id="310" r:id="rId37"/>
    <p:sldId id="313" r:id="rId38"/>
    <p:sldId id="314" r:id="rId39"/>
    <p:sldId id="315" r:id="rId40"/>
    <p:sldId id="320" r:id="rId41"/>
    <p:sldId id="312" r:id="rId42"/>
    <p:sldId id="300" r:id="rId43"/>
    <p:sldId id="317"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7AA3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74" autoAdjust="0"/>
    <p:restoredTop sz="94434" autoAdjust="0"/>
  </p:normalViewPr>
  <p:slideViewPr>
    <p:cSldViewPr snapToGrid="0">
      <p:cViewPr varScale="1">
        <p:scale>
          <a:sx n="72" d="100"/>
          <a:sy n="72" d="100"/>
        </p:scale>
        <p:origin x="348" y="66"/>
      </p:cViewPr>
      <p:guideLst>
        <p:guide orient="horz" pos="2160"/>
        <p:guide pos="3840"/>
      </p:guideLst>
    </p:cSldViewPr>
  </p:slideViewPr>
  <p:notesTextViewPr>
    <p:cViewPr>
      <p:scale>
        <a:sx n="200" d="100"/>
        <a:sy n="200" d="100"/>
      </p:scale>
      <p:origin x="0" y="0"/>
    </p:cViewPr>
  </p:notesTextViewPr>
  <p:notesViewPr>
    <p:cSldViewPr snapToGrid="0">
      <p:cViewPr varScale="1">
        <p:scale>
          <a:sx n="68" d="100"/>
          <a:sy n="68" d="100"/>
        </p:scale>
        <p:origin x="2808"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ublic\Videos\haitham\Microsoft%20Excel%20Worksheet%20&#1580;&#1583;&#1610;&#1583;%20&#8235;&#8236;.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H:\Book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DELL.DELL-PC\Desktop\New%20Microsoft%20Excel%20Worksheet.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DELL.DELL-PC\Desktop\New%20Microsoft%20Excel%20Worksheet.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3" Type="http://schemas.openxmlformats.org/officeDocument/2006/relationships/oleObject" Target="file:///H:\2\watr%20CAD\reservoir.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DELL.DELL-PC\AppData\Local\Temp\Rar$DIa0.265\&#1605;&#1588;&#1585;&#1608;&#1593;%20&#1578;&#1582;&#1585;&#1580;%20(&#1576;&#1610;&#1575;&#1606;&#1575;&#1578;(.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Users\DELL.DELL-PC\AppData\Local\Temp\Rar$DIa0.265\&#1605;&#1588;&#1585;&#1608;&#1593;%20&#1578;&#1582;&#1585;&#1580;%20(&#1576;&#1610;&#1575;&#1606;&#1575;&#1578;(.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D:\civil%20engineering\&#1605;&#1588;&#1585;&#1608;&#1593;%20&#1578;&#1582;&#1585;&#1580;%20%20%20%201\&#1605;&#1588;&#1585;&#1608;&#1593;%20&#1578;&#1582;&#1585;&#1580;%20(&#1576;&#1610;&#1575;&#1606;&#1575;&#157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692257217847768E-2"/>
          <c:y val="6.9410171697674813E-2"/>
          <c:w val="0.88474312584248116"/>
          <c:h val="0.76012433324342454"/>
        </c:manualLayout>
      </c:layout>
      <c:lineChart>
        <c:grouping val="stacked"/>
        <c:varyColors val="0"/>
        <c:ser>
          <c:idx val="0"/>
          <c:order val="0"/>
          <c:spPr>
            <a:ln w="34925" cap="rnd">
              <a:solidFill>
                <a:schemeClr val="accent2"/>
              </a:solidFill>
              <a:round/>
            </a:ln>
            <a:effectLst>
              <a:outerShdw blurRad="57150" dist="38100" dir="5400000" algn="ctr" rotWithShape="0">
                <a:scrgbClr r="0" g="0" b="0">
                  <a:shade val="9000"/>
                  <a:satMod val="105000"/>
                  <a:alpha val="48000"/>
                </a:sc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Sheet1!$J$1:$J$21</c:f>
              <c:strCache>
                <c:ptCount val="21"/>
                <c:pt idx="0">
                  <c:v>2012-2011</c:v>
                </c:pt>
                <c:pt idx="1">
                  <c:v>2011-2010</c:v>
                </c:pt>
                <c:pt idx="2">
                  <c:v>2010-2009</c:v>
                </c:pt>
                <c:pt idx="3">
                  <c:v>2009-2008</c:v>
                </c:pt>
                <c:pt idx="4">
                  <c:v>2008-2007</c:v>
                </c:pt>
                <c:pt idx="5">
                  <c:v>2007-2006</c:v>
                </c:pt>
                <c:pt idx="6">
                  <c:v>2006-2005</c:v>
                </c:pt>
                <c:pt idx="7">
                  <c:v>2005-2004</c:v>
                </c:pt>
                <c:pt idx="8">
                  <c:v>2004-2003</c:v>
                </c:pt>
                <c:pt idx="9">
                  <c:v>2003-2002</c:v>
                </c:pt>
                <c:pt idx="10">
                  <c:v>2002-2001</c:v>
                </c:pt>
                <c:pt idx="11">
                  <c:v>2001-2000</c:v>
                </c:pt>
                <c:pt idx="12">
                  <c:v>2000-1999</c:v>
                </c:pt>
                <c:pt idx="13">
                  <c:v>1999-1998</c:v>
                </c:pt>
                <c:pt idx="14">
                  <c:v>1998-1997</c:v>
                </c:pt>
                <c:pt idx="15">
                  <c:v>1997-1996</c:v>
                </c:pt>
                <c:pt idx="16">
                  <c:v>1996-1995</c:v>
                </c:pt>
                <c:pt idx="17">
                  <c:v>1995-1994</c:v>
                </c:pt>
                <c:pt idx="18">
                  <c:v>1994-1993</c:v>
                </c:pt>
                <c:pt idx="19">
                  <c:v>1993-1992</c:v>
                </c:pt>
                <c:pt idx="20">
                  <c:v>1992-1991</c:v>
                </c:pt>
              </c:strCache>
            </c:strRef>
          </c:cat>
          <c:val>
            <c:numRef>
              <c:f>Sheet1!$H$1:$H$21</c:f>
              <c:numCache>
                <c:formatCode>General</c:formatCode>
                <c:ptCount val="21"/>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numCache>
            </c:numRef>
          </c:val>
          <c:smooth val="0"/>
        </c:ser>
        <c:ser>
          <c:idx val="1"/>
          <c:order val="1"/>
          <c:spPr>
            <a:ln w="34925" cap="rnd">
              <a:solidFill>
                <a:schemeClr val="accent4"/>
              </a:solidFill>
              <a:round/>
            </a:ln>
            <a:effectLst>
              <a:outerShdw blurRad="57150" dist="38100" dir="5400000" algn="ctr" rotWithShape="0">
                <a:scrgbClr r="0" g="0" b="0">
                  <a:shade val="9000"/>
                  <a:satMod val="105000"/>
                  <a:alpha val="48000"/>
                </a:sc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Sheet1!$J$1:$J$21</c:f>
              <c:strCache>
                <c:ptCount val="21"/>
                <c:pt idx="0">
                  <c:v>2012-2011</c:v>
                </c:pt>
                <c:pt idx="1">
                  <c:v>2011-2010</c:v>
                </c:pt>
                <c:pt idx="2">
                  <c:v>2010-2009</c:v>
                </c:pt>
                <c:pt idx="3">
                  <c:v>2009-2008</c:v>
                </c:pt>
                <c:pt idx="4">
                  <c:v>2008-2007</c:v>
                </c:pt>
                <c:pt idx="5">
                  <c:v>2007-2006</c:v>
                </c:pt>
                <c:pt idx="6">
                  <c:v>2006-2005</c:v>
                </c:pt>
                <c:pt idx="7">
                  <c:v>2005-2004</c:v>
                </c:pt>
                <c:pt idx="8">
                  <c:v>2004-2003</c:v>
                </c:pt>
                <c:pt idx="9">
                  <c:v>2003-2002</c:v>
                </c:pt>
                <c:pt idx="10">
                  <c:v>2002-2001</c:v>
                </c:pt>
                <c:pt idx="11">
                  <c:v>2001-2000</c:v>
                </c:pt>
                <c:pt idx="12">
                  <c:v>2000-1999</c:v>
                </c:pt>
                <c:pt idx="13">
                  <c:v>1999-1998</c:v>
                </c:pt>
                <c:pt idx="14">
                  <c:v>1998-1997</c:v>
                </c:pt>
                <c:pt idx="15">
                  <c:v>1997-1996</c:v>
                </c:pt>
                <c:pt idx="16">
                  <c:v>1996-1995</c:v>
                </c:pt>
                <c:pt idx="17">
                  <c:v>1995-1994</c:v>
                </c:pt>
                <c:pt idx="18">
                  <c:v>1994-1993</c:v>
                </c:pt>
                <c:pt idx="19">
                  <c:v>1993-1992</c:v>
                </c:pt>
                <c:pt idx="20">
                  <c:v>1992-1991</c:v>
                </c:pt>
              </c:strCache>
            </c:strRef>
          </c:cat>
          <c:val>
            <c:numRef>
              <c:f>Sheet1!$I$1:$I$21</c:f>
              <c:numCache>
                <c:formatCode>General</c:formatCode>
                <c:ptCount val="21"/>
                <c:pt idx="0">
                  <c:v>701</c:v>
                </c:pt>
                <c:pt idx="1">
                  <c:v>621</c:v>
                </c:pt>
                <c:pt idx="2">
                  <c:v>596</c:v>
                </c:pt>
                <c:pt idx="3">
                  <c:v>555</c:v>
                </c:pt>
                <c:pt idx="4">
                  <c:v>418</c:v>
                </c:pt>
                <c:pt idx="5">
                  <c:v>592</c:v>
                </c:pt>
                <c:pt idx="6">
                  <c:v>652</c:v>
                </c:pt>
                <c:pt idx="7">
                  <c:v>657</c:v>
                </c:pt>
                <c:pt idx="8">
                  <c:v>466</c:v>
                </c:pt>
                <c:pt idx="9">
                  <c:v>988</c:v>
                </c:pt>
                <c:pt idx="10">
                  <c:v>720</c:v>
                </c:pt>
                <c:pt idx="11">
                  <c:v>434</c:v>
                </c:pt>
                <c:pt idx="12">
                  <c:v>555</c:v>
                </c:pt>
                <c:pt idx="13">
                  <c:v>289</c:v>
                </c:pt>
                <c:pt idx="14">
                  <c:v>762</c:v>
                </c:pt>
                <c:pt idx="15">
                  <c:v>745</c:v>
                </c:pt>
                <c:pt idx="16">
                  <c:v>648</c:v>
                </c:pt>
                <c:pt idx="17">
                  <c:v>807</c:v>
                </c:pt>
                <c:pt idx="18">
                  <c:v>643</c:v>
                </c:pt>
                <c:pt idx="19">
                  <c:v>836</c:v>
                </c:pt>
                <c:pt idx="20">
                  <c:v>1223</c:v>
                </c:pt>
              </c:numCache>
            </c:numRef>
          </c:val>
          <c:smooth val="0"/>
        </c:ser>
        <c:dLbls>
          <c:dLblPos val="ctr"/>
          <c:showLegendKey val="0"/>
          <c:showVal val="1"/>
          <c:showCatName val="0"/>
          <c:showSerName val="0"/>
          <c:showPercent val="0"/>
          <c:showBubbleSize val="0"/>
        </c:dLbls>
        <c:upDownBars>
          <c:gapWidth val="150"/>
          <c:upBars>
            <c:spPr>
              <a:solidFill>
                <a:schemeClr val="lt1"/>
              </a:solidFill>
              <a:ln w="9525">
                <a:solidFill>
                  <a:schemeClr val="tx1">
                    <a:lumMod val="15000"/>
                    <a:lumOff val="85000"/>
                  </a:schemeClr>
                </a:solidFill>
              </a:ln>
              <a:effectLst/>
            </c:spPr>
          </c:upBars>
          <c:downBars>
            <c:spPr>
              <a:solidFill>
                <a:schemeClr val="dk1">
                  <a:lumMod val="65000"/>
                  <a:lumOff val="35000"/>
                </a:schemeClr>
              </a:solidFill>
              <a:ln w="9525">
                <a:solidFill>
                  <a:schemeClr val="tx1">
                    <a:lumMod val="65000"/>
                    <a:lumOff val="35000"/>
                  </a:schemeClr>
                </a:solidFill>
              </a:ln>
              <a:effectLst/>
            </c:spPr>
          </c:downBars>
        </c:upDownBars>
        <c:smooth val="0"/>
        <c:axId val="229433440"/>
        <c:axId val="229434000"/>
      </c:lineChart>
      <c:catAx>
        <c:axId val="229433440"/>
        <c:scaling>
          <c:orientation val="minMax"/>
        </c:scaling>
        <c:delete val="0"/>
        <c:axPos val="b"/>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a:t>Year</a:t>
                </a:r>
              </a:p>
            </c:rich>
          </c:tx>
          <c:layout>
            <c:manualLayout>
              <c:xMode val="edge"/>
              <c:yMode val="edge"/>
              <c:x val="0.46414628404007641"/>
              <c:y val="0.9046576341754201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9434000"/>
        <c:crosses val="autoZero"/>
        <c:auto val="0"/>
        <c:lblAlgn val="ctr"/>
        <c:lblOffset val="100"/>
        <c:noMultiLvlLbl val="0"/>
      </c:catAx>
      <c:valAx>
        <c:axId val="2294340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a:t>rainfall</a:t>
                </a:r>
                <a:r>
                  <a:rPr lang="en-JM"/>
                  <a:t> (mm)</a:t>
                </a:r>
                <a:endParaRPr lang="en-US"/>
              </a:p>
            </c:rich>
          </c:tx>
          <c:layout>
            <c:manualLayout>
              <c:xMode val="edge"/>
              <c:yMode val="edge"/>
              <c:x val="1.7718715393133997E-2"/>
              <c:y val="0.26324230540671645"/>
            </c:manualLayout>
          </c:layout>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9433440"/>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dirty="0"/>
              <a:t>Population – Capita </a:t>
            </a:r>
            <a:endParaRPr lang="ar-SA" dirty="0"/>
          </a:p>
        </c:rich>
      </c:tx>
      <c:layout>
        <c:manualLayout>
          <c:xMode val="edge"/>
          <c:yMode val="edge"/>
          <c:x val="0.31924760541979702"/>
          <c:y val="4.8622094817870533E-2"/>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8.9056055493063363E-2"/>
          <c:y val="0.14969543394182735"/>
          <c:w val="0.8675035620547431"/>
          <c:h val="0.79822468735817553"/>
        </c:manualLayout>
      </c:layout>
      <c:scatterChart>
        <c:scatterStyle val="smoothMarker"/>
        <c:varyColors val="0"/>
        <c:ser>
          <c:idx val="0"/>
          <c:order val="0"/>
          <c:spPr>
            <a:ln w="9525" cap="rnd">
              <a:solidFill>
                <a:schemeClr val="accent1"/>
              </a:solidFill>
              <a:round/>
            </a:ln>
            <a:effectLst/>
          </c:spPr>
          <c:marker>
            <c:symbol val="none"/>
          </c:marker>
          <c:xVal>
            <c:numRef>
              <c:f>ورقة1!$A$1:$A$5</c:f>
              <c:numCache>
                <c:formatCode>General</c:formatCode>
                <c:ptCount val="5"/>
                <c:pt idx="0">
                  <c:v>1922</c:v>
                </c:pt>
                <c:pt idx="1">
                  <c:v>1945</c:v>
                </c:pt>
                <c:pt idx="2">
                  <c:v>1967</c:v>
                </c:pt>
                <c:pt idx="3">
                  <c:v>1997</c:v>
                </c:pt>
                <c:pt idx="4">
                  <c:v>2007</c:v>
                </c:pt>
              </c:numCache>
            </c:numRef>
          </c:xVal>
          <c:yVal>
            <c:numRef>
              <c:f>ورقة1!$B$1:$B$5</c:f>
              <c:numCache>
                <c:formatCode>General</c:formatCode>
                <c:ptCount val="5"/>
                <c:pt idx="0">
                  <c:v>290</c:v>
                </c:pt>
                <c:pt idx="1">
                  <c:v>470</c:v>
                </c:pt>
                <c:pt idx="2">
                  <c:v>763</c:v>
                </c:pt>
                <c:pt idx="3">
                  <c:v>1397</c:v>
                </c:pt>
                <c:pt idx="4">
                  <c:v>2467</c:v>
                </c:pt>
              </c:numCache>
            </c:numRef>
          </c:yVal>
          <c:smooth val="1"/>
        </c:ser>
        <c:dLbls>
          <c:showLegendKey val="0"/>
          <c:showVal val="0"/>
          <c:showCatName val="0"/>
          <c:showSerName val="0"/>
          <c:showPercent val="0"/>
          <c:showBubbleSize val="0"/>
        </c:dLbls>
        <c:axId val="229436240"/>
        <c:axId val="229436800"/>
      </c:scatterChart>
      <c:valAx>
        <c:axId val="229436240"/>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Year </a:t>
                </a:r>
                <a:endParaRPr lang="ar-SA"/>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29436800"/>
        <c:crosses val="autoZero"/>
        <c:crossBetween val="midCat"/>
      </c:valAx>
      <c:valAx>
        <c:axId val="229436800"/>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lgn="ctr" rtl="0">
                  <a:defRPr lang="en-US" sz="2128" b="1" i="0" u="none" strike="noStrike" kern="1200" baseline="0" dirty="0">
                    <a:solidFill>
                      <a:srgbClr val="2C3C43"/>
                    </a:solidFill>
                    <a:latin typeface="+mn-lt"/>
                    <a:ea typeface="+mn-ea"/>
                    <a:cs typeface="+mn-cs"/>
                  </a:defRPr>
                </a:pPr>
                <a:r>
                  <a:rPr lang="en-US" sz="2128" b="1" i="0" u="none" strike="noStrike" kern="1200" baseline="0" dirty="0">
                    <a:solidFill>
                      <a:srgbClr val="2C3C43"/>
                    </a:solidFill>
                    <a:latin typeface="+mn-lt"/>
                    <a:ea typeface="+mn-ea"/>
                    <a:cs typeface="+mn-cs"/>
                  </a:rPr>
                  <a:t>Population - Capita </a:t>
                </a:r>
              </a:p>
            </c:rich>
          </c:tx>
          <c:layout>
            <c:manualLayout>
              <c:xMode val="edge"/>
              <c:yMode val="edge"/>
              <c:x val="0.94937953320351076"/>
              <c:y val="0.34127749449452083"/>
            </c:manualLayout>
          </c:layout>
          <c:overlay val="0"/>
          <c:spPr>
            <a:noFill/>
            <a:ln>
              <a:noFill/>
            </a:ln>
            <a:effectLst/>
          </c:spPr>
          <c:txPr>
            <a:bodyPr rot="-5400000" spcFirstLastPara="1" vertOverflow="ellipsis" vert="horz" wrap="square" anchor="ctr" anchorCtr="1"/>
            <a:lstStyle/>
            <a:p>
              <a:pPr algn="ctr" rtl="0">
                <a:defRPr lang="en-US" sz="2128" b="1" i="0" u="none" strike="noStrike" kern="1200" baseline="0" dirty="0">
                  <a:solidFill>
                    <a:srgbClr val="2C3C43"/>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294362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strRef>
              <c:f>Sheet1!$A$38:$A$73</c:f>
              <c:strCache>
                <c:ptCount val="36"/>
                <c:pt idx="0">
                  <c:v>J-1</c:v>
                </c:pt>
                <c:pt idx="1">
                  <c:v>J-2</c:v>
                </c:pt>
                <c:pt idx="2">
                  <c:v>J-3</c:v>
                </c:pt>
                <c:pt idx="3">
                  <c:v>J-4</c:v>
                </c:pt>
                <c:pt idx="4">
                  <c:v>J-5</c:v>
                </c:pt>
                <c:pt idx="5">
                  <c:v>J-6</c:v>
                </c:pt>
                <c:pt idx="6">
                  <c:v>J-7</c:v>
                </c:pt>
                <c:pt idx="7">
                  <c:v>J-8</c:v>
                </c:pt>
                <c:pt idx="8">
                  <c:v>J-9</c:v>
                </c:pt>
                <c:pt idx="9">
                  <c:v>J-10</c:v>
                </c:pt>
                <c:pt idx="10">
                  <c:v>J-11</c:v>
                </c:pt>
                <c:pt idx="11">
                  <c:v>J-12</c:v>
                </c:pt>
                <c:pt idx="12">
                  <c:v>J-13</c:v>
                </c:pt>
                <c:pt idx="13">
                  <c:v>J-14</c:v>
                </c:pt>
                <c:pt idx="14">
                  <c:v>J-15</c:v>
                </c:pt>
                <c:pt idx="15">
                  <c:v>J-16</c:v>
                </c:pt>
                <c:pt idx="16">
                  <c:v>J-17</c:v>
                </c:pt>
                <c:pt idx="17">
                  <c:v>J-18</c:v>
                </c:pt>
                <c:pt idx="18">
                  <c:v>J-19</c:v>
                </c:pt>
                <c:pt idx="19">
                  <c:v>J-20</c:v>
                </c:pt>
                <c:pt idx="20">
                  <c:v>J-21</c:v>
                </c:pt>
                <c:pt idx="21">
                  <c:v>J-22</c:v>
                </c:pt>
                <c:pt idx="22">
                  <c:v>J-23</c:v>
                </c:pt>
                <c:pt idx="23">
                  <c:v>J-24</c:v>
                </c:pt>
                <c:pt idx="24">
                  <c:v>J-25</c:v>
                </c:pt>
                <c:pt idx="25">
                  <c:v>J-26</c:v>
                </c:pt>
                <c:pt idx="26">
                  <c:v>J-27</c:v>
                </c:pt>
                <c:pt idx="27">
                  <c:v>J-28</c:v>
                </c:pt>
                <c:pt idx="28">
                  <c:v>J-29</c:v>
                </c:pt>
                <c:pt idx="29">
                  <c:v>J-30</c:v>
                </c:pt>
                <c:pt idx="30">
                  <c:v>J-31</c:v>
                </c:pt>
                <c:pt idx="31">
                  <c:v>J-32</c:v>
                </c:pt>
                <c:pt idx="32">
                  <c:v>J-33</c:v>
                </c:pt>
                <c:pt idx="33">
                  <c:v>J-34</c:v>
                </c:pt>
                <c:pt idx="34">
                  <c:v>J-35</c:v>
                </c:pt>
                <c:pt idx="35">
                  <c:v>J-36</c:v>
                </c:pt>
              </c:strCache>
            </c:strRef>
          </c:xVal>
          <c:yVal>
            <c:numRef>
              <c:f>Sheet1!$E$38:$E$73</c:f>
              <c:numCache>
                <c:formatCode>General</c:formatCode>
                <c:ptCount val="36"/>
                <c:pt idx="0">
                  <c:v>45.4</c:v>
                </c:pt>
                <c:pt idx="1">
                  <c:v>48</c:v>
                </c:pt>
                <c:pt idx="2">
                  <c:v>49.5</c:v>
                </c:pt>
                <c:pt idx="3">
                  <c:v>56.6</c:v>
                </c:pt>
                <c:pt idx="4">
                  <c:v>58</c:v>
                </c:pt>
                <c:pt idx="5">
                  <c:v>60.5</c:v>
                </c:pt>
                <c:pt idx="6">
                  <c:v>61.3</c:v>
                </c:pt>
                <c:pt idx="7">
                  <c:v>62.3</c:v>
                </c:pt>
                <c:pt idx="8">
                  <c:v>63.5</c:v>
                </c:pt>
                <c:pt idx="9">
                  <c:v>63.7</c:v>
                </c:pt>
                <c:pt idx="10">
                  <c:v>63.7</c:v>
                </c:pt>
                <c:pt idx="11">
                  <c:v>63.9</c:v>
                </c:pt>
                <c:pt idx="12">
                  <c:v>65.7</c:v>
                </c:pt>
                <c:pt idx="13">
                  <c:v>68.5</c:v>
                </c:pt>
                <c:pt idx="14">
                  <c:v>69</c:v>
                </c:pt>
                <c:pt idx="15">
                  <c:v>70.2</c:v>
                </c:pt>
                <c:pt idx="16">
                  <c:v>70.3</c:v>
                </c:pt>
                <c:pt idx="17">
                  <c:v>71.099999999999994</c:v>
                </c:pt>
                <c:pt idx="18">
                  <c:v>72.099999999999994</c:v>
                </c:pt>
                <c:pt idx="19">
                  <c:v>72.5</c:v>
                </c:pt>
                <c:pt idx="20">
                  <c:v>72.599999999999994</c:v>
                </c:pt>
                <c:pt idx="21">
                  <c:v>72.8</c:v>
                </c:pt>
                <c:pt idx="22">
                  <c:v>72.900000000000006</c:v>
                </c:pt>
                <c:pt idx="23">
                  <c:v>73.7</c:v>
                </c:pt>
                <c:pt idx="24">
                  <c:v>75.599999999999994</c:v>
                </c:pt>
                <c:pt idx="25">
                  <c:v>76.5</c:v>
                </c:pt>
                <c:pt idx="26">
                  <c:v>77.099999999999994</c:v>
                </c:pt>
                <c:pt idx="27">
                  <c:v>77.2</c:v>
                </c:pt>
                <c:pt idx="28">
                  <c:v>77.8</c:v>
                </c:pt>
                <c:pt idx="29">
                  <c:v>79</c:v>
                </c:pt>
                <c:pt idx="30">
                  <c:v>79.099999999999994</c:v>
                </c:pt>
                <c:pt idx="31">
                  <c:v>80.3</c:v>
                </c:pt>
                <c:pt idx="32">
                  <c:v>82.6</c:v>
                </c:pt>
                <c:pt idx="33">
                  <c:v>83.1</c:v>
                </c:pt>
                <c:pt idx="34">
                  <c:v>84.4</c:v>
                </c:pt>
                <c:pt idx="35">
                  <c:v>86.3</c:v>
                </c:pt>
              </c:numCache>
            </c:numRef>
          </c:yVal>
          <c:smooth val="0"/>
        </c:ser>
        <c:ser>
          <c:idx val="1"/>
          <c:order val="1"/>
          <c:spPr>
            <a:ln w="25400" cap="rnd">
              <a:noFill/>
              <a:round/>
            </a:ln>
            <a:effectLst/>
          </c:spPr>
          <c:marker>
            <c:symbol val="circle"/>
            <c:size val="5"/>
            <c:spPr>
              <a:solidFill>
                <a:schemeClr val="accent2"/>
              </a:solidFill>
              <a:ln w="9525">
                <a:solidFill>
                  <a:schemeClr val="accent2"/>
                </a:solidFill>
              </a:ln>
              <a:effectLst/>
            </c:spPr>
          </c:marker>
          <c:yVal>
            <c:numRef>
              <c:f>Sheet1!$E$79:$E$114</c:f>
              <c:numCache>
                <c:formatCode>General</c:formatCode>
                <c:ptCount val="36"/>
                <c:pt idx="0">
                  <c:v>46.1</c:v>
                </c:pt>
                <c:pt idx="1">
                  <c:v>48.8</c:v>
                </c:pt>
                <c:pt idx="2">
                  <c:v>50.1</c:v>
                </c:pt>
                <c:pt idx="3">
                  <c:v>57.1</c:v>
                </c:pt>
                <c:pt idx="4">
                  <c:v>59.1</c:v>
                </c:pt>
                <c:pt idx="5">
                  <c:v>61.5</c:v>
                </c:pt>
                <c:pt idx="6">
                  <c:v>62.3</c:v>
                </c:pt>
                <c:pt idx="7">
                  <c:v>63.8</c:v>
                </c:pt>
                <c:pt idx="8">
                  <c:v>64.2</c:v>
                </c:pt>
                <c:pt idx="9">
                  <c:v>64.400000000000006</c:v>
                </c:pt>
                <c:pt idx="10">
                  <c:v>65.5</c:v>
                </c:pt>
                <c:pt idx="11">
                  <c:v>65.7</c:v>
                </c:pt>
                <c:pt idx="12">
                  <c:v>67.2</c:v>
                </c:pt>
                <c:pt idx="13">
                  <c:v>68.7</c:v>
                </c:pt>
                <c:pt idx="14">
                  <c:v>70.5</c:v>
                </c:pt>
                <c:pt idx="15">
                  <c:v>71</c:v>
                </c:pt>
                <c:pt idx="16">
                  <c:v>71.8</c:v>
                </c:pt>
                <c:pt idx="17">
                  <c:v>72.5</c:v>
                </c:pt>
                <c:pt idx="18">
                  <c:v>73.2</c:v>
                </c:pt>
                <c:pt idx="19">
                  <c:v>73.400000000000006</c:v>
                </c:pt>
                <c:pt idx="20">
                  <c:v>73.599999999999994</c:v>
                </c:pt>
                <c:pt idx="21">
                  <c:v>73.8</c:v>
                </c:pt>
                <c:pt idx="22">
                  <c:v>74</c:v>
                </c:pt>
                <c:pt idx="23">
                  <c:v>74.2</c:v>
                </c:pt>
                <c:pt idx="24">
                  <c:v>76.8</c:v>
                </c:pt>
                <c:pt idx="25">
                  <c:v>77.3</c:v>
                </c:pt>
                <c:pt idx="26">
                  <c:v>77.5</c:v>
                </c:pt>
                <c:pt idx="27">
                  <c:v>78.599999999999994</c:v>
                </c:pt>
                <c:pt idx="28">
                  <c:v>78.599999999999994</c:v>
                </c:pt>
                <c:pt idx="29">
                  <c:v>79.8</c:v>
                </c:pt>
                <c:pt idx="30">
                  <c:v>79.900000000000006</c:v>
                </c:pt>
                <c:pt idx="31">
                  <c:v>81</c:v>
                </c:pt>
                <c:pt idx="32">
                  <c:v>84.1</c:v>
                </c:pt>
                <c:pt idx="33">
                  <c:v>84.5</c:v>
                </c:pt>
                <c:pt idx="34">
                  <c:v>85.3</c:v>
                </c:pt>
                <c:pt idx="35">
                  <c:v>88</c:v>
                </c:pt>
              </c:numCache>
            </c:numRef>
          </c:yVal>
          <c:smooth val="0"/>
        </c:ser>
        <c:ser>
          <c:idx val="2"/>
          <c:order val="2"/>
          <c:spPr>
            <a:ln w="25400" cap="rnd">
              <a:noFill/>
              <a:round/>
            </a:ln>
            <a:effectLst/>
          </c:spPr>
          <c:marker>
            <c:symbol val="circle"/>
            <c:size val="5"/>
            <c:spPr>
              <a:solidFill>
                <a:schemeClr val="accent3"/>
              </a:solidFill>
              <a:ln w="9525">
                <a:solidFill>
                  <a:schemeClr val="accent3"/>
                </a:solidFill>
              </a:ln>
              <a:effectLst/>
            </c:spPr>
          </c:marker>
          <c:yVal>
            <c:numRef>
              <c:f>Sheet1!$E$119:$E$154</c:f>
              <c:numCache>
                <c:formatCode>General</c:formatCode>
                <c:ptCount val="36"/>
                <c:pt idx="0">
                  <c:v>45.4</c:v>
                </c:pt>
                <c:pt idx="1">
                  <c:v>48</c:v>
                </c:pt>
                <c:pt idx="2">
                  <c:v>49.5</c:v>
                </c:pt>
                <c:pt idx="3">
                  <c:v>56.6</c:v>
                </c:pt>
                <c:pt idx="4">
                  <c:v>58</c:v>
                </c:pt>
                <c:pt idx="5">
                  <c:v>60.5</c:v>
                </c:pt>
                <c:pt idx="6">
                  <c:v>61.3</c:v>
                </c:pt>
                <c:pt idx="7">
                  <c:v>62.3</c:v>
                </c:pt>
                <c:pt idx="8">
                  <c:v>63.5</c:v>
                </c:pt>
                <c:pt idx="9">
                  <c:v>63.7</c:v>
                </c:pt>
                <c:pt idx="10">
                  <c:v>63.7</c:v>
                </c:pt>
                <c:pt idx="11">
                  <c:v>63.9</c:v>
                </c:pt>
                <c:pt idx="12">
                  <c:v>65.7</c:v>
                </c:pt>
                <c:pt idx="13">
                  <c:v>68.5</c:v>
                </c:pt>
                <c:pt idx="14">
                  <c:v>69</c:v>
                </c:pt>
                <c:pt idx="15">
                  <c:v>70.2</c:v>
                </c:pt>
                <c:pt idx="16">
                  <c:v>70.3</c:v>
                </c:pt>
                <c:pt idx="17">
                  <c:v>71.099999999999994</c:v>
                </c:pt>
                <c:pt idx="18">
                  <c:v>72.099999999999994</c:v>
                </c:pt>
                <c:pt idx="19">
                  <c:v>72.5</c:v>
                </c:pt>
                <c:pt idx="20">
                  <c:v>72.599999999999994</c:v>
                </c:pt>
                <c:pt idx="21">
                  <c:v>72.8</c:v>
                </c:pt>
                <c:pt idx="22">
                  <c:v>72.900000000000006</c:v>
                </c:pt>
                <c:pt idx="23">
                  <c:v>73.7</c:v>
                </c:pt>
                <c:pt idx="24">
                  <c:v>75.599999999999994</c:v>
                </c:pt>
                <c:pt idx="25">
                  <c:v>76.5</c:v>
                </c:pt>
                <c:pt idx="26">
                  <c:v>77.099999999999994</c:v>
                </c:pt>
                <c:pt idx="27">
                  <c:v>77.2</c:v>
                </c:pt>
                <c:pt idx="28">
                  <c:v>77.8</c:v>
                </c:pt>
                <c:pt idx="29">
                  <c:v>79</c:v>
                </c:pt>
                <c:pt idx="30">
                  <c:v>79.099999999999994</c:v>
                </c:pt>
                <c:pt idx="31">
                  <c:v>80.3</c:v>
                </c:pt>
                <c:pt idx="32">
                  <c:v>82.6</c:v>
                </c:pt>
                <c:pt idx="33">
                  <c:v>83.1</c:v>
                </c:pt>
                <c:pt idx="34">
                  <c:v>84.4</c:v>
                </c:pt>
                <c:pt idx="35">
                  <c:v>86.3</c:v>
                </c:pt>
              </c:numCache>
            </c:numRef>
          </c:yVal>
          <c:smooth val="0"/>
        </c:ser>
        <c:ser>
          <c:idx val="3"/>
          <c:order val="3"/>
          <c:spPr>
            <a:ln w="25400" cap="rnd">
              <a:noFill/>
              <a:round/>
            </a:ln>
            <a:effectLst/>
          </c:spPr>
          <c:marker>
            <c:symbol val="circle"/>
            <c:size val="5"/>
            <c:spPr>
              <a:solidFill>
                <a:schemeClr val="accent4"/>
              </a:solidFill>
              <a:ln w="9525">
                <a:solidFill>
                  <a:schemeClr val="accent4"/>
                </a:solidFill>
              </a:ln>
              <a:effectLst/>
            </c:spPr>
          </c:marker>
          <c:yVal>
            <c:numRef>
              <c:f>Sheet1!$E$159:$E$194</c:f>
              <c:numCache>
                <c:formatCode>General</c:formatCode>
                <c:ptCount val="36"/>
                <c:pt idx="0">
                  <c:v>20</c:v>
                </c:pt>
                <c:pt idx="1">
                  <c:v>20.399999999999999</c:v>
                </c:pt>
                <c:pt idx="2">
                  <c:v>23.9</c:v>
                </c:pt>
                <c:pt idx="3">
                  <c:v>24.4</c:v>
                </c:pt>
                <c:pt idx="4">
                  <c:v>26.3</c:v>
                </c:pt>
                <c:pt idx="5">
                  <c:v>29.2</c:v>
                </c:pt>
                <c:pt idx="6">
                  <c:v>29.8</c:v>
                </c:pt>
                <c:pt idx="7">
                  <c:v>30.3</c:v>
                </c:pt>
                <c:pt idx="8">
                  <c:v>33</c:v>
                </c:pt>
                <c:pt idx="9">
                  <c:v>35.700000000000003</c:v>
                </c:pt>
                <c:pt idx="10">
                  <c:v>35.9</c:v>
                </c:pt>
                <c:pt idx="11">
                  <c:v>37.299999999999997</c:v>
                </c:pt>
                <c:pt idx="12">
                  <c:v>40.299999999999997</c:v>
                </c:pt>
                <c:pt idx="13">
                  <c:v>43.2</c:v>
                </c:pt>
                <c:pt idx="14">
                  <c:v>44.8</c:v>
                </c:pt>
                <c:pt idx="15">
                  <c:v>45.8</c:v>
                </c:pt>
                <c:pt idx="16">
                  <c:v>48</c:v>
                </c:pt>
                <c:pt idx="17">
                  <c:v>48.3</c:v>
                </c:pt>
                <c:pt idx="18">
                  <c:v>48.4</c:v>
                </c:pt>
                <c:pt idx="19">
                  <c:v>49.1</c:v>
                </c:pt>
                <c:pt idx="20">
                  <c:v>49.6</c:v>
                </c:pt>
                <c:pt idx="21">
                  <c:v>50.6</c:v>
                </c:pt>
                <c:pt idx="22">
                  <c:v>51.2</c:v>
                </c:pt>
                <c:pt idx="23">
                  <c:v>51.3</c:v>
                </c:pt>
                <c:pt idx="24">
                  <c:v>57.4</c:v>
                </c:pt>
                <c:pt idx="25">
                  <c:v>58.5</c:v>
                </c:pt>
                <c:pt idx="26">
                  <c:v>59.6</c:v>
                </c:pt>
                <c:pt idx="27">
                  <c:v>60</c:v>
                </c:pt>
                <c:pt idx="28">
                  <c:v>62.9</c:v>
                </c:pt>
                <c:pt idx="29">
                  <c:v>63.7</c:v>
                </c:pt>
                <c:pt idx="30">
                  <c:v>63.8</c:v>
                </c:pt>
                <c:pt idx="31">
                  <c:v>64</c:v>
                </c:pt>
                <c:pt idx="32">
                  <c:v>64.599999999999994</c:v>
                </c:pt>
                <c:pt idx="33">
                  <c:v>65.2</c:v>
                </c:pt>
                <c:pt idx="34">
                  <c:v>67.400000000000006</c:v>
                </c:pt>
                <c:pt idx="35">
                  <c:v>68.2</c:v>
                </c:pt>
              </c:numCache>
            </c:numRef>
          </c:yVal>
          <c:smooth val="0"/>
        </c:ser>
        <c:ser>
          <c:idx val="4"/>
          <c:order val="4"/>
          <c:spPr>
            <a:ln w="25400" cap="rnd">
              <a:noFill/>
              <a:round/>
            </a:ln>
            <a:effectLst/>
          </c:spPr>
          <c:marker>
            <c:symbol val="circle"/>
            <c:size val="5"/>
            <c:spPr>
              <a:solidFill>
                <a:schemeClr val="accent5"/>
              </a:solidFill>
              <a:ln w="9525">
                <a:solidFill>
                  <a:schemeClr val="accent5"/>
                </a:solidFill>
              </a:ln>
              <a:effectLst/>
            </c:spPr>
          </c:marker>
          <c:yVal>
            <c:numRef>
              <c:f>Sheet1!$E$200:$E$235</c:f>
              <c:numCache>
                <c:formatCode>General</c:formatCode>
                <c:ptCount val="36"/>
                <c:pt idx="0">
                  <c:v>36.5</c:v>
                </c:pt>
                <c:pt idx="1">
                  <c:v>38</c:v>
                </c:pt>
                <c:pt idx="2">
                  <c:v>38.1</c:v>
                </c:pt>
                <c:pt idx="3">
                  <c:v>39.799999999999997</c:v>
                </c:pt>
                <c:pt idx="4">
                  <c:v>41.9</c:v>
                </c:pt>
                <c:pt idx="5">
                  <c:v>42</c:v>
                </c:pt>
                <c:pt idx="6">
                  <c:v>42.4</c:v>
                </c:pt>
                <c:pt idx="7">
                  <c:v>44.1</c:v>
                </c:pt>
                <c:pt idx="8">
                  <c:v>44.2</c:v>
                </c:pt>
                <c:pt idx="9">
                  <c:v>46.1</c:v>
                </c:pt>
                <c:pt idx="10">
                  <c:v>50.1</c:v>
                </c:pt>
                <c:pt idx="11">
                  <c:v>51.3</c:v>
                </c:pt>
                <c:pt idx="12">
                  <c:v>52.4</c:v>
                </c:pt>
                <c:pt idx="13">
                  <c:v>54.7</c:v>
                </c:pt>
                <c:pt idx="14">
                  <c:v>55.1</c:v>
                </c:pt>
                <c:pt idx="15">
                  <c:v>56.1</c:v>
                </c:pt>
                <c:pt idx="16">
                  <c:v>57</c:v>
                </c:pt>
                <c:pt idx="17">
                  <c:v>59.1</c:v>
                </c:pt>
                <c:pt idx="18">
                  <c:v>59.6</c:v>
                </c:pt>
                <c:pt idx="19">
                  <c:v>59.9</c:v>
                </c:pt>
                <c:pt idx="20">
                  <c:v>60.3</c:v>
                </c:pt>
                <c:pt idx="21">
                  <c:v>60.6</c:v>
                </c:pt>
                <c:pt idx="22">
                  <c:v>63.7</c:v>
                </c:pt>
                <c:pt idx="23">
                  <c:v>65.5</c:v>
                </c:pt>
                <c:pt idx="24">
                  <c:v>65.900000000000006</c:v>
                </c:pt>
                <c:pt idx="25">
                  <c:v>66</c:v>
                </c:pt>
                <c:pt idx="26">
                  <c:v>66.599999999999994</c:v>
                </c:pt>
                <c:pt idx="27">
                  <c:v>66.8</c:v>
                </c:pt>
                <c:pt idx="28">
                  <c:v>67.8</c:v>
                </c:pt>
                <c:pt idx="29">
                  <c:v>68.2</c:v>
                </c:pt>
                <c:pt idx="30">
                  <c:v>68.5</c:v>
                </c:pt>
                <c:pt idx="31">
                  <c:v>69.900000000000006</c:v>
                </c:pt>
                <c:pt idx="32">
                  <c:v>70.099999999999994</c:v>
                </c:pt>
                <c:pt idx="33">
                  <c:v>72</c:v>
                </c:pt>
                <c:pt idx="34">
                  <c:v>72.2</c:v>
                </c:pt>
                <c:pt idx="35">
                  <c:v>73.5</c:v>
                </c:pt>
              </c:numCache>
            </c:numRef>
          </c:yVal>
          <c:smooth val="0"/>
        </c:ser>
        <c:ser>
          <c:idx val="5"/>
          <c:order val="5"/>
          <c:spPr>
            <a:ln w="25400" cap="rnd">
              <a:noFill/>
              <a:round/>
            </a:ln>
            <a:effectLst/>
          </c:spPr>
          <c:marker>
            <c:symbol val="circle"/>
            <c:size val="5"/>
            <c:spPr>
              <a:solidFill>
                <a:schemeClr val="accent6"/>
              </a:solidFill>
              <a:ln w="9525">
                <a:solidFill>
                  <a:schemeClr val="accent6"/>
                </a:solidFill>
              </a:ln>
              <a:effectLst/>
            </c:spPr>
          </c:marker>
          <c:yVal>
            <c:numRef>
              <c:f>Sheet1!$E$239:$E$274</c:f>
              <c:numCache>
                <c:formatCode>General</c:formatCode>
                <c:ptCount val="36"/>
                <c:pt idx="0">
                  <c:v>41</c:v>
                </c:pt>
                <c:pt idx="1">
                  <c:v>43</c:v>
                </c:pt>
                <c:pt idx="2">
                  <c:v>45.7</c:v>
                </c:pt>
                <c:pt idx="3">
                  <c:v>49.4</c:v>
                </c:pt>
                <c:pt idx="4">
                  <c:v>51.1</c:v>
                </c:pt>
                <c:pt idx="5">
                  <c:v>51.8</c:v>
                </c:pt>
                <c:pt idx="6">
                  <c:v>52.4</c:v>
                </c:pt>
                <c:pt idx="7">
                  <c:v>52.9</c:v>
                </c:pt>
                <c:pt idx="8">
                  <c:v>53.4</c:v>
                </c:pt>
                <c:pt idx="9">
                  <c:v>56</c:v>
                </c:pt>
                <c:pt idx="10">
                  <c:v>56.6</c:v>
                </c:pt>
                <c:pt idx="11">
                  <c:v>59.3</c:v>
                </c:pt>
                <c:pt idx="12">
                  <c:v>60.2</c:v>
                </c:pt>
                <c:pt idx="13">
                  <c:v>60.4</c:v>
                </c:pt>
                <c:pt idx="14">
                  <c:v>60.9</c:v>
                </c:pt>
                <c:pt idx="15">
                  <c:v>61.8</c:v>
                </c:pt>
                <c:pt idx="16">
                  <c:v>63.7</c:v>
                </c:pt>
                <c:pt idx="17">
                  <c:v>64.2</c:v>
                </c:pt>
                <c:pt idx="18">
                  <c:v>66.099999999999994</c:v>
                </c:pt>
                <c:pt idx="19">
                  <c:v>66.7</c:v>
                </c:pt>
                <c:pt idx="20">
                  <c:v>67.2</c:v>
                </c:pt>
                <c:pt idx="21">
                  <c:v>68</c:v>
                </c:pt>
                <c:pt idx="22">
                  <c:v>68.5</c:v>
                </c:pt>
                <c:pt idx="23">
                  <c:v>68.599999999999994</c:v>
                </c:pt>
                <c:pt idx="24">
                  <c:v>71</c:v>
                </c:pt>
                <c:pt idx="25">
                  <c:v>71.400000000000006</c:v>
                </c:pt>
                <c:pt idx="26">
                  <c:v>71.599999999999994</c:v>
                </c:pt>
                <c:pt idx="27">
                  <c:v>72.8</c:v>
                </c:pt>
                <c:pt idx="28">
                  <c:v>73.2</c:v>
                </c:pt>
                <c:pt idx="29">
                  <c:v>73.8</c:v>
                </c:pt>
                <c:pt idx="30">
                  <c:v>74.400000000000006</c:v>
                </c:pt>
                <c:pt idx="31">
                  <c:v>74.599999999999994</c:v>
                </c:pt>
                <c:pt idx="32">
                  <c:v>74.599999999999994</c:v>
                </c:pt>
                <c:pt idx="33">
                  <c:v>76.2</c:v>
                </c:pt>
                <c:pt idx="34">
                  <c:v>76.2</c:v>
                </c:pt>
                <c:pt idx="35">
                  <c:v>79</c:v>
                </c:pt>
              </c:numCache>
            </c:numRef>
          </c:yVal>
          <c:smooth val="0"/>
        </c:ser>
        <c:ser>
          <c:idx val="6"/>
          <c:order val="6"/>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yVal>
            <c:numRef>
              <c:f>Sheet1!$E$280:$E$315</c:f>
              <c:numCache>
                <c:formatCode>General</c:formatCode>
                <c:ptCount val="36"/>
                <c:pt idx="0">
                  <c:v>41.9</c:v>
                </c:pt>
                <c:pt idx="1">
                  <c:v>44.1</c:v>
                </c:pt>
                <c:pt idx="2">
                  <c:v>46.5</c:v>
                </c:pt>
                <c:pt idx="3">
                  <c:v>51.7</c:v>
                </c:pt>
                <c:pt idx="4">
                  <c:v>52.6</c:v>
                </c:pt>
                <c:pt idx="5">
                  <c:v>54</c:v>
                </c:pt>
                <c:pt idx="6">
                  <c:v>54.3</c:v>
                </c:pt>
                <c:pt idx="7">
                  <c:v>54.4</c:v>
                </c:pt>
                <c:pt idx="8">
                  <c:v>55.2</c:v>
                </c:pt>
                <c:pt idx="9">
                  <c:v>58</c:v>
                </c:pt>
                <c:pt idx="10">
                  <c:v>59.2</c:v>
                </c:pt>
                <c:pt idx="11">
                  <c:v>60.2</c:v>
                </c:pt>
                <c:pt idx="12">
                  <c:v>60.4</c:v>
                </c:pt>
                <c:pt idx="13">
                  <c:v>61.2</c:v>
                </c:pt>
                <c:pt idx="14">
                  <c:v>62.9</c:v>
                </c:pt>
                <c:pt idx="15">
                  <c:v>63.7</c:v>
                </c:pt>
                <c:pt idx="16">
                  <c:v>65.599999999999994</c:v>
                </c:pt>
                <c:pt idx="17">
                  <c:v>65.900000000000006</c:v>
                </c:pt>
                <c:pt idx="18">
                  <c:v>67.400000000000006</c:v>
                </c:pt>
                <c:pt idx="19">
                  <c:v>67.5</c:v>
                </c:pt>
                <c:pt idx="20">
                  <c:v>68</c:v>
                </c:pt>
                <c:pt idx="21">
                  <c:v>68.8</c:v>
                </c:pt>
                <c:pt idx="22">
                  <c:v>69.599999999999994</c:v>
                </c:pt>
                <c:pt idx="23">
                  <c:v>70.400000000000006</c:v>
                </c:pt>
                <c:pt idx="24">
                  <c:v>71.599999999999994</c:v>
                </c:pt>
                <c:pt idx="25">
                  <c:v>71.7</c:v>
                </c:pt>
                <c:pt idx="26">
                  <c:v>72.599999999999994</c:v>
                </c:pt>
                <c:pt idx="27">
                  <c:v>73.900000000000006</c:v>
                </c:pt>
                <c:pt idx="28">
                  <c:v>74.900000000000006</c:v>
                </c:pt>
                <c:pt idx="29">
                  <c:v>75.2</c:v>
                </c:pt>
                <c:pt idx="30">
                  <c:v>75.2</c:v>
                </c:pt>
                <c:pt idx="31">
                  <c:v>75.5</c:v>
                </c:pt>
                <c:pt idx="32">
                  <c:v>76.2</c:v>
                </c:pt>
                <c:pt idx="33">
                  <c:v>77.099999999999994</c:v>
                </c:pt>
                <c:pt idx="34">
                  <c:v>78.400000000000006</c:v>
                </c:pt>
                <c:pt idx="35">
                  <c:v>80.099999999999994</c:v>
                </c:pt>
              </c:numCache>
            </c:numRef>
          </c:yVal>
          <c:smooth val="0"/>
        </c:ser>
        <c:ser>
          <c:idx val="7"/>
          <c:order val="7"/>
          <c:spPr>
            <a:ln w="25400" cap="rnd">
              <a:noFill/>
              <a:round/>
            </a:ln>
            <a:effectLst/>
          </c:spPr>
          <c:marker>
            <c:symbol val="circle"/>
            <c:size val="5"/>
            <c:spPr>
              <a:solidFill>
                <a:schemeClr val="accent2">
                  <a:lumMod val="60000"/>
                </a:schemeClr>
              </a:solidFill>
              <a:ln w="9525">
                <a:solidFill>
                  <a:schemeClr val="accent2">
                    <a:lumMod val="60000"/>
                  </a:schemeClr>
                </a:solidFill>
              </a:ln>
              <a:effectLst/>
            </c:spPr>
          </c:marker>
          <c:yVal>
            <c:numRef>
              <c:f>Sheet1!$E$319:$E$354</c:f>
              <c:numCache>
                <c:formatCode>General</c:formatCode>
                <c:ptCount val="36"/>
                <c:pt idx="0">
                  <c:v>41</c:v>
                </c:pt>
                <c:pt idx="1">
                  <c:v>43</c:v>
                </c:pt>
                <c:pt idx="2">
                  <c:v>45.7</c:v>
                </c:pt>
                <c:pt idx="3">
                  <c:v>49.4</c:v>
                </c:pt>
                <c:pt idx="4">
                  <c:v>51.1</c:v>
                </c:pt>
                <c:pt idx="5">
                  <c:v>51.8</c:v>
                </c:pt>
                <c:pt idx="6">
                  <c:v>52.4</c:v>
                </c:pt>
                <c:pt idx="7">
                  <c:v>52.9</c:v>
                </c:pt>
                <c:pt idx="8">
                  <c:v>53.4</c:v>
                </c:pt>
                <c:pt idx="9">
                  <c:v>56</c:v>
                </c:pt>
                <c:pt idx="10">
                  <c:v>56.6</c:v>
                </c:pt>
                <c:pt idx="11">
                  <c:v>59.3</c:v>
                </c:pt>
                <c:pt idx="12">
                  <c:v>60.2</c:v>
                </c:pt>
                <c:pt idx="13">
                  <c:v>60.4</c:v>
                </c:pt>
                <c:pt idx="14">
                  <c:v>60.9</c:v>
                </c:pt>
                <c:pt idx="15">
                  <c:v>61.8</c:v>
                </c:pt>
                <c:pt idx="16">
                  <c:v>63.7</c:v>
                </c:pt>
                <c:pt idx="17">
                  <c:v>64.2</c:v>
                </c:pt>
                <c:pt idx="18">
                  <c:v>66.099999999999994</c:v>
                </c:pt>
                <c:pt idx="19">
                  <c:v>66.7</c:v>
                </c:pt>
                <c:pt idx="20">
                  <c:v>67.2</c:v>
                </c:pt>
                <c:pt idx="21">
                  <c:v>68</c:v>
                </c:pt>
                <c:pt idx="22">
                  <c:v>68.5</c:v>
                </c:pt>
                <c:pt idx="23">
                  <c:v>68.599999999999994</c:v>
                </c:pt>
                <c:pt idx="24">
                  <c:v>71</c:v>
                </c:pt>
                <c:pt idx="25">
                  <c:v>71.400000000000006</c:v>
                </c:pt>
                <c:pt idx="26">
                  <c:v>71.599999999999994</c:v>
                </c:pt>
                <c:pt idx="27">
                  <c:v>72.8</c:v>
                </c:pt>
                <c:pt idx="28">
                  <c:v>73.2</c:v>
                </c:pt>
                <c:pt idx="29">
                  <c:v>73.8</c:v>
                </c:pt>
                <c:pt idx="30">
                  <c:v>74.400000000000006</c:v>
                </c:pt>
                <c:pt idx="31">
                  <c:v>74.599999999999994</c:v>
                </c:pt>
                <c:pt idx="32">
                  <c:v>74.599999999999994</c:v>
                </c:pt>
                <c:pt idx="33">
                  <c:v>76.2</c:v>
                </c:pt>
                <c:pt idx="34">
                  <c:v>76.2</c:v>
                </c:pt>
                <c:pt idx="35">
                  <c:v>79</c:v>
                </c:pt>
              </c:numCache>
            </c:numRef>
          </c:yVal>
          <c:smooth val="0"/>
        </c:ser>
        <c:ser>
          <c:idx val="8"/>
          <c:order val="8"/>
          <c:spPr>
            <a:ln w="25400" cap="rnd">
              <a:noFill/>
              <a:round/>
            </a:ln>
            <a:effectLst/>
          </c:spPr>
          <c:marker>
            <c:symbol val="circle"/>
            <c:size val="5"/>
            <c:spPr>
              <a:solidFill>
                <a:schemeClr val="accent3">
                  <a:lumMod val="60000"/>
                </a:schemeClr>
              </a:solidFill>
              <a:ln w="9525">
                <a:solidFill>
                  <a:schemeClr val="accent3">
                    <a:lumMod val="60000"/>
                  </a:schemeClr>
                </a:solidFill>
              </a:ln>
              <a:effectLst/>
            </c:spPr>
          </c:marker>
          <c:yVal>
            <c:numRef>
              <c:f>Sheet1!$E$359:$E$394</c:f>
              <c:numCache>
                <c:formatCode>General</c:formatCode>
                <c:ptCount val="36"/>
                <c:pt idx="0">
                  <c:v>40</c:v>
                </c:pt>
                <c:pt idx="1">
                  <c:v>41.9</c:v>
                </c:pt>
                <c:pt idx="2">
                  <c:v>44.8</c:v>
                </c:pt>
                <c:pt idx="3">
                  <c:v>46.8</c:v>
                </c:pt>
                <c:pt idx="4">
                  <c:v>49.1</c:v>
                </c:pt>
                <c:pt idx="5">
                  <c:v>49.6</c:v>
                </c:pt>
                <c:pt idx="6">
                  <c:v>50.1</c:v>
                </c:pt>
                <c:pt idx="7">
                  <c:v>50.5</c:v>
                </c:pt>
                <c:pt idx="8">
                  <c:v>52.6</c:v>
                </c:pt>
                <c:pt idx="9">
                  <c:v>53.8</c:v>
                </c:pt>
                <c:pt idx="10">
                  <c:v>53.8</c:v>
                </c:pt>
                <c:pt idx="11">
                  <c:v>58.4</c:v>
                </c:pt>
                <c:pt idx="12">
                  <c:v>58.7</c:v>
                </c:pt>
                <c:pt idx="13">
                  <c:v>59.7</c:v>
                </c:pt>
                <c:pt idx="14">
                  <c:v>59.7</c:v>
                </c:pt>
                <c:pt idx="15">
                  <c:v>60</c:v>
                </c:pt>
                <c:pt idx="16">
                  <c:v>61.7</c:v>
                </c:pt>
                <c:pt idx="17">
                  <c:v>62.4</c:v>
                </c:pt>
                <c:pt idx="18">
                  <c:v>64.599999999999994</c:v>
                </c:pt>
                <c:pt idx="19">
                  <c:v>65.3</c:v>
                </c:pt>
                <c:pt idx="20">
                  <c:v>66.2</c:v>
                </c:pt>
                <c:pt idx="21">
                  <c:v>66.599999999999994</c:v>
                </c:pt>
                <c:pt idx="22">
                  <c:v>66.900000000000006</c:v>
                </c:pt>
                <c:pt idx="23">
                  <c:v>68.099999999999994</c:v>
                </c:pt>
                <c:pt idx="24">
                  <c:v>70.3</c:v>
                </c:pt>
                <c:pt idx="25">
                  <c:v>70.5</c:v>
                </c:pt>
                <c:pt idx="26">
                  <c:v>71.099999999999994</c:v>
                </c:pt>
                <c:pt idx="27">
                  <c:v>71.099999999999994</c:v>
                </c:pt>
                <c:pt idx="28">
                  <c:v>71.7</c:v>
                </c:pt>
                <c:pt idx="29">
                  <c:v>72.400000000000006</c:v>
                </c:pt>
                <c:pt idx="30">
                  <c:v>72.599999999999994</c:v>
                </c:pt>
                <c:pt idx="31">
                  <c:v>73.599999999999994</c:v>
                </c:pt>
                <c:pt idx="32">
                  <c:v>73.900000000000006</c:v>
                </c:pt>
                <c:pt idx="33">
                  <c:v>74.099999999999994</c:v>
                </c:pt>
                <c:pt idx="34">
                  <c:v>75.2</c:v>
                </c:pt>
                <c:pt idx="35">
                  <c:v>77.8</c:v>
                </c:pt>
              </c:numCache>
            </c:numRef>
          </c:yVal>
          <c:smooth val="0"/>
        </c:ser>
        <c:ser>
          <c:idx val="9"/>
          <c:order val="9"/>
          <c:spPr>
            <a:ln w="25400" cap="rnd">
              <a:noFill/>
              <a:round/>
            </a:ln>
            <a:effectLst/>
          </c:spPr>
          <c:marker>
            <c:symbol val="circle"/>
            <c:size val="5"/>
            <c:spPr>
              <a:solidFill>
                <a:schemeClr val="accent4">
                  <a:lumMod val="60000"/>
                </a:schemeClr>
              </a:solidFill>
              <a:ln w="9525">
                <a:solidFill>
                  <a:schemeClr val="accent4">
                    <a:lumMod val="60000"/>
                  </a:schemeClr>
                </a:solidFill>
              </a:ln>
              <a:effectLst/>
            </c:spPr>
          </c:marker>
          <c:yVal>
            <c:numRef>
              <c:f>Sheet1!$E$401:$E$436</c:f>
              <c:numCache>
                <c:formatCode>General</c:formatCode>
                <c:ptCount val="36"/>
                <c:pt idx="0">
                  <c:v>20</c:v>
                </c:pt>
                <c:pt idx="1">
                  <c:v>20.399999999999999</c:v>
                </c:pt>
                <c:pt idx="2">
                  <c:v>23.9</c:v>
                </c:pt>
                <c:pt idx="3">
                  <c:v>24.4</c:v>
                </c:pt>
                <c:pt idx="4">
                  <c:v>26.3</c:v>
                </c:pt>
                <c:pt idx="5">
                  <c:v>29.2</c:v>
                </c:pt>
                <c:pt idx="6">
                  <c:v>29.8</c:v>
                </c:pt>
                <c:pt idx="7">
                  <c:v>30.3</c:v>
                </c:pt>
                <c:pt idx="8">
                  <c:v>33</c:v>
                </c:pt>
                <c:pt idx="9">
                  <c:v>35.700000000000003</c:v>
                </c:pt>
                <c:pt idx="10">
                  <c:v>35.9</c:v>
                </c:pt>
                <c:pt idx="11">
                  <c:v>37.299999999999997</c:v>
                </c:pt>
                <c:pt idx="12">
                  <c:v>40.299999999999997</c:v>
                </c:pt>
                <c:pt idx="13">
                  <c:v>43.2</c:v>
                </c:pt>
                <c:pt idx="14">
                  <c:v>44.8</c:v>
                </c:pt>
                <c:pt idx="15">
                  <c:v>45.8</c:v>
                </c:pt>
                <c:pt idx="16">
                  <c:v>48</c:v>
                </c:pt>
                <c:pt idx="17">
                  <c:v>48.3</c:v>
                </c:pt>
                <c:pt idx="18">
                  <c:v>48.4</c:v>
                </c:pt>
                <c:pt idx="19">
                  <c:v>49.1</c:v>
                </c:pt>
                <c:pt idx="20">
                  <c:v>49.6</c:v>
                </c:pt>
                <c:pt idx="21">
                  <c:v>50.6</c:v>
                </c:pt>
                <c:pt idx="22">
                  <c:v>51.2</c:v>
                </c:pt>
                <c:pt idx="23">
                  <c:v>51.3</c:v>
                </c:pt>
                <c:pt idx="24">
                  <c:v>57.4</c:v>
                </c:pt>
                <c:pt idx="25">
                  <c:v>58.5</c:v>
                </c:pt>
                <c:pt idx="26">
                  <c:v>59.6</c:v>
                </c:pt>
                <c:pt idx="27">
                  <c:v>60</c:v>
                </c:pt>
                <c:pt idx="28">
                  <c:v>62.9</c:v>
                </c:pt>
                <c:pt idx="29">
                  <c:v>63.7</c:v>
                </c:pt>
                <c:pt idx="30">
                  <c:v>63.8</c:v>
                </c:pt>
                <c:pt idx="31">
                  <c:v>64</c:v>
                </c:pt>
                <c:pt idx="32">
                  <c:v>64.599999999999994</c:v>
                </c:pt>
                <c:pt idx="33">
                  <c:v>65.2</c:v>
                </c:pt>
                <c:pt idx="34">
                  <c:v>67.400000000000006</c:v>
                </c:pt>
                <c:pt idx="35">
                  <c:v>68.2</c:v>
                </c:pt>
              </c:numCache>
            </c:numRef>
          </c:yVal>
          <c:smooth val="0"/>
        </c:ser>
        <c:ser>
          <c:idx val="10"/>
          <c:order val="10"/>
          <c:spPr>
            <a:ln w="25400" cap="rnd">
              <a:noFill/>
              <a:round/>
            </a:ln>
            <a:effectLst/>
          </c:spPr>
          <c:marker>
            <c:symbol val="circle"/>
            <c:size val="5"/>
            <c:spPr>
              <a:solidFill>
                <a:schemeClr val="accent5">
                  <a:lumMod val="60000"/>
                </a:schemeClr>
              </a:solidFill>
              <a:ln w="9525">
                <a:solidFill>
                  <a:schemeClr val="accent5">
                    <a:lumMod val="60000"/>
                  </a:schemeClr>
                </a:solidFill>
              </a:ln>
              <a:effectLst/>
            </c:spPr>
          </c:marker>
          <c:yVal>
            <c:numRef>
              <c:f>Sheet1!$E$441:$E$476</c:f>
              <c:numCache>
                <c:formatCode>General</c:formatCode>
                <c:ptCount val="36"/>
                <c:pt idx="0">
                  <c:v>38.9</c:v>
                </c:pt>
                <c:pt idx="1">
                  <c:v>40.6</c:v>
                </c:pt>
                <c:pt idx="2">
                  <c:v>43.9</c:v>
                </c:pt>
                <c:pt idx="3">
                  <c:v>44.1</c:v>
                </c:pt>
                <c:pt idx="4">
                  <c:v>46.2</c:v>
                </c:pt>
                <c:pt idx="5">
                  <c:v>47.7</c:v>
                </c:pt>
                <c:pt idx="6">
                  <c:v>47.8</c:v>
                </c:pt>
                <c:pt idx="7">
                  <c:v>47.9</c:v>
                </c:pt>
                <c:pt idx="8">
                  <c:v>50.8</c:v>
                </c:pt>
                <c:pt idx="9">
                  <c:v>51.4</c:v>
                </c:pt>
                <c:pt idx="10">
                  <c:v>51.8</c:v>
                </c:pt>
                <c:pt idx="11">
                  <c:v>56.4</c:v>
                </c:pt>
                <c:pt idx="12">
                  <c:v>57.4</c:v>
                </c:pt>
                <c:pt idx="13">
                  <c:v>57.4</c:v>
                </c:pt>
                <c:pt idx="14">
                  <c:v>58.8</c:v>
                </c:pt>
                <c:pt idx="15">
                  <c:v>59.5</c:v>
                </c:pt>
                <c:pt idx="16">
                  <c:v>59.7</c:v>
                </c:pt>
                <c:pt idx="17">
                  <c:v>60.4</c:v>
                </c:pt>
                <c:pt idx="18">
                  <c:v>63.1</c:v>
                </c:pt>
                <c:pt idx="19">
                  <c:v>63.8</c:v>
                </c:pt>
                <c:pt idx="20">
                  <c:v>64.400000000000006</c:v>
                </c:pt>
                <c:pt idx="21">
                  <c:v>64.5</c:v>
                </c:pt>
                <c:pt idx="22">
                  <c:v>66.599999999999994</c:v>
                </c:pt>
                <c:pt idx="23">
                  <c:v>67.7</c:v>
                </c:pt>
                <c:pt idx="24">
                  <c:v>68.8</c:v>
                </c:pt>
                <c:pt idx="25">
                  <c:v>69.3</c:v>
                </c:pt>
                <c:pt idx="26">
                  <c:v>69.7</c:v>
                </c:pt>
                <c:pt idx="27">
                  <c:v>70.2</c:v>
                </c:pt>
                <c:pt idx="28">
                  <c:v>70.5</c:v>
                </c:pt>
                <c:pt idx="29">
                  <c:v>70.7</c:v>
                </c:pt>
                <c:pt idx="30">
                  <c:v>71.3</c:v>
                </c:pt>
                <c:pt idx="31">
                  <c:v>71.5</c:v>
                </c:pt>
                <c:pt idx="32">
                  <c:v>72.5</c:v>
                </c:pt>
                <c:pt idx="33">
                  <c:v>73.5</c:v>
                </c:pt>
                <c:pt idx="34">
                  <c:v>74.2</c:v>
                </c:pt>
                <c:pt idx="35">
                  <c:v>76.400000000000006</c:v>
                </c:pt>
              </c:numCache>
            </c:numRef>
          </c:yVal>
          <c:smooth val="0"/>
        </c:ser>
        <c:ser>
          <c:idx val="11"/>
          <c:order val="11"/>
          <c:spPr>
            <a:ln w="25400" cap="rnd">
              <a:noFill/>
              <a:round/>
            </a:ln>
            <a:effectLst/>
          </c:spPr>
          <c:marker>
            <c:symbol val="circle"/>
            <c:size val="5"/>
            <c:spPr>
              <a:solidFill>
                <a:schemeClr val="accent6">
                  <a:lumMod val="60000"/>
                </a:schemeClr>
              </a:solidFill>
              <a:ln w="9525">
                <a:solidFill>
                  <a:schemeClr val="accent6">
                    <a:lumMod val="60000"/>
                  </a:schemeClr>
                </a:solidFill>
              </a:ln>
              <a:effectLst/>
            </c:spPr>
          </c:marker>
          <c:yVal>
            <c:numRef>
              <c:f>Sheet1!$E$481:$E$516</c:f>
              <c:numCache>
                <c:formatCode>General</c:formatCode>
                <c:ptCount val="36"/>
                <c:pt idx="0">
                  <c:v>43.6</c:v>
                </c:pt>
                <c:pt idx="1">
                  <c:v>45.9</c:v>
                </c:pt>
                <c:pt idx="2">
                  <c:v>47.9</c:v>
                </c:pt>
                <c:pt idx="3">
                  <c:v>55.1</c:v>
                </c:pt>
                <c:pt idx="4">
                  <c:v>55.2</c:v>
                </c:pt>
                <c:pt idx="5">
                  <c:v>55.8</c:v>
                </c:pt>
                <c:pt idx="6">
                  <c:v>58.1</c:v>
                </c:pt>
                <c:pt idx="7">
                  <c:v>58.7</c:v>
                </c:pt>
                <c:pt idx="8">
                  <c:v>59.2</c:v>
                </c:pt>
                <c:pt idx="9">
                  <c:v>60.8</c:v>
                </c:pt>
                <c:pt idx="10">
                  <c:v>61.6</c:v>
                </c:pt>
                <c:pt idx="11">
                  <c:v>61.8</c:v>
                </c:pt>
                <c:pt idx="12">
                  <c:v>62.4</c:v>
                </c:pt>
                <c:pt idx="13">
                  <c:v>63.8</c:v>
                </c:pt>
                <c:pt idx="14">
                  <c:v>66.400000000000006</c:v>
                </c:pt>
                <c:pt idx="15">
                  <c:v>67.2</c:v>
                </c:pt>
                <c:pt idx="16">
                  <c:v>67.900000000000006</c:v>
                </c:pt>
                <c:pt idx="17">
                  <c:v>68.8</c:v>
                </c:pt>
                <c:pt idx="18">
                  <c:v>68.900000000000006</c:v>
                </c:pt>
                <c:pt idx="19">
                  <c:v>69.5</c:v>
                </c:pt>
                <c:pt idx="20">
                  <c:v>69.8</c:v>
                </c:pt>
                <c:pt idx="21">
                  <c:v>70.3</c:v>
                </c:pt>
                <c:pt idx="22">
                  <c:v>72.3</c:v>
                </c:pt>
                <c:pt idx="23">
                  <c:v>72.400000000000006</c:v>
                </c:pt>
                <c:pt idx="24">
                  <c:v>72.599999999999994</c:v>
                </c:pt>
                <c:pt idx="25">
                  <c:v>73.599999999999994</c:v>
                </c:pt>
                <c:pt idx="26">
                  <c:v>74.5</c:v>
                </c:pt>
                <c:pt idx="27">
                  <c:v>75.7</c:v>
                </c:pt>
                <c:pt idx="28">
                  <c:v>76.099999999999994</c:v>
                </c:pt>
                <c:pt idx="29">
                  <c:v>76.8</c:v>
                </c:pt>
                <c:pt idx="30">
                  <c:v>77.2</c:v>
                </c:pt>
                <c:pt idx="31">
                  <c:v>78.599999999999994</c:v>
                </c:pt>
                <c:pt idx="32">
                  <c:v>78.7</c:v>
                </c:pt>
                <c:pt idx="33">
                  <c:v>79.400000000000006</c:v>
                </c:pt>
                <c:pt idx="34">
                  <c:v>82.1</c:v>
                </c:pt>
                <c:pt idx="35">
                  <c:v>82.2</c:v>
                </c:pt>
              </c:numCache>
            </c:numRef>
          </c:yVal>
          <c:smooth val="0"/>
        </c:ser>
        <c:dLbls>
          <c:showLegendKey val="0"/>
          <c:showVal val="0"/>
          <c:showCatName val="0"/>
          <c:showSerName val="0"/>
          <c:showPercent val="0"/>
          <c:showBubbleSize val="0"/>
        </c:dLbls>
        <c:axId val="230046256"/>
        <c:axId val="230046816"/>
      </c:scatterChart>
      <c:valAx>
        <c:axId val="2300462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junction-ID</a:t>
                </a:r>
              </a:p>
            </c:rich>
          </c:tx>
          <c:layout>
            <c:manualLayout>
              <c:xMode val="edge"/>
              <c:yMode val="edge"/>
              <c:x val="0.42946412948381452"/>
              <c:y val="0.90754629629629635"/>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0046816"/>
        <c:crosses val="autoZero"/>
        <c:crossBetween val="midCat"/>
      </c:valAx>
      <c:valAx>
        <c:axId val="2300468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Pressure</a:t>
                </a:r>
              </a:p>
              <a:p>
                <a:pPr>
                  <a:defRPr/>
                </a:pPr>
                <a:endParaRPr lang="en-US"/>
              </a:p>
            </c:rich>
          </c:tx>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3004625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flat" cmpd="sng" algn="ctr">
              <a:noFill/>
              <a:prstDash val="sysDot"/>
              <a:round/>
            </a:ln>
            <a:effectLst/>
          </c:spPr>
          <c:marker>
            <c:symbol val="circle"/>
            <c:size val="5"/>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9525" cap="flat" cmpd="sng" algn="ctr">
                <a:solidFill>
                  <a:schemeClr val="accent1">
                    <a:shade val="95000"/>
                  </a:schemeClr>
                </a:solidFill>
                <a:round/>
              </a:ln>
              <a:effectLst/>
            </c:spPr>
          </c:marker>
          <c:xVal>
            <c:strRef>
              <c:f>Sheet1!$A$971:$A$1009</c:f>
              <c:strCache>
                <c:ptCount val="39"/>
                <c:pt idx="0">
                  <c:v>P-1</c:v>
                </c:pt>
                <c:pt idx="1">
                  <c:v>P-2</c:v>
                </c:pt>
                <c:pt idx="2">
                  <c:v>P-3</c:v>
                </c:pt>
                <c:pt idx="3">
                  <c:v>P-4</c:v>
                </c:pt>
                <c:pt idx="4">
                  <c:v>P-5</c:v>
                </c:pt>
                <c:pt idx="5">
                  <c:v>P-6</c:v>
                </c:pt>
                <c:pt idx="6">
                  <c:v>P-7</c:v>
                </c:pt>
                <c:pt idx="7">
                  <c:v>P-8</c:v>
                </c:pt>
                <c:pt idx="8">
                  <c:v>P-9</c:v>
                </c:pt>
                <c:pt idx="9">
                  <c:v>P-10</c:v>
                </c:pt>
                <c:pt idx="10">
                  <c:v>P-11</c:v>
                </c:pt>
                <c:pt idx="11">
                  <c:v>P-12</c:v>
                </c:pt>
                <c:pt idx="12">
                  <c:v>P-13</c:v>
                </c:pt>
                <c:pt idx="13">
                  <c:v>P-14</c:v>
                </c:pt>
                <c:pt idx="14">
                  <c:v>P-15</c:v>
                </c:pt>
                <c:pt idx="15">
                  <c:v>P-16</c:v>
                </c:pt>
                <c:pt idx="16">
                  <c:v>P-17</c:v>
                </c:pt>
                <c:pt idx="17">
                  <c:v>P-18</c:v>
                </c:pt>
                <c:pt idx="18">
                  <c:v>P-19</c:v>
                </c:pt>
                <c:pt idx="19">
                  <c:v>P-20</c:v>
                </c:pt>
                <c:pt idx="20">
                  <c:v>P-21</c:v>
                </c:pt>
                <c:pt idx="21">
                  <c:v>P-22</c:v>
                </c:pt>
                <c:pt idx="22">
                  <c:v>P-23</c:v>
                </c:pt>
                <c:pt idx="23">
                  <c:v>P-24</c:v>
                </c:pt>
                <c:pt idx="24">
                  <c:v>P-25</c:v>
                </c:pt>
                <c:pt idx="25">
                  <c:v>P-26</c:v>
                </c:pt>
                <c:pt idx="26">
                  <c:v>P-27</c:v>
                </c:pt>
                <c:pt idx="27">
                  <c:v>P-28</c:v>
                </c:pt>
                <c:pt idx="28">
                  <c:v>P-29</c:v>
                </c:pt>
                <c:pt idx="29">
                  <c:v>P-30</c:v>
                </c:pt>
                <c:pt idx="30">
                  <c:v>P-31</c:v>
                </c:pt>
                <c:pt idx="31">
                  <c:v>P-32</c:v>
                </c:pt>
                <c:pt idx="32">
                  <c:v>P-33</c:v>
                </c:pt>
                <c:pt idx="33">
                  <c:v>P-34</c:v>
                </c:pt>
                <c:pt idx="34">
                  <c:v>P-35</c:v>
                </c:pt>
                <c:pt idx="35">
                  <c:v>P-36</c:v>
                </c:pt>
                <c:pt idx="36">
                  <c:v>P-37</c:v>
                </c:pt>
                <c:pt idx="37">
                  <c:v>P-38</c:v>
                </c:pt>
                <c:pt idx="38">
                  <c:v>P-39</c:v>
                </c:pt>
              </c:strCache>
            </c:strRef>
          </c:xVal>
          <c:yVal>
            <c:numRef>
              <c:f>Sheet1!$D$971:$D$1009</c:f>
              <c:numCache>
                <c:formatCode>General</c:formatCode>
                <c:ptCount val="39"/>
                <c:pt idx="0">
                  <c:v>1</c:v>
                </c:pt>
                <c:pt idx="1">
                  <c:v>0.89</c:v>
                </c:pt>
                <c:pt idx="2">
                  <c:v>0.84</c:v>
                </c:pt>
                <c:pt idx="3">
                  <c:v>0.75</c:v>
                </c:pt>
                <c:pt idx="4">
                  <c:v>0.75</c:v>
                </c:pt>
                <c:pt idx="5">
                  <c:v>0.72</c:v>
                </c:pt>
                <c:pt idx="6">
                  <c:v>0.71</c:v>
                </c:pt>
                <c:pt idx="7">
                  <c:v>0.7</c:v>
                </c:pt>
                <c:pt idx="8">
                  <c:v>0.69</c:v>
                </c:pt>
                <c:pt idx="9">
                  <c:v>0.68</c:v>
                </c:pt>
                <c:pt idx="10">
                  <c:v>0.67</c:v>
                </c:pt>
                <c:pt idx="11">
                  <c:v>0.65</c:v>
                </c:pt>
                <c:pt idx="12">
                  <c:v>0.59</c:v>
                </c:pt>
                <c:pt idx="13">
                  <c:v>0.57999999999999996</c:v>
                </c:pt>
                <c:pt idx="14">
                  <c:v>0.56999999999999995</c:v>
                </c:pt>
                <c:pt idx="15">
                  <c:v>0.56999999999999995</c:v>
                </c:pt>
                <c:pt idx="16">
                  <c:v>0.56999999999999995</c:v>
                </c:pt>
                <c:pt idx="17">
                  <c:v>0.54</c:v>
                </c:pt>
                <c:pt idx="18">
                  <c:v>0.53</c:v>
                </c:pt>
                <c:pt idx="19">
                  <c:v>0.53</c:v>
                </c:pt>
                <c:pt idx="20">
                  <c:v>0.5</c:v>
                </c:pt>
                <c:pt idx="21">
                  <c:v>0.46</c:v>
                </c:pt>
                <c:pt idx="22">
                  <c:v>0.45</c:v>
                </c:pt>
                <c:pt idx="23">
                  <c:v>0.45</c:v>
                </c:pt>
                <c:pt idx="24">
                  <c:v>0.41</c:v>
                </c:pt>
                <c:pt idx="25">
                  <c:v>0.41</c:v>
                </c:pt>
                <c:pt idx="26">
                  <c:v>0.4</c:v>
                </c:pt>
                <c:pt idx="27">
                  <c:v>0.4</c:v>
                </c:pt>
                <c:pt idx="28">
                  <c:v>0.37</c:v>
                </c:pt>
                <c:pt idx="29">
                  <c:v>0.34</c:v>
                </c:pt>
                <c:pt idx="30">
                  <c:v>0.31</c:v>
                </c:pt>
                <c:pt idx="31">
                  <c:v>0.3</c:v>
                </c:pt>
                <c:pt idx="32">
                  <c:v>0.28999999999999998</c:v>
                </c:pt>
                <c:pt idx="33">
                  <c:v>0.28000000000000003</c:v>
                </c:pt>
                <c:pt idx="34">
                  <c:v>0.27</c:v>
                </c:pt>
                <c:pt idx="35">
                  <c:v>0.21</c:v>
                </c:pt>
                <c:pt idx="36">
                  <c:v>0.2</c:v>
                </c:pt>
                <c:pt idx="37">
                  <c:v>0.19</c:v>
                </c:pt>
                <c:pt idx="38">
                  <c:v>0.18</c:v>
                </c:pt>
              </c:numCache>
            </c:numRef>
          </c:yVal>
          <c:smooth val="0"/>
        </c:ser>
        <c:ser>
          <c:idx val="1"/>
          <c:order val="1"/>
          <c:spPr>
            <a:ln w="25400" cap="flat" cmpd="sng" algn="ctr">
              <a:noFill/>
              <a:prstDash val="sysDot"/>
              <a:round/>
            </a:ln>
            <a:effectLst/>
          </c:spPr>
          <c:marker>
            <c:symbol val="circle"/>
            <c:size val="5"/>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marker>
          <c:yVal>
            <c:numRef>
              <c:f>Sheet1!$D$930:$D$968</c:f>
              <c:numCache>
                <c:formatCode>General</c:formatCode>
                <c:ptCount val="39"/>
                <c:pt idx="0">
                  <c:v>1.63</c:v>
                </c:pt>
                <c:pt idx="1">
                  <c:v>1.44</c:v>
                </c:pt>
                <c:pt idx="2">
                  <c:v>1.37</c:v>
                </c:pt>
                <c:pt idx="3">
                  <c:v>1.22</c:v>
                </c:pt>
                <c:pt idx="4">
                  <c:v>1.21</c:v>
                </c:pt>
                <c:pt idx="5">
                  <c:v>1.17</c:v>
                </c:pt>
                <c:pt idx="6">
                  <c:v>1.1599999999999999</c:v>
                </c:pt>
                <c:pt idx="7">
                  <c:v>1.1499999999999999</c:v>
                </c:pt>
                <c:pt idx="8">
                  <c:v>1.1200000000000001</c:v>
                </c:pt>
                <c:pt idx="9">
                  <c:v>1.1000000000000001</c:v>
                </c:pt>
                <c:pt idx="10">
                  <c:v>1.0900000000000001</c:v>
                </c:pt>
                <c:pt idx="11">
                  <c:v>1.06</c:v>
                </c:pt>
                <c:pt idx="12">
                  <c:v>0.95</c:v>
                </c:pt>
                <c:pt idx="13">
                  <c:v>0.94</c:v>
                </c:pt>
                <c:pt idx="14">
                  <c:v>0.93</c:v>
                </c:pt>
                <c:pt idx="15">
                  <c:v>0.93</c:v>
                </c:pt>
                <c:pt idx="16">
                  <c:v>0.92</c:v>
                </c:pt>
                <c:pt idx="17">
                  <c:v>0.88</c:v>
                </c:pt>
                <c:pt idx="18">
                  <c:v>0.87</c:v>
                </c:pt>
                <c:pt idx="19">
                  <c:v>0.86</c:v>
                </c:pt>
                <c:pt idx="20">
                  <c:v>0.81</c:v>
                </c:pt>
                <c:pt idx="21">
                  <c:v>0.75</c:v>
                </c:pt>
                <c:pt idx="22">
                  <c:v>0.74</c:v>
                </c:pt>
                <c:pt idx="23">
                  <c:v>0.73</c:v>
                </c:pt>
                <c:pt idx="24">
                  <c:v>0.67</c:v>
                </c:pt>
                <c:pt idx="25">
                  <c:v>0.67</c:v>
                </c:pt>
                <c:pt idx="26">
                  <c:v>0.65</c:v>
                </c:pt>
                <c:pt idx="27">
                  <c:v>0.65</c:v>
                </c:pt>
                <c:pt idx="28">
                  <c:v>0.6</c:v>
                </c:pt>
                <c:pt idx="29">
                  <c:v>0.56000000000000005</c:v>
                </c:pt>
                <c:pt idx="30">
                  <c:v>0.5</c:v>
                </c:pt>
                <c:pt idx="31">
                  <c:v>0.48</c:v>
                </c:pt>
                <c:pt idx="32">
                  <c:v>0.47</c:v>
                </c:pt>
                <c:pt idx="33">
                  <c:v>0.46</c:v>
                </c:pt>
                <c:pt idx="34">
                  <c:v>0.43</c:v>
                </c:pt>
                <c:pt idx="35">
                  <c:v>0.33</c:v>
                </c:pt>
                <c:pt idx="36">
                  <c:v>0.32</c:v>
                </c:pt>
                <c:pt idx="37">
                  <c:v>0.31</c:v>
                </c:pt>
                <c:pt idx="38">
                  <c:v>0.28999999999999998</c:v>
                </c:pt>
              </c:numCache>
            </c:numRef>
          </c:yVal>
          <c:smooth val="0"/>
        </c:ser>
        <c:ser>
          <c:idx val="2"/>
          <c:order val="2"/>
          <c:spPr>
            <a:ln w="25400" cap="flat" cmpd="sng" algn="ctr">
              <a:noFill/>
              <a:prstDash val="sysDot"/>
              <a:round/>
            </a:ln>
            <a:effectLst/>
          </c:spPr>
          <c:marker>
            <c:symbol val="circle"/>
            <c:size val="5"/>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marker>
          <c:yVal>
            <c:numRef>
              <c:f>Sheet1!$D$889:$D$927</c:f>
              <c:numCache>
                <c:formatCode>General</c:formatCode>
                <c:ptCount val="39"/>
                <c:pt idx="0">
                  <c:v>2.5099999999999998</c:v>
                </c:pt>
                <c:pt idx="1">
                  <c:v>2.2200000000000002</c:v>
                </c:pt>
                <c:pt idx="2">
                  <c:v>2.11</c:v>
                </c:pt>
                <c:pt idx="3">
                  <c:v>1.87</c:v>
                </c:pt>
                <c:pt idx="4">
                  <c:v>1.86</c:v>
                </c:pt>
                <c:pt idx="5">
                  <c:v>1.8</c:v>
                </c:pt>
                <c:pt idx="6">
                  <c:v>1.79</c:v>
                </c:pt>
                <c:pt idx="7">
                  <c:v>1.76</c:v>
                </c:pt>
                <c:pt idx="8">
                  <c:v>1.73</c:v>
                </c:pt>
                <c:pt idx="9">
                  <c:v>1.69</c:v>
                </c:pt>
                <c:pt idx="10">
                  <c:v>1.67</c:v>
                </c:pt>
                <c:pt idx="11">
                  <c:v>1.63</c:v>
                </c:pt>
                <c:pt idx="12">
                  <c:v>1.47</c:v>
                </c:pt>
                <c:pt idx="13">
                  <c:v>1.44</c:v>
                </c:pt>
                <c:pt idx="14">
                  <c:v>1.43</c:v>
                </c:pt>
                <c:pt idx="15">
                  <c:v>1.43</c:v>
                </c:pt>
                <c:pt idx="16">
                  <c:v>1.42</c:v>
                </c:pt>
                <c:pt idx="17">
                  <c:v>1.36</c:v>
                </c:pt>
                <c:pt idx="18">
                  <c:v>1.33</c:v>
                </c:pt>
                <c:pt idx="19">
                  <c:v>1.32</c:v>
                </c:pt>
                <c:pt idx="20">
                  <c:v>1.24</c:v>
                </c:pt>
                <c:pt idx="21">
                  <c:v>1.1599999999999999</c:v>
                </c:pt>
                <c:pt idx="22">
                  <c:v>1.1399999999999999</c:v>
                </c:pt>
                <c:pt idx="23">
                  <c:v>1.1200000000000001</c:v>
                </c:pt>
                <c:pt idx="24">
                  <c:v>1.03</c:v>
                </c:pt>
                <c:pt idx="25">
                  <c:v>1.03</c:v>
                </c:pt>
                <c:pt idx="26">
                  <c:v>1</c:v>
                </c:pt>
                <c:pt idx="27">
                  <c:v>1</c:v>
                </c:pt>
                <c:pt idx="28">
                  <c:v>0.92</c:v>
                </c:pt>
                <c:pt idx="29">
                  <c:v>0.85</c:v>
                </c:pt>
                <c:pt idx="30">
                  <c:v>0.77</c:v>
                </c:pt>
                <c:pt idx="31">
                  <c:v>0.74</c:v>
                </c:pt>
                <c:pt idx="32">
                  <c:v>0.72</c:v>
                </c:pt>
                <c:pt idx="33">
                  <c:v>0.71</c:v>
                </c:pt>
                <c:pt idx="34">
                  <c:v>0.67</c:v>
                </c:pt>
                <c:pt idx="35">
                  <c:v>0.51</c:v>
                </c:pt>
                <c:pt idx="36">
                  <c:v>0.5</c:v>
                </c:pt>
                <c:pt idx="37">
                  <c:v>0.48</c:v>
                </c:pt>
                <c:pt idx="38">
                  <c:v>0.45</c:v>
                </c:pt>
              </c:numCache>
            </c:numRef>
          </c:yVal>
          <c:smooth val="0"/>
        </c:ser>
        <c:ser>
          <c:idx val="3"/>
          <c:order val="3"/>
          <c:spPr>
            <a:ln w="25400" cap="flat" cmpd="sng" algn="ctr">
              <a:noFill/>
              <a:prstDash val="sysDot"/>
              <a:round/>
            </a:ln>
            <a:effectLst/>
          </c:spPr>
          <c:marker>
            <c:symbol val="circle"/>
            <c:size val="5"/>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marker>
          <c:yVal>
            <c:numRef>
              <c:f>Sheet1!$D$848:$D$886</c:f>
              <c:numCache>
                <c:formatCode>General</c:formatCode>
                <c:ptCount val="39"/>
                <c:pt idx="0">
                  <c:v>1.51</c:v>
                </c:pt>
                <c:pt idx="1">
                  <c:v>1.33</c:v>
                </c:pt>
                <c:pt idx="2">
                  <c:v>1.26</c:v>
                </c:pt>
                <c:pt idx="3">
                  <c:v>1.1200000000000001</c:v>
                </c:pt>
                <c:pt idx="4">
                  <c:v>1.1200000000000001</c:v>
                </c:pt>
                <c:pt idx="5">
                  <c:v>1.08</c:v>
                </c:pt>
                <c:pt idx="6">
                  <c:v>1.07</c:v>
                </c:pt>
                <c:pt idx="7">
                  <c:v>1.06</c:v>
                </c:pt>
                <c:pt idx="8">
                  <c:v>1.04</c:v>
                </c:pt>
                <c:pt idx="9">
                  <c:v>1.02</c:v>
                </c:pt>
                <c:pt idx="10">
                  <c:v>1</c:v>
                </c:pt>
                <c:pt idx="11">
                  <c:v>0.98</c:v>
                </c:pt>
                <c:pt idx="12">
                  <c:v>0.88</c:v>
                </c:pt>
                <c:pt idx="13">
                  <c:v>0.87</c:v>
                </c:pt>
                <c:pt idx="14">
                  <c:v>0.86</c:v>
                </c:pt>
                <c:pt idx="15">
                  <c:v>0.86</c:v>
                </c:pt>
                <c:pt idx="16">
                  <c:v>0.85</c:v>
                </c:pt>
                <c:pt idx="17">
                  <c:v>0.82</c:v>
                </c:pt>
                <c:pt idx="18">
                  <c:v>0.8</c:v>
                </c:pt>
                <c:pt idx="19">
                  <c:v>0.79</c:v>
                </c:pt>
                <c:pt idx="20">
                  <c:v>0.75</c:v>
                </c:pt>
                <c:pt idx="21">
                  <c:v>0.69</c:v>
                </c:pt>
                <c:pt idx="22">
                  <c:v>0.68</c:v>
                </c:pt>
                <c:pt idx="23">
                  <c:v>0.67</c:v>
                </c:pt>
                <c:pt idx="24">
                  <c:v>0.62</c:v>
                </c:pt>
                <c:pt idx="25">
                  <c:v>0.62</c:v>
                </c:pt>
                <c:pt idx="26">
                  <c:v>0.6</c:v>
                </c:pt>
                <c:pt idx="27">
                  <c:v>0.6</c:v>
                </c:pt>
                <c:pt idx="28">
                  <c:v>0.55000000000000004</c:v>
                </c:pt>
                <c:pt idx="29">
                  <c:v>0.51</c:v>
                </c:pt>
                <c:pt idx="30">
                  <c:v>0.46</c:v>
                </c:pt>
                <c:pt idx="31">
                  <c:v>0.45</c:v>
                </c:pt>
                <c:pt idx="32">
                  <c:v>0.43</c:v>
                </c:pt>
                <c:pt idx="33">
                  <c:v>0.43</c:v>
                </c:pt>
                <c:pt idx="34">
                  <c:v>0.4</c:v>
                </c:pt>
                <c:pt idx="35">
                  <c:v>0.31</c:v>
                </c:pt>
                <c:pt idx="36">
                  <c:v>0.3</c:v>
                </c:pt>
                <c:pt idx="37">
                  <c:v>0.28999999999999998</c:v>
                </c:pt>
                <c:pt idx="38">
                  <c:v>0.27</c:v>
                </c:pt>
              </c:numCache>
            </c:numRef>
          </c:yVal>
          <c:smooth val="0"/>
        </c:ser>
        <c:ser>
          <c:idx val="4"/>
          <c:order val="4"/>
          <c:spPr>
            <a:ln w="25400" cap="flat" cmpd="sng" algn="ctr">
              <a:noFill/>
              <a:prstDash val="sysDot"/>
              <a:round/>
            </a:ln>
            <a:effectLst/>
          </c:spPr>
          <c:marker>
            <c:symbol val="circle"/>
            <c:size val="5"/>
            <c:spPr>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9525" cap="flat" cmpd="sng" algn="ctr">
                <a:solidFill>
                  <a:schemeClr val="accent5">
                    <a:shade val="95000"/>
                  </a:schemeClr>
                </a:solidFill>
                <a:round/>
              </a:ln>
              <a:effectLst/>
            </c:spPr>
          </c:marker>
          <c:yVal>
            <c:numRef>
              <c:f>Sheet1!$D$807:$D$845</c:f>
              <c:numCache>
                <c:formatCode>General</c:formatCode>
                <c:ptCount val="39"/>
                <c:pt idx="0">
                  <c:v>1.38</c:v>
                </c:pt>
                <c:pt idx="1">
                  <c:v>1.22</c:v>
                </c:pt>
                <c:pt idx="2">
                  <c:v>1.1599999999999999</c:v>
                </c:pt>
                <c:pt idx="3">
                  <c:v>1.03</c:v>
                </c:pt>
                <c:pt idx="4">
                  <c:v>1.02</c:v>
                </c:pt>
                <c:pt idx="5">
                  <c:v>0.99</c:v>
                </c:pt>
                <c:pt idx="6">
                  <c:v>0.98</c:v>
                </c:pt>
                <c:pt idx="7">
                  <c:v>0.97</c:v>
                </c:pt>
                <c:pt idx="8">
                  <c:v>0.95</c:v>
                </c:pt>
                <c:pt idx="9">
                  <c:v>0.93</c:v>
                </c:pt>
                <c:pt idx="10">
                  <c:v>0.92</c:v>
                </c:pt>
                <c:pt idx="11">
                  <c:v>0.9</c:v>
                </c:pt>
                <c:pt idx="12">
                  <c:v>0.81</c:v>
                </c:pt>
                <c:pt idx="13">
                  <c:v>0.79</c:v>
                </c:pt>
                <c:pt idx="14">
                  <c:v>0.79</c:v>
                </c:pt>
                <c:pt idx="15">
                  <c:v>0.78</c:v>
                </c:pt>
                <c:pt idx="16">
                  <c:v>0.78</c:v>
                </c:pt>
                <c:pt idx="17">
                  <c:v>0.75</c:v>
                </c:pt>
                <c:pt idx="18">
                  <c:v>0.73</c:v>
                </c:pt>
                <c:pt idx="19">
                  <c:v>0.73</c:v>
                </c:pt>
                <c:pt idx="20">
                  <c:v>0.68</c:v>
                </c:pt>
                <c:pt idx="21">
                  <c:v>0.64</c:v>
                </c:pt>
                <c:pt idx="22">
                  <c:v>0.63</c:v>
                </c:pt>
                <c:pt idx="23">
                  <c:v>0.62</c:v>
                </c:pt>
                <c:pt idx="24">
                  <c:v>0.56000000000000005</c:v>
                </c:pt>
                <c:pt idx="25">
                  <c:v>0.56000000000000005</c:v>
                </c:pt>
                <c:pt idx="26">
                  <c:v>0.55000000000000004</c:v>
                </c:pt>
                <c:pt idx="27">
                  <c:v>0.55000000000000004</c:v>
                </c:pt>
                <c:pt idx="28">
                  <c:v>0.51</c:v>
                </c:pt>
                <c:pt idx="29">
                  <c:v>0.47</c:v>
                </c:pt>
                <c:pt idx="30">
                  <c:v>0.42</c:v>
                </c:pt>
                <c:pt idx="31">
                  <c:v>0.41</c:v>
                </c:pt>
                <c:pt idx="32">
                  <c:v>0.4</c:v>
                </c:pt>
                <c:pt idx="33">
                  <c:v>0.39</c:v>
                </c:pt>
                <c:pt idx="34">
                  <c:v>0.37</c:v>
                </c:pt>
                <c:pt idx="35">
                  <c:v>0.28000000000000003</c:v>
                </c:pt>
                <c:pt idx="36">
                  <c:v>0.27</c:v>
                </c:pt>
                <c:pt idx="37">
                  <c:v>0.26</c:v>
                </c:pt>
                <c:pt idx="38">
                  <c:v>0.25</c:v>
                </c:pt>
              </c:numCache>
            </c:numRef>
          </c:yVal>
          <c:smooth val="0"/>
        </c:ser>
        <c:ser>
          <c:idx val="5"/>
          <c:order val="5"/>
          <c:spPr>
            <a:ln w="25400" cap="flat" cmpd="sng" algn="ctr">
              <a:noFill/>
              <a:prstDash val="sysDot"/>
              <a:round/>
            </a:ln>
            <a:effectLst/>
          </c:spPr>
          <c:marker>
            <c:symbol val="circle"/>
            <c:size val="5"/>
            <c:spPr>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9525" cap="flat" cmpd="sng" algn="ctr">
                <a:solidFill>
                  <a:schemeClr val="accent6">
                    <a:shade val="95000"/>
                  </a:schemeClr>
                </a:solidFill>
                <a:round/>
              </a:ln>
              <a:effectLst/>
            </c:spPr>
          </c:marker>
          <c:yVal>
            <c:numRef>
              <c:f>Sheet1!$D$766:$D$804</c:f>
              <c:numCache>
                <c:formatCode>General</c:formatCode>
                <c:ptCount val="39"/>
                <c:pt idx="0">
                  <c:v>1.25</c:v>
                </c:pt>
                <c:pt idx="1">
                  <c:v>1.1100000000000001</c:v>
                </c:pt>
                <c:pt idx="2">
                  <c:v>1.05</c:v>
                </c:pt>
                <c:pt idx="3">
                  <c:v>0.94</c:v>
                </c:pt>
                <c:pt idx="4">
                  <c:v>0.93</c:v>
                </c:pt>
                <c:pt idx="5">
                  <c:v>0.9</c:v>
                </c:pt>
                <c:pt idx="6">
                  <c:v>0.89</c:v>
                </c:pt>
                <c:pt idx="7">
                  <c:v>0.88</c:v>
                </c:pt>
                <c:pt idx="8">
                  <c:v>0.86</c:v>
                </c:pt>
                <c:pt idx="9">
                  <c:v>0.85</c:v>
                </c:pt>
                <c:pt idx="10">
                  <c:v>0.84</c:v>
                </c:pt>
                <c:pt idx="11">
                  <c:v>0.81</c:v>
                </c:pt>
                <c:pt idx="12">
                  <c:v>0.73</c:v>
                </c:pt>
                <c:pt idx="13">
                  <c:v>0.72</c:v>
                </c:pt>
                <c:pt idx="14">
                  <c:v>0.72</c:v>
                </c:pt>
                <c:pt idx="15">
                  <c:v>0.71</c:v>
                </c:pt>
                <c:pt idx="16">
                  <c:v>0.71</c:v>
                </c:pt>
                <c:pt idx="17">
                  <c:v>0.68</c:v>
                </c:pt>
                <c:pt idx="18">
                  <c:v>0.67</c:v>
                </c:pt>
                <c:pt idx="19">
                  <c:v>0.66</c:v>
                </c:pt>
                <c:pt idx="20">
                  <c:v>0.62</c:v>
                </c:pt>
                <c:pt idx="21">
                  <c:v>0.57999999999999996</c:v>
                </c:pt>
                <c:pt idx="22">
                  <c:v>0.56999999999999995</c:v>
                </c:pt>
                <c:pt idx="23">
                  <c:v>0.56000000000000005</c:v>
                </c:pt>
                <c:pt idx="24">
                  <c:v>0.51</c:v>
                </c:pt>
                <c:pt idx="25">
                  <c:v>0.51</c:v>
                </c:pt>
                <c:pt idx="26">
                  <c:v>0.5</c:v>
                </c:pt>
                <c:pt idx="27">
                  <c:v>0.5</c:v>
                </c:pt>
                <c:pt idx="28">
                  <c:v>0.46</c:v>
                </c:pt>
                <c:pt idx="29">
                  <c:v>0.43</c:v>
                </c:pt>
                <c:pt idx="30">
                  <c:v>0.38</c:v>
                </c:pt>
                <c:pt idx="31">
                  <c:v>0.37</c:v>
                </c:pt>
                <c:pt idx="32">
                  <c:v>0.36</c:v>
                </c:pt>
                <c:pt idx="33">
                  <c:v>0.36</c:v>
                </c:pt>
                <c:pt idx="34">
                  <c:v>0.33</c:v>
                </c:pt>
                <c:pt idx="35">
                  <c:v>0.26</c:v>
                </c:pt>
                <c:pt idx="36">
                  <c:v>0.25</c:v>
                </c:pt>
                <c:pt idx="37">
                  <c:v>0.24</c:v>
                </c:pt>
                <c:pt idx="38">
                  <c:v>0.23</c:v>
                </c:pt>
              </c:numCache>
            </c:numRef>
          </c:yVal>
          <c:smooth val="0"/>
        </c:ser>
        <c:ser>
          <c:idx val="6"/>
          <c:order val="6"/>
          <c:spPr>
            <a:ln w="25400" cap="flat" cmpd="sng" algn="ctr">
              <a:noFill/>
              <a:prstDash val="sysDot"/>
              <a:round/>
            </a:ln>
            <a:effectLst/>
          </c:spPr>
          <c:marker>
            <c:symbol val="circle"/>
            <c:size val="5"/>
            <c:spPr>
              <a:gradFill rotWithShape="1">
                <a:gsLst>
                  <a:gs pos="0">
                    <a:schemeClr val="accent1">
                      <a:lumMod val="60000"/>
                      <a:lumMod val="110000"/>
                      <a:satMod val="105000"/>
                      <a:tint val="67000"/>
                    </a:schemeClr>
                  </a:gs>
                  <a:gs pos="50000">
                    <a:schemeClr val="accent1">
                      <a:lumMod val="60000"/>
                      <a:lumMod val="105000"/>
                      <a:satMod val="103000"/>
                      <a:tint val="73000"/>
                    </a:schemeClr>
                  </a:gs>
                  <a:gs pos="100000">
                    <a:schemeClr val="accent1">
                      <a:lumMod val="60000"/>
                      <a:lumMod val="105000"/>
                      <a:satMod val="109000"/>
                      <a:tint val="81000"/>
                    </a:schemeClr>
                  </a:gs>
                </a:gsLst>
                <a:lin ang="5400000" scaled="0"/>
              </a:gradFill>
              <a:ln w="9525" cap="flat" cmpd="sng" algn="ctr">
                <a:solidFill>
                  <a:schemeClr val="accent1">
                    <a:lumMod val="60000"/>
                    <a:shade val="95000"/>
                  </a:schemeClr>
                </a:solidFill>
                <a:round/>
              </a:ln>
              <a:effectLst/>
            </c:spPr>
          </c:marker>
          <c:yVal>
            <c:numRef>
              <c:f>Sheet1!$D$725:$D$763</c:f>
              <c:numCache>
                <c:formatCode>General</c:formatCode>
                <c:ptCount val="39"/>
                <c:pt idx="0">
                  <c:v>1.38</c:v>
                </c:pt>
                <c:pt idx="1">
                  <c:v>1.22</c:v>
                </c:pt>
                <c:pt idx="2">
                  <c:v>1.1599999999999999</c:v>
                </c:pt>
                <c:pt idx="3">
                  <c:v>1.03</c:v>
                </c:pt>
                <c:pt idx="4">
                  <c:v>1.02</c:v>
                </c:pt>
                <c:pt idx="5">
                  <c:v>0.99</c:v>
                </c:pt>
                <c:pt idx="6">
                  <c:v>0.98</c:v>
                </c:pt>
                <c:pt idx="7">
                  <c:v>0.97</c:v>
                </c:pt>
                <c:pt idx="8">
                  <c:v>0.95</c:v>
                </c:pt>
                <c:pt idx="9">
                  <c:v>0.93</c:v>
                </c:pt>
                <c:pt idx="10">
                  <c:v>0.92</c:v>
                </c:pt>
                <c:pt idx="11">
                  <c:v>0.9</c:v>
                </c:pt>
                <c:pt idx="12">
                  <c:v>0.81</c:v>
                </c:pt>
                <c:pt idx="13">
                  <c:v>0.79</c:v>
                </c:pt>
                <c:pt idx="14">
                  <c:v>0.79</c:v>
                </c:pt>
                <c:pt idx="15">
                  <c:v>0.78</c:v>
                </c:pt>
                <c:pt idx="16">
                  <c:v>0.78</c:v>
                </c:pt>
                <c:pt idx="17">
                  <c:v>0.75</c:v>
                </c:pt>
                <c:pt idx="18">
                  <c:v>0.73</c:v>
                </c:pt>
                <c:pt idx="19">
                  <c:v>0.73</c:v>
                </c:pt>
                <c:pt idx="20">
                  <c:v>0.68</c:v>
                </c:pt>
                <c:pt idx="21">
                  <c:v>0.64</c:v>
                </c:pt>
                <c:pt idx="22">
                  <c:v>0.63</c:v>
                </c:pt>
                <c:pt idx="23">
                  <c:v>0.62</c:v>
                </c:pt>
                <c:pt idx="24">
                  <c:v>0.56000000000000005</c:v>
                </c:pt>
                <c:pt idx="25">
                  <c:v>0.56000000000000005</c:v>
                </c:pt>
                <c:pt idx="26">
                  <c:v>0.55000000000000004</c:v>
                </c:pt>
                <c:pt idx="27">
                  <c:v>0.55000000000000004</c:v>
                </c:pt>
                <c:pt idx="28">
                  <c:v>0.51</c:v>
                </c:pt>
                <c:pt idx="29">
                  <c:v>0.47</c:v>
                </c:pt>
                <c:pt idx="30">
                  <c:v>0.42</c:v>
                </c:pt>
                <c:pt idx="31">
                  <c:v>0.41</c:v>
                </c:pt>
                <c:pt idx="32">
                  <c:v>0.4</c:v>
                </c:pt>
                <c:pt idx="33">
                  <c:v>0.39</c:v>
                </c:pt>
                <c:pt idx="34">
                  <c:v>0.37</c:v>
                </c:pt>
                <c:pt idx="35">
                  <c:v>0.28000000000000003</c:v>
                </c:pt>
                <c:pt idx="36">
                  <c:v>0.27</c:v>
                </c:pt>
                <c:pt idx="37">
                  <c:v>0.26</c:v>
                </c:pt>
                <c:pt idx="38">
                  <c:v>0.25</c:v>
                </c:pt>
              </c:numCache>
            </c:numRef>
          </c:yVal>
          <c:smooth val="0"/>
        </c:ser>
        <c:ser>
          <c:idx val="7"/>
          <c:order val="7"/>
          <c:spPr>
            <a:ln w="25400" cap="flat" cmpd="sng" algn="ctr">
              <a:noFill/>
              <a:prstDash val="sysDot"/>
              <a:round/>
            </a:ln>
            <a:effectLst/>
          </c:spPr>
          <c:marker>
            <c:symbol val="circle"/>
            <c:size val="5"/>
            <c:spPr>
              <a:gradFill rotWithShape="1">
                <a:gsLst>
                  <a:gs pos="0">
                    <a:schemeClr val="accent2">
                      <a:lumMod val="60000"/>
                      <a:lumMod val="110000"/>
                      <a:satMod val="105000"/>
                      <a:tint val="67000"/>
                    </a:schemeClr>
                  </a:gs>
                  <a:gs pos="50000">
                    <a:schemeClr val="accent2">
                      <a:lumMod val="60000"/>
                      <a:lumMod val="105000"/>
                      <a:satMod val="103000"/>
                      <a:tint val="73000"/>
                    </a:schemeClr>
                  </a:gs>
                  <a:gs pos="100000">
                    <a:schemeClr val="accent2">
                      <a:lumMod val="60000"/>
                      <a:lumMod val="105000"/>
                      <a:satMod val="109000"/>
                      <a:tint val="81000"/>
                    </a:schemeClr>
                  </a:gs>
                </a:gsLst>
                <a:lin ang="5400000" scaled="0"/>
              </a:gradFill>
              <a:ln w="9525" cap="flat" cmpd="sng" algn="ctr">
                <a:solidFill>
                  <a:schemeClr val="accent2">
                    <a:lumMod val="60000"/>
                    <a:shade val="95000"/>
                  </a:schemeClr>
                </a:solidFill>
                <a:round/>
              </a:ln>
              <a:effectLst/>
            </c:spPr>
          </c:marker>
          <c:yVal>
            <c:numRef>
              <c:f>Sheet1!$D$684:$D$722</c:f>
              <c:numCache>
                <c:formatCode>General</c:formatCode>
                <c:ptCount val="39"/>
                <c:pt idx="0">
                  <c:v>1.88</c:v>
                </c:pt>
                <c:pt idx="1">
                  <c:v>1.66</c:v>
                </c:pt>
                <c:pt idx="2">
                  <c:v>1.58</c:v>
                </c:pt>
                <c:pt idx="3">
                  <c:v>1.41</c:v>
                </c:pt>
                <c:pt idx="4">
                  <c:v>1.4</c:v>
                </c:pt>
                <c:pt idx="5">
                  <c:v>1.35</c:v>
                </c:pt>
                <c:pt idx="6">
                  <c:v>1.34</c:v>
                </c:pt>
                <c:pt idx="7">
                  <c:v>1.32</c:v>
                </c:pt>
                <c:pt idx="8">
                  <c:v>1.3</c:v>
                </c:pt>
                <c:pt idx="9">
                  <c:v>1.27</c:v>
                </c:pt>
                <c:pt idx="10">
                  <c:v>1.25</c:v>
                </c:pt>
                <c:pt idx="11">
                  <c:v>1.22</c:v>
                </c:pt>
                <c:pt idx="12">
                  <c:v>1.1000000000000001</c:v>
                </c:pt>
                <c:pt idx="13">
                  <c:v>1.08</c:v>
                </c:pt>
                <c:pt idx="14">
                  <c:v>1.07</c:v>
                </c:pt>
                <c:pt idx="15">
                  <c:v>1.07</c:v>
                </c:pt>
                <c:pt idx="16">
                  <c:v>1.06</c:v>
                </c:pt>
                <c:pt idx="17">
                  <c:v>1.02</c:v>
                </c:pt>
                <c:pt idx="18">
                  <c:v>1</c:v>
                </c:pt>
                <c:pt idx="19">
                  <c:v>0.99</c:v>
                </c:pt>
                <c:pt idx="20">
                  <c:v>0.93</c:v>
                </c:pt>
                <c:pt idx="21">
                  <c:v>0.87</c:v>
                </c:pt>
                <c:pt idx="22">
                  <c:v>0.85</c:v>
                </c:pt>
                <c:pt idx="23">
                  <c:v>0.84</c:v>
                </c:pt>
                <c:pt idx="24">
                  <c:v>0.77</c:v>
                </c:pt>
                <c:pt idx="25">
                  <c:v>0.77</c:v>
                </c:pt>
                <c:pt idx="26">
                  <c:v>0.75</c:v>
                </c:pt>
                <c:pt idx="27">
                  <c:v>0.75</c:v>
                </c:pt>
                <c:pt idx="28">
                  <c:v>0.69</c:v>
                </c:pt>
                <c:pt idx="29">
                  <c:v>0.64</c:v>
                </c:pt>
                <c:pt idx="30">
                  <c:v>0.57999999999999996</c:v>
                </c:pt>
                <c:pt idx="31">
                  <c:v>0.56000000000000005</c:v>
                </c:pt>
                <c:pt idx="32">
                  <c:v>0.54</c:v>
                </c:pt>
                <c:pt idx="33">
                  <c:v>0.53</c:v>
                </c:pt>
                <c:pt idx="34">
                  <c:v>0.5</c:v>
                </c:pt>
                <c:pt idx="35">
                  <c:v>0.39</c:v>
                </c:pt>
                <c:pt idx="36">
                  <c:v>0.37</c:v>
                </c:pt>
                <c:pt idx="37">
                  <c:v>0.36</c:v>
                </c:pt>
                <c:pt idx="38">
                  <c:v>0.34</c:v>
                </c:pt>
              </c:numCache>
            </c:numRef>
          </c:yVal>
          <c:smooth val="0"/>
        </c:ser>
        <c:ser>
          <c:idx val="8"/>
          <c:order val="8"/>
          <c:spPr>
            <a:ln w="25400" cap="flat" cmpd="sng" algn="ctr">
              <a:noFill/>
              <a:prstDash val="sysDot"/>
              <a:round/>
            </a:ln>
            <a:effectLst/>
          </c:spPr>
          <c:marker>
            <c:symbol val="circle"/>
            <c:size val="5"/>
            <c:spPr>
              <a:gradFill rotWithShape="1">
                <a:gsLst>
                  <a:gs pos="0">
                    <a:schemeClr val="accent3">
                      <a:lumMod val="60000"/>
                      <a:lumMod val="110000"/>
                      <a:satMod val="105000"/>
                      <a:tint val="67000"/>
                    </a:schemeClr>
                  </a:gs>
                  <a:gs pos="50000">
                    <a:schemeClr val="accent3">
                      <a:lumMod val="60000"/>
                      <a:lumMod val="105000"/>
                      <a:satMod val="103000"/>
                      <a:tint val="73000"/>
                    </a:schemeClr>
                  </a:gs>
                  <a:gs pos="100000">
                    <a:schemeClr val="accent3">
                      <a:lumMod val="60000"/>
                      <a:lumMod val="105000"/>
                      <a:satMod val="109000"/>
                      <a:tint val="81000"/>
                    </a:schemeClr>
                  </a:gs>
                </a:gsLst>
                <a:lin ang="5400000" scaled="0"/>
              </a:gradFill>
              <a:ln w="9525" cap="flat" cmpd="sng" algn="ctr">
                <a:solidFill>
                  <a:schemeClr val="accent3">
                    <a:lumMod val="60000"/>
                    <a:shade val="95000"/>
                  </a:schemeClr>
                </a:solidFill>
                <a:round/>
              </a:ln>
              <a:effectLst/>
            </c:spPr>
          </c:marker>
          <c:yVal>
            <c:numRef>
              <c:f>Sheet1!$D$643:$D$681</c:f>
              <c:numCache>
                <c:formatCode>General</c:formatCode>
                <c:ptCount val="39"/>
                <c:pt idx="0">
                  <c:v>2.5099999999999998</c:v>
                </c:pt>
                <c:pt idx="1">
                  <c:v>2.2200000000000002</c:v>
                </c:pt>
                <c:pt idx="2">
                  <c:v>2.11</c:v>
                </c:pt>
                <c:pt idx="3">
                  <c:v>1.87</c:v>
                </c:pt>
                <c:pt idx="4">
                  <c:v>1.86</c:v>
                </c:pt>
                <c:pt idx="5">
                  <c:v>1.8</c:v>
                </c:pt>
                <c:pt idx="6">
                  <c:v>1.79</c:v>
                </c:pt>
                <c:pt idx="7">
                  <c:v>1.76</c:v>
                </c:pt>
                <c:pt idx="8">
                  <c:v>1.73</c:v>
                </c:pt>
                <c:pt idx="9">
                  <c:v>1.69</c:v>
                </c:pt>
                <c:pt idx="10">
                  <c:v>1.67</c:v>
                </c:pt>
                <c:pt idx="11">
                  <c:v>1.63</c:v>
                </c:pt>
                <c:pt idx="12">
                  <c:v>1.47</c:v>
                </c:pt>
                <c:pt idx="13">
                  <c:v>1.44</c:v>
                </c:pt>
                <c:pt idx="14">
                  <c:v>1.43</c:v>
                </c:pt>
                <c:pt idx="15">
                  <c:v>1.43</c:v>
                </c:pt>
                <c:pt idx="16">
                  <c:v>1.42</c:v>
                </c:pt>
                <c:pt idx="17">
                  <c:v>1.36</c:v>
                </c:pt>
                <c:pt idx="18">
                  <c:v>1.33</c:v>
                </c:pt>
                <c:pt idx="19">
                  <c:v>1.32</c:v>
                </c:pt>
                <c:pt idx="20">
                  <c:v>1.24</c:v>
                </c:pt>
                <c:pt idx="21">
                  <c:v>1.1599999999999999</c:v>
                </c:pt>
                <c:pt idx="22">
                  <c:v>1.1399999999999999</c:v>
                </c:pt>
                <c:pt idx="23">
                  <c:v>1.1200000000000001</c:v>
                </c:pt>
                <c:pt idx="24">
                  <c:v>1.03</c:v>
                </c:pt>
                <c:pt idx="25">
                  <c:v>1.03</c:v>
                </c:pt>
                <c:pt idx="26">
                  <c:v>1</c:v>
                </c:pt>
                <c:pt idx="27">
                  <c:v>1</c:v>
                </c:pt>
                <c:pt idx="28">
                  <c:v>0.92</c:v>
                </c:pt>
                <c:pt idx="29">
                  <c:v>0.85</c:v>
                </c:pt>
                <c:pt idx="30">
                  <c:v>0.77</c:v>
                </c:pt>
                <c:pt idx="31">
                  <c:v>0.74</c:v>
                </c:pt>
                <c:pt idx="32">
                  <c:v>0.72</c:v>
                </c:pt>
                <c:pt idx="33">
                  <c:v>0.71</c:v>
                </c:pt>
                <c:pt idx="34">
                  <c:v>0.67</c:v>
                </c:pt>
                <c:pt idx="35">
                  <c:v>0.51</c:v>
                </c:pt>
                <c:pt idx="36">
                  <c:v>0.5</c:v>
                </c:pt>
                <c:pt idx="37">
                  <c:v>0.48</c:v>
                </c:pt>
                <c:pt idx="38">
                  <c:v>0.45</c:v>
                </c:pt>
              </c:numCache>
            </c:numRef>
          </c:yVal>
          <c:smooth val="0"/>
        </c:ser>
        <c:ser>
          <c:idx val="9"/>
          <c:order val="9"/>
          <c:spPr>
            <a:ln w="25400" cap="flat" cmpd="sng" algn="ctr">
              <a:noFill/>
              <a:prstDash val="sysDot"/>
              <a:round/>
            </a:ln>
            <a:effectLst/>
          </c:spPr>
          <c:marker>
            <c:symbol val="circle"/>
            <c:size val="5"/>
            <c:spPr>
              <a:gradFill rotWithShape="1">
                <a:gsLst>
                  <a:gs pos="0">
                    <a:schemeClr val="accent4">
                      <a:lumMod val="60000"/>
                      <a:lumMod val="110000"/>
                      <a:satMod val="105000"/>
                      <a:tint val="67000"/>
                    </a:schemeClr>
                  </a:gs>
                  <a:gs pos="50000">
                    <a:schemeClr val="accent4">
                      <a:lumMod val="60000"/>
                      <a:lumMod val="105000"/>
                      <a:satMod val="103000"/>
                      <a:tint val="73000"/>
                    </a:schemeClr>
                  </a:gs>
                  <a:gs pos="100000">
                    <a:schemeClr val="accent4">
                      <a:lumMod val="60000"/>
                      <a:lumMod val="105000"/>
                      <a:satMod val="109000"/>
                      <a:tint val="81000"/>
                    </a:schemeClr>
                  </a:gs>
                </a:gsLst>
                <a:lin ang="5400000" scaled="0"/>
              </a:gradFill>
              <a:ln w="9525" cap="flat" cmpd="sng" algn="ctr">
                <a:solidFill>
                  <a:schemeClr val="accent4">
                    <a:lumMod val="60000"/>
                    <a:shade val="95000"/>
                  </a:schemeClr>
                </a:solidFill>
                <a:round/>
              </a:ln>
              <a:effectLst/>
            </c:spPr>
          </c:marker>
          <c:yVal>
            <c:numRef>
              <c:f>Sheet1!$D$602:$D$640</c:f>
              <c:numCache>
                <c:formatCode>General</c:formatCode>
                <c:ptCount val="39"/>
                <c:pt idx="0">
                  <c:v>0.63</c:v>
                </c:pt>
                <c:pt idx="1">
                  <c:v>0.55000000000000004</c:v>
                </c:pt>
                <c:pt idx="2">
                  <c:v>0.53</c:v>
                </c:pt>
                <c:pt idx="3">
                  <c:v>0.47</c:v>
                </c:pt>
                <c:pt idx="4">
                  <c:v>0.47</c:v>
                </c:pt>
                <c:pt idx="5">
                  <c:v>0.45</c:v>
                </c:pt>
                <c:pt idx="6">
                  <c:v>0.45</c:v>
                </c:pt>
                <c:pt idx="7">
                  <c:v>0.44</c:v>
                </c:pt>
                <c:pt idx="8">
                  <c:v>0.43</c:v>
                </c:pt>
                <c:pt idx="9">
                  <c:v>0.42</c:v>
                </c:pt>
                <c:pt idx="10">
                  <c:v>0.42</c:v>
                </c:pt>
                <c:pt idx="11">
                  <c:v>0.41</c:v>
                </c:pt>
                <c:pt idx="12">
                  <c:v>0.37</c:v>
                </c:pt>
                <c:pt idx="13">
                  <c:v>0.36</c:v>
                </c:pt>
                <c:pt idx="14">
                  <c:v>0.36</c:v>
                </c:pt>
                <c:pt idx="15">
                  <c:v>0.36</c:v>
                </c:pt>
                <c:pt idx="16">
                  <c:v>0.35</c:v>
                </c:pt>
                <c:pt idx="17">
                  <c:v>0.34</c:v>
                </c:pt>
                <c:pt idx="18">
                  <c:v>0.33</c:v>
                </c:pt>
                <c:pt idx="19">
                  <c:v>0.33</c:v>
                </c:pt>
                <c:pt idx="20">
                  <c:v>0.31</c:v>
                </c:pt>
                <c:pt idx="21">
                  <c:v>0.28999999999999998</c:v>
                </c:pt>
                <c:pt idx="22">
                  <c:v>0.28000000000000003</c:v>
                </c:pt>
                <c:pt idx="23">
                  <c:v>0.28000000000000003</c:v>
                </c:pt>
                <c:pt idx="24">
                  <c:v>0.26</c:v>
                </c:pt>
                <c:pt idx="25">
                  <c:v>0.26</c:v>
                </c:pt>
                <c:pt idx="26">
                  <c:v>0.25</c:v>
                </c:pt>
                <c:pt idx="27">
                  <c:v>0.25</c:v>
                </c:pt>
                <c:pt idx="28">
                  <c:v>0.23</c:v>
                </c:pt>
                <c:pt idx="29">
                  <c:v>0.21</c:v>
                </c:pt>
                <c:pt idx="30">
                  <c:v>0.19</c:v>
                </c:pt>
                <c:pt idx="31">
                  <c:v>0.19</c:v>
                </c:pt>
                <c:pt idx="32">
                  <c:v>0.18</c:v>
                </c:pt>
                <c:pt idx="33">
                  <c:v>0.18</c:v>
                </c:pt>
                <c:pt idx="34">
                  <c:v>0.17</c:v>
                </c:pt>
                <c:pt idx="35">
                  <c:v>0.13</c:v>
                </c:pt>
                <c:pt idx="36">
                  <c:v>0.12</c:v>
                </c:pt>
                <c:pt idx="37">
                  <c:v>0.12</c:v>
                </c:pt>
                <c:pt idx="38">
                  <c:v>0.11</c:v>
                </c:pt>
              </c:numCache>
            </c:numRef>
          </c:yVal>
          <c:smooth val="0"/>
        </c:ser>
        <c:ser>
          <c:idx val="10"/>
          <c:order val="10"/>
          <c:spPr>
            <a:ln w="25400" cap="flat" cmpd="sng" algn="ctr">
              <a:noFill/>
              <a:prstDash val="sysDot"/>
              <a:round/>
            </a:ln>
            <a:effectLst/>
          </c:spPr>
          <c:marker>
            <c:symbol val="circle"/>
            <c:size val="5"/>
            <c:spPr>
              <a:gradFill rotWithShape="1">
                <a:gsLst>
                  <a:gs pos="0">
                    <a:schemeClr val="accent5">
                      <a:lumMod val="60000"/>
                      <a:lumMod val="110000"/>
                      <a:satMod val="105000"/>
                      <a:tint val="67000"/>
                    </a:schemeClr>
                  </a:gs>
                  <a:gs pos="50000">
                    <a:schemeClr val="accent5">
                      <a:lumMod val="60000"/>
                      <a:lumMod val="105000"/>
                      <a:satMod val="103000"/>
                      <a:tint val="73000"/>
                    </a:schemeClr>
                  </a:gs>
                  <a:gs pos="100000">
                    <a:schemeClr val="accent5">
                      <a:lumMod val="60000"/>
                      <a:lumMod val="105000"/>
                      <a:satMod val="109000"/>
                      <a:tint val="81000"/>
                    </a:schemeClr>
                  </a:gs>
                </a:gsLst>
                <a:lin ang="5400000" scaled="0"/>
              </a:gradFill>
              <a:ln w="9525" cap="flat" cmpd="sng" algn="ctr">
                <a:solidFill>
                  <a:schemeClr val="accent5">
                    <a:lumMod val="60000"/>
                    <a:shade val="95000"/>
                  </a:schemeClr>
                </a:solidFill>
                <a:round/>
              </a:ln>
              <a:effectLst/>
            </c:spPr>
          </c:marker>
          <c:yVal>
            <c:numRef>
              <c:f>Sheet1!$D$561:$D$599</c:f>
              <c:numCache>
                <c:formatCode>General</c:formatCode>
                <c:ptCount val="39"/>
                <c:pt idx="0">
                  <c:v>0.42</c:v>
                </c:pt>
                <c:pt idx="1">
                  <c:v>0.37</c:v>
                </c:pt>
                <c:pt idx="2">
                  <c:v>0.35</c:v>
                </c:pt>
                <c:pt idx="3">
                  <c:v>0.31</c:v>
                </c:pt>
                <c:pt idx="4">
                  <c:v>0.31</c:v>
                </c:pt>
                <c:pt idx="5">
                  <c:v>0.3</c:v>
                </c:pt>
                <c:pt idx="6">
                  <c:v>0.3</c:v>
                </c:pt>
                <c:pt idx="7">
                  <c:v>0.28999999999999998</c:v>
                </c:pt>
                <c:pt idx="8">
                  <c:v>0.28999999999999998</c:v>
                </c:pt>
                <c:pt idx="9">
                  <c:v>0.28000000000000003</c:v>
                </c:pt>
                <c:pt idx="10">
                  <c:v>0.28000000000000003</c:v>
                </c:pt>
                <c:pt idx="11">
                  <c:v>0.27</c:v>
                </c:pt>
                <c:pt idx="12">
                  <c:v>0.24</c:v>
                </c:pt>
                <c:pt idx="13">
                  <c:v>0.24</c:v>
                </c:pt>
                <c:pt idx="14">
                  <c:v>0.24</c:v>
                </c:pt>
                <c:pt idx="15">
                  <c:v>0.24</c:v>
                </c:pt>
                <c:pt idx="16">
                  <c:v>0.24</c:v>
                </c:pt>
                <c:pt idx="17">
                  <c:v>0.23</c:v>
                </c:pt>
                <c:pt idx="18">
                  <c:v>0.22</c:v>
                </c:pt>
                <c:pt idx="19">
                  <c:v>0.22</c:v>
                </c:pt>
                <c:pt idx="20">
                  <c:v>0.21</c:v>
                </c:pt>
                <c:pt idx="21">
                  <c:v>0.19</c:v>
                </c:pt>
                <c:pt idx="22">
                  <c:v>0.19</c:v>
                </c:pt>
                <c:pt idx="23">
                  <c:v>0.19</c:v>
                </c:pt>
                <c:pt idx="24">
                  <c:v>0.17</c:v>
                </c:pt>
                <c:pt idx="25">
                  <c:v>0.17</c:v>
                </c:pt>
                <c:pt idx="26">
                  <c:v>0.17</c:v>
                </c:pt>
                <c:pt idx="27">
                  <c:v>0.17</c:v>
                </c:pt>
                <c:pt idx="28">
                  <c:v>0.15</c:v>
                </c:pt>
                <c:pt idx="29">
                  <c:v>0.14000000000000001</c:v>
                </c:pt>
                <c:pt idx="30">
                  <c:v>0.13</c:v>
                </c:pt>
                <c:pt idx="31">
                  <c:v>0.12</c:v>
                </c:pt>
                <c:pt idx="32">
                  <c:v>0.12</c:v>
                </c:pt>
                <c:pt idx="33">
                  <c:v>0.12</c:v>
                </c:pt>
                <c:pt idx="34">
                  <c:v>0.11</c:v>
                </c:pt>
                <c:pt idx="35">
                  <c:v>0.09</c:v>
                </c:pt>
                <c:pt idx="36">
                  <c:v>0.08</c:v>
                </c:pt>
                <c:pt idx="37">
                  <c:v>0.08</c:v>
                </c:pt>
                <c:pt idx="38">
                  <c:v>0.08</c:v>
                </c:pt>
              </c:numCache>
            </c:numRef>
          </c:yVal>
          <c:smooth val="0"/>
        </c:ser>
        <c:ser>
          <c:idx val="11"/>
          <c:order val="11"/>
          <c:spPr>
            <a:ln w="25400" cap="flat" cmpd="sng" algn="ctr">
              <a:noFill/>
              <a:prstDash val="sysDot"/>
              <a:round/>
            </a:ln>
            <a:effectLst/>
          </c:spPr>
          <c:marker>
            <c:symbol val="circle"/>
            <c:size val="5"/>
            <c:spPr>
              <a:gradFill rotWithShape="1">
                <a:gsLst>
                  <a:gs pos="0">
                    <a:schemeClr val="accent6">
                      <a:lumMod val="60000"/>
                      <a:lumMod val="110000"/>
                      <a:satMod val="105000"/>
                      <a:tint val="67000"/>
                    </a:schemeClr>
                  </a:gs>
                  <a:gs pos="50000">
                    <a:schemeClr val="accent6">
                      <a:lumMod val="60000"/>
                      <a:lumMod val="105000"/>
                      <a:satMod val="103000"/>
                      <a:tint val="73000"/>
                    </a:schemeClr>
                  </a:gs>
                  <a:gs pos="100000">
                    <a:schemeClr val="accent6">
                      <a:lumMod val="60000"/>
                      <a:lumMod val="105000"/>
                      <a:satMod val="109000"/>
                      <a:tint val="81000"/>
                    </a:schemeClr>
                  </a:gs>
                </a:gsLst>
                <a:lin ang="5400000" scaled="0"/>
              </a:gradFill>
              <a:ln w="9525" cap="flat" cmpd="sng" algn="ctr">
                <a:solidFill>
                  <a:schemeClr val="accent6">
                    <a:lumMod val="60000"/>
                    <a:shade val="95000"/>
                  </a:schemeClr>
                </a:solidFill>
                <a:round/>
              </a:ln>
              <a:effectLst/>
            </c:spPr>
          </c:marker>
          <c:yVal>
            <c:numRef>
              <c:f>Sheet1!$D$520:$D$558</c:f>
              <c:numCache>
                <c:formatCode>General</c:formatCode>
                <c:ptCount val="39"/>
                <c:pt idx="0">
                  <c:v>0.63</c:v>
                </c:pt>
                <c:pt idx="1">
                  <c:v>0.55000000000000004</c:v>
                </c:pt>
                <c:pt idx="2">
                  <c:v>0.53</c:v>
                </c:pt>
                <c:pt idx="3">
                  <c:v>0.47</c:v>
                </c:pt>
                <c:pt idx="4">
                  <c:v>0.47</c:v>
                </c:pt>
                <c:pt idx="5">
                  <c:v>0.45</c:v>
                </c:pt>
                <c:pt idx="6">
                  <c:v>0.45</c:v>
                </c:pt>
                <c:pt idx="7">
                  <c:v>0.44</c:v>
                </c:pt>
                <c:pt idx="8">
                  <c:v>0.43</c:v>
                </c:pt>
                <c:pt idx="9">
                  <c:v>0.42</c:v>
                </c:pt>
                <c:pt idx="10">
                  <c:v>0.42</c:v>
                </c:pt>
                <c:pt idx="11">
                  <c:v>0.41</c:v>
                </c:pt>
                <c:pt idx="12">
                  <c:v>0.37</c:v>
                </c:pt>
                <c:pt idx="13">
                  <c:v>0.36</c:v>
                </c:pt>
                <c:pt idx="14">
                  <c:v>0.36</c:v>
                </c:pt>
                <c:pt idx="15">
                  <c:v>0.36</c:v>
                </c:pt>
                <c:pt idx="16">
                  <c:v>0.35</c:v>
                </c:pt>
                <c:pt idx="17">
                  <c:v>0.34</c:v>
                </c:pt>
                <c:pt idx="18">
                  <c:v>0.33</c:v>
                </c:pt>
                <c:pt idx="19">
                  <c:v>0.33</c:v>
                </c:pt>
                <c:pt idx="20">
                  <c:v>0.31</c:v>
                </c:pt>
                <c:pt idx="21">
                  <c:v>0.28999999999999998</c:v>
                </c:pt>
                <c:pt idx="22">
                  <c:v>0.28000000000000003</c:v>
                </c:pt>
                <c:pt idx="23">
                  <c:v>0.28000000000000003</c:v>
                </c:pt>
                <c:pt idx="24">
                  <c:v>0.26</c:v>
                </c:pt>
                <c:pt idx="25">
                  <c:v>0.26</c:v>
                </c:pt>
                <c:pt idx="26">
                  <c:v>0.25</c:v>
                </c:pt>
                <c:pt idx="27">
                  <c:v>0.25</c:v>
                </c:pt>
                <c:pt idx="28">
                  <c:v>0.23</c:v>
                </c:pt>
                <c:pt idx="29">
                  <c:v>0.21</c:v>
                </c:pt>
                <c:pt idx="30">
                  <c:v>0.19</c:v>
                </c:pt>
                <c:pt idx="31">
                  <c:v>0.19</c:v>
                </c:pt>
                <c:pt idx="32">
                  <c:v>0.18</c:v>
                </c:pt>
                <c:pt idx="33">
                  <c:v>0.18</c:v>
                </c:pt>
                <c:pt idx="34">
                  <c:v>0.17</c:v>
                </c:pt>
                <c:pt idx="35">
                  <c:v>0.13</c:v>
                </c:pt>
                <c:pt idx="36">
                  <c:v>0.12</c:v>
                </c:pt>
                <c:pt idx="37">
                  <c:v>0.12</c:v>
                </c:pt>
                <c:pt idx="38">
                  <c:v>0.11</c:v>
                </c:pt>
              </c:numCache>
            </c:numRef>
          </c:yVal>
          <c:smooth val="0"/>
        </c:ser>
        <c:ser>
          <c:idx val="12"/>
          <c:order val="12"/>
          <c:spPr>
            <a:ln w="25400" cap="flat" cmpd="sng" algn="ctr">
              <a:noFill/>
              <a:prstDash val="sysDot"/>
              <a:round/>
            </a:ln>
            <a:effectLst/>
          </c:spPr>
          <c:marker>
            <c:symbol val="circle"/>
            <c:size val="5"/>
            <c:spPr>
              <a:gradFill rotWithShape="1">
                <a:gsLst>
                  <a:gs pos="0">
                    <a:schemeClr val="accent1">
                      <a:lumMod val="80000"/>
                      <a:lumOff val="20000"/>
                      <a:lumMod val="110000"/>
                      <a:satMod val="105000"/>
                      <a:tint val="67000"/>
                    </a:schemeClr>
                  </a:gs>
                  <a:gs pos="50000">
                    <a:schemeClr val="accent1">
                      <a:lumMod val="80000"/>
                      <a:lumOff val="20000"/>
                      <a:lumMod val="105000"/>
                      <a:satMod val="103000"/>
                      <a:tint val="73000"/>
                    </a:schemeClr>
                  </a:gs>
                  <a:gs pos="100000">
                    <a:schemeClr val="accent1">
                      <a:lumMod val="80000"/>
                      <a:lumOff val="20000"/>
                      <a:lumMod val="105000"/>
                      <a:satMod val="109000"/>
                      <a:tint val="81000"/>
                    </a:schemeClr>
                  </a:gs>
                </a:gsLst>
                <a:lin ang="5400000" scaled="0"/>
              </a:gradFill>
              <a:ln w="9525" cap="flat" cmpd="sng" algn="ctr">
                <a:solidFill>
                  <a:schemeClr val="accent1">
                    <a:lumMod val="80000"/>
                    <a:lumOff val="20000"/>
                    <a:shade val="95000"/>
                  </a:schemeClr>
                </a:solidFill>
                <a:round/>
              </a:ln>
              <a:effectLst/>
            </c:spPr>
          </c:marker>
          <c:yVal>
            <c:numRef>
              <c:f>Sheet1!$H$981</c:f>
              <c:numCache>
                <c:formatCode>General</c:formatCode>
                <c:ptCount val="1"/>
              </c:numCache>
            </c:numRef>
          </c:yVal>
          <c:smooth val="0"/>
        </c:ser>
        <c:dLbls>
          <c:showLegendKey val="0"/>
          <c:showVal val="0"/>
          <c:showCatName val="0"/>
          <c:showSerName val="0"/>
          <c:showPercent val="0"/>
          <c:showBubbleSize val="0"/>
        </c:dLbls>
        <c:axId val="229169600"/>
        <c:axId val="229170160"/>
      </c:scatterChart>
      <c:valAx>
        <c:axId val="229169600"/>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r>
                  <a:rPr lang="en-US"/>
                  <a:t>pipe-ID</a:t>
                </a:r>
              </a:p>
            </c:rich>
          </c:tx>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title>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en-US"/>
          </a:p>
        </c:txPr>
        <c:crossAx val="229170160"/>
        <c:crosses val="autoZero"/>
        <c:crossBetween val="midCat"/>
      </c:valAx>
      <c:valAx>
        <c:axId val="229170160"/>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r>
                  <a:rPr lang="en-US"/>
                  <a:t>average velocity </a:t>
                </a:r>
              </a:p>
              <a:p>
                <a:pPr>
                  <a:defRPr/>
                </a:pPr>
                <a:r>
                  <a:rPr lang="en-US"/>
                  <a:t>m/s</a:t>
                </a:r>
              </a:p>
            </c:rich>
          </c:tx>
          <c:layout/>
          <c:overlay val="0"/>
          <c:spPr>
            <a:noFill/>
            <a:ln>
              <a:noFill/>
            </a:ln>
            <a:effectLst/>
          </c:spPr>
          <c:txPr>
            <a:bodyPr rot="-54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en-US"/>
          </a:p>
        </c:txPr>
        <c:crossAx val="229169600"/>
        <c:crosses val="autoZero"/>
        <c:crossBetween val="midCat"/>
      </c:valAx>
      <c:spPr>
        <a:gradFill>
          <a:gsLst>
            <a:gs pos="100000">
              <a:schemeClr val="lt1">
                <a:lumMod val="95000"/>
              </a:schemeClr>
            </a:gs>
            <a:gs pos="0">
              <a:schemeClr val="lt1">
                <a:alpha val="0"/>
              </a:schemeClr>
            </a:gs>
          </a:gsLst>
          <a:lin ang="5400000" scaled="0"/>
        </a:gradFill>
        <a:ln>
          <a:noFill/>
        </a:ln>
        <a:effectLst/>
      </c:spPr>
    </c:plotArea>
    <c:plotVisOnly val="1"/>
    <c:dispBlanksAs val="gap"/>
    <c:showDLblsOverMax val="0"/>
  </c:chart>
  <c:spPr>
    <a:solidFill>
      <a:schemeClr val="lt1"/>
    </a:solid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8690698978307904"/>
          <c:y val="0.13031686184028882"/>
          <c:w val="0.68265108688337039"/>
          <c:h val="0.7742066053218758"/>
        </c:manualLayout>
      </c:layout>
      <c:scatterChart>
        <c:scatterStyle val="lineMarker"/>
        <c:varyColors val="0"/>
        <c:ser>
          <c:idx val="0"/>
          <c:order val="0"/>
          <c:tx>
            <c:v>supply</c:v>
          </c:tx>
          <c:spPr>
            <a:ln w="22225" cap="rnd">
              <a:solidFill>
                <a:srgbClr val="00B0F0"/>
              </a:solidFill>
              <a:round/>
            </a:ln>
            <a:effectLst/>
          </c:spPr>
          <c:marker>
            <c:symbol val="diamond"/>
            <c:size val="6"/>
            <c:spPr>
              <a:solidFill>
                <a:schemeClr val="accent3">
                  <a:shade val="76000"/>
                </a:schemeClr>
              </a:solidFill>
              <a:ln w="9525">
                <a:solidFill>
                  <a:srgbClr val="00B0F0"/>
                </a:solidFill>
                <a:round/>
              </a:ln>
              <a:effectLst/>
            </c:spPr>
          </c:marker>
          <c:xVal>
            <c:numRef>
              <c:f>Sheet1!$G$3:$G$26</c:f>
              <c:numCache>
                <c:formatCode>General</c:formatCode>
                <c:ptCount val="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numCache>
            </c:numRef>
          </c:xVal>
          <c:yVal>
            <c:numRef>
              <c:f>Sheet1!$M$3:$M$26</c:f>
              <c:numCache>
                <c:formatCode>General</c:formatCode>
                <c:ptCount val="24"/>
                <c:pt idx="0">
                  <c:v>0</c:v>
                </c:pt>
                <c:pt idx="1">
                  <c:v>0</c:v>
                </c:pt>
                <c:pt idx="2">
                  <c:v>0</c:v>
                </c:pt>
                <c:pt idx="3">
                  <c:v>0</c:v>
                </c:pt>
                <c:pt idx="4">
                  <c:v>64.256299999999996</c:v>
                </c:pt>
                <c:pt idx="5">
                  <c:v>128.51259999999999</c:v>
                </c:pt>
                <c:pt idx="6">
                  <c:v>192.51259999999999</c:v>
                </c:pt>
                <c:pt idx="7">
                  <c:v>256.51260000000002</c:v>
                </c:pt>
                <c:pt idx="8">
                  <c:v>320.51260000000002</c:v>
                </c:pt>
                <c:pt idx="9">
                  <c:v>384.51260000000002</c:v>
                </c:pt>
                <c:pt idx="10">
                  <c:v>448.51260000000002</c:v>
                </c:pt>
                <c:pt idx="11">
                  <c:v>512.51260000000002</c:v>
                </c:pt>
                <c:pt idx="12">
                  <c:v>576.51260000000002</c:v>
                </c:pt>
                <c:pt idx="13">
                  <c:v>640.51260000000002</c:v>
                </c:pt>
                <c:pt idx="14">
                  <c:v>704.51260000000002</c:v>
                </c:pt>
                <c:pt idx="15">
                  <c:v>768.51260000000002</c:v>
                </c:pt>
                <c:pt idx="16">
                  <c:v>832.51260000000002</c:v>
                </c:pt>
                <c:pt idx="17">
                  <c:v>896.51260000000002</c:v>
                </c:pt>
                <c:pt idx="18">
                  <c:v>960.51260000000002</c:v>
                </c:pt>
                <c:pt idx="19">
                  <c:v>1024.5126</c:v>
                </c:pt>
                <c:pt idx="20">
                  <c:v>1088.5126</c:v>
                </c:pt>
                <c:pt idx="21">
                  <c:v>1152.5126</c:v>
                </c:pt>
                <c:pt idx="22">
                  <c:v>1216.5126</c:v>
                </c:pt>
                <c:pt idx="23">
                  <c:v>1280.5126</c:v>
                </c:pt>
              </c:numCache>
            </c:numRef>
          </c:yVal>
          <c:smooth val="0"/>
        </c:ser>
        <c:ser>
          <c:idx val="1"/>
          <c:order val="1"/>
          <c:tx>
            <c:v>demand</c:v>
          </c:tx>
          <c:spPr>
            <a:ln w="22225" cap="rnd">
              <a:solidFill>
                <a:srgbClr val="FF0000"/>
              </a:solidFill>
              <a:round/>
            </a:ln>
            <a:effectLst/>
          </c:spPr>
          <c:marker>
            <c:symbol val="square"/>
            <c:size val="6"/>
            <c:spPr>
              <a:solidFill>
                <a:schemeClr val="accent3">
                  <a:tint val="77000"/>
                </a:schemeClr>
              </a:solidFill>
              <a:ln w="9525">
                <a:solidFill>
                  <a:srgbClr val="FF0000"/>
                </a:solidFill>
                <a:round/>
              </a:ln>
              <a:effectLst/>
            </c:spPr>
          </c:marker>
          <c:dPt>
            <c:idx val="14"/>
            <c:marker>
              <c:symbol val="square"/>
              <c:size val="6"/>
              <c:spPr>
                <a:gradFill rotWithShape="1">
                  <a:gsLst>
                    <a:gs pos="0">
                      <a:schemeClr val="accent3">
                        <a:tint val="96000"/>
                        <a:lumMod val="100000"/>
                      </a:schemeClr>
                    </a:gs>
                    <a:gs pos="78000">
                      <a:schemeClr val="accent3">
                        <a:shade val="94000"/>
                        <a:lumMod val="94000"/>
                      </a:schemeClr>
                    </a:gs>
                  </a:gsLst>
                  <a:lin ang="5400000" scaled="0"/>
                </a:gradFill>
                <a:ln w="9525">
                  <a:solidFill>
                    <a:srgbClr val="FF0000"/>
                  </a:solidFill>
                  <a:roun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c:spPr>
            </c:marker>
            <c:bubble3D val="0"/>
            <c:spPr>
              <a:ln w="22225" cap="rnd">
                <a:solidFill>
                  <a:srgbClr val="FF0000"/>
                </a:solidFill>
                <a:round/>
              </a:ln>
              <a:effectLst>
                <a:outerShdw blurRad="50800" dist="38100" dir="5400000" rotWithShape="0">
                  <a:srgbClr val="000000">
                    <a:alpha val="35000"/>
                  </a:srgbClr>
                </a:outerShdw>
              </a:effectLst>
            </c:spPr>
          </c:dPt>
          <c:xVal>
            <c:numRef>
              <c:f>Sheet1!$G$3:$G$26</c:f>
              <c:numCache>
                <c:formatCode>General</c:formatCode>
                <c:ptCount val="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numCache>
            </c:numRef>
          </c:xVal>
          <c:yVal>
            <c:numRef>
              <c:f>Sheet1!$N$3:$N$26</c:f>
              <c:numCache>
                <c:formatCode>General</c:formatCode>
                <c:ptCount val="24"/>
                <c:pt idx="0">
                  <c:v>24.0975</c:v>
                </c:pt>
                <c:pt idx="1">
                  <c:v>48.195</c:v>
                </c:pt>
                <c:pt idx="2">
                  <c:v>62.653499999999994</c:v>
                </c:pt>
                <c:pt idx="3">
                  <c:v>77.111999999999995</c:v>
                </c:pt>
                <c:pt idx="4">
                  <c:v>101.20949999999999</c:v>
                </c:pt>
                <c:pt idx="5">
                  <c:v>125.30699999999999</c:v>
                </c:pt>
                <c:pt idx="6">
                  <c:v>221.697</c:v>
                </c:pt>
                <c:pt idx="7">
                  <c:v>318.08699999999999</c:v>
                </c:pt>
                <c:pt idx="8">
                  <c:v>390.37950000000001</c:v>
                </c:pt>
                <c:pt idx="9">
                  <c:v>462.67200000000003</c:v>
                </c:pt>
                <c:pt idx="10">
                  <c:v>515.68650000000002</c:v>
                </c:pt>
                <c:pt idx="11">
                  <c:v>568.70100000000002</c:v>
                </c:pt>
                <c:pt idx="12">
                  <c:v>616.89600000000007</c:v>
                </c:pt>
                <c:pt idx="13">
                  <c:v>665.09100000000012</c:v>
                </c:pt>
                <c:pt idx="14">
                  <c:v>718.10550000000012</c:v>
                </c:pt>
                <c:pt idx="15">
                  <c:v>771.12000000000012</c:v>
                </c:pt>
                <c:pt idx="16">
                  <c:v>828.95400000000018</c:v>
                </c:pt>
                <c:pt idx="17">
                  <c:v>886.78800000000024</c:v>
                </c:pt>
                <c:pt idx="18">
                  <c:v>983.17800000000022</c:v>
                </c:pt>
                <c:pt idx="19">
                  <c:v>1079.5680000000002</c:v>
                </c:pt>
                <c:pt idx="20">
                  <c:v>1142.2215000000001</c:v>
                </c:pt>
                <c:pt idx="21">
                  <c:v>1204.875</c:v>
                </c:pt>
                <c:pt idx="22">
                  <c:v>1243.431</c:v>
                </c:pt>
                <c:pt idx="23">
                  <c:v>1281.9870000000001</c:v>
                </c:pt>
              </c:numCache>
            </c:numRef>
          </c:yVal>
          <c:smooth val="0"/>
        </c:ser>
        <c:dLbls>
          <c:showLegendKey val="0"/>
          <c:showVal val="0"/>
          <c:showCatName val="0"/>
          <c:showSerName val="0"/>
          <c:showPercent val="0"/>
          <c:showBubbleSize val="0"/>
        </c:dLbls>
        <c:axId val="229172960"/>
        <c:axId val="229173520"/>
      </c:scatterChart>
      <c:valAx>
        <c:axId val="2291729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t>Time (h)</a:t>
                </a:r>
              </a:p>
            </c:rich>
          </c:tx>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9173520"/>
        <c:crosses val="autoZero"/>
        <c:crossBetween val="midCat"/>
      </c:valAx>
      <c:valAx>
        <c:axId val="2291735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t>Q m3</a:t>
                </a:r>
              </a:p>
            </c:rich>
          </c:tx>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9172960"/>
        <c:crosses val="autoZero"/>
        <c:crossBetween val="midCat"/>
      </c:valAx>
      <c:spPr>
        <a:noFill/>
        <a:ln>
          <a:noFill/>
        </a:ln>
        <a:effectLst/>
      </c:spPr>
    </c:plotArea>
    <c:legend>
      <c:legendPos val="t"/>
      <c:layout>
        <c:manualLayout>
          <c:xMode val="edge"/>
          <c:yMode val="edge"/>
          <c:x val="5.0227013570691649E-4"/>
          <c:y val="0.94794990401301338"/>
          <c:w val="0.19859792492471168"/>
          <c:h val="5.16493955948064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113188976377948E-2"/>
          <c:y val="3.4974163385826769E-2"/>
          <c:w val="0.8777513487897346"/>
          <c:h val="0.7843745898950113"/>
        </c:manualLayout>
      </c:layout>
      <c:scatterChart>
        <c:scatterStyle val="lineMarker"/>
        <c:varyColors val="0"/>
        <c:ser>
          <c:idx val="0"/>
          <c:order val="0"/>
          <c:tx>
            <c:v>Velocity average Vs. Cnduit ID</c:v>
          </c:tx>
          <c:spPr>
            <a:ln>
              <a:noFill/>
            </a:ln>
          </c:spPr>
          <c:marker>
            <c:symbol val="circle"/>
            <c:size val="5"/>
            <c:spPr>
              <a:solidFill>
                <a:schemeClr val="tx1"/>
              </a:solidFill>
            </c:spPr>
          </c:marker>
          <c:xVal>
            <c:numRef>
              <c:f>Sheet1!$E$2:$E$236</c:f>
              <c:numCache>
                <c:formatCode>General</c:formatCode>
                <c:ptCount val="23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numCache>
            </c:numRef>
          </c:xVal>
          <c:yVal>
            <c:numRef>
              <c:f>Sheet1!$F$2:$F$236</c:f>
              <c:numCache>
                <c:formatCode>General</c:formatCode>
                <c:ptCount val="235"/>
                <c:pt idx="0">
                  <c:v>0.75</c:v>
                </c:pt>
                <c:pt idx="1">
                  <c:v>0.87</c:v>
                </c:pt>
                <c:pt idx="2">
                  <c:v>0.91</c:v>
                </c:pt>
                <c:pt idx="3">
                  <c:v>0.9</c:v>
                </c:pt>
                <c:pt idx="4">
                  <c:v>0.99</c:v>
                </c:pt>
                <c:pt idx="5">
                  <c:v>0.62</c:v>
                </c:pt>
                <c:pt idx="6">
                  <c:v>0.97</c:v>
                </c:pt>
                <c:pt idx="7">
                  <c:v>0.5</c:v>
                </c:pt>
                <c:pt idx="8">
                  <c:v>0.51</c:v>
                </c:pt>
                <c:pt idx="9">
                  <c:v>0.5</c:v>
                </c:pt>
                <c:pt idx="10">
                  <c:v>0.5</c:v>
                </c:pt>
                <c:pt idx="11">
                  <c:v>0.5</c:v>
                </c:pt>
                <c:pt idx="12">
                  <c:v>0.5</c:v>
                </c:pt>
                <c:pt idx="13">
                  <c:v>0.87</c:v>
                </c:pt>
                <c:pt idx="14">
                  <c:v>0.74</c:v>
                </c:pt>
                <c:pt idx="15">
                  <c:v>0.87</c:v>
                </c:pt>
                <c:pt idx="16">
                  <c:v>1.1100000000000001</c:v>
                </c:pt>
                <c:pt idx="17">
                  <c:v>0.5</c:v>
                </c:pt>
                <c:pt idx="18">
                  <c:v>0.56000000000000005</c:v>
                </c:pt>
                <c:pt idx="19">
                  <c:v>0.83</c:v>
                </c:pt>
                <c:pt idx="20">
                  <c:v>1</c:v>
                </c:pt>
                <c:pt idx="21">
                  <c:v>0.93</c:v>
                </c:pt>
                <c:pt idx="22">
                  <c:v>0.81</c:v>
                </c:pt>
                <c:pt idx="23">
                  <c:v>0.65</c:v>
                </c:pt>
                <c:pt idx="24">
                  <c:v>0.62</c:v>
                </c:pt>
                <c:pt idx="25">
                  <c:v>0.67</c:v>
                </c:pt>
                <c:pt idx="26">
                  <c:v>0.64</c:v>
                </c:pt>
                <c:pt idx="27">
                  <c:v>0.65</c:v>
                </c:pt>
                <c:pt idx="28">
                  <c:v>0.85</c:v>
                </c:pt>
                <c:pt idx="29">
                  <c:v>0.87</c:v>
                </c:pt>
                <c:pt idx="30">
                  <c:v>0.96</c:v>
                </c:pt>
                <c:pt idx="31">
                  <c:v>0.84</c:v>
                </c:pt>
                <c:pt idx="32">
                  <c:v>1</c:v>
                </c:pt>
                <c:pt idx="33">
                  <c:v>1.1599999999999999</c:v>
                </c:pt>
                <c:pt idx="34">
                  <c:v>0.65</c:v>
                </c:pt>
                <c:pt idx="35">
                  <c:v>1.1100000000000001</c:v>
                </c:pt>
                <c:pt idx="36">
                  <c:v>0.79</c:v>
                </c:pt>
                <c:pt idx="37">
                  <c:v>0.5</c:v>
                </c:pt>
                <c:pt idx="38">
                  <c:v>0.81</c:v>
                </c:pt>
                <c:pt idx="39">
                  <c:v>1.24</c:v>
                </c:pt>
                <c:pt idx="40">
                  <c:v>0.74</c:v>
                </c:pt>
                <c:pt idx="41">
                  <c:v>1.19</c:v>
                </c:pt>
                <c:pt idx="42">
                  <c:v>1.08</c:v>
                </c:pt>
                <c:pt idx="43">
                  <c:v>1.22</c:v>
                </c:pt>
                <c:pt idx="44">
                  <c:v>1.65</c:v>
                </c:pt>
                <c:pt idx="45">
                  <c:v>1.65</c:v>
                </c:pt>
                <c:pt idx="46">
                  <c:v>0.76</c:v>
                </c:pt>
                <c:pt idx="47">
                  <c:v>0.76</c:v>
                </c:pt>
                <c:pt idx="48">
                  <c:v>0.76</c:v>
                </c:pt>
                <c:pt idx="49">
                  <c:v>0.76</c:v>
                </c:pt>
                <c:pt idx="50">
                  <c:v>0.61</c:v>
                </c:pt>
                <c:pt idx="51">
                  <c:v>1.03</c:v>
                </c:pt>
                <c:pt idx="52">
                  <c:v>1.42</c:v>
                </c:pt>
                <c:pt idx="53">
                  <c:v>0.56999999999999995</c:v>
                </c:pt>
                <c:pt idx="54">
                  <c:v>0.62</c:v>
                </c:pt>
                <c:pt idx="55">
                  <c:v>0.69</c:v>
                </c:pt>
                <c:pt idx="56">
                  <c:v>0.76</c:v>
                </c:pt>
                <c:pt idx="57">
                  <c:v>0.5</c:v>
                </c:pt>
                <c:pt idx="58">
                  <c:v>0.81</c:v>
                </c:pt>
                <c:pt idx="59">
                  <c:v>0.91</c:v>
                </c:pt>
                <c:pt idx="60">
                  <c:v>0.84</c:v>
                </c:pt>
                <c:pt idx="61">
                  <c:v>0.95</c:v>
                </c:pt>
                <c:pt idx="62">
                  <c:v>0.5</c:v>
                </c:pt>
                <c:pt idx="63">
                  <c:v>0.63</c:v>
                </c:pt>
                <c:pt idx="64">
                  <c:v>0.72</c:v>
                </c:pt>
                <c:pt idx="65">
                  <c:v>0.83</c:v>
                </c:pt>
                <c:pt idx="66">
                  <c:v>0.93</c:v>
                </c:pt>
                <c:pt idx="67">
                  <c:v>0.99</c:v>
                </c:pt>
                <c:pt idx="68">
                  <c:v>1.03</c:v>
                </c:pt>
                <c:pt idx="69">
                  <c:v>1.07</c:v>
                </c:pt>
                <c:pt idx="70">
                  <c:v>1.1100000000000001</c:v>
                </c:pt>
                <c:pt idx="71">
                  <c:v>0.98</c:v>
                </c:pt>
                <c:pt idx="72">
                  <c:v>1.32</c:v>
                </c:pt>
                <c:pt idx="73">
                  <c:v>1.31</c:v>
                </c:pt>
                <c:pt idx="74">
                  <c:v>1.26</c:v>
                </c:pt>
                <c:pt idx="75">
                  <c:v>1.23</c:v>
                </c:pt>
                <c:pt idx="76">
                  <c:v>1.28</c:v>
                </c:pt>
                <c:pt idx="77">
                  <c:v>1.44</c:v>
                </c:pt>
                <c:pt idx="78">
                  <c:v>1.25</c:v>
                </c:pt>
                <c:pt idx="79">
                  <c:v>1.32</c:v>
                </c:pt>
                <c:pt idx="80">
                  <c:v>0.57999999999999996</c:v>
                </c:pt>
                <c:pt idx="81">
                  <c:v>1.18</c:v>
                </c:pt>
                <c:pt idx="82">
                  <c:v>1.28</c:v>
                </c:pt>
                <c:pt idx="83">
                  <c:v>0.55000000000000004</c:v>
                </c:pt>
                <c:pt idx="84">
                  <c:v>0.56999999999999995</c:v>
                </c:pt>
                <c:pt idx="85">
                  <c:v>0.67</c:v>
                </c:pt>
                <c:pt idx="86">
                  <c:v>0.5</c:v>
                </c:pt>
                <c:pt idx="87">
                  <c:v>0.5</c:v>
                </c:pt>
                <c:pt idx="88">
                  <c:v>1.2</c:v>
                </c:pt>
                <c:pt idx="89">
                  <c:v>1.24</c:v>
                </c:pt>
                <c:pt idx="90">
                  <c:v>0.5</c:v>
                </c:pt>
                <c:pt idx="91">
                  <c:v>0.7</c:v>
                </c:pt>
                <c:pt idx="92">
                  <c:v>1.28</c:v>
                </c:pt>
                <c:pt idx="93">
                  <c:v>1.32</c:v>
                </c:pt>
                <c:pt idx="94">
                  <c:v>1.36</c:v>
                </c:pt>
                <c:pt idx="95">
                  <c:v>1.39</c:v>
                </c:pt>
                <c:pt idx="96">
                  <c:v>1.26</c:v>
                </c:pt>
                <c:pt idx="97">
                  <c:v>1.08</c:v>
                </c:pt>
                <c:pt idx="98">
                  <c:v>1.2</c:v>
                </c:pt>
                <c:pt idx="99">
                  <c:v>0.84</c:v>
                </c:pt>
                <c:pt idx="100">
                  <c:v>0.5</c:v>
                </c:pt>
                <c:pt idx="101">
                  <c:v>0.51</c:v>
                </c:pt>
                <c:pt idx="102">
                  <c:v>0.67</c:v>
                </c:pt>
                <c:pt idx="103">
                  <c:v>0.76</c:v>
                </c:pt>
                <c:pt idx="104">
                  <c:v>0.95</c:v>
                </c:pt>
                <c:pt idx="105">
                  <c:v>1.1599999999999999</c:v>
                </c:pt>
                <c:pt idx="106">
                  <c:v>0.84</c:v>
                </c:pt>
                <c:pt idx="107">
                  <c:v>0.56999999999999995</c:v>
                </c:pt>
                <c:pt idx="108">
                  <c:v>0.59</c:v>
                </c:pt>
                <c:pt idx="109">
                  <c:v>1.0900000000000001</c:v>
                </c:pt>
                <c:pt idx="110">
                  <c:v>1.52</c:v>
                </c:pt>
                <c:pt idx="111">
                  <c:v>1.41</c:v>
                </c:pt>
                <c:pt idx="112">
                  <c:v>1.08</c:v>
                </c:pt>
                <c:pt idx="113">
                  <c:v>1.55</c:v>
                </c:pt>
                <c:pt idx="114">
                  <c:v>1.57</c:v>
                </c:pt>
                <c:pt idx="115">
                  <c:v>1.59</c:v>
                </c:pt>
                <c:pt idx="116">
                  <c:v>1.17</c:v>
                </c:pt>
                <c:pt idx="117">
                  <c:v>1.38</c:v>
                </c:pt>
                <c:pt idx="118">
                  <c:v>1.21</c:v>
                </c:pt>
                <c:pt idx="119">
                  <c:v>1</c:v>
                </c:pt>
                <c:pt idx="120">
                  <c:v>1.1499999999999999</c:v>
                </c:pt>
                <c:pt idx="121">
                  <c:v>0.71</c:v>
                </c:pt>
                <c:pt idx="122">
                  <c:v>0.72</c:v>
                </c:pt>
                <c:pt idx="123">
                  <c:v>0.73</c:v>
                </c:pt>
                <c:pt idx="124">
                  <c:v>0.73</c:v>
                </c:pt>
                <c:pt idx="125">
                  <c:v>0.74</c:v>
                </c:pt>
                <c:pt idx="126">
                  <c:v>1.06</c:v>
                </c:pt>
                <c:pt idx="127">
                  <c:v>1.52</c:v>
                </c:pt>
                <c:pt idx="128">
                  <c:v>1.35</c:v>
                </c:pt>
                <c:pt idx="129">
                  <c:v>1.45</c:v>
                </c:pt>
                <c:pt idx="130">
                  <c:v>0.76</c:v>
                </c:pt>
                <c:pt idx="131">
                  <c:v>0.96</c:v>
                </c:pt>
                <c:pt idx="132">
                  <c:v>0.79</c:v>
                </c:pt>
                <c:pt idx="133">
                  <c:v>0.92</c:v>
                </c:pt>
                <c:pt idx="134">
                  <c:v>1.26</c:v>
                </c:pt>
                <c:pt idx="135">
                  <c:v>1.01</c:v>
                </c:pt>
                <c:pt idx="136">
                  <c:v>1.02</c:v>
                </c:pt>
                <c:pt idx="137">
                  <c:v>1.35</c:v>
                </c:pt>
                <c:pt idx="138">
                  <c:v>0.5</c:v>
                </c:pt>
                <c:pt idx="139">
                  <c:v>0.5</c:v>
                </c:pt>
                <c:pt idx="140">
                  <c:v>0.5</c:v>
                </c:pt>
                <c:pt idx="141">
                  <c:v>0.89</c:v>
                </c:pt>
                <c:pt idx="142">
                  <c:v>1.1599999999999999</c:v>
                </c:pt>
                <c:pt idx="143">
                  <c:v>1.1399999999999999</c:v>
                </c:pt>
                <c:pt idx="144">
                  <c:v>0.87</c:v>
                </c:pt>
                <c:pt idx="145">
                  <c:v>0.56999999999999995</c:v>
                </c:pt>
                <c:pt idx="146">
                  <c:v>0.57999999999999996</c:v>
                </c:pt>
                <c:pt idx="147">
                  <c:v>0.68</c:v>
                </c:pt>
                <c:pt idx="148">
                  <c:v>0.7</c:v>
                </c:pt>
                <c:pt idx="149">
                  <c:v>0.56000000000000005</c:v>
                </c:pt>
                <c:pt idx="150">
                  <c:v>0.59</c:v>
                </c:pt>
                <c:pt idx="151">
                  <c:v>0.61</c:v>
                </c:pt>
                <c:pt idx="152">
                  <c:v>0.62</c:v>
                </c:pt>
                <c:pt idx="153">
                  <c:v>0.63</c:v>
                </c:pt>
                <c:pt idx="154">
                  <c:v>0.64</c:v>
                </c:pt>
                <c:pt idx="155">
                  <c:v>0.65</c:v>
                </c:pt>
                <c:pt idx="156">
                  <c:v>0.66</c:v>
                </c:pt>
                <c:pt idx="157">
                  <c:v>0.67</c:v>
                </c:pt>
                <c:pt idx="158">
                  <c:v>0.5</c:v>
                </c:pt>
                <c:pt idx="159">
                  <c:v>1.53</c:v>
                </c:pt>
                <c:pt idx="160">
                  <c:v>1.49</c:v>
                </c:pt>
                <c:pt idx="161">
                  <c:v>0.56999999999999995</c:v>
                </c:pt>
                <c:pt idx="162">
                  <c:v>0.5</c:v>
                </c:pt>
                <c:pt idx="163">
                  <c:v>0.5</c:v>
                </c:pt>
                <c:pt idx="164">
                  <c:v>0.5</c:v>
                </c:pt>
                <c:pt idx="165">
                  <c:v>0.74</c:v>
                </c:pt>
                <c:pt idx="166">
                  <c:v>0.88</c:v>
                </c:pt>
                <c:pt idx="167">
                  <c:v>1.04</c:v>
                </c:pt>
                <c:pt idx="168">
                  <c:v>1.03</c:v>
                </c:pt>
                <c:pt idx="169">
                  <c:v>1.73</c:v>
                </c:pt>
                <c:pt idx="170">
                  <c:v>1.85</c:v>
                </c:pt>
                <c:pt idx="171">
                  <c:v>1.77</c:v>
                </c:pt>
                <c:pt idx="172">
                  <c:v>1.96</c:v>
                </c:pt>
                <c:pt idx="173">
                  <c:v>1.81</c:v>
                </c:pt>
                <c:pt idx="174">
                  <c:v>2.0099999999999998</c:v>
                </c:pt>
                <c:pt idx="175">
                  <c:v>1.95</c:v>
                </c:pt>
                <c:pt idx="176">
                  <c:v>2.04</c:v>
                </c:pt>
                <c:pt idx="177">
                  <c:v>1.37</c:v>
                </c:pt>
                <c:pt idx="178">
                  <c:v>2.0699999999999998</c:v>
                </c:pt>
                <c:pt idx="179">
                  <c:v>0.86</c:v>
                </c:pt>
                <c:pt idx="180">
                  <c:v>0.86</c:v>
                </c:pt>
                <c:pt idx="181">
                  <c:v>0.87</c:v>
                </c:pt>
                <c:pt idx="182">
                  <c:v>1.1499999999999999</c:v>
                </c:pt>
                <c:pt idx="183">
                  <c:v>1.9</c:v>
                </c:pt>
                <c:pt idx="184">
                  <c:v>1.73</c:v>
                </c:pt>
                <c:pt idx="185">
                  <c:v>1.6</c:v>
                </c:pt>
                <c:pt idx="186">
                  <c:v>1.9</c:v>
                </c:pt>
                <c:pt idx="187">
                  <c:v>1.9</c:v>
                </c:pt>
                <c:pt idx="188">
                  <c:v>1.98</c:v>
                </c:pt>
                <c:pt idx="189">
                  <c:v>1.93</c:v>
                </c:pt>
                <c:pt idx="190">
                  <c:v>1.96</c:v>
                </c:pt>
                <c:pt idx="191">
                  <c:v>1.88</c:v>
                </c:pt>
                <c:pt idx="192">
                  <c:v>1.86</c:v>
                </c:pt>
                <c:pt idx="193">
                  <c:v>1.88</c:v>
                </c:pt>
                <c:pt idx="194">
                  <c:v>1.5</c:v>
                </c:pt>
                <c:pt idx="195">
                  <c:v>1.83</c:v>
                </c:pt>
                <c:pt idx="196">
                  <c:v>1.65</c:v>
                </c:pt>
                <c:pt idx="197">
                  <c:v>1.82</c:v>
                </c:pt>
                <c:pt idx="198">
                  <c:v>1.58</c:v>
                </c:pt>
                <c:pt idx="199">
                  <c:v>1.1100000000000001</c:v>
                </c:pt>
                <c:pt idx="200">
                  <c:v>1.25</c:v>
                </c:pt>
                <c:pt idx="201">
                  <c:v>0.94</c:v>
                </c:pt>
                <c:pt idx="202">
                  <c:v>0.94</c:v>
                </c:pt>
                <c:pt idx="203">
                  <c:v>0.94</c:v>
                </c:pt>
                <c:pt idx="204">
                  <c:v>0.94</c:v>
                </c:pt>
                <c:pt idx="205">
                  <c:v>0.94</c:v>
                </c:pt>
                <c:pt idx="206">
                  <c:v>0.94</c:v>
                </c:pt>
                <c:pt idx="207">
                  <c:v>0.94</c:v>
                </c:pt>
                <c:pt idx="208">
                  <c:v>1.27</c:v>
                </c:pt>
                <c:pt idx="209">
                  <c:v>0.94</c:v>
                </c:pt>
                <c:pt idx="210">
                  <c:v>0.94</c:v>
                </c:pt>
                <c:pt idx="211">
                  <c:v>1.65</c:v>
                </c:pt>
                <c:pt idx="212">
                  <c:v>1.53</c:v>
                </c:pt>
                <c:pt idx="213">
                  <c:v>1.33</c:v>
                </c:pt>
                <c:pt idx="214">
                  <c:v>0.78</c:v>
                </c:pt>
                <c:pt idx="215">
                  <c:v>0.78</c:v>
                </c:pt>
                <c:pt idx="216">
                  <c:v>0.57999999999999996</c:v>
                </c:pt>
                <c:pt idx="217">
                  <c:v>1.35</c:v>
                </c:pt>
                <c:pt idx="218">
                  <c:v>2.16</c:v>
                </c:pt>
                <c:pt idx="219">
                  <c:v>0.78</c:v>
                </c:pt>
                <c:pt idx="220">
                  <c:v>1.93</c:v>
                </c:pt>
                <c:pt idx="221">
                  <c:v>0.78</c:v>
                </c:pt>
                <c:pt idx="222">
                  <c:v>1.02</c:v>
                </c:pt>
                <c:pt idx="223">
                  <c:v>1.02</c:v>
                </c:pt>
                <c:pt idx="224">
                  <c:v>1.24</c:v>
                </c:pt>
                <c:pt idx="225">
                  <c:v>0.78</c:v>
                </c:pt>
                <c:pt idx="226">
                  <c:v>0.56999999999999995</c:v>
                </c:pt>
                <c:pt idx="227">
                  <c:v>1.45</c:v>
                </c:pt>
                <c:pt idx="228">
                  <c:v>0.8</c:v>
                </c:pt>
                <c:pt idx="229">
                  <c:v>0.94</c:v>
                </c:pt>
                <c:pt idx="230">
                  <c:v>1.1100000000000001</c:v>
                </c:pt>
                <c:pt idx="231">
                  <c:v>1.1100000000000001</c:v>
                </c:pt>
                <c:pt idx="232">
                  <c:v>1.1000000000000001</c:v>
                </c:pt>
                <c:pt idx="233">
                  <c:v>0.93</c:v>
                </c:pt>
                <c:pt idx="234">
                  <c:v>0.5</c:v>
                </c:pt>
              </c:numCache>
            </c:numRef>
          </c:yVal>
          <c:smooth val="0"/>
        </c:ser>
        <c:ser>
          <c:idx val="2"/>
          <c:order val="1"/>
          <c:spPr>
            <a:ln w="28575">
              <a:noFill/>
            </a:ln>
          </c:spPr>
          <c:dPt>
            <c:idx val="0"/>
            <c:marker>
              <c:symbol val="circle"/>
              <c:size val="2"/>
              <c:spPr>
                <a:noFill/>
              </c:spPr>
            </c:marker>
            <c:bubble3D val="0"/>
          </c:dPt>
          <c:dPt>
            <c:idx val="1"/>
            <c:marker>
              <c:symbol val="circle"/>
              <c:size val="2"/>
              <c:spPr>
                <a:solidFill>
                  <a:srgbClr val="FF0000"/>
                </a:solidFill>
              </c:spPr>
            </c:marker>
            <c:bubble3D val="0"/>
            <c:spPr>
              <a:ln w="38100">
                <a:solidFill>
                  <a:srgbClr val="FF0000"/>
                </a:solidFill>
              </a:ln>
            </c:spPr>
          </c:dPt>
          <c:xVal>
            <c:numRef>
              <c:f>'average velocity'!$G$24:$H$24</c:f>
              <c:numCache>
                <c:formatCode>General</c:formatCode>
                <c:ptCount val="2"/>
                <c:pt idx="0">
                  <c:v>0</c:v>
                </c:pt>
                <c:pt idx="1">
                  <c:v>250</c:v>
                </c:pt>
              </c:numCache>
            </c:numRef>
          </c:xVal>
          <c:yVal>
            <c:numRef>
              <c:f>'average velocity'!$G$26:$H$26</c:f>
              <c:numCache>
                <c:formatCode>General</c:formatCode>
                <c:ptCount val="2"/>
                <c:pt idx="0">
                  <c:v>3</c:v>
                </c:pt>
                <c:pt idx="1">
                  <c:v>3</c:v>
                </c:pt>
              </c:numCache>
            </c:numRef>
          </c:yVal>
          <c:smooth val="0"/>
        </c:ser>
        <c:dLbls>
          <c:showLegendKey val="0"/>
          <c:showVal val="0"/>
          <c:showCatName val="0"/>
          <c:showSerName val="0"/>
          <c:showPercent val="0"/>
          <c:showBubbleSize val="0"/>
        </c:dLbls>
        <c:axId val="229176320"/>
        <c:axId val="229176880"/>
      </c:scatterChart>
      <c:valAx>
        <c:axId val="229176320"/>
        <c:scaling>
          <c:orientation val="minMax"/>
          <c:max val="250"/>
          <c:min val="0"/>
        </c:scaling>
        <c:delete val="0"/>
        <c:axPos val="b"/>
        <c:majorGridlines/>
        <c:minorGridlines/>
        <c:title>
          <c:tx>
            <c:rich>
              <a:bodyPr/>
              <a:lstStyle/>
              <a:p>
                <a:pPr algn="ctr" rtl="0">
                  <a:defRPr/>
                </a:pPr>
                <a:r>
                  <a:rPr lang="en-US" b="0" cap="none" spc="0">
                    <a:ln w="0"/>
                    <a:solidFill>
                      <a:schemeClr val="tx1"/>
                    </a:solidFill>
                    <a:effectLst>
                      <a:glow rad="63500">
                        <a:schemeClr val="accent5">
                          <a:satMod val="175000"/>
                          <a:alpha val="40000"/>
                        </a:schemeClr>
                      </a:glow>
                      <a:outerShdw blurRad="38100" dist="19050" dir="2700000" algn="tl" rotWithShape="0">
                        <a:schemeClr val="dk1">
                          <a:alpha val="40000"/>
                        </a:schemeClr>
                      </a:outerShdw>
                    </a:effectLst>
                  </a:rPr>
                  <a:t>CO-ID</a:t>
                </a:r>
                <a:endParaRPr lang="en-US">
                  <a:effectLst>
                    <a:glow rad="63500">
                      <a:schemeClr val="accent5">
                        <a:satMod val="175000"/>
                        <a:alpha val="40000"/>
                      </a:schemeClr>
                    </a:glow>
                    <a:outerShdw blurRad="38100" dist="19050" dir="2700000" algn="tl" rotWithShape="0">
                      <a:schemeClr val="dk1">
                        <a:alpha val="40000"/>
                      </a:schemeClr>
                    </a:outerShdw>
                  </a:effectLst>
                </a:endParaRPr>
              </a:p>
            </c:rich>
          </c:tx>
          <c:layout>
            <c:manualLayout>
              <c:xMode val="edge"/>
              <c:yMode val="edge"/>
              <c:x val="0.44339093030037918"/>
              <c:y val="0.90984910836762689"/>
            </c:manualLayout>
          </c:layout>
          <c:overlay val="0"/>
        </c:title>
        <c:numFmt formatCode="General" sourceLinked="1"/>
        <c:majorTickMark val="out"/>
        <c:minorTickMark val="none"/>
        <c:tickLblPos val="nextTo"/>
        <c:txPr>
          <a:bodyPr/>
          <a:lstStyle/>
          <a:p>
            <a:pPr>
              <a:defRPr>
                <a:ln w="0">
                  <a:solidFill>
                    <a:sysClr val="windowText" lastClr="000000"/>
                  </a:solidFill>
                </a:ln>
              </a:defRPr>
            </a:pPr>
            <a:endParaRPr lang="en-US"/>
          </a:p>
        </c:txPr>
        <c:crossAx val="229176880"/>
        <c:crosses val="autoZero"/>
        <c:crossBetween val="midCat"/>
        <c:majorUnit val="30"/>
        <c:minorUnit val="10"/>
      </c:valAx>
      <c:valAx>
        <c:axId val="229176880"/>
        <c:scaling>
          <c:orientation val="minMax"/>
        </c:scaling>
        <c:delete val="0"/>
        <c:axPos val="l"/>
        <c:majorGridlines/>
        <c:minorGridlines/>
        <c:title>
          <c:tx>
            <c:rich>
              <a:bodyPr/>
              <a:lstStyle/>
              <a:p>
                <a:pPr>
                  <a:defRPr/>
                </a:pPr>
                <a:r>
                  <a:rPr lang="en-US" b="0" cap="none" spc="0">
                    <a:ln w="0"/>
                    <a:solidFill>
                      <a:schemeClr val="tx1"/>
                    </a:solidFill>
                    <a:effectLst>
                      <a:glow rad="63500">
                        <a:schemeClr val="accent5">
                          <a:satMod val="175000"/>
                          <a:alpha val="40000"/>
                        </a:schemeClr>
                      </a:glow>
                      <a:outerShdw blurRad="38100" dist="19050" dir="2700000" algn="tl" rotWithShape="0">
                        <a:schemeClr val="dk1">
                          <a:alpha val="40000"/>
                        </a:schemeClr>
                      </a:outerShdw>
                    </a:effectLst>
                  </a:rPr>
                  <a:t>Averag e velocity</a:t>
                </a:r>
              </a:p>
            </c:rich>
          </c:tx>
          <c:layout>
            <c:manualLayout>
              <c:xMode val="edge"/>
              <c:yMode val="edge"/>
              <c:x val="2.5904053659959211E-3"/>
              <c:y val="0.26275838976918031"/>
            </c:manualLayout>
          </c:layout>
          <c:overlay val="0"/>
        </c:title>
        <c:numFmt formatCode="General" sourceLinked="1"/>
        <c:majorTickMark val="out"/>
        <c:minorTickMark val="none"/>
        <c:tickLblPos val="nextTo"/>
        <c:txPr>
          <a:bodyPr/>
          <a:lstStyle/>
          <a:p>
            <a:pPr algn="ctr" rtl="0">
              <a:defRPr/>
            </a:pPr>
            <a:endParaRPr lang="en-US"/>
          </a:p>
        </c:txPr>
        <c:crossAx val="229176320"/>
        <c:crosses val="autoZero"/>
        <c:crossBetween val="midCat"/>
        <c:majorUnit val="1"/>
        <c:minorUnit val="0.5"/>
      </c:valAx>
    </c:plotArea>
    <c:plotVisOnly val="1"/>
    <c:dispBlanksAs val="gap"/>
    <c:showDLblsOverMax val="0"/>
  </c:chart>
  <c:spPr>
    <a:noFill/>
    <a:ln>
      <a:gradFill flip="none" rotWithShape="1">
        <a:gsLst>
          <a:gs pos="0">
            <a:srgbClr val="D6B19C"/>
          </a:gs>
          <a:gs pos="30000">
            <a:srgbClr val="D49E6C"/>
          </a:gs>
          <a:gs pos="70000">
            <a:srgbClr val="A65528"/>
          </a:gs>
          <a:gs pos="100000">
            <a:srgbClr val="663012"/>
          </a:gs>
        </a:gsLst>
        <a:path path="rect">
          <a:fillToRect l="100000" t="100000"/>
        </a:path>
        <a:tileRect r="-100000" b="-100000"/>
      </a:gradFill>
    </a:ln>
  </c:spPr>
  <c:txPr>
    <a:bodyPr/>
    <a:lstStyle/>
    <a:p>
      <a:pPr algn="ctr" rtl="0">
        <a:defRPr lang="en-US" sz="1100" b="0" i="0" u="none" strike="noStrike" kern="1200" cap="none" spc="0" baseline="0">
          <a:ln w="0"/>
          <a:gradFill>
            <a:gsLst>
              <a:gs pos="0">
                <a:schemeClr val="accent5">
                  <a:lumMod val="50000"/>
                </a:schemeClr>
              </a:gs>
              <a:gs pos="50000">
                <a:schemeClr val="accent5"/>
              </a:gs>
              <a:gs pos="100000">
                <a:schemeClr val="accent5">
                  <a:lumMod val="60000"/>
                  <a:lumOff val="40000"/>
                </a:schemeClr>
              </a:gs>
            </a:gsLst>
            <a:lin ang="5400000"/>
          </a:gradFill>
          <a:effectLst>
            <a:glow rad="63500">
              <a:schemeClr val="accent5">
                <a:satMod val="175000"/>
                <a:alpha val="40000"/>
              </a:schemeClr>
            </a:glow>
            <a:reflection blurRad="6350" stA="53000" endA="300" endPos="35500" dir="5400000" sy="-90000" algn="bl" rotWithShape="0"/>
          </a:effectLst>
          <a:latin typeface="+mn-lt"/>
          <a:ea typeface="+mn-ea"/>
          <a:cs typeface="+mn-cs"/>
        </a:defRPr>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520879287372606E-2"/>
          <c:y val="3.2288463942007246E-2"/>
          <c:w val="0.89868677281214149"/>
          <c:h val="0.79585510144565252"/>
        </c:manualLayout>
      </c:layout>
      <c:scatterChart>
        <c:scatterStyle val="lineMarker"/>
        <c:varyColors val="0"/>
        <c:ser>
          <c:idx val="0"/>
          <c:order val="0"/>
          <c:tx>
            <c:v>Cover depth Vs. Manhole ID </c:v>
          </c:tx>
          <c:spPr>
            <a:ln>
              <a:noFill/>
            </a:ln>
          </c:spPr>
          <c:marker>
            <c:symbol val="circle"/>
            <c:size val="5"/>
            <c:spPr>
              <a:solidFill>
                <a:sysClr val="windowText" lastClr="000000">
                  <a:alpha val="91000"/>
                </a:sysClr>
              </a:solidFill>
            </c:spPr>
          </c:marker>
          <c:xVal>
            <c:numRef>
              <c:f>Sheet2!$C$2:$C$236</c:f>
              <c:numCache>
                <c:formatCode>General</c:formatCode>
                <c:ptCount val="23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numCache>
            </c:numRef>
          </c:xVal>
          <c:yVal>
            <c:numRef>
              <c:f>Sheet2!$B$2:$B$236</c:f>
              <c:numCache>
                <c:formatCode>General</c:formatCode>
                <c:ptCount val="235"/>
                <c:pt idx="0">
                  <c:v>4.25</c:v>
                </c:pt>
                <c:pt idx="1">
                  <c:v>3.59</c:v>
                </c:pt>
                <c:pt idx="2">
                  <c:v>3.55</c:v>
                </c:pt>
                <c:pt idx="3">
                  <c:v>3.09</c:v>
                </c:pt>
                <c:pt idx="4">
                  <c:v>3.37</c:v>
                </c:pt>
                <c:pt idx="5">
                  <c:v>2.61</c:v>
                </c:pt>
                <c:pt idx="6">
                  <c:v>3.37</c:v>
                </c:pt>
                <c:pt idx="7">
                  <c:v>2.81</c:v>
                </c:pt>
                <c:pt idx="8">
                  <c:v>3.32</c:v>
                </c:pt>
                <c:pt idx="9">
                  <c:v>5.26</c:v>
                </c:pt>
                <c:pt idx="10">
                  <c:v>2.44</c:v>
                </c:pt>
                <c:pt idx="11">
                  <c:v>3.17</c:v>
                </c:pt>
                <c:pt idx="12">
                  <c:v>3.69</c:v>
                </c:pt>
                <c:pt idx="13">
                  <c:v>3.26</c:v>
                </c:pt>
                <c:pt idx="14">
                  <c:v>2.87</c:v>
                </c:pt>
                <c:pt idx="15">
                  <c:v>2.85</c:v>
                </c:pt>
                <c:pt idx="16">
                  <c:v>2.83</c:v>
                </c:pt>
                <c:pt idx="17">
                  <c:v>2.82</c:v>
                </c:pt>
                <c:pt idx="18">
                  <c:v>3.26</c:v>
                </c:pt>
                <c:pt idx="19">
                  <c:v>2.23</c:v>
                </c:pt>
                <c:pt idx="20">
                  <c:v>1.66</c:v>
                </c:pt>
                <c:pt idx="21">
                  <c:v>1.99</c:v>
                </c:pt>
                <c:pt idx="22">
                  <c:v>1.54</c:v>
                </c:pt>
                <c:pt idx="23">
                  <c:v>1</c:v>
                </c:pt>
                <c:pt idx="24">
                  <c:v>2.2000000000000002</c:v>
                </c:pt>
                <c:pt idx="25">
                  <c:v>3.61</c:v>
                </c:pt>
                <c:pt idx="26">
                  <c:v>2.59</c:v>
                </c:pt>
                <c:pt idx="27">
                  <c:v>1</c:v>
                </c:pt>
                <c:pt idx="28">
                  <c:v>1.25</c:v>
                </c:pt>
                <c:pt idx="29">
                  <c:v>1</c:v>
                </c:pt>
                <c:pt idx="30">
                  <c:v>1.57</c:v>
                </c:pt>
                <c:pt idx="31">
                  <c:v>1.82</c:v>
                </c:pt>
                <c:pt idx="32">
                  <c:v>1.65</c:v>
                </c:pt>
                <c:pt idx="33">
                  <c:v>2.14</c:v>
                </c:pt>
                <c:pt idx="34">
                  <c:v>1.91</c:v>
                </c:pt>
                <c:pt idx="35">
                  <c:v>1</c:v>
                </c:pt>
                <c:pt idx="36">
                  <c:v>3.09</c:v>
                </c:pt>
                <c:pt idx="37">
                  <c:v>1.91</c:v>
                </c:pt>
                <c:pt idx="38">
                  <c:v>1.7</c:v>
                </c:pt>
                <c:pt idx="39">
                  <c:v>1</c:v>
                </c:pt>
                <c:pt idx="40">
                  <c:v>1</c:v>
                </c:pt>
                <c:pt idx="41">
                  <c:v>1</c:v>
                </c:pt>
                <c:pt idx="42">
                  <c:v>3.08</c:v>
                </c:pt>
                <c:pt idx="43">
                  <c:v>2.75</c:v>
                </c:pt>
                <c:pt idx="44">
                  <c:v>1.45</c:v>
                </c:pt>
                <c:pt idx="45">
                  <c:v>1.4</c:v>
                </c:pt>
                <c:pt idx="46">
                  <c:v>1</c:v>
                </c:pt>
                <c:pt idx="47">
                  <c:v>1.36</c:v>
                </c:pt>
                <c:pt idx="48">
                  <c:v>1.08</c:v>
                </c:pt>
                <c:pt idx="49">
                  <c:v>1</c:v>
                </c:pt>
                <c:pt idx="50">
                  <c:v>1.1000000000000001</c:v>
                </c:pt>
                <c:pt idx="51">
                  <c:v>1</c:v>
                </c:pt>
                <c:pt idx="52">
                  <c:v>1</c:v>
                </c:pt>
                <c:pt idx="53">
                  <c:v>2.21</c:v>
                </c:pt>
                <c:pt idx="54">
                  <c:v>1</c:v>
                </c:pt>
                <c:pt idx="55">
                  <c:v>2.29</c:v>
                </c:pt>
                <c:pt idx="56">
                  <c:v>1.1299999999999999</c:v>
                </c:pt>
                <c:pt idx="57">
                  <c:v>1</c:v>
                </c:pt>
                <c:pt idx="58">
                  <c:v>1.02</c:v>
                </c:pt>
                <c:pt idx="59">
                  <c:v>1.73</c:v>
                </c:pt>
                <c:pt idx="60">
                  <c:v>1</c:v>
                </c:pt>
                <c:pt idx="61">
                  <c:v>1.1499999999999999</c:v>
                </c:pt>
                <c:pt idx="62">
                  <c:v>1</c:v>
                </c:pt>
                <c:pt idx="63">
                  <c:v>1.88</c:v>
                </c:pt>
                <c:pt idx="64">
                  <c:v>1</c:v>
                </c:pt>
                <c:pt idx="65">
                  <c:v>1</c:v>
                </c:pt>
                <c:pt idx="66">
                  <c:v>1.18</c:v>
                </c:pt>
                <c:pt idx="67">
                  <c:v>1</c:v>
                </c:pt>
                <c:pt idx="68">
                  <c:v>1.1100000000000001</c:v>
                </c:pt>
                <c:pt idx="69">
                  <c:v>1</c:v>
                </c:pt>
                <c:pt idx="70">
                  <c:v>1.36</c:v>
                </c:pt>
                <c:pt idx="71">
                  <c:v>1</c:v>
                </c:pt>
                <c:pt idx="72">
                  <c:v>1</c:v>
                </c:pt>
                <c:pt idx="73">
                  <c:v>1</c:v>
                </c:pt>
                <c:pt idx="74">
                  <c:v>1</c:v>
                </c:pt>
                <c:pt idx="75">
                  <c:v>1</c:v>
                </c:pt>
                <c:pt idx="76">
                  <c:v>1.51</c:v>
                </c:pt>
                <c:pt idx="77">
                  <c:v>1</c:v>
                </c:pt>
                <c:pt idx="78">
                  <c:v>1.49</c:v>
                </c:pt>
                <c:pt idx="79">
                  <c:v>1</c:v>
                </c:pt>
                <c:pt idx="80">
                  <c:v>1</c:v>
                </c:pt>
                <c:pt idx="81">
                  <c:v>1.44</c:v>
                </c:pt>
                <c:pt idx="82">
                  <c:v>1</c:v>
                </c:pt>
                <c:pt idx="83">
                  <c:v>1.03</c:v>
                </c:pt>
                <c:pt idx="84">
                  <c:v>1.03</c:v>
                </c:pt>
                <c:pt idx="85">
                  <c:v>1</c:v>
                </c:pt>
                <c:pt idx="86">
                  <c:v>1</c:v>
                </c:pt>
                <c:pt idx="87">
                  <c:v>1</c:v>
                </c:pt>
                <c:pt idx="88">
                  <c:v>1</c:v>
                </c:pt>
                <c:pt idx="89">
                  <c:v>1</c:v>
                </c:pt>
                <c:pt idx="90">
                  <c:v>1.4</c:v>
                </c:pt>
                <c:pt idx="91">
                  <c:v>1</c:v>
                </c:pt>
                <c:pt idx="92">
                  <c:v>1</c:v>
                </c:pt>
                <c:pt idx="93">
                  <c:v>1</c:v>
                </c:pt>
                <c:pt idx="94">
                  <c:v>1.78</c:v>
                </c:pt>
                <c:pt idx="95">
                  <c:v>1</c:v>
                </c:pt>
                <c:pt idx="96">
                  <c:v>1</c:v>
                </c:pt>
                <c:pt idx="97">
                  <c:v>1</c:v>
                </c:pt>
                <c:pt idx="98">
                  <c:v>1</c:v>
                </c:pt>
                <c:pt idx="99">
                  <c:v>1</c:v>
                </c:pt>
                <c:pt idx="100">
                  <c:v>1.1299999999999999</c:v>
                </c:pt>
                <c:pt idx="101">
                  <c:v>2.23</c:v>
                </c:pt>
                <c:pt idx="102">
                  <c:v>1</c:v>
                </c:pt>
                <c:pt idx="103">
                  <c:v>1</c:v>
                </c:pt>
                <c:pt idx="104">
                  <c:v>1</c:v>
                </c:pt>
                <c:pt idx="105">
                  <c:v>1.36</c:v>
                </c:pt>
                <c:pt idx="106">
                  <c:v>1</c:v>
                </c:pt>
                <c:pt idx="107">
                  <c:v>1.69</c:v>
                </c:pt>
                <c:pt idx="108">
                  <c:v>1</c:v>
                </c:pt>
                <c:pt idx="109">
                  <c:v>1</c:v>
                </c:pt>
                <c:pt idx="110">
                  <c:v>1</c:v>
                </c:pt>
                <c:pt idx="111">
                  <c:v>1</c:v>
                </c:pt>
                <c:pt idx="112">
                  <c:v>1</c:v>
                </c:pt>
                <c:pt idx="113">
                  <c:v>1</c:v>
                </c:pt>
                <c:pt idx="114">
                  <c:v>1</c:v>
                </c:pt>
                <c:pt idx="115">
                  <c:v>2.4</c:v>
                </c:pt>
                <c:pt idx="116">
                  <c:v>1</c:v>
                </c:pt>
                <c:pt idx="117">
                  <c:v>1</c:v>
                </c:pt>
                <c:pt idx="118">
                  <c:v>1</c:v>
                </c:pt>
                <c:pt idx="119">
                  <c:v>1</c:v>
                </c:pt>
                <c:pt idx="120">
                  <c:v>1.06</c:v>
                </c:pt>
                <c:pt idx="121">
                  <c:v>1</c:v>
                </c:pt>
                <c:pt idx="122">
                  <c:v>1</c:v>
                </c:pt>
                <c:pt idx="123">
                  <c:v>1</c:v>
                </c:pt>
                <c:pt idx="124">
                  <c:v>1.77</c:v>
                </c:pt>
                <c:pt idx="125">
                  <c:v>1</c:v>
                </c:pt>
                <c:pt idx="126">
                  <c:v>1.82</c:v>
                </c:pt>
                <c:pt idx="127">
                  <c:v>2.16</c:v>
                </c:pt>
                <c:pt idx="128">
                  <c:v>1.89</c:v>
                </c:pt>
                <c:pt idx="129">
                  <c:v>1.52</c:v>
                </c:pt>
                <c:pt idx="130">
                  <c:v>1.03</c:v>
                </c:pt>
                <c:pt idx="131">
                  <c:v>1</c:v>
                </c:pt>
                <c:pt idx="132">
                  <c:v>1.38</c:v>
                </c:pt>
                <c:pt idx="133">
                  <c:v>1</c:v>
                </c:pt>
                <c:pt idx="134">
                  <c:v>1</c:v>
                </c:pt>
                <c:pt idx="135">
                  <c:v>1</c:v>
                </c:pt>
                <c:pt idx="136">
                  <c:v>1</c:v>
                </c:pt>
                <c:pt idx="137">
                  <c:v>1</c:v>
                </c:pt>
                <c:pt idx="138">
                  <c:v>1</c:v>
                </c:pt>
                <c:pt idx="139">
                  <c:v>1</c:v>
                </c:pt>
                <c:pt idx="140">
                  <c:v>1.05</c:v>
                </c:pt>
                <c:pt idx="141">
                  <c:v>1</c:v>
                </c:pt>
                <c:pt idx="142">
                  <c:v>1.18</c:v>
                </c:pt>
                <c:pt idx="143">
                  <c:v>1</c:v>
                </c:pt>
                <c:pt idx="144">
                  <c:v>1.1000000000000001</c:v>
                </c:pt>
                <c:pt idx="145">
                  <c:v>1</c:v>
                </c:pt>
                <c:pt idx="146">
                  <c:v>1.22</c:v>
                </c:pt>
                <c:pt idx="147">
                  <c:v>2.36</c:v>
                </c:pt>
                <c:pt idx="148">
                  <c:v>1.47</c:v>
                </c:pt>
                <c:pt idx="149">
                  <c:v>1.19</c:v>
                </c:pt>
                <c:pt idx="150">
                  <c:v>1.37</c:v>
                </c:pt>
                <c:pt idx="151">
                  <c:v>1.48</c:v>
                </c:pt>
                <c:pt idx="152">
                  <c:v>1</c:v>
                </c:pt>
                <c:pt idx="153">
                  <c:v>1</c:v>
                </c:pt>
                <c:pt idx="154">
                  <c:v>1</c:v>
                </c:pt>
                <c:pt idx="155">
                  <c:v>1</c:v>
                </c:pt>
                <c:pt idx="156">
                  <c:v>1.44</c:v>
                </c:pt>
                <c:pt idx="157">
                  <c:v>1</c:v>
                </c:pt>
                <c:pt idx="158">
                  <c:v>1</c:v>
                </c:pt>
                <c:pt idx="159">
                  <c:v>1</c:v>
                </c:pt>
                <c:pt idx="160">
                  <c:v>1</c:v>
                </c:pt>
                <c:pt idx="161">
                  <c:v>1.54</c:v>
                </c:pt>
                <c:pt idx="162">
                  <c:v>1</c:v>
                </c:pt>
                <c:pt idx="163">
                  <c:v>1</c:v>
                </c:pt>
                <c:pt idx="164">
                  <c:v>2.1800000000000002</c:v>
                </c:pt>
                <c:pt idx="165">
                  <c:v>1.37</c:v>
                </c:pt>
                <c:pt idx="166">
                  <c:v>1</c:v>
                </c:pt>
                <c:pt idx="167">
                  <c:v>1</c:v>
                </c:pt>
                <c:pt idx="168">
                  <c:v>1</c:v>
                </c:pt>
                <c:pt idx="169">
                  <c:v>1</c:v>
                </c:pt>
                <c:pt idx="170">
                  <c:v>1</c:v>
                </c:pt>
                <c:pt idx="171">
                  <c:v>1</c:v>
                </c:pt>
                <c:pt idx="172">
                  <c:v>1.7</c:v>
                </c:pt>
                <c:pt idx="173">
                  <c:v>1</c:v>
                </c:pt>
                <c:pt idx="174">
                  <c:v>1</c:v>
                </c:pt>
                <c:pt idx="175">
                  <c:v>1</c:v>
                </c:pt>
                <c:pt idx="176">
                  <c:v>1.19</c:v>
                </c:pt>
                <c:pt idx="177">
                  <c:v>1</c:v>
                </c:pt>
                <c:pt idx="178">
                  <c:v>1</c:v>
                </c:pt>
                <c:pt idx="179">
                  <c:v>1</c:v>
                </c:pt>
                <c:pt idx="180">
                  <c:v>1</c:v>
                </c:pt>
                <c:pt idx="181">
                  <c:v>1</c:v>
                </c:pt>
                <c:pt idx="182">
                  <c:v>1</c:v>
                </c:pt>
                <c:pt idx="183">
                  <c:v>1.02</c:v>
                </c:pt>
                <c:pt idx="184">
                  <c:v>1</c:v>
                </c:pt>
                <c:pt idx="185">
                  <c:v>1</c:v>
                </c:pt>
                <c:pt idx="186">
                  <c:v>1</c:v>
                </c:pt>
                <c:pt idx="187">
                  <c:v>1.07</c:v>
                </c:pt>
                <c:pt idx="188">
                  <c:v>1</c:v>
                </c:pt>
                <c:pt idx="189">
                  <c:v>1</c:v>
                </c:pt>
                <c:pt idx="190">
                  <c:v>1</c:v>
                </c:pt>
                <c:pt idx="191">
                  <c:v>1.46</c:v>
                </c:pt>
                <c:pt idx="192">
                  <c:v>1</c:v>
                </c:pt>
                <c:pt idx="193">
                  <c:v>1</c:v>
                </c:pt>
                <c:pt idx="194">
                  <c:v>1.1499999999999999</c:v>
                </c:pt>
                <c:pt idx="195">
                  <c:v>1</c:v>
                </c:pt>
                <c:pt idx="196">
                  <c:v>1</c:v>
                </c:pt>
                <c:pt idx="197">
                  <c:v>1</c:v>
                </c:pt>
                <c:pt idx="198">
                  <c:v>1</c:v>
                </c:pt>
                <c:pt idx="199">
                  <c:v>1</c:v>
                </c:pt>
                <c:pt idx="200">
                  <c:v>1</c:v>
                </c:pt>
                <c:pt idx="201">
                  <c:v>1</c:v>
                </c:pt>
                <c:pt idx="202">
                  <c:v>1</c:v>
                </c:pt>
                <c:pt idx="203">
                  <c:v>1</c:v>
                </c:pt>
                <c:pt idx="204">
                  <c:v>1.1499999999999999</c:v>
                </c:pt>
                <c:pt idx="205">
                  <c:v>1</c:v>
                </c:pt>
                <c:pt idx="206">
                  <c:v>1</c:v>
                </c:pt>
                <c:pt idx="207">
                  <c:v>1</c:v>
                </c:pt>
                <c:pt idx="208">
                  <c:v>1</c:v>
                </c:pt>
                <c:pt idx="209">
                  <c:v>1</c:v>
                </c:pt>
                <c:pt idx="210">
                  <c:v>1</c:v>
                </c:pt>
                <c:pt idx="211">
                  <c:v>1</c:v>
                </c:pt>
                <c:pt idx="212">
                  <c:v>1</c:v>
                </c:pt>
                <c:pt idx="213">
                  <c:v>1</c:v>
                </c:pt>
                <c:pt idx="214">
                  <c:v>1</c:v>
                </c:pt>
                <c:pt idx="215">
                  <c:v>1</c:v>
                </c:pt>
                <c:pt idx="216">
                  <c:v>1</c:v>
                </c:pt>
                <c:pt idx="217">
                  <c:v>1</c:v>
                </c:pt>
                <c:pt idx="218">
                  <c:v>1</c:v>
                </c:pt>
                <c:pt idx="219">
                  <c:v>1</c:v>
                </c:pt>
                <c:pt idx="220">
                  <c:v>1</c:v>
                </c:pt>
                <c:pt idx="221">
                  <c:v>1</c:v>
                </c:pt>
                <c:pt idx="222">
                  <c:v>1</c:v>
                </c:pt>
                <c:pt idx="223">
                  <c:v>1</c:v>
                </c:pt>
                <c:pt idx="224">
                  <c:v>1</c:v>
                </c:pt>
                <c:pt idx="225">
                  <c:v>1</c:v>
                </c:pt>
                <c:pt idx="226">
                  <c:v>1</c:v>
                </c:pt>
                <c:pt idx="227">
                  <c:v>1.36</c:v>
                </c:pt>
                <c:pt idx="228">
                  <c:v>1</c:v>
                </c:pt>
                <c:pt idx="229">
                  <c:v>1</c:v>
                </c:pt>
                <c:pt idx="230">
                  <c:v>1</c:v>
                </c:pt>
                <c:pt idx="231">
                  <c:v>1</c:v>
                </c:pt>
                <c:pt idx="232">
                  <c:v>1</c:v>
                </c:pt>
                <c:pt idx="233">
                  <c:v>1</c:v>
                </c:pt>
                <c:pt idx="234">
                  <c:v>1</c:v>
                </c:pt>
              </c:numCache>
            </c:numRef>
          </c:yVal>
          <c:smooth val="0"/>
        </c:ser>
        <c:dLbls>
          <c:showLegendKey val="0"/>
          <c:showVal val="0"/>
          <c:showCatName val="0"/>
          <c:showSerName val="0"/>
          <c:showPercent val="0"/>
          <c:showBubbleSize val="0"/>
        </c:dLbls>
        <c:axId val="230768192"/>
        <c:axId val="230768752"/>
      </c:scatterChart>
      <c:valAx>
        <c:axId val="230768192"/>
        <c:scaling>
          <c:orientation val="minMax"/>
          <c:max val="250"/>
          <c:min val="0"/>
        </c:scaling>
        <c:delete val="0"/>
        <c:axPos val="b"/>
        <c:majorGridlines/>
        <c:minorGridlines/>
        <c:title>
          <c:tx>
            <c:rich>
              <a:bodyPr/>
              <a:lstStyle/>
              <a:p>
                <a:pPr>
                  <a:defRPr/>
                </a:pPr>
                <a:r>
                  <a:rPr lang="en-US"/>
                  <a:t>MH- ID</a:t>
                </a:r>
              </a:p>
            </c:rich>
          </c:tx>
          <c:layout>
            <c:manualLayout>
              <c:xMode val="edge"/>
              <c:yMode val="edge"/>
              <c:x val="0.40946593051080837"/>
              <c:y val="0.91306878306878303"/>
            </c:manualLayout>
          </c:layout>
          <c:overlay val="0"/>
        </c:title>
        <c:numFmt formatCode="General" sourceLinked="1"/>
        <c:majorTickMark val="out"/>
        <c:minorTickMark val="none"/>
        <c:tickLblPos val="nextTo"/>
        <c:crossAx val="230768752"/>
        <c:crosses val="autoZero"/>
        <c:crossBetween val="midCat"/>
        <c:majorUnit val="30"/>
        <c:minorUnit val="10"/>
      </c:valAx>
      <c:valAx>
        <c:axId val="230768752"/>
        <c:scaling>
          <c:orientation val="minMax"/>
        </c:scaling>
        <c:delete val="0"/>
        <c:axPos val="l"/>
        <c:majorGridlines/>
        <c:minorGridlines/>
        <c:title>
          <c:tx>
            <c:rich>
              <a:bodyPr/>
              <a:lstStyle/>
              <a:p>
                <a:pPr>
                  <a:defRPr/>
                </a:pPr>
                <a:r>
                  <a:rPr lang="en-US"/>
                  <a:t>Cover Depth</a:t>
                </a:r>
              </a:p>
            </c:rich>
          </c:tx>
          <c:layout>
            <c:manualLayout>
              <c:xMode val="edge"/>
              <c:yMode val="edge"/>
              <c:x val="7.4328569709771245E-5"/>
              <c:y val="0.3584917841861408"/>
            </c:manualLayout>
          </c:layout>
          <c:overlay val="0"/>
        </c:title>
        <c:numFmt formatCode="General" sourceLinked="1"/>
        <c:majorTickMark val="out"/>
        <c:minorTickMark val="none"/>
        <c:tickLblPos val="nextTo"/>
        <c:crossAx val="230768192"/>
        <c:crosses val="autoZero"/>
        <c:crossBetween val="midCat"/>
        <c:majorUnit val="1"/>
        <c:minorUnit val="0.5"/>
      </c:valAx>
    </c:plotArea>
    <c:plotVisOnly val="1"/>
    <c:dispBlanksAs val="gap"/>
    <c:showDLblsOverMax val="0"/>
  </c:chart>
  <c:spPr>
    <a:ln>
      <a:gradFill flip="none" rotWithShape="1">
        <a:gsLst>
          <a:gs pos="22000">
            <a:srgbClr val="DDEBCF">
              <a:alpha val="75000"/>
            </a:srgbClr>
          </a:gs>
          <a:gs pos="50000">
            <a:srgbClr val="9CB86E"/>
          </a:gs>
          <a:gs pos="100000">
            <a:srgbClr val="156B13"/>
          </a:gs>
        </a:gsLst>
        <a:path path="rect">
          <a:fillToRect l="100000" t="100000"/>
        </a:path>
        <a:tileRect r="-100000" b="-100000"/>
      </a:gradFill>
    </a:ln>
  </c:spPr>
  <c:txPr>
    <a:bodyPr/>
    <a:lstStyle/>
    <a:p>
      <a:pPr algn="ctr" rtl="0">
        <a:defRPr lang="en-US" sz="1100" b="0" i="0" u="none" strike="noStrike" kern="1200" cap="none" spc="0" baseline="0">
          <a:ln w="0">
            <a:solidFill>
              <a:sysClr val="windowText" lastClr="000000"/>
            </a:solidFill>
          </a:ln>
          <a:gradFill>
            <a:gsLst>
              <a:gs pos="0">
                <a:srgbClr val="4BACC6">
                  <a:lumMod val="50000"/>
                </a:srgbClr>
              </a:gs>
              <a:gs pos="50000">
                <a:srgbClr val="4BACC6"/>
              </a:gs>
              <a:gs pos="100000">
                <a:srgbClr val="4BACC6">
                  <a:lumMod val="60000"/>
                  <a:lumOff val="40000"/>
                </a:srgbClr>
              </a:gs>
            </a:gsLst>
            <a:lin ang="5400000"/>
          </a:gradFill>
          <a:effectLst>
            <a:glow rad="63500">
              <a:srgbClr val="4BACC6">
                <a:satMod val="175000"/>
                <a:alpha val="40000"/>
              </a:srgbClr>
            </a:glow>
            <a:reflection blurRad="6350" stA="53000" endA="300" endPos="35500" dir="5400000" sy="-90000" algn="bl" rotWithShape="0"/>
          </a:effectLst>
          <a:latin typeface="+mn-lt"/>
          <a:ea typeface="+mn-ea"/>
          <a:cs typeface="+mn-cs"/>
        </a:defRPr>
      </a:pPr>
      <a:endParaRPr lang="en-US"/>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520909656935082E-2"/>
          <c:y val="5.0470293486041519E-2"/>
          <c:w val="0.89868677281214149"/>
          <c:h val="0.79585510144565252"/>
        </c:manualLayout>
      </c:layout>
      <c:scatterChart>
        <c:scatterStyle val="lineMarker"/>
        <c:varyColors val="0"/>
        <c:ser>
          <c:idx val="0"/>
          <c:order val="0"/>
          <c:spPr>
            <a:ln>
              <a:noFill/>
            </a:ln>
          </c:spPr>
          <c:marker>
            <c:symbol val="circle"/>
            <c:size val="5"/>
            <c:spPr>
              <a:solidFill>
                <a:sysClr val="windowText" lastClr="000000">
                  <a:alpha val="91000"/>
                </a:sysClr>
              </a:solidFill>
            </c:spPr>
          </c:marker>
          <c:xVal>
            <c:numRef>
              <c:f>Sheet1!$I$2:$I$236</c:f>
              <c:numCache>
                <c:formatCode>General</c:formatCode>
                <c:ptCount val="23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pt idx="93">
                  <c:v>94</c:v>
                </c:pt>
                <c:pt idx="94">
                  <c:v>95</c:v>
                </c:pt>
                <c:pt idx="95">
                  <c:v>96</c:v>
                </c:pt>
                <c:pt idx="96">
                  <c:v>97</c:v>
                </c:pt>
                <c:pt idx="97">
                  <c:v>98</c:v>
                </c:pt>
                <c:pt idx="98">
                  <c:v>99</c:v>
                </c:pt>
                <c:pt idx="99">
                  <c:v>100</c:v>
                </c:pt>
                <c:pt idx="100">
                  <c:v>101</c:v>
                </c:pt>
                <c:pt idx="101">
                  <c:v>102</c:v>
                </c:pt>
                <c:pt idx="102">
                  <c:v>103</c:v>
                </c:pt>
                <c:pt idx="103">
                  <c:v>104</c:v>
                </c:pt>
                <c:pt idx="104">
                  <c:v>105</c:v>
                </c:pt>
                <c:pt idx="105">
                  <c:v>106</c:v>
                </c:pt>
                <c:pt idx="106">
                  <c:v>107</c:v>
                </c:pt>
                <c:pt idx="107">
                  <c:v>108</c:v>
                </c:pt>
                <c:pt idx="108">
                  <c:v>109</c:v>
                </c:pt>
                <c:pt idx="109">
                  <c:v>110</c:v>
                </c:pt>
                <c:pt idx="110">
                  <c:v>111</c:v>
                </c:pt>
                <c:pt idx="111">
                  <c:v>112</c:v>
                </c:pt>
                <c:pt idx="112">
                  <c:v>113</c:v>
                </c:pt>
                <c:pt idx="113">
                  <c:v>114</c:v>
                </c:pt>
                <c:pt idx="114">
                  <c:v>115</c:v>
                </c:pt>
                <c:pt idx="115">
                  <c:v>116</c:v>
                </c:pt>
                <c:pt idx="116">
                  <c:v>117</c:v>
                </c:pt>
                <c:pt idx="117">
                  <c:v>118</c:v>
                </c:pt>
                <c:pt idx="118">
                  <c:v>119</c:v>
                </c:pt>
                <c:pt idx="119">
                  <c:v>120</c:v>
                </c:pt>
                <c:pt idx="120">
                  <c:v>121</c:v>
                </c:pt>
                <c:pt idx="121">
                  <c:v>122</c:v>
                </c:pt>
                <c:pt idx="122">
                  <c:v>123</c:v>
                </c:pt>
                <c:pt idx="123">
                  <c:v>124</c:v>
                </c:pt>
                <c:pt idx="124">
                  <c:v>125</c:v>
                </c:pt>
                <c:pt idx="125">
                  <c:v>126</c:v>
                </c:pt>
                <c:pt idx="126">
                  <c:v>127</c:v>
                </c:pt>
                <c:pt idx="127">
                  <c:v>128</c:v>
                </c:pt>
                <c:pt idx="128">
                  <c:v>129</c:v>
                </c:pt>
                <c:pt idx="129">
                  <c:v>130</c:v>
                </c:pt>
                <c:pt idx="130">
                  <c:v>131</c:v>
                </c:pt>
                <c:pt idx="131">
                  <c:v>132</c:v>
                </c:pt>
                <c:pt idx="132">
                  <c:v>133</c:v>
                </c:pt>
                <c:pt idx="133">
                  <c:v>134</c:v>
                </c:pt>
                <c:pt idx="134">
                  <c:v>135</c:v>
                </c:pt>
                <c:pt idx="135">
                  <c:v>136</c:v>
                </c:pt>
                <c:pt idx="136">
                  <c:v>137</c:v>
                </c:pt>
                <c:pt idx="137">
                  <c:v>138</c:v>
                </c:pt>
                <c:pt idx="138">
                  <c:v>139</c:v>
                </c:pt>
                <c:pt idx="139">
                  <c:v>140</c:v>
                </c:pt>
                <c:pt idx="140">
                  <c:v>141</c:v>
                </c:pt>
                <c:pt idx="141">
                  <c:v>142</c:v>
                </c:pt>
                <c:pt idx="142">
                  <c:v>143</c:v>
                </c:pt>
                <c:pt idx="143">
                  <c:v>144</c:v>
                </c:pt>
                <c:pt idx="144">
                  <c:v>145</c:v>
                </c:pt>
                <c:pt idx="145">
                  <c:v>146</c:v>
                </c:pt>
                <c:pt idx="146">
                  <c:v>147</c:v>
                </c:pt>
                <c:pt idx="147">
                  <c:v>148</c:v>
                </c:pt>
                <c:pt idx="148">
                  <c:v>149</c:v>
                </c:pt>
                <c:pt idx="149">
                  <c:v>150</c:v>
                </c:pt>
                <c:pt idx="150">
                  <c:v>151</c:v>
                </c:pt>
                <c:pt idx="151">
                  <c:v>152</c:v>
                </c:pt>
                <c:pt idx="152">
                  <c:v>153</c:v>
                </c:pt>
                <c:pt idx="153">
                  <c:v>154</c:v>
                </c:pt>
                <c:pt idx="154">
                  <c:v>155</c:v>
                </c:pt>
                <c:pt idx="155">
                  <c:v>156</c:v>
                </c:pt>
                <c:pt idx="156">
                  <c:v>157</c:v>
                </c:pt>
                <c:pt idx="157">
                  <c:v>158</c:v>
                </c:pt>
                <c:pt idx="158">
                  <c:v>159</c:v>
                </c:pt>
                <c:pt idx="159">
                  <c:v>160</c:v>
                </c:pt>
                <c:pt idx="160">
                  <c:v>161</c:v>
                </c:pt>
                <c:pt idx="161">
                  <c:v>162</c:v>
                </c:pt>
                <c:pt idx="162">
                  <c:v>163</c:v>
                </c:pt>
                <c:pt idx="163">
                  <c:v>164</c:v>
                </c:pt>
                <c:pt idx="164">
                  <c:v>165</c:v>
                </c:pt>
                <c:pt idx="165">
                  <c:v>166</c:v>
                </c:pt>
                <c:pt idx="166">
                  <c:v>167</c:v>
                </c:pt>
                <c:pt idx="167">
                  <c:v>168</c:v>
                </c:pt>
                <c:pt idx="168">
                  <c:v>169</c:v>
                </c:pt>
                <c:pt idx="169">
                  <c:v>170</c:v>
                </c:pt>
                <c:pt idx="170">
                  <c:v>171</c:v>
                </c:pt>
                <c:pt idx="171">
                  <c:v>172</c:v>
                </c:pt>
                <c:pt idx="172">
                  <c:v>173</c:v>
                </c:pt>
                <c:pt idx="173">
                  <c:v>174</c:v>
                </c:pt>
                <c:pt idx="174">
                  <c:v>175</c:v>
                </c:pt>
                <c:pt idx="175">
                  <c:v>176</c:v>
                </c:pt>
                <c:pt idx="176">
                  <c:v>177</c:v>
                </c:pt>
                <c:pt idx="177">
                  <c:v>178</c:v>
                </c:pt>
                <c:pt idx="178">
                  <c:v>179</c:v>
                </c:pt>
                <c:pt idx="179">
                  <c:v>180</c:v>
                </c:pt>
                <c:pt idx="180">
                  <c:v>181</c:v>
                </c:pt>
                <c:pt idx="181">
                  <c:v>182</c:v>
                </c:pt>
                <c:pt idx="182">
                  <c:v>183</c:v>
                </c:pt>
                <c:pt idx="183">
                  <c:v>184</c:v>
                </c:pt>
                <c:pt idx="184">
                  <c:v>185</c:v>
                </c:pt>
                <c:pt idx="185">
                  <c:v>186</c:v>
                </c:pt>
                <c:pt idx="186">
                  <c:v>187</c:v>
                </c:pt>
                <c:pt idx="187">
                  <c:v>188</c:v>
                </c:pt>
                <c:pt idx="188">
                  <c:v>189</c:v>
                </c:pt>
                <c:pt idx="189">
                  <c:v>190</c:v>
                </c:pt>
                <c:pt idx="190">
                  <c:v>191</c:v>
                </c:pt>
                <c:pt idx="191">
                  <c:v>192</c:v>
                </c:pt>
                <c:pt idx="192">
                  <c:v>193</c:v>
                </c:pt>
                <c:pt idx="193">
                  <c:v>194</c:v>
                </c:pt>
                <c:pt idx="194">
                  <c:v>195</c:v>
                </c:pt>
                <c:pt idx="195">
                  <c:v>196</c:v>
                </c:pt>
                <c:pt idx="196">
                  <c:v>197</c:v>
                </c:pt>
                <c:pt idx="197">
                  <c:v>198</c:v>
                </c:pt>
                <c:pt idx="198">
                  <c:v>199</c:v>
                </c:pt>
                <c:pt idx="199">
                  <c:v>200</c:v>
                </c:pt>
                <c:pt idx="200">
                  <c:v>201</c:v>
                </c:pt>
                <c:pt idx="201">
                  <c:v>202</c:v>
                </c:pt>
                <c:pt idx="202">
                  <c:v>203</c:v>
                </c:pt>
                <c:pt idx="203">
                  <c:v>204</c:v>
                </c:pt>
                <c:pt idx="204">
                  <c:v>205</c:v>
                </c:pt>
                <c:pt idx="205">
                  <c:v>206</c:v>
                </c:pt>
                <c:pt idx="206">
                  <c:v>207</c:v>
                </c:pt>
                <c:pt idx="207">
                  <c:v>208</c:v>
                </c:pt>
                <c:pt idx="208">
                  <c:v>209</c:v>
                </c:pt>
                <c:pt idx="209">
                  <c:v>210</c:v>
                </c:pt>
                <c:pt idx="210">
                  <c:v>211</c:v>
                </c:pt>
                <c:pt idx="211">
                  <c:v>212</c:v>
                </c:pt>
                <c:pt idx="212">
                  <c:v>213</c:v>
                </c:pt>
                <c:pt idx="213">
                  <c:v>214</c:v>
                </c:pt>
                <c:pt idx="214">
                  <c:v>215</c:v>
                </c:pt>
                <c:pt idx="215">
                  <c:v>216</c:v>
                </c:pt>
                <c:pt idx="216">
                  <c:v>217</c:v>
                </c:pt>
                <c:pt idx="217">
                  <c:v>218</c:v>
                </c:pt>
                <c:pt idx="218">
                  <c:v>219</c:v>
                </c:pt>
                <c:pt idx="219">
                  <c:v>220</c:v>
                </c:pt>
                <c:pt idx="220">
                  <c:v>221</c:v>
                </c:pt>
                <c:pt idx="221">
                  <c:v>222</c:v>
                </c:pt>
                <c:pt idx="222">
                  <c:v>223</c:v>
                </c:pt>
                <c:pt idx="223">
                  <c:v>224</c:v>
                </c:pt>
                <c:pt idx="224">
                  <c:v>225</c:v>
                </c:pt>
                <c:pt idx="225">
                  <c:v>226</c:v>
                </c:pt>
                <c:pt idx="226">
                  <c:v>227</c:v>
                </c:pt>
                <c:pt idx="227">
                  <c:v>228</c:v>
                </c:pt>
                <c:pt idx="228">
                  <c:v>229</c:v>
                </c:pt>
                <c:pt idx="229">
                  <c:v>230</c:v>
                </c:pt>
                <c:pt idx="230">
                  <c:v>231</c:v>
                </c:pt>
                <c:pt idx="231">
                  <c:v>232</c:v>
                </c:pt>
                <c:pt idx="232">
                  <c:v>233</c:v>
                </c:pt>
                <c:pt idx="233">
                  <c:v>234</c:v>
                </c:pt>
                <c:pt idx="234">
                  <c:v>235</c:v>
                </c:pt>
              </c:numCache>
            </c:numRef>
          </c:xVal>
          <c:yVal>
            <c:numRef>
              <c:f>Sheet1!$F$2:$F$236</c:f>
              <c:numCache>
                <c:formatCode>General</c:formatCode>
                <c:ptCount val="235"/>
                <c:pt idx="0">
                  <c:v>12</c:v>
                </c:pt>
                <c:pt idx="1">
                  <c:v>12</c:v>
                </c:pt>
                <c:pt idx="2">
                  <c:v>11.000999999999999</c:v>
                </c:pt>
                <c:pt idx="3">
                  <c:v>8.82</c:v>
                </c:pt>
                <c:pt idx="4">
                  <c:v>10.115</c:v>
                </c:pt>
                <c:pt idx="5">
                  <c:v>2.1930000000000001</c:v>
                </c:pt>
                <c:pt idx="6">
                  <c:v>6.8630000000000004</c:v>
                </c:pt>
                <c:pt idx="7">
                  <c:v>5.5309999999999997</c:v>
                </c:pt>
                <c:pt idx="8">
                  <c:v>3.6890000000000001</c:v>
                </c:pt>
                <c:pt idx="9">
                  <c:v>2.7559999999999998</c:v>
                </c:pt>
                <c:pt idx="10">
                  <c:v>2.2229999999999999</c:v>
                </c:pt>
                <c:pt idx="11">
                  <c:v>1.6890000000000001</c:v>
                </c:pt>
                <c:pt idx="12">
                  <c:v>1.4650000000000001</c:v>
                </c:pt>
                <c:pt idx="13">
                  <c:v>5.8869999999999996</c:v>
                </c:pt>
                <c:pt idx="14">
                  <c:v>3.2759999999999998</c:v>
                </c:pt>
                <c:pt idx="15">
                  <c:v>4.83</c:v>
                </c:pt>
                <c:pt idx="16">
                  <c:v>8.8170000000000002</c:v>
                </c:pt>
                <c:pt idx="17">
                  <c:v>5.5309999999999997</c:v>
                </c:pt>
                <c:pt idx="18">
                  <c:v>5.0380000000000003</c:v>
                </c:pt>
                <c:pt idx="19">
                  <c:v>11.5</c:v>
                </c:pt>
                <c:pt idx="20">
                  <c:v>5.0629999999999997</c:v>
                </c:pt>
                <c:pt idx="21">
                  <c:v>3.9220000000000002</c:v>
                </c:pt>
                <c:pt idx="22">
                  <c:v>2.41</c:v>
                </c:pt>
                <c:pt idx="23">
                  <c:v>1.206</c:v>
                </c:pt>
                <c:pt idx="24">
                  <c:v>1</c:v>
                </c:pt>
                <c:pt idx="25">
                  <c:v>1.214</c:v>
                </c:pt>
                <c:pt idx="26">
                  <c:v>1</c:v>
                </c:pt>
                <c:pt idx="27">
                  <c:v>1</c:v>
                </c:pt>
                <c:pt idx="28">
                  <c:v>12</c:v>
                </c:pt>
                <c:pt idx="29">
                  <c:v>11.045999999999999</c:v>
                </c:pt>
                <c:pt idx="30">
                  <c:v>11.151</c:v>
                </c:pt>
                <c:pt idx="31">
                  <c:v>6.3570000000000002</c:v>
                </c:pt>
                <c:pt idx="32">
                  <c:v>8.7840000000000007</c:v>
                </c:pt>
                <c:pt idx="33">
                  <c:v>12</c:v>
                </c:pt>
                <c:pt idx="34">
                  <c:v>7.67</c:v>
                </c:pt>
                <c:pt idx="35">
                  <c:v>6.2329999999999997</c:v>
                </c:pt>
                <c:pt idx="36">
                  <c:v>1.6950000000000001</c:v>
                </c:pt>
                <c:pt idx="37">
                  <c:v>5.5309999999999997</c:v>
                </c:pt>
                <c:pt idx="38">
                  <c:v>1.371</c:v>
                </c:pt>
                <c:pt idx="39">
                  <c:v>4.4089999999999998</c:v>
                </c:pt>
                <c:pt idx="40">
                  <c:v>1</c:v>
                </c:pt>
                <c:pt idx="41">
                  <c:v>11.317</c:v>
                </c:pt>
                <c:pt idx="42">
                  <c:v>7.7190000000000003</c:v>
                </c:pt>
                <c:pt idx="43">
                  <c:v>2.7919999999999998</c:v>
                </c:pt>
                <c:pt idx="44">
                  <c:v>6.335</c:v>
                </c:pt>
                <c:pt idx="45">
                  <c:v>6.2249999999999996</c:v>
                </c:pt>
                <c:pt idx="46">
                  <c:v>0.5</c:v>
                </c:pt>
                <c:pt idx="47">
                  <c:v>0.5</c:v>
                </c:pt>
                <c:pt idx="48">
                  <c:v>0.5</c:v>
                </c:pt>
                <c:pt idx="49">
                  <c:v>0.5</c:v>
                </c:pt>
                <c:pt idx="50">
                  <c:v>3.9990000000000001</c:v>
                </c:pt>
                <c:pt idx="51">
                  <c:v>1</c:v>
                </c:pt>
                <c:pt idx="52">
                  <c:v>2.4049999999999998</c:v>
                </c:pt>
                <c:pt idx="53">
                  <c:v>11.311</c:v>
                </c:pt>
                <c:pt idx="54">
                  <c:v>8.2970000000000006</c:v>
                </c:pt>
                <c:pt idx="55">
                  <c:v>6.9980000000000002</c:v>
                </c:pt>
                <c:pt idx="56">
                  <c:v>6.625</c:v>
                </c:pt>
                <c:pt idx="57">
                  <c:v>1.5840000000000001</c:v>
                </c:pt>
                <c:pt idx="58">
                  <c:v>5.4130000000000003</c:v>
                </c:pt>
                <c:pt idx="59">
                  <c:v>6.476</c:v>
                </c:pt>
                <c:pt idx="60">
                  <c:v>4.5010000000000003</c:v>
                </c:pt>
                <c:pt idx="61">
                  <c:v>5.8319999999999999</c:v>
                </c:pt>
                <c:pt idx="62">
                  <c:v>8.0009999999999994</c:v>
                </c:pt>
                <c:pt idx="63">
                  <c:v>8.6820000000000004</c:v>
                </c:pt>
                <c:pt idx="64">
                  <c:v>8.7449999999999992</c:v>
                </c:pt>
                <c:pt idx="65">
                  <c:v>10.553000000000001</c:v>
                </c:pt>
                <c:pt idx="66">
                  <c:v>12</c:v>
                </c:pt>
                <c:pt idx="67">
                  <c:v>12</c:v>
                </c:pt>
                <c:pt idx="68">
                  <c:v>12</c:v>
                </c:pt>
                <c:pt idx="69">
                  <c:v>12</c:v>
                </c:pt>
                <c:pt idx="70">
                  <c:v>12</c:v>
                </c:pt>
                <c:pt idx="71">
                  <c:v>7.5679999999999996</c:v>
                </c:pt>
                <c:pt idx="72">
                  <c:v>12</c:v>
                </c:pt>
                <c:pt idx="73">
                  <c:v>10.848000000000001</c:v>
                </c:pt>
                <c:pt idx="74">
                  <c:v>9.2970000000000006</c:v>
                </c:pt>
                <c:pt idx="75">
                  <c:v>8.2089999999999996</c:v>
                </c:pt>
                <c:pt idx="76">
                  <c:v>4.173</c:v>
                </c:pt>
                <c:pt idx="77">
                  <c:v>5.6539999999999999</c:v>
                </c:pt>
                <c:pt idx="78">
                  <c:v>3.7130000000000001</c:v>
                </c:pt>
                <c:pt idx="79">
                  <c:v>4.1970000000000001</c:v>
                </c:pt>
                <c:pt idx="80">
                  <c:v>12</c:v>
                </c:pt>
                <c:pt idx="81">
                  <c:v>11.894</c:v>
                </c:pt>
                <c:pt idx="82">
                  <c:v>12</c:v>
                </c:pt>
                <c:pt idx="83">
                  <c:v>4.8630000000000004</c:v>
                </c:pt>
                <c:pt idx="84">
                  <c:v>6.633</c:v>
                </c:pt>
                <c:pt idx="85">
                  <c:v>6.3280000000000003</c:v>
                </c:pt>
                <c:pt idx="86">
                  <c:v>2.0619999999999998</c:v>
                </c:pt>
                <c:pt idx="87">
                  <c:v>1.4650000000000001</c:v>
                </c:pt>
                <c:pt idx="88">
                  <c:v>12</c:v>
                </c:pt>
                <c:pt idx="89">
                  <c:v>12</c:v>
                </c:pt>
                <c:pt idx="90">
                  <c:v>1.26</c:v>
                </c:pt>
                <c:pt idx="91">
                  <c:v>2.9590000000000001</c:v>
                </c:pt>
                <c:pt idx="92">
                  <c:v>12</c:v>
                </c:pt>
                <c:pt idx="93">
                  <c:v>12</c:v>
                </c:pt>
                <c:pt idx="94">
                  <c:v>12</c:v>
                </c:pt>
                <c:pt idx="95">
                  <c:v>12</c:v>
                </c:pt>
                <c:pt idx="96">
                  <c:v>8.5310000000000006</c:v>
                </c:pt>
                <c:pt idx="97">
                  <c:v>5.21</c:v>
                </c:pt>
                <c:pt idx="98">
                  <c:v>6.2220000000000004</c:v>
                </c:pt>
                <c:pt idx="99">
                  <c:v>1.9670000000000001</c:v>
                </c:pt>
                <c:pt idx="100">
                  <c:v>5.5309999999999997</c:v>
                </c:pt>
                <c:pt idx="101">
                  <c:v>3.7930000000000001</c:v>
                </c:pt>
                <c:pt idx="102">
                  <c:v>6.4210000000000003</c:v>
                </c:pt>
                <c:pt idx="103">
                  <c:v>7.2789999999999999</c:v>
                </c:pt>
                <c:pt idx="104">
                  <c:v>5.1130000000000004</c:v>
                </c:pt>
                <c:pt idx="105">
                  <c:v>8.6470000000000002</c:v>
                </c:pt>
                <c:pt idx="106">
                  <c:v>3.1949999999999998</c:v>
                </c:pt>
                <c:pt idx="107">
                  <c:v>1</c:v>
                </c:pt>
                <c:pt idx="108">
                  <c:v>1</c:v>
                </c:pt>
                <c:pt idx="109">
                  <c:v>5.5419999999999998</c:v>
                </c:pt>
                <c:pt idx="110">
                  <c:v>12</c:v>
                </c:pt>
                <c:pt idx="111">
                  <c:v>10.68</c:v>
                </c:pt>
                <c:pt idx="112">
                  <c:v>4.7960000000000003</c:v>
                </c:pt>
                <c:pt idx="113">
                  <c:v>12</c:v>
                </c:pt>
                <c:pt idx="114">
                  <c:v>12</c:v>
                </c:pt>
                <c:pt idx="115">
                  <c:v>11.907</c:v>
                </c:pt>
                <c:pt idx="116">
                  <c:v>4.6580000000000004</c:v>
                </c:pt>
                <c:pt idx="117">
                  <c:v>7.2949999999999999</c:v>
                </c:pt>
                <c:pt idx="118">
                  <c:v>4.8559999999999999</c:v>
                </c:pt>
                <c:pt idx="119">
                  <c:v>2.7559999999999998</c:v>
                </c:pt>
                <c:pt idx="120">
                  <c:v>3.92</c:v>
                </c:pt>
                <c:pt idx="121">
                  <c:v>1</c:v>
                </c:pt>
                <c:pt idx="122">
                  <c:v>1</c:v>
                </c:pt>
                <c:pt idx="123">
                  <c:v>1</c:v>
                </c:pt>
                <c:pt idx="124">
                  <c:v>1</c:v>
                </c:pt>
                <c:pt idx="125">
                  <c:v>1</c:v>
                </c:pt>
                <c:pt idx="126">
                  <c:v>2.6760000000000002</c:v>
                </c:pt>
                <c:pt idx="127">
                  <c:v>7.2809999999999997</c:v>
                </c:pt>
                <c:pt idx="128">
                  <c:v>5.0810000000000004</c:v>
                </c:pt>
                <c:pt idx="129">
                  <c:v>6.1159999999999997</c:v>
                </c:pt>
                <c:pt idx="130">
                  <c:v>1</c:v>
                </c:pt>
                <c:pt idx="131">
                  <c:v>1.907</c:v>
                </c:pt>
                <c:pt idx="132">
                  <c:v>1.083</c:v>
                </c:pt>
                <c:pt idx="133">
                  <c:v>1.639</c:v>
                </c:pt>
                <c:pt idx="134">
                  <c:v>3.9729999999999999</c:v>
                </c:pt>
                <c:pt idx="135">
                  <c:v>2.145</c:v>
                </c:pt>
                <c:pt idx="136">
                  <c:v>2.1549999999999998</c:v>
                </c:pt>
                <c:pt idx="137">
                  <c:v>4.8019999999999996</c:v>
                </c:pt>
                <c:pt idx="138">
                  <c:v>4.5359999999999996</c:v>
                </c:pt>
                <c:pt idx="139">
                  <c:v>2.7559999999999998</c:v>
                </c:pt>
                <c:pt idx="140">
                  <c:v>1.6890000000000001</c:v>
                </c:pt>
                <c:pt idx="141">
                  <c:v>5.7850000000000001</c:v>
                </c:pt>
                <c:pt idx="142">
                  <c:v>6.4610000000000003</c:v>
                </c:pt>
                <c:pt idx="143">
                  <c:v>5.1680000000000001</c:v>
                </c:pt>
                <c:pt idx="144">
                  <c:v>2.2269999999999999</c:v>
                </c:pt>
                <c:pt idx="145">
                  <c:v>0.5</c:v>
                </c:pt>
                <c:pt idx="146">
                  <c:v>0.5</c:v>
                </c:pt>
                <c:pt idx="147">
                  <c:v>1</c:v>
                </c:pt>
                <c:pt idx="148">
                  <c:v>1</c:v>
                </c:pt>
                <c:pt idx="149">
                  <c:v>0.5</c:v>
                </c:pt>
                <c:pt idx="150">
                  <c:v>0.5</c:v>
                </c:pt>
                <c:pt idx="151">
                  <c:v>0.5</c:v>
                </c:pt>
                <c:pt idx="152">
                  <c:v>0.5</c:v>
                </c:pt>
                <c:pt idx="153">
                  <c:v>0.5</c:v>
                </c:pt>
                <c:pt idx="154">
                  <c:v>0.5</c:v>
                </c:pt>
                <c:pt idx="155">
                  <c:v>0.5</c:v>
                </c:pt>
                <c:pt idx="156">
                  <c:v>0.5</c:v>
                </c:pt>
                <c:pt idx="157">
                  <c:v>7.1769999999999996</c:v>
                </c:pt>
                <c:pt idx="158">
                  <c:v>4.5359999999999996</c:v>
                </c:pt>
                <c:pt idx="159">
                  <c:v>6.78</c:v>
                </c:pt>
                <c:pt idx="160">
                  <c:v>6.2720000000000002</c:v>
                </c:pt>
                <c:pt idx="161">
                  <c:v>6.617</c:v>
                </c:pt>
                <c:pt idx="162">
                  <c:v>5.5309999999999997</c:v>
                </c:pt>
                <c:pt idx="163">
                  <c:v>3.129</c:v>
                </c:pt>
                <c:pt idx="164">
                  <c:v>2.2229999999999999</c:v>
                </c:pt>
                <c:pt idx="165">
                  <c:v>5.3239999999999998</c:v>
                </c:pt>
                <c:pt idx="166">
                  <c:v>7.5670000000000002</c:v>
                </c:pt>
                <c:pt idx="167">
                  <c:v>11.054</c:v>
                </c:pt>
                <c:pt idx="168">
                  <c:v>1</c:v>
                </c:pt>
                <c:pt idx="169">
                  <c:v>4.0949999999999998</c:v>
                </c:pt>
                <c:pt idx="170">
                  <c:v>4.899</c:v>
                </c:pt>
                <c:pt idx="171">
                  <c:v>4.3179999999999996</c:v>
                </c:pt>
                <c:pt idx="172">
                  <c:v>5.6890000000000001</c:v>
                </c:pt>
                <c:pt idx="173">
                  <c:v>4.5860000000000003</c:v>
                </c:pt>
                <c:pt idx="174">
                  <c:v>6.1109999999999998</c:v>
                </c:pt>
                <c:pt idx="175">
                  <c:v>5.532</c:v>
                </c:pt>
                <c:pt idx="176">
                  <c:v>6.2629999999999999</c:v>
                </c:pt>
                <c:pt idx="177">
                  <c:v>2.0710000000000002</c:v>
                </c:pt>
                <c:pt idx="178">
                  <c:v>6.5780000000000003</c:v>
                </c:pt>
                <c:pt idx="179">
                  <c:v>1</c:v>
                </c:pt>
                <c:pt idx="180">
                  <c:v>1</c:v>
                </c:pt>
                <c:pt idx="181">
                  <c:v>1</c:v>
                </c:pt>
                <c:pt idx="182">
                  <c:v>2.1949999999999998</c:v>
                </c:pt>
                <c:pt idx="183">
                  <c:v>8.7349999999999994</c:v>
                </c:pt>
                <c:pt idx="184">
                  <c:v>6.5129999999999999</c:v>
                </c:pt>
                <c:pt idx="185">
                  <c:v>5.194</c:v>
                </c:pt>
                <c:pt idx="186">
                  <c:v>8.1440000000000001</c:v>
                </c:pt>
                <c:pt idx="187">
                  <c:v>7.907</c:v>
                </c:pt>
                <c:pt idx="188">
                  <c:v>8.6219999999999999</c:v>
                </c:pt>
                <c:pt idx="189">
                  <c:v>7.9569999999999999</c:v>
                </c:pt>
                <c:pt idx="190">
                  <c:v>8.1</c:v>
                </c:pt>
                <c:pt idx="191">
                  <c:v>7.1680000000000001</c:v>
                </c:pt>
                <c:pt idx="192">
                  <c:v>6.7759999999999998</c:v>
                </c:pt>
                <c:pt idx="193">
                  <c:v>6.9189999999999996</c:v>
                </c:pt>
                <c:pt idx="194">
                  <c:v>3.6</c:v>
                </c:pt>
                <c:pt idx="195">
                  <c:v>4.681</c:v>
                </c:pt>
                <c:pt idx="196">
                  <c:v>3.5</c:v>
                </c:pt>
                <c:pt idx="197">
                  <c:v>4.5529999999999999</c:v>
                </c:pt>
                <c:pt idx="198">
                  <c:v>3.0960000000000001</c:v>
                </c:pt>
                <c:pt idx="199">
                  <c:v>1.556</c:v>
                </c:pt>
                <c:pt idx="200">
                  <c:v>2.1970000000000001</c:v>
                </c:pt>
                <c:pt idx="201">
                  <c:v>1</c:v>
                </c:pt>
                <c:pt idx="202">
                  <c:v>1</c:v>
                </c:pt>
                <c:pt idx="203">
                  <c:v>1</c:v>
                </c:pt>
                <c:pt idx="204">
                  <c:v>1</c:v>
                </c:pt>
                <c:pt idx="205">
                  <c:v>1</c:v>
                </c:pt>
                <c:pt idx="206">
                  <c:v>1</c:v>
                </c:pt>
                <c:pt idx="207">
                  <c:v>1</c:v>
                </c:pt>
                <c:pt idx="208">
                  <c:v>2.2850000000000001</c:v>
                </c:pt>
                <c:pt idx="209">
                  <c:v>1</c:v>
                </c:pt>
                <c:pt idx="210">
                  <c:v>1</c:v>
                </c:pt>
                <c:pt idx="211">
                  <c:v>4.7169999999999996</c:v>
                </c:pt>
                <c:pt idx="212">
                  <c:v>6.68</c:v>
                </c:pt>
                <c:pt idx="213">
                  <c:v>4.5629999999999997</c:v>
                </c:pt>
                <c:pt idx="214">
                  <c:v>1</c:v>
                </c:pt>
                <c:pt idx="215">
                  <c:v>1</c:v>
                </c:pt>
                <c:pt idx="216">
                  <c:v>1</c:v>
                </c:pt>
                <c:pt idx="217">
                  <c:v>2.6989999999999998</c:v>
                </c:pt>
                <c:pt idx="218">
                  <c:v>7.2880000000000003</c:v>
                </c:pt>
                <c:pt idx="219">
                  <c:v>1</c:v>
                </c:pt>
                <c:pt idx="220">
                  <c:v>9.7840000000000007</c:v>
                </c:pt>
                <c:pt idx="221">
                  <c:v>1</c:v>
                </c:pt>
                <c:pt idx="222">
                  <c:v>1</c:v>
                </c:pt>
                <c:pt idx="223">
                  <c:v>1</c:v>
                </c:pt>
                <c:pt idx="224">
                  <c:v>1</c:v>
                </c:pt>
                <c:pt idx="225">
                  <c:v>1</c:v>
                </c:pt>
                <c:pt idx="226">
                  <c:v>3.0960000000000001</c:v>
                </c:pt>
                <c:pt idx="227">
                  <c:v>1</c:v>
                </c:pt>
                <c:pt idx="228">
                  <c:v>0.5</c:v>
                </c:pt>
                <c:pt idx="229">
                  <c:v>5.2430000000000003</c:v>
                </c:pt>
                <c:pt idx="230">
                  <c:v>7.8630000000000004</c:v>
                </c:pt>
                <c:pt idx="231">
                  <c:v>6.8970000000000002</c:v>
                </c:pt>
                <c:pt idx="232">
                  <c:v>6.4770000000000003</c:v>
                </c:pt>
                <c:pt idx="233">
                  <c:v>2.99</c:v>
                </c:pt>
                <c:pt idx="234">
                  <c:v>3.2730000000000001</c:v>
                </c:pt>
              </c:numCache>
            </c:numRef>
          </c:yVal>
          <c:smooth val="0"/>
          <c:extLst>
            <c:ext xmlns:c15="http://schemas.microsoft.com/office/drawing/2012/chart" uri="{02D57815-91ED-43cb-92C2-25804820EDAC}">
              <c15:filteredSeriesTitle>
                <c15:tx>
                  <c:v>Cover depth Vs. Manhole ID </c:v>
                </c15:tx>
              </c15:filteredSeriesTitle>
            </c:ext>
          </c:extLst>
        </c:ser>
        <c:dLbls>
          <c:showLegendKey val="0"/>
          <c:showVal val="0"/>
          <c:showCatName val="0"/>
          <c:showSerName val="0"/>
          <c:showPercent val="0"/>
          <c:showBubbleSize val="0"/>
        </c:dLbls>
        <c:axId val="230770992"/>
        <c:axId val="230771552"/>
      </c:scatterChart>
      <c:valAx>
        <c:axId val="230770992"/>
        <c:scaling>
          <c:orientation val="minMax"/>
          <c:max val="250"/>
          <c:min val="0"/>
        </c:scaling>
        <c:delete val="0"/>
        <c:axPos val="b"/>
        <c:majorGridlines/>
        <c:minorGridlines/>
        <c:title>
          <c:tx>
            <c:rich>
              <a:bodyPr/>
              <a:lstStyle/>
              <a:p>
                <a:pPr>
                  <a:defRPr/>
                </a:pPr>
                <a:r>
                  <a:rPr lang="en-US"/>
                  <a:t>MH- ID</a:t>
                </a:r>
              </a:p>
            </c:rich>
          </c:tx>
          <c:layout>
            <c:manualLayout>
              <c:xMode val="edge"/>
              <c:yMode val="edge"/>
              <c:x val="0.40946593051080837"/>
              <c:y val="0.91306878306878303"/>
            </c:manualLayout>
          </c:layout>
          <c:overlay val="0"/>
        </c:title>
        <c:numFmt formatCode="General" sourceLinked="1"/>
        <c:majorTickMark val="out"/>
        <c:minorTickMark val="none"/>
        <c:tickLblPos val="nextTo"/>
        <c:crossAx val="230771552"/>
        <c:crosses val="autoZero"/>
        <c:crossBetween val="midCat"/>
        <c:majorUnit val="30"/>
        <c:minorUnit val="10"/>
      </c:valAx>
      <c:valAx>
        <c:axId val="230771552"/>
        <c:scaling>
          <c:orientation val="minMax"/>
        </c:scaling>
        <c:delete val="0"/>
        <c:axPos val="l"/>
        <c:majorGridlines/>
        <c:minorGridlines/>
        <c:title>
          <c:tx>
            <c:rich>
              <a:bodyPr/>
              <a:lstStyle/>
              <a:p>
                <a:pPr>
                  <a:defRPr/>
                </a:pPr>
                <a:r>
                  <a:rPr lang="en-US"/>
                  <a:t>slope</a:t>
                </a:r>
              </a:p>
            </c:rich>
          </c:tx>
          <c:layout>
            <c:manualLayout>
              <c:xMode val="edge"/>
              <c:yMode val="edge"/>
              <c:x val="7.4328569709771245E-5"/>
              <c:y val="0.3584917841861408"/>
            </c:manualLayout>
          </c:layout>
          <c:overlay val="0"/>
        </c:title>
        <c:numFmt formatCode="General" sourceLinked="1"/>
        <c:majorTickMark val="out"/>
        <c:minorTickMark val="none"/>
        <c:tickLblPos val="nextTo"/>
        <c:crossAx val="230770992"/>
        <c:crosses val="autoZero"/>
        <c:crossBetween val="midCat"/>
        <c:majorUnit val="1"/>
        <c:minorUnit val="0.5"/>
      </c:valAx>
    </c:plotArea>
    <c:plotVisOnly val="1"/>
    <c:dispBlanksAs val="gap"/>
    <c:showDLblsOverMax val="0"/>
  </c:chart>
  <c:spPr>
    <a:ln>
      <a:gradFill flip="none" rotWithShape="1">
        <a:gsLst>
          <a:gs pos="22000">
            <a:srgbClr val="DDEBCF">
              <a:alpha val="75000"/>
            </a:srgbClr>
          </a:gs>
          <a:gs pos="50000">
            <a:srgbClr val="9CB86E"/>
          </a:gs>
          <a:gs pos="100000">
            <a:srgbClr val="156B13"/>
          </a:gs>
        </a:gsLst>
        <a:path path="rect">
          <a:fillToRect l="100000" t="100000"/>
        </a:path>
        <a:tileRect r="-100000" b="-100000"/>
      </a:gradFill>
    </a:ln>
  </c:spPr>
  <c:txPr>
    <a:bodyPr/>
    <a:lstStyle/>
    <a:p>
      <a:pPr algn="ctr" rtl="0">
        <a:defRPr lang="en-US" sz="1100" b="0" i="0" u="none" strike="noStrike" kern="1200" cap="none" spc="0" baseline="0">
          <a:ln w="0">
            <a:solidFill>
              <a:sysClr val="windowText" lastClr="000000"/>
            </a:solidFill>
          </a:ln>
          <a:gradFill>
            <a:gsLst>
              <a:gs pos="0">
                <a:srgbClr val="4BACC6">
                  <a:lumMod val="50000"/>
                </a:srgbClr>
              </a:gs>
              <a:gs pos="50000">
                <a:srgbClr val="4BACC6"/>
              </a:gs>
              <a:gs pos="100000">
                <a:srgbClr val="4BACC6">
                  <a:lumMod val="60000"/>
                  <a:lumOff val="40000"/>
                </a:srgbClr>
              </a:gs>
            </a:gsLst>
            <a:lin ang="5400000"/>
          </a:gradFill>
          <a:effectLst>
            <a:glow rad="63500">
              <a:srgbClr val="4BACC6">
                <a:satMod val="175000"/>
                <a:alpha val="40000"/>
              </a:srgbClr>
            </a:glow>
            <a:reflection blurRad="6350" stA="53000" endA="300" endPos="35500" dir="5400000" sy="-90000" algn="bl" rotWithShape="0"/>
          </a:effectLst>
          <a:latin typeface="+mn-lt"/>
          <a:ea typeface="+mn-ea"/>
          <a:cs typeface="+mn-cs"/>
        </a:defRPr>
      </a:pPr>
      <a:endParaRPr lang="en-US"/>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6">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effectRef idx="1"/>
    <cs:fontRef idx="minor">
      <a:schemeClr val="dk1"/>
    </cs:fontRef>
    <cs:spPr>
      <a:ln w="9525" cap="flat" cmpd="sng" algn="ctr">
        <a:solidFill>
          <a:schemeClr val="phClr">
            <a:alpha val="70000"/>
          </a:schemeClr>
        </a:solidFill>
        <a:prstDash val="sysDot"/>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rnd">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rnd">
        <a:solidFill>
          <a:schemeClr val="dk1">
            <a:lumMod val="65000"/>
            <a:lumOff val="35000"/>
          </a:schemeClr>
        </a:solidFill>
        <a:round/>
      </a:ln>
    </cs:spPr>
  </cs:downBar>
  <cs:dropLine>
    <cs:lnRef idx="0"/>
    <cs:fillRef idx="0"/>
    <cs:effectRef idx="0"/>
    <cs:fontRef idx="minor">
      <a:schemeClr val="dk1"/>
    </cs:fontRef>
    <cs:spPr>
      <a:ln w="9525" cap="rnd">
        <a:solidFill>
          <a:schemeClr val="dk1">
            <a:lumMod val="35000"/>
            <a:lumOff val="65000"/>
          </a:schemeClr>
        </a:solidFill>
        <a:round/>
      </a:ln>
    </cs:spPr>
  </cs:dropLine>
  <cs:errorBar>
    <cs:lnRef idx="0"/>
    <cs:fillRef idx="0"/>
    <cs:effectRef idx="0"/>
    <cs:fontRef idx="minor">
      <a:schemeClr val="dk1"/>
    </cs:fontRef>
    <cs:spPr>
      <a:ln w="9525" cap="rnd">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rnd">
        <a:solidFill>
          <a:schemeClr val="dk1">
            <a:lumMod val="35000"/>
            <a:lumOff val="65000"/>
          </a:schemeClr>
        </a:solidFill>
        <a:round/>
      </a:ln>
    </cs:spPr>
  </cs:hiLoLine>
  <cs:leaderLine>
    <cs:lnRef idx="0"/>
    <cs:fillRef idx="0"/>
    <cs:effectRef idx="0"/>
    <cs:fontRef idx="minor">
      <a:schemeClr val="dk1"/>
    </cs:fontRef>
    <cs:spPr>
      <a:ln w="9525" cap="rnd">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spc="0" baseline="0"/>
  </cs:legend>
  <cs:plotArea>
    <cs:lnRef idx="0"/>
    <cs:fillRef idx="0"/>
    <cs:effectRef idx="0"/>
    <cs:fontRef idx="minor">
      <a:schemeClr val="dk1"/>
    </cs:fontRef>
    <cs:spPr>
      <a:gradFill>
        <a:gsLst>
          <a:gs pos="100000">
            <a:schemeClr val="lt1">
              <a:lumMod val="95000"/>
            </a:schemeClr>
          </a:gs>
          <a:gs pos="0">
            <a:schemeClr val="lt1">
              <a:alpha val="0"/>
            </a:schemeClr>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seriesAxis>
  <cs:seriesLine>
    <cs:lnRef idx="0"/>
    <cs:fillRef idx="0"/>
    <cs:effectRef idx="0"/>
    <cs:fontRef idx="minor">
      <a:schemeClr val="dk1"/>
    </cs:fontRef>
    <cs:spPr>
      <a:ln w="9525" cap="rnd">
        <a:solidFill>
          <a:schemeClr val="dk1">
            <a:lumMod val="35000"/>
            <a:lumOff val="65000"/>
          </a:schemeClr>
        </a:solidFill>
        <a:round/>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spPr>
      <a:ln w="9525" cap="rnd">
        <a:solidFill>
          <a:schemeClr val="dk1">
            <a:lumMod val="25000"/>
            <a:lumOff val="75000"/>
          </a:schemeClr>
        </a:solidFill>
        <a:round/>
      </a:ln>
    </cs:spPr>
    <cs:defRPr sz="1197" kern="1200" spc="0" baseline="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drawing1.xml><?xml version="1.0" encoding="utf-8"?>
<c:userShapes xmlns:c="http://schemas.openxmlformats.org/drawingml/2006/chart">
  <cdr:relSizeAnchor xmlns:cdr="http://schemas.openxmlformats.org/drawingml/2006/chartDrawing">
    <cdr:from>
      <cdr:x>0.10996</cdr:x>
      <cdr:y>0.45455</cdr:y>
    </cdr:from>
    <cdr:to>
      <cdr:x>0.96667</cdr:x>
      <cdr:y>0.45455</cdr:y>
    </cdr:to>
    <cdr:cxnSp macro="">
      <cdr:nvCxnSpPr>
        <cdr:cNvPr id="17" name="Straight Connector 16"/>
        <cdr:cNvCxnSpPr/>
      </cdr:nvCxnSpPr>
      <cdr:spPr>
        <a:xfrm xmlns:a="http://schemas.openxmlformats.org/drawingml/2006/main">
          <a:off x="1005453" y="2349511"/>
          <a:ext cx="7833746"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0.09546</cdr:x>
      <cdr:y>0.19601</cdr:y>
    </cdr:from>
    <cdr:to>
      <cdr:x>0.98007</cdr:x>
      <cdr:y>0.19601</cdr:y>
    </cdr:to>
    <cdr:cxnSp macro="">
      <cdr:nvCxnSpPr>
        <cdr:cNvPr id="3" name="Straight Connector 2"/>
        <cdr:cNvCxnSpPr/>
      </cdr:nvCxnSpPr>
      <cdr:spPr>
        <a:xfrm xmlns:a="http://schemas.openxmlformats.org/drawingml/2006/main">
          <a:off x="954757" y="748607"/>
          <a:ext cx="8847201" cy="0"/>
        </a:xfrm>
        <a:prstGeom xmlns:a="http://schemas.openxmlformats.org/drawingml/2006/main" prst="line">
          <a:avLst/>
        </a:prstGeom>
        <a:ln xmlns:a="http://schemas.openxmlformats.org/drawingml/2006/main">
          <a:solidFill>
            <a:srgbClr val="FF0000"/>
          </a:solidFill>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0.09546</cdr:x>
      <cdr:y>0.66103</cdr:y>
    </cdr:from>
    <cdr:to>
      <cdr:x>0.98183</cdr:x>
      <cdr:y>0.66564</cdr:y>
    </cdr:to>
    <cdr:cxnSp macro="">
      <cdr:nvCxnSpPr>
        <cdr:cNvPr id="7" name="Straight Connector 6"/>
        <cdr:cNvCxnSpPr/>
      </cdr:nvCxnSpPr>
      <cdr:spPr>
        <a:xfrm xmlns:a="http://schemas.openxmlformats.org/drawingml/2006/main">
          <a:off x="954757" y="2524653"/>
          <a:ext cx="8864785" cy="17586"/>
        </a:xfrm>
        <a:prstGeom xmlns:a="http://schemas.openxmlformats.org/drawingml/2006/main" prst="line">
          <a:avLst/>
        </a:prstGeom>
        <a:ln xmlns:a="http://schemas.openxmlformats.org/drawingml/2006/main">
          <a:solidFill>
            <a:srgbClr val="FF0000"/>
          </a:solidFill>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0.09251</cdr:x>
      <cdr:y>0.75904</cdr:y>
    </cdr:from>
    <cdr:to>
      <cdr:x>0.98357</cdr:x>
      <cdr:y>0.75904</cdr:y>
    </cdr:to>
    <cdr:cxnSp macro="">
      <cdr:nvCxnSpPr>
        <cdr:cNvPr id="3" name="Straight Connector 2"/>
        <cdr:cNvCxnSpPr/>
      </cdr:nvCxnSpPr>
      <cdr:spPr>
        <a:xfrm xmlns:a="http://schemas.openxmlformats.org/drawingml/2006/main">
          <a:off x="901854" y="2772974"/>
          <a:ext cx="8686800" cy="0"/>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dr:relSizeAnchor xmlns:cdr="http://schemas.openxmlformats.org/drawingml/2006/chartDrawing">
    <cdr:from>
      <cdr:x>0.0871</cdr:x>
      <cdr:y>0.03876</cdr:y>
    </cdr:from>
    <cdr:to>
      <cdr:x>0.97275</cdr:x>
      <cdr:y>0.03876</cdr:y>
    </cdr:to>
    <cdr:cxnSp macro="">
      <cdr:nvCxnSpPr>
        <cdr:cNvPr id="7" name="Straight Connector 6"/>
        <cdr:cNvCxnSpPr/>
      </cdr:nvCxnSpPr>
      <cdr:spPr>
        <a:xfrm xmlns:a="http://schemas.openxmlformats.org/drawingml/2006/main">
          <a:off x="849100" y="141608"/>
          <a:ext cx="8634046" cy="1"/>
        </a:xfrm>
        <a:prstGeom xmlns:a="http://schemas.openxmlformats.org/drawingml/2006/main" prst="line">
          <a:avLst/>
        </a:prstGeom>
        <a:ln xmlns:a="http://schemas.openxmlformats.org/drawingml/2006/main">
          <a:solidFill>
            <a:srgbClr val="FF0000"/>
          </a:solidFill>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0.07321</cdr:x>
      <cdr:y>0.72241</cdr:y>
    </cdr:from>
    <cdr:to>
      <cdr:x>0.95483</cdr:x>
      <cdr:y>0.72241</cdr:y>
    </cdr:to>
    <cdr:cxnSp macro="">
      <cdr:nvCxnSpPr>
        <cdr:cNvPr id="3" name="Straight Connector 2"/>
        <cdr:cNvCxnSpPr/>
      </cdr:nvCxnSpPr>
      <cdr:spPr>
        <a:xfrm xmlns:a="http://schemas.openxmlformats.org/drawingml/2006/main">
          <a:off x="447675" y="2057400"/>
          <a:ext cx="5391150" cy="0"/>
        </a:xfrm>
        <a:prstGeom xmlns:a="http://schemas.openxmlformats.org/drawingml/2006/main" prst="line">
          <a:avLst/>
        </a:prstGeom>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5.xml><?xml version="1.0" encoding="utf-8"?>
<c:userShapes xmlns:c="http://schemas.openxmlformats.org/drawingml/2006/chart">
  <cdr:relSizeAnchor xmlns:cdr="http://schemas.openxmlformats.org/drawingml/2006/chartDrawing">
    <cdr:from>
      <cdr:x>0.07131</cdr:x>
      <cdr:y>0.36508</cdr:y>
    </cdr:from>
    <cdr:to>
      <cdr:x>0.96604</cdr:x>
      <cdr:y>0.36508</cdr:y>
    </cdr:to>
    <cdr:cxnSp macro="">
      <cdr:nvCxnSpPr>
        <cdr:cNvPr id="5" name="Straight Connector 4"/>
        <cdr:cNvCxnSpPr/>
      </cdr:nvCxnSpPr>
      <cdr:spPr>
        <a:xfrm xmlns:a="http://schemas.openxmlformats.org/drawingml/2006/main" flipH="1">
          <a:off x="400050" y="876300"/>
          <a:ext cx="5019675" cy="0"/>
        </a:xfrm>
        <a:prstGeom xmlns:a="http://schemas.openxmlformats.org/drawingml/2006/main" prst="line">
          <a:avLst/>
        </a:prstGeom>
        <a:ln xmlns:a="http://schemas.openxmlformats.org/drawingml/2006/main" w="25400">
          <a:solidFill>
            <a:srgbClr val="FF0000"/>
          </a:solidFill>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cdr:x>
      <cdr:y>0</cdr:y>
    </cdr:from>
    <cdr:to>
      <cdr:x>1</cdr:x>
      <cdr:y>1</cdr:y>
    </cdr:to>
    <cdr:sp macro="" textlink="">
      <cdr:nvSpPr>
        <cdr:cNvPr id="2" name="Text Box 1"/>
        <cdr:cNvSpPr txBox="1"/>
      </cdr:nvSpPr>
      <cdr:spPr>
        <a:xfrm xmlns:a="http://schemas.openxmlformats.org/drawingml/2006/main">
          <a:off x="-9525" y="-9525"/>
          <a:ext cx="5638800" cy="24288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0.07444</cdr:x>
      <cdr:y>0.69387</cdr:y>
    </cdr:from>
    <cdr:to>
      <cdr:x>0.95751</cdr:x>
      <cdr:y>0.69791</cdr:y>
    </cdr:to>
    <cdr:cxnSp macro="">
      <cdr:nvCxnSpPr>
        <cdr:cNvPr id="7" name="Straight Connector 6"/>
        <cdr:cNvCxnSpPr/>
      </cdr:nvCxnSpPr>
      <cdr:spPr>
        <a:xfrm xmlns:a="http://schemas.openxmlformats.org/drawingml/2006/main" flipH="1">
          <a:off x="643755" y="2459061"/>
          <a:ext cx="7636447" cy="14309"/>
        </a:xfrm>
        <a:prstGeom xmlns:a="http://schemas.openxmlformats.org/drawingml/2006/main" prst="line">
          <a:avLst/>
        </a:prstGeom>
        <a:ln xmlns:a="http://schemas.openxmlformats.org/drawingml/2006/main" w="25400">
          <a:solidFill>
            <a:srgbClr val="FF0000"/>
          </a:solidFill>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drawings/drawing6.xml><?xml version="1.0" encoding="utf-8"?>
<c:userShapes xmlns:c="http://schemas.openxmlformats.org/drawingml/2006/chart">
  <cdr:relSizeAnchor xmlns:cdr="http://schemas.openxmlformats.org/drawingml/2006/chartDrawing">
    <cdr:from>
      <cdr:x>0.06558</cdr:x>
      <cdr:y>0.78284</cdr:y>
    </cdr:from>
    <cdr:to>
      <cdr:x>0.96711</cdr:x>
      <cdr:y>0.78284</cdr:y>
    </cdr:to>
    <cdr:cxnSp macro="">
      <cdr:nvCxnSpPr>
        <cdr:cNvPr id="3" name="Straight Connector 2"/>
        <cdr:cNvCxnSpPr/>
      </cdr:nvCxnSpPr>
      <cdr:spPr>
        <a:xfrm xmlns:a="http://schemas.openxmlformats.org/drawingml/2006/main">
          <a:off x="425994" y="2855874"/>
          <a:ext cx="5856384" cy="0"/>
        </a:xfrm>
        <a:prstGeom xmlns:a="http://schemas.openxmlformats.org/drawingml/2006/main" prst="line">
          <a:avLst/>
        </a:prstGeom>
        <a:ln xmlns:a="http://schemas.openxmlformats.org/drawingml/2006/main" w="28575" cmpd="thinThick">
          <a:solidFill>
            <a:srgbClr val="FF0000">
              <a:alpha val="85000"/>
            </a:srgbClr>
          </a:solidFill>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0.07331</cdr:x>
      <cdr:y>0.10878</cdr:y>
    </cdr:from>
    <cdr:to>
      <cdr:x>0.96804</cdr:x>
      <cdr:y>0.10878</cdr:y>
    </cdr:to>
    <cdr:cxnSp macro="">
      <cdr:nvCxnSpPr>
        <cdr:cNvPr id="5" name="Straight Connector 4"/>
        <cdr:cNvCxnSpPr/>
      </cdr:nvCxnSpPr>
      <cdr:spPr>
        <a:xfrm xmlns:a="http://schemas.openxmlformats.org/drawingml/2006/main" flipH="1">
          <a:off x="476250" y="396822"/>
          <a:ext cx="5812211" cy="0"/>
        </a:xfrm>
        <a:prstGeom xmlns:a="http://schemas.openxmlformats.org/drawingml/2006/main" prst="line">
          <a:avLst/>
        </a:prstGeom>
        <a:ln xmlns:a="http://schemas.openxmlformats.org/drawingml/2006/main" w="22225">
          <a:solidFill>
            <a:srgbClr val="FF0000"/>
          </a:solidFill>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0E08F2E-5F06-4CE2-A139-452A1382A6F0}" type="datetimeFigureOut">
              <a:rPr lang="en-US"/>
              <a:t>1/9/2014</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828588A-5C4E-401A-AECC-B6F63A9DE965}" type="slidenum">
              <a:rPr/>
              <a:t>‹#›</a:t>
            </a:fld>
            <a:endParaRPr/>
          </a:p>
        </p:txBody>
      </p:sp>
    </p:spTree>
    <p:extLst>
      <p:ext uri="{BB962C8B-B14F-4D97-AF65-F5344CB8AC3E}">
        <p14:creationId xmlns:p14="http://schemas.microsoft.com/office/powerpoint/2010/main" val="1059979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4C5DC6-1594-414D-9341-ABA08739246C}" type="datetimeFigureOut">
              <a:rPr lang="en-US"/>
              <a:t>1/9/2014</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542409-6A04-4DC6-AC3A-D3758287A8F2}" type="slidenum">
              <a:rPr/>
              <a:t>‹#›</a:t>
            </a:fld>
            <a:endParaRPr/>
          </a:p>
        </p:txBody>
      </p:sp>
    </p:spTree>
    <p:extLst>
      <p:ext uri="{BB962C8B-B14F-4D97-AF65-F5344CB8AC3E}">
        <p14:creationId xmlns:p14="http://schemas.microsoft.com/office/powerpoint/2010/main" val="2541150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542409-6A04-4DC6-AC3A-D3758287A8F2}" type="slidenum">
              <a:rPr lang="en-US" smtClean="0"/>
              <a:t>1</a:t>
            </a:fld>
            <a:endParaRPr lang="en-US"/>
          </a:p>
        </p:txBody>
      </p:sp>
    </p:spTree>
    <p:extLst>
      <p:ext uri="{BB962C8B-B14F-4D97-AF65-F5344CB8AC3E}">
        <p14:creationId xmlns:p14="http://schemas.microsoft.com/office/powerpoint/2010/main" val="3300829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t>27</a:t>
            </a:fld>
            <a:endParaRPr lang="en-US"/>
          </a:p>
        </p:txBody>
      </p:sp>
    </p:spTree>
    <p:extLst>
      <p:ext uri="{BB962C8B-B14F-4D97-AF65-F5344CB8AC3E}">
        <p14:creationId xmlns:p14="http://schemas.microsoft.com/office/powerpoint/2010/main" val="4146923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t>30</a:t>
            </a:fld>
            <a:endParaRPr lang="en-US"/>
          </a:p>
        </p:txBody>
      </p:sp>
    </p:spTree>
    <p:extLst>
      <p:ext uri="{BB962C8B-B14F-4D97-AF65-F5344CB8AC3E}">
        <p14:creationId xmlns:p14="http://schemas.microsoft.com/office/powerpoint/2010/main" val="1291118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485E13-3963-4A22-A5D9-098CD418F004}" type="slidenum">
              <a:rPr lang="en-US" smtClean="0">
                <a:solidFill>
                  <a:prstClr val="black"/>
                </a:solidFill>
                <a:latin typeface="Calibri" panose="020F0502020204030204"/>
              </a: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3794521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solidFill>
                  <a:srgbClr val="4D3E2F"/>
                </a:solidFill>
              </a:rPr>
              <a:pPr/>
              <a:t>13</a:t>
            </a:fld>
            <a:endParaRPr lang="en-US">
              <a:solidFill>
                <a:srgbClr val="4D3E2F"/>
              </a:solidFill>
            </a:endParaRPr>
          </a:p>
        </p:txBody>
      </p:sp>
    </p:spTree>
    <p:extLst>
      <p:ext uri="{BB962C8B-B14F-4D97-AF65-F5344CB8AC3E}">
        <p14:creationId xmlns:p14="http://schemas.microsoft.com/office/powerpoint/2010/main" val="1614391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solidFill>
                  <a:srgbClr val="4D3E2F"/>
                </a:solidFill>
              </a:rPr>
              <a:pPr/>
              <a:t>14</a:t>
            </a:fld>
            <a:endParaRPr lang="en-US">
              <a:solidFill>
                <a:srgbClr val="4D3E2F"/>
              </a:solidFill>
            </a:endParaRPr>
          </a:p>
        </p:txBody>
      </p:sp>
    </p:spTree>
    <p:extLst>
      <p:ext uri="{BB962C8B-B14F-4D97-AF65-F5344CB8AC3E}">
        <p14:creationId xmlns:p14="http://schemas.microsoft.com/office/powerpoint/2010/main" val="3645978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solidFill>
                  <a:srgbClr val="4D3E2F"/>
                </a:solidFill>
              </a:rPr>
              <a:pPr/>
              <a:t>15</a:t>
            </a:fld>
            <a:endParaRPr lang="en-US">
              <a:solidFill>
                <a:srgbClr val="4D3E2F"/>
              </a:solidFill>
            </a:endParaRPr>
          </a:p>
        </p:txBody>
      </p:sp>
    </p:spTree>
    <p:extLst>
      <p:ext uri="{BB962C8B-B14F-4D97-AF65-F5344CB8AC3E}">
        <p14:creationId xmlns:p14="http://schemas.microsoft.com/office/powerpoint/2010/main" val="2999918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sz="1200" dirty="0" smtClean="0">
              <a:latin typeface="Aparajita" panose="020B0604020202020204" pitchFamily="34" charset="0"/>
              <a:cs typeface="Aparajita" panose="020B0604020202020204" pitchFamily="34" charset="0"/>
            </a:endParaRPr>
          </a:p>
        </p:txBody>
      </p:sp>
      <p:sp>
        <p:nvSpPr>
          <p:cNvPr id="4" name="Slide Number Placeholder 3"/>
          <p:cNvSpPr>
            <a:spLocks noGrp="1"/>
          </p:cNvSpPr>
          <p:nvPr>
            <p:ph type="sldNum" sz="quarter" idx="10"/>
          </p:nvPr>
        </p:nvSpPr>
        <p:spPr/>
        <p:txBody>
          <a:bodyPr/>
          <a:lstStyle/>
          <a:p>
            <a:fld id="{77542409-6A04-4DC6-AC3A-D3758287A8F2}" type="slidenum">
              <a:rPr lang="en-US" smtClean="0">
                <a:solidFill>
                  <a:srgbClr val="4D3E2F"/>
                </a:solidFill>
              </a:rPr>
              <a:pPr/>
              <a:t>16</a:t>
            </a:fld>
            <a:endParaRPr lang="en-US">
              <a:solidFill>
                <a:srgbClr val="4D3E2F"/>
              </a:solidFill>
            </a:endParaRPr>
          </a:p>
        </p:txBody>
      </p:sp>
    </p:spTree>
    <p:extLst>
      <p:ext uri="{BB962C8B-B14F-4D97-AF65-F5344CB8AC3E}">
        <p14:creationId xmlns:p14="http://schemas.microsoft.com/office/powerpoint/2010/main" val="3952690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solidFill>
                  <a:srgbClr val="4D3E2F"/>
                </a:solidFill>
              </a:rPr>
              <a:pPr/>
              <a:t>18</a:t>
            </a:fld>
            <a:endParaRPr lang="en-US">
              <a:solidFill>
                <a:srgbClr val="4D3E2F"/>
              </a:solidFill>
            </a:endParaRPr>
          </a:p>
        </p:txBody>
      </p:sp>
    </p:spTree>
    <p:extLst>
      <p:ext uri="{BB962C8B-B14F-4D97-AF65-F5344CB8AC3E}">
        <p14:creationId xmlns:p14="http://schemas.microsoft.com/office/powerpoint/2010/main" val="2700922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1"/>
            <a:endParaRPr lang="ar-SA" sz="12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solidFill>
                  <a:srgbClr val="4D3E2F"/>
                </a:solidFill>
              </a:rPr>
              <a:pPr/>
              <a:t>19</a:t>
            </a:fld>
            <a:endParaRPr lang="en-US">
              <a:solidFill>
                <a:srgbClr val="4D3E2F"/>
              </a:solidFill>
            </a:endParaRPr>
          </a:p>
        </p:txBody>
      </p:sp>
    </p:spTree>
    <p:extLst>
      <p:ext uri="{BB962C8B-B14F-4D97-AF65-F5344CB8AC3E}">
        <p14:creationId xmlns:p14="http://schemas.microsoft.com/office/powerpoint/2010/main" val="3237891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542409-6A04-4DC6-AC3A-D3758287A8F2}" type="slidenum">
              <a:rPr lang="en-US" smtClean="0"/>
              <a:t>24</a:t>
            </a:fld>
            <a:endParaRPr lang="en-US"/>
          </a:p>
        </p:txBody>
      </p:sp>
    </p:spTree>
    <p:extLst>
      <p:ext uri="{BB962C8B-B14F-4D97-AF65-F5344CB8AC3E}">
        <p14:creationId xmlns:p14="http://schemas.microsoft.com/office/powerpoint/2010/main" val="17887144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Puffy white clouds in deep blue sky" title="Slide Design Picture"/>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2057400"/>
            <a:ext cx="1490472" cy="3886200"/>
          </a:xfrm>
          <a:prstGeom prst="rect">
            <a:avLst/>
          </a:prstGeom>
        </p:spPr>
      </p:pic>
      <p:sp>
        <p:nvSpPr>
          <p:cNvPr id="9" name="Rectangle 8"/>
          <p:cNvSpPr/>
          <p:nvPr/>
        </p:nvSpPr>
        <p:spPr>
          <a:xfrm>
            <a:off x="1600200" y="0"/>
            <a:ext cx="5029200" cy="594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0" name="Picture 9" descr="Closeup of plant shoot" title="Slide Design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39128" y="2057400"/>
            <a:ext cx="2060767" cy="3886200"/>
          </a:xfrm>
          <a:prstGeom prst="rect">
            <a:avLst/>
          </a:prstGeom>
        </p:spPr>
      </p:pic>
      <p:pic>
        <p:nvPicPr>
          <p:cNvPr id="11" name="Picture 10" descr="Waves" title="Slide Design Picture"/>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909623" y="2057400"/>
            <a:ext cx="3282696" cy="3886200"/>
          </a:xfrm>
          <a:prstGeom prst="rect">
            <a:avLst/>
          </a:prstGeom>
        </p:spPr>
      </p:pic>
      <p:sp>
        <p:nvSpPr>
          <p:cNvPr id="2" name="Title 1"/>
          <p:cNvSpPr>
            <a:spLocks noGrp="1"/>
          </p:cNvSpPr>
          <p:nvPr>
            <p:ph type="ctrTitle"/>
          </p:nvPr>
        </p:nvSpPr>
        <p:spPr>
          <a:xfrm>
            <a:off x="1751777" y="3019706"/>
            <a:ext cx="4846320" cy="2387600"/>
          </a:xfrm>
        </p:spPr>
        <p:txBody>
          <a:bodyPr anchor="b">
            <a:normAutofit/>
          </a:bodyPr>
          <a:lstStyle>
            <a:lvl1pPr algn="l">
              <a:lnSpc>
                <a:spcPct val="90000"/>
              </a:lnSpc>
              <a:defRPr sz="48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1751777" y="5381894"/>
            <a:ext cx="4846320" cy="448056"/>
          </a:xfrm>
        </p:spPr>
        <p:txBody>
          <a:bodyPr>
            <a:normAutofit/>
          </a:bodyPr>
          <a:lstStyle>
            <a:lvl1pPr marL="0" indent="0" algn="l">
              <a:spcBef>
                <a:spcPts val="0"/>
              </a:spcBef>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Tree>
    <p:extLst>
      <p:ext uri="{BB962C8B-B14F-4D97-AF65-F5344CB8AC3E}">
        <p14:creationId xmlns:p14="http://schemas.microsoft.com/office/powerpoint/2010/main" val="698731021"/>
      </p:ext>
    </p:extLst>
  </p:cSld>
  <p:clrMapOvr>
    <a:masterClrMapping/>
  </p:clrMapOvr>
  <p:transition spd="slow">
    <p:push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a:t>July 22, 2012</a:t>
            </a:r>
          </a:p>
        </p:txBody>
      </p:sp>
      <p:sp>
        <p:nvSpPr>
          <p:cNvPr id="5" name="Footer Placeholder 4"/>
          <p:cNvSpPr>
            <a:spLocks noGrp="1"/>
          </p:cNvSpPr>
          <p:nvPr>
            <p:ph type="ftr" sz="quarter" idx="11"/>
          </p:nvPr>
        </p:nvSpPr>
        <p:spPr/>
        <p:txBody>
          <a:bodyPr/>
          <a:lstStyle/>
          <a:p>
            <a:r>
              <a:rPr/>
              <a:t>Footer text here</a:t>
            </a:r>
          </a:p>
        </p:txBody>
      </p:sp>
      <p:sp>
        <p:nvSpPr>
          <p:cNvPr id="6" name="Slide Number Placeholder 5"/>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720709254"/>
      </p:ext>
    </p:extLst>
  </p:cSld>
  <p:clrMapOvr>
    <a:masterClrMapping/>
  </p:clrMapOvr>
  <p:transition spd="slow">
    <p:push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190500"/>
            <a:ext cx="2057400" cy="59864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190500"/>
            <a:ext cx="7734300" cy="59864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a:t>July 22, 2012</a:t>
            </a:r>
          </a:p>
        </p:txBody>
      </p:sp>
      <p:sp>
        <p:nvSpPr>
          <p:cNvPr id="5" name="Footer Placeholder 4"/>
          <p:cNvSpPr>
            <a:spLocks noGrp="1"/>
          </p:cNvSpPr>
          <p:nvPr>
            <p:ph type="ftr" sz="quarter" idx="11"/>
          </p:nvPr>
        </p:nvSpPr>
        <p:spPr/>
        <p:txBody>
          <a:bodyPr/>
          <a:lstStyle/>
          <a:p>
            <a:r>
              <a:rPr/>
              <a:t>Footer text here</a:t>
            </a:r>
          </a:p>
        </p:txBody>
      </p:sp>
      <p:sp>
        <p:nvSpPr>
          <p:cNvPr id="6" name="Slide Number Placeholder 5"/>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1021014205"/>
      </p:ext>
    </p:extLst>
  </p:cSld>
  <p:clrMapOvr>
    <a:masterClrMapping/>
  </p:clrMapOvr>
  <p:transition spd="slow">
    <p:push dir="u"/>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2664076"/>
      </p:ext>
    </p:extLst>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July 22, 2012</a:t>
            </a:r>
            <a:endParaRPr lang="en-US"/>
          </a:p>
        </p:txBody>
      </p:sp>
      <p:sp>
        <p:nvSpPr>
          <p:cNvPr id="5" name="Footer Placeholder 4"/>
          <p:cNvSpPr>
            <a:spLocks noGrp="1"/>
          </p:cNvSpPr>
          <p:nvPr>
            <p:ph type="ftr" sz="quarter" idx="11"/>
          </p:nvPr>
        </p:nvSpPr>
        <p:spPr/>
        <p:txBody>
          <a:bodyPr/>
          <a:lstStyle/>
          <a:p>
            <a:r>
              <a:rPr lang="en-US" smtClean="0"/>
              <a:t>Footer text here</a:t>
            </a:r>
            <a:endParaRPr lang="en-US"/>
          </a:p>
        </p:txBody>
      </p:sp>
      <p:sp>
        <p:nvSpPr>
          <p:cNvPr id="6" name="Slide Number Placeholder 5"/>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622930461"/>
      </p:ext>
    </p:extLst>
  </p:cSld>
  <p:clrMapOvr>
    <a:masterClrMapping/>
  </p:clrMapOvr>
  <p:transition spd="slow">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27867848"/>
      </p:ext>
    </p:extLst>
  </p:cSld>
  <p:clrMapOvr>
    <a:masterClrMapping/>
  </p:clrMapOvr>
  <p:transition spd="slow">
    <p:push dir="u"/>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July 22, 2012</a:t>
            </a:r>
            <a:endParaRPr lang="en-US"/>
          </a:p>
        </p:txBody>
      </p:sp>
      <p:sp>
        <p:nvSpPr>
          <p:cNvPr id="6" name="Footer Placeholder 5"/>
          <p:cNvSpPr>
            <a:spLocks noGrp="1"/>
          </p:cNvSpPr>
          <p:nvPr>
            <p:ph type="ftr" sz="quarter" idx="11"/>
          </p:nvPr>
        </p:nvSpPr>
        <p:spPr/>
        <p:txBody>
          <a:bodyPr/>
          <a:lstStyle/>
          <a:p>
            <a:r>
              <a:rPr lang="en-US" smtClean="0"/>
              <a:t>Footer text here</a:t>
            </a:r>
            <a:endParaRPr lang="en-US"/>
          </a:p>
        </p:txBody>
      </p:sp>
      <p:sp>
        <p:nvSpPr>
          <p:cNvPr id="7" name="Slide Number Placeholder 6"/>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1292318324"/>
      </p:ext>
    </p:extLst>
  </p:cSld>
  <p:clrMapOvr>
    <a:masterClrMapping/>
  </p:clrMapOvr>
  <p:transition spd="slow">
    <p:push dir="u"/>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July 22, 2012</a:t>
            </a:r>
            <a:endParaRPr lang="en-US"/>
          </a:p>
        </p:txBody>
      </p:sp>
      <p:sp>
        <p:nvSpPr>
          <p:cNvPr id="8" name="Footer Placeholder 7"/>
          <p:cNvSpPr>
            <a:spLocks noGrp="1"/>
          </p:cNvSpPr>
          <p:nvPr>
            <p:ph type="ftr" sz="quarter" idx="11"/>
          </p:nvPr>
        </p:nvSpPr>
        <p:spPr/>
        <p:txBody>
          <a:bodyPr/>
          <a:lstStyle/>
          <a:p>
            <a:r>
              <a:rPr lang="en-US" smtClean="0"/>
              <a:t>Footer text here</a:t>
            </a:r>
            <a:endParaRPr lang="en-US"/>
          </a:p>
        </p:txBody>
      </p:sp>
      <p:sp>
        <p:nvSpPr>
          <p:cNvPr id="9" name="Slide Number Placeholder 8"/>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3805807822"/>
      </p:ext>
    </p:extLst>
  </p:cSld>
  <p:clrMapOvr>
    <a:masterClrMapping/>
  </p:clrMapOvr>
  <p:transition spd="slow">
    <p:push dir="u"/>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July 22, 2012</a:t>
            </a:r>
            <a:endParaRPr lang="en-US"/>
          </a:p>
        </p:txBody>
      </p:sp>
      <p:sp>
        <p:nvSpPr>
          <p:cNvPr id="4" name="Footer Placeholder 3"/>
          <p:cNvSpPr>
            <a:spLocks noGrp="1"/>
          </p:cNvSpPr>
          <p:nvPr>
            <p:ph type="ftr" sz="quarter" idx="11"/>
          </p:nvPr>
        </p:nvSpPr>
        <p:spPr/>
        <p:txBody>
          <a:bodyPr/>
          <a:lstStyle/>
          <a:p>
            <a:r>
              <a:rPr lang="en-US" smtClean="0"/>
              <a:t>Footer text here</a:t>
            </a:r>
            <a:endParaRPr lang="en-US"/>
          </a:p>
        </p:txBody>
      </p:sp>
      <p:sp>
        <p:nvSpPr>
          <p:cNvPr id="5" name="Slide Number Placeholder 4"/>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3723589615"/>
      </p:ext>
    </p:extLst>
  </p:cSld>
  <p:clrMapOvr>
    <a:masterClrMapping/>
  </p:clrMapOvr>
  <p:transition spd="slow">
    <p:push dir="u"/>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July 22, 2012</a:t>
            </a:r>
            <a:endParaRPr lang="en-US"/>
          </a:p>
        </p:txBody>
      </p:sp>
      <p:sp>
        <p:nvSpPr>
          <p:cNvPr id="3" name="Footer Placeholder 2"/>
          <p:cNvSpPr>
            <a:spLocks noGrp="1"/>
          </p:cNvSpPr>
          <p:nvPr>
            <p:ph type="ftr" sz="quarter" idx="11"/>
          </p:nvPr>
        </p:nvSpPr>
        <p:spPr/>
        <p:txBody>
          <a:bodyPr/>
          <a:lstStyle/>
          <a:p>
            <a:r>
              <a:rPr lang="en-US" smtClean="0"/>
              <a:t>Footer text here</a:t>
            </a:r>
            <a:endParaRPr lang="en-US"/>
          </a:p>
        </p:txBody>
      </p:sp>
      <p:sp>
        <p:nvSpPr>
          <p:cNvPr id="4" name="Slide Number Placeholder 3"/>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2595152993"/>
      </p:ext>
    </p:extLst>
  </p:cSld>
  <p:clrMapOvr>
    <a:masterClrMapping/>
  </p:clrMapOvr>
  <p:transition spd="slow">
    <p:push dir="u"/>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July 22, 2012</a:t>
            </a:r>
            <a:endParaRPr lang="en-US"/>
          </a:p>
        </p:txBody>
      </p:sp>
      <p:sp>
        <p:nvSpPr>
          <p:cNvPr id="6" name="Footer Placeholder 5"/>
          <p:cNvSpPr>
            <a:spLocks noGrp="1"/>
          </p:cNvSpPr>
          <p:nvPr>
            <p:ph type="ftr" sz="quarter" idx="11"/>
          </p:nvPr>
        </p:nvSpPr>
        <p:spPr/>
        <p:txBody>
          <a:bodyPr/>
          <a:lstStyle/>
          <a:p>
            <a:r>
              <a:rPr lang="en-US" smtClean="0"/>
              <a:t>Footer text here</a:t>
            </a:r>
            <a:endParaRPr lang="en-US"/>
          </a:p>
        </p:txBody>
      </p:sp>
      <p:sp>
        <p:nvSpPr>
          <p:cNvPr id="7" name="Slide Number Placeholder 6"/>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1462177764"/>
      </p:ext>
    </p:extLst>
  </p:cSld>
  <p:clrMapOvr>
    <a:masterClrMapping/>
  </p:clrMapOvr>
  <p:transition spd="slow">
    <p:push dir="u"/>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a:t>July 22, 2012</a:t>
            </a:r>
          </a:p>
        </p:txBody>
      </p:sp>
      <p:sp>
        <p:nvSpPr>
          <p:cNvPr id="5" name="Footer Placeholder 4"/>
          <p:cNvSpPr>
            <a:spLocks noGrp="1"/>
          </p:cNvSpPr>
          <p:nvPr>
            <p:ph type="ftr" sz="quarter" idx="11"/>
          </p:nvPr>
        </p:nvSpPr>
        <p:spPr/>
        <p:txBody>
          <a:bodyPr/>
          <a:lstStyle/>
          <a:p>
            <a:r>
              <a:rPr/>
              <a:t>Footer text here</a:t>
            </a:r>
          </a:p>
        </p:txBody>
      </p:sp>
      <p:sp>
        <p:nvSpPr>
          <p:cNvPr id="6" name="Slide Number Placeholder 5"/>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3405116843"/>
      </p:ext>
    </p:extLst>
  </p:cSld>
  <p:clrMapOvr>
    <a:masterClrMapping/>
  </p:clrMapOvr>
  <p:transition spd="slow">
    <p:push dir="u"/>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July 22, 2012</a:t>
            </a:r>
            <a:endParaRPr lang="en-US"/>
          </a:p>
        </p:txBody>
      </p:sp>
      <p:sp>
        <p:nvSpPr>
          <p:cNvPr id="6" name="Footer Placeholder 5"/>
          <p:cNvSpPr>
            <a:spLocks noGrp="1"/>
          </p:cNvSpPr>
          <p:nvPr>
            <p:ph type="ftr" sz="quarter" idx="11"/>
          </p:nvPr>
        </p:nvSpPr>
        <p:spPr/>
        <p:txBody>
          <a:bodyPr/>
          <a:lstStyle/>
          <a:p>
            <a:r>
              <a:rPr lang="en-US" smtClean="0"/>
              <a:t>Footer text here</a:t>
            </a:r>
            <a:endParaRPr lang="en-US"/>
          </a:p>
        </p:txBody>
      </p:sp>
      <p:sp>
        <p:nvSpPr>
          <p:cNvPr id="7" name="Slide Number Placeholder 6"/>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1141365617"/>
      </p:ext>
    </p:extLst>
  </p:cSld>
  <p:clrMapOvr>
    <a:masterClrMapping/>
  </p:clrMapOvr>
  <p:transition spd="slow">
    <p:push dir="u"/>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July 22, 2012</a:t>
            </a:r>
            <a:endParaRPr lang="en-US"/>
          </a:p>
        </p:txBody>
      </p:sp>
      <p:sp>
        <p:nvSpPr>
          <p:cNvPr id="5" name="Footer Placeholder 4"/>
          <p:cNvSpPr>
            <a:spLocks noGrp="1"/>
          </p:cNvSpPr>
          <p:nvPr>
            <p:ph type="ftr" sz="quarter" idx="11"/>
          </p:nvPr>
        </p:nvSpPr>
        <p:spPr/>
        <p:txBody>
          <a:bodyPr/>
          <a:lstStyle/>
          <a:p>
            <a:r>
              <a:rPr lang="en-US" smtClean="0"/>
              <a:t>Footer text here</a:t>
            </a:r>
            <a:endParaRPr lang="en-US"/>
          </a:p>
        </p:txBody>
      </p:sp>
      <p:sp>
        <p:nvSpPr>
          <p:cNvPr id="6" name="Slide Number Placeholder 5"/>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3276556367"/>
      </p:ext>
    </p:extLst>
  </p:cSld>
  <p:clrMapOvr>
    <a:masterClrMapping/>
  </p:clrMapOvr>
  <p:transition spd="slow">
    <p:push dir="u"/>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July 22, 2012</a:t>
            </a:r>
            <a:endParaRPr lang="en-US"/>
          </a:p>
        </p:txBody>
      </p:sp>
      <p:sp>
        <p:nvSpPr>
          <p:cNvPr id="5" name="Footer Placeholder 4"/>
          <p:cNvSpPr>
            <a:spLocks noGrp="1"/>
          </p:cNvSpPr>
          <p:nvPr>
            <p:ph type="ftr" sz="quarter" idx="11"/>
          </p:nvPr>
        </p:nvSpPr>
        <p:spPr/>
        <p:txBody>
          <a:bodyPr/>
          <a:lstStyle/>
          <a:p>
            <a:r>
              <a:rPr lang="en-US" smtClean="0"/>
              <a:t>Footer text here</a:t>
            </a:r>
            <a:endParaRPr lang="en-US"/>
          </a:p>
        </p:txBody>
      </p:sp>
      <p:sp>
        <p:nvSpPr>
          <p:cNvPr id="6" name="Slide Number Placeholder 5"/>
          <p:cNvSpPr>
            <a:spLocks noGrp="1"/>
          </p:cNvSpPr>
          <p:nvPr>
            <p:ph type="sldNum" sz="quarter" idx="12"/>
          </p:nvPr>
        </p:nvSpPr>
        <p:spPr/>
        <p:txBody>
          <a:bodyPr/>
          <a:lstStyle/>
          <a:p>
            <a:fld id="{9CD8D479-8942-46E8-A226-A4E01F7A105C}" type="slidenum">
              <a:rPr lang="en-US" smtClean="0"/>
              <a:t>‹#›</a:t>
            </a:fld>
            <a:endParaRPr lang="en-US"/>
          </a:p>
        </p:txBody>
      </p:sp>
    </p:spTree>
    <p:extLst>
      <p:ext uri="{BB962C8B-B14F-4D97-AF65-F5344CB8AC3E}">
        <p14:creationId xmlns:p14="http://schemas.microsoft.com/office/powerpoint/2010/main" val="3317480633"/>
      </p:ext>
    </p:extLst>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1600199" y="2059146"/>
            <a:ext cx="7199696" cy="388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751777" y="2263913"/>
            <a:ext cx="6949440" cy="3143393"/>
          </a:xfrm>
        </p:spPr>
        <p:txBody>
          <a:bodyPr anchor="b"/>
          <a:lstStyle>
            <a:lvl1pPr>
              <a:defRPr sz="600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1751777" y="5381893"/>
            <a:ext cx="6949440" cy="449523"/>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pic>
        <p:nvPicPr>
          <p:cNvPr id="9" name="Picture 8" descr="Waves" title="Slide Design Picture"/>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909623" y="2059146"/>
            <a:ext cx="3282696" cy="3886200"/>
          </a:xfrm>
          <a:prstGeom prst="rect">
            <a:avLst/>
          </a:prstGeom>
        </p:spPr>
      </p:pic>
      <p:pic>
        <p:nvPicPr>
          <p:cNvPr id="11" name="Picture 10" descr="Closeup of green plants" title="Slide Design Pictur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2059146"/>
            <a:ext cx="1490472" cy="3886200"/>
          </a:xfrm>
          <a:prstGeom prst="rect">
            <a:avLst/>
          </a:prstGeom>
        </p:spPr>
      </p:pic>
    </p:spTree>
    <p:extLst>
      <p:ext uri="{BB962C8B-B14F-4D97-AF65-F5344CB8AC3E}">
        <p14:creationId xmlns:p14="http://schemas.microsoft.com/office/powerpoint/2010/main" val="1289894290"/>
      </p:ext>
    </p:extLst>
  </p:cSld>
  <p:clrMapOvr>
    <a:masterClrMapping/>
  </p:clrMapOvr>
  <p:transition spd="slow">
    <p:push dir="u"/>
  </p:transition>
  <p:timing>
    <p:tnLst>
      <p:par>
        <p:cTn id="1" dur="indefinite" restart="never" nodeType="tmRoot"/>
      </p:par>
    </p:tnLst>
  </p:timing>
  <p:extLst mod="1">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409700" y="1556281"/>
            <a:ext cx="4610099" cy="4620682"/>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72200" y="1556281"/>
            <a:ext cx="4609775" cy="4620682"/>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a:t>July 22, 2012</a:t>
            </a:r>
          </a:p>
        </p:txBody>
      </p:sp>
      <p:sp>
        <p:nvSpPr>
          <p:cNvPr id="6" name="Footer Placeholder 5"/>
          <p:cNvSpPr>
            <a:spLocks noGrp="1"/>
          </p:cNvSpPr>
          <p:nvPr>
            <p:ph type="ftr" sz="quarter" idx="11"/>
          </p:nvPr>
        </p:nvSpPr>
        <p:spPr/>
        <p:txBody>
          <a:bodyPr/>
          <a:lstStyle/>
          <a:p>
            <a:r>
              <a:rPr/>
              <a:t>Footer text here</a:t>
            </a:r>
          </a:p>
        </p:txBody>
      </p:sp>
      <p:sp>
        <p:nvSpPr>
          <p:cNvPr id="7" name="Slide Number Placeholder 6"/>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781687897"/>
      </p:ext>
    </p:extLst>
  </p:cSld>
  <p:clrMapOvr>
    <a:masterClrMapping/>
  </p:clrMapOvr>
  <p:transition spd="slow">
    <p:push dir="u"/>
  </p:transition>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409699" y="1554480"/>
            <a:ext cx="4608576" cy="823912"/>
          </a:xfrm>
        </p:spPr>
        <p:txBody>
          <a:bodyPr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09699" y="2378392"/>
            <a:ext cx="4608576" cy="3811271"/>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72200" y="1554480"/>
            <a:ext cx="4610100" cy="823912"/>
          </a:xfrm>
        </p:spPr>
        <p:txBody>
          <a:bodyPr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378392"/>
            <a:ext cx="4610100" cy="3811271"/>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r>
              <a:rPr/>
              <a:t>July 22, 2012</a:t>
            </a:r>
          </a:p>
        </p:txBody>
      </p:sp>
      <p:sp>
        <p:nvSpPr>
          <p:cNvPr id="8" name="Footer Placeholder 7"/>
          <p:cNvSpPr>
            <a:spLocks noGrp="1"/>
          </p:cNvSpPr>
          <p:nvPr>
            <p:ph type="ftr" sz="quarter" idx="11"/>
          </p:nvPr>
        </p:nvSpPr>
        <p:spPr/>
        <p:txBody>
          <a:bodyPr/>
          <a:lstStyle/>
          <a:p>
            <a:r>
              <a:rPr/>
              <a:t>Footer text here</a:t>
            </a:r>
          </a:p>
        </p:txBody>
      </p:sp>
      <p:sp>
        <p:nvSpPr>
          <p:cNvPr id="9" name="Slide Number Placeholder 8"/>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827180760"/>
      </p:ext>
    </p:extLst>
  </p:cSld>
  <p:clrMapOvr>
    <a:masterClrMapping/>
  </p:clrMapOvr>
  <p:transition spd="slow">
    <p:push dir="u"/>
  </p:transition>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a:t>July 22, 2012</a:t>
            </a:r>
          </a:p>
        </p:txBody>
      </p:sp>
      <p:sp>
        <p:nvSpPr>
          <p:cNvPr id="4" name="Footer Placeholder 3"/>
          <p:cNvSpPr>
            <a:spLocks noGrp="1"/>
          </p:cNvSpPr>
          <p:nvPr>
            <p:ph type="ftr" sz="quarter" idx="11"/>
          </p:nvPr>
        </p:nvSpPr>
        <p:spPr/>
        <p:txBody>
          <a:bodyPr/>
          <a:lstStyle/>
          <a:p>
            <a:r>
              <a:rPr/>
              <a:t>Footer text here</a:t>
            </a:r>
          </a:p>
        </p:txBody>
      </p:sp>
      <p:sp>
        <p:nvSpPr>
          <p:cNvPr id="5" name="Slide Number Placeholder 4"/>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465877520"/>
      </p:ext>
    </p:extLst>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a:t>July 22, 2012</a:t>
            </a:r>
          </a:p>
        </p:txBody>
      </p:sp>
      <p:sp>
        <p:nvSpPr>
          <p:cNvPr id="3" name="Footer Placeholder 2"/>
          <p:cNvSpPr>
            <a:spLocks noGrp="1"/>
          </p:cNvSpPr>
          <p:nvPr>
            <p:ph type="ftr" sz="quarter" idx="11"/>
          </p:nvPr>
        </p:nvSpPr>
        <p:spPr/>
        <p:txBody>
          <a:bodyPr/>
          <a:lstStyle/>
          <a:p>
            <a:r>
              <a:rPr/>
              <a:t>Footer text here</a:t>
            </a:r>
          </a:p>
        </p:txBody>
      </p:sp>
      <p:sp>
        <p:nvSpPr>
          <p:cNvPr id="4" name="Slide Number Placeholder 3"/>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1107393770"/>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6679" y="919616"/>
            <a:ext cx="4155622" cy="2532888"/>
          </a:xfrm>
        </p:spPr>
        <p:txBody>
          <a:bodyPr anchor="b"/>
          <a:lstStyle>
            <a:lvl1pPr>
              <a:defRPr sz="3200"/>
            </a:lvl1pPr>
          </a:lstStyle>
          <a:p>
            <a:r>
              <a:rPr lang="en-US" smtClean="0"/>
              <a:t>Click to edit Master title style</a:t>
            </a:r>
            <a:endParaRPr/>
          </a:p>
        </p:txBody>
      </p:sp>
      <p:sp>
        <p:nvSpPr>
          <p:cNvPr id="3" name="Content Placeholder 2"/>
          <p:cNvSpPr>
            <a:spLocks noGrp="1"/>
          </p:cNvSpPr>
          <p:nvPr>
            <p:ph idx="1"/>
          </p:nvPr>
        </p:nvSpPr>
        <p:spPr>
          <a:xfrm>
            <a:off x="1409699" y="915923"/>
            <a:ext cx="5216979" cy="506577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626679" y="3446396"/>
            <a:ext cx="4155622" cy="2535303"/>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a:t>July 22, 2012</a:t>
            </a:r>
          </a:p>
        </p:txBody>
      </p:sp>
      <p:sp>
        <p:nvSpPr>
          <p:cNvPr id="6" name="Footer Placeholder 5"/>
          <p:cNvSpPr>
            <a:spLocks noGrp="1"/>
          </p:cNvSpPr>
          <p:nvPr>
            <p:ph type="ftr" sz="quarter" idx="11"/>
          </p:nvPr>
        </p:nvSpPr>
        <p:spPr/>
        <p:txBody>
          <a:bodyPr/>
          <a:lstStyle/>
          <a:p>
            <a:r>
              <a:rPr/>
              <a:t>Footer text here</a:t>
            </a:r>
          </a:p>
        </p:txBody>
      </p:sp>
      <p:sp>
        <p:nvSpPr>
          <p:cNvPr id="7" name="Slide Number Placeholder 6"/>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3023549573"/>
      </p:ext>
    </p:extLst>
  </p:cSld>
  <p:clrMapOvr>
    <a:masterClrMapping/>
  </p:clrMapOvr>
  <p:transition spd="slow">
    <p:push dir="u"/>
  </p:transition>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6680" y="919616"/>
            <a:ext cx="4155622" cy="2532888"/>
          </a:xfrm>
        </p:spPr>
        <p:txBody>
          <a:bodyPr anchor="b"/>
          <a:lstStyle>
            <a:lvl1pPr>
              <a:defRPr sz="3200"/>
            </a:lvl1pPr>
          </a:lstStyle>
          <a:p>
            <a:r>
              <a:rPr lang="en-US" smtClean="0"/>
              <a:t>Click to edit Master title style</a:t>
            </a:r>
            <a:endParaRPr/>
          </a:p>
        </p:txBody>
      </p:sp>
      <p:sp>
        <p:nvSpPr>
          <p:cNvPr id="3" name="Picture Placeholder 2"/>
          <p:cNvSpPr>
            <a:spLocks noGrp="1"/>
          </p:cNvSpPr>
          <p:nvPr>
            <p:ph type="pic" idx="1"/>
          </p:nvPr>
        </p:nvSpPr>
        <p:spPr>
          <a:xfrm>
            <a:off x="0" y="915923"/>
            <a:ext cx="6626677" cy="5065776"/>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626680" y="3446397"/>
            <a:ext cx="4155622" cy="2535304"/>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a:t>July 22, 2012</a:t>
            </a:r>
          </a:p>
        </p:txBody>
      </p:sp>
      <p:sp>
        <p:nvSpPr>
          <p:cNvPr id="6" name="Footer Placeholder 5"/>
          <p:cNvSpPr>
            <a:spLocks noGrp="1"/>
          </p:cNvSpPr>
          <p:nvPr>
            <p:ph type="ftr" sz="quarter" idx="11"/>
          </p:nvPr>
        </p:nvSpPr>
        <p:spPr/>
        <p:txBody>
          <a:bodyPr/>
          <a:lstStyle/>
          <a:p>
            <a:r>
              <a:rPr/>
              <a:t>Footer text here</a:t>
            </a:r>
          </a:p>
        </p:txBody>
      </p:sp>
      <p:sp>
        <p:nvSpPr>
          <p:cNvPr id="7" name="Slide Number Placeholder 6"/>
          <p:cNvSpPr>
            <a:spLocks noGrp="1"/>
          </p:cNvSpPr>
          <p:nvPr>
            <p:ph type="sldNum" sz="quarter" idx="12"/>
          </p:nvPr>
        </p:nvSpPr>
        <p:spPr/>
        <p:txBody>
          <a:bodyPr/>
          <a:lstStyle/>
          <a:p>
            <a:fld id="{9CD8D479-8942-46E8-A226-A4E01F7A105C}" type="slidenum">
              <a:rPr/>
              <a:t>‹#›</a:t>
            </a:fld>
            <a:endParaRPr/>
          </a:p>
        </p:txBody>
      </p:sp>
    </p:spTree>
    <p:extLst>
      <p:ext uri="{BB962C8B-B14F-4D97-AF65-F5344CB8AC3E}">
        <p14:creationId xmlns:p14="http://schemas.microsoft.com/office/powerpoint/2010/main" val="216422472"/>
      </p:ext>
    </p:extLst>
  </p:cSld>
  <p:clrMapOvr>
    <a:masterClrMapping/>
  </p:clrMapOvr>
  <p:transition spd="slow">
    <p:push dir="u"/>
  </p:transition>
  <p:timing>
    <p:tnLst>
      <p:par>
        <p:cTn id="1" dur="indefinite" restart="never" nodeType="tmRoot"/>
      </p:par>
    </p:tn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6629400"/>
            <a:ext cx="1499616" cy="228600"/>
          </a:xfrm>
          <a:prstGeom prst="rect">
            <a:avLst/>
          </a:prstGeom>
          <a:gradFill>
            <a:gsLst>
              <a:gs pos="0">
                <a:schemeClr val="accent1">
                  <a:lumMod val="15000"/>
                  <a:lumOff val="85000"/>
                </a:schemeClr>
              </a:gs>
              <a:gs pos="100000">
                <a:schemeClr val="accent1">
                  <a:lumMod val="15000"/>
                  <a:lumOff val="8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609344" y="6629400"/>
            <a:ext cx="10582656" cy="228600"/>
          </a:xfrm>
          <a:prstGeom prst="rect">
            <a:avLst/>
          </a:prstGeom>
          <a:gradFill>
            <a:gsLst>
              <a:gs pos="0">
                <a:schemeClr val="accent1">
                  <a:lumMod val="35000"/>
                  <a:lumOff val="65000"/>
                </a:schemeClr>
              </a:gs>
              <a:gs pos="100000">
                <a:schemeClr val="accent1">
                  <a:lumMod val="35000"/>
                  <a:lumOff val="6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1">
                  <a:lumMod val="75000"/>
                </a:schemeClr>
              </a:solidFill>
            </a:endParaRPr>
          </a:p>
        </p:txBody>
      </p:sp>
      <p:sp>
        <p:nvSpPr>
          <p:cNvPr id="2" name="Title Placeholder 1"/>
          <p:cNvSpPr>
            <a:spLocks noGrp="1"/>
          </p:cNvSpPr>
          <p:nvPr>
            <p:ph type="title"/>
          </p:nvPr>
        </p:nvSpPr>
        <p:spPr>
          <a:xfrm>
            <a:off x="1410026" y="276087"/>
            <a:ext cx="9371949" cy="1183566"/>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410027" y="1566001"/>
            <a:ext cx="9371948" cy="462068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Slide Number Placeholder 5"/>
          <p:cNvSpPr>
            <a:spLocks noGrp="1"/>
          </p:cNvSpPr>
          <p:nvPr>
            <p:ph type="sldNum" sz="quarter" idx="4"/>
          </p:nvPr>
        </p:nvSpPr>
        <p:spPr>
          <a:xfrm>
            <a:off x="0" y="6629400"/>
            <a:ext cx="410402" cy="228600"/>
          </a:xfrm>
          <a:prstGeom prst="rect">
            <a:avLst/>
          </a:prstGeom>
        </p:spPr>
        <p:txBody>
          <a:bodyPr vert="horz" lIns="91440" tIns="45720" rIns="91440" bIns="45720" rtlCol="0" anchor="ctr"/>
          <a:lstStyle>
            <a:lvl1pPr algn="r">
              <a:defRPr sz="800">
                <a:solidFill>
                  <a:schemeClr val="accent1">
                    <a:lumMod val="75000"/>
                  </a:schemeClr>
                </a:solidFill>
              </a:defRPr>
            </a:lvl1pPr>
          </a:lstStyle>
          <a:p>
            <a:fld id="{9CD8D479-8942-46E8-A226-A4E01F7A105C}" type="slidenum">
              <a:rPr/>
              <a:pPr/>
              <a:t>‹#›</a:t>
            </a:fld>
            <a:endParaRPr/>
          </a:p>
        </p:txBody>
      </p:sp>
      <p:sp>
        <p:nvSpPr>
          <p:cNvPr id="4" name="Date Placeholder 3"/>
          <p:cNvSpPr>
            <a:spLocks noGrp="1"/>
          </p:cNvSpPr>
          <p:nvPr>
            <p:ph type="dt" sz="half" idx="2"/>
          </p:nvPr>
        </p:nvSpPr>
        <p:spPr>
          <a:xfrm>
            <a:off x="431101" y="6629400"/>
            <a:ext cx="1000662" cy="228600"/>
          </a:xfrm>
          <a:prstGeom prst="rect">
            <a:avLst/>
          </a:prstGeom>
        </p:spPr>
        <p:txBody>
          <a:bodyPr vert="horz" lIns="91440" tIns="45720" rIns="91440" bIns="45720" rtlCol="0" anchor="ctr"/>
          <a:lstStyle>
            <a:lvl1pPr algn="r">
              <a:defRPr sz="800">
                <a:solidFill>
                  <a:schemeClr val="accent1">
                    <a:lumMod val="75000"/>
                  </a:schemeClr>
                </a:solidFill>
              </a:defRPr>
            </a:lvl1pPr>
          </a:lstStyle>
          <a:p>
            <a:r>
              <a:rPr/>
              <a:t>July 22, 2012</a:t>
            </a:r>
          </a:p>
        </p:txBody>
      </p:sp>
      <p:sp>
        <p:nvSpPr>
          <p:cNvPr id="5" name="Footer Placeholder 4"/>
          <p:cNvSpPr>
            <a:spLocks noGrp="1"/>
          </p:cNvSpPr>
          <p:nvPr>
            <p:ph type="ftr" sz="quarter" idx="3"/>
          </p:nvPr>
        </p:nvSpPr>
        <p:spPr>
          <a:xfrm>
            <a:off x="1637716" y="6629400"/>
            <a:ext cx="9144259" cy="228600"/>
          </a:xfrm>
          <a:prstGeom prst="rect">
            <a:avLst/>
          </a:prstGeom>
        </p:spPr>
        <p:txBody>
          <a:bodyPr vert="horz" lIns="91440" tIns="45720" rIns="91440" bIns="45720" rtlCol="0" anchor="ctr"/>
          <a:lstStyle>
            <a:lvl1pPr algn="l">
              <a:defRPr sz="800">
                <a:solidFill>
                  <a:schemeClr val="accent1">
                    <a:lumMod val="75000"/>
                  </a:schemeClr>
                </a:solidFill>
              </a:defRPr>
            </a:lvl1pPr>
          </a:lstStyle>
          <a:p>
            <a:r>
              <a:rPr/>
              <a:t>Footer text here</a:t>
            </a:r>
          </a:p>
        </p:txBody>
      </p:sp>
    </p:spTree>
    <p:extLst>
      <p:ext uri="{BB962C8B-B14F-4D97-AF65-F5344CB8AC3E}">
        <p14:creationId xmlns:p14="http://schemas.microsoft.com/office/powerpoint/2010/main" val="2866046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iming>
    <p:tnLst>
      <p:par>
        <p:cTn id="1" dur="indefinite" restart="never" nodeType="tmRoot"/>
      </p:par>
    </p:tnLst>
  </p:timing>
  <p:hf hdr="0"/>
  <p:txStyles>
    <p:titleStyle>
      <a:lvl1pPr algn="l" defTabSz="914400" rtl="0" eaLnBrk="1" latinLnBrk="0" hangingPunct="1">
        <a:spcBef>
          <a:spcPct val="0"/>
        </a:spcBef>
        <a:buNone/>
        <a:defRPr sz="3400" kern="1200">
          <a:solidFill>
            <a:schemeClr val="accent1"/>
          </a:solidFill>
          <a:latin typeface="+mj-lt"/>
          <a:ea typeface="+mj-ea"/>
          <a:cs typeface="+mj-cs"/>
        </a:defRPr>
      </a:lvl1pPr>
    </p:titleStyle>
    <p:body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mn-lt"/>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1800" kern="1200">
          <a:solidFill>
            <a:schemeClr val="tx1"/>
          </a:solidFill>
          <a:latin typeface="+mn-lt"/>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July 22, 2012</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here</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D8D479-8942-46E8-A226-A4E01F7A105C}" type="slidenum">
              <a:rPr lang="en-US" smtClean="0"/>
              <a:pPr/>
              <a:t>‹#›</a:t>
            </a:fld>
            <a:endParaRPr lang="en-US"/>
          </a:p>
        </p:txBody>
      </p:sp>
    </p:spTree>
    <p:extLst>
      <p:ext uri="{BB962C8B-B14F-4D97-AF65-F5344CB8AC3E}">
        <p14:creationId xmlns:p14="http://schemas.microsoft.com/office/powerpoint/2010/main" val="245163432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ransition spd="slow">
    <p:push dir="u"/>
  </p:transition>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hyperlink" Target="http://www.najah.edu/" TargetMode="Externa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1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hemeOverride" Target="../theme/themeOverride1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mlDrawing" Target="../drawings/vmlDrawing1.vml"/><Relationship Id="rId1" Type="http://schemas.openxmlformats.org/officeDocument/2006/relationships/themeOverride" Target="../theme/themeOverride14.xml"/><Relationship Id="rId6" Type="http://schemas.openxmlformats.org/officeDocument/2006/relationships/image" Target="../media/image15.wmf"/><Relationship Id="rId5" Type="http://schemas.openxmlformats.org/officeDocument/2006/relationships/oleObject" Target="../embeddings/oleObject1.bin"/><Relationship Id="rId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15.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hemeOverride" Target="../theme/themeOverride17.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hemeOverride" Target="../theme/themeOverride18.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3.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slideLayout" Target="../slideLayouts/slideLayout13.xml"/><Relationship Id="rId1" Type="http://schemas.openxmlformats.org/officeDocument/2006/relationships/themeOverride" Target="../theme/themeOverride23.xml"/><Relationship Id="rId5" Type="http://schemas.openxmlformats.org/officeDocument/2006/relationships/image" Target="../media/image20.jpg"/><Relationship Id="rId4" Type="http://schemas.openxmlformats.org/officeDocument/2006/relationships/image" Target="../media/image19.jp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24.xml"/><Relationship Id="rId5" Type="http://schemas.openxmlformats.org/officeDocument/2006/relationships/image" Target="../media/image22.png"/><Relationship Id="rId4" Type="http://schemas.openxmlformats.org/officeDocument/2006/relationships/image" Target="../media/image21.jp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25.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g"/><Relationship Id="rId7" Type="http://schemas.openxmlformats.org/officeDocument/2006/relationships/image" Target="../media/image27.emf"/><Relationship Id="rId2" Type="http://schemas.openxmlformats.org/officeDocument/2006/relationships/slideLayout" Target="../slideLayouts/slideLayout13.xml"/><Relationship Id="rId1" Type="http://schemas.openxmlformats.org/officeDocument/2006/relationships/themeOverride" Target="../theme/themeOverride26.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hemeOverride" Target="../theme/themeOverride27.xml"/><Relationship Id="rId5" Type="http://schemas.openxmlformats.org/officeDocument/2006/relationships/image" Target="../media/image29.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slideLayout" Target="../slideLayouts/slideLayout13.xml"/><Relationship Id="rId1" Type="http://schemas.openxmlformats.org/officeDocument/2006/relationships/themeOverride" Target="../theme/themeOverride28.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13.xml"/><Relationship Id="rId1" Type="http://schemas.openxmlformats.org/officeDocument/2006/relationships/themeOverride" Target="../theme/themeOverride29.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0.xml"/></Relationships>
</file>

<file path=ppt/slides/_rels/slide3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slideLayout" Target="../slideLayouts/slideLayout13.xml"/><Relationship Id="rId1" Type="http://schemas.openxmlformats.org/officeDocument/2006/relationships/themeOverride" Target="../theme/themeOverride3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slideLayout" Target="../slideLayouts/slideLayout13.xml"/><Relationship Id="rId1" Type="http://schemas.openxmlformats.org/officeDocument/2006/relationships/themeOverride" Target="../theme/themeOverride32.xml"/></Relationships>
</file>

<file path=ppt/slides/_rels/slide3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slideLayout" Target="../slideLayouts/slideLayout13.xml"/><Relationship Id="rId1" Type="http://schemas.openxmlformats.org/officeDocument/2006/relationships/themeOverride" Target="../theme/themeOverride33.xml"/></Relationships>
</file>

<file path=ppt/slides/_rels/slide3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slideLayout" Target="../slideLayouts/slideLayout13.xml"/><Relationship Id="rId1" Type="http://schemas.openxmlformats.org/officeDocument/2006/relationships/themeOverride" Target="../theme/themeOverride34.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13.xml"/><Relationship Id="rId1" Type="http://schemas.openxmlformats.org/officeDocument/2006/relationships/themeOverride" Target="../theme/themeOverride35.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13.xml"/><Relationship Id="rId1" Type="http://schemas.openxmlformats.org/officeDocument/2006/relationships/themeOverride" Target="../theme/themeOverride37.xml"/><Relationship Id="rId4" Type="http://schemas.openxmlformats.org/officeDocument/2006/relationships/image" Target="../media/image42.jpg"/></Relationships>
</file>

<file path=ppt/slides/_rels/slide4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4.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800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743822" y="2052844"/>
            <a:ext cx="2040414" cy="3890755"/>
          </a:xfrm>
          <a:prstGeom prst="rect">
            <a:avLst/>
          </a:prstGeom>
        </p:spPr>
      </p:pic>
      <p:pic>
        <p:nvPicPr>
          <p:cNvPr id="8" name="Picture 7"/>
          <p:cNvPicPr>
            <a:picLocks noChangeAspect="1"/>
          </p:cNvPicPr>
          <p:nvPr/>
        </p:nvPicPr>
        <p:blipFill>
          <a:blip r:embed="rId4"/>
          <a:stretch>
            <a:fillRect/>
          </a:stretch>
        </p:blipFill>
        <p:spPr>
          <a:xfrm>
            <a:off x="8904157" y="2052843"/>
            <a:ext cx="3397381" cy="3890755"/>
          </a:xfrm>
          <a:prstGeom prst="rect">
            <a:avLst/>
          </a:prstGeom>
        </p:spPr>
      </p:pic>
      <p:sp>
        <p:nvSpPr>
          <p:cNvPr id="11" name="Rectangle 10"/>
          <p:cNvSpPr/>
          <p:nvPr/>
        </p:nvSpPr>
        <p:spPr>
          <a:xfrm>
            <a:off x="1519238" y="0"/>
            <a:ext cx="4852988" cy="6133987"/>
          </a:xfrm>
          <a:prstGeom prst="rect">
            <a:avLst/>
          </a:prstGeom>
        </p:spPr>
        <p:txBody>
          <a:bodyPr wrap="square">
            <a:spAutoFit/>
          </a:bodyPr>
          <a:lstStyle/>
          <a:p>
            <a:pPr algn="ctr">
              <a:lnSpc>
                <a:spcPct val="80000"/>
              </a:lnSpc>
            </a:pPr>
            <a:endParaRPr lang="en-US" b="1" dirty="0">
              <a:latin typeface="Times New Roman" panose="02020603050405020304" pitchFamily="18" charset="0"/>
              <a:ea typeface="Gulim" panose="020B0600000101010101" pitchFamily="34" charset="-127"/>
            </a:endParaRPr>
          </a:p>
          <a:p>
            <a:endParaRPr lang="en-US" b="1" dirty="0">
              <a:latin typeface="Times New Roman" panose="02020603050405020304" pitchFamily="18" charset="0"/>
              <a:ea typeface="Gulim" panose="020B0600000101010101" pitchFamily="34" charset="-127"/>
            </a:endParaRPr>
          </a:p>
          <a:p>
            <a:endParaRPr lang="en-US" sz="2100" dirty="0">
              <a:latin typeface="Baskerville Old Face" panose="02020602080505020303" pitchFamily="18" charset="0"/>
            </a:endParaRPr>
          </a:p>
          <a:p>
            <a:pPr lvl="0" algn="ctr" fontAlgn="base">
              <a:lnSpc>
                <a:spcPct val="80000"/>
              </a:lnSpc>
              <a:spcBef>
                <a:spcPct val="0"/>
              </a:spcBef>
              <a:spcAft>
                <a:spcPct val="0"/>
              </a:spcAft>
            </a:pPr>
            <a:r>
              <a:rPr lang="en-US" sz="2100" b="1" dirty="0">
                <a:solidFill>
                  <a:prstClr val="black"/>
                </a:solidFill>
                <a:latin typeface="Baskerville Old Face" panose="02020602080505020303" pitchFamily="18" charset="0"/>
                <a:cs typeface="Times New Roman" panose="02020603050405020304" pitchFamily="18" charset="0"/>
              </a:rPr>
              <a:t>An-</a:t>
            </a:r>
            <a:r>
              <a:rPr lang="en-US" sz="2100" b="1" dirty="0" err="1">
                <a:solidFill>
                  <a:prstClr val="black"/>
                </a:solidFill>
                <a:latin typeface="Baskerville Old Face" panose="02020602080505020303" pitchFamily="18" charset="0"/>
                <a:cs typeface="Times New Roman" panose="02020603050405020304" pitchFamily="18" charset="0"/>
              </a:rPr>
              <a:t>Najah</a:t>
            </a:r>
            <a:r>
              <a:rPr lang="en-US" sz="2100" b="1" dirty="0">
                <a:solidFill>
                  <a:prstClr val="black"/>
                </a:solidFill>
                <a:latin typeface="Baskerville Old Face" panose="02020602080505020303" pitchFamily="18" charset="0"/>
                <a:cs typeface="Times New Roman" panose="02020603050405020304" pitchFamily="18" charset="0"/>
              </a:rPr>
              <a:t> National University</a:t>
            </a:r>
          </a:p>
          <a:p>
            <a:pPr lvl="0" algn="ctr" fontAlgn="base">
              <a:lnSpc>
                <a:spcPct val="80000"/>
              </a:lnSpc>
              <a:spcBef>
                <a:spcPct val="0"/>
              </a:spcBef>
              <a:spcAft>
                <a:spcPct val="0"/>
              </a:spcAft>
            </a:pPr>
            <a:r>
              <a:rPr lang="en-US" sz="2100" b="1" dirty="0">
                <a:solidFill>
                  <a:prstClr val="black"/>
                </a:solidFill>
                <a:latin typeface="Baskerville Old Face" panose="02020602080505020303" pitchFamily="18" charset="0"/>
                <a:cs typeface="Times New Roman" panose="02020603050405020304" pitchFamily="18" charset="0"/>
              </a:rPr>
              <a:t/>
            </a:r>
            <a:br>
              <a:rPr lang="en-US" sz="2100" b="1" dirty="0">
                <a:solidFill>
                  <a:prstClr val="black"/>
                </a:solidFill>
                <a:latin typeface="Baskerville Old Face" panose="02020602080505020303" pitchFamily="18" charset="0"/>
                <a:cs typeface="Times New Roman" panose="02020603050405020304" pitchFamily="18" charset="0"/>
              </a:rPr>
            </a:br>
            <a:r>
              <a:rPr lang="en-US" sz="2100" b="1" dirty="0">
                <a:solidFill>
                  <a:prstClr val="black"/>
                </a:solidFill>
                <a:latin typeface="Baskerville Old Face" panose="02020602080505020303" pitchFamily="18" charset="0"/>
                <a:cs typeface="Times New Roman" panose="02020603050405020304" pitchFamily="18" charset="0"/>
              </a:rPr>
              <a:t>Civil Engineering </a:t>
            </a:r>
            <a:r>
              <a:rPr lang="en-US" sz="2100" b="1" dirty="0" smtClean="0">
                <a:solidFill>
                  <a:prstClr val="black"/>
                </a:solidFill>
                <a:latin typeface="Baskerville Old Face" panose="02020602080505020303" pitchFamily="18" charset="0"/>
                <a:cs typeface="Times New Roman" panose="02020603050405020304" pitchFamily="18" charset="0"/>
              </a:rPr>
              <a:t>Department</a:t>
            </a:r>
          </a:p>
          <a:p>
            <a:pPr lvl="0" algn="ctr" fontAlgn="base">
              <a:lnSpc>
                <a:spcPct val="80000"/>
              </a:lnSpc>
              <a:spcBef>
                <a:spcPct val="0"/>
              </a:spcBef>
              <a:spcAft>
                <a:spcPct val="0"/>
              </a:spcAft>
            </a:pPr>
            <a:endParaRPr lang="en-US" b="1" dirty="0">
              <a:solidFill>
                <a:prstClr val="black"/>
              </a:solidFill>
              <a:latin typeface="Times New Roman" panose="02020603050405020304" pitchFamily="18" charset="0"/>
              <a:cs typeface="Times New Roman" panose="02020603050405020304" pitchFamily="18" charset="0"/>
            </a:endParaRPr>
          </a:p>
          <a:p>
            <a:pPr lvl="0" algn="ctr" fontAlgn="base">
              <a:lnSpc>
                <a:spcPct val="80000"/>
              </a:lnSpc>
              <a:spcBef>
                <a:spcPct val="0"/>
              </a:spcBef>
              <a:spcAft>
                <a:spcPct val="0"/>
              </a:spcAft>
            </a:pPr>
            <a:endParaRPr lang="en-US" dirty="0"/>
          </a:p>
          <a:p>
            <a:endParaRPr lang="en-US" dirty="0"/>
          </a:p>
          <a:p>
            <a:pPr algn="ctr"/>
            <a:r>
              <a:rPr lang="en-US" sz="2000" b="1" dirty="0">
                <a:solidFill>
                  <a:schemeClr val="tx2">
                    <a:lumMod val="95000"/>
                    <a:lumOff val="5000"/>
                  </a:schemeClr>
                </a:solidFill>
                <a:latin typeface="CountryBlueprint" panose="00000400000000000000" pitchFamily="2" charset="2"/>
              </a:rPr>
              <a:t>Design of The Water and Wastewater Network of Marda village  </a:t>
            </a:r>
            <a:endParaRPr lang="en-US" sz="2000" b="1" dirty="0">
              <a:solidFill>
                <a:schemeClr val="tx2">
                  <a:lumMod val="95000"/>
                  <a:lumOff val="5000"/>
                </a:schemeClr>
              </a:solidFill>
              <a:latin typeface="CountryBlueprint" panose="00000400000000000000" pitchFamily="2" charset="2"/>
              <a:cs typeface="Times New Roman" panose="02020603050405020304" pitchFamily="18" charset="0"/>
            </a:endParaRPr>
          </a:p>
          <a:p>
            <a:pPr algn="ctr">
              <a:lnSpc>
                <a:spcPct val="80000"/>
              </a:lnSpc>
            </a:pPr>
            <a:endParaRPr lang="en-US" dirty="0" smtClean="0">
              <a:latin typeface="Times New Roman" panose="02020603050405020304" pitchFamily="18" charset="0"/>
              <a:cs typeface="Times New Roman" panose="02020603050405020304" pitchFamily="18" charset="0"/>
            </a:endParaRPr>
          </a:p>
          <a:p>
            <a:pPr algn="ctr">
              <a:lnSpc>
                <a:spcPct val="80000"/>
              </a:lnSpc>
            </a:pPr>
            <a:endParaRPr lang="en-US" dirty="0" smtClean="0">
              <a:latin typeface="Times New Roman" panose="02020603050405020304" pitchFamily="18" charset="0"/>
              <a:cs typeface="Times New Roman" panose="02020603050405020304" pitchFamily="18" charset="0"/>
            </a:endParaRPr>
          </a:p>
          <a:p>
            <a:pPr algn="ctr">
              <a:lnSpc>
                <a:spcPct val="80000"/>
              </a:lnSpc>
            </a:pPr>
            <a:endParaRPr lang="en-US" dirty="0">
              <a:latin typeface="Times New Roman" panose="02020603050405020304" pitchFamily="18" charset="0"/>
              <a:cs typeface="Times New Roman" panose="02020603050405020304" pitchFamily="18" charset="0"/>
            </a:endParaRPr>
          </a:p>
          <a:p>
            <a:pPr algn="ctr">
              <a:lnSpc>
                <a:spcPct val="80000"/>
              </a:lnSpc>
            </a:pPr>
            <a:endParaRPr lang="en-US" sz="1600" dirty="0">
              <a:latin typeface="Times New Roman" panose="02020603050405020304" pitchFamily="18" charset="0"/>
              <a:cs typeface="Times New Roman" panose="02020603050405020304" pitchFamily="18" charset="0"/>
            </a:endParaRPr>
          </a:p>
          <a:p>
            <a:pPr algn="ctr">
              <a:lnSpc>
                <a:spcPct val="80000"/>
              </a:lnSpc>
            </a:pPr>
            <a:r>
              <a:rPr lang="en-US" sz="1600" b="1" dirty="0">
                <a:solidFill>
                  <a:schemeClr val="accent2">
                    <a:lumMod val="75000"/>
                  </a:schemeClr>
                </a:solidFill>
                <a:latin typeface="Times New Roman" panose="02020603050405020304" pitchFamily="18" charset="0"/>
                <a:cs typeface="Times New Roman" panose="02020603050405020304" pitchFamily="18" charset="0"/>
              </a:rPr>
              <a:t>Submitted by : </a:t>
            </a:r>
          </a:p>
          <a:p>
            <a:pPr algn="ctr">
              <a:lnSpc>
                <a:spcPct val="80000"/>
              </a:lnSpc>
            </a:pPr>
            <a:r>
              <a:rPr lang="en-US" sz="1600" b="1" dirty="0">
                <a:solidFill>
                  <a:schemeClr val="accent6">
                    <a:lumMod val="50000"/>
                  </a:schemeClr>
                </a:solidFill>
                <a:latin typeface="Times New Roman" panose="02020603050405020304" pitchFamily="18" charset="0"/>
                <a:cs typeface="Times New Roman" panose="02020603050405020304" pitchFamily="18" charset="0"/>
              </a:rPr>
              <a:t> </a:t>
            </a:r>
          </a:p>
          <a:p>
            <a:pPr algn="ctr">
              <a:lnSpc>
                <a:spcPct val="80000"/>
              </a:lnSpc>
            </a:pPr>
            <a:r>
              <a:rPr lang="en-US" altLang="ko-KR" sz="1600" b="1" dirty="0" err="1">
                <a:solidFill>
                  <a:schemeClr val="bg2">
                    <a:lumMod val="10000"/>
                  </a:schemeClr>
                </a:solidFill>
                <a:latin typeface="ItalicT" panose="00000400000000000000" pitchFamily="2" charset="0"/>
                <a:ea typeface="Gulim" panose="020B0600000101010101" pitchFamily="34" charset="-127"/>
                <a:cs typeface="ItalicT" panose="00000400000000000000" pitchFamily="2" charset="0"/>
              </a:rPr>
              <a:t>Haitham</a:t>
            </a:r>
            <a:r>
              <a:rPr lang="en-US" altLang="ko-KR" sz="1600" b="1" dirty="0">
                <a:solidFill>
                  <a:schemeClr val="bg2">
                    <a:lumMod val="10000"/>
                  </a:schemeClr>
                </a:solidFill>
                <a:latin typeface="ItalicT" panose="00000400000000000000" pitchFamily="2" charset="0"/>
                <a:ea typeface="Gulim" panose="020B0600000101010101" pitchFamily="34" charset="-127"/>
                <a:cs typeface="ItalicT" panose="00000400000000000000" pitchFamily="2" charset="0"/>
              </a:rPr>
              <a:t> </a:t>
            </a:r>
            <a:r>
              <a:rPr lang="en-US" altLang="ko-KR" sz="1600" b="1" dirty="0" err="1">
                <a:solidFill>
                  <a:schemeClr val="bg2">
                    <a:lumMod val="10000"/>
                  </a:schemeClr>
                </a:solidFill>
                <a:latin typeface="ItalicT" panose="00000400000000000000" pitchFamily="2" charset="0"/>
                <a:ea typeface="Gulim" panose="020B0600000101010101" pitchFamily="34" charset="-127"/>
                <a:cs typeface="ItalicT" panose="00000400000000000000" pitchFamily="2" charset="0"/>
              </a:rPr>
              <a:t>Akleek</a:t>
            </a:r>
            <a:endParaRPr lang="en-US" altLang="ko-KR" sz="1600" b="1" dirty="0">
              <a:solidFill>
                <a:schemeClr val="bg2">
                  <a:lumMod val="10000"/>
                </a:schemeClr>
              </a:solidFill>
              <a:latin typeface="ItalicT" panose="00000400000000000000" pitchFamily="2" charset="0"/>
              <a:ea typeface="Gulim" panose="020B0600000101010101" pitchFamily="34" charset="-127"/>
              <a:cs typeface="ItalicT" panose="00000400000000000000" pitchFamily="2" charset="0"/>
            </a:endParaRPr>
          </a:p>
          <a:p>
            <a:pPr algn="ctr"/>
            <a:r>
              <a:rPr lang="en-US" sz="1600" b="1" dirty="0">
                <a:solidFill>
                  <a:schemeClr val="bg2">
                    <a:lumMod val="10000"/>
                  </a:schemeClr>
                </a:solidFill>
                <a:latin typeface="ItalicT" panose="00000400000000000000" pitchFamily="2" charset="0"/>
                <a:cs typeface="ItalicT" panose="00000400000000000000" pitchFamily="2" charset="0"/>
              </a:rPr>
              <a:t> Rami </a:t>
            </a:r>
            <a:r>
              <a:rPr lang="en-US" sz="1600" b="1" dirty="0" err="1">
                <a:solidFill>
                  <a:schemeClr val="bg2">
                    <a:lumMod val="10000"/>
                  </a:schemeClr>
                </a:solidFill>
                <a:latin typeface="ItalicT" panose="00000400000000000000" pitchFamily="2" charset="0"/>
                <a:cs typeface="ItalicT" panose="00000400000000000000" pitchFamily="2" charset="0"/>
              </a:rPr>
              <a:t>Hajeer</a:t>
            </a:r>
            <a:r>
              <a:rPr lang="en-US" sz="1600" b="1" dirty="0">
                <a:solidFill>
                  <a:schemeClr val="bg2">
                    <a:lumMod val="10000"/>
                  </a:schemeClr>
                </a:solidFill>
                <a:latin typeface="ItalicT" panose="00000400000000000000" pitchFamily="2" charset="0"/>
                <a:cs typeface="ItalicT" panose="00000400000000000000" pitchFamily="2" charset="0"/>
              </a:rPr>
              <a:t> </a:t>
            </a:r>
          </a:p>
          <a:p>
            <a:pPr algn="ctr"/>
            <a:r>
              <a:rPr lang="en-US" sz="1600" b="1" dirty="0" err="1">
                <a:solidFill>
                  <a:schemeClr val="bg2">
                    <a:lumMod val="10000"/>
                  </a:schemeClr>
                </a:solidFill>
                <a:latin typeface="ItalicT" panose="00000400000000000000" pitchFamily="2" charset="0"/>
                <a:cs typeface="ItalicT" panose="00000400000000000000" pitchFamily="2" charset="0"/>
              </a:rPr>
              <a:t>Montaser</a:t>
            </a:r>
            <a:r>
              <a:rPr lang="en-US" sz="1600" b="1" dirty="0">
                <a:solidFill>
                  <a:schemeClr val="bg2">
                    <a:lumMod val="10000"/>
                  </a:schemeClr>
                </a:solidFill>
                <a:latin typeface="ItalicT" panose="00000400000000000000" pitchFamily="2" charset="0"/>
                <a:cs typeface="ItalicT" panose="00000400000000000000" pitchFamily="2" charset="0"/>
              </a:rPr>
              <a:t> Ali </a:t>
            </a:r>
            <a:r>
              <a:rPr lang="en-US" sz="1600" b="1" dirty="0" err="1" smtClean="0">
                <a:solidFill>
                  <a:schemeClr val="bg2">
                    <a:lumMod val="10000"/>
                  </a:schemeClr>
                </a:solidFill>
                <a:latin typeface="ItalicT" panose="00000400000000000000" pitchFamily="2" charset="0"/>
                <a:cs typeface="ItalicT" panose="00000400000000000000" pitchFamily="2" charset="0"/>
              </a:rPr>
              <a:t>Ahmaed</a:t>
            </a:r>
            <a:endParaRPr lang="en-US" sz="1600" b="1" dirty="0" smtClean="0">
              <a:solidFill>
                <a:schemeClr val="bg2">
                  <a:lumMod val="10000"/>
                </a:schemeClr>
              </a:solidFill>
              <a:latin typeface="ItalicT" panose="00000400000000000000" pitchFamily="2" charset="0"/>
              <a:cs typeface="ItalicT" panose="00000400000000000000" pitchFamily="2" charset="0"/>
            </a:endParaRPr>
          </a:p>
          <a:p>
            <a:pPr algn="ctr"/>
            <a:endParaRPr lang="en-US" altLang="ko-KR" sz="1200" b="1" dirty="0">
              <a:solidFill>
                <a:schemeClr val="bg2">
                  <a:lumMod val="10000"/>
                </a:schemeClr>
              </a:solidFill>
              <a:latin typeface="Times New Roman" panose="02020603050405020304" pitchFamily="18" charset="0"/>
              <a:ea typeface="Gulim" panose="020B0600000101010101" pitchFamily="34" charset="-127"/>
            </a:endParaRPr>
          </a:p>
          <a:p>
            <a:pPr algn="ctr"/>
            <a:endParaRPr lang="en-US" altLang="ko-KR" sz="1200" b="1" dirty="0" smtClean="0">
              <a:solidFill>
                <a:schemeClr val="bg2">
                  <a:lumMod val="10000"/>
                </a:schemeClr>
              </a:solidFill>
              <a:latin typeface="Times New Roman" panose="02020603050405020304" pitchFamily="18" charset="0"/>
              <a:ea typeface="Gulim" panose="020B0600000101010101" pitchFamily="34" charset="-127"/>
            </a:endParaRPr>
          </a:p>
          <a:p>
            <a:pPr algn="ctr"/>
            <a:endParaRPr lang="en-US" altLang="ko-KR" sz="1200" b="1" dirty="0">
              <a:solidFill>
                <a:schemeClr val="bg2">
                  <a:lumMod val="10000"/>
                </a:schemeClr>
              </a:solidFill>
              <a:latin typeface="Times New Roman" panose="02020603050405020304" pitchFamily="18" charset="0"/>
              <a:ea typeface="Gulim" panose="020B0600000101010101" pitchFamily="34" charset="-127"/>
            </a:endParaRPr>
          </a:p>
          <a:p>
            <a:pPr algn="ctr">
              <a:lnSpc>
                <a:spcPct val="80000"/>
              </a:lnSpc>
            </a:pPr>
            <a:r>
              <a:rPr lang="en-US" altLang="ko-KR" sz="1200" b="1" dirty="0">
                <a:solidFill>
                  <a:schemeClr val="bg2">
                    <a:lumMod val="10000"/>
                  </a:schemeClr>
                </a:solidFill>
                <a:latin typeface="Times New Roman" panose="02020603050405020304" pitchFamily="18" charset="0"/>
                <a:ea typeface="Gulim" panose="020B0600000101010101" pitchFamily="34" charset="-127"/>
              </a:rPr>
              <a:t>                  </a:t>
            </a:r>
          </a:p>
          <a:p>
            <a:pPr algn="ctr"/>
            <a:r>
              <a:rPr lang="en-US" sz="1400" b="1" dirty="0">
                <a:solidFill>
                  <a:schemeClr val="accent6">
                    <a:lumMod val="50000"/>
                  </a:schemeClr>
                </a:solidFill>
                <a:latin typeface="Times New Roman" panose="02020603050405020304" pitchFamily="18" charset="0"/>
                <a:cs typeface="Times New Roman" panose="02020603050405020304" pitchFamily="18" charset="0"/>
              </a:rPr>
              <a:t>          </a:t>
            </a:r>
            <a:r>
              <a:rPr lang="en-US" sz="1400" b="1" dirty="0">
                <a:solidFill>
                  <a:schemeClr val="accent2">
                    <a:lumMod val="75000"/>
                  </a:schemeClr>
                </a:solidFill>
                <a:latin typeface="Times New Roman" panose="02020603050405020304" pitchFamily="18" charset="0"/>
                <a:cs typeface="Times New Roman" panose="02020603050405020304" pitchFamily="18" charset="0"/>
              </a:rPr>
              <a:t>Supervisor : </a:t>
            </a:r>
            <a:r>
              <a:rPr lang="en-US" sz="1600" b="1" dirty="0" err="1" smtClean="0">
                <a:solidFill>
                  <a:schemeClr val="bg2">
                    <a:lumMod val="10000"/>
                  </a:schemeClr>
                </a:solidFill>
                <a:latin typeface="ItalicT" panose="00000400000000000000" pitchFamily="2" charset="0"/>
                <a:cs typeface="ItalicT" panose="00000400000000000000" pitchFamily="2" charset="0"/>
              </a:rPr>
              <a:t>Dr.Sameer</a:t>
            </a:r>
            <a:r>
              <a:rPr lang="en-US" sz="1600" b="1" dirty="0" smtClean="0">
                <a:solidFill>
                  <a:schemeClr val="bg2">
                    <a:lumMod val="10000"/>
                  </a:schemeClr>
                </a:solidFill>
                <a:latin typeface="ItalicT" panose="00000400000000000000" pitchFamily="2" charset="0"/>
                <a:cs typeface="ItalicT" panose="00000400000000000000" pitchFamily="2" charset="0"/>
              </a:rPr>
              <a:t> </a:t>
            </a:r>
            <a:r>
              <a:rPr lang="en-US" sz="1600" b="1" dirty="0">
                <a:solidFill>
                  <a:schemeClr val="bg2">
                    <a:lumMod val="10000"/>
                  </a:schemeClr>
                </a:solidFill>
                <a:latin typeface="ItalicT" panose="00000400000000000000" pitchFamily="2" charset="0"/>
                <a:cs typeface="ItalicT" panose="00000400000000000000" pitchFamily="2" charset="0"/>
              </a:rPr>
              <a:t>shaded </a:t>
            </a:r>
            <a:endParaRPr lang="en-US" altLang="ko-KR" sz="1600" b="1" dirty="0">
              <a:solidFill>
                <a:schemeClr val="bg2">
                  <a:lumMod val="10000"/>
                </a:schemeClr>
              </a:solidFill>
              <a:latin typeface="ItalicT" panose="00000400000000000000" pitchFamily="2" charset="0"/>
              <a:cs typeface="ItalicT" panose="00000400000000000000" pitchFamily="2" charset="0"/>
            </a:endParaRPr>
          </a:p>
        </p:txBody>
      </p:sp>
      <p:pic>
        <p:nvPicPr>
          <p:cNvPr id="5" name="Picture 4" descr="http://zajel.najah.edu/login2/logo.gif">
            <a:hlinkClick r:id="rId5"/>
          </p:cNvPr>
          <p:cNvPicPr/>
          <p:nvPr/>
        </p:nvPicPr>
        <p:blipFill>
          <a:blip r:embed="rId6"/>
          <a:srcRect/>
          <a:stretch>
            <a:fillRect/>
          </a:stretch>
        </p:blipFill>
        <p:spPr bwMode="auto">
          <a:xfrm>
            <a:off x="3572881" y="0"/>
            <a:ext cx="745702" cy="747228"/>
          </a:xfrm>
          <a:prstGeom prst="rect">
            <a:avLst/>
          </a:prstGeom>
          <a:noFill/>
          <a:ln w="9525">
            <a:noFill/>
            <a:miter lim="800000"/>
            <a:headEnd/>
            <a:tailEnd/>
          </a:ln>
        </p:spPr>
      </p:pic>
    </p:spTree>
    <p:extLst>
      <p:ext uri="{BB962C8B-B14F-4D97-AF65-F5344CB8AC3E}">
        <p14:creationId xmlns:p14="http://schemas.microsoft.com/office/powerpoint/2010/main" val="426154690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80330" y="1113472"/>
            <a:ext cx="9161990" cy="1660207"/>
          </a:xfrm>
        </p:spPr>
        <p:txBody>
          <a:bodyPr/>
          <a:lstStyle/>
          <a:p>
            <a:r>
              <a:rPr lang="en-US" dirty="0">
                <a:ln w="0"/>
                <a:solidFill>
                  <a:schemeClr val="accent1">
                    <a:lumMod val="75000"/>
                  </a:schemeClr>
                </a:solidFill>
                <a:effectLst>
                  <a:glow rad="101600">
                    <a:schemeClr val="accent4">
                      <a:satMod val="175000"/>
                      <a:alpha val="40000"/>
                    </a:schemeClr>
                  </a:glow>
                  <a:outerShdw blurRad="38100" dist="25400" dir="5400000" algn="ctr" rotWithShape="0">
                    <a:srgbClr val="6E747A">
                      <a:alpha val="43000"/>
                    </a:srgbClr>
                  </a:outerShdw>
                </a:effectLst>
                <a:latin typeface="Lucida Calligraphy" pitchFamily="66" charset="0"/>
              </a:rPr>
              <a:t>WaterCAD Software</a:t>
            </a:r>
            <a:r>
              <a:rPr lang="ar-SA" sz="1050" dirty="0">
                <a:ln w="0"/>
                <a:solidFill>
                  <a:schemeClr val="accent1">
                    <a:lumMod val="75000"/>
                  </a:schemeClr>
                </a:solidFill>
                <a:effectLst>
                  <a:glow rad="101600">
                    <a:schemeClr val="accent4">
                      <a:satMod val="175000"/>
                      <a:alpha val="40000"/>
                    </a:schemeClr>
                  </a:glow>
                  <a:outerShdw blurRad="38100" dist="25400" dir="5400000" algn="ctr" rotWithShape="0">
                    <a:srgbClr val="6E747A">
                      <a:alpha val="43000"/>
                    </a:srgbClr>
                  </a:outerShdw>
                </a:effectLst>
                <a:latin typeface="Lucida Calligraphy" pitchFamily="66" charset="0"/>
              </a:rPr>
              <a:t/>
            </a:r>
            <a:br>
              <a:rPr lang="ar-SA" sz="1050" dirty="0">
                <a:ln w="0"/>
                <a:solidFill>
                  <a:schemeClr val="accent1">
                    <a:lumMod val="75000"/>
                  </a:schemeClr>
                </a:solidFill>
                <a:effectLst>
                  <a:glow rad="101600">
                    <a:schemeClr val="accent4">
                      <a:satMod val="175000"/>
                      <a:alpha val="40000"/>
                    </a:schemeClr>
                  </a:glow>
                  <a:outerShdw blurRad="38100" dist="25400" dir="5400000" algn="ctr" rotWithShape="0">
                    <a:srgbClr val="6E747A">
                      <a:alpha val="43000"/>
                    </a:srgbClr>
                  </a:outerShdw>
                </a:effectLst>
                <a:latin typeface="Lucida Calligraphy" pitchFamily="66" charset="0"/>
              </a:rPr>
            </a:br>
            <a:endParaRPr lang="en-US" dirty="0">
              <a:ln w="0"/>
              <a:solidFill>
                <a:schemeClr val="accent1">
                  <a:lumMod val="75000"/>
                </a:schemeClr>
              </a:solidFill>
              <a:effectLst>
                <a:glow rad="101600">
                  <a:schemeClr val="accent4">
                    <a:satMod val="175000"/>
                    <a:alpha val="40000"/>
                  </a:schemeClr>
                </a:glow>
                <a:outerShdw blurRad="38100" dist="25400" dir="5400000" algn="ctr" rotWithShape="0">
                  <a:srgbClr val="6E747A">
                    <a:alpha val="43000"/>
                  </a:srgbClr>
                </a:outerShdw>
              </a:effectLst>
            </a:endParaRPr>
          </a:p>
        </p:txBody>
      </p:sp>
      <p:sp>
        <p:nvSpPr>
          <p:cNvPr id="6" name="Slide Number Placeholder 5"/>
          <p:cNvSpPr>
            <a:spLocks noGrp="1"/>
          </p:cNvSpPr>
          <p:nvPr>
            <p:ph type="sldNum" sz="quarter" idx="12"/>
          </p:nvPr>
        </p:nvSpPr>
        <p:spPr/>
        <p:txBody>
          <a:bodyPr/>
          <a:lstStyle/>
          <a:p>
            <a:fld id="{6C015D21-7A68-43FF-AD93-41204F113B81}" type="slidenum">
              <a:rPr lang="en-US" smtClean="0">
                <a:solidFill>
                  <a:srgbClr val="04617B">
                    <a:shade val="90000"/>
                  </a:srgbClr>
                </a:solidFill>
              </a:rPr>
              <a:pPr/>
              <a:t>10</a:t>
            </a:fld>
            <a:endParaRPr lang="en-US">
              <a:solidFill>
                <a:srgbClr val="04617B">
                  <a:shade val="90000"/>
                </a:srgbClr>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0330" y="2931110"/>
            <a:ext cx="8084639" cy="3355125"/>
          </a:xfrm>
          <a:prstGeom prst="rect">
            <a:avLst/>
          </a:prstGeom>
        </p:spPr>
      </p:pic>
    </p:spTree>
    <p:extLst>
      <p:ext uri="{BB962C8B-B14F-4D97-AF65-F5344CB8AC3E}">
        <p14:creationId xmlns:p14="http://schemas.microsoft.com/office/powerpoint/2010/main" val="305653165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b="1" dirty="0" err="1">
                <a:solidFill>
                  <a:schemeClr val="tx1"/>
                </a:solidFill>
                <a:latin typeface="+mn-lt"/>
                <a:ea typeface="+mn-ea"/>
                <a:cs typeface="+mn-cs"/>
              </a:rPr>
              <a:t>WaterCad</a:t>
            </a:r>
            <a:r>
              <a:rPr lang="en-US" b="1" dirty="0">
                <a:latin typeface="Times New Roman" panose="02020603050405020304" pitchFamily="18" charset="0"/>
                <a:cs typeface="Times New Roman" panose="02020603050405020304" pitchFamily="18" charset="0"/>
              </a:rPr>
              <a:t> </a:t>
            </a:r>
            <a:br>
              <a:rPr lang="en-US" b="1" dirty="0">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631614" y="1507174"/>
            <a:ext cx="9898274" cy="4264976"/>
          </a:xfrm>
        </p:spPr>
        <p:txBody>
          <a:bodyPr>
            <a:normAutofit fontScale="85000" lnSpcReduction="10000"/>
          </a:bodyPr>
          <a:lstStyle/>
          <a:p>
            <a:pPr marL="0" indent="0">
              <a:buNone/>
            </a:pPr>
            <a:r>
              <a:rPr lang="en-US" b="1" dirty="0" err="1"/>
              <a:t>WaterCAD</a:t>
            </a:r>
            <a:r>
              <a:rPr lang="en-US" b="1" dirty="0"/>
              <a:t> is a powerful yet easy to use program that helps engineers </a:t>
            </a:r>
            <a:endParaRPr lang="en-US" b="1" dirty="0" smtClean="0"/>
          </a:p>
          <a:p>
            <a:pPr marL="0" indent="0">
              <a:buNone/>
            </a:pPr>
            <a:r>
              <a:rPr lang="en-US" b="1" dirty="0" smtClean="0"/>
              <a:t>design </a:t>
            </a:r>
            <a:r>
              <a:rPr lang="en-US" b="1" dirty="0"/>
              <a:t>and analyze complex, pressurized piping systems.</a:t>
            </a:r>
          </a:p>
          <a:p>
            <a:pPr marL="0" indent="0">
              <a:buNone/>
            </a:pPr>
            <a:endParaRPr lang="en-US" b="1" dirty="0"/>
          </a:p>
          <a:p>
            <a:pPr marL="0" indent="0">
              <a:buNone/>
            </a:pPr>
            <a:endParaRPr lang="en-US" b="1" dirty="0"/>
          </a:p>
          <a:p>
            <a:pPr marL="0" indent="0">
              <a:buNone/>
            </a:pPr>
            <a:r>
              <a:rPr lang="en-US" b="1" dirty="0" smtClean="0"/>
              <a:t>Advantages :</a:t>
            </a:r>
          </a:p>
          <a:p>
            <a:pPr marL="0" indent="0">
              <a:buNone/>
            </a:pPr>
            <a:r>
              <a:rPr lang="en-US" b="1" dirty="0" smtClean="0"/>
              <a:t>1-  </a:t>
            </a:r>
            <a:r>
              <a:rPr lang="en-US" b="1" dirty="0" err="1"/>
              <a:t>WaterCAD</a:t>
            </a:r>
            <a:r>
              <a:rPr lang="en-US" b="1" dirty="0"/>
              <a:t> will help you to analyze multiple time-variable demands </a:t>
            </a:r>
            <a:endParaRPr lang="en-US" b="1" dirty="0" smtClean="0"/>
          </a:p>
          <a:p>
            <a:pPr marL="0" indent="0">
              <a:buNone/>
            </a:pPr>
            <a:r>
              <a:rPr lang="en-US" b="1" dirty="0" smtClean="0"/>
              <a:t>at </a:t>
            </a:r>
            <a:r>
              <a:rPr lang="en-US" b="1" dirty="0"/>
              <a:t>any junction node.</a:t>
            </a:r>
          </a:p>
          <a:p>
            <a:pPr marL="0" indent="0">
              <a:buNone/>
            </a:pPr>
            <a:endParaRPr lang="en-US" b="1" dirty="0"/>
          </a:p>
          <a:p>
            <a:pPr marL="0" indent="0">
              <a:buNone/>
            </a:pPr>
            <a:r>
              <a:rPr lang="en-US" b="1" dirty="0"/>
              <a:t>2-  </a:t>
            </a:r>
            <a:r>
              <a:rPr lang="en-US" b="1" dirty="0" err="1"/>
              <a:t>WaterCAD</a:t>
            </a:r>
            <a:r>
              <a:rPr lang="en-US" b="1" dirty="0"/>
              <a:t> provides solutions to model flow valves, pressure </a:t>
            </a:r>
            <a:r>
              <a:rPr lang="en-US" b="1" dirty="0" smtClean="0"/>
              <a:t>reducing</a:t>
            </a:r>
          </a:p>
          <a:p>
            <a:pPr marL="0" indent="0">
              <a:buNone/>
            </a:pPr>
            <a:r>
              <a:rPr lang="en-US" b="1" dirty="0" smtClean="0"/>
              <a:t> </a:t>
            </a:r>
            <a:r>
              <a:rPr lang="en-US" b="1" dirty="0"/>
              <a:t>valves, pressure sustaining </a:t>
            </a:r>
            <a:r>
              <a:rPr lang="en-US" b="1" dirty="0" smtClean="0"/>
              <a:t>valves</a:t>
            </a:r>
            <a:r>
              <a:rPr lang="en-US" b="1" dirty="0"/>
              <a:t>.</a:t>
            </a:r>
          </a:p>
        </p:txBody>
      </p:sp>
    </p:spTree>
    <p:extLst>
      <p:ext uri="{BB962C8B-B14F-4D97-AF65-F5344CB8AC3E}">
        <p14:creationId xmlns:p14="http://schemas.microsoft.com/office/powerpoint/2010/main" val="2560040277"/>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0129" y="523581"/>
            <a:ext cx="6782843" cy="756487"/>
          </a:xfrm>
        </p:spPr>
        <p:txBody>
          <a:bodyPr>
            <a:normAutofit fontScale="90000"/>
          </a:bodyPr>
          <a:lstStyle/>
          <a:p>
            <a:r>
              <a:rPr lang="en-US" sz="4400" b="1" dirty="0">
                <a:solidFill>
                  <a:schemeClr val="accent2">
                    <a:lumMod val="50000"/>
                  </a:schemeClr>
                </a:solidFill>
                <a:latin typeface="Times New Roman" pitchFamily="18" charset="0"/>
                <a:cs typeface="Times New Roman" pitchFamily="18" charset="0"/>
              </a:rPr>
              <a:t>Preparing data</a:t>
            </a:r>
            <a:r>
              <a:rPr lang="en-US" sz="5400" b="1" u="sng" dirty="0">
                <a:solidFill>
                  <a:schemeClr val="accent1"/>
                </a:solidFill>
              </a:rPr>
              <a:t/>
            </a:r>
            <a:br>
              <a:rPr lang="en-US" sz="5400" b="1" u="sng" dirty="0">
                <a:solidFill>
                  <a:schemeClr val="accent1"/>
                </a:solidFill>
              </a:rPr>
            </a:br>
            <a:endParaRPr lang="he-IL"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83926" y="1754900"/>
                <a:ext cx="9084801" cy="4852378"/>
              </a:xfrm>
              <a:noFill/>
            </p:spPr>
            <p:txBody>
              <a:bodyPr>
                <a:normAutofit/>
              </a:bodyPr>
              <a:lstStyle/>
              <a:p>
                <a:pPr algn="l" rtl="0">
                  <a:buFont typeface="Wingdings" panose="05000000000000000000" pitchFamily="2" charset="2"/>
                  <a:buChar char="Ø"/>
                </a:pPr>
                <a:r>
                  <a:rPr lang="en-US" sz="2400" b="1" dirty="0">
                    <a:latin typeface="Times New Roman" pitchFamily="18" charset="0"/>
                    <a:cs typeface="Times New Roman" pitchFamily="18" charset="0"/>
                  </a:rPr>
                  <a:t>Junction </a:t>
                </a:r>
                <a:r>
                  <a:rPr lang="en-US" sz="2400" b="1" dirty="0" smtClean="0">
                    <a:latin typeface="Times New Roman" pitchFamily="18" charset="0"/>
                    <a:cs typeface="Times New Roman" pitchFamily="18" charset="0"/>
                  </a:rPr>
                  <a:t>:</a:t>
                </a:r>
              </a:p>
              <a:p>
                <a:pPr algn="l" rtl="0"/>
                <a:endParaRPr lang="en-US" sz="2400" dirty="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Elevation </a:t>
                </a:r>
                <a:r>
                  <a:rPr lang="en-US" sz="2400" dirty="0">
                    <a:latin typeface="Times New Roman" pitchFamily="18" charset="0"/>
                    <a:cs typeface="Times New Roman" pitchFamily="18" charset="0"/>
                  </a:rPr>
                  <a:t>→ contour maps </a:t>
                </a:r>
              </a:p>
              <a:p>
                <a:r>
                  <a:rPr lang="en-US" sz="2400" dirty="0">
                    <a:latin typeface="Times New Roman" pitchFamily="18" charset="0"/>
                    <a:cs typeface="Times New Roman" pitchFamily="18" charset="0"/>
                  </a:rPr>
                  <a:t>Demand rate </a:t>
                </a:r>
                <a:r>
                  <a:rPr lang="en-US" sz="2400" dirty="0"/>
                  <a:t>=  </a:t>
                </a:r>
                <a14:m>
                  <m:oMath xmlns:m="http://schemas.openxmlformats.org/officeDocument/2006/math">
                    <m:f>
                      <m:fPr>
                        <m:ctrlPr>
                          <a:rPr lang="en-US" sz="2400" i="1">
                            <a:latin typeface="Cambria Math" panose="02040503050406030204" pitchFamily="18" charset="0"/>
                          </a:rPr>
                        </m:ctrlPr>
                      </m:fPr>
                      <m:num>
                        <m:r>
                          <m:rPr>
                            <m:sty m:val="p"/>
                          </m:rPr>
                          <a:rPr lang="en-US" sz="2400">
                            <a:latin typeface="Cambria Math" panose="02040503050406030204" pitchFamily="18" charset="0"/>
                          </a:rPr>
                          <m:t>consumption</m:t>
                        </m:r>
                        <m:r>
                          <a:rPr lang="en-US" sz="2400">
                            <a:latin typeface="Cambria Math" panose="02040503050406030204" pitchFamily="18" charset="0"/>
                          </a:rPr>
                          <m:t> </m:t>
                        </m:r>
                        <m:r>
                          <m:rPr>
                            <m:sty m:val="p"/>
                          </m:rPr>
                          <a:rPr lang="en-US" sz="2400">
                            <a:latin typeface="Cambria Math" panose="02040503050406030204" pitchFamily="18" charset="0"/>
                          </a:rPr>
                          <m:t>rate</m:t>
                        </m:r>
                      </m:num>
                      <m:den>
                        <m:r>
                          <a:rPr lang="en-US" sz="2400" i="1">
                            <a:latin typeface="Cambria Math" panose="02040503050406030204" pitchFamily="18" charset="0"/>
                          </a:rPr>
                          <m:t>1</m:t>
                        </m:r>
                        <m:r>
                          <a:rPr lang="en-US" sz="2400" i="1">
                            <a:latin typeface="Cambria Math" panose="02040503050406030204" pitchFamily="18" charset="0"/>
                          </a:rPr>
                          <m:t>−</m:t>
                        </m:r>
                        <m:r>
                          <a:rPr lang="en-US" sz="2400" i="1">
                            <a:latin typeface="Cambria Math" panose="02040503050406030204" pitchFamily="18" charset="0"/>
                          </a:rPr>
                          <m:t>𝑈𝐹𝑊</m:t>
                        </m:r>
                      </m:den>
                    </m:f>
                  </m:oMath>
                </a14:m>
                <a:endParaRPr lang="en-US" sz="2400" dirty="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consumption=</a:t>
                </a:r>
                <a:r>
                  <a:rPr lang="en-US" sz="2400" dirty="0" smtClean="0">
                    <a:solidFill>
                      <a:srgbClr val="FF0000"/>
                    </a:solidFill>
                    <a:latin typeface="Times New Roman" pitchFamily="18" charset="0"/>
                    <a:cs typeface="Times New Roman" pitchFamily="18" charset="0"/>
                  </a:rPr>
                  <a:t>100 </a:t>
                </a:r>
                <a:r>
                  <a:rPr lang="en-US" sz="2400" dirty="0">
                    <a:solidFill>
                      <a:srgbClr val="FF0000"/>
                    </a:solidFill>
                    <a:latin typeface="Times New Roman" pitchFamily="18" charset="0"/>
                    <a:cs typeface="Times New Roman" pitchFamily="18" charset="0"/>
                  </a:rPr>
                  <a:t>L/C/d</a:t>
                </a:r>
              </a:p>
              <a:p>
                <a:pPr algn="l" rtl="0"/>
                <a:r>
                  <a:rPr lang="en-US" sz="2400" dirty="0" smtClean="0">
                    <a:latin typeface="Times New Roman" pitchFamily="18" charset="0"/>
                    <a:cs typeface="Times New Roman" pitchFamily="18" charset="0"/>
                  </a:rPr>
                  <a:t>Losses=</a:t>
                </a:r>
                <a:r>
                  <a:rPr lang="en-US" sz="2400" dirty="0" smtClean="0">
                    <a:solidFill>
                      <a:srgbClr val="FF0000"/>
                    </a:solidFill>
                    <a:latin typeface="Times New Roman" pitchFamily="18" charset="0"/>
                    <a:cs typeface="Times New Roman" pitchFamily="18" charset="0"/>
                  </a:rPr>
                  <a:t>20%</a:t>
                </a:r>
                <a:r>
                  <a:rPr lang="en-US" sz="2400" dirty="0" smtClean="0">
                    <a:latin typeface="Times New Roman" pitchFamily="18" charset="0"/>
                    <a:cs typeface="Times New Roman" pitchFamily="18" charset="0"/>
                  </a:rPr>
                  <a:t>         </a:t>
                </a:r>
              </a:p>
              <a:p>
                <a:pPr algn="l" rtl="0"/>
                <a:r>
                  <a:rPr lang="en-US" sz="2400" dirty="0" smtClean="0">
                    <a:latin typeface="Times New Roman" pitchFamily="18" charset="0"/>
                    <a:cs typeface="Times New Roman" pitchFamily="18" charset="0"/>
                  </a:rPr>
                  <a:t> Demand=</a:t>
                </a:r>
                <a:r>
                  <a:rPr lang="en-US" sz="2400" dirty="0" smtClean="0">
                    <a:solidFill>
                      <a:srgbClr val="FF0000"/>
                    </a:solidFill>
                    <a:latin typeface="Times New Roman" pitchFamily="18" charset="0"/>
                    <a:cs typeface="Times New Roman" pitchFamily="18" charset="0"/>
                  </a:rPr>
                  <a:t>125L/c/d</a:t>
                </a:r>
              </a:p>
              <a:p>
                <a:r>
                  <a:rPr lang="en-US" sz="2400" dirty="0" smtClean="0">
                    <a:solidFill>
                      <a:srgbClr val="000000"/>
                    </a:solidFill>
                    <a:latin typeface="Times New Roman" panose="02020603050405020304" pitchFamily="18" charset="0"/>
                    <a:ea typeface="Times New Roman" panose="02020603050405020304" pitchFamily="18" charset="0"/>
                  </a:rPr>
                  <a:t>demand on junction calculated </a:t>
                </a:r>
                <a:r>
                  <a:rPr lang="en-US" sz="2400" dirty="0">
                    <a:solidFill>
                      <a:srgbClr val="000000"/>
                    </a:solidFill>
                    <a:latin typeface="Times New Roman" panose="02020603050405020304" pitchFamily="18" charset="0"/>
                    <a:ea typeface="Times New Roman" panose="02020603050405020304" pitchFamily="18" charset="0"/>
                  </a:rPr>
                  <a:t>using </a:t>
                </a:r>
                <a:r>
                  <a:rPr lang="en-US" sz="2400" dirty="0" err="1">
                    <a:solidFill>
                      <a:srgbClr val="000000"/>
                    </a:solidFill>
                    <a:latin typeface="Times New Roman" panose="02020603050405020304" pitchFamily="18" charset="0"/>
                    <a:ea typeface="Times New Roman" panose="02020603050405020304" pitchFamily="18" charset="0"/>
                  </a:rPr>
                  <a:t>thiessen</a:t>
                </a:r>
                <a:r>
                  <a:rPr lang="en-US" sz="2400" dirty="0">
                    <a:solidFill>
                      <a:srgbClr val="000000"/>
                    </a:solidFill>
                    <a:latin typeface="Times New Roman" panose="02020603050405020304" pitchFamily="18" charset="0"/>
                    <a:ea typeface="Times New Roman" panose="02020603050405020304" pitchFamily="18" charset="0"/>
                  </a:rPr>
                  <a:t> polygons</a:t>
                </a:r>
                <a:r>
                  <a:rPr lang="en-US" sz="2400" dirty="0">
                    <a:latin typeface="Times New Roman" panose="02020603050405020304" pitchFamily="18" charset="0"/>
                    <a:ea typeface="Times New Roman" panose="02020603050405020304" pitchFamily="18" charset="0"/>
                  </a:rPr>
                  <a:t> method </a:t>
                </a:r>
                <a:endParaRPr lang="en-US" sz="2400" dirty="0">
                  <a:latin typeface="Times New Roman" pitchFamily="18" charset="0"/>
                  <a:cs typeface="Times New Roman"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83926" y="1754900"/>
                <a:ext cx="9084801" cy="4852378"/>
              </a:xfrm>
              <a:blipFill rotWithShape="0">
                <a:blip r:embed="rId3"/>
                <a:stretch>
                  <a:fillRect l="-940" t="-1759"/>
                </a:stretch>
              </a:blipFill>
            </p:spPr>
            <p:txBody>
              <a:bodyPr/>
              <a:lstStyle/>
              <a:p>
                <a:r>
                  <a:rPr lang="en-US">
                    <a:noFill/>
                  </a:rPr>
                  <a:t> </a:t>
                </a:r>
              </a:p>
            </p:txBody>
          </p:sp>
        </mc:Fallback>
      </mc:AlternateContent>
    </p:spTree>
    <p:extLst>
      <p:ext uri="{BB962C8B-B14F-4D97-AF65-F5344CB8AC3E}">
        <p14:creationId xmlns:p14="http://schemas.microsoft.com/office/powerpoint/2010/main" val="433655089"/>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solidFill>
                  <a:prstClr val="black">
                    <a:tint val="75000"/>
                  </a:prstClr>
                </a:solidFill>
              </a:rPr>
              <a:pPr/>
              <a:t>13</a:t>
            </a:fld>
            <a:endParaRPr lang="en-US">
              <a:solidFill>
                <a:prstClr val="black">
                  <a:tint val="75000"/>
                </a:prstClr>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3129" y="1440916"/>
            <a:ext cx="7840873" cy="4480499"/>
          </a:xfrm>
          <a:prstGeom prst="rect">
            <a:avLst/>
          </a:prstGeom>
        </p:spPr>
      </p:pic>
      <p:sp>
        <p:nvSpPr>
          <p:cNvPr id="9" name="Rectangle 8"/>
          <p:cNvSpPr/>
          <p:nvPr/>
        </p:nvSpPr>
        <p:spPr>
          <a:xfrm>
            <a:off x="4241190" y="204208"/>
            <a:ext cx="9358312" cy="430887"/>
          </a:xfrm>
          <a:prstGeom prst="rect">
            <a:avLst/>
          </a:prstGeom>
        </p:spPr>
        <p:txBody>
          <a:bodyPr wrap="square">
            <a:spAutoFit/>
          </a:bodyPr>
          <a:lstStyle/>
          <a:p>
            <a:r>
              <a:rPr lang="en-US" sz="2200" dirty="0" err="1">
                <a:solidFill>
                  <a:srgbClr val="5B9BD5">
                    <a:lumMod val="50000"/>
                  </a:srgbClr>
                </a:solidFill>
                <a:latin typeface="Times New Roman" panose="02020603050405020304" pitchFamily="18" charset="0"/>
                <a:ea typeface="Calibri" panose="020F0502020204030204" pitchFamily="34" charset="0"/>
              </a:rPr>
              <a:t>Thiessen</a:t>
            </a:r>
            <a:r>
              <a:rPr lang="en-US" sz="2200" dirty="0">
                <a:solidFill>
                  <a:srgbClr val="5B9BD5">
                    <a:lumMod val="50000"/>
                  </a:srgbClr>
                </a:solidFill>
                <a:latin typeface="Times New Roman" panose="02020603050405020304" pitchFamily="18" charset="0"/>
                <a:ea typeface="Calibri" panose="020F0502020204030204" pitchFamily="34" charset="0"/>
              </a:rPr>
              <a:t> </a:t>
            </a:r>
            <a:r>
              <a:rPr lang="en-US" sz="2200" dirty="0" smtClean="0">
                <a:solidFill>
                  <a:srgbClr val="5B9BD5">
                    <a:lumMod val="50000"/>
                  </a:srgbClr>
                </a:solidFill>
                <a:latin typeface="Times New Roman" panose="02020603050405020304" pitchFamily="18" charset="0"/>
                <a:ea typeface="Calibri" panose="020F0502020204030204" pitchFamily="34" charset="0"/>
              </a:rPr>
              <a:t>polygons</a:t>
            </a:r>
            <a:endParaRPr lang="en-US" sz="2200" dirty="0">
              <a:solidFill>
                <a:srgbClr val="5B9BD5">
                  <a:lumMod val="50000"/>
                </a:srgbClr>
              </a:solidFill>
            </a:endParaRPr>
          </a:p>
        </p:txBody>
      </p:sp>
    </p:spTree>
    <p:extLst>
      <p:ext uri="{BB962C8B-B14F-4D97-AF65-F5344CB8AC3E}">
        <p14:creationId xmlns:p14="http://schemas.microsoft.com/office/powerpoint/2010/main" val="1689071587"/>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1589009" y="766744"/>
            <a:ext cx="8721313" cy="57721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Slide Number Placeholder 5"/>
          <p:cNvSpPr>
            <a:spLocks noGrp="1"/>
          </p:cNvSpPr>
          <p:nvPr>
            <p:ph type="sldNum" sz="quarter" idx="12"/>
          </p:nvPr>
        </p:nvSpPr>
        <p:spPr/>
        <p:txBody>
          <a:bodyPr/>
          <a:lstStyle/>
          <a:p>
            <a:fld id="{9CD8D479-8942-46E8-A226-A4E01F7A105C}" type="slidenum">
              <a:rPr lang="en-US" smtClean="0">
                <a:solidFill>
                  <a:prstClr val="black">
                    <a:tint val="75000"/>
                  </a:prstClr>
                </a:solidFill>
              </a:rPr>
              <a:pPr/>
              <a:t>14</a:t>
            </a:fld>
            <a:endParaRPr lang="en-US" dirty="0">
              <a:solidFill>
                <a:prstClr val="black">
                  <a:tint val="75000"/>
                </a:prstClr>
              </a:solidFill>
            </a:endParaRPr>
          </a:p>
        </p:txBody>
      </p:sp>
      <p:sp>
        <p:nvSpPr>
          <p:cNvPr id="3" name="Rectangle 2"/>
          <p:cNvSpPr/>
          <p:nvPr/>
        </p:nvSpPr>
        <p:spPr>
          <a:xfrm>
            <a:off x="4563633" y="353442"/>
            <a:ext cx="2291012" cy="430887"/>
          </a:xfrm>
          <a:prstGeom prst="rect">
            <a:avLst/>
          </a:prstGeom>
        </p:spPr>
        <p:txBody>
          <a:bodyPr wrap="none">
            <a:spAutoFit/>
          </a:bodyPr>
          <a:lstStyle/>
          <a:p>
            <a:r>
              <a:rPr lang="en-US" sz="2200" dirty="0" err="1">
                <a:solidFill>
                  <a:srgbClr val="5B9BD5">
                    <a:lumMod val="50000"/>
                  </a:srgbClr>
                </a:solidFill>
                <a:latin typeface="Times New Roman" panose="02020603050405020304" pitchFamily="18" charset="0"/>
                <a:ea typeface="Calibri" panose="020F0502020204030204" pitchFamily="34" charset="0"/>
              </a:rPr>
              <a:t>Thiessen</a:t>
            </a:r>
            <a:r>
              <a:rPr lang="en-US" sz="2200" dirty="0">
                <a:solidFill>
                  <a:srgbClr val="5B9BD5">
                    <a:lumMod val="50000"/>
                  </a:srgbClr>
                </a:solidFill>
                <a:latin typeface="Times New Roman" panose="02020603050405020304" pitchFamily="18" charset="0"/>
                <a:ea typeface="Calibri" panose="020F0502020204030204" pitchFamily="34" charset="0"/>
              </a:rPr>
              <a:t> polygons</a:t>
            </a:r>
            <a:endParaRPr lang="en-US" sz="2200" dirty="0">
              <a:solidFill>
                <a:srgbClr val="5B9BD5">
                  <a:lumMod val="50000"/>
                </a:srgbClr>
              </a:solidFill>
            </a:endParaRPr>
          </a:p>
        </p:txBody>
      </p:sp>
    </p:spTree>
    <p:extLst>
      <p:ext uri="{BB962C8B-B14F-4D97-AF65-F5344CB8AC3E}">
        <p14:creationId xmlns:p14="http://schemas.microsoft.com/office/powerpoint/2010/main" val="3927212074"/>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7" name="مستطيل 6"/>
          <p:cNvSpPr/>
          <p:nvPr/>
        </p:nvSpPr>
        <p:spPr>
          <a:xfrm>
            <a:off x="640080" y="502921"/>
            <a:ext cx="8054754" cy="5239896"/>
          </a:xfrm>
          <a:prstGeom prst="rect">
            <a:avLst/>
          </a:prstGeom>
        </p:spPr>
        <p:txBody>
          <a:bodyPr wrap="square">
            <a:spAutoFit/>
          </a:bodyPr>
          <a:lstStyle/>
          <a:p>
            <a:pPr marL="457200" indent="-457200">
              <a:lnSpc>
                <a:spcPct val="150000"/>
              </a:lnSpc>
              <a:buFont typeface="Wingdings" panose="05000000000000000000" pitchFamily="2" charset="2"/>
              <a:buChar char="Ø"/>
            </a:pPr>
            <a:r>
              <a:rPr lang="en-US" sz="3500" b="1" dirty="0">
                <a:solidFill>
                  <a:srgbClr val="5B9BD5">
                    <a:lumMod val="75000"/>
                  </a:srgbClr>
                </a:solidFill>
                <a:latin typeface="Times New Roman" pitchFamily="18" charset="0"/>
                <a:cs typeface="Times New Roman" pitchFamily="18" charset="0"/>
              </a:rPr>
              <a:t>pipe</a:t>
            </a:r>
            <a:r>
              <a:rPr lang="en-US" sz="3500" b="1" dirty="0" smtClean="0">
                <a:solidFill>
                  <a:srgbClr val="5B9BD5">
                    <a:lumMod val="75000"/>
                  </a:srgbClr>
                </a:solidFill>
                <a:latin typeface="Times New Roman" pitchFamily="18" charset="0"/>
                <a:cs typeface="Times New Roman" pitchFamily="18" charset="0"/>
              </a:rPr>
              <a:t> </a:t>
            </a:r>
            <a:r>
              <a:rPr lang="en-US" sz="3500" b="1" dirty="0" smtClean="0">
                <a:solidFill>
                  <a:srgbClr val="5B9BD5">
                    <a:lumMod val="75000"/>
                  </a:srgbClr>
                </a:solidFill>
              </a:rPr>
              <a:t> </a:t>
            </a:r>
            <a:endParaRPr lang="en-US" sz="3500" dirty="0">
              <a:solidFill>
                <a:srgbClr val="5B9BD5">
                  <a:lumMod val="75000"/>
                </a:srgbClr>
              </a:solidFill>
            </a:endParaRPr>
          </a:p>
          <a:p>
            <a:pPr>
              <a:lnSpc>
                <a:spcPct val="150000"/>
              </a:lnSpc>
            </a:pPr>
            <a:r>
              <a:rPr lang="en-US" dirty="0">
                <a:solidFill>
                  <a:prstClr val="black"/>
                </a:solidFill>
              </a:rPr>
              <a:t> </a:t>
            </a:r>
            <a:endParaRPr lang="en-US" dirty="0">
              <a:solidFill>
                <a:prstClr val="black"/>
              </a:solidFill>
              <a:latin typeface="Times New Roman" pitchFamily="18" charset="0"/>
              <a:cs typeface="Times New Roman" pitchFamily="18" charset="0"/>
            </a:endParaRPr>
          </a:p>
          <a:p>
            <a:pPr>
              <a:lnSpc>
                <a:spcPct val="150000"/>
              </a:lnSpc>
            </a:pPr>
            <a:r>
              <a:rPr lang="en-US" sz="2600" dirty="0">
                <a:solidFill>
                  <a:prstClr val="black"/>
                </a:solidFill>
                <a:latin typeface="Times New Roman" pitchFamily="18" charset="0"/>
                <a:cs typeface="Times New Roman" pitchFamily="18" charset="0"/>
              </a:rPr>
              <a:t>1 . Find the length of each pipe using </a:t>
            </a:r>
            <a:r>
              <a:rPr lang="en-US" sz="2600" dirty="0" smtClean="0">
                <a:solidFill>
                  <a:prstClr val="black"/>
                </a:solidFill>
                <a:latin typeface="Times New Roman" pitchFamily="18" charset="0"/>
                <a:cs typeface="Times New Roman" pitchFamily="18" charset="0"/>
              </a:rPr>
              <a:t>WaterCAD  </a:t>
            </a:r>
            <a:r>
              <a:rPr lang="en-US" sz="2600" dirty="0">
                <a:solidFill>
                  <a:prstClr val="black"/>
                </a:solidFill>
                <a:latin typeface="Times New Roman" pitchFamily="18" charset="0"/>
                <a:cs typeface="Times New Roman" pitchFamily="18" charset="0"/>
              </a:rPr>
              <a:t>program</a:t>
            </a:r>
            <a:r>
              <a:rPr lang="en-US" sz="2600" dirty="0" smtClean="0">
                <a:solidFill>
                  <a:prstClr val="black"/>
                </a:solidFill>
                <a:latin typeface="Times New Roman" pitchFamily="18" charset="0"/>
                <a:cs typeface="Times New Roman" pitchFamily="18" charset="0"/>
              </a:rPr>
              <a:t>.</a:t>
            </a:r>
          </a:p>
          <a:p>
            <a:pPr>
              <a:lnSpc>
                <a:spcPct val="150000"/>
              </a:lnSpc>
            </a:pPr>
            <a:r>
              <a:rPr lang="en-US" sz="2600" dirty="0" smtClean="0">
                <a:solidFill>
                  <a:prstClr val="black"/>
                </a:solidFill>
                <a:latin typeface="Times New Roman" pitchFamily="18" charset="0"/>
                <a:cs typeface="Times New Roman" pitchFamily="18" charset="0"/>
              </a:rPr>
              <a:t>2. </a:t>
            </a:r>
            <a:r>
              <a:rPr lang="en-US" sz="2600" dirty="0">
                <a:solidFill>
                  <a:prstClr val="black"/>
                </a:solidFill>
                <a:latin typeface="Times New Roman" pitchFamily="18" charset="0"/>
                <a:cs typeface="Times New Roman" pitchFamily="18" charset="0"/>
              </a:rPr>
              <a:t>Specify start and end node for each pipe</a:t>
            </a:r>
            <a:r>
              <a:rPr lang="en-US" sz="2600" dirty="0" smtClean="0">
                <a:solidFill>
                  <a:prstClr val="black"/>
                </a:solidFill>
                <a:latin typeface="Times New Roman" pitchFamily="18" charset="0"/>
                <a:cs typeface="Times New Roman" pitchFamily="18" charset="0"/>
              </a:rPr>
              <a:t>. </a:t>
            </a:r>
            <a:endParaRPr lang="en-US" sz="2600" dirty="0">
              <a:solidFill>
                <a:prstClr val="black"/>
              </a:solidFill>
              <a:latin typeface="Times New Roman" pitchFamily="18" charset="0"/>
              <a:cs typeface="Times New Roman" pitchFamily="18" charset="0"/>
            </a:endParaRPr>
          </a:p>
          <a:p>
            <a:pPr>
              <a:lnSpc>
                <a:spcPct val="150000"/>
              </a:lnSpc>
            </a:pPr>
            <a:r>
              <a:rPr lang="en-US" sz="2600" dirty="0">
                <a:solidFill>
                  <a:prstClr val="black"/>
                </a:solidFill>
                <a:latin typeface="Times New Roman" pitchFamily="18" charset="0"/>
                <a:cs typeface="Times New Roman" pitchFamily="18" charset="0"/>
              </a:rPr>
              <a:t>3</a:t>
            </a:r>
            <a:r>
              <a:rPr lang="en-US" sz="2600" dirty="0" smtClean="0">
                <a:solidFill>
                  <a:prstClr val="black"/>
                </a:solidFill>
                <a:latin typeface="Times New Roman" pitchFamily="18" charset="0"/>
                <a:cs typeface="Times New Roman" pitchFamily="18" charset="0"/>
              </a:rPr>
              <a:t>.  </a:t>
            </a:r>
            <a:r>
              <a:rPr lang="en-US" sz="2600" dirty="0">
                <a:solidFill>
                  <a:prstClr val="black"/>
                </a:solidFill>
                <a:latin typeface="Times New Roman" pitchFamily="18" charset="0"/>
                <a:cs typeface="Times New Roman" pitchFamily="18" charset="0"/>
              </a:rPr>
              <a:t>Assume an adequate diameter for each pipe.</a:t>
            </a:r>
          </a:p>
          <a:p>
            <a:pPr>
              <a:lnSpc>
                <a:spcPct val="150000"/>
              </a:lnSpc>
            </a:pPr>
            <a:r>
              <a:rPr lang="en-US" sz="2600" dirty="0" smtClean="0">
                <a:solidFill>
                  <a:prstClr val="black"/>
                </a:solidFill>
                <a:latin typeface="Times New Roman" pitchFamily="18" charset="0"/>
                <a:cs typeface="Times New Roman" pitchFamily="18" charset="0"/>
              </a:rPr>
              <a:t>4</a:t>
            </a:r>
            <a:r>
              <a:rPr lang="en-US" sz="2600" dirty="0">
                <a:solidFill>
                  <a:prstClr val="black"/>
                </a:solidFill>
                <a:latin typeface="Times New Roman" pitchFamily="18" charset="0"/>
                <a:cs typeface="Times New Roman" pitchFamily="18" charset="0"/>
              </a:rPr>
              <a:t>. The pipes are </a:t>
            </a:r>
            <a:r>
              <a:rPr lang="en-US" sz="2600" dirty="0" smtClean="0">
                <a:solidFill>
                  <a:prstClr val="black"/>
                </a:solidFill>
                <a:latin typeface="Times New Roman" pitchFamily="18" charset="0"/>
                <a:cs typeface="Times New Roman" pitchFamily="18" charset="0"/>
              </a:rPr>
              <a:t>Ductile Iron, The </a:t>
            </a:r>
            <a:r>
              <a:rPr lang="en-US" sz="2600" dirty="0">
                <a:solidFill>
                  <a:prstClr val="black"/>
                </a:solidFill>
                <a:latin typeface="Times New Roman" pitchFamily="18" charset="0"/>
                <a:cs typeface="Times New Roman" pitchFamily="18" charset="0"/>
              </a:rPr>
              <a:t>roughness of it is </a:t>
            </a:r>
            <a:r>
              <a:rPr lang="en-US" sz="2600" dirty="0" smtClean="0">
                <a:solidFill>
                  <a:srgbClr val="FF0000"/>
                </a:solidFill>
                <a:latin typeface="Times New Roman" pitchFamily="18" charset="0"/>
                <a:cs typeface="Times New Roman" pitchFamily="18" charset="0"/>
              </a:rPr>
              <a:t>130</a:t>
            </a:r>
            <a:r>
              <a:rPr lang="en-US" sz="2600" dirty="0" smtClean="0">
                <a:solidFill>
                  <a:prstClr val="black"/>
                </a:solidFill>
                <a:latin typeface="Times New Roman" pitchFamily="18" charset="0"/>
                <a:cs typeface="Times New Roman" pitchFamily="18" charset="0"/>
              </a:rPr>
              <a:t> as </a:t>
            </a:r>
            <a:r>
              <a:rPr lang="en-US" sz="2600" dirty="0">
                <a:solidFill>
                  <a:prstClr val="black"/>
                </a:solidFill>
                <a:latin typeface="Times New Roman" pitchFamily="18" charset="0"/>
                <a:cs typeface="Times New Roman" pitchFamily="18" charset="0"/>
              </a:rPr>
              <a:t>reported by C = Hazen-Williams roughness </a:t>
            </a:r>
            <a:r>
              <a:rPr lang="en-US" sz="2600" dirty="0" smtClean="0">
                <a:solidFill>
                  <a:prstClr val="black"/>
                </a:solidFill>
                <a:latin typeface="Times New Roman" pitchFamily="18" charset="0"/>
                <a:cs typeface="Times New Roman" pitchFamily="18" charset="0"/>
              </a:rPr>
              <a:t>Coefficient.</a:t>
            </a:r>
          </a:p>
          <a:p>
            <a:pPr>
              <a:lnSpc>
                <a:spcPct val="150000"/>
              </a:lnSpc>
            </a:pPr>
            <a:endParaRPr lang="en-US" sz="2400" dirty="0">
              <a:solidFill>
                <a:prstClr val="black"/>
              </a:solidFill>
              <a:latin typeface="Times New Roman" pitchFamily="18" charset="0"/>
              <a:cs typeface="Times New Roman" pitchFamily="18" charset="0"/>
            </a:endParaRPr>
          </a:p>
          <a:p>
            <a:endParaRPr lang="en-US" sz="2400" dirty="0">
              <a:solidFill>
                <a:prstClr val="black"/>
              </a:solidFill>
              <a:latin typeface="Times New Roman" pitchFamily="18" charset="0"/>
              <a:cs typeface="Times New Roman" pitchFamily="18" charset="0"/>
            </a:endParaRPr>
          </a:p>
        </p:txBody>
      </p:sp>
      <p:graphicFrame>
        <p:nvGraphicFramePr>
          <p:cNvPr id="5" name="Object 4"/>
          <p:cNvGraphicFramePr>
            <a:graphicFrameLocks noChangeAspect="1"/>
          </p:cNvGraphicFramePr>
          <p:nvPr>
            <p:extLst/>
          </p:nvPr>
        </p:nvGraphicFramePr>
        <p:xfrm>
          <a:off x="797426" y="5447074"/>
          <a:ext cx="7370268" cy="725126"/>
        </p:xfrm>
        <a:graphic>
          <a:graphicData uri="http://schemas.openxmlformats.org/presentationml/2006/ole">
            <mc:AlternateContent xmlns:mc="http://schemas.openxmlformats.org/markup-compatibility/2006">
              <mc:Choice xmlns:v="urn:schemas-microsoft-com:vml" Requires="v">
                <p:oleObj spid="_x0000_s2070" name="Equation" r:id="rId5" imgW="3352680" imgH="393480" progId="Equation.3">
                  <p:embed/>
                </p:oleObj>
              </mc:Choice>
              <mc:Fallback>
                <p:oleObj name="Equation" r:id="rId5" imgW="3352680" imgH="393480" progId="Equation.3">
                  <p:embed/>
                  <p:pic>
                    <p:nvPicPr>
                      <p:cNvPr id="0" name=""/>
                      <p:cNvPicPr>
                        <a:picLocks noChangeAspect="1" noChangeArrowheads="1"/>
                      </p:cNvPicPr>
                      <p:nvPr/>
                    </p:nvPicPr>
                    <p:blipFill>
                      <a:blip r:embed="rId6"/>
                      <a:srcRect/>
                      <a:stretch>
                        <a:fillRect/>
                      </a:stretch>
                    </p:blipFill>
                    <p:spPr bwMode="auto">
                      <a:xfrm>
                        <a:off x="797426" y="5447074"/>
                        <a:ext cx="7370268" cy="725126"/>
                      </a:xfrm>
                      <a:prstGeom prst="rect">
                        <a:avLst/>
                      </a:prstGeom>
                      <a:noFill/>
                    </p:spPr>
                  </p:pic>
                </p:oleObj>
              </mc:Fallback>
            </mc:AlternateContent>
          </a:graphicData>
        </a:graphic>
      </p:graphicFrame>
    </p:spTree>
    <p:extLst>
      <p:ext uri="{BB962C8B-B14F-4D97-AF65-F5344CB8AC3E}">
        <p14:creationId xmlns:p14="http://schemas.microsoft.com/office/powerpoint/2010/main" val="2932451548"/>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664" y="299688"/>
            <a:ext cx="8596668" cy="678287"/>
          </a:xfrm>
        </p:spPr>
        <p:txBody>
          <a:bodyPr>
            <a:normAutofit/>
          </a:bodyPr>
          <a:lstStyle/>
          <a:p>
            <a:r>
              <a:rPr lang="en-US" sz="3500" dirty="0">
                <a:solidFill>
                  <a:schemeClr val="accent1">
                    <a:lumMod val="75000"/>
                  </a:schemeClr>
                </a:solidFill>
                <a:latin typeface="Times New Roman" panose="02020603050405020304" pitchFamily="18" charset="0"/>
                <a:ea typeface="Times New Roman" panose="02020603050405020304" pitchFamily="18" charset="0"/>
              </a:rPr>
              <a:t>Type of analysis </a:t>
            </a:r>
            <a:endParaRPr lang="en-US" sz="3500" dirty="0">
              <a:solidFill>
                <a:schemeClr val="accent1">
                  <a:lumMod val="75000"/>
                </a:schemeClr>
              </a:solidFill>
            </a:endParaRPr>
          </a:p>
        </p:txBody>
      </p:sp>
      <p:sp>
        <p:nvSpPr>
          <p:cNvPr id="3" name="Content Placeholder 2"/>
          <p:cNvSpPr>
            <a:spLocks noGrp="1"/>
          </p:cNvSpPr>
          <p:nvPr>
            <p:ph idx="1"/>
          </p:nvPr>
        </p:nvSpPr>
        <p:spPr>
          <a:xfrm>
            <a:off x="335663" y="1160356"/>
            <a:ext cx="11182259" cy="3052263"/>
          </a:xfrm>
        </p:spPr>
        <p:txBody>
          <a:bodyPr>
            <a:normAutofit/>
          </a:bodyPr>
          <a:lstStyle/>
          <a:p>
            <a:pPr marL="0" lvl="0" indent="0">
              <a:buNone/>
            </a:pPr>
            <a:r>
              <a:rPr lang="en-US" b="1" dirty="0"/>
              <a:t>Transient analysis </a:t>
            </a:r>
            <a:endParaRPr lang="en-US" dirty="0" smtClean="0"/>
          </a:p>
          <a:p>
            <a:r>
              <a:rPr lang="en-US" dirty="0" smtClean="0"/>
              <a:t>Transient </a:t>
            </a:r>
            <a:r>
              <a:rPr lang="en-US" dirty="0"/>
              <a:t>analysis indicates the real conditions of using water during the day hour by the consumption of Marda water distribution network.</a:t>
            </a:r>
          </a:p>
          <a:p>
            <a:pPr marL="0" indent="0">
              <a:buNone/>
            </a:pPr>
            <a:endParaRPr lang="en-US" dirty="0"/>
          </a:p>
        </p:txBody>
      </p:sp>
      <p:sp>
        <p:nvSpPr>
          <p:cNvPr id="6" name="Slide Number Placeholder 5"/>
          <p:cNvSpPr>
            <a:spLocks noGrp="1"/>
          </p:cNvSpPr>
          <p:nvPr>
            <p:ph type="sldNum" sz="quarter" idx="12"/>
          </p:nvPr>
        </p:nvSpPr>
        <p:spPr/>
        <p:txBody>
          <a:bodyPr/>
          <a:lstStyle/>
          <a:p>
            <a:fld id="{9CD8D479-8942-46E8-A226-A4E01F7A105C}" type="slidenum">
              <a:rPr lang="en-US" smtClean="0">
                <a:solidFill>
                  <a:prstClr val="black">
                    <a:tint val="75000"/>
                  </a:prstClr>
                </a:solidFill>
              </a:rPr>
              <a:pPr/>
              <a:t>16</a:t>
            </a:fld>
            <a:endParaRPr lang="en-US">
              <a:solidFill>
                <a:prstClr val="black">
                  <a:tint val="75000"/>
                </a:prstClr>
              </a:solidFill>
            </a:endParaRPr>
          </a:p>
        </p:txBody>
      </p:sp>
      <p:pic>
        <p:nvPicPr>
          <p:cNvPr id="7" name="Picture 6"/>
          <p:cNvPicPr/>
          <p:nvPr/>
        </p:nvPicPr>
        <p:blipFill>
          <a:blip r:embed="rId4"/>
          <a:stretch>
            <a:fillRect/>
          </a:stretch>
        </p:blipFill>
        <p:spPr>
          <a:xfrm>
            <a:off x="387486" y="3224637"/>
            <a:ext cx="9762354" cy="2832025"/>
          </a:xfrm>
          <a:prstGeom prst="rect">
            <a:avLst/>
          </a:prstGeom>
        </p:spPr>
      </p:pic>
    </p:spTree>
    <p:extLst>
      <p:ext uri="{BB962C8B-B14F-4D97-AF65-F5344CB8AC3E}">
        <p14:creationId xmlns:p14="http://schemas.microsoft.com/office/powerpoint/2010/main" val="3464907895"/>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85738"/>
            <a:ext cx="5857875" cy="800100"/>
          </a:xfrm>
        </p:spPr>
        <p:txBody>
          <a:bodyPr>
            <a:noAutofit/>
          </a:bodyPr>
          <a:lstStyle/>
          <a:p>
            <a:pPr algn="ctr" rtl="1"/>
            <a:r>
              <a:rPr lang="en-US" sz="3000" i="1" dirty="0">
                <a:solidFill>
                  <a:schemeClr val="tx1"/>
                </a:solidFill>
                <a:effectLst>
                  <a:outerShdw blurRad="38100" dist="38100" dir="2700000" algn="tl">
                    <a:srgbClr val="000000">
                      <a:alpha val="43137"/>
                    </a:srgbClr>
                  </a:outerShdw>
                </a:effectLst>
              </a:rPr>
              <a:t>Design considerations</a:t>
            </a:r>
          </a:p>
        </p:txBody>
      </p:sp>
      <p:sp>
        <p:nvSpPr>
          <p:cNvPr id="3" name="عنوان فرعي 2"/>
          <p:cNvSpPr>
            <a:spLocks noGrp="1"/>
          </p:cNvSpPr>
          <p:nvPr>
            <p:ph type="subTitle" idx="1"/>
          </p:nvPr>
        </p:nvSpPr>
        <p:spPr>
          <a:xfrm>
            <a:off x="950267" y="1383631"/>
            <a:ext cx="9965383" cy="4896544"/>
          </a:xfrm>
        </p:spPr>
        <p:txBody>
          <a:bodyPr>
            <a:normAutofit/>
          </a:bodyPr>
          <a:lstStyle/>
          <a:p>
            <a:pPr algn="l"/>
            <a:r>
              <a:rPr lang="en-US" sz="2800" dirty="0">
                <a:solidFill>
                  <a:schemeClr val="tx1"/>
                </a:solidFill>
                <a:latin typeface="Times New Roman" pitchFamily="18" charset="0"/>
                <a:cs typeface="Times New Roman" pitchFamily="18" charset="0"/>
              </a:rPr>
              <a:t>After running process, checks have to be made to make sure that the velocity in pipes and the head at nodes fulfill required criteria which indicate that:</a:t>
            </a:r>
          </a:p>
          <a:p>
            <a:pPr algn="l"/>
            <a:r>
              <a:rPr lang="en-US" sz="2800" dirty="0">
                <a:solidFill>
                  <a:schemeClr val="tx1"/>
                </a:solidFill>
                <a:latin typeface="Times New Roman" pitchFamily="18" charset="0"/>
                <a:cs typeface="Times New Roman" pitchFamily="18" charset="0"/>
              </a:rPr>
              <a:t> </a:t>
            </a:r>
          </a:p>
          <a:p>
            <a:pPr marL="514350" indent="-514350" algn="l">
              <a:buFont typeface="Wingdings" panose="05000000000000000000" pitchFamily="2" charset="2"/>
              <a:buChar char="Ø"/>
            </a:pPr>
            <a:r>
              <a:rPr lang="en-US" sz="2800" dirty="0" smtClean="0">
                <a:solidFill>
                  <a:schemeClr val="tx1"/>
                </a:solidFill>
                <a:latin typeface="Times New Roman" pitchFamily="18" charset="0"/>
                <a:cs typeface="Times New Roman" pitchFamily="18" charset="0"/>
              </a:rPr>
              <a:t>Allowable </a:t>
            </a:r>
            <a:r>
              <a:rPr lang="en-US" sz="2800" dirty="0">
                <a:solidFill>
                  <a:schemeClr val="tx1"/>
                </a:solidFill>
                <a:latin typeface="Times New Roman" pitchFamily="18" charset="0"/>
                <a:cs typeface="Times New Roman" pitchFamily="18" charset="0"/>
              </a:rPr>
              <a:t>nodal pressure arranges between </a:t>
            </a:r>
            <a:r>
              <a:rPr lang="en-US" sz="2800" dirty="0" smtClean="0">
                <a:solidFill>
                  <a:schemeClr val="tx1"/>
                </a:solidFill>
                <a:latin typeface="Times New Roman" pitchFamily="18" charset="0"/>
                <a:cs typeface="Times New Roman" pitchFamily="18" charset="0"/>
              </a:rPr>
              <a:t> </a:t>
            </a:r>
            <a:r>
              <a:rPr lang="en-US" sz="2800" dirty="0">
                <a:solidFill>
                  <a:schemeClr val="tx1"/>
                </a:solidFill>
                <a:latin typeface="Times New Roman" pitchFamily="18" charset="0"/>
                <a:cs typeface="Times New Roman" pitchFamily="18" charset="0"/>
              </a:rPr>
              <a:t>(</a:t>
            </a:r>
            <a:r>
              <a:rPr lang="en-US" sz="2800" dirty="0">
                <a:solidFill>
                  <a:srgbClr val="FF0000"/>
                </a:solidFill>
                <a:latin typeface="Times New Roman" pitchFamily="18" charset="0"/>
                <a:cs typeface="Times New Roman" pitchFamily="18" charset="0"/>
              </a:rPr>
              <a:t>20</a:t>
            </a:r>
            <a:r>
              <a:rPr lang="en-US" sz="2800" dirty="0">
                <a:solidFill>
                  <a:schemeClr val="tx1"/>
                </a:solidFill>
                <a:latin typeface="Times New Roman" pitchFamily="18" charset="0"/>
                <a:cs typeface="Times New Roman" pitchFamily="18" charset="0"/>
              </a:rPr>
              <a:t>-</a:t>
            </a:r>
            <a:r>
              <a:rPr lang="en-US" sz="2800" dirty="0">
                <a:solidFill>
                  <a:srgbClr val="FF0000"/>
                </a:solidFill>
                <a:latin typeface="Times New Roman" pitchFamily="18" charset="0"/>
                <a:cs typeface="Times New Roman" pitchFamily="18" charset="0"/>
              </a:rPr>
              <a:t>80</a:t>
            </a:r>
            <a:r>
              <a:rPr lang="en-US" sz="2800" dirty="0">
                <a:solidFill>
                  <a:schemeClr val="tx1"/>
                </a:solidFill>
                <a:latin typeface="Times New Roman" pitchFamily="18" charset="0"/>
                <a:cs typeface="Times New Roman" pitchFamily="18" charset="0"/>
              </a:rPr>
              <a:t>) meter head.</a:t>
            </a:r>
          </a:p>
          <a:p>
            <a:pPr marL="514350" indent="-514350" algn="l">
              <a:buFont typeface="Wingdings" panose="05000000000000000000" pitchFamily="2" charset="2"/>
              <a:buChar char="Ø"/>
            </a:pPr>
            <a:endParaRPr lang="en-US" sz="2800" dirty="0">
              <a:solidFill>
                <a:schemeClr val="tx1"/>
              </a:solidFill>
              <a:latin typeface="Times New Roman" pitchFamily="18" charset="0"/>
              <a:cs typeface="Times New Roman" pitchFamily="18" charset="0"/>
            </a:endParaRPr>
          </a:p>
          <a:p>
            <a:pPr marL="514350" indent="-514350" algn="l">
              <a:buFont typeface="Wingdings" panose="05000000000000000000" pitchFamily="2" charset="2"/>
              <a:buChar char="Ø"/>
            </a:pPr>
            <a:r>
              <a:rPr lang="en-US" sz="2800" dirty="0">
                <a:solidFill>
                  <a:schemeClr val="tx1"/>
                </a:solidFill>
                <a:latin typeface="Times New Roman" pitchFamily="18" charset="0"/>
                <a:cs typeface="Times New Roman" pitchFamily="18" charset="0"/>
              </a:rPr>
              <a:t> Allowable velocity in the pipes arrange between (</a:t>
            </a:r>
            <a:r>
              <a:rPr lang="en-US" sz="2800" dirty="0">
                <a:solidFill>
                  <a:srgbClr val="FF0000"/>
                </a:solidFill>
                <a:latin typeface="Times New Roman" pitchFamily="18" charset="0"/>
                <a:cs typeface="Times New Roman" pitchFamily="18" charset="0"/>
              </a:rPr>
              <a:t>0.3</a:t>
            </a:r>
            <a:r>
              <a:rPr lang="en-US" sz="2800" dirty="0">
                <a:solidFill>
                  <a:schemeClr val="tx1"/>
                </a:solidFill>
                <a:latin typeface="Times New Roman" pitchFamily="18" charset="0"/>
                <a:cs typeface="Times New Roman" pitchFamily="18" charset="0"/>
              </a:rPr>
              <a:t> −</a:t>
            </a:r>
            <a:r>
              <a:rPr lang="en-US" sz="2800" dirty="0">
                <a:solidFill>
                  <a:srgbClr val="FF0000"/>
                </a:solidFill>
                <a:latin typeface="Times New Roman" pitchFamily="18" charset="0"/>
                <a:cs typeface="Times New Roman" pitchFamily="18" charset="0"/>
              </a:rPr>
              <a:t>3</a:t>
            </a:r>
            <a:r>
              <a:rPr lang="en-US" sz="2800" dirty="0">
                <a:solidFill>
                  <a:schemeClr val="tx1"/>
                </a:solidFill>
                <a:latin typeface="Times New Roman" pitchFamily="18" charset="0"/>
                <a:cs typeface="Times New Roman" pitchFamily="18" charset="0"/>
              </a:rPr>
              <a:t>) meters per second.</a:t>
            </a:r>
          </a:p>
          <a:p>
            <a:pPr algn="l" rtl="0"/>
            <a:endParaRPr lang="en-US" sz="2800" b="1" dirty="0" smtClean="0">
              <a:solidFill>
                <a:schemeClr val="tx1"/>
              </a:solidFill>
              <a:latin typeface="Times New Roman" pitchFamily="18" charset="0"/>
              <a:cs typeface="Times New Roman" pitchFamily="18" charset="0"/>
            </a:endParaRPr>
          </a:p>
          <a:p>
            <a:pPr algn="l" rtl="0"/>
            <a:endParaRPr lang="en-US" sz="28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608480529"/>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55000">
              <a:schemeClr val="accent6">
                <a:lumMod val="0"/>
                <a:lumOff val="100000"/>
              </a:schemeClr>
            </a:gs>
            <a:gs pos="100000">
              <a:schemeClr val="accent6">
                <a:lumMod val="100000"/>
              </a:schemeClr>
            </a:gs>
          </a:gsLst>
          <a:lin ang="162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2231107" y="21704"/>
            <a:ext cx="7772400" cy="936104"/>
          </a:xfrm>
        </p:spPr>
        <p:txBody>
          <a:bodyPr>
            <a:noAutofit/>
          </a:bodyPr>
          <a:lstStyle/>
          <a:p>
            <a:pPr algn="ctr" rtl="1"/>
            <a:r>
              <a:rPr lang="en-US" sz="4000" i="1" dirty="0">
                <a:solidFill>
                  <a:schemeClr val="accent1">
                    <a:lumMod val="75000"/>
                  </a:schemeClr>
                </a:solidFill>
              </a:rPr>
              <a:t>The Result</a:t>
            </a:r>
            <a:endParaRPr lang="en-US" sz="4000" dirty="0">
              <a:solidFill>
                <a:schemeClr val="accent1">
                  <a:lumMod val="75000"/>
                </a:schemeClr>
              </a:solidFill>
            </a:endParaRPr>
          </a:p>
        </p:txBody>
      </p:sp>
      <p:sp>
        <p:nvSpPr>
          <p:cNvPr id="3" name="عنوان فرعي 2"/>
          <p:cNvSpPr>
            <a:spLocks noGrp="1"/>
          </p:cNvSpPr>
          <p:nvPr>
            <p:ph type="subTitle" idx="1"/>
          </p:nvPr>
        </p:nvSpPr>
        <p:spPr>
          <a:xfrm>
            <a:off x="880542" y="936104"/>
            <a:ext cx="7848872" cy="4896544"/>
          </a:xfrm>
        </p:spPr>
        <p:txBody>
          <a:bodyPr>
            <a:normAutofit/>
          </a:bodyPr>
          <a:lstStyle/>
          <a:p>
            <a:pPr algn="l"/>
            <a:r>
              <a:rPr lang="en-US" sz="3500" b="1" dirty="0">
                <a:solidFill>
                  <a:schemeClr val="accent1">
                    <a:lumMod val="75000"/>
                  </a:schemeClr>
                </a:solidFill>
                <a:latin typeface="Times New Roman" pitchFamily="18" charset="0"/>
                <a:cs typeface="Times New Roman" pitchFamily="18" charset="0"/>
              </a:rPr>
              <a:t> Pressure: </a:t>
            </a:r>
          </a:p>
          <a:p>
            <a:pPr algn="l" rtl="0"/>
            <a:endParaRPr lang="en-US" sz="3200" b="1" dirty="0" smtClean="0">
              <a:solidFill>
                <a:srgbClr val="FFFF00"/>
              </a:solidFill>
              <a:latin typeface="Times New Roman" pitchFamily="18" charset="0"/>
              <a:cs typeface="Times New Roman" pitchFamily="18" charset="0"/>
            </a:endParaRPr>
          </a:p>
          <a:p>
            <a:pPr algn="l" rtl="0"/>
            <a:endParaRPr lang="en-US" sz="3200" b="1" dirty="0">
              <a:solidFill>
                <a:srgbClr val="FFFF00"/>
              </a:solidFill>
              <a:latin typeface="Times New Roman" pitchFamily="18" charset="0"/>
              <a:cs typeface="Times New Roman" pitchFamily="18" charset="0"/>
            </a:endParaRPr>
          </a:p>
          <a:p>
            <a:pPr algn="l" rtl="0"/>
            <a:endParaRPr lang="ar-SA" dirty="0">
              <a:solidFill>
                <a:schemeClr val="tx1"/>
              </a:solidFill>
            </a:endParaRPr>
          </a:p>
        </p:txBody>
      </p:sp>
      <p:sp>
        <p:nvSpPr>
          <p:cNvPr id="7" name="مستطيل 6"/>
          <p:cNvSpPr/>
          <p:nvPr/>
        </p:nvSpPr>
        <p:spPr>
          <a:xfrm>
            <a:off x="3503712" y="6309320"/>
            <a:ext cx="5328592" cy="369332"/>
          </a:xfrm>
          <a:prstGeom prst="rect">
            <a:avLst/>
          </a:prstGeom>
        </p:spPr>
        <p:txBody>
          <a:bodyPr wrap="square">
            <a:spAutoFit/>
          </a:bodyPr>
          <a:lstStyle/>
          <a:p>
            <a:pPr algn="ctr" rtl="1"/>
            <a:r>
              <a:rPr lang="en-US" b="1" dirty="0">
                <a:solidFill>
                  <a:prstClr val="white"/>
                </a:solidFill>
                <a:latin typeface="Times New Roman" pitchFamily="18" charset="0"/>
                <a:cs typeface="Times New Roman" pitchFamily="18" charset="0"/>
              </a:rPr>
              <a:t>percent distribution pressure in Thinnaba Town</a:t>
            </a:r>
            <a:endParaRPr lang="ar-SA" b="1" dirty="0">
              <a:solidFill>
                <a:prstClr val="white"/>
              </a:solidFill>
              <a:latin typeface="Times New Roman" pitchFamily="18" charset="0"/>
              <a:cs typeface="Times New Roman" pitchFamily="18" charset="0"/>
            </a:endParaRPr>
          </a:p>
        </p:txBody>
      </p:sp>
      <p:graphicFrame>
        <p:nvGraphicFramePr>
          <p:cNvPr id="9" name="Chart 8"/>
          <p:cNvGraphicFramePr/>
          <p:nvPr>
            <p:extLst/>
          </p:nvPr>
        </p:nvGraphicFramePr>
        <p:xfrm>
          <a:off x="1276350" y="2996916"/>
          <a:ext cx="10001250" cy="38192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4984994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55000">
              <a:schemeClr val="accent6">
                <a:lumMod val="0"/>
                <a:lumOff val="100000"/>
              </a:schemeClr>
            </a:gs>
            <a:gs pos="100000">
              <a:schemeClr val="accent6">
                <a:lumMod val="100000"/>
              </a:schemeClr>
            </a:gs>
          </a:gsLst>
          <a:lin ang="162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364035" y="-68137"/>
            <a:ext cx="7772400" cy="936104"/>
          </a:xfrm>
        </p:spPr>
        <p:txBody>
          <a:bodyPr>
            <a:noAutofit/>
          </a:bodyPr>
          <a:lstStyle/>
          <a:p>
            <a:pPr algn="ctr" rtl="1"/>
            <a:r>
              <a:rPr lang="en-US" sz="3500" i="1" dirty="0" smtClean="0">
                <a:solidFill>
                  <a:schemeClr val="accent1">
                    <a:lumMod val="75000"/>
                  </a:schemeClr>
                </a:solidFill>
              </a:rPr>
              <a:t>The Result</a:t>
            </a:r>
            <a:endParaRPr lang="en-US" sz="3500" dirty="0">
              <a:solidFill>
                <a:schemeClr val="accent1">
                  <a:lumMod val="75000"/>
                </a:schemeClr>
              </a:solidFill>
            </a:endParaRPr>
          </a:p>
        </p:txBody>
      </p:sp>
      <p:sp>
        <p:nvSpPr>
          <p:cNvPr id="3" name="عنوان فرعي 2"/>
          <p:cNvSpPr>
            <a:spLocks noGrp="1"/>
          </p:cNvSpPr>
          <p:nvPr>
            <p:ph type="subTitle" idx="1"/>
          </p:nvPr>
        </p:nvSpPr>
        <p:spPr>
          <a:xfrm>
            <a:off x="850256" y="812130"/>
            <a:ext cx="7848872" cy="4896544"/>
          </a:xfrm>
        </p:spPr>
        <p:txBody>
          <a:bodyPr>
            <a:normAutofit/>
          </a:bodyPr>
          <a:lstStyle/>
          <a:p>
            <a:pPr algn="l"/>
            <a:r>
              <a:rPr lang="en-US" sz="3500" b="1" i="1" dirty="0">
                <a:solidFill>
                  <a:schemeClr val="accent1">
                    <a:lumMod val="75000"/>
                  </a:schemeClr>
                </a:solidFill>
                <a:latin typeface="Times New Roman" pitchFamily="18" charset="0"/>
                <a:cs typeface="Times New Roman" pitchFamily="18" charset="0"/>
              </a:rPr>
              <a:t> </a:t>
            </a:r>
            <a:r>
              <a:rPr lang="en-US" sz="3500" b="1" i="1" dirty="0" smtClean="0">
                <a:solidFill>
                  <a:schemeClr val="accent1">
                    <a:lumMod val="75000"/>
                  </a:schemeClr>
                </a:solidFill>
                <a:latin typeface="Times New Roman" pitchFamily="18" charset="0"/>
                <a:cs typeface="Times New Roman" pitchFamily="18" charset="0"/>
              </a:rPr>
              <a:t>Velocity</a:t>
            </a:r>
            <a:endParaRPr lang="en-US" sz="3500" b="1" i="1" dirty="0">
              <a:solidFill>
                <a:schemeClr val="accent1">
                  <a:lumMod val="75000"/>
                </a:schemeClr>
              </a:solidFill>
              <a:latin typeface="Times New Roman" pitchFamily="18" charset="0"/>
              <a:cs typeface="Times New Roman" pitchFamily="18" charset="0"/>
            </a:endParaRPr>
          </a:p>
          <a:p>
            <a:pPr algn="l" rtl="0"/>
            <a:endParaRPr lang="en-US" sz="3200" b="1" i="1" dirty="0" smtClean="0">
              <a:solidFill>
                <a:srgbClr val="FFFF00"/>
              </a:solidFill>
              <a:latin typeface="Times New Roman" pitchFamily="18" charset="0"/>
              <a:cs typeface="Times New Roman" pitchFamily="18" charset="0"/>
            </a:endParaRPr>
          </a:p>
          <a:p>
            <a:pPr algn="l" rtl="0"/>
            <a:r>
              <a:rPr lang="en-US" sz="3200" b="1" i="1" dirty="0" smtClean="0">
                <a:solidFill>
                  <a:srgbClr val="FFFF00"/>
                </a:solidFill>
                <a:latin typeface="Times New Roman" pitchFamily="18" charset="0"/>
                <a:cs typeface="Times New Roman" pitchFamily="18" charset="0"/>
              </a:rPr>
              <a:t> </a:t>
            </a:r>
            <a:endParaRPr lang="en-US" sz="3200" b="1" i="1" dirty="0">
              <a:solidFill>
                <a:srgbClr val="FFFF00"/>
              </a:solidFill>
              <a:latin typeface="Times New Roman" pitchFamily="18" charset="0"/>
              <a:cs typeface="Times New Roman" pitchFamily="18" charset="0"/>
            </a:endParaRPr>
          </a:p>
          <a:p>
            <a:pPr algn="l" rtl="0"/>
            <a:endParaRPr lang="ar-SA" dirty="0">
              <a:solidFill>
                <a:schemeClr val="tx1"/>
              </a:solidFill>
            </a:endParaRPr>
          </a:p>
        </p:txBody>
      </p:sp>
      <p:sp>
        <p:nvSpPr>
          <p:cNvPr id="7" name="مستطيل 6"/>
          <p:cNvSpPr/>
          <p:nvPr/>
        </p:nvSpPr>
        <p:spPr>
          <a:xfrm>
            <a:off x="3575720" y="6165304"/>
            <a:ext cx="5328592" cy="400110"/>
          </a:xfrm>
          <a:prstGeom prst="rect">
            <a:avLst/>
          </a:prstGeom>
        </p:spPr>
        <p:txBody>
          <a:bodyPr wrap="square">
            <a:spAutoFit/>
          </a:bodyPr>
          <a:lstStyle/>
          <a:p>
            <a:pPr algn="r" rtl="1"/>
            <a:r>
              <a:rPr lang="en-US" sz="2000" dirty="0">
                <a:solidFill>
                  <a:prstClr val="white"/>
                </a:solidFill>
                <a:latin typeface="Times New Roman" pitchFamily="18" charset="0"/>
                <a:cs typeface="Times New Roman" pitchFamily="18" charset="0"/>
              </a:rPr>
              <a:t>percent distribution velocity in Thinnaba Town</a:t>
            </a:r>
            <a:endParaRPr lang="ar-SA" sz="2000" dirty="0">
              <a:solidFill>
                <a:prstClr val="white"/>
              </a:solidFill>
              <a:latin typeface="Times New Roman" pitchFamily="18" charset="0"/>
              <a:cs typeface="Times New Roman" pitchFamily="18" charset="0"/>
            </a:endParaRPr>
          </a:p>
        </p:txBody>
      </p:sp>
      <p:graphicFrame>
        <p:nvGraphicFramePr>
          <p:cNvPr id="11" name="Chart 10"/>
          <p:cNvGraphicFramePr/>
          <p:nvPr>
            <p:extLst/>
          </p:nvPr>
        </p:nvGraphicFramePr>
        <p:xfrm>
          <a:off x="1102792" y="2935700"/>
          <a:ext cx="9748837" cy="365324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09176574"/>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grpSp>
        <p:nvGrpSpPr>
          <p:cNvPr id="4" name="Group 4"/>
          <p:cNvGrpSpPr>
            <a:grpSpLocks/>
          </p:cNvGrpSpPr>
          <p:nvPr/>
        </p:nvGrpSpPr>
        <p:grpSpPr bwMode="auto">
          <a:xfrm>
            <a:off x="2971801" y="1358025"/>
            <a:ext cx="5762659" cy="3630470"/>
            <a:chOff x="723" y="1798"/>
            <a:chExt cx="1975" cy="1584"/>
          </a:xfrm>
        </p:grpSpPr>
        <p:sp>
          <p:nvSpPr>
            <p:cNvPr id="7" name="AutoShape 7"/>
            <p:cNvSpPr>
              <a:spLocks noChangeArrowheads="1"/>
            </p:cNvSpPr>
            <p:nvPr/>
          </p:nvSpPr>
          <p:spPr bwMode="gray">
            <a:xfrm>
              <a:off x="723" y="1798"/>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sz="2800" dirty="0">
                  <a:solidFill>
                    <a:srgbClr val="000000"/>
                  </a:solidFill>
                  <a:cs typeface="Arial" panose="020B0604020202020204" pitchFamily="34" charset="0"/>
                </a:rPr>
                <a:t>Objectives </a:t>
              </a:r>
            </a:p>
          </p:txBody>
        </p:sp>
        <p:sp>
          <p:nvSpPr>
            <p:cNvPr id="8" name="AutoShape 8"/>
            <p:cNvSpPr>
              <a:spLocks noChangeArrowheads="1"/>
            </p:cNvSpPr>
            <p:nvPr/>
          </p:nvSpPr>
          <p:spPr bwMode="gray">
            <a:xfrm>
              <a:off x="741" y="2108"/>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anose="05000000000000000000" pitchFamily="2" charset="2"/>
                <a:buNone/>
              </a:pPr>
              <a:r>
                <a:rPr lang="en-US" sz="1600" dirty="0">
                  <a:solidFill>
                    <a:srgbClr val="000000"/>
                  </a:solidFill>
                  <a:cs typeface="Arial" panose="020B0604020202020204" pitchFamily="34" charset="0"/>
                </a:rPr>
                <a:t> </a:t>
              </a:r>
              <a:r>
                <a:rPr lang="en-US" sz="2800" dirty="0">
                  <a:solidFill>
                    <a:srgbClr val="000000"/>
                  </a:solidFill>
                  <a:cs typeface="Arial" panose="020B0604020202020204" pitchFamily="34" charset="0"/>
                </a:rPr>
                <a:t>Introduction</a:t>
              </a:r>
            </a:p>
          </p:txBody>
        </p:sp>
        <p:sp>
          <p:nvSpPr>
            <p:cNvPr id="9" name="AutoShape 9"/>
            <p:cNvSpPr>
              <a:spLocks noChangeArrowheads="1"/>
            </p:cNvSpPr>
            <p:nvPr/>
          </p:nvSpPr>
          <p:spPr bwMode="gray">
            <a:xfrm>
              <a:off x="723" y="2470"/>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anose="05000000000000000000" pitchFamily="2" charset="2"/>
                <a:buNone/>
              </a:pPr>
              <a:r>
                <a:rPr lang="en-US" sz="2800" dirty="0">
                  <a:solidFill>
                    <a:srgbClr val="000000"/>
                  </a:solidFill>
                  <a:cs typeface="Arial" panose="020B0604020202020204" pitchFamily="34" charset="0"/>
                </a:rPr>
                <a:t>Study Area</a:t>
              </a:r>
            </a:p>
          </p:txBody>
        </p:sp>
        <p:sp>
          <p:nvSpPr>
            <p:cNvPr id="10" name="AutoShape 10"/>
            <p:cNvSpPr>
              <a:spLocks noChangeArrowheads="1"/>
            </p:cNvSpPr>
            <p:nvPr/>
          </p:nvSpPr>
          <p:spPr bwMode="gray">
            <a:xfrm>
              <a:off x="723" y="2806"/>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anose="05000000000000000000" pitchFamily="2" charset="2"/>
                <a:buNone/>
              </a:pPr>
              <a:r>
                <a:rPr lang="en-US" sz="2800">
                  <a:solidFill>
                    <a:srgbClr val="000000"/>
                  </a:solidFill>
                  <a:cs typeface="Arial" panose="020B0604020202020204" pitchFamily="34" charset="0"/>
                </a:rPr>
                <a:t>Methodology</a:t>
              </a:r>
            </a:p>
          </p:txBody>
        </p:sp>
        <p:sp>
          <p:nvSpPr>
            <p:cNvPr id="11" name="AutoShape 11"/>
            <p:cNvSpPr>
              <a:spLocks noChangeArrowheads="1"/>
            </p:cNvSpPr>
            <p:nvPr/>
          </p:nvSpPr>
          <p:spPr bwMode="gray">
            <a:xfrm>
              <a:off x="723" y="3142"/>
              <a:ext cx="1957" cy="240"/>
            </a:xfrm>
            <a:prstGeom prst="roundRect">
              <a:avLst>
                <a:gd name="adj" fmla="val 7574"/>
              </a:avLst>
            </a:prstGeom>
            <a:gradFill rotWithShape="1">
              <a:gsLst>
                <a:gs pos="0">
                  <a:schemeClr val="accent1"/>
                </a:gs>
                <a:gs pos="50000">
                  <a:schemeClr val="accent1">
                    <a:gamma/>
                    <a:tint val="22353"/>
                    <a:invGamma/>
                  </a:schemeClr>
                </a:gs>
                <a:gs pos="100000">
                  <a:schemeClr val="accent1"/>
                </a:gs>
              </a:gsLst>
              <a:lin ang="5400000" scaled="1"/>
            </a:gradFill>
            <a:ln>
              <a:noFill/>
            </a:ln>
            <a:effectLst/>
            <a:extLst>
              <a:ext uri="{91240B29-F687-4F45-9708-019B960494DF}">
                <a14:hiddenLine xmlns:a14="http://schemas.microsoft.com/office/drawing/2010/main" w="28575" cap="rnd">
                  <a:solidFill>
                    <a:schemeClr val="bg2"/>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buFont typeface="Wingdings" panose="05000000000000000000" pitchFamily="2" charset="2"/>
                <a:buNone/>
              </a:pPr>
              <a:r>
                <a:rPr lang="en-US" sz="2800">
                  <a:solidFill>
                    <a:srgbClr val="000000"/>
                  </a:solidFill>
                  <a:cs typeface="Arial" panose="020B0604020202020204" pitchFamily="34" charset="0"/>
                </a:rPr>
                <a:t>Results</a:t>
              </a:r>
            </a:p>
          </p:txBody>
        </p:sp>
      </p:grpSp>
      <p:sp>
        <p:nvSpPr>
          <p:cNvPr id="12" name="Rectangle 22"/>
          <p:cNvSpPr>
            <a:spLocks noChangeArrowheads="1"/>
          </p:cNvSpPr>
          <p:nvPr/>
        </p:nvSpPr>
        <p:spPr bwMode="black">
          <a:xfrm>
            <a:off x="2614572" y="5544018"/>
            <a:ext cx="1781257"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sz="2800" dirty="0">
                <a:solidFill>
                  <a:schemeClr val="accent1">
                    <a:lumMod val="75000"/>
                  </a:schemeClr>
                </a:solidFill>
                <a:cs typeface="Arial" panose="020B0604020202020204" pitchFamily="34" charset="0"/>
              </a:rPr>
              <a:t>WaterCAD</a:t>
            </a:r>
          </a:p>
        </p:txBody>
      </p:sp>
      <p:sp>
        <p:nvSpPr>
          <p:cNvPr id="13" name="Down Arrow 12"/>
          <p:cNvSpPr/>
          <p:nvPr/>
        </p:nvSpPr>
        <p:spPr>
          <a:xfrm>
            <a:off x="2971800" y="5008848"/>
            <a:ext cx="533400" cy="5148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38164" y="193594"/>
            <a:ext cx="1702116" cy="630942"/>
          </a:xfrm>
          <a:prstGeom prst="rect">
            <a:avLst/>
          </a:prstGeom>
        </p:spPr>
        <p:txBody>
          <a:bodyPr wrap="square">
            <a:spAutoFit/>
          </a:bodyPr>
          <a:lstStyle/>
          <a:p>
            <a:r>
              <a:rPr lang="en-US" sz="3500" b="1" dirty="0">
                <a:solidFill>
                  <a:schemeClr val="accent1">
                    <a:lumMod val="75000"/>
                  </a:schemeClr>
                </a:solidFill>
              </a:rPr>
              <a:t>Outline </a:t>
            </a:r>
          </a:p>
        </p:txBody>
      </p:sp>
      <p:sp>
        <p:nvSpPr>
          <p:cNvPr id="15" name="Down Arrow 14"/>
          <p:cNvSpPr/>
          <p:nvPr/>
        </p:nvSpPr>
        <p:spPr>
          <a:xfrm>
            <a:off x="8214914" y="4988496"/>
            <a:ext cx="533400" cy="5148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758032" y="5556575"/>
            <a:ext cx="1847814" cy="523220"/>
          </a:xfrm>
          <a:prstGeom prst="rect">
            <a:avLst/>
          </a:prstGeom>
        </p:spPr>
        <p:txBody>
          <a:bodyPr wrap="none">
            <a:spAutoFit/>
          </a:bodyPr>
          <a:lstStyle/>
          <a:p>
            <a:r>
              <a:rPr lang="en-US" sz="2800" dirty="0" err="1">
                <a:solidFill>
                  <a:schemeClr val="accent1">
                    <a:lumMod val="75000"/>
                  </a:schemeClr>
                </a:solidFill>
                <a:cs typeface="Arial" panose="020B0604020202020204" pitchFamily="34" charset="0"/>
              </a:rPr>
              <a:t>SewerCAD</a:t>
            </a:r>
            <a:endParaRPr lang="en-US" sz="2800" dirty="0">
              <a:solidFill>
                <a:schemeClr val="accent1">
                  <a:lumMod val="75000"/>
                </a:schemeClr>
              </a:solidFill>
              <a:cs typeface="Arial" panose="020B0604020202020204" pitchFamily="34" charset="0"/>
            </a:endParaRPr>
          </a:p>
        </p:txBody>
      </p:sp>
    </p:spTree>
    <p:extLst>
      <p:ext uri="{BB962C8B-B14F-4D97-AF65-F5344CB8AC3E}">
        <p14:creationId xmlns:p14="http://schemas.microsoft.com/office/powerpoint/2010/main" val="260796153"/>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50613" y="876620"/>
            <a:ext cx="11373747" cy="4274499"/>
          </a:xfrm>
        </p:spPr>
        <p:txBody>
          <a:bodyPr>
            <a:noAutofit/>
          </a:bodyPr>
          <a:lstStyle/>
          <a:p>
            <a:pPr algn="l"/>
            <a:endParaRPr lang="en-US" dirty="0" smtClean="0">
              <a:solidFill>
                <a:schemeClr val="tx1"/>
              </a:solidFill>
            </a:endParaRPr>
          </a:p>
          <a:p>
            <a:pPr algn="l"/>
            <a:r>
              <a:rPr lang="en-US" dirty="0" smtClean="0">
                <a:solidFill>
                  <a:schemeClr val="tx1"/>
                </a:solidFill>
              </a:rPr>
              <a:t>The </a:t>
            </a:r>
            <a:r>
              <a:rPr lang="en-US" dirty="0">
                <a:solidFill>
                  <a:schemeClr val="tx1"/>
                </a:solidFill>
              </a:rPr>
              <a:t>following are the main conclusions:  </a:t>
            </a:r>
          </a:p>
          <a:p>
            <a:pPr marL="285750" indent="-285750" algn="l">
              <a:lnSpc>
                <a:spcPct val="160000"/>
              </a:lnSpc>
              <a:buFont typeface="Wingdings" panose="05000000000000000000" pitchFamily="2" charset="2"/>
              <a:buChar char="Ø"/>
            </a:pPr>
            <a:r>
              <a:rPr lang="en-US" dirty="0">
                <a:solidFill>
                  <a:schemeClr val="tx1"/>
                </a:solidFill>
              </a:rPr>
              <a:t> </a:t>
            </a:r>
            <a:r>
              <a:rPr lang="en-US" dirty="0" smtClean="0">
                <a:solidFill>
                  <a:schemeClr val="tx1"/>
                </a:solidFill>
              </a:rPr>
              <a:t>  </a:t>
            </a:r>
            <a:r>
              <a:rPr lang="en-US" dirty="0">
                <a:solidFill>
                  <a:schemeClr val="tx1"/>
                </a:solidFill>
              </a:rPr>
              <a:t>From the output results we notice that the future velocities in most pipes are acceptable since ; they had values within the permissible limits (</a:t>
            </a:r>
            <a:r>
              <a:rPr lang="en-US" dirty="0">
                <a:solidFill>
                  <a:srgbClr val="FF0000"/>
                </a:solidFill>
              </a:rPr>
              <a:t>0.2 – 3</a:t>
            </a:r>
            <a:r>
              <a:rPr lang="en-US" dirty="0">
                <a:solidFill>
                  <a:schemeClr val="tx1"/>
                </a:solidFill>
              </a:rPr>
              <a:t>) m/s , except for some values ​​because of little demand</a:t>
            </a:r>
            <a:r>
              <a:rPr lang="en-US" dirty="0" smtClean="0">
                <a:solidFill>
                  <a:schemeClr val="tx1"/>
                </a:solidFill>
              </a:rPr>
              <a:t>.</a:t>
            </a:r>
          </a:p>
          <a:p>
            <a:pPr marL="285750" indent="-285750" algn="l">
              <a:lnSpc>
                <a:spcPct val="160000"/>
              </a:lnSpc>
              <a:buFont typeface="Wingdings" panose="05000000000000000000" pitchFamily="2" charset="2"/>
              <a:buChar char="Ø"/>
            </a:pPr>
            <a:r>
              <a:rPr lang="en-US" dirty="0" smtClean="0">
                <a:solidFill>
                  <a:schemeClr val="tx1"/>
                </a:solidFill>
              </a:rPr>
              <a:t>  </a:t>
            </a:r>
            <a:r>
              <a:rPr lang="en-US" dirty="0">
                <a:solidFill>
                  <a:schemeClr val="tx1"/>
                </a:solidFill>
              </a:rPr>
              <a:t>Also from the output we notice that all nodes have ahead pressure greater than the minimum standard limit (</a:t>
            </a:r>
            <a:r>
              <a:rPr lang="en-US" dirty="0">
                <a:solidFill>
                  <a:srgbClr val="FF0000"/>
                </a:solidFill>
              </a:rPr>
              <a:t>20</a:t>
            </a:r>
            <a:r>
              <a:rPr lang="en-US" dirty="0">
                <a:solidFill>
                  <a:schemeClr val="tx1"/>
                </a:solidFill>
              </a:rPr>
              <a:t>) m, which means all of these nodes are capable to meet the future demands placed on it. Furthermore all the nodes have pressure </a:t>
            </a:r>
            <a:r>
              <a:rPr lang="en-US" dirty="0" smtClean="0">
                <a:solidFill>
                  <a:schemeClr val="tx1"/>
                </a:solidFill>
              </a:rPr>
              <a:t>lower </a:t>
            </a:r>
            <a:r>
              <a:rPr lang="en-US" dirty="0">
                <a:solidFill>
                  <a:schemeClr val="tx1"/>
                </a:solidFill>
              </a:rPr>
              <a:t>than the maximum permissible head </a:t>
            </a:r>
            <a:r>
              <a:rPr lang="en-US" dirty="0" smtClean="0">
                <a:solidFill>
                  <a:schemeClr val="tx1"/>
                </a:solidFill>
              </a:rPr>
              <a:t>(</a:t>
            </a:r>
            <a:r>
              <a:rPr lang="en-US" dirty="0" smtClean="0">
                <a:solidFill>
                  <a:srgbClr val="FF0000"/>
                </a:solidFill>
              </a:rPr>
              <a:t>80</a:t>
            </a:r>
            <a:r>
              <a:rPr lang="en-US" dirty="0" smtClean="0">
                <a:solidFill>
                  <a:schemeClr val="tx1"/>
                </a:solidFill>
              </a:rPr>
              <a:t>) </a:t>
            </a:r>
            <a:r>
              <a:rPr lang="en-US" dirty="0">
                <a:solidFill>
                  <a:schemeClr val="tx1"/>
                </a:solidFill>
              </a:rPr>
              <a:t>m</a:t>
            </a:r>
            <a:r>
              <a:rPr lang="en-US" dirty="0" smtClean="0">
                <a:solidFill>
                  <a:schemeClr val="tx1"/>
                </a:solidFill>
              </a:rPr>
              <a:t>.</a:t>
            </a:r>
          </a:p>
          <a:p>
            <a:pPr marL="285750" indent="-285750" algn="l">
              <a:buFont typeface="Wingdings" panose="05000000000000000000" pitchFamily="2" charset="2"/>
              <a:buChar char="Ø"/>
            </a:pPr>
            <a:endParaRPr lang="en-US" dirty="0">
              <a:solidFill>
                <a:schemeClr val="tx1"/>
              </a:solidFill>
            </a:endParaRPr>
          </a:p>
          <a:p>
            <a:pPr algn="l"/>
            <a:r>
              <a:rPr lang="en-US" dirty="0">
                <a:solidFill>
                  <a:schemeClr val="tx1"/>
                </a:solidFill>
              </a:rPr>
              <a:t> </a:t>
            </a:r>
          </a:p>
          <a:p>
            <a:pPr algn="l"/>
            <a:endParaRPr lang="en-US" dirty="0" smtClean="0">
              <a:solidFill>
                <a:schemeClr val="tx1"/>
              </a:solidFill>
            </a:endParaRPr>
          </a:p>
          <a:p>
            <a:pPr algn="l" rtl="0"/>
            <a:endParaRPr lang="ar-SA" dirty="0">
              <a:solidFill>
                <a:schemeClr val="tx1"/>
              </a:solidFill>
            </a:endParaRPr>
          </a:p>
        </p:txBody>
      </p:sp>
      <p:sp>
        <p:nvSpPr>
          <p:cNvPr id="9" name="Rectangle 8"/>
          <p:cNvSpPr/>
          <p:nvPr/>
        </p:nvSpPr>
        <p:spPr>
          <a:xfrm>
            <a:off x="777015" y="245679"/>
            <a:ext cx="2337660" cy="630942"/>
          </a:xfrm>
          <a:prstGeom prst="rect">
            <a:avLst/>
          </a:prstGeom>
        </p:spPr>
        <p:txBody>
          <a:bodyPr wrap="square">
            <a:spAutoFit/>
          </a:bodyPr>
          <a:lstStyle/>
          <a:p>
            <a:r>
              <a:rPr lang="en-US" sz="3500" i="1" dirty="0">
                <a:solidFill>
                  <a:srgbClr val="5B9BD5">
                    <a:lumMod val="75000"/>
                  </a:srgbClr>
                </a:solidFill>
              </a:rPr>
              <a:t>Conclusion</a:t>
            </a:r>
            <a:endParaRPr lang="en-US" sz="3500" dirty="0">
              <a:solidFill>
                <a:srgbClr val="5B9BD5">
                  <a:lumMod val="75000"/>
                </a:srgbClr>
              </a:solidFill>
            </a:endParaRPr>
          </a:p>
        </p:txBody>
      </p:sp>
    </p:spTree>
    <p:extLst>
      <p:ext uri="{BB962C8B-B14F-4D97-AF65-F5344CB8AC3E}">
        <p14:creationId xmlns:p14="http://schemas.microsoft.com/office/powerpoint/2010/main" val="260824133"/>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tint val="75000"/>
                  </a:prstClr>
                </a:solidFill>
              </a:rPr>
              <a:t>July 22, 2012</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here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CD8D479-8942-46E8-A226-A4E01F7A105C}" type="slidenum">
              <a:rPr lang="en-US" smtClean="0">
                <a:solidFill>
                  <a:prstClr val="black">
                    <a:tint val="75000"/>
                  </a:prstClr>
                </a:solidFill>
              </a:rPr>
              <a:pPr/>
              <a:t>21</a:t>
            </a:fld>
            <a:endParaRPr lang="en-US">
              <a:solidFill>
                <a:prstClr val="black">
                  <a:tint val="75000"/>
                </a:prstClr>
              </a:solidFill>
            </a:endParaRPr>
          </a:p>
        </p:txBody>
      </p:sp>
      <p:graphicFrame>
        <p:nvGraphicFramePr>
          <p:cNvPr id="7" name="Table 6"/>
          <p:cNvGraphicFramePr>
            <a:graphicFrameLocks noGrp="1"/>
          </p:cNvGraphicFramePr>
          <p:nvPr>
            <p:extLst/>
          </p:nvPr>
        </p:nvGraphicFramePr>
        <p:xfrm>
          <a:off x="2160892" y="3053824"/>
          <a:ext cx="7317215" cy="2988775"/>
        </p:xfrm>
        <a:graphic>
          <a:graphicData uri="http://schemas.openxmlformats.org/drawingml/2006/table">
            <a:tbl>
              <a:tblPr rtl="1" firstRow="1" firstCol="1" bandRow="1">
                <a:tableStyleId>{FABFCF23-3B69-468F-B69F-88F6DE6A72F2}</a:tableStyleId>
              </a:tblPr>
              <a:tblGrid>
                <a:gridCol w="3657869"/>
                <a:gridCol w="3659346"/>
              </a:tblGrid>
              <a:tr h="517482">
                <a:tc>
                  <a:txBody>
                    <a:bodyPr/>
                    <a:lstStyle/>
                    <a:p>
                      <a:pPr marL="86995" marR="0" algn="ctr" rtl="1">
                        <a:spcBef>
                          <a:spcPts val="0"/>
                        </a:spcBef>
                        <a:spcAft>
                          <a:spcPts val="0"/>
                        </a:spcAft>
                      </a:pPr>
                      <a:r>
                        <a:rPr lang="en-US" sz="1800" dirty="0">
                          <a:ln>
                            <a:noFill/>
                          </a:ln>
                          <a:effectLst>
                            <a:outerShdw blurRad="63500" dist="50800" dir="10800000" sx="0" sy="0">
                              <a:srgbClr val="000000">
                                <a:alpha val="50000"/>
                              </a:srgbClr>
                            </a:outerShdw>
                          </a:effectLst>
                        </a:rPr>
                        <a:t>Length (km)</a:t>
                      </a:r>
                      <a:endParaRPr lang="en-US" sz="1800" dirty="0">
                        <a:effectLst/>
                      </a:endParaRPr>
                    </a:p>
                    <a:p>
                      <a:pPr marL="0" marR="0" algn="ctr" rtl="1">
                        <a:spcBef>
                          <a:spcPts val="0"/>
                        </a:spcBef>
                        <a:spcAft>
                          <a:spcPts val="0"/>
                        </a:spcAft>
                        <a:tabLst>
                          <a:tab pos="4001770" algn="l"/>
                          <a:tab pos="5274310" algn="r"/>
                        </a:tabLst>
                      </a:pPr>
                      <a:r>
                        <a:rPr lang="ar-JO" sz="1800" dirty="0">
                          <a:ln>
                            <a:noFill/>
                          </a:ln>
                          <a:effectLst>
                            <a:outerShdw blurRad="63500" dist="50800" dir="10800000" sx="0" sy="0">
                              <a:srgbClr val="000000">
                                <a:alpha val="50000"/>
                              </a:srgbClr>
                            </a:outerShdw>
                          </a:effectLst>
                        </a:rPr>
                        <a:t> </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1">
                        <a:spcBef>
                          <a:spcPts val="0"/>
                        </a:spcBef>
                        <a:spcAft>
                          <a:spcPts val="0"/>
                        </a:spcAft>
                      </a:pPr>
                      <a:r>
                        <a:rPr lang="en-US" sz="1800" dirty="0">
                          <a:ln>
                            <a:noFill/>
                          </a:ln>
                          <a:effectLst>
                            <a:outerShdw blurRad="63500" dist="50800" dir="10800000" sx="0" sy="0">
                              <a:srgbClr val="000000">
                                <a:alpha val="50000"/>
                              </a:srgbClr>
                            </a:outerShdw>
                          </a:effectLst>
                        </a:rPr>
                        <a:t>Pipe Diameter</a:t>
                      </a:r>
                      <a:endParaRPr lang="en-US" sz="1800" dirty="0">
                        <a:effectLst/>
                      </a:endParaRPr>
                    </a:p>
                    <a:p>
                      <a:pPr marL="0" marR="0" algn="ctr" rtl="1">
                        <a:spcBef>
                          <a:spcPts val="0"/>
                        </a:spcBef>
                        <a:spcAft>
                          <a:spcPts val="0"/>
                        </a:spcAft>
                        <a:tabLst>
                          <a:tab pos="4001770" algn="l"/>
                          <a:tab pos="5274310" algn="r"/>
                        </a:tabLst>
                      </a:pPr>
                      <a:r>
                        <a:rPr lang="ar-JO" sz="1800" dirty="0">
                          <a:ln>
                            <a:noFill/>
                          </a:ln>
                          <a:effectLst>
                            <a:outerShdw blurRad="63500" dist="50800" dir="10800000" sx="0" sy="0">
                              <a:srgbClr val="000000">
                                <a:alpha val="50000"/>
                              </a:srgbClr>
                            </a:outerShdw>
                          </a:effectLst>
                        </a:rPr>
                        <a:t> </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r>
              <a:tr h="488027">
                <a:tc>
                  <a:txBody>
                    <a:bodyPr/>
                    <a:lstStyle/>
                    <a:p>
                      <a:pPr marL="0" marR="0" algn="ctr" rtl="0">
                        <a:spcBef>
                          <a:spcPts val="0"/>
                        </a:spcBef>
                        <a:spcAft>
                          <a:spcPts val="0"/>
                        </a:spcAft>
                        <a:tabLst>
                          <a:tab pos="4001770" algn="l"/>
                          <a:tab pos="5274310" algn="r"/>
                        </a:tabLst>
                      </a:pPr>
                      <a:r>
                        <a:rPr lang="en-US" sz="1800">
                          <a:effectLst/>
                        </a:rPr>
                        <a:t>0.39</a:t>
                      </a:r>
                      <a:endParaRPr lang="en-US" sz="1800" b="1">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0">
                        <a:spcBef>
                          <a:spcPts val="0"/>
                        </a:spcBef>
                        <a:spcAft>
                          <a:spcPts val="0"/>
                        </a:spcAft>
                        <a:tabLst>
                          <a:tab pos="4001770" algn="l"/>
                          <a:tab pos="5274310" algn="r"/>
                        </a:tabLst>
                      </a:pPr>
                      <a:r>
                        <a:rPr lang="en-US" sz="1800" dirty="0">
                          <a:effectLst/>
                        </a:rPr>
                        <a:t>6</a:t>
                      </a:r>
                      <a:r>
                        <a:rPr lang="ar-SA" sz="1800" dirty="0">
                          <a:effectLst/>
                        </a:rPr>
                        <a:t>"</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r>
              <a:tr h="488027">
                <a:tc>
                  <a:txBody>
                    <a:bodyPr/>
                    <a:lstStyle/>
                    <a:p>
                      <a:pPr marL="0" marR="0" algn="ctr" rtl="0">
                        <a:spcBef>
                          <a:spcPts val="0"/>
                        </a:spcBef>
                        <a:spcAft>
                          <a:spcPts val="0"/>
                        </a:spcAft>
                        <a:tabLst>
                          <a:tab pos="4001770" algn="l"/>
                          <a:tab pos="5274310" algn="r"/>
                        </a:tabLst>
                      </a:pPr>
                      <a:r>
                        <a:rPr lang="en-US" sz="1800">
                          <a:effectLst/>
                        </a:rPr>
                        <a:t>0.11</a:t>
                      </a:r>
                      <a:endParaRPr lang="en-US" sz="1800" b="1">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0">
                        <a:spcBef>
                          <a:spcPts val="0"/>
                        </a:spcBef>
                        <a:spcAft>
                          <a:spcPts val="0"/>
                        </a:spcAft>
                        <a:tabLst>
                          <a:tab pos="4001770" algn="l"/>
                          <a:tab pos="5274310" algn="r"/>
                        </a:tabLst>
                      </a:pPr>
                      <a:r>
                        <a:rPr lang="en-US" sz="1800" dirty="0">
                          <a:effectLst/>
                        </a:rPr>
                        <a:t>4</a:t>
                      </a:r>
                      <a:r>
                        <a:rPr lang="ar-SA" sz="1800" dirty="0">
                          <a:effectLst/>
                        </a:rPr>
                        <a:t>"</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r>
              <a:tr h="488027">
                <a:tc>
                  <a:txBody>
                    <a:bodyPr/>
                    <a:lstStyle/>
                    <a:p>
                      <a:pPr marL="0" marR="0" algn="ctr" rtl="0">
                        <a:spcBef>
                          <a:spcPts val="0"/>
                        </a:spcBef>
                        <a:spcAft>
                          <a:spcPts val="0"/>
                        </a:spcAft>
                        <a:tabLst>
                          <a:tab pos="4001770" algn="l"/>
                          <a:tab pos="5274310" algn="r"/>
                        </a:tabLst>
                      </a:pPr>
                      <a:r>
                        <a:rPr lang="en-US" sz="1800">
                          <a:effectLst/>
                        </a:rPr>
                        <a:t>1.01</a:t>
                      </a:r>
                      <a:endParaRPr lang="en-US" sz="1800" b="1">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0">
                        <a:spcBef>
                          <a:spcPts val="0"/>
                        </a:spcBef>
                        <a:spcAft>
                          <a:spcPts val="0"/>
                        </a:spcAft>
                        <a:tabLst>
                          <a:tab pos="4001770" algn="l"/>
                          <a:tab pos="5274310" algn="r"/>
                        </a:tabLst>
                      </a:pPr>
                      <a:r>
                        <a:rPr lang="en-US" sz="1800" dirty="0">
                          <a:effectLst/>
                        </a:rPr>
                        <a:t>3</a:t>
                      </a:r>
                      <a:r>
                        <a:rPr lang="ar-SA" sz="1800" dirty="0">
                          <a:effectLst/>
                        </a:rPr>
                        <a:t>"</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r>
              <a:tr h="488027">
                <a:tc>
                  <a:txBody>
                    <a:bodyPr/>
                    <a:lstStyle/>
                    <a:p>
                      <a:pPr marL="0" marR="0" algn="ctr" rtl="0">
                        <a:spcBef>
                          <a:spcPts val="0"/>
                        </a:spcBef>
                        <a:spcAft>
                          <a:spcPts val="0"/>
                        </a:spcAft>
                        <a:tabLst>
                          <a:tab pos="4001770" algn="l"/>
                          <a:tab pos="5274310" algn="r"/>
                        </a:tabLst>
                      </a:pPr>
                      <a:r>
                        <a:rPr lang="en-US" sz="1800">
                          <a:effectLst/>
                        </a:rPr>
                        <a:t>2.44</a:t>
                      </a:r>
                      <a:endParaRPr lang="en-US" sz="1800" b="1">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0">
                        <a:spcBef>
                          <a:spcPts val="0"/>
                        </a:spcBef>
                        <a:spcAft>
                          <a:spcPts val="0"/>
                        </a:spcAft>
                        <a:tabLst>
                          <a:tab pos="4001770" algn="l"/>
                          <a:tab pos="5274310" algn="r"/>
                        </a:tabLst>
                      </a:pPr>
                      <a:r>
                        <a:rPr lang="ar-SA" sz="1800" dirty="0">
                          <a:effectLst/>
                        </a:rPr>
                        <a:t>"2</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r>
              <a:tr h="488027">
                <a:tc>
                  <a:txBody>
                    <a:bodyPr/>
                    <a:lstStyle/>
                    <a:p>
                      <a:pPr marL="0" marR="0" algn="ctr" rtl="0">
                        <a:spcBef>
                          <a:spcPts val="0"/>
                        </a:spcBef>
                        <a:spcAft>
                          <a:spcPts val="0"/>
                        </a:spcAft>
                        <a:tabLst>
                          <a:tab pos="4001770" algn="l"/>
                          <a:tab pos="5274310" algn="r"/>
                        </a:tabLst>
                      </a:pPr>
                      <a:r>
                        <a:rPr lang="en-US" sz="1800" dirty="0">
                          <a:effectLst/>
                        </a:rPr>
                        <a:t>3.97</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rtl="0">
                        <a:spcBef>
                          <a:spcPts val="0"/>
                        </a:spcBef>
                        <a:spcAft>
                          <a:spcPts val="0"/>
                        </a:spcAft>
                        <a:tabLst>
                          <a:tab pos="4001770" algn="l"/>
                          <a:tab pos="5274310" algn="r"/>
                        </a:tabLst>
                      </a:pPr>
                      <a:r>
                        <a:rPr lang="en-US" sz="1800" dirty="0">
                          <a:effectLst/>
                        </a:rPr>
                        <a:t>Total</a:t>
                      </a:r>
                      <a:endParaRPr lang="en-US" sz="1800" b="1"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8" name="Rectangle 7"/>
          <p:cNvSpPr/>
          <p:nvPr/>
        </p:nvSpPr>
        <p:spPr>
          <a:xfrm>
            <a:off x="975344" y="846012"/>
            <a:ext cx="4221424" cy="1938992"/>
          </a:xfrm>
          <a:prstGeom prst="rect">
            <a:avLst/>
          </a:prstGeom>
        </p:spPr>
        <p:txBody>
          <a:bodyPr wrap="square">
            <a:spAutoFit/>
          </a:bodyPr>
          <a:lstStyle/>
          <a:p>
            <a:pPr marL="285750" indent="-285750">
              <a:lnSpc>
                <a:spcPct val="150000"/>
              </a:lnSpc>
              <a:buFont typeface="Wingdings" panose="05000000000000000000" pitchFamily="2" charset="2"/>
              <a:buChar char="Ø"/>
            </a:pPr>
            <a:r>
              <a:rPr lang="pt-BR" sz="2000" dirty="0" smtClean="0">
                <a:solidFill>
                  <a:prstClr val="black"/>
                </a:solidFill>
              </a:rPr>
              <a:t>Maximum </a:t>
            </a:r>
            <a:r>
              <a:rPr lang="pt-BR" sz="2000" dirty="0">
                <a:solidFill>
                  <a:prstClr val="black"/>
                </a:solidFill>
              </a:rPr>
              <a:t>velocity (m/s) = </a:t>
            </a:r>
            <a:r>
              <a:rPr lang="pt-BR" sz="2000" dirty="0">
                <a:solidFill>
                  <a:srgbClr val="FF0000"/>
                </a:solidFill>
              </a:rPr>
              <a:t>2.51</a:t>
            </a:r>
          </a:p>
          <a:p>
            <a:pPr marL="285750" indent="-285750">
              <a:lnSpc>
                <a:spcPct val="150000"/>
              </a:lnSpc>
              <a:buFont typeface="Wingdings" panose="05000000000000000000" pitchFamily="2" charset="2"/>
              <a:buChar char="Ø"/>
            </a:pPr>
            <a:r>
              <a:rPr lang="pt-BR" sz="2000" dirty="0" smtClean="0">
                <a:solidFill>
                  <a:prstClr val="black"/>
                </a:solidFill>
              </a:rPr>
              <a:t>Minimum </a:t>
            </a:r>
            <a:r>
              <a:rPr lang="pt-BR" sz="2000" dirty="0">
                <a:solidFill>
                  <a:prstClr val="black"/>
                </a:solidFill>
              </a:rPr>
              <a:t>velocity (m/s) = </a:t>
            </a:r>
            <a:r>
              <a:rPr lang="pt-BR" sz="2000" dirty="0">
                <a:solidFill>
                  <a:srgbClr val="FF0000"/>
                </a:solidFill>
              </a:rPr>
              <a:t>0.08</a:t>
            </a:r>
          </a:p>
          <a:p>
            <a:pPr marL="285750" indent="-285750">
              <a:lnSpc>
                <a:spcPct val="150000"/>
              </a:lnSpc>
              <a:buFont typeface="Wingdings" panose="05000000000000000000" pitchFamily="2" charset="2"/>
              <a:buChar char="Ø"/>
            </a:pPr>
            <a:r>
              <a:rPr lang="pt-BR" sz="2000" dirty="0" smtClean="0">
                <a:solidFill>
                  <a:prstClr val="black"/>
                </a:solidFill>
              </a:rPr>
              <a:t>Maximum </a:t>
            </a:r>
            <a:r>
              <a:rPr lang="pt-BR" sz="2000" dirty="0">
                <a:solidFill>
                  <a:prstClr val="black"/>
                </a:solidFill>
              </a:rPr>
              <a:t>Pressure (m H2O) = </a:t>
            </a:r>
            <a:r>
              <a:rPr lang="pt-BR" sz="2000" dirty="0">
                <a:solidFill>
                  <a:srgbClr val="FF0000"/>
                </a:solidFill>
              </a:rPr>
              <a:t>88.0</a:t>
            </a:r>
          </a:p>
          <a:p>
            <a:pPr marL="285750" indent="-285750">
              <a:lnSpc>
                <a:spcPct val="150000"/>
              </a:lnSpc>
              <a:buFont typeface="Wingdings" panose="05000000000000000000" pitchFamily="2" charset="2"/>
              <a:buChar char="Ø"/>
            </a:pPr>
            <a:r>
              <a:rPr lang="pt-BR" sz="2000" dirty="0" smtClean="0">
                <a:solidFill>
                  <a:prstClr val="black"/>
                </a:solidFill>
              </a:rPr>
              <a:t>Minimum </a:t>
            </a:r>
            <a:r>
              <a:rPr lang="pt-BR" sz="2000" dirty="0">
                <a:solidFill>
                  <a:prstClr val="black"/>
                </a:solidFill>
              </a:rPr>
              <a:t>Pressure (m H2O) = </a:t>
            </a:r>
            <a:r>
              <a:rPr lang="pt-BR" sz="2000" dirty="0">
                <a:solidFill>
                  <a:srgbClr val="FF0000"/>
                </a:solidFill>
              </a:rPr>
              <a:t>20.0</a:t>
            </a:r>
          </a:p>
        </p:txBody>
      </p:sp>
      <p:sp>
        <p:nvSpPr>
          <p:cNvPr id="2" name="Rectangle 1"/>
          <p:cNvSpPr/>
          <p:nvPr/>
        </p:nvSpPr>
        <p:spPr>
          <a:xfrm>
            <a:off x="975344" y="338181"/>
            <a:ext cx="1840503" cy="507831"/>
          </a:xfrm>
          <a:prstGeom prst="rect">
            <a:avLst/>
          </a:prstGeom>
        </p:spPr>
        <p:txBody>
          <a:bodyPr wrap="square">
            <a:spAutoFit/>
          </a:bodyPr>
          <a:lstStyle/>
          <a:p>
            <a:r>
              <a:rPr lang="en-US" sz="2700" i="1" dirty="0" smtClean="0">
                <a:solidFill>
                  <a:srgbClr val="5B9BD5">
                    <a:lumMod val="75000"/>
                  </a:srgbClr>
                </a:solidFill>
              </a:rPr>
              <a:t>Result</a:t>
            </a:r>
            <a:endParaRPr lang="en-US" sz="2700" dirty="0">
              <a:solidFill>
                <a:prstClr val="black"/>
              </a:solidFill>
            </a:endParaRPr>
          </a:p>
        </p:txBody>
      </p:sp>
    </p:spTree>
    <p:extLst>
      <p:ext uri="{BB962C8B-B14F-4D97-AF65-F5344CB8AC3E}">
        <p14:creationId xmlns:p14="http://schemas.microsoft.com/office/powerpoint/2010/main" val="3232109399"/>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solidFill>
                  <a:prstClr val="black">
                    <a:tint val="75000"/>
                  </a:prstClr>
                </a:solidFill>
              </a:rPr>
              <a:pPr/>
              <a:t>22</a:t>
            </a:fld>
            <a:endParaRPr lang="en-US">
              <a:solidFill>
                <a:prstClr val="black">
                  <a:tint val="75000"/>
                </a:prstClr>
              </a:solidFill>
            </a:endParaRPr>
          </a:p>
        </p:txBody>
      </p:sp>
      <p:pic>
        <p:nvPicPr>
          <p:cNvPr id="7" name="Picture 6"/>
          <p:cNvPicPr>
            <a:picLocks noChangeAspect="1"/>
          </p:cNvPicPr>
          <p:nvPr/>
        </p:nvPicPr>
        <p:blipFill>
          <a:blip r:embed="rId3"/>
          <a:stretch>
            <a:fillRect/>
          </a:stretch>
        </p:blipFill>
        <p:spPr>
          <a:xfrm>
            <a:off x="671513" y="437172"/>
            <a:ext cx="9801225" cy="6801126"/>
          </a:xfrm>
          <a:prstGeom prst="rect">
            <a:avLst/>
          </a:prstGeom>
        </p:spPr>
      </p:pic>
    </p:spTree>
    <p:extLst>
      <p:ext uri="{BB962C8B-B14F-4D97-AF65-F5344CB8AC3E}">
        <p14:creationId xmlns:p14="http://schemas.microsoft.com/office/powerpoint/2010/main" val="393162694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23</a:t>
            </a:fld>
            <a:endParaRPr lang="en-US"/>
          </a:p>
        </p:txBody>
      </p:sp>
      <p:sp>
        <p:nvSpPr>
          <p:cNvPr id="10" name="Rectangle 9"/>
          <p:cNvSpPr/>
          <p:nvPr/>
        </p:nvSpPr>
        <p:spPr>
          <a:xfrm>
            <a:off x="3057526" y="2779411"/>
            <a:ext cx="8429624" cy="646331"/>
          </a:xfrm>
          <a:prstGeom prst="rect">
            <a:avLst/>
          </a:prstGeom>
        </p:spPr>
        <p:txBody>
          <a:bodyPr wrap="square">
            <a:spAutoFit/>
          </a:bodyPr>
          <a:lstStyle/>
          <a:p>
            <a:r>
              <a:rPr lang="en-US" sz="36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Lucida Calligraphy" pitchFamily="66" charset="0"/>
                <a:ea typeface="+mj-ea"/>
                <a:cs typeface="+mj-cs"/>
              </a:rPr>
              <a:t>Reservoir DESIGN</a:t>
            </a:r>
            <a:endParaRPr lang="en-US" sz="3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Lucida Calligraphy" pitchFamily="66" charset="0"/>
              <a:ea typeface="+mj-ea"/>
              <a:cs typeface="+mj-cs"/>
            </a:endParaRPr>
          </a:p>
        </p:txBody>
      </p:sp>
    </p:spTree>
    <p:extLst>
      <p:ext uri="{BB962C8B-B14F-4D97-AF65-F5344CB8AC3E}">
        <p14:creationId xmlns:p14="http://schemas.microsoft.com/office/powerpoint/2010/main" val="2193506631"/>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24</a:t>
            </a:fld>
            <a:endParaRPr lang="en-US"/>
          </a:p>
        </p:txBody>
      </p:sp>
      <p:sp>
        <p:nvSpPr>
          <p:cNvPr id="7" name="Rectangle 6"/>
          <p:cNvSpPr/>
          <p:nvPr/>
        </p:nvSpPr>
        <p:spPr>
          <a:xfrm>
            <a:off x="731520" y="327209"/>
            <a:ext cx="10256520" cy="7817525"/>
          </a:xfrm>
          <a:prstGeom prst="rect">
            <a:avLst/>
          </a:prstGeom>
        </p:spPr>
        <p:txBody>
          <a:bodyPr wrap="square">
            <a:spAutoFit/>
          </a:bodyPr>
          <a:lstStyle/>
          <a:p>
            <a:pPr>
              <a:lnSpc>
                <a:spcPct val="200000"/>
              </a:lnSpc>
              <a:spcBef>
                <a:spcPts val="1000"/>
              </a:spcBef>
              <a:tabLst>
                <a:tab pos="0" algn="l"/>
                <a:tab pos="2514600" algn="l"/>
                <a:tab pos="4133850" algn="l"/>
                <a:tab pos="4676775" algn="l"/>
              </a:tabLst>
            </a:pPr>
            <a:r>
              <a:rPr lang="en-US" sz="2000" b="1" dirty="0" smtClean="0">
                <a:solidFill>
                  <a:srgbClr val="2E74B5"/>
                </a:solidFill>
                <a:latin typeface="Times New Roman" panose="02020603050405020304" pitchFamily="18" charset="0"/>
                <a:ea typeface="Calibri" panose="020F0502020204030204" pitchFamily="34" charset="0"/>
              </a:rPr>
              <a:t>Storage Volume and Design Life</a:t>
            </a:r>
            <a:endParaRPr lang="en-US" sz="2000" b="1" dirty="0">
              <a:solidFill>
                <a:srgbClr val="2E74B5"/>
              </a:solidFill>
              <a:latin typeface="Times New Roman" panose="02020603050405020304" pitchFamily="18" charset="0"/>
              <a:ea typeface="Calibri" panose="020F0502020204030204" pitchFamily="34" charset="0"/>
            </a:endParaRPr>
          </a:p>
          <a:p>
            <a:r>
              <a:rPr lang="en-US" dirty="0">
                <a:solidFill>
                  <a:srgbClr val="000000"/>
                </a:solidFill>
                <a:latin typeface="Cambria" panose="02040503050406030204" pitchFamily="18" charset="0"/>
                <a:ea typeface="Times New Roman" panose="02020603050405020304" pitchFamily="18" charset="0"/>
                <a:cs typeface="Cambria" panose="02040503050406030204" pitchFamily="18" charset="0"/>
              </a:rPr>
              <a:t> </a:t>
            </a:r>
          </a:p>
          <a:p>
            <a:pPr marL="342900" indent="-342900" algn="just">
              <a:buFont typeface="Wingdings" panose="05000000000000000000" pitchFamily="2" charset="2"/>
              <a:buChar char="Ø"/>
            </a:pPr>
            <a:r>
              <a:rPr lang="en-US" sz="2400" dirty="0">
                <a:latin typeface="Times New Roman" pitchFamily="18" charset="0"/>
                <a:cs typeface="Times New Roman" pitchFamily="18" charset="0"/>
              </a:rPr>
              <a:t> reservoirs are to be designed to provide stability and durability, as well as protect the quality of the stored water</a:t>
            </a:r>
          </a:p>
          <a:p>
            <a:pPr marL="342900" indent="-342900" algn="just">
              <a:buFont typeface="Wingdings" panose="05000000000000000000" pitchFamily="2" charset="2"/>
              <a:buChar char="Ø"/>
            </a:pPr>
            <a:endParaRPr lang="en-US" sz="2400" dirty="0">
              <a:latin typeface="Times New Roman" pitchFamily="18" charset="0"/>
              <a:cs typeface="Times New Roman" pitchFamily="18" charset="0"/>
            </a:endParaRPr>
          </a:p>
          <a:p>
            <a:pPr marL="342900" indent="-342900" algn="just">
              <a:buFont typeface="Wingdings" panose="05000000000000000000" pitchFamily="2" charset="2"/>
              <a:buChar char="Ø"/>
            </a:pPr>
            <a:r>
              <a:rPr lang="en-US" sz="2400" dirty="0">
                <a:latin typeface="Times New Roman" pitchFamily="18" charset="0"/>
                <a:cs typeface="Times New Roman" pitchFamily="18" charset="0"/>
              </a:rPr>
              <a:t>we take the design period 35 year.</a:t>
            </a:r>
          </a:p>
          <a:p>
            <a:pPr marL="342900" indent="-342900" algn="just">
              <a:buFont typeface="Wingdings" panose="05000000000000000000" pitchFamily="2" charset="2"/>
              <a:buChar char="Ø"/>
            </a:pPr>
            <a:endParaRPr lang="en-US" sz="2400" dirty="0">
              <a:latin typeface="Times New Roman" pitchFamily="18" charset="0"/>
              <a:cs typeface="Times New Roman" pitchFamily="18" charset="0"/>
            </a:endParaRPr>
          </a:p>
          <a:p>
            <a:pPr marL="342900" indent="-342900" algn="just">
              <a:buFont typeface="Wingdings" panose="05000000000000000000" pitchFamily="2" charset="2"/>
              <a:buChar char="Ø"/>
            </a:pPr>
            <a:r>
              <a:rPr lang="en-US" sz="2400" dirty="0">
                <a:latin typeface="Times New Roman" pitchFamily="18" charset="0"/>
                <a:cs typeface="Times New Roman" pitchFamily="18" charset="0"/>
              </a:rPr>
              <a:t>In order to be closer to the actual situation we assume the supply 20hr in day </a:t>
            </a:r>
          </a:p>
          <a:p>
            <a:pPr marL="342900" indent="-342900" algn="just">
              <a:buFont typeface="Wingdings" panose="05000000000000000000" pitchFamily="2" charset="2"/>
              <a:buChar char="Ø"/>
            </a:pPr>
            <a:endParaRPr lang="en-US" sz="2400" dirty="0">
              <a:latin typeface="Times New Roman" pitchFamily="18" charset="0"/>
              <a:cs typeface="Times New Roman" pitchFamily="18" charset="0"/>
            </a:endParaRPr>
          </a:p>
          <a:p>
            <a:pPr marL="342900" indent="-342900" algn="just">
              <a:buFont typeface="Wingdings" panose="05000000000000000000" pitchFamily="2" charset="2"/>
              <a:buChar char="Ø"/>
            </a:pPr>
            <a:r>
              <a:rPr lang="en-US" sz="2400" dirty="0">
                <a:latin typeface="Times New Roman" pitchFamily="18" charset="0"/>
                <a:cs typeface="Times New Roman" pitchFamily="18" charset="0"/>
              </a:rPr>
              <a:t>Assume constant supply equal  64.2 m3/</a:t>
            </a:r>
            <a:r>
              <a:rPr lang="en-US" sz="2400" dirty="0" err="1">
                <a:latin typeface="Times New Roman" pitchFamily="18" charset="0"/>
                <a:cs typeface="Times New Roman" pitchFamily="18" charset="0"/>
              </a:rPr>
              <a:t>hr</a:t>
            </a:r>
            <a:r>
              <a:rPr lang="en-US" sz="2400" dirty="0">
                <a:latin typeface="Times New Roman" pitchFamily="18" charset="0"/>
                <a:cs typeface="Times New Roman" pitchFamily="18" charset="0"/>
              </a:rPr>
              <a:t> </a:t>
            </a:r>
          </a:p>
          <a:p>
            <a:pPr marL="342900" indent="-342900" algn="just">
              <a:buFont typeface="Wingdings" panose="05000000000000000000" pitchFamily="2" charset="2"/>
              <a:buChar char="Ø"/>
            </a:pPr>
            <a:endParaRPr lang="en-US" sz="2400" dirty="0">
              <a:latin typeface="Times New Roman" pitchFamily="18" charset="0"/>
              <a:cs typeface="Times New Roman" pitchFamily="18" charset="0"/>
            </a:endParaRPr>
          </a:p>
          <a:p>
            <a:pPr marL="342900" indent="-342900" algn="just">
              <a:buFont typeface="Wingdings" panose="05000000000000000000" pitchFamily="2" charset="2"/>
              <a:buChar char="Ø"/>
            </a:pPr>
            <a:r>
              <a:rPr lang="en-US" sz="2400" dirty="0">
                <a:latin typeface="Times New Roman" pitchFamily="18" charset="0"/>
                <a:cs typeface="Times New Roman" pitchFamily="18" charset="0"/>
              </a:rPr>
              <a:t>From Flow mass curve  the required  storage equal 88 m3.</a:t>
            </a:r>
          </a:p>
          <a:p>
            <a:pPr marL="342900" indent="-342900" algn="just">
              <a:buFont typeface="Wingdings" panose="05000000000000000000" pitchFamily="2" charset="2"/>
              <a:buChar char="Ø"/>
            </a:pPr>
            <a:endParaRPr lang="en-US" sz="2400" dirty="0">
              <a:latin typeface="Times New Roman" pitchFamily="18" charset="0"/>
              <a:cs typeface="Times New Roman" pitchFamily="18" charset="0"/>
            </a:endParaRPr>
          </a:p>
          <a:p>
            <a:pPr marL="342900" indent="-342900" algn="just">
              <a:buFont typeface="Wingdings" panose="05000000000000000000" pitchFamily="2" charset="2"/>
              <a:buChar char="Ø"/>
            </a:pPr>
            <a:r>
              <a:rPr lang="en-US" sz="2400" dirty="0">
                <a:latin typeface="Times New Roman" pitchFamily="18" charset="0"/>
                <a:cs typeface="Times New Roman" pitchFamily="18" charset="0"/>
              </a:rPr>
              <a:t> check  for reservoir volume are sufficient for 7 hour supply, we need about 500m3 so the reservoir size 500 m3</a:t>
            </a:r>
          </a:p>
          <a:p>
            <a:pPr marL="285750" indent="-285750" algn="just">
              <a:buFont typeface="Arial" panose="020B0604020202020204" pitchFamily="34" charset="0"/>
              <a:buChar char="•"/>
            </a:pPr>
            <a:endParaRPr lang="en-US" sz="2400" dirty="0" smtClean="0">
              <a:latin typeface="Times New Roman" pitchFamily="18" charset="0"/>
              <a:cs typeface="Times New Roman" pitchFamily="18" charset="0"/>
            </a:endParaRPr>
          </a:p>
          <a:p>
            <a:pPr algn="just"/>
            <a:endParaRPr lang="en-US" dirty="0" smtClean="0">
              <a:latin typeface="Times New Roman" panose="02020603050405020304" pitchFamily="18" charset="0"/>
              <a:ea typeface="Calibri" panose="020F0502020204030204" pitchFamily="34" charset="0"/>
            </a:endParaRPr>
          </a:p>
          <a:p>
            <a:pPr algn="just"/>
            <a:endParaRPr lang="en-US" dirty="0">
              <a:latin typeface="Times New Roman" panose="02020603050405020304" pitchFamily="18" charset="0"/>
              <a:ea typeface="Calibri" panose="020F0502020204030204" pitchFamily="34" charset="0"/>
            </a:endParaRPr>
          </a:p>
          <a:p>
            <a:pPr algn="just"/>
            <a:endParaRPr lang="en-US" dirty="0" smtClean="0">
              <a:latin typeface="Times New Roman" panose="02020603050405020304" pitchFamily="18" charset="0"/>
              <a:ea typeface="Calibri" panose="020F0502020204030204" pitchFamily="34" charset="0"/>
            </a:endParaRPr>
          </a:p>
          <a:p>
            <a:pPr algn="just"/>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gn="just"/>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02136363"/>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25</a:t>
            </a:fld>
            <a:endParaRPr lang="en-US"/>
          </a:p>
        </p:txBody>
      </p:sp>
      <p:graphicFrame>
        <p:nvGraphicFramePr>
          <p:cNvPr id="7" name="Chart 6"/>
          <p:cNvGraphicFramePr/>
          <p:nvPr>
            <p:extLst>
              <p:ext uri="{D42A27DB-BD31-4B8C-83A1-F6EECF244321}">
                <p14:modId xmlns:p14="http://schemas.microsoft.com/office/powerpoint/2010/main" val="3313690112"/>
              </p:ext>
            </p:extLst>
          </p:nvPr>
        </p:nvGraphicFramePr>
        <p:xfrm>
          <a:off x="581892" y="487680"/>
          <a:ext cx="10162308" cy="604612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971067" y="379214"/>
            <a:ext cx="2526654" cy="492443"/>
          </a:xfrm>
          <a:prstGeom prst="rect">
            <a:avLst/>
          </a:prstGeom>
        </p:spPr>
        <p:txBody>
          <a:bodyPr wrap="none">
            <a:spAutoFit/>
          </a:bodyPr>
          <a:lstStyle/>
          <a:p>
            <a:r>
              <a:rPr lang="en-US" sz="2600" dirty="0">
                <a:solidFill>
                  <a:schemeClr val="accent1">
                    <a:lumMod val="75000"/>
                  </a:schemeClr>
                </a:solidFill>
                <a:latin typeface="Times New Roman" pitchFamily="18" charset="0"/>
                <a:cs typeface="Times New Roman" pitchFamily="18" charset="0"/>
              </a:rPr>
              <a:t>Flow mass curve </a:t>
            </a:r>
            <a:endParaRPr lang="en-US" sz="2600" dirty="0">
              <a:solidFill>
                <a:schemeClr val="accent1">
                  <a:lumMod val="75000"/>
                </a:schemeClr>
              </a:solidFill>
            </a:endParaRPr>
          </a:p>
        </p:txBody>
      </p:sp>
    </p:spTree>
    <p:extLst>
      <p:ext uri="{BB962C8B-B14F-4D97-AF65-F5344CB8AC3E}">
        <p14:creationId xmlns:p14="http://schemas.microsoft.com/office/powerpoint/2010/main" val="796499688"/>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26</a:t>
            </a:fld>
            <a:endParaRPr lang="en-US"/>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180703" y="3337560"/>
            <a:ext cx="11767457" cy="3383915"/>
          </a:xfrm>
          <a:prstGeom prst="rect">
            <a:avLst/>
          </a:prstGeom>
        </p:spPr>
      </p:pic>
      <p:sp>
        <p:nvSpPr>
          <p:cNvPr id="9" name="Rectangle 8"/>
          <p:cNvSpPr/>
          <p:nvPr/>
        </p:nvSpPr>
        <p:spPr>
          <a:xfrm>
            <a:off x="3656947" y="1234831"/>
            <a:ext cx="4833258" cy="769441"/>
          </a:xfrm>
          <a:prstGeom prst="rect">
            <a:avLst/>
          </a:prstGeom>
        </p:spPr>
        <p:txBody>
          <a:bodyPr wrap="square">
            <a:spAutoFit/>
          </a:bodyPr>
          <a:lstStyle/>
          <a:p>
            <a:pPr algn="ctr"/>
            <a:r>
              <a:rPr lang="en-US" sz="4400" dirty="0">
                <a:ln w="0"/>
                <a:solidFill>
                  <a:schemeClr val="accent1">
                    <a:lumMod val="75000"/>
                  </a:schemeClr>
                </a:solidFill>
                <a:effectLst>
                  <a:glow rad="101600">
                    <a:schemeClr val="accent4">
                      <a:satMod val="175000"/>
                      <a:alpha val="40000"/>
                    </a:schemeClr>
                  </a:glow>
                  <a:outerShdw blurRad="38100" dist="25400" dir="5400000" algn="ctr" rotWithShape="0">
                    <a:srgbClr val="6E747A">
                      <a:alpha val="43000"/>
                    </a:srgbClr>
                  </a:outerShdw>
                </a:effectLst>
                <a:latin typeface="Lucida Calligraphy" pitchFamily="66" charset="0"/>
                <a:ea typeface="+mj-ea"/>
                <a:cs typeface="+mj-cs"/>
              </a:rPr>
              <a:t>Sewer</a:t>
            </a:r>
            <a:r>
              <a:rPr lang="en-US" dirty="0"/>
              <a:t> </a:t>
            </a:r>
            <a:r>
              <a:rPr lang="en-US" sz="4400" dirty="0">
                <a:ln w="0"/>
                <a:solidFill>
                  <a:schemeClr val="accent1">
                    <a:lumMod val="75000"/>
                  </a:schemeClr>
                </a:solidFill>
                <a:effectLst>
                  <a:glow rad="101600">
                    <a:schemeClr val="accent4">
                      <a:satMod val="175000"/>
                      <a:alpha val="40000"/>
                    </a:schemeClr>
                  </a:glow>
                  <a:outerShdw blurRad="38100" dist="25400" dir="5400000" algn="ctr" rotWithShape="0">
                    <a:srgbClr val="6E747A">
                      <a:alpha val="43000"/>
                    </a:srgbClr>
                  </a:outerShdw>
                </a:effectLst>
                <a:latin typeface="Lucida Calligraphy" pitchFamily="66" charset="0"/>
                <a:ea typeface="+mj-ea"/>
                <a:cs typeface="+mj-cs"/>
              </a:rPr>
              <a:t>CAD</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3929" y="259011"/>
            <a:ext cx="3914231" cy="2935674"/>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0703" y="144857"/>
            <a:ext cx="3932520" cy="2949390"/>
          </a:xfrm>
          <a:prstGeom prst="rect">
            <a:avLst/>
          </a:prstGeom>
        </p:spPr>
      </p:pic>
    </p:spTree>
    <p:extLst>
      <p:ext uri="{BB962C8B-B14F-4D97-AF65-F5344CB8AC3E}">
        <p14:creationId xmlns:p14="http://schemas.microsoft.com/office/powerpoint/2010/main" val="4237317105"/>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27</a:t>
            </a:fld>
            <a:endParaRPr lang="en-US"/>
          </a:p>
        </p:txBody>
      </p:sp>
      <p:sp>
        <p:nvSpPr>
          <p:cNvPr id="7" name="Rectangle 6"/>
          <p:cNvSpPr/>
          <p:nvPr/>
        </p:nvSpPr>
        <p:spPr>
          <a:xfrm>
            <a:off x="495498" y="1591671"/>
            <a:ext cx="8115102" cy="646331"/>
          </a:xfrm>
          <a:prstGeom prst="rect">
            <a:avLst/>
          </a:prstGeom>
        </p:spPr>
        <p:txBody>
          <a:bodyPr wrap="square">
            <a:spAutoFit/>
          </a:bodyPr>
          <a:lstStyle/>
          <a:p>
            <a:pPr marL="285750" indent="-285750">
              <a:buFont typeface="Wingdings" panose="05000000000000000000" pitchFamily="2" charset="2"/>
              <a:buChar char="Ø"/>
            </a:pPr>
            <a:r>
              <a:rPr lang="en-US" dirty="0"/>
              <a:t>The common malpractice of sewage disposal in our society is the use of cesspit (a hole) to collect the wastewater.</a:t>
            </a:r>
          </a:p>
        </p:txBody>
      </p:sp>
      <p:sp>
        <p:nvSpPr>
          <p:cNvPr id="8" name="Rectangle 7"/>
          <p:cNvSpPr/>
          <p:nvPr/>
        </p:nvSpPr>
        <p:spPr>
          <a:xfrm>
            <a:off x="495498" y="2990063"/>
            <a:ext cx="6122125" cy="646331"/>
          </a:xfrm>
          <a:prstGeom prst="rect">
            <a:avLst/>
          </a:prstGeom>
        </p:spPr>
        <p:txBody>
          <a:bodyPr wrap="square">
            <a:spAutoFit/>
          </a:bodyPr>
          <a:lstStyle/>
          <a:p>
            <a:pPr marL="285750" indent="-285750">
              <a:buFont typeface="Wingdings" panose="05000000000000000000" pitchFamily="2" charset="2"/>
              <a:buChar char="ü"/>
            </a:pPr>
            <a:r>
              <a:rPr lang="en-US" dirty="0"/>
              <a:t>The best way to dispose wastewater of is by designing a wastewater collection network.</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2834" y="4338487"/>
            <a:ext cx="4019897" cy="2519513"/>
          </a:xfrm>
          <a:prstGeom prst="rect">
            <a:avLst/>
          </a:prstGeom>
        </p:spPr>
      </p:pic>
      <p:sp>
        <p:nvSpPr>
          <p:cNvPr id="2" name="Rectangle 1"/>
          <p:cNvSpPr/>
          <p:nvPr/>
        </p:nvSpPr>
        <p:spPr>
          <a:xfrm>
            <a:off x="927655" y="637564"/>
            <a:ext cx="2510624" cy="630942"/>
          </a:xfrm>
          <a:prstGeom prst="rect">
            <a:avLst/>
          </a:prstGeom>
        </p:spPr>
        <p:txBody>
          <a:bodyPr wrap="none">
            <a:spAutoFit/>
          </a:bodyPr>
          <a:lstStyle/>
          <a:p>
            <a:r>
              <a:rPr lang="en-US" sz="3500" b="1" dirty="0">
                <a:solidFill>
                  <a:schemeClr val="accent1">
                    <a:lumMod val="75000"/>
                  </a:schemeClr>
                </a:solidFill>
              </a:rPr>
              <a:t>Introduction</a:t>
            </a:r>
            <a:endParaRPr lang="en-US" sz="3500" dirty="0"/>
          </a:p>
        </p:txBody>
      </p:sp>
      <p:pic>
        <p:nvPicPr>
          <p:cNvPr id="11" name="Picture 2" descr="http://brprojects.com/sewer/images/SSOInfo1.gif"/>
          <p:cNvPicPr>
            <a:picLocks noChangeAspect="1" noChangeArrowheads="1"/>
          </p:cNvPicPr>
          <p:nvPr/>
        </p:nvPicPr>
        <p:blipFill>
          <a:blip r:embed="rId5"/>
          <a:srcRect/>
          <a:stretch>
            <a:fillRect/>
          </a:stretch>
        </p:blipFill>
        <p:spPr bwMode="auto">
          <a:xfrm>
            <a:off x="8552367" y="335281"/>
            <a:ext cx="3639633" cy="3505200"/>
          </a:xfrm>
          <a:prstGeom prst="rect">
            <a:avLst/>
          </a:prstGeom>
          <a:noFill/>
          <a:ln w="9525">
            <a:noFill/>
            <a:miter lim="800000"/>
            <a:headEnd/>
            <a:tailEnd/>
          </a:ln>
        </p:spPr>
      </p:pic>
    </p:spTree>
    <p:extLst>
      <p:ext uri="{BB962C8B-B14F-4D97-AF65-F5344CB8AC3E}">
        <p14:creationId xmlns:p14="http://schemas.microsoft.com/office/powerpoint/2010/main" val="339352910"/>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7" name="Rectangle 6"/>
          <p:cNvSpPr/>
          <p:nvPr/>
        </p:nvSpPr>
        <p:spPr>
          <a:xfrm>
            <a:off x="4267827" y="122312"/>
            <a:ext cx="3870333" cy="630942"/>
          </a:xfrm>
          <a:prstGeom prst="rect">
            <a:avLst/>
          </a:prstGeom>
        </p:spPr>
        <p:txBody>
          <a:bodyPr wrap="square">
            <a:spAutoFit/>
          </a:bodyPr>
          <a:lstStyle/>
          <a:p>
            <a:r>
              <a:rPr lang="en-US" sz="3500" dirty="0">
                <a:solidFill>
                  <a:schemeClr val="accent1">
                    <a:lumMod val="50000"/>
                  </a:schemeClr>
                </a:solidFill>
              </a:rPr>
              <a:t>Methodology</a:t>
            </a:r>
          </a:p>
        </p:txBody>
      </p:sp>
      <p:sp>
        <p:nvSpPr>
          <p:cNvPr id="8" name="Rectangle 7"/>
          <p:cNvSpPr/>
          <p:nvPr/>
        </p:nvSpPr>
        <p:spPr>
          <a:xfrm>
            <a:off x="0" y="753254"/>
            <a:ext cx="2467342" cy="461665"/>
          </a:xfrm>
          <a:prstGeom prst="rect">
            <a:avLst/>
          </a:prstGeom>
        </p:spPr>
        <p:txBody>
          <a:bodyPr wrap="none">
            <a:spAutoFit/>
          </a:bodyPr>
          <a:lstStyle/>
          <a:p>
            <a:pPr marL="342900" indent="-342900" algn="ctr">
              <a:buFont typeface="Wingdings" panose="05000000000000000000" pitchFamily="2" charset="2"/>
              <a:buChar char="Ø"/>
            </a:pPr>
            <a:r>
              <a:rPr lang="en-US" sz="2400" dirty="0">
                <a:solidFill>
                  <a:schemeClr val="accent1">
                    <a:lumMod val="50000"/>
                  </a:schemeClr>
                </a:solidFill>
                <a:latin typeface="Times New Roman" pitchFamily="18" charset="0"/>
                <a:cs typeface="Times New Roman" pitchFamily="18" charset="0"/>
              </a:rPr>
              <a:t>Data Collecting</a:t>
            </a:r>
            <a:endParaRPr lang="en-US" sz="2400" dirty="0">
              <a:solidFill>
                <a:schemeClr val="accent1">
                  <a:lumMod val="50000"/>
                </a:schemeClr>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398138075"/>
              </p:ext>
            </p:extLst>
          </p:nvPr>
        </p:nvGraphicFramePr>
        <p:xfrm>
          <a:off x="2152097" y="1306006"/>
          <a:ext cx="8151221" cy="4118639"/>
        </p:xfrm>
        <a:graphic>
          <a:graphicData uri="http://schemas.openxmlformats.org/drawingml/2006/table">
            <a:tbl>
              <a:tblPr>
                <a:tableStyleId>{BC89EF96-8CEA-46FF-86C4-4CE0E7609802}</a:tableStyleId>
              </a:tblPr>
              <a:tblGrid>
                <a:gridCol w="2036828"/>
                <a:gridCol w="1585850"/>
                <a:gridCol w="1988370"/>
                <a:gridCol w="2540173"/>
              </a:tblGrid>
              <a:tr h="535856">
                <a:tc>
                  <a:txBody>
                    <a:bodyPr/>
                    <a:lstStyle/>
                    <a:p>
                      <a:pPr marL="0" marR="0" algn="ctr">
                        <a:lnSpc>
                          <a:spcPct val="115000"/>
                        </a:lnSpc>
                        <a:spcBef>
                          <a:spcPts val="0"/>
                        </a:spcBef>
                        <a:spcAft>
                          <a:spcPts val="0"/>
                        </a:spcAft>
                      </a:pPr>
                      <a:r>
                        <a:rPr lang="en-US" sz="1600" dirty="0">
                          <a:ln>
                            <a:solidFill>
                              <a:schemeClr val="tx1"/>
                            </a:solidFill>
                          </a:ln>
                          <a:solidFill>
                            <a:sysClr val="windowText" lastClr="000000"/>
                          </a:solidFill>
                        </a:rPr>
                        <a:t>Data </a:t>
                      </a:r>
                      <a:r>
                        <a:rPr lang="en-US" sz="1600" kern="1200" dirty="0" smtClean="0">
                          <a:ln>
                            <a:solidFill>
                              <a:schemeClr val="tx1"/>
                            </a:solidFill>
                          </a:ln>
                          <a:solidFill>
                            <a:sysClr val="windowText" lastClr="000000"/>
                          </a:solidFill>
                        </a:rPr>
                        <a:t>Collected</a:t>
                      </a:r>
                      <a:endParaRPr lang="en-US" sz="1600" b="0" i="1" kern="1200" dirty="0">
                        <a:ln>
                          <a:solidFill>
                            <a:schemeClr val="tx1"/>
                          </a:solidFill>
                        </a:ln>
                        <a:solidFill>
                          <a:sysClr val="windowText" lastClr="000000"/>
                        </a:solidFill>
                        <a:latin typeface="Calibri"/>
                        <a:ea typeface="Calibri"/>
                        <a:cs typeface="Arial"/>
                      </a:endParaRPr>
                    </a:p>
                  </a:txBody>
                  <a:tcPr marL="63129" marR="63129" marT="0" marB="0"/>
                </a:tc>
                <a:tc>
                  <a:txBody>
                    <a:bodyPr/>
                    <a:lstStyle/>
                    <a:p>
                      <a:pPr marL="0" marR="0" algn="ctr">
                        <a:lnSpc>
                          <a:spcPct val="115000"/>
                        </a:lnSpc>
                        <a:spcBef>
                          <a:spcPts val="0"/>
                        </a:spcBef>
                        <a:spcAft>
                          <a:spcPts val="0"/>
                        </a:spcAft>
                      </a:pPr>
                      <a:r>
                        <a:rPr lang="en-US" sz="1600" dirty="0">
                          <a:ln>
                            <a:solidFill>
                              <a:schemeClr val="tx1"/>
                            </a:solidFill>
                          </a:ln>
                          <a:solidFill>
                            <a:sysClr val="windowText" lastClr="000000"/>
                          </a:solidFill>
                        </a:rPr>
                        <a:t>Data </a:t>
                      </a:r>
                      <a:r>
                        <a:rPr lang="en-US" sz="1600" dirty="0" smtClean="0">
                          <a:ln>
                            <a:solidFill>
                              <a:schemeClr val="tx1"/>
                            </a:solidFill>
                          </a:ln>
                          <a:solidFill>
                            <a:sysClr val="windowText" lastClr="000000"/>
                          </a:solidFill>
                        </a:rPr>
                        <a:t>type </a:t>
                      </a:r>
                      <a:endParaRPr lang="en-US" sz="1600" b="0" dirty="0">
                        <a:ln>
                          <a:solidFill>
                            <a:schemeClr val="tx1"/>
                          </a:solidFill>
                        </a:ln>
                        <a:solidFill>
                          <a:sysClr val="windowText" lastClr="000000"/>
                        </a:solidFill>
                        <a:latin typeface="Calibri"/>
                        <a:ea typeface="Calibri"/>
                        <a:cs typeface="Arial"/>
                      </a:endParaRPr>
                    </a:p>
                  </a:txBody>
                  <a:tcPr marL="63129" marR="63129" marT="0" marB="0"/>
                </a:tc>
                <a:tc>
                  <a:txBody>
                    <a:bodyPr/>
                    <a:lstStyle/>
                    <a:p>
                      <a:pPr marL="0" marR="0" algn="ctr">
                        <a:lnSpc>
                          <a:spcPct val="115000"/>
                        </a:lnSpc>
                        <a:spcBef>
                          <a:spcPts val="0"/>
                        </a:spcBef>
                        <a:spcAft>
                          <a:spcPts val="0"/>
                        </a:spcAft>
                      </a:pPr>
                      <a:r>
                        <a:rPr lang="en-US" sz="1600" dirty="0">
                          <a:ln>
                            <a:solidFill>
                              <a:schemeClr val="tx1"/>
                            </a:solidFill>
                          </a:ln>
                          <a:solidFill>
                            <a:sysClr val="windowText" lastClr="000000"/>
                          </a:solidFill>
                        </a:rPr>
                        <a:t>Data Source </a:t>
                      </a:r>
                      <a:endParaRPr lang="en-US" sz="1600" b="0" dirty="0">
                        <a:ln>
                          <a:solidFill>
                            <a:schemeClr val="tx1"/>
                          </a:solidFill>
                        </a:ln>
                        <a:solidFill>
                          <a:sysClr val="windowText" lastClr="000000"/>
                        </a:solidFill>
                        <a:latin typeface="Calibri"/>
                        <a:ea typeface="Calibri"/>
                        <a:cs typeface="Arial"/>
                      </a:endParaRPr>
                    </a:p>
                  </a:txBody>
                  <a:tcPr marL="63129" marR="63129" marT="0" marB="0"/>
                </a:tc>
                <a:tc>
                  <a:txBody>
                    <a:bodyPr/>
                    <a:lstStyle/>
                    <a:p>
                      <a:pPr marL="0" marR="0" algn="ctr">
                        <a:lnSpc>
                          <a:spcPct val="115000"/>
                        </a:lnSpc>
                        <a:spcBef>
                          <a:spcPts val="0"/>
                        </a:spcBef>
                        <a:spcAft>
                          <a:spcPts val="0"/>
                        </a:spcAft>
                      </a:pPr>
                      <a:r>
                        <a:rPr lang="en-US" sz="1600" dirty="0">
                          <a:ln>
                            <a:solidFill>
                              <a:schemeClr val="tx1"/>
                            </a:solidFill>
                          </a:ln>
                          <a:solidFill>
                            <a:sysClr val="windowText" lastClr="000000"/>
                          </a:solidFill>
                        </a:rPr>
                        <a:t>Data use </a:t>
                      </a:r>
                      <a:endParaRPr lang="en-US" sz="1600" b="0" dirty="0">
                        <a:ln>
                          <a:solidFill>
                            <a:schemeClr val="tx1"/>
                          </a:solidFill>
                        </a:ln>
                        <a:solidFill>
                          <a:sysClr val="windowText" lastClr="000000"/>
                        </a:solidFill>
                        <a:latin typeface="Calibri"/>
                        <a:ea typeface="Calibri"/>
                        <a:cs typeface="Arial"/>
                      </a:endParaRPr>
                    </a:p>
                  </a:txBody>
                  <a:tcPr marL="63129" marR="63129" marT="0" marB="0"/>
                </a:tc>
              </a:tr>
              <a:tr h="522515">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600" dirty="0" smtClean="0">
                          <a:ln>
                            <a:solidFill>
                              <a:schemeClr val="accent1">
                                <a:lumMod val="75000"/>
                              </a:schemeClr>
                            </a:solidFill>
                          </a:ln>
                        </a:rPr>
                        <a:t>Contour map</a:t>
                      </a:r>
                    </a:p>
                    <a:p>
                      <a:pPr marL="0" marR="0" algn="ctr">
                        <a:lnSpc>
                          <a:spcPct val="115000"/>
                        </a:lnSpc>
                        <a:spcBef>
                          <a:spcPts val="0"/>
                        </a:spcBef>
                        <a:spcAft>
                          <a:spcPts val="0"/>
                        </a:spcAft>
                      </a:pP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smtClean="0">
                          <a:ln>
                            <a:solidFill>
                              <a:schemeClr val="accent1">
                                <a:lumMod val="75000"/>
                              </a:schemeClr>
                            </a:solidFill>
                          </a:ln>
                        </a:rPr>
                        <a:t>AutoCAD</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smtClean="0">
                          <a:ln>
                            <a:solidFill>
                              <a:schemeClr val="accent1">
                                <a:lumMod val="75000"/>
                              </a:schemeClr>
                            </a:solidFill>
                          </a:ln>
                        </a:rPr>
                        <a:t>Municipality</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smtClean="0">
                          <a:ln>
                            <a:solidFill>
                              <a:schemeClr val="accent1">
                                <a:lumMod val="75000"/>
                              </a:schemeClr>
                            </a:solidFill>
                          </a:ln>
                        </a:rPr>
                        <a:t>Elevation of manhole</a:t>
                      </a:r>
                      <a:endParaRPr lang="en-US" sz="1600" b="0" dirty="0">
                        <a:ln>
                          <a:solidFill>
                            <a:schemeClr val="accent1">
                              <a:lumMod val="75000"/>
                            </a:schemeClr>
                          </a:solidFill>
                        </a:ln>
                        <a:latin typeface="Calibri"/>
                        <a:ea typeface="Calibri"/>
                        <a:cs typeface="Arial"/>
                      </a:endParaRPr>
                    </a:p>
                  </a:txBody>
                  <a:tcPr marL="63129" marR="63129" marT="0" marB="0" anchor="ctr"/>
                </a:tc>
              </a:tr>
              <a:tr h="788090">
                <a:tc>
                  <a:txBody>
                    <a:bodyPr/>
                    <a:lstStyle/>
                    <a:p>
                      <a:pPr marL="0" marR="0" algn="ctr">
                        <a:lnSpc>
                          <a:spcPct val="115000"/>
                        </a:lnSpc>
                        <a:spcBef>
                          <a:spcPts val="0"/>
                        </a:spcBef>
                        <a:spcAft>
                          <a:spcPts val="0"/>
                        </a:spcAft>
                      </a:pP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AutoCAD</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Municipality</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endParaRPr lang="en-US" sz="1600" b="0" dirty="0">
                        <a:ln>
                          <a:solidFill>
                            <a:schemeClr val="accent1">
                              <a:lumMod val="75000"/>
                            </a:schemeClr>
                          </a:solidFill>
                        </a:ln>
                        <a:latin typeface="Calibri"/>
                        <a:ea typeface="Calibri"/>
                        <a:cs typeface="Arial"/>
                      </a:endParaRPr>
                    </a:p>
                  </a:txBody>
                  <a:tcPr marL="63129" marR="63129" marT="0" marB="0" anchor="ctr"/>
                </a:tc>
              </a:tr>
              <a:tr h="770709">
                <a:tc>
                  <a:txBody>
                    <a:bodyPr/>
                    <a:lstStyle/>
                    <a:p>
                      <a:pPr marL="0" marR="0" algn="ctr">
                        <a:lnSpc>
                          <a:spcPct val="115000"/>
                        </a:lnSpc>
                        <a:spcBef>
                          <a:spcPts val="0"/>
                        </a:spcBef>
                        <a:spcAft>
                          <a:spcPts val="0"/>
                        </a:spcAft>
                      </a:pPr>
                      <a:endParaRPr lang="en-US" sz="1600" smtClean="0">
                        <a:ln>
                          <a:solidFill>
                            <a:schemeClr val="accent1">
                              <a:lumMod val="75000"/>
                            </a:schemeClr>
                          </a:solidFill>
                        </a:ln>
                      </a:endParaRPr>
                    </a:p>
                    <a:p>
                      <a:pPr marL="0" marR="0" algn="ctr">
                        <a:lnSpc>
                          <a:spcPct val="115000"/>
                        </a:lnSpc>
                        <a:spcBef>
                          <a:spcPts val="0"/>
                        </a:spcBef>
                        <a:spcAft>
                          <a:spcPts val="0"/>
                        </a:spcAft>
                      </a:pPr>
                      <a:r>
                        <a:rPr lang="en-US" sz="1600" smtClean="0">
                          <a:ln>
                            <a:solidFill>
                              <a:schemeClr val="accent1">
                                <a:lumMod val="75000"/>
                              </a:schemeClr>
                            </a:solidFill>
                          </a:ln>
                        </a:rPr>
                        <a:t>Road network</a:t>
                      </a:r>
                      <a:endParaRPr lang="en-US" sz="1600" b="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AutoCAD</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smtClean="0">
                          <a:ln>
                            <a:solidFill>
                              <a:schemeClr val="accent1">
                                <a:lumMod val="75000"/>
                              </a:schemeClr>
                            </a:solidFill>
                          </a:ln>
                        </a:rPr>
                        <a:t>Municipality</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smtClean="0">
                          <a:ln>
                            <a:solidFill>
                              <a:schemeClr val="accent1">
                                <a:lumMod val="75000"/>
                              </a:schemeClr>
                            </a:solidFill>
                          </a:ln>
                        </a:rPr>
                        <a:t>To draw sewers and determine  manhole location </a:t>
                      </a:r>
                      <a:endParaRPr lang="en-US" sz="1600" b="0" dirty="0">
                        <a:ln>
                          <a:solidFill>
                            <a:schemeClr val="accent1">
                              <a:lumMod val="75000"/>
                            </a:schemeClr>
                          </a:solidFill>
                        </a:ln>
                        <a:latin typeface="Calibri"/>
                        <a:ea typeface="Calibri"/>
                        <a:cs typeface="Arial"/>
                      </a:endParaRPr>
                    </a:p>
                  </a:txBody>
                  <a:tcPr marL="63129" marR="63129" marT="0" marB="0" anchor="ctr"/>
                </a:tc>
              </a:tr>
              <a:tr h="841364">
                <a:tc>
                  <a:txBody>
                    <a:bodyPr/>
                    <a:lstStyle/>
                    <a:p>
                      <a:pPr marL="0" marR="0" algn="ctr">
                        <a:lnSpc>
                          <a:spcPct val="115000"/>
                        </a:lnSpc>
                        <a:spcBef>
                          <a:spcPts val="0"/>
                        </a:spcBef>
                        <a:spcAft>
                          <a:spcPts val="0"/>
                        </a:spcAft>
                      </a:pPr>
                      <a:r>
                        <a:rPr lang="en-US" sz="1600" smtClean="0">
                          <a:ln>
                            <a:solidFill>
                              <a:schemeClr val="accent1">
                                <a:lumMod val="75000"/>
                              </a:schemeClr>
                            </a:solidFill>
                          </a:ln>
                        </a:rPr>
                        <a:t>Meters reading</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Excel sheet</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Municipality</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Evaluate</a:t>
                      </a:r>
                      <a:r>
                        <a:rPr lang="en-US" sz="1600" baseline="0" dirty="0" smtClean="0">
                          <a:ln>
                            <a:solidFill>
                              <a:schemeClr val="accent1">
                                <a:lumMod val="75000"/>
                              </a:schemeClr>
                            </a:solidFill>
                          </a:ln>
                        </a:rPr>
                        <a:t> per capita water consumption</a:t>
                      </a:r>
                      <a:endParaRPr lang="en-US" sz="1600" b="0" dirty="0">
                        <a:ln>
                          <a:solidFill>
                            <a:schemeClr val="accent1">
                              <a:lumMod val="75000"/>
                            </a:schemeClr>
                          </a:solidFill>
                        </a:ln>
                        <a:latin typeface="Calibri"/>
                        <a:ea typeface="Calibri"/>
                        <a:cs typeface="Arial"/>
                      </a:endParaRPr>
                    </a:p>
                  </a:txBody>
                  <a:tcPr marL="63129" marR="63129" marT="0" marB="0" anchor="ctr"/>
                </a:tc>
              </a:tr>
              <a:tr h="621788">
                <a:tc>
                  <a:txBody>
                    <a:bodyPr/>
                    <a:lstStyle/>
                    <a:p>
                      <a:pPr marL="0" marR="0" algn="ctr">
                        <a:lnSpc>
                          <a:spcPct val="115000"/>
                        </a:lnSpc>
                        <a:spcBef>
                          <a:spcPts val="0"/>
                        </a:spcBef>
                        <a:spcAft>
                          <a:spcPts val="0"/>
                        </a:spcAft>
                      </a:pPr>
                      <a:r>
                        <a:rPr lang="en-US" sz="1600" smtClean="0">
                          <a:ln>
                            <a:solidFill>
                              <a:schemeClr val="accent1">
                                <a:lumMod val="75000"/>
                              </a:schemeClr>
                            </a:solidFill>
                          </a:ln>
                        </a:rPr>
                        <a:t>Population</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smtClean="0">
                          <a:ln>
                            <a:solidFill>
                              <a:schemeClr val="accent1">
                                <a:lumMod val="75000"/>
                              </a:schemeClr>
                            </a:solidFill>
                          </a:ln>
                        </a:rPr>
                        <a:t>-------</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PCBS</a:t>
                      </a:r>
                      <a:endParaRPr lang="en-US" sz="1600" b="0" dirty="0">
                        <a:ln>
                          <a:solidFill>
                            <a:schemeClr val="accent1">
                              <a:lumMod val="75000"/>
                            </a:schemeClr>
                          </a:solidFill>
                        </a:ln>
                        <a:latin typeface="Calibri"/>
                        <a:ea typeface="Calibri"/>
                        <a:cs typeface="Arial"/>
                      </a:endParaRPr>
                    </a:p>
                  </a:txBody>
                  <a:tcPr marL="63129" marR="63129" marT="0" marB="0" anchor="ctr"/>
                </a:tc>
                <a:tc>
                  <a:txBody>
                    <a:bodyPr/>
                    <a:lstStyle/>
                    <a:p>
                      <a:pPr marL="0" marR="0" algn="ctr">
                        <a:lnSpc>
                          <a:spcPct val="115000"/>
                        </a:lnSpc>
                        <a:spcBef>
                          <a:spcPts val="0"/>
                        </a:spcBef>
                        <a:spcAft>
                          <a:spcPts val="0"/>
                        </a:spcAft>
                      </a:pPr>
                      <a:r>
                        <a:rPr lang="en-US" sz="1600" dirty="0" smtClean="0">
                          <a:ln>
                            <a:solidFill>
                              <a:schemeClr val="accent1">
                                <a:lumMod val="75000"/>
                              </a:schemeClr>
                            </a:solidFill>
                          </a:ln>
                        </a:rPr>
                        <a:t>To estimate growth rate</a:t>
                      </a:r>
                      <a:endParaRPr lang="en-US" sz="1600" b="0" dirty="0">
                        <a:ln>
                          <a:solidFill>
                            <a:schemeClr val="accent1">
                              <a:lumMod val="75000"/>
                            </a:schemeClr>
                          </a:solidFill>
                        </a:ln>
                        <a:latin typeface="Calibri"/>
                        <a:ea typeface="Calibri"/>
                        <a:cs typeface="Arial"/>
                      </a:endParaRPr>
                    </a:p>
                  </a:txBody>
                  <a:tcPr marL="63129" marR="63129" marT="0" marB="0" anchor="ctr"/>
                </a:tc>
              </a:tr>
            </a:tbl>
          </a:graphicData>
        </a:graphic>
      </p:graphicFrame>
      <p:sp>
        <p:nvSpPr>
          <p:cNvPr id="13" name="Rectangle 12"/>
          <p:cNvSpPr/>
          <p:nvPr/>
        </p:nvSpPr>
        <p:spPr>
          <a:xfrm>
            <a:off x="2254561" y="2496903"/>
            <a:ext cx="1804597" cy="358816"/>
          </a:xfrm>
          <a:prstGeom prst="rect">
            <a:avLst/>
          </a:prstGeom>
        </p:spPr>
        <p:txBody>
          <a:bodyPr wrap="none">
            <a:spAutoFit/>
          </a:bodyPr>
          <a:lstStyle/>
          <a:p>
            <a:pPr algn="ctr">
              <a:lnSpc>
                <a:spcPct val="115000"/>
              </a:lnSpc>
            </a:pPr>
            <a:r>
              <a:rPr lang="en-US" sz="1600" dirty="0">
                <a:ln>
                  <a:solidFill>
                    <a:schemeClr val="accent1">
                      <a:lumMod val="75000"/>
                    </a:schemeClr>
                  </a:solidFill>
                </a:ln>
              </a:rPr>
              <a:t>Houses distribution</a:t>
            </a:r>
          </a:p>
        </p:txBody>
      </p:sp>
      <p:sp>
        <p:nvSpPr>
          <p:cNvPr id="14" name="Rectangle 13"/>
          <p:cNvSpPr/>
          <p:nvPr/>
        </p:nvSpPr>
        <p:spPr>
          <a:xfrm flipH="1">
            <a:off x="7929155" y="2355326"/>
            <a:ext cx="2194560" cy="641971"/>
          </a:xfrm>
          <a:prstGeom prst="rect">
            <a:avLst/>
          </a:prstGeom>
        </p:spPr>
        <p:txBody>
          <a:bodyPr wrap="square">
            <a:spAutoFit/>
          </a:bodyPr>
          <a:lstStyle/>
          <a:p>
            <a:pPr algn="ctr" defTabSz="457200">
              <a:lnSpc>
                <a:spcPct val="115000"/>
              </a:lnSpc>
              <a:defRPr/>
            </a:pPr>
            <a:r>
              <a:rPr lang="en-US" sz="1600" dirty="0">
                <a:ln>
                  <a:solidFill>
                    <a:schemeClr val="accent1">
                      <a:lumMod val="75000"/>
                    </a:schemeClr>
                  </a:solidFill>
                </a:ln>
              </a:rPr>
              <a:t>Relating wastewater load for manhole</a:t>
            </a:r>
          </a:p>
        </p:txBody>
      </p:sp>
    </p:spTree>
    <p:extLst>
      <p:ext uri="{BB962C8B-B14F-4D97-AF65-F5344CB8AC3E}">
        <p14:creationId xmlns:p14="http://schemas.microsoft.com/office/powerpoint/2010/main" val="765887097"/>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29</a:t>
            </a:fld>
            <a:endParaRPr lang="en-US"/>
          </a:p>
        </p:txBody>
      </p:sp>
      <p:sp>
        <p:nvSpPr>
          <p:cNvPr id="7" name="Rectangle 6"/>
          <p:cNvSpPr/>
          <p:nvPr/>
        </p:nvSpPr>
        <p:spPr>
          <a:xfrm>
            <a:off x="3560374" y="186718"/>
            <a:ext cx="4826578" cy="646331"/>
          </a:xfrm>
          <a:prstGeom prst="rect">
            <a:avLst/>
          </a:prstGeom>
        </p:spPr>
        <p:txBody>
          <a:bodyPr wrap="none">
            <a:spAutoFit/>
          </a:bodyPr>
          <a:lstStyle/>
          <a:p>
            <a:r>
              <a:rPr lang="en-US" sz="3600" dirty="0" smtClean="0"/>
              <a:t>Distribution of manholes</a:t>
            </a:r>
            <a:endParaRPr lang="en-US" sz="3600" dirty="0"/>
          </a:p>
        </p:txBody>
      </p:sp>
      <p:sp>
        <p:nvSpPr>
          <p:cNvPr id="8" name="Rectangle 7"/>
          <p:cNvSpPr/>
          <p:nvPr/>
        </p:nvSpPr>
        <p:spPr>
          <a:xfrm>
            <a:off x="137274" y="1150146"/>
            <a:ext cx="8153286" cy="461665"/>
          </a:xfrm>
          <a:prstGeom prst="rect">
            <a:avLst/>
          </a:prstGeom>
        </p:spPr>
        <p:txBody>
          <a:bodyPr wrap="square">
            <a:spAutoFit/>
          </a:bodyPr>
          <a:lstStyle/>
          <a:p>
            <a:r>
              <a:rPr lang="en-US" sz="2400" dirty="0">
                <a:solidFill>
                  <a:schemeClr val="accent1">
                    <a:lumMod val="50000"/>
                  </a:schemeClr>
                </a:solidFill>
              </a:rPr>
              <a:t>Manholes were distributed based on many factors these are:</a:t>
            </a:r>
          </a:p>
        </p:txBody>
      </p:sp>
      <p:sp>
        <p:nvSpPr>
          <p:cNvPr id="9" name="Rectangle 8"/>
          <p:cNvSpPr/>
          <p:nvPr/>
        </p:nvSpPr>
        <p:spPr>
          <a:xfrm>
            <a:off x="137274" y="2365033"/>
            <a:ext cx="9300755" cy="1708160"/>
          </a:xfrm>
          <a:prstGeom prst="rect">
            <a:avLst/>
          </a:prstGeom>
        </p:spPr>
        <p:txBody>
          <a:bodyPr wrap="square">
            <a:spAutoFit/>
          </a:bodyPr>
          <a:lstStyle/>
          <a:p>
            <a:pPr marL="285750" indent="-285750">
              <a:buFont typeface="Wingdings" panose="05000000000000000000" pitchFamily="2" charset="2"/>
              <a:buChar char="Ø"/>
            </a:pPr>
            <a:r>
              <a:rPr lang="en-US" sz="2100" dirty="0" smtClean="0"/>
              <a:t>Every </a:t>
            </a:r>
            <a:r>
              <a:rPr lang="en-US" sz="2100" dirty="0"/>
              <a:t>30 meters as a maximum spacing between two successive manholes</a:t>
            </a:r>
            <a:r>
              <a:rPr lang="en-US" sz="2100" dirty="0" smtClean="0"/>
              <a:t>.</a:t>
            </a:r>
          </a:p>
          <a:p>
            <a:pPr marL="285750" indent="-285750">
              <a:buFont typeface="Wingdings" panose="05000000000000000000" pitchFamily="2" charset="2"/>
              <a:buChar char="Ø"/>
            </a:pPr>
            <a:endParaRPr lang="en-US" sz="2100" dirty="0" smtClean="0"/>
          </a:p>
          <a:p>
            <a:pPr marL="285750" indent="-285750">
              <a:buFont typeface="Wingdings" panose="05000000000000000000" pitchFamily="2" charset="2"/>
              <a:buChar char="Ø"/>
            </a:pPr>
            <a:r>
              <a:rPr lang="en-US" sz="2100" dirty="0" smtClean="0"/>
              <a:t>When </a:t>
            </a:r>
            <a:r>
              <a:rPr lang="en-US" sz="2100" dirty="0"/>
              <a:t>the sewer size changes</a:t>
            </a:r>
            <a:r>
              <a:rPr lang="en-US" sz="2100" dirty="0" smtClean="0"/>
              <a:t>.</a:t>
            </a:r>
          </a:p>
          <a:p>
            <a:endParaRPr lang="en-US" sz="2100" dirty="0" smtClean="0"/>
          </a:p>
          <a:p>
            <a:pPr marL="285750" indent="-285750">
              <a:buFont typeface="Wingdings" panose="05000000000000000000" pitchFamily="2" charset="2"/>
              <a:buChar char="Ø"/>
            </a:pPr>
            <a:r>
              <a:rPr lang="en-US" sz="2100" dirty="0" smtClean="0"/>
              <a:t>When </a:t>
            </a:r>
            <a:r>
              <a:rPr lang="en-US" sz="2100" dirty="0"/>
              <a:t>sewer direction changes.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63" y="4693873"/>
            <a:ext cx="2812267" cy="2164127"/>
          </a:xfrm>
          <a:prstGeom prst="rect">
            <a:avLst/>
          </a:prstGeom>
        </p:spPr>
      </p:pic>
      <p:pic>
        <p:nvPicPr>
          <p:cNvPr id="11" name="Picture 2" descr="http://www.lockdownsolutions.com/images/manhole_worker_sml.jpg"/>
          <p:cNvPicPr>
            <a:picLocks noChangeAspect="1" noChangeArrowheads="1"/>
          </p:cNvPicPr>
          <p:nvPr/>
        </p:nvPicPr>
        <p:blipFill>
          <a:blip r:embed="rId4"/>
          <a:srcRect/>
          <a:stretch>
            <a:fillRect/>
          </a:stretch>
        </p:blipFill>
        <p:spPr bwMode="auto">
          <a:xfrm>
            <a:off x="9026425" y="2246004"/>
            <a:ext cx="2948955" cy="1946218"/>
          </a:xfrm>
          <a:prstGeom prst="rect">
            <a:avLst/>
          </a:prstGeom>
          <a:noFill/>
          <a:ln w="9525">
            <a:noFill/>
            <a:miter lim="800000"/>
            <a:headEnd/>
            <a:tailEnd/>
          </a:ln>
        </p:spPr>
      </p:pic>
      <p:pic>
        <p:nvPicPr>
          <p:cNvPr id="2" name="Picture 1"/>
          <p:cNvPicPr>
            <a:picLocks noChangeAspect="1"/>
          </p:cNvPicPr>
          <p:nvPr/>
        </p:nvPicPr>
        <p:blipFill>
          <a:blip r:embed="rId5"/>
          <a:stretch>
            <a:fillRect/>
          </a:stretch>
        </p:blipFill>
        <p:spPr>
          <a:xfrm>
            <a:off x="4924694" y="4673062"/>
            <a:ext cx="3302724" cy="2184938"/>
          </a:xfrm>
          <a:prstGeom prst="rect">
            <a:avLst/>
          </a:prstGeom>
        </p:spPr>
      </p:pic>
      <p:pic>
        <p:nvPicPr>
          <p:cNvPr id="3" name="Picture 2"/>
          <p:cNvPicPr>
            <a:picLocks noChangeAspect="1"/>
          </p:cNvPicPr>
          <p:nvPr/>
        </p:nvPicPr>
        <p:blipFill>
          <a:blip r:embed="rId6"/>
          <a:stretch>
            <a:fillRect/>
          </a:stretch>
        </p:blipFill>
        <p:spPr>
          <a:xfrm>
            <a:off x="1005060" y="4742586"/>
            <a:ext cx="2841064" cy="2115414"/>
          </a:xfrm>
          <a:prstGeom prst="rect">
            <a:avLst/>
          </a:prstGeom>
        </p:spPr>
      </p:pic>
      <p:pic>
        <p:nvPicPr>
          <p:cNvPr id="4" name="Picture 3"/>
          <p:cNvPicPr>
            <a:picLocks noChangeAspect="1"/>
          </p:cNvPicPr>
          <p:nvPr/>
        </p:nvPicPr>
        <p:blipFill>
          <a:blip r:embed="rId7"/>
          <a:stretch>
            <a:fillRect/>
          </a:stretch>
        </p:blipFill>
        <p:spPr>
          <a:xfrm>
            <a:off x="1005060" y="4733845"/>
            <a:ext cx="2841064" cy="2124155"/>
          </a:xfrm>
          <a:prstGeom prst="rect">
            <a:avLst/>
          </a:prstGeom>
        </p:spPr>
      </p:pic>
    </p:spTree>
    <p:extLst>
      <p:ext uri="{BB962C8B-B14F-4D97-AF65-F5344CB8AC3E}">
        <p14:creationId xmlns:p14="http://schemas.microsoft.com/office/powerpoint/2010/main" val="2876558245"/>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grpSp>
        <p:nvGrpSpPr>
          <p:cNvPr id="36" name="Group 35"/>
          <p:cNvGrpSpPr>
            <a:grpSpLocks/>
          </p:cNvGrpSpPr>
          <p:nvPr/>
        </p:nvGrpSpPr>
        <p:grpSpPr bwMode="auto">
          <a:xfrm>
            <a:off x="280927" y="1863826"/>
            <a:ext cx="3200400" cy="3141739"/>
            <a:chOff x="-146" y="434"/>
            <a:chExt cx="2080" cy="2145"/>
          </a:xfrm>
        </p:grpSpPr>
        <p:sp>
          <p:nvSpPr>
            <p:cNvPr id="37" name="Oval 36"/>
            <p:cNvSpPr>
              <a:spLocks noChangeArrowheads="1"/>
            </p:cNvSpPr>
            <p:nvPr/>
          </p:nvSpPr>
          <p:spPr bwMode="ltGray">
            <a:xfrm>
              <a:off x="-146" y="434"/>
              <a:ext cx="2080" cy="2081"/>
            </a:xfrm>
            <a:prstGeom prst="ellipse">
              <a:avLst/>
            </a:prstGeom>
            <a:gradFill rotWithShape="1">
              <a:gsLst>
                <a:gs pos="100000">
                  <a:srgbClr val="00B0F0"/>
                </a:gs>
                <a:gs pos="100000">
                  <a:schemeClr val="folHlink">
                    <a:alpha val="80000"/>
                  </a:schemeClr>
                </a:gs>
                <a:gs pos="100000">
                  <a:schemeClr val="folHlink">
                    <a:gamma/>
                    <a:shade val="22353"/>
                    <a:invGamma/>
                    <a:alpha val="71001"/>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8" name="Picture 37"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ltGray">
            <a:xfrm>
              <a:off x="-56" y="453"/>
              <a:ext cx="1918" cy="101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ltGray">
            <a:xfrm flipV="1">
              <a:off x="-35" y="1379"/>
              <a:ext cx="1918" cy="1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a:xfrm>
            <a:off x="-238394" y="96117"/>
            <a:ext cx="2971800" cy="609600"/>
          </a:xfrm>
        </p:spPr>
        <p:txBody>
          <a:bodyPr>
            <a:normAutofit/>
          </a:bodyPr>
          <a:lstStyle/>
          <a:p>
            <a:pPr algn="ctr"/>
            <a:r>
              <a:rPr lang="en-US" sz="3500" b="1" dirty="0" smtClean="0">
                <a:solidFill>
                  <a:schemeClr val="accent1">
                    <a:lumMod val="75000"/>
                  </a:schemeClr>
                </a:solidFill>
                <a:latin typeface="+mn-lt"/>
                <a:ea typeface="+mn-ea"/>
                <a:cs typeface="+mn-cs"/>
              </a:rPr>
              <a:t>Objectives</a:t>
            </a:r>
            <a:endParaRPr lang="en-US" sz="3500" b="1" dirty="0">
              <a:solidFill>
                <a:schemeClr val="accent1">
                  <a:lumMod val="75000"/>
                </a:schemeClr>
              </a:solidFill>
              <a:latin typeface="+mn-lt"/>
              <a:ea typeface="+mn-ea"/>
              <a:cs typeface="+mn-cs"/>
            </a:endParaRPr>
          </a:p>
        </p:txBody>
      </p:sp>
      <p:sp>
        <p:nvSpPr>
          <p:cNvPr id="3" name="Content Placeholder 2"/>
          <p:cNvSpPr>
            <a:spLocks noGrp="1"/>
          </p:cNvSpPr>
          <p:nvPr>
            <p:ph idx="1"/>
          </p:nvPr>
        </p:nvSpPr>
        <p:spPr>
          <a:xfrm>
            <a:off x="268302" y="658459"/>
            <a:ext cx="8454995" cy="5135563"/>
          </a:xfrm>
          <a:noFill/>
        </p:spPr>
        <p:txBody>
          <a:bodyPr>
            <a:normAutofit/>
          </a:bodyPr>
          <a:lstStyle/>
          <a:p>
            <a:pPr marL="0" indent="0">
              <a:buNone/>
            </a:pPr>
            <a:r>
              <a:rPr lang="en-US" sz="2400" b="1" dirty="0">
                <a:solidFill>
                  <a:schemeClr val="tx1"/>
                </a:solidFill>
              </a:rPr>
              <a:t>The main objectives of this project are:</a:t>
            </a:r>
          </a:p>
          <a:p>
            <a:pPr marL="0" indent="0">
              <a:buNone/>
            </a:pPr>
            <a:endParaRPr lang="en-US" sz="2400" dirty="0"/>
          </a:p>
          <a:p>
            <a:pPr marL="0" indent="0">
              <a:buNone/>
            </a:pPr>
            <a:endParaRPr lang="en-US" sz="2400" dirty="0"/>
          </a:p>
        </p:txBody>
      </p:sp>
      <p:grpSp>
        <p:nvGrpSpPr>
          <p:cNvPr id="4" name="Group 3"/>
          <p:cNvGrpSpPr>
            <a:grpSpLocks/>
          </p:cNvGrpSpPr>
          <p:nvPr/>
        </p:nvGrpSpPr>
        <p:grpSpPr bwMode="auto">
          <a:xfrm>
            <a:off x="6297194" y="935126"/>
            <a:ext cx="3200400" cy="3141739"/>
            <a:chOff x="-146" y="434"/>
            <a:chExt cx="2080" cy="2145"/>
          </a:xfrm>
        </p:grpSpPr>
        <p:sp>
          <p:nvSpPr>
            <p:cNvPr id="5" name="Oval 4"/>
            <p:cNvSpPr>
              <a:spLocks noChangeArrowheads="1"/>
            </p:cNvSpPr>
            <p:nvPr/>
          </p:nvSpPr>
          <p:spPr bwMode="ltGray">
            <a:xfrm>
              <a:off x="-146" y="434"/>
              <a:ext cx="2080" cy="2081"/>
            </a:xfrm>
            <a:prstGeom prst="ellipse">
              <a:avLst/>
            </a:prstGeom>
            <a:gradFill rotWithShape="1">
              <a:gsLst>
                <a:gs pos="100000">
                  <a:srgbClr val="00B0F0"/>
                </a:gs>
                <a:gs pos="100000">
                  <a:schemeClr val="folHlink">
                    <a:alpha val="80000"/>
                  </a:schemeClr>
                </a:gs>
                <a:gs pos="100000">
                  <a:schemeClr val="folHlink">
                    <a:gamma/>
                    <a:shade val="22353"/>
                    <a:invGamma/>
                    <a:alpha val="71001"/>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 name="Picture 5"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ltGray">
            <a:xfrm>
              <a:off x="-56" y="453"/>
              <a:ext cx="1918" cy="10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ltGray">
            <a:xfrm flipV="1">
              <a:off x="-35" y="1379"/>
              <a:ext cx="1918" cy="1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sp>
        <p:nvSpPr>
          <p:cNvPr id="8" name="WordArt 18"/>
          <p:cNvSpPr>
            <a:spLocks noChangeArrowheads="1" noChangeShapeType="1" noTextEdit="1"/>
          </p:cNvSpPr>
          <p:nvPr/>
        </p:nvSpPr>
        <p:spPr bwMode="invGray">
          <a:xfrm>
            <a:off x="6177702" y="1466140"/>
            <a:ext cx="3446344" cy="29066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683360"/>
              </a:avLst>
            </a:prstTxWarp>
          </a:bodyPr>
          <a:lstStyle/>
          <a:p>
            <a:pPr algn="ctr"/>
            <a:r>
              <a:rPr lang="en-US" sz="2000" b="1" kern="10" dirty="0">
                <a:solidFill>
                  <a:schemeClr val="accent1">
                    <a:lumMod val="50000"/>
                  </a:schemeClr>
                </a:solidFill>
                <a:effectLst>
                  <a:outerShdw dist="17961" dir="2700000" algn="ctr" rotWithShape="0">
                    <a:srgbClr val="000000">
                      <a:alpha val="50000"/>
                    </a:srgbClr>
                  </a:outerShdw>
                </a:effectLst>
                <a:cs typeface="Arial" panose="020B0604020202020204" pitchFamily="34" charset="0"/>
              </a:rPr>
              <a:t>water distribution network </a:t>
            </a:r>
          </a:p>
        </p:txBody>
      </p:sp>
      <p:sp>
        <p:nvSpPr>
          <p:cNvPr id="9" name="Rectangle 8"/>
          <p:cNvSpPr/>
          <p:nvPr/>
        </p:nvSpPr>
        <p:spPr>
          <a:xfrm>
            <a:off x="6780566" y="1681808"/>
            <a:ext cx="2590800" cy="1384995"/>
          </a:xfrm>
          <a:prstGeom prst="rect">
            <a:avLst/>
          </a:prstGeom>
        </p:spPr>
        <p:txBody>
          <a:bodyPr wrap="square">
            <a:spAutoFit/>
          </a:bodyPr>
          <a:lstStyle/>
          <a:p>
            <a:pPr>
              <a:spcBef>
                <a:spcPct val="50000"/>
              </a:spcBef>
            </a:pPr>
            <a:r>
              <a:rPr lang="en-US" sz="2800" dirty="0" smtClean="0"/>
              <a:t>design </a:t>
            </a:r>
            <a:r>
              <a:rPr lang="en-US" sz="2800" dirty="0">
                <a:solidFill>
                  <a:srgbClr val="002060"/>
                </a:solidFill>
              </a:rPr>
              <a:t>WDN</a:t>
            </a:r>
            <a:r>
              <a:rPr lang="en-US" sz="2800" dirty="0">
                <a:solidFill>
                  <a:srgbClr val="00B050"/>
                </a:solidFill>
              </a:rPr>
              <a:t> </a:t>
            </a:r>
            <a:r>
              <a:rPr lang="en-US" sz="2800" dirty="0"/>
              <a:t>for the  Marda using </a:t>
            </a:r>
            <a:r>
              <a:rPr lang="en-US" sz="2800" dirty="0">
                <a:solidFill>
                  <a:srgbClr val="002060"/>
                </a:solidFill>
              </a:rPr>
              <a:t>WaterCAD</a:t>
            </a:r>
          </a:p>
        </p:txBody>
      </p:sp>
      <p:pic>
        <p:nvPicPr>
          <p:cNvPr id="28" name="Picture 12"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gray">
          <a:xfrm flipV="1">
            <a:off x="6616175" y="2801508"/>
            <a:ext cx="2419703" cy="114617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723937" y="2259491"/>
            <a:ext cx="2773546" cy="1569660"/>
          </a:xfrm>
          <a:prstGeom prst="rect">
            <a:avLst/>
          </a:prstGeom>
        </p:spPr>
        <p:txBody>
          <a:bodyPr wrap="square">
            <a:spAutoFit/>
          </a:bodyPr>
          <a:lstStyle/>
          <a:p>
            <a:pPr marL="342900" indent="-342900" eaLnBrk="0" hangingPunct="0"/>
            <a:r>
              <a:rPr lang="en-US" sz="2400" dirty="0" smtClean="0"/>
              <a:t>hydraulically </a:t>
            </a:r>
            <a:r>
              <a:rPr lang="en-US" sz="2400" dirty="0"/>
              <a:t>design </a:t>
            </a:r>
            <a:r>
              <a:rPr lang="en-US" sz="2400" dirty="0" smtClean="0"/>
              <a:t>a </a:t>
            </a:r>
            <a:r>
              <a:rPr lang="en-US" sz="2400" dirty="0" smtClean="0">
                <a:solidFill>
                  <a:srgbClr val="002060"/>
                </a:solidFill>
              </a:rPr>
              <a:t>wastewater </a:t>
            </a:r>
            <a:r>
              <a:rPr lang="en-US" sz="2400" dirty="0" smtClean="0"/>
              <a:t>collection </a:t>
            </a:r>
            <a:r>
              <a:rPr lang="en-US" sz="2400" dirty="0"/>
              <a:t>system </a:t>
            </a:r>
            <a:r>
              <a:rPr lang="en-US" sz="2400" dirty="0" smtClean="0"/>
              <a:t>for Marda</a:t>
            </a:r>
            <a:endParaRPr lang="en-US" sz="2400" dirty="0"/>
          </a:p>
        </p:txBody>
      </p:sp>
      <p:sp>
        <p:nvSpPr>
          <p:cNvPr id="30" name="WordArt 14"/>
          <p:cNvSpPr>
            <a:spLocks noChangeArrowheads="1" noChangeShapeType="1" noTextEdit="1"/>
          </p:cNvSpPr>
          <p:nvPr/>
        </p:nvSpPr>
        <p:spPr bwMode="invGray">
          <a:xfrm>
            <a:off x="162157" y="1571774"/>
            <a:ext cx="3429000" cy="377155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159665"/>
              </a:avLst>
            </a:prstTxWarp>
          </a:bodyPr>
          <a:lstStyle/>
          <a:p>
            <a:pPr algn="ctr"/>
            <a:r>
              <a:rPr lang="en-US" sz="2000" dirty="0">
                <a:solidFill>
                  <a:schemeClr val="accent1">
                    <a:lumMod val="50000"/>
                  </a:schemeClr>
                </a:solidFill>
              </a:rPr>
              <a:t>wastewater</a:t>
            </a:r>
            <a:r>
              <a:rPr lang="en-US" sz="2000" kern="10" dirty="0">
                <a:solidFill>
                  <a:schemeClr val="accent1">
                    <a:lumMod val="50000"/>
                  </a:schemeClr>
                </a:solidFill>
                <a:effectLst>
                  <a:outerShdw dist="28398" dir="3806097" algn="ctr" rotWithShape="0">
                    <a:srgbClr val="000000">
                      <a:alpha val="50000"/>
                    </a:srgbClr>
                  </a:outerShdw>
                </a:effectLst>
                <a:cs typeface="Arial" panose="020B0604020202020204" pitchFamily="34" charset="0"/>
              </a:rPr>
              <a:t> </a:t>
            </a:r>
            <a:r>
              <a:rPr lang="en-US" sz="2000" dirty="0">
                <a:solidFill>
                  <a:schemeClr val="accent1">
                    <a:lumMod val="50000"/>
                  </a:schemeClr>
                </a:solidFill>
              </a:rPr>
              <a:t>collection</a:t>
            </a:r>
            <a:r>
              <a:rPr lang="en-US" sz="2000" kern="10" dirty="0">
                <a:solidFill>
                  <a:schemeClr val="accent1">
                    <a:lumMod val="50000"/>
                  </a:schemeClr>
                </a:solidFill>
                <a:effectLst>
                  <a:outerShdw dist="28398" dir="3806097" algn="ctr" rotWithShape="0">
                    <a:srgbClr val="000000">
                      <a:alpha val="50000"/>
                    </a:srgbClr>
                  </a:outerShdw>
                </a:effectLst>
                <a:cs typeface="Arial" panose="020B0604020202020204" pitchFamily="34" charset="0"/>
              </a:rPr>
              <a:t> </a:t>
            </a:r>
          </a:p>
        </p:txBody>
      </p:sp>
      <p:grpSp>
        <p:nvGrpSpPr>
          <p:cNvPr id="31" name="Group 30"/>
          <p:cNvGrpSpPr>
            <a:grpSpLocks/>
          </p:cNvGrpSpPr>
          <p:nvPr/>
        </p:nvGrpSpPr>
        <p:grpSpPr bwMode="auto">
          <a:xfrm>
            <a:off x="3461235" y="3708740"/>
            <a:ext cx="3200400" cy="3141739"/>
            <a:chOff x="-146" y="434"/>
            <a:chExt cx="2080" cy="2145"/>
          </a:xfrm>
        </p:grpSpPr>
        <p:sp>
          <p:nvSpPr>
            <p:cNvPr id="32" name="Oval 31"/>
            <p:cNvSpPr>
              <a:spLocks noChangeArrowheads="1"/>
            </p:cNvSpPr>
            <p:nvPr/>
          </p:nvSpPr>
          <p:spPr bwMode="ltGray">
            <a:xfrm>
              <a:off x="-146" y="434"/>
              <a:ext cx="2080" cy="2081"/>
            </a:xfrm>
            <a:prstGeom prst="ellipse">
              <a:avLst/>
            </a:prstGeom>
            <a:gradFill rotWithShape="1">
              <a:gsLst>
                <a:gs pos="100000">
                  <a:srgbClr val="00B0F0"/>
                </a:gs>
                <a:gs pos="100000">
                  <a:schemeClr val="folHlink">
                    <a:alpha val="80000"/>
                  </a:schemeClr>
                </a:gs>
                <a:gs pos="100000">
                  <a:schemeClr val="folHlink">
                    <a:gamma/>
                    <a:shade val="22353"/>
                    <a:invGamma/>
                    <a:alpha val="71001"/>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3" name="Picture 32"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ltGray">
            <a:xfrm>
              <a:off x="-56" y="453"/>
              <a:ext cx="1918" cy="1011"/>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ltGray">
            <a:xfrm flipV="1">
              <a:off x="-35" y="1379"/>
              <a:ext cx="1918" cy="1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sp>
        <p:nvSpPr>
          <p:cNvPr id="35" name="Rectangle 34"/>
          <p:cNvSpPr/>
          <p:nvPr/>
        </p:nvSpPr>
        <p:spPr>
          <a:xfrm>
            <a:off x="4026055" y="4384900"/>
            <a:ext cx="2557109" cy="1569660"/>
          </a:xfrm>
          <a:prstGeom prst="rect">
            <a:avLst/>
          </a:prstGeom>
        </p:spPr>
        <p:txBody>
          <a:bodyPr wrap="square">
            <a:spAutoFit/>
          </a:bodyPr>
          <a:lstStyle/>
          <a:p>
            <a:r>
              <a:rPr lang="en-US" sz="2400" b="1" dirty="0" smtClean="0"/>
              <a:t>Design </a:t>
            </a:r>
            <a:r>
              <a:rPr lang="en-US" sz="2400" b="1" dirty="0"/>
              <a:t>Reservoir </a:t>
            </a:r>
            <a:r>
              <a:rPr lang="en-US" sz="2400" b="1" dirty="0">
                <a:solidFill>
                  <a:srgbClr val="002060"/>
                </a:solidFill>
              </a:rPr>
              <a:t>Sizing</a:t>
            </a:r>
            <a:r>
              <a:rPr lang="en-US" sz="2400" b="1" dirty="0"/>
              <a:t> </a:t>
            </a:r>
            <a:r>
              <a:rPr lang="en-US" sz="2400" b="1" dirty="0" smtClean="0"/>
              <a:t>and evaluate the  </a:t>
            </a:r>
            <a:r>
              <a:rPr lang="en-US" sz="2400" dirty="0" smtClean="0">
                <a:solidFill>
                  <a:srgbClr val="002060"/>
                </a:solidFill>
              </a:rPr>
              <a:t>Elevation </a:t>
            </a:r>
            <a:endParaRPr lang="en-US" sz="2400" b="1" dirty="0">
              <a:solidFill>
                <a:srgbClr val="002060"/>
              </a:solidFill>
            </a:endParaRPr>
          </a:p>
        </p:txBody>
      </p:sp>
      <p:sp>
        <p:nvSpPr>
          <p:cNvPr id="44" name="WordArt 14"/>
          <p:cNvSpPr>
            <a:spLocks noChangeArrowheads="1" noChangeShapeType="1" noTextEdit="1"/>
          </p:cNvSpPr>
          <p:nvPr/>
        </p:nvSpPr>
        <p:spPr bwMode="invGray">
          <a:xfrm>
            <a:off x="3360783" y="3485379"/>
            <a:ext cx="3429000" cy="377155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3552522"/>
              </a:avLst>
            </a:prstTxWarp>
          </a:bodyPr>
          <a:lstStyle/>
          <a:p>
            <a:pPr algn="ctr"/>
            <a:r>
              <a:rPr lang="en-US" sz="1200" b="1" dirty="0" smtClean="0">
                <a:solidFill>
                  <a:schemeClr val="accent1">
                    <a:lumMod val="50000"/>
                  </a:schemeClr>
                </a:solidFill>
              </a:rPr>
              <a:t>Reservoir</a:t>
            </a:r>
            <a:r>
              <a:rPr lang="en-US" sz="1200" dirty="0" smtClean="0">
                <a:solidFill>
                  <a:schemeClr val="accent1">
                    <a:lumMod val="50000"/>
                  </a:schemeClr>
                </a:solidFill>
              </a:rPr>
              <a:t> </a:t>
            </a:r>
            <a:r>
              <a:rPr lang="en-US" sz="1200" b="1" dirty="0">
                <a:solidFill>
                  <a:schemeClr val="accent1">
                    <a:lumMod val="50000"/>
                  </a:schemeClr>
                </a:solidFill>
              </a:rPr>
              <a:t>Design </a:t>
            </a:r>
          </a:p>
        </p:txBody>
      </p:sp>
    </p:spTree>
    <p:extLst>
      <p:ext uri="{BB962C8B-B14F-4D97-AF65-F5344CB8AC3E}">
        <p14:creationId xmlns:p14="http://schemas.microsoft.com/office/powerpoint/2010/main" val="1380617007"/>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30</a:t>
            </a:fld>
            <a:endParaRPr lang="en-US"/>
          </a:p>
        </p:txBody>
      </p:sp>
      <p:sp>
        <p:nvSpPr>
          <p:cNvPr id="7" name="Rectangle 6"/>
          <p:cNvSpPr/>
          <p:nvPr/>
        </p:nvSpPr>
        <p:spPr>
          <a:xfrm>
            <a:off x="3267508" y="225259"/>
            <a:ext cx="6211028" cy="630942"/>
          </a:xfrm>
          <a:prstGeom prst="rect">
            <a:avLst/>
          </a:prstGeom>
        </p:spPr>
        <p:txBody>
          <a:bodyPr wrap="square">
            <a:spAutoFit/>
          </a:bodyPr>
          <a:lstStyle/>
          <a:p>
            <a:r>
              <a:rPr lang="en-US" sz="3500" dirty="0" smtClean="0">
                <a:solidFill>
                  <a:schemeClr val="accent1">
                    <a:lumMod val="50000"/>
                  </a:schemeClr>
                </a:solidFill>
              </a:rPr>
              <a:t>Data needed to run </a:t>
            </a:r>
            <a:r>
              <a:rPr lang="en-US" sz="3500" dirty="0" err="1">
                <a:solidFill>
                  <a:schemeClr val="accent1">
                    <a:lumMod val="50000"/>
                  </a:schemeClr>
                </a:solidFill>
              </a:rPr>
              <a:t>SewerCAD</a:t>
            </a:r>
            <a:endParaRPr lang="en-US" sz="3500" dirty="0">
              <a:solidFill>
                <a:schemeClr val="accent1">
                  <a:lumMod val="50000"/>
                </a:schemeClr>
              </a:solidFill>
            </a:endParaRP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3604" y="4515267"/>
            <a:ext cx="6653360" cy="1804991"/>
          </a:xfrm>
          <a:prstGeom prst="rect">
            <a:avLst/>
          </a:prstGeom>
        </p:spPr>
      </p:pic>
      <p:sp>
        <p:nvSpPr>
          <p:cNvPr id="11" name="Rectangle 10"/>
          <p:cNvSpPr/>
          <p:nvPr/>
        </p:nvSpPr>
        <p:spPr>
          <a:xfrm>
            <a:off x="417668" y="1381260"/>
            <a:ext cx="10570372" cy="3170099"/>
          </a:xfrm>
          <a:prstGeom prst="rect">
            <a:avLst/>
          </a:prstGeom>
        </p:spPr>
        <p:txBody>
          <a:bodyPr wrap="square">
            <a:spAutoFit/>
          </a:bodyPr>
          <a:lstStyle/>
          <a:p>
            <a:pPr marL="342900" indent="-342900">
              <a:buFont typeface="Wingdings" panose="05000000000000000000" pitchFamily="2" charset="2"/>
              <a:buChar char="Ø"/>
            </a:pPr>
            <a:r>
              <a:rPr lang="en-US" sz="2600" dirty="0" err="1" smtClean="0"/>
              <a:t>Shapefile</a:t>
            </a:r>
            <a:r>
              <a:rPr lang="en-US" sz="2600" dirty="0" smtClean="0"/>
              <a:t> </a:t>
            </a:r>
            <a:r>
              <a:rPr lang="en-US" sz="2600" dirty="0"/>
              <a:t>for the contour </a:t>
            </a:r>
            <a:r>
              <a:rPr lang="en-US" sz="2600" dirty="0" smtClean="0"/>
              <a:t>map.</a:t>
            </a:r>
            <a:endParaRPr lang="ar-SA" sz="2600" dirty="0" smtClean="0"/>
          </a:p>
          <a:p>
            <a:pPr marL="342900" indent="-342900">
              <a:buFont typeface="Wingdings" panose="05000000000000000000" pitchFamily="2" charset="2"/>
              <a:buChar char="Ø"/>
            </a:pPr>
            <a:endParaRPr lang="ar-SA" sz="2600" dirty="0" smtClean="0"/>
          </a:p>
          <a:p>
            <a:pPr marL="342900" indent="-342900">
              <a:buFont typeface="Wingdings" panose="05000000000000000000" pitchFamily="2" charset="2"/>
              <a:buChar char="Ø"/>
            </a:pPr>
            <a:r>
              <a:rPr lang="en-US" sz="2600" dirty="0" err="1" smtClean="0"/>
              <a:t>Shapefile</a:t>
            </a:r>
            <a:r>
              <a:rPr lang="en-US" sz="2600" dirty="0" smtClean="0"/>
              <a:t> </a:t>
            </a:r>
            <a:r>
              <a:rPr lang="en-US" sz="2600" dirty="0"/>
              <a:t>for the manhole locations on the road network</a:t>
            </a:r>
            <a:r>
              <a:rPr lang="en-US" sz="2600" dirty="0" smtClean="0"/>
              <a:t>.</a:t>
            </a:r>
            <a:endParaRPr lang="ar-SA" sz="2600" dirty="0" smtClean="0"/>
          </a:p>
          <a:p>
            <a:pPr marL="342900" indent="-342900">
              <a:buFont typeface="Wingdings" panose="05000000000000000000" pitchFamily="2" charset="2"/>
              <a:buChar char="Ø"/>
            </a:pPr>
            <a:endParaRPr lang="ar-SA" sz="2600" dirty="0" smtClean="0"/>
          </a:p>
          <a:p>
            <a:pPr marL="342900" indent="-342900">
              <a:buFont typeface="Wingdings" panose="05000000000000000000" pitchFamily="2" charset="2"/>
              <a:buChar char="Ø"/>
            </a:pPr>
            <a:r>
              <a:rPr lang="en-US" sz="2600" dirty="0" smtClean="0"/>
              <a:t>The </a:t>
            </a:r>
            <a:r>
              <a:rPr lang="en-US" sz="2600" dirty="0"/>
              <a:t>unit </a:t>
            </a:r>
            <a:r>
              <a:rPr lang="en-US" sz="2600" dirty="0" smtClean="0"/>
              <a:t>sanitary </a:t>
            </a:r>
            <a:r>
              <a:rPr lang="en-US" sz="2600" dirty="0"/>
              <a:t>load on manhole at dry </a:t>
            </a:r>
            <a:r>
              <a:rPr lang="en-US" sz="2600" dirty="0" smtClean="0"/>
              <a:t>condition.</a:t>
            </a:r>
            <a:endParaRPr lang="ar-SA" sz="2600" dirty="0" smtClean="0"/>
          </a:p>
          <a:p>
            <a:pPr marL="342900" indent="-342900">
              <a:buFont typeface="Wingdings" panose="05000000000000000000" pitchFamily="2" charset="2"/>
              <a:buChar char="Ø"/>
            </a:pPr>
            <a:endParaRPr lang="ar-SA" sz="2600" dirty="0" smtClean="0"/>
          </a:p>
          <a:p>
            <a:pPr marL="285750" indent="-285750">
              <a:buFont typeface="Wingdings" panose="05000000000000000000" pitchFamily="2" charset="2"/>
              <a:buChar char="ü"/>
            </a:pPr>
            <a:r>
              <a:rPr lang="en-US" sz="2600" dirty="0" smtClean="0"/>
              <a:t>The per capita sanitary total load equals to 0.256 m3/day</a:t>
            </a:r>
            <a:r>
              <a:rPr lang="en-US" dirty="0" smtClean="0"/>
              <a:t>.</a:t>
            </a:r>
            <a:endParaRPr lang="ar-SA" dirty="0" smtClean="0"/>
          </a:p>
          <a:p>
            <a:pPr marL="342900" indent="-342900">
              <a:buFont typeface="Wingdings" panose="05000000000000000000" pitchFamily="2" charset="2"/>
              <a:buChar char="§"/>
            </a:pPr>
            <a:endParaRPr lang="ar-SA" dirty="0" smtClean="0"/>
          </a:p>
        </p:txBody>
      </p:sp>
      <p:pic>
        <p:nvPicPr>
          <p:cNvPr id="14" name="Picture 13"/>
          <p:cNvPicPr>
            <a:picLocks noChangeAspect="1" noChangeArrowheads="1"/>
          </p:cNvPicPr>
          <p:nvPr/>
        </p:nvPicPr>
        <p:blipFill>
          <a:blip r:embed="rId5" cstate="print"/>
          <a:srcRect/>
          <a:stretch>
            <a:fillRect/>
          </a:stretch>
        </p:blipFill>
        <p:spPr bwMode="auto">
          <a:xfrm>
            <a:off x="8974088" y="5377700"/>
            <a:ext cx="1008112" cy="938587"/>
          </a:xfrm>
          <a:prstGeom prst="rect">
            <a:avLst/>
          </a:prstGeom>
          <a:noFill/>
          <a:ln w="9525">
            <a:noFill/>
            <a:miter lim="800000"/>
            <a:headEnd/>
            <a:tailEnd/>
          </a:ln>
        </p:spPr>
      </p:pic>
    </p:spTree>
    <p:extLst>
      <p:ext uri="{BB962C8B-B14F-4D97-AF65-F5344CB8AC3E}">
        <p14:creationId xmlns:p14="http://schemas.microsoft.com/office/powerpoint/2010/main" val="3061697171"/>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31</a:t>
            </a:fld>
            <a:endParaRPr lang="en-US"/>
          </a:p>
        </p:txBody>
      </p:sp>
      <p:sp>
        <p:nvSpPr>
          <p:cNvPr id="7" name="Rectangle 6"/>
          <p:cNvSpPr/>
          <p:nvPr/>
        </p:nvSpPr>
        <p:spPr>
          <a:xfrm>
            <a:off x="445110" y="5956240"/>
            <a:ext cx="8628922" cy="400110"/>
          </a:xfrm>
          <a:prstGeom prst="rect">
            <a:avLst/>
          </a:prstGeom>
        </p:spPr>
        <p:txBody>
          <a:bodyPr wrap="square">
            <a:spAutoFit/>
          </a:bodyPr>
          <a:lstStyle/>
          <a:p>
            <a:pPr marL="285750" indent="-285750">
              <a:buFont typeface="Wingdings" panose="05000000000000000000" pitchFamily="2" charset="2"/>
              <a:buChar char="Ø"/>
            </a:pPr>
            <a:r>
              <a:rPr lang="en-US" sz="2000" dirty="0" smtClean="0"/>
              <a:t>Design load = </a:t>
            </a:r>
            <a:r>
              <a:rPr lang="en-US" sz="2000" dirty="0"/>
              <a:t>Wastewater load </a:t>
            </a:r>
            <a:r>
              <a:rPr lang="en-US" sz="2000" dirty="0" smtClean="0"/>
              <a:t>+ </a:t>
            </a:r>
            <a:r>
              <a:rPr lang="en-US" sz="2000" dirty="0"/>
              <a:t>Infiltration</a:t>
            </a:r>
            <a:r>
              <a:rPr lang="en-US" sz="2000" dirty="0" smtClean="0"/>
              <a:t> </a:t>
            </a:r>
            <a:endParaRPr lang="en-US" sz="2000" dirty="0"/>
          </a:p>
        </p:txBody>
      </p:sp>
      <p:sp>
        <p:nvSpPr>
          <p:cNvPr id="8" name="Rectangle 7"/>
          <p:cNvSpPr/>
          <p:nvPr/>
        </p:nvSpPr>
        <p:spPr>
          <a:xfrm>
            <a:off x="484597" y="971592"/>
            <a:ext cx="11189242" cy="400110"/>
          </a:xfrm>
          <a:prstGeom prst="rect">
            <a:avLst/>
          </a:prstGeom>
        </p:spPr>
        <p:txBody>
          <a:bodyPr wrap="square">
            <a:spAutoFit/>
          </a:bodyPr>
          <a:lstStyle/>
          <a:p>
            <a:pPr marL="285750" indent="-285750">
              <a:buFont typeface="Wingdings" panose="05000000000000000000" pitchFamily="2" charset="2"/>
              <a:buChar char="Ø"/>
            </a:pPr>
            <a:r>
              <a:rPr lang="en-US" sz="2000" dirty="0" smtClean="0"/>
              <a:t>Wastewater load = water consumption(</a:t>
            </a:r>
            <a:r>
              <a:rPr lang="en-US" sz="2000" dirty="0" smtClean="0">
                <a:solidFill>
                  <a:srgbClr val="FF0000"/>
                </a:solidFill>
              </a:rPr>
              <a:t>100</a:t>
            </a:r>
            <a:r>
              <a:rPr lang="en-US" sz="2000" dirty="0" smtClean="0"/>
              <a:t>) </a:t>
            </a:r>
            <a:r>
              <a:rPr lang="en-US" sz="2000" dirty="0"/>
              <a:t>x</a:t>
            </a:r>
            <a:r>
              <a:rPr lang="en-US" sz="2000" dirty="0" smtClean="0"/>
              <a:t> WW/W percentage(</a:t>
            </a:r>
            <a:r>
              <a:rPr lang="en-US" sz="2000" dirty="0" smtClean="0">
                <a:solidFill>
                  <a:srgbClr val="FF0000"/>
                </a:solidFill>
              </a:rPr>
              <a:t>80%</a:t>
            </a:r>
            <a:r>
              <a:rPr lang="en-US" sz="2000" dirty="0" smtClean="0"/>
              <a:t>) x Max hourly</a:t>
            </a:r>
            <a:r>
              <a:rPr lang="en-US" sz="2000" dirty="0"/>
              <a:t> </a:t>
            </a:r>
            <a:r>
              <a:rPr lang="en-US" sz="2000" dirty="0" smtClean="0"/>
              <a:t>factor(</a:t>
            </a:r>
            <a:r>
              <a:rPr lang="en-US" sz="2000" dirty="0" smtClean="0">
                <a:solidFill>
                  <a:srgbClr val="FF0000"/>
                </a:solidFill>
              </a:rPr>
              <a:t>3</a:t>
            </a:r>
            <a:r>
              <a:rPr lang="en-US" sz="2000" dirty="0" smtClean="0"/>
              <a:t>)</a:t>
            </a:r>
            <a:endParaRPr lang="en-US" sz="2000" dirty="0"/>
          </a:p>
        </p:txBody>
      </p:sp>
      <p:sp>
        <p:nvSpPr>
          <p:cNvPr id="9" name="Rectangle 8"/>
          <p:cNvSpPr/>
          <p:nvPr/>
        </p:nvSpPr>
        <p:spPr>
          <a:xfrm>
            <a:off x="484595" y="3564109"/>
            <a:ext cx="10564403" cy="400110"/>
          </a:xfrm>
          <a:prstGeom prst="rect">
            <a:avLst/>
          </a:prstGeom>
        </p:spPr>
        <p:txBody>
          <a:bodyPr wrap="square">
            <a:spAutoFit/>
          </a:bodyPr>
          <a:lstStyle/>
          <a:p>
            <a:pPr marL="342900" indent="-342900">
              <a:buFont typeface="Wingdings" panose="05000000000000000000" pitchFamily="2" charset="2"/>
              <a:buChar char="Ø"/>
            </a:pPr>
            <a:r>
              <a:rPr lang="en-US" sz="2000" dirty="0" smtClean="0"/>
              <a:t>Infiltration = water consumption(</a:t>
            </a:r>
            <a:r>
              <a:rPr lang="en-US" sz="2000" dirty="0" smtClean="0">
                <a:solidFill>
                  <a:srgbClr val="FF0000"/>
                </a:solidFill>
              </a:rPr>
              <a:t>100</a:t>
            </a:r>
            <a:r>
              <a:rPr lang="en-US" sz="2000" dirty="0" smtClean="0"/>
              <a:t>) </a:t>
            </a:r>
            <a:r>
              <a:rPr lang="en-US" sz="2000" dirty="0"/>
              <a:t>x</a:t>
            </a:r>
            <a:r>
              <a:rPr lang="en-US" sz="2000" dirty="0" smtClean="0"/>
              <a:t> WW/W percentage(</a:t>
            </a:r>
            <a:r>
              <a:rPr lang="en-US" sz="2000" dirty="0" smtClean="0">
                <a:solidFill>
                  <a:srgbClr val="FF0000"/>
                </a:solidFill>
              </a:rPr>
              <a:t>80%</a:t>
            </a:r>
            <a:r>
              <a:rPr lang="en-US" sz="2000" dirty="0" smtClean="0"/>
              <a:t>) x Infiltration rate(</a:t>
            </a:r>
            <a:r>
              <a:rPr lang="en-US" sz="2000" dirty="0" smtClean="0">
                <a:solidFill>
                  <a:srgbClr val="FF0000"/>
                </a:solidFill>
              </a:rPr>
              <a:t>20%</a:t>
            </a:r>
            <a:r>
              <a:rPr lang="en-US" sz="2000" dirty="0" smtClean="0"/>
              <a:t>) </a:t>
            </a:r>
            <a:endParaRPr lang="en-US" sz="2000" dirty="0"/>
          </a:p>
        </p:txBody>
      </p:sp>
      <p:sp>
        <p:nvSpPr>
          <p:cNvPr id="10" name="Rectangle 9"/>
          <p:cNvSpPr/>
          <p:nvPr/>
        </p:nvSpPr>
        <p:spPr>
          <a:xfrm>
            <a:off x="2583939" y="212945"/>
            <a:ext cx="6365717" cy="477054"/>
          </a:xfrm>
          <a:prstGeom prst="rect">
            <a:avLst/>
          </a:prstGeom>
        </p:spPr>
        <p:txBody>
          <a:bodyPr wrap="none">
            <a:spAutoFit/>
          </a:bodyPr>
          <a:lstStyle/>
          <a:p>
            <a:r>
              <a:rPr lang="en-US" sz="2500" dirty="0">
                <a:solidFill>
                  <a:srgbClr val="002060"/>
                </a:solidFill>
              </a:rPr>
              <a:t>Average daily per capita wastewater generation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0355" y="1542006"/>
            <a:ext cx="3644807" cy="1777126"/>
          </a:xfrm>
          <a:prstGeom prst="rect">
            <a:avLst/>
          </a:prstGeom>
        </p:spPr>
      </p:pic>
      <p:pic>
        <p:nvPicPr>
          <p:cNvPr id="3" name="Picture 2"/>
          <p:cNvPicPr>
            <a:picLocks noChangeAspect="1"/>
          </p:cNvPicPr>
          <p:nvPr/>
        </p:nvPicPr>
        <p:blipFill>
          <a:blip r:embed="rId4"/>
          <a:stretch>
            <a:fillRect/>
          </a:stretch>
        </p:blipFill>
        <p:spPr>
          <a:xfrm>
            <a:off x="7618177" y="1547140"/>
            <a:ext cx="2911711" cy="1771992"/>
          </a:xfrm>
          <a:prstGeom prst="rect">
            <a:avLst/>
          </a:prstGeom>
        </p:spPr>
      </p:pic>
      <p:pic>
        <p:nvPicPr>
          <p:cNvPr id="5" name="Picture 4"/>
          <p:cNvPicPr>
            <a:picLocks noChangeAspect="1"/>
          </p:cNvPicPr>
          <p:nvPr/>
        </p:nvPicPr>
        <p:blipFill>
          <a:blip r:embed="rId5"/>
          <a:stretch>
            <a:fillRect/>
          </a:stretch>
        </p:blipFill>
        <p:spPr>
          <a:xfrm>
            <a:off x="3857625" y="4033685"/>
            <a:ext cx="3157537" cy="1853089"/>
          </a:xfrm>
          <a:prstGeom prst="rect">
            <a:avLst/>
          </a:prstGeom>
        </p:spPr>
      </p:pic>
      <p:pic>
        <p:nvPicPr>
          <p:cNvPr id="12" name="Picture 11"/>
          <p:cNvPicPr>
            <a:picLocks noChangeAspect="1"/>
          </p:cNvPicPr>
          <p:nvPr/>
        </p:nvPicPr>
        <p:blipFill>
          <a:blip r:embed="rId6"/>
          <a:stretch>
            <a:fillRect/>
          </a:stretch>
        </p:blipFill>
        <p:spPr>
          <a:xfrm>
            <a:off x="7594496" y="4059961"/>
            <a:ext cx="2793696" cy="1826813"/>
          </a:xfrm>
          <a:prstGeom prst="rect">
            <a:avLst/>
          </a:prstGeom>
        </p:spPr>
      </p:pic>
    </p:spTree>
    <p:extLst>
      <p:ext uri="{BB962C8B-B14F-4D97-AF65-F5344CB8AC3E}">
        <p14:creationId xmlns:p14="http://schemas.microsoft.com/office/powerpoint/2010/main" val="1664100424"/>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32</a:t>
            </a:fld>
            <a:endParaRPr lang="en-US"/>
          </a:p>
        </p:txBody>
      </p:sp>
      <p:sp>
        <p:nvSpPr>
          <p:cNvPr id="20" name="TextBox 19"/>
          <p:cNvSpPr txBox="1"/>
          <p:nvPr/>
        </p:nvSpPr>
        <p:spPr>
          <a:xfrm>
            <a:off x="3646578" y="28575"/>
            <a:ext cx="3581400" cy="523220"/>
          </a:xfrm>
          <a:prstGeom prst="rect">
            <a:avLst/>
          </a:prstGeom>
          <a:noFill/>
        </p:spPr>
        <p:txBody>
          <a:bodyPr wrap="square" rtlCol="0">
            <a:spAutoFit/>
          </a:bodyPr>
          <a:lstStyle/>
          <a:p>
            <a:pPr algn="ctr"/>
            <a:r>
              <a:rPr lang="en-US" sz="2800" dirty="0" smtClean="0"/>
              <a:t>Plan of the network </a:t>
            </a:r>
            <a:endParaRPr lang="en-US" sz="2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513" y="599373"/>
            <a:ext cx="8358187" cy="6258627"/>
          </a:xfrm>
          <a:prstGeom prst="rect">
            <a:avLst/>
          </a:prstGeom>
        </p:spPr>
      </p:pic>
    </p:spTree>
    <p:extLst>
      <p:ext uri="{BB962C8B-B14F-4D97-AF65-F5344CB8AC3E}">
        <p14:creationId xmlns:p14="http://schemas.microsoft.com/office/powerpoint/2010/main" val="323929969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8" name="Rectangle 7"/>
          <p:cNvSpPr/>
          <p:nvPr/>
        </p:nvSpPr>
        <p:spPr>
          <a:xfrm>
            <a:off x="422366" y="862698"/>
            <a:ext cx="8496358" cy="738664"/>
          </a:xfrm>
          <a:prstGeom prst="rect">
            <a:avLst/>
          </a:prstGeom>
        </p:spPr>
        <p:txBody>
          <a:bodyPr wrap="square">
            <a:spAutoFit/>
          </a:bodyPr>
          <a:lstStyle/>
          <a:p>
            <a:pPr marL="342900" indent="-342900">
              <a:buFont typeface="Wingdings" panose="05000000000000000000" pitchFamily="2" charset="2"/>
              <a:buChar char="ü"/>
            </a:pPr>
            <a:r>
              <a:rPr lang="en-US" sz="2100" dirty="0"/>
              <a:t>Population number (unit count) for each manhole that generates the total load on it as an Excel sheet.</a:t>
            </a:r>
          </a:p>
        </p:txBody>
      </p:sp>
      <p:graphicFrame>
        <p:nvGraphicFramePr>
          <p:cNvPr id="9" name="Table 8"/>
          <p:cNvGraphicFramePr>
            <a:graphicFrameLocks noGrp="1"/>
          </p:cNvGraphicFramePr>
          <p:nvPr>
            <p:extLst>
              <p:ext uri="{D42A27DB-BD31-4B8C-83A1-F6EECF244321}">
                <p14:modId xmlns:p14="http://schemas.microsoft.com/office/powerpoint/2010/main" val="1960185613"/>
              </p:ext>
            </p:extLst>
          </p:nvPr>
        </p:nvGraphicFramePr>
        <p:xfrm>
          <a:off x="1348922" y="1913890"/>
          <a:ext cx="3746502" cy="1129665"/>
        </p:xfrm>
        <a:graphic>
          <a:graphicData uri="http://schemas.openxmlformats.org/drawingml/2006/table">
            <a:tbl>
              <a:tblPr>
                <a:tableStyleId>{5C22544A-7EE6-4342-B048-85BDC9FD1C3A}</a:tableStyleId>
              </a:tblPr>
              <a:tblGrid>
                <a:gridCol w="609084"/>
                <a:gridCol w="697909"/>
                <a:gridCol w="799423"/>
                <a:gridCol w="907656"/>
                <a:gridCol w="732430"/>
              </a:tblGrid>
              <a:tr h="0">
                <a:tc>
                  <a:txBody>
                    <a:bodyPr/>
                    <a:lstStyle/>
                    <a:p>
                      <a:pPr algn="ctr" fontAlgn="ctr"/>
                      <a:r>
                        <a:rPr lang="en-US" sz="1100" u="none" strike="noStrike" dirty="0">
                          <a:effectLst/>
                        </a:rPr>
                        <a:t>Label</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u="none" strike="noStrike" dirty="0">
                          <a:effectLst/>
                        </a:rPr>
                        <a:t>family size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No. of floors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No. of building</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smtClean="0">
                          <a:effectLst/>
                        </a:rPr>
                        <a:t>capita</a:t>
                      </a:r>
                      <a:endParaRPr lang="en-US"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US" sz="1100" u="none" strike="noStrike">
                          <a:effectLst/>
                        </a:rPr>
                        <a:t>MH-1</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u="none" strike="noStrike" dirty="0">
                          <a:effectLst/>
                        </a:rPr>
                        <a:t>6.3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37.8</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US" sz="1100" u="none" strike="noStrike">
                          <a:effectLst/>
                        </a:rPr>
                        <a:t>MH-2</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u="none" strike="noStrike" dirty="0">
                          <a:effectLst/>
                        </a:rPr>
                        <a:t>6.3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56.7</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US" sz="1100" u="none" strike="noStrike">
                          <a:effectLst/>
                        </a:rPr>
                        <a:t>MH-3</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u="none" strike="noStrike" dirty="0">
                          <a:effectLst/>
                        </a:rPr>
                        <a:t>6.3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56.7</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US" sz="1100" u="none" strike="noStrike">
                          <a:effectLst/>
                        </a:rPr>
                        <a:t>MH-4</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u="none" strike="noStrike">
                          <a:effectLst/>
                        </a:rPr>
                        <a:t>6.3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a:effectLst/>
                        </a:rPr>
                        <a:t>37.8</a:t>
                      </a:r>
                      <a:endParaRPr lang="en-US" sz="11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US" sz="1100" u="none" strike="noStrike" dirty="0">
                          <a:effectLst/>
                        </a:rPr>
                        <a:t>MH-5</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u="none" strike="noStrike">
                          <a:effectLst/>
                        </a:rPr>
                        <a:t>6.3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56.7</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232978955"/>
              </p:ext>
            </p:extLst>
          </p:nvPr>
        </p:nvGraphicFramePr>
        <p:xfrm>
          <a:off x="8612192" y="1273851"/>
          <a:ext cx="3338103" cy="2165581"/>
        </p:xfrm>
        <a:graphic>
          <a:graphicData uri="http://schemas.openxmlformats.org/drawingml/2006/table">
            <a:tbl>
              <a:tblPr>
                <a:tableStyleId>{5C22544A-7EE6-4342-B048-85BDC9FD1C3A}</a:tableStyleId>
              </a:tblPr>
              <a:tblGrid>
                <a:gridCol w="495445"/>
                <a:gridCol w="815200"/>
                <a:gridCol w="773034"/>
                <a:gridCol w="1254424"/>
              </a:tblGrid>
              <a:tr h="215481">
                <a:tc>
                  <a:txBody>
                    <a:bodyPr/>
                    <a:lstStyle/>
                    <a:p>
                      <a:pPr algn="ctr" fontAlgn="ctr"/>
                      <a:r>
                        <a:rPr lang="en-US" sz="1100" u="none" strike="noStrike" dirty="0">
                          <a:effectLst/>
                        </a:rPr>
                        <a:t>Label</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Unit Load</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a:effectLst/>
                        </a:rPr>
                        <a:t>Unit Count</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Load Type</a:t>
                      </a:r>
                      <a:endParaRPr lang="en-US" sz="1100" b="0" i="0" u="none" strike="noStrike">
                        <a:solidFill>
                          <a:srgbClr val="000000"/>
                        </a:solidFill>
                        <a:effectLst/>
                        <a:latin typeface="Calibri" panose="020F0502020204030204" pitchFamily="34" charset="0"/>
                      </a:endParaRPr>
                    </a:p>
                  </a:txBody>
                  <a:tcPr marL="9525" marR="9525" marT="9525" marB="0" anchor="ctr"/>
                </a:tc>
              </a:tr>
              <a:tr h="390020">
                <a:tc>
                  <a:txBody>
                    <a:bodyPr/>
                    <a:lstStyle/>
                    <a:p>
                      <a:pPr algn="ctr" fontAlgn="ctr"/>
                      <a:r>
                        <a:rPr lang="en-US" sz="1100" u="none" strike="noStrike">
                          <a:effectLst/>
                        </a:rPr>
                        <a:t>MH-1</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a:effectLst/>
                        </a:rPr>
                        <a:t>Residential</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smtClean="0">
                          <a:effectLst/>
                        </a:rPr>
                        <a:t>37.8</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Sanitary Unit Load</a:t>
                      </a:r>
                      <a:endParaRPr lang="en-US" sz="1100" b="0" i="0" u="none" strike="noStrike">
                        <a:solidFill>
                          <a:srgbClr val="000000"/>
                        </a:solidFill>
                        <a:effectLst/>
                        <a:latin typeface="Calibri" panose="020F0502020204030204" pitchFamily="34" charset="0"/>
                      </a:endParaRPr>
                    </a:p>
                  </a:txBody>
                  <a:tcPr marL="9525" marR="9525" marT="9525" marB="0" anchor="ctr"/>
                </a:tc>
              </a:tr>
              <a:tr h="390020">
                <a:tc>
                  <a:txBody>
                    <a:bodyPr/>
                    <a:lstStyle/>
                    <a:p>
                      <a:pPr algn="ctr" fontAlgn="ctr"/>
                      <a:r>
                        <a:rPr lang="en-US" sz="1100" u="none" strike="noStrike">
                          <a:effectLst/>
                        </a:rPr>
                        <a:t>MH-2</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a:effectLst/>
                        </a:rPr>
                        <a:t>Residential</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smtClean="0">
                          <a:effectLst/>
                        </a:rPr>
                        <a:t>56.7</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a:effectLst/>
                        </a:rPr>
                        <a:t>Sanitary Unit Load</a:t>
                      </a:r>
                      <a:endParaRPr lang="en-US" sz="1100" b="0" i="0" u="none" strike="noStrike" dirty="0">
                        <a:solidFill>
                          <a:srgbClr val="000000"/>
                        </a:solidFill>
                        <a:effectLst/>
                        <a:latin typeface="Calibri" panose="020F0502020204030204" pitchFamily="34" charset="0"/>
                      </a:endParaRPr>
                    </a:p>
                  </a:txBody>
                  <a:tcPr marL="9525" marR="9525" marT="9525" marB="0" anchor="ctr"/>
                </a:tc>
              </a:tr>
              <a:tr h="390020">
                <a:tc>
                  <a:txBody>
                    <a:bodyPr/>
                    <a:lstStyle/>
                    <a:p>
                      <a:pPr algn="ctr" fontAlgn="ctr"/>
                      <a:r>
                        <a:rPr lang="en-US" sz="1100" u="none" strike="noStrike">
                          <a:effectLst/>
                        </a:rPr>
                        <a:t>MH-3</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Residential</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smtClean="0">
                          <a:effectLst/>
                        </a:rPr>
                        <a:t>56.7</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Sanitary Unit Load</a:t>
                      </a:r>
                      <a:endParaRPr lang="en-US" sz="1100" b="0" i="0" u="none" strike="noStrike">
                        <a:solidFill>
                          <a:srgbClr val="000000"/>
                        </a:solidFill>
                        <a:effectLst/>
                        <a:latin typeface="Calibri" panose="020F0502020204030204" pitchFamily="34" charset="0"/>
                      </a:endParaRPr>
                    </a:p>
                  </a:txBody>
                  <a:tcPr marL="9525" marR="9525" marT="9525" marB="0" anchor="ctr"/>
                </a:tc>
              </a:tr>
              <a:tr h="390020">
                <a:tc>
                  <a:txBody>
                    <a:bodyPr/>
                    <a:lstStyle/>
                    <a:p>
                      <a:pPr algn="ctr" fontAlgn="ctr"/>
                      <a:r>
                        <a:rPr lang="en-US" sz="1100" u="none" strike="noStrike">
                          <a:effectLst/>
                        </a:rPr>
                        <a:t>MH-4</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Residential</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smtClean="0">
                          <a:effectLst/>
                        </a:rPr>
                        <a:t>37.8</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Sanitary Unit Load</a:t>
                      </a:r>
                      <a:endParaRPr lang="en-US" sz="1100" b="0" i="0" u="none" strike="noStrike">
                        <a:solidFill>
                          <a:srgbClr val="000000"/>
                        </a:solidFill>
                        <a:effectLst/>
                        <a:latin typeface="Calibri" panose="020F0502020204030204" pitchFamily="34" charset="0"/>
                      </a:endParaRPr>
                    </a:p>
                  </a:txBody>
                  <a:tcPr marL="9525" marR="9525" marT="9525" marB="0" anchor="ctr"/>
                </a:tc>
              </a:tr>
              <a:tr h="390020">
                <a:tc>
                  <a:txBody>
                    <a:bodyPr/>
                    <a:lstStyle/>
                    <a:p>
                      <a:pPr algn="ctr" fontAlgn="ctr"/>
                      <a:r>
                        <a:rPr lang="en-US" sz="1100" u="none" strike="noStrike">
                          <a:effectLst/>
                        </a:rPr>
                        <a:t>MH-5</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a:effectLst/>
                        </a:rPr>
                        <a:t>Residential</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smtClean="0">
                          <a:effectLst/>
                        </a:rPr>
                        <a:t>56.7</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100" u="none" strike="noStrike" dirty="0">
                          <a:effectLst/>
                        </a:rPr>
                        <a:t>Sanitary Unit Load</a:t>
                      </a:r>
                      <a:endParaRPr lang="en-US" sz="1100" b="0" i="0" u="none" strike="noStrike" dirty="0">
                        <a:solidFill>
                          <a:srgbClr val="000000"/>
                        </a:solidFill>
                        <a:effectLst/>
                        <a:latin typeface="Calibri" panose="020F0502020204030204" pitchFamily="34" charset="0"/>
                      </a:endParaRPr>
                    </a:p>
                  </a:txBody>
                  <a:tcPr marL="9525" marR="9525" marT="9525" marB="0" anchor="ctr"/>
                </a:tc>
              </a:tr>
            </a:tbl>
          </a:graphicData>
        </a:graphic>
      </p:graphicFrame>
      <p:sp>
        <p:nvSpPr>
          <p:cNvPr id="11" name="Rectangle 10"/>
          <p:cNvSpPr/>
          <p:nvPr/>
        </p:nvSpPr>
        <p:spPr>
          <a:xfrm>
            <a:off x="9474649" y="3491017"/>
            <a:ext cx="1927515" cy="369332"/>
          </a:xfrm>
          <a:prstGeom prst="rect">
            <a:avLst/>
          </a:prstGeom>
        </p:spPr>
        <p:txBody>
          <a:bodyPr wrap="none">
            <a:spAutoFit/>
          </a:bodyPr>
          <a:lstStyle/>
          <a:p>
            <a:r>
              <a:rPr lang="en-US" dirty="0"/>
              <a:t>Population count</a:t>
            </a:r>
          </a:p>
        </p:txBody>
      </p:sp>
      <p:graphicFrame>
        <p:nvGraphicFramePr>
          <p:cNvPr id="12" name="Table 11"/>
          <p:cNvGraphicFramePr>
            <a:graphicFrameLocks noGrp="1"/>
          </p:cNvGraphicFramePr>
          <p:nvPr>
            <p:extLst>
              <p:ext uri="{D42A27DB-BD31-4B8C-83A1-F6EECF244321}">
                <p14:modId xmlns:p14="http://schemas.microsoft.com/office/powerpoint/2010/main" val="1850875207"/>
              </p:ext>
            </p:extLst>
          </p:nvPr>
        </p:nvGraphicFramePr>
        <p:xfrm>
          <a:off x="8842174" y="4091082"/>
          <a:ext cx="3039837" cy="2031066"/>
        </p:xfrm>
        <a:graphic>
          <a:graphicData uri="http://schemas.openxmlformats.org/drawingml/2006/table">
            <a:tbl>
              <a:tblPr>
                <a:tableStyleId>{5C22544A-7EE6-4342-B048-85BDC9FD1C3A}</a:tableStyleId>
              </a:tblPr>
              <a:tblGrid>
                <a:gridCol w="1013279"/>
                <a:gridCol w="1013279"/>
                <a:gridCol w="1013279"/>
              </a:tblGrid>
              <a:tr h="338511">
                <a:tc>
                  <a:txBody>
                    <a:bodyPr/>
                    <a:lstStyle/>
                    <a:p>
                      <a:pPr algn="l" fontAlgn="b"/>
                      <a:r>
                        <a:rPr lang="en-US" sz="1100" u="none" strike="noStrike" dirty="0">
                          <a:effectLst/>
                        </a:rPr>
                        <a:t>CO_ID</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Starting</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Ending</a:t>
                      </a:r>
                      <a:endParaRPr lang="en-US" sz="1100" b="0" i="0" u="none" strike="noStrike">
                        <a:solidFill>
                          <a:srgbClr val="000000"/>
                        </a:solidFill>
                        <a:effectLst/>
                        <a:latin typeface="Calibri" panose="020F0502020204030204" pitchFamily="34" charset="0"/>
                      </a:endParaRPr>
                    </a:p>
                  </a:txBody>
                  <a:tcPr marL="9525" marR="9525" marT="9525" marB="0" anchor="b"/>
                </a:tc>
              </a:tr>
              <a:tr h="338511">
                <a:tc>
                  <a:txBody>
                    <a:bodyPr/>
                    <a:lstStyle/>
                    <a:p>
                      <a:pPr algn="l" fontAlgn="b"/>
                      <a:r>
                        <a:rPr lang="en-US" sz="1100" u="none" strike="noStrike">
                          <a:effectLst/>
                        </a:rPr>
                        <a:t>CO-1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MH-3</a:t>
                      </a:r>
                      <a:endParaRPr lang="en-US" sz="1100" b="0" i="0" u="none" strike="noStrike" dirty="0">
                        <a:solidFill>
                          <a:srgbClr val="000000"/>
                        </a:solidFill>
                        <a:effectLst/>
                        <a:latin typeface="Calibri" panose="020F0502020204030204" pitchFamily="34" charset="0"/>
                      </a:endParaRPr>
                    </a:p>
                  </a:txBody>
                  <a:tcPr marL="9525" marR="9525" marT="9525" marB="0" anchor="b"/>
                </a:tc>
              </a:tr>
              <a:tr h="338511">
                <a:tc>
                  <a:txBody>
                    <a:bodyPr/>
                    <a:lstStyle/>
                    <a:p>
                      <a:pPr algn="l" fontAlgn="b"/>
                      <a:r>
                        <a:rPr lang="en-US" sz="1100" u="none" strike="noStrike" dirty="0">
                          <a:effectLst/>
                        </a:rPr>
                        <a:t>CO-2</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MH-3</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MH-4</a:t>
                      </a:r>
                      <a:endParaRPr lang="en-US" sz="1100" b="0" i="0" u="none" strike="noStrike" dirty="0">
                        <a:solidFill>
                          <a:srgbClr val="000000"/>
                        </a:solidFill>
                        <a:effectLst/>
                        <a:latin typeface="Calibri" panose="020F0502020204030204" pitchFamily="34" charset="0"/>
                      </a:endParaRPr>
                    </a:p>
                  </a:txBody>
                  <a:tcPr marL="9525" marR="9525" marT="9525" marB="0" anchor="b"/>
                </a:tc>
              </a:tr>
              <a:tr h="338511">
                <a:tc>
                  <a:txBody>
                    <a:bodyPr/>
                    <a:lstStyle/>
                    <a:p>
                      <a:pPr algn="l" fontAlgn="b"/>
                      <a:r>
                        <a:rPr lang="en-US" sz="1100" u="none" strike="noStrike">
                          <a:effectLst/>
                        </a:rPr>
                        <a:t>CO-3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MH-4</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MH-5</a:t>
                      </a:r>
                      <a:endParaRPr lang="en-US" sz="1100" b="0" i="0" u="none" strike="noStrike" dirty="0">
                        <a:solidFill>
                          <a:srgbClr val="000000"/>
                        </a:solidFill>
                        <a:effectLst/>
                        <a:latin typeface="Calibri" panose="020F0502020204030204" pitchFamily="34" charset="0"/>
                      </a:endParaRPr>
                    </a:p>
                  </a:txBody>
                  <a:tcPr marL="9525" marR="9525" marT="9525" marB="0" anchor="b"/>
                </a:tc>
              </a:tr>
              <a:tr h="338511">
                <a:tc>
                  <a:txBody>
                    <a:bodyPr/>
                    <a:lstStyle/>
                    <a:p>
                      <a:pPr algn="l" fontAlgn="b"/>
                      <a:r>
                        <a:rPr lang="en-US" sz="1100" u="none" strike="noStrike">
                          <a:effectLst/>
                        </a:rPr>
                        <a:t>CO-4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MH-5</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MH-6</a:t>
                      </a:r>
                      <a:endParaRPr lang="en-US" sz="1100" b="0" i="0" u="none" strike="noStrike" dirty="0">
                        <a:solidFill>
                          <a:srgbClr val="000000"/>
                        </a:solidFill>
                        <a:effectLst/>
                        <a:latin typeface="Calibri" panose="020F0502020204030204" pitchFamily="34" charset="0"/>
                      </a:endParaRPr>
                    </a:p>
                  </a:txBody>
                  <a:tcPr marL="9525" marR="9525" marT="9525" marB="0" anchor="b"/>
                </a:tc>
              </a:tr>
              <a:tr h="338511">
                <a:tc>
                  <a:txBody>
                    <a:bodyPr/>
                    <a:lstStyle/>
                    <a:p>
                      <a:pPr algn="l" fontAlgn="b"/>
                      <a:r>
                        <a:rPr lang="en-US" sz="1100" u="none" strike="noStrike">
                          <a:effectLst/>
                        </a:rPr>
                        <a:t>CO-5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MH-6</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smtClean="0">
                          <a:effectLst/>
                        </a:rPr>
                        <a:t>MH-7</a:t>
                      </a:r>
                      <a:endParaRPr lang="en-U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13" name="Rectangle 12"/>
          <p:cNvSpPr/>
          <p:nvPr/>
        </p:nvSpPr>
        <p:spPr>
          <a:xfrm>
            <a:off x="9275267" y="6122148"/>
            <a:ext cx="2326278" cy="369332"/>
          </a:xfrm>
          <a:prstGeom prst="rect">
            <a:avLst/>
          </a:prstGeom>
        </p:spPr>
        <p:txBody>
          <a:bodyPr wrap="none">
            <a:spAutoFit/>
          </a:bodyPr>
          <a:lstStyle/>
          <a:p>
            <a:r>
              <a:rPr lang="en-US" dirty="0"/>
              <a:t>Conduit connectivity</a:t>
            </a:r>
          </a:p>
        </p:txBody>
      </p:sp>
      <p:sp>
        <p:nvSpPr>
          <p:cNvPr id="14" name="Rectangle 13"/>
          <p:cNvSpPr/>
          <p:nvPr/>
        </p:nvSpPr>
        <p:spPr>
          <a:xfrm>
            <a:off x="422366" y="3439432"/>
            <a:ext cx="7410994" cy="738664"/>
          </a:xfrm>
          <a:prstGeom prst="rect">
            <a:avLst/>
          </a:prstGeom>
        </p:spPr>
        <p:txBody>
          <a:bodyPr wrap="square">
            <a:spAutoFit/>
          </a:bodyPr>
          <a:lstStyle/>
          <a:p>
            <a:pPr marL="285750" indent="-285750">
              <a:buFont typeface="Wingdings" panose="05000000000000000000" pitchFamily="2" charset="2"/>
              <a:buChar char="ü"/>
            </a:pPr>
            <a:r>
              <a:rPr lang="en-US" sz="2100" dirty="0"/>
              <a:t>In our project we follow the saturation condition as a way for load determination on manholes</a:t>
            </a:r>
          </a:p>
        </p:txBody>
      </p:sp>
      <p:sp>
        <p:nvSpPr>
          <p:cNvPr id="15" name="Rectangle 14"/>
          <p:cNvSpPr/>
          <p:nvPr/>
        </p:nvSpPr>
        <p:spPr>
          <a:xfrm>
            <a:off x="422366" y="4460155"/>
            <a:ext cx="7847107" cy="1661993"/>
          </a:xfrm>
          <a:prstGeom prst="rect">
            <a:avLst/>
          </a:prstGeom>
        </p:spPr>
        <p:txBody>
          <a:bodyPr wrap="square">
            <a:spAutoFit/>
          </a:bodyPr>
          <a:lstStyle/>
          <a:p>
            <a:pPr marL="285750" indent="-285750">
              <a:buFont typeface="Wingdings" panose="05000000000000000000" pitchFamily="2" charset="2"/>
              <a:buChar char="ü"/>
            </a:pPr>
            <a:r>
              <a:rPr lang="en-US" sz="2100" dirty="0"/>
              <a:t>We assume the saturation conditions will be when having buildings of three floors with one department per floor</a:t>
            </a:r>
            <a:r>
              <a:rPr lang="en-US" sz="2100" dirty="0" smtClean="0"/>
              <a:t>.</a:t>
            </a:r>
          </a:p>
          <a:p>
            <a:pPr marL="285750" indent="-285750">
              <a:buFont typeface="Wingdings" panose="05000000000000000000" pitchFamily="2" charset="2"/>
              <a:buChar char="ü"/>
            </a:pPr>
            <a:endParaRPr lang="en-US" sz="2100" dirty="0" smtClean="0"/>
          </a:p>
          <a:p>
            <a:pPr marL="285750" indent="-285750">
              <a:buFont typeface="Wingdings" panose="05000000000000000000" pitchFamily="2" charset="2"/>
              <a:buChar char="ü"/>
            </a:pPr>
            <a:r>
              <a:rPr lang="en-US" sz="2100" dirty="0" smtClean="0"/>
              <a:t>The </a:t>
            </a:r>
            <a:r>
              <a:rPr lang="en-US" sz="2100" dirty="0"/>
              <a:t>family size which was taken as </a:t>
            </a:r>
            <a:r>
              <a:rPr lang="en-US" sz="2100" dirty="0" smtClean="0"/>
              <a:t>6.3</a:t>
            </a:r>
          </a:p>
          <a:p>
            <a:pPr marL="285750" indent="-285750">
              <a:buFont typeface="Wingdings" panose="05000000000000000000" pitchFamily="2" charset="2"/>
              <a:buChar char="ü"/>
            </a:pPr>
            <a:endParaRPr lang="en-US" dirty="0"/>
          </a:p>
        </p:txBody>
      </p:sp>
    </p:spTree>
    <p:extLst>
      <p:ext uri="{BB962C8B-B14F-4D97-AF65-F5344CB8AC3E}">
        <p14:creationId xmlns:p14="http://schemas.microsoft.com/office/powerpoint/2010/main" val="3883763334"/>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34</a:t>
            </a:fld>
            <a:endParaRPr lang="en-US"/>
          </a:p>
        </p:txBody>
      </p:sp>
      <p:sp>
        <p:nvSpPr>
          <p:cNvPr id="9" name="Rectangle 8"/>
          <p:cNvSpPr/>
          <p:nvPr/>
        </p:nvSpPr>
        <p:spPr>
          <a:xfrm>
            <a:off x="217841" y="331316"/>
            <a:ext cx="5588600" cy="461665"/>
          </a:xfrm>
          <a:prstGeom prst="rect">
            <a:avLst/>
          </a:prstGeom>
        </p:spPr>
        <p:txBody>
          <a:bodyPr wrap="square">
            <a:spAutoFit/>
          </a:bodyPr>
          <a:lstStyle/>
          <a:p>
            <a:r>
              <a:rPr lang="en-US" sz="2400" dirty="0"/>
              <a:t>Specify design criteria and specifications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7229" y="448478"/>
            <a:ext cx="3886742" cy="1660735"/>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840" y="1011932"/>
            <a:ext cx="3886742" cy="170521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0477" y="3889547"/>
            <a:ext cx="3886742" cy="1714739"/>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81697" y="2622950"/>
            <a:ext cx="3801005" cy="1219370"/>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15269" y="4498914"/>
            <a:ext cx="3538531" cy="2039998"/>
          </a:xfrm>
          <a:prstGeom prst="rect">
            <a:avLst/>
          </a:prstGeom>
        </p:spPr>
      </p:pic>
      <p:grpSp>
        <p:nvGrpSpPr>
          <p:cNvPr id="16" name="Group 11"/>
          <p:cNvGrpSpPr>
            <a:grpSpLocks/>
          </p:cNvGrpSpPr>
          <p:nvPr/>
        </p:nvGrpSpPr>
        <p:grpSpPr bwMode="auto">
          <a:xfrm>
            <a:off x="4880295" y="2936096"/>
            <a:ext cx="2202587" cy="1812449"/>
            <a:chOff x="144" y="384"/>
            <a:chExt cx="2080" cy="2081"/>
          </a:xfrm>
        </p:grpSpPr>
        <p:sp>
          <p:nvSpPr>
            <p:cNvPr id="17" name="Oval 12"/>
            <p:cNvSpPr>
              <a:spLocks noChangeArrowheads="1"/>
            </p:cNvSpPr>
            <p:nvPr/>
          </p:nvSpPr>
          <p:spPr bwMode="gray">
            <a:xfrm>
              <a:off x="144" y="384"/>
              <a:ext cx="2080" cy="2081"/>
            </a:xfrm>
            <a:prstGeom prst="ellipse">
              <a:avLst/>
            </a:prstGeom>
            <a:solidFill>
              <a:srgbClr val="33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8" name="Picture 13" descr="Picture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gray">
            <a:xfrm>
              <a:off x="227" y="392"/>
              <a:ext cx="1918" cy="101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4" descr="Picture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gray">
            <a:xfrm flipV="1">
              <a:off x="228" y="1437"/>
              <a:ext cx="1918" cy="1011"/>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Rectangle 23"/>
          <p:cNvSpPr/>
          <p:nvPr/>
        </p:nvSpPr>
        <p:spPr>
          <a:xfrm>
            <a:off x="5353373" y="3426823"/>
            <a:ext cx="1256433" cy="830997"/>
          </a:xfrm>
          <a:prstGeom prst="rect">
            <a:avLst/>
          </a:prstGeom>
        </p:spPr>
        <p:txBody>
          <a:bodyPr wrap="square">
            <a:spAutoFit/>
          </a:bodyPr>
          <a:lstStyle/>
          <a:p>
            <a:r>
              <a:rPr lang="en-US" sz="2400" dirty="0" smtClean="0"/>
              <a:t>Design</a:t>
            </a:r>
          </a:p>
          <a:p>
            <a:r>
              <a:rPr lang="en-US" sz="2400" dirty="0" smtClean="0"/>
              <a:t>criteria</a:t>
            </a:r>
            <a:endParaRPr lang="en-US" sz="2400" dirty="0"/>
          </a:p>
        </p:txBody>
      </p:sp>
    </p:spTree>
    <p:extLst>
      <p:ext uri="{BB962C8B-B14F-4D97-AF65-F5344CB8AC3E}">
        <p14:creationId xmlns:p14="http://schemas.microsoft.com/office/powerpoint/2010/main" val="2006630254"/>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1000" fill="hold"/>
                                        <p:tgtEl>
                                          <p:spTgt spid="24"/>
                                        </p:tgtEl>
                                        <p:attrNameLst>
                                          <p:attrName>ppt_w</p:attrName>
                                        </p:attrNameLst>
                                      </p:cBhvr>
                                      <p:tavLst>
                                        <p:tav tm="0">
                                          <p:val>
                                            <p:fltVal val="0"/>
                                          </p:val>
                                        </p:tav>
                                        <p:tav tm="100000">
                                          <p:val>
                                            <p:strVal val="#ppt_w"/>
                                          </p:val>
                                        </p:tav>
                                      </p:tavLst>
                                    </p:anim>
                                    <p:anim calcmode="lin" valueType="num">
                                      <p:cBhvr>
                                        <p:cTn id="16" dur="1000" fill="hold"/>
                                        <p:tgtEl>
                                          <p:spTgt spid="24"/>
                                        </p:tgtEl>
                                        <p:attrNameLst>
                                          <p:attrName>ppt_h</p:attrName>
                                        </p:attrNameLst>
                                      </p:cBhvr>
                                      <p:tavLst>
                                        <p:tav tm="0">
                                          <p:val>
                                            <p:fltVal val="0"/>
                                          </p:val>
                                        </p:tav>
                                        <p:tav tm="100000">
                                          <p:val>
                                            <p:strVal val="#ppt_h"/>
                                          </p:val>
                                        </p:tav>
                                      </p:tavLst>
                                    </p:anim>
                                    <p:anim calcmode="lin" valueType="num">
                                      <p:cBhvr>
                                        <p:cTn id="17" dur="1000" fill="hold"/>
                                        <p:tgtEl>
                                          <p:spTgt spid="24"/>
                                        </p:tgtEl>
                                        <p:attrNameLst>
                                          <p:attrName>style.rotation</p:attrName>
                                        </p:attrNameLst>
                                      </p:cBhvr>
                                      <p:tavLst>
                                        <p:tav tm="0">
                                          <p:val>
                                            <p:fltVal val="90"/>
                                          </p:val>
                                        </p:tav>
                                        <p:tav tm="100000">
                                          <p:val>
                                            <p:fltVal val="0"/>
                                          </p:val>
                                        </p:tav>
                                      </p:tavLst>
                                    </p:anim>
                                    <p:animEffect transition="in" filter="fade">
                                      <p:cBhvr>
                                        <p:cTn id="18" dur="10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style.rotation</p:attrName>
                                        </p:attrNameLst>
                                      </p:cBhvr>
                                      <p:tavLst>
                                        <p:tav tm="0">
                                          <p:val>
                                            <p:fltVal val="90"/>
                                          </p:val>
                                        </p:tav>
                                        <p:tav tm="100000">
                                          <p:val>
                                            <p:fltVal val="0"/>
                                          </p:val>
                                        </p:tav>
                                      </p:tavLst>
                                    </p:anim>
                                    <p:animEffect transition="in" filter="fade">
                                      <p:cBhvr>
                                        <p:cTn id="34" dur="1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fltVal val="0"/>
                                          </p:val>
                                        </p:tav>
                                        <p:tav tm="100000">
                                          <p:val>
                                            <p:strVal val="#ppt_w"/>
                                          </p:val>
                                        </p:tav>
                                      </p:tavLst>
                                    </p:anim>
                                    <p:anim calcmode="lin" valueType="num">
                                      <p:cBhvr>
                                        <p:cTn id="40" dur="1000" fill="hold"/>
                                        <p:tgtEl>
                                          <p:spTgt spid="10"/>
                                        </p:tgtEl>
                                        <p:attrNameLst>
                                          <p:attrName>ppt_h</p:attrName>
                                        </p:attrNameLst>
                                      </p:cBhvr>
                                      <p:tavLst>
                                        <p:tav tm="0">
                                          <p:val>
                                            <p:fltVal val="0"/>
                                          </p:val>
                                        </p:tav>
                                        <p:tav tm="100000">
                                          <p:val>
                                            <p:strVal val="#ppt_h"/>
                                          </p:val>
                                        </p:tav>
                                      </p:tavLst>
                                    </p:anim>
                                    <p:anim calcmode="lin" valueType="num">
                                      <p:cBhvr>
                                        <p:cTn id="41" dur="1000" fill="hold"/>
                                        <p:tgtEl>
                                          <p:spTgt spid="10"/>
                                        </p:tgtEl>
                                        <p:attrNameLst>
                                          <p:attrName>style.rotation</p:attrName>
                                        </p:attrNameLst>
                                      </p:cBhvr>
                                      <p:tavLst>
                                        <p:tav tm="0">
                                          <p:val>
                                            <p:fltVal val="90"/>
                                          </p:val>
                                        </p:tav>
                                        <p:tav tm="100000">
                                          <p:val>
                                            <p:fltVal val="0"/>
                                          </p:val>
                                        </p:tav>
                                      </p:tavLst>
                                    </p:anim>
                                    <p:animEffect transition="in" filter="fade">
                                      <p:cBhvr>
                                        <p:cTn id="42" dur="10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fltVal val="0"/>
                                          </p:val>
                                        </p:tav>
                                        <p:tav tm="100000">
                                          <p:val>
                                            <p:strVal val="#ppt_w"/>
                                          </p:val>
                                        </p:tav>
                                      </p:tavLst>
                                    </p:anim>
                                    <p:anim calcmode="lin" valueType="num">
                                      <p:cBhvr>
                                        <p:cTn id="56" dur="1000" fill="hold"/>
                                        <p:tgtEl>
                                          <p:spTgt spid="15"/>
                                        </p:tgtEl>
                                        <p:attrNameLst>
                                          <p:attrName>ppt_h</p:attrName>
                                        </p:attrNameLst>
                                      </p:cBhvr>
                                      <p:tavLst>
                                        <p:tav tm="0">
                                          <p:val>
                                            <p:fltVal val="0"/>
                                          </p:val>
                                        </p:tav>
                                        <p:tav tm="100000">
                                          <p:val>
                                            <p:strVal val="#ppt_h"/>
                                          </p:val>
                                        </p:tav>
                                      </p:tavLst>
                                    </p:anim>
                                    <p:anim calcmode="lin" valueType="num">
                                      <p:cBhvr>
                                        <p:cTn id="57" dur="1000" fill="hold"/>
                                        <p:tgtEl>
                                          <p:spTgt spid="15"/>
                                        </p:tgtEl>
                                        <p:attrNameLst>
                                          <p:attrName>style.rotation</p:attrName>
                                        </p:attrNameLst>
                                      </p:cBhvr>
                                      <p:tavLst>
                                        <p:tav tm="0">
                                          <p:val>
                                            <p:fltVal val="90"/>
                                          </p:val>
                                        </p:tav>
                                        <p:tav tm="100000">
                                          <p:val>
                                            <p:fltVal val="0"/>
                                          </p:val>
                                        </p:tav>
                                      </p:tavLst>
                                    </p:anim>
                                    <p:animEffect transition="in" filter="fade">
                                      <p:cBhvr>
                                        <p:cTn id="5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3679151334"/>
              </p:ext>
            </p:extLst>
          </p:nvPr>
        </p:nvGraphicFramePr>
        <p:xfrm>
          <a:off x="1443039" y="1098818"/>
          <a:ext cx="8852942" cy="4367505"/>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2040933" y="5649827"/>
            <a:ext cx="8103191"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rPr>
              <a:t>Average velocities in each conduit and the maximum and minimum velocity</a:t>
            </a:r>
            <a:endParaRPr lang="en-US" sz="2000" dirty="0"/>
          </a:p>
        </p:txBody>
      </p:sp>
      <p:sp>
        <p:nvSpPr>
          <p:cNvPr id="10" name="Rectangle 9"/>
          <p:cNvSpPr/>
          <p:nvPr/>
        </p:nvSpPr>
        <p:spPr>
          <a:xfrm>
            <a:off x="3806279" y="284373"/>
            <a:ext cx="3613810" cy="630942"/>
          </a:xfrm>
          <a:prstGeom prst="rect">
            <a:avLst/>
          </a:prstGeom>
        </p:spPr>
        <p:txBody>
          <a:bodyPr wrap="none">
            <a:spAutoFit/>
          </a:bodyPr>
          <a:lstStyle/>
          <a:p>
            <a:r>
              <a:rPr lang="en-US" sz="3500" dirty="0">
                <a:latin typeface="Times New Roman" panose="02020603050405020304" pitchFamily="18" charset="0"/>
                <a:ea typeface="Times New Roman" panose="02020603050405020304" pitchFamily="18" charset="0"/>
              </a:rPr>
              <a:t>Average velocities </a:t>
            </a:r>
            <a:endParaRPr lang="en-US" sz="3500" dirty="0"/>
          </a:p>
        </p:txBody>
      </p:sp>
    </p:spTree>
    <p:extLst>
      <p:ext uri="{BB962C8B-B14F-4D97-AF65-F5344CB8AC3E}">
        <p14:creationId xmlns:p14="http://schemas.microsoft.com/office/powerpoint/2010/main" val="2800944668"/>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5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36</a:t>
            </a:fld>
            <a:endParaRPr lang="en-US"/>
          </a:p>
        </p:txBody>
      </p:sp>
      <p:graphicFrame>
        <p:nvGraphicFramePr>
          <p:cNvPr id="7" name="Chart 6"/>
          <p:cNvGraphicFramePr/>
          <p:nvPr>
            <p:extLst>
              <p:ext uri="{D42A27DB-BD31-4B8C-83A1-F6EECF244321}">
                <p14:modId xmlns:p14="http://schemas.microsoft.com/office/powerpoint/2010/main" val="1478116899"/>
              </p:ext>
            </p:extLst>
          </p:nvPr>
        </p:nvGraphicFramePr>
        <p:xfrm>
          <a:off x="1443038" y="1344005"/>
          <a:ext cx="9031739" cy="3741394"/>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2113731" y="5423456"/>
            <a:ext cx="8360228" cy="400110"/>
          </a:xfrm>
          <a:prstGeom prst="rect">
            <a:avLst/>
          </a:prstGeom>
        </p:spPr>
        <p:txBody>
          <a:bodyPr wrap="square">
            <a:spAutoFit/>
          </a:bodyPr>
          <a:lstStyle/>
          <a:p>
            <a:r>
              <a:rPr lang="en-US" sz="2000" dirty="0" smtClean="0">
                <a:latin typeface="Times New Roman" panose="02020603050405020304" pitchFamily="18" charset="0"/>
                <a:ea typeface="Times New Roman" panose="02020603050405020304" pitchFamily="18" charset="0"/>
              </a:rPr>
              <a:t>Cover depths for each manhole and the maximum and minimum cover</a:t>
            </a:r>
            <a:endParaRPr lang="en-US" sz="2000" dirty="0"/>
          </a:p>
        </p:txBody>
      </p:sp>
      <p:sp>
        <p:nvSpPr>
          <p:cNvPr id="9" name="Rectangle 8"/>
          <p:cNvSpPr/>
          <p:nvPr/>
        </p:nvSpPr>
        <p:spPr>
          <a:xfrm>
            <a:off x="4474192" y="266003"/>
            <a:ext cx="2390398" cy="630942"/>
          </a:xfrm>
          <a:prstGeom prst="rect">
            <a:avLst/>
          </a:prstGeom>
        </p:spPr>
        <p:txBody>
          <a:bodyPr wrap="none">
            <a:spAutoFit/>
          </a:bodyPr>
          <a:lstStyle/>
          <a:p>
            <a:r>
              <a:rPr lang="en-US" sz="3500" dirty="0">
                <a:latin typeface="Times New Roman" panose="02020603050405020304" pitchFamily="18" charset="0"/>
                <a:ea typeface="Times New Roman" panose="02020603050405020304" pitchFamily="18" charset="0"/>
              </a:rPr>
              <a:t>Cover </a:t>
            </a:r>
            <a:r>
              <a:rPr lang="en-US" sz="3500" dirty="0" smtClean="0">
                <a:latin typeface="Times New Roman" panose="02020603050405020304" pitchFamily="18" charset="0"/>
                <a:ea typeface="Times New Roman" panose="02020603050405020304" pitchFamily="18" charset="0"/>
              </a:rPr>
              <a:t>depth</a:t>
            </a:r>
            <a:endParaRPr lang="en-US" sz="3500" dirty="0"/>
          </a:p>
        </p:txBody>
      </p:sp>
    </p:spTree>
    <p:extLst>
      <p:ext uri="{BB962C8B-B14F-4D97-AF65-F5344CB8AC3E}">
        <p14:creationId xmlns:p14="http://schemas.microsoft.com/office/powerpoint/2010/main" val="540188497"/>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5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37</a:t>
            </a:fld>
            <a:endParaRPr lang="en-US"/>
          </a:p>
        </p:txBody>
      </p:sp>
      <p:graphicFrame>
        <p:nvGraphicFramePr>
          <p:cNvPr id="7" name="Chart 6"/>
          <p:cNvGraphicFramePr/>
          <p:nvPr>
            <p:extLst>
              <p:ext uri="{D42A27DB-BD31-4B8C-83A1-F6EECF244321}">
                <p14:modId xmlns:p14="http://schemas.microsoft.com/office/powerpoint/2010/main" val="3276929604"/>
              </p:ext>
            </p:extLst>
          </p:nvPr>
        </p:nvGraphicFramePr>
        <p:xfrm>
          <a:off x="1271587" y="982970"/>
          <a:ext cx="9286875" cy="4576453"/>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2796600" y="5730358"/>
            <a:ext cx="6505307" cy="400110"/>
          </a:xfrm>
          <a:prstGeom prst="rect">
            <a:avLst/>
          </a:prstGeom>
        </p:spPr>
        <p:txBody>
          <a:bodyPr wrap="none">
            <a:spAutoFit/>
          </a:bodyPr>
          <a:lstStyle/>
          <a:p>
            <a:r>
              <a:rPr lang="en-US" sz="2000" dirty="0">
                <a:latin typeface="Times New Roman" panose="02020603050405020304" pitchFamily="18" charset="0"/>
                <a:ea typeface="Times New Roman" panose="02020603050405020304" pitchFamily="18" charset="0"/>
              </a:rPr>
              <a:t>Slope for each conduit and the maximum and minimum slope</a:t>
            </a:r>
            <a:endParaRPr lang="en-US" sz="2000" dirty="0"/>
          </a:p>
        </p:txBody>
      </p:sp>
      <p:sp>
        <p:nvSpPr>
          <p:cNvPr id="9" name="Rectangle 8"/>
          <p:cNvSpPr/>
          <p:nvPr/>
        </p:nvSpPr>
        <p:spPr>
          <a:xfrm>
            <a:off x="4478151" y="138232"/>
            <a:ext cx="3142207" cy="630942"/>
          </a:xfrm>
          <a:prstGeom prst="rect">
            <a:avLst/>
          </a:prstGeom>
        </p:spPr>
        <p:txBody>
          <a:bodyPr wrap="none">
            <a:spAutoFit/>
          </a:bodyPr>
          <a:lstStyle/>
          <a:p>
            <a:r>
              <a:rPr lang="en-US" sz="3500" dirty="0" smtClean="0">
                <a:latin typeface="Times New Roman" panose="02020603050405020304" pitchFamily="18" charset="0"/>
                <a:ea typeface="Times New Roman" panose="02020603050405020304" pitchFamily="18" charset="0"/>
              </a:rPr>
              <a:t>Conduit</a:t>
            </a:r>
            <a:r>
              <a:rPr lang="ar-SA" sz="3500" dirty="0" smtClean="0">
                <a:latin typeface="Times New Roman" panose="02020603050405020304" pitchFamily="18" charset="0"/>
                <a:ea typeface="Times New Roman" panose="02020603050405020304" pitchFamily="18" charset="0"/>
              </a:rPr>
              <a:t> </a:t>
            </a:r>
            <a:r>
              <a:rPr lang="en-US" sz="3500" dirty="0" smtClean="0">
                <a:latin typeface="Times New Roman" panose="02020603050405020304" pitchFamily="18" charset="0"/>
                <a:ea typeface="Times New Roman" panose="02020603050405020304" pitchFamily="18" charset="0"/>
              </a:rPr>
              <a:t>Slope</a:t>
            </a:r>
            <a:r>
              <a:rPr lang="ar-SA" sz="3500" dirty="0" smtClean="0">
                <a:latin typeface="Times New Roman" panose="02020603050405020304" pitchFamily="18" charset="0"/>
                <a:ea typeface="Times New Roman" panose="02020603050405020304" pitchFamily="18" charset="0"/>
              </a:rPr>
              <a:t>  </a:t>
            </a:r>
            <a:r>
              <a:rPr lang="en-US" sz="3500" dirty="0" smtClean="0">
                <a:latin typeface="Times New Roman" panose="02020603050405020304" pitchFamily="18" charset="0"/>
                <a:ea typeface="Times New Roman" panose="02020603050405020304" pitchFamily="18" charset="0"/>
              </a:rPr>
              <a:t> </a:t>
            </a:r>
            <a:endParaRPr lang="en-US" sz="3500" dirty="0"/>
          </a:p>
        </p:txBody>
      </p:sp>
    </p:spTree>
    <p:extLst>
      <p:ext uri="{BB962C8B-B14F-4D97-AF65-F5344CB8AC3E}">
        <p14:creationId xmlns:p14="http://schemas.microsoft.com/office/powerpoint/2010/main" val="3171582675"/>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5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7913" y="748034"/>
            <a:ext cx="6520254" cy="6109966"/>
          </a:xfrm>
          <a:prstGeom prst="rect">
            <a:avLst/>
          </a:prstGeom>
        </p:spPr>
      </p:pic>
      <p:sp>
        <p:nvSpPr>
          <p:cNvPr id="3" name="Rectangle 2"/>
          <p:cNvSpPr/>
          <p:nvPr/>
        </p:nvSpPr>
        <p:spPr>
          <a:xfrm>
            <a:off x="4935351" y="117092"/>
            <a:ext cx="1368452" cy="630942"/>
          </a:xfrm>
          <a:prstGeom prst="rect">
            <a:avLst/>
          </a:prstGeom>
        </p:spPr>
        <p:txBody>
          <a:bodyPr wrap="none">
            <a:spAutoFit/>
          </a:bodyPr>
          <a:lstStyle/>
          <a:p>
            <a:r>
              <a:rPr lang="en-US" sz="3500" dirty="0" smtClean="0"/>
              <a:t>Profil</a:t>
            </a:r>
            <a:r>
              <a:rPr lang="en-US" sz="3500" dirty="0"/>
              <a:t>e</a:t>
            </a:r>
          </a:p>
        </p:txBody>
      </p:sp>
    </p:spTree>
    <p:extLst>
      <p:ext uri="{BB962C8B-B14F-4D97-AF65-F5344CB8AC3E}">
        <p14:creationId xmlns:p14="http://schemas.microsoft.com/office/powerpoint/2010/main" val="1558038214"/>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39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820084478"/>
              </p:ext>
            </p:extLst>
          </p:nvPr>
        </p:nvGraphicFramePr>
        <p:xfrm>
          <a:off x="3118688" y="980804"/>
          <a:ext cx="5617027" cy="4857782"/>
        </p:xfrm>
        <a:graphic>
          <a:graphicData uri="http://schemas.openxmlformats.org/drawingml/2006/table">
            <a:tbl>
              <a:tblPr/>
              <a:tblGrid>
                <a:gridCol w="3629873"/>
                <a:gridCol w="1987154"/>
              </a:tblGrid>
              <a:tr h="548028">
                <a:tc gridSpan="2">
                  <a:txBody>
                    <a:bodyPr/>
                    <a:lstStyle/>
                    <a:p>
                      <a:pPr marL="0" marR="0" algn="ctr">
                        <a:lnSpc>
                          <a:spcPct val="115000"/>
                        </a:lnSpc>
                        <a:spcBef>
                          <a:spcPts val="0"/>
                        </a:spcBef>
                        <a:spcAft>
                          <a:spcPts val="0"/>
                        </a:spcAft>
                      </a:pPr>
                      <a:r>
                        <a:rPr lang="en-US" sz="2800" dirty="0">
                          <a:solidFill>
                            <a:srgbClr val="FF0000"/>
                          </a:solidFill>
                          <a:latin typeface="Calibri"/>
                          <a:ea typeface="Times New Roman"/>
                          <a:cs typeface="Times New Roman"/>
                        </a:rPr>
                        <a:t>Summary table</a:t>
                      </a:r>
                      <a:endParaRPr lang="en-US" sz="2800" dirty="0">
                        <a:solidFill>
                          <a:srgbClr val="FF0000"/>
                        </a:solidFill>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431687">
                <a:tc>
                  <a:txBody>
                    <a:bodyPr/>
                    <a:lstStyle/>
                    <a:p>
                      <a:pPr marL="0" marR="0" algn="ctr">
                        <a:lnSpc>
                          <a:spcPct val="115000"/>
                        </a:lnSpc>
                        <a:spcBef>
                          <a:spcPts val="0"/>
                        </a:spcBef>
                        <a:spcAft>
                          <a:spcPts val="0"/>
                        </a:spcAft>
                      </a:pPr>
                      <a:r>
                        <a:rPr lang="en-US" sz="1800" b="1" dirty="0">
                          <a:solidFill>
                            <a:srgbClr val="000000"/>
                          </a:solidFill>
                          <a:latin typeface="Calibri"/>
                          <a:ea typeface="Times New Roman"/>
                          <a:cs typeface="Times New Roman"/>
                        </a:rPr>
                        <a:t>Number of Manholes</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800" b="1" dirty="0" smtClean="0">
                          <a:solidFill>
                            <a:srgbClr val="000000"/>
                          </a:solidFill>
                          <a:latin typeface="Calibri"/>
                          <a:ea typeface="Times New Roman"/>
                          <a:cs typeface="Times New Roman"/>
                        </a:rPr>
                        <a:t>235</a:t>
                      </a:r>
                      <a:endParaRPr lang="en-US" sz="18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204">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All the conduit diameters 8 inches with  Total </a:t>
                      </a:r>
                      <a:r>
                        <a:rPr lang="en-US" sz="1800" b="1" kern="1200" dirty="0">
                          <a:solidFill>
                            <a:srgbClr val="000000"/>
                          </a:solidFill>
                          <a:latin typeface="Calibri"/>
                          <a:ea typeface="Times New Roman"/>
                          <a:cs typeface="Times New Roman"/>
                        </a:rPr>
                        <a:t>length   (km)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4.982</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137">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number of outfall </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2</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404">
                <a:tc>
                  <a:txBody>
                    <a:bodyPr/>
                    <a:lstStyle/>
                    <a:p>
                      <a:pPr marL="0" marR="0" algn="ctr" defTabSz="457200" rtl="0" eaLnBrk="1" latinLnBrk="0" hangingPunct="1">
                        <a:lnSpc>
                          <a:spcPct val="100000"/>
                        </a:lnSpc>
                        <a:spcBef>
                          <a:spcPts val="0"/>
                        </a:spcBef>
                        <a:spcAft>
                          <a:spcPts val="0"/>
                        </a:spcAft>
                      </a:pPr>
                      <a:r>
                        <a:rPr lang="en-US" sz="1800" b="1" kern="1200" dirty="0">
                          <a:solidFill>
                            <a:srgbClr val="000000"/>
                          </a:solidFill>
                          <a:latin typeface="Calibri"/>
                          <a:ea typeface="Times New Roman"/>
                          <a:cs typeface="Times New Roman"/>
                        </a:rPr>
                        <a:t>Maximum Velocity (m/s)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2.16</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404">
                <a:tc>
                  <a:txBody>
                    <a:bodyPr/>
                    <a:lstStyle/>
                    <a:p>
                      <a:pPr marL="0" marR="0" algn="ctr" defTabSz="457200" rtl="0" eaLnBrk="1" latinLnBrk="0" hangingPunct="1">
                        <a:lnSpc>
                          <a:spcPct val="100000"/>
                        </a:lnSpc>
                        <a:spcBef>
                          <a:spcPts val="0"/>
                        </a:spcBef>
                        <a:spcAft>
                          <a:spcPts val="0"/>
                        </a:spcAft>
                      </a:pPr>
                      <a:r>
                        <a:rPr lang="en-US" sz="1800" b="1" kern="1200" dirty="0">
                          <a:solidFill>
                            <a:srgbClr val="000000"/>
                          </a:solidFill>
                          <a:latin typeface="Calibri"/>
                          <a:ea typeface="Times New Roman"/>
                          <a:cs typeface="Times New Roman"/>
                        </a:rPr>
                        <a:t>Minimum Velocity  (m/s)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0.5</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497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rgbClr val="000000"/>
                          </a:solidFill>
                          <a:latin typeface="Calibri"/>
                          <a:ea typeface="Times New Roman"/>
                          <a:cs typeface="Times New Roman"/>
                        </a:rPr>
                        <a:t>Maximum Cover (m)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5.26</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404">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Average Cover </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1.38</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3404">
                <a:tc>
                  <a:txBody>
                    <a:bodyPr/>
                    <a:lstStyle/>
                    <a:p>
                      <a:pPr marL="0" marR="0" algn="ctr" defTabSz="457200" rtl="0" eaLnBrk="1" latinLnBrk="0" hangingPunct="1">
                        <a:lnSpc>
                          <a:spcPct val="100000"/>
                        </a:lnSpc>
                        <a:spcBef>
                          <a:spcPts val="0"/>
                        </a:spcBef>
                        <a:spcAft>
                          <a:spcPts val="0"/>
                        </a:spcAft>
                      </a:pPr>
                      <a:r>
                        <a:rPr lang="en-US" sz="1800" b="1" kern="1200" dirty="0">
                          <a:solidFill>
                            <a:srgbClr val="000000"/>
                          </a:solidFill>
                          <a:latin typeface="Calibri"/>
                          <a:ea typeface="Times New Roman"/>
                          <a:cs typeface="Times New Roman"/>
                        </a:rPr>
                        <a:t>Minimum Cover </a:t>
                      </a:r>
                      <a:r>
                        <a:rPr lang="en-US" sz="1800" b="1" kern="1200" dirty="0" smtClean="0">
                          <a:solidFill>
                            <a:srgbClr val="000000"/>
                          </a:solidFill>
                          <a:latin typeface="Calibri"/>
                          <a:ea typeface="Times New Roman"/>
                          <a:cs typeface="Times New Roman"/>
                        </a:rPr>
                        <a:t>(</a:t>
                      </a:r>
                      <a:r>
                        <a:rPr lang="en-US" sz="1800" b="1" kern="1200" dirty="0">
                          <a:solidFill>
                            <a:srgbClr val="000000"/>
                          </a:solidFill>
                          <a:latin typeface="Calibri"/>
                          <a:ea typeface="Times New Roman"/>
                          <a:cs typeface="Times New Roman"/>
                        </a:rPr>
                        <a:t>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1</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201">
                <a:tc>
                  <a:txBody>
                    <a:bodyPr/>
                    <a:lstStyle/>
                    <a:p>
                      <a:pPr marL="0" marR="0" algn="ctr" defTabSz="457200" rtl="0" eaLnBrk="1" latinLnBrk="0" hangingPunct="1">
                        <a:lnSpc>
                          <a:spcPct val="100000"/>
                        </a:lnSpc>
                        <a:spcBef>
                          <a:spcPts val="0"/>
                        </a:spcBef>
                        <a:spcAft>
                          <a:spcPts val="0"/>
                        </a:spcAft>
                      </a:pPr>
                      <a:r>
                        <a:rPr lang="en-US" sz="1800" b="1" kern="1200" dirty="0">
                          <a:solidFill>
                            <a:srgbClr val="000000"/>
                          </a:solidFill>
                          <a:latin typeface="Calibri"/>
                          <a:ea typeface="Times New Roman"/>
                          <a:cs typeface="Times New Roman"/>
                        </a:rPr>
                        <a:t>Maximum Slope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12</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934">
                <a:tc>
                  <a:txBody>
                    <a:bodyPr/>
                    <a:lstStyle/>
                    <a:p>
                      <a:pPr marL="0" marR="0" algn="ctr" defTabSz="457200" rtl="0" eaLnBrk="1" latinLnBrk="0" hangingPunct="1">
                        <a:lnSpc>
                          <a:spcPct val="100000"/>
                        </a:lnSpc>
                        <a:spcBef>
                          <a:spcPts val="0"/>
                        </a:spcBef>
                        <a:spcAft>
                          <a:spcPts val="0"/>
                        </a:spcAft>
                      </a:pPr>
                      <a:r>
                        <a:rPr lang="en-US" sz="1800" b="1" kern="1200" dirty="0">
                          <a:solidFill>
                            <a:srgbClr val="000000"/>
                          </a:solidFill>
                          <a:latin typeface="Calibri"/>
                          <a:ea typeface="Times New Roman"/>
                          <a:cs typeface="Times New Roman"/>
                        </a:rPr>
                        <a:t>Minimum Slope </a:t>
                      </a:r>
                      <a:r>
                        <a:rPr lang="en-US" sz="1800" b="1" kern="1200" dirty="0" smtClean="0">
                          <a:solidFill>
                            <a:srgbClr val="000000"/>
                          </a:solidFill>
                          <a:latin typeface="Calibri"/>
                          <a:ea typeface="Times New Roman"/>
                          <a:cs typeface="Times New Roman"/>
                        </a:rPr>
                        <a:t>(%)</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457200" rtl="0" eaLnBrk="1" latinLnBrk="0" hangingPunct="1">
                        <a:lnSpc>
                          <a:spcPct val="100000"/>
                        </a:lnSpc>
                        <a:spcBef>
                          <a:spcPts val="0"/>
                        </a:spcBef>
                        <a:spcAft>
                          <a:spcPts val="0"/>
                        </a:spcAft>
                      </a:pPr>
                      <a:r>
                        <a:rPr lang="en-US" sz="1800" b="1" kern="1200" dirty="0" smtClean="0">
                          <a:solidFill>
                            <a:srgbClr val="000000"/>
                          </a:solidFill>
                          <a:latin typeface="Calibri"/>
                          <a:ea typeface="Times New Roman"/>
                          <a:cs typeface="Times New Roman"/>
                        </a:rPr>
                        <a:t>0.5</a:t>
                      </a:r>
                      <a:endParaRPr lang="en-US" sz="1800" b="1" kern="1200" dirty="0">
                        <a:solidFill>
                          <a:srgbClr val="000000"/>
                        </a:solidFill>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5110705" y="190762"/>
            <a:ext cx="1632995" cy="630942"/>
          </a:xfrm>
          <a:prstGeom prst="rect">
            <a:avLst/>
          </a:prstGeom>
        </p:spPr>
        <p:txBody>
          <a:bodyPr wrap="square">
            <a:spAutoFit/>
          </a:bodyPr>
          <a:lstStyle/>
          <a:p>
            <a:r>
              <a:rPr lang="en-US" sz="3500" dirty="0" smtClean="0">
                <a:solidFill>
                  <a:srgbClr val="FF0000"/>
                </a:solidFill>
              </a:rPr>
              <a:t>Results</a:t>
            </a:r>
            <a:endParaRPr lang="en-US" sz="3500" dirty="0">
              <a:solidFill>
                <a:srgbClr val="FF0000"/>
              </a:solidFill>
            </a:endParaRPr>
          </a:p>
        </p:txBody>
      </p:sp>
    </p:spTree>
    <p:extLst>
      <p:ext uri="{BB962C8B-B14F-4D97-AF65-F5344CB8AC3E}">
        <p14:creationId xmlns:p14="http://schemas.microsoft.com/office/powerpoint/2010/main" val="2427940571"/>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5" name="Rectangle 4"/>
          <p:cNvSpPr/>
          <p:nvPr/>
        </p:nvSpPr>
        <p:spPr>
          <a:xfrm>
            <a:off x="699524" y="1794484"/>
            <a:ext cx="10593315" cy="2677656"/>
          </a:xfrm>
          <a:prstGeom prst="rect">
            <a:avLst/>
          </a:prstGeom>
        </p:spPr>
        <p:txBody>
          <a:bodyPr wrap="square">
            <a:spAutoFit/>
          </a:bodyPr>
          <a:lstStyle/>
          <a:p>
            <a:pPr algn="just"/>
            <a:r>
              <a:rPr lang="en-US" sz="2800" dirty="0">
                <a:latin typeface="Times New Roman" pitchFamily="18" charset="0"/>
                <a:cs typeface="Times New Roman" pitchFamily="18" charset="0"/>
              </a:rPr>
              <a:t>Water distribution network is necessary in order to facilitate the process of providing consumers with clean water and quantity that suit their needs and control the quality of this water because the presence of this network ensure unpolluted water and access to consumers with best quality.  </a:t>
            </a:r>
          </a:p>
          <a:p>
            <a:endParaRPr lang="he-IL" sz="2800" dirty="0"/>
          </a:p>
        </p:txBody>
      </p:sp>
      <p:sp>
        <p:nvSpPr>
          <p:cNvPr id="2" name="Rectangle 1"/>
          <p:cNvSpPr/>
          <p:nvPr/>
        </p:nvSpPr>
        <p:spPr>
          <a:xfrm>
            <a:off x="896697" y="511697"/>
            <a:ext cx="2510624" cy="630942"/>
          </a:xfrm>
          <a:prstGeom prst="rect">
            <a:avLst/>
          </a:prstGeom>
        </p:spPr>
        <p:txBody>
          <a:bodyPr wrap="none">
            <a:spAutoFit/>
          </a:bodyPr>
          <a:lstStyle/>
          <a:p>
            <a:pPr algn="ctr">
              <a:spcBef>
                <a:spcPct val="0"/>
              </a:spcBef>
            </a:pPr>
            <a:r>
              <a:rPr lang="en-US" sz="3500" b="1" dirty="0" smtClean="0">
                <a:solidFill>
                  <a:schemeClr val="accent1">
                    <a:lumMod val="75000"/>
                  </a:schemeClr>
                </a:solidFill>
              </a:rPr>
              <a:t>Introduction</a:t>
            </a:r>
            <a:endParaRPr lang="en-US" sz="3500" b="1" dirty="0">
              <a:solidFill>
                <a:schemeClr val="accent1">
                  <a:lumMod val="75000"/>
                </a:schemeClr>
              </a:solidFill>
            </a:endParaRPr>
          </a:p>
        </p:txBody>
      </p:sp>
    </p:spTree>
    <p:extLst>
      <p:ext uri="{BB962C8B-B14F-4D97-AF65-F5344CB8AC3E}">
        <p14:creationId xmlns:p14="http://schemas.microsoft.com/office/powerpoint/2010/main" val="3375608738"/>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1800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0"/>
        </a:gra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40</a:t>
            </a:fld>
            <a:endParaRPr lang="en-US"/>
          </a:p>
        </p:txBody>
      </p:sp>
      <p:sp>
        <p:nvSpPr>
          <p:cNvPr id="8" name="Rectangle 7"/>
          <p:cNvSpPr/>
          <p:nvPr/>
        </p:nvSpPr>
        <p:spPr>
          <a:xfrm>
            <a:off x="1733550" y="149483"/>
            <a:ext cx="10458450" cy="553998"/>
          </a:xfrm>
          <a:prstGeom prst="rect">
            <a:avLst/>
          </a:prstGeom>
        </p:spPr>
        <p:txBody>
          <a:bodyPr wrap="square">
            <a:spAutoFit/>
          </a:bodyPr>
          <a:lstStyle/>
          <a:p>
            <a:r>
              <a:rPr lang="en-US" sz="3000" b="1" dirty="0"/>
              <a:t>Cost estimation of Wastewater Collection </a:t>
            </a:r>
            <a:r>
              <a:rPr lang="en-US" sz="3000" b="1" dirty="0" smtClean="0"/>
              <a:t>Network</a:t>
            </a:r>
            <a:endParaRPr lang="en-US" sz="3000" dirty="0">
              <a:solidFill>
                <a:srgbClr val="FF0000"/>
              </a:solidFill>
            </a:endParaRPr>
          </a:p>
        </p:txBody>
      </p:sp>
      <p:pic>
        <p:nvPicPr>
          <p:cNvPr id="11" name="Picture 10"/>
          <p:cNvPicPr>
            <a:picLocks noChangeAspect="1"/>
          </p:cNvPicPr>
          <p:nvPr/>
        </p:nvPicPr>
        <p:blipFill>
          <a:blip r:embed="rId3" cstate="print"/>
          <a:stretch>
            <a:fillRect/>
          </a:stretch>
        </p:blipFill>
        <p:spPr>
          <a:xfrm>
            <a:off x="0" y="2245130"/>
            <a:ext cx="1471743" cy="1399599"/>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07" y="545044"/>
            <a:ext cx="1479663" cy="1553095"/>
          </a:xfrm>
          <a:prstGeom prst="rect">
            <a:avLst/>
          </a:prstGeom>
        </p:spPr>
      </p:pic>
      <p:pic>
        <p:nvPicPr>
          <p:cNvPr id="17" name="Picture 16"/>
          <p:cNvPicPr>
            <a:picLocks noChangeAspect="1"/>
          </p:cNvPicPr>
          <p:nvPr/>
        </p:nvPicPr>
        <p:blipFill>
          <a:blip r:embed="rId3" cstate="print"/>
          <a:stretch>
            <a:fillRect/>
          </a:stretch>
        </p:blipFill>
        <p:spPr>
          <a:xfrm>
            <a:off x="10720257" y="545044"/>
            <a:ext cx="1471743" cy="1399599"/>
          </a:xfrm>
          <a:prstGeom prst="rect">
            <a:avLst/>
          </a:prstGeom>
        </p:spPr>
      </p:pic>
      <p:pic>
        <p:nvPicPr>
          <p:cNvPr id="18" name="Picture 17"/>
          <p:cNvPicPr>
            <a:picLocks noChangeAspect="1"/>
          </p:cNvPicPr>
          <p:nvPr/>
        </p:nvPicPr>
        <p:blipFill>
          <a:blip r:embed="rId3" cstate="print"/>
          <a:stretch>
            <a:fillRect/>
          </a:stretch>
        </p:blipFill>
        <p:spPr>
          <a:xfrm>
            <a:off x="10720257" y="3768781"/>
            <a:ext cx="1471743" cy="1399599"/>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20257" y="2091634"/>
            <a:ext cx="1479663" cy="1553095"/>
          </a:xfrm>
          <a:prstGeom prst="rect">
            <a:avLst/>
          </a:prstGeom>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10541" y="5292432"/>
            <a:ext cx="1479663" cy="1553095"/>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20" y="3791720"/>
            <a:ext cx="1479663" cy="1553095"/>
          </a:xfrm>
          <a:prstGeom prst="rect">
            <a:avLst/>
          </a:prstGeom>
        </p:spPr>
      </p:pic>
      <p:pic>
        <p:nvPicPr>
          <p:cNvPr id="22" name="Picture 21"/>
          <p:cNvPicPr>
            <a:picLocks noChangeAspect="1"/>
          </p:cNvPicPr>
          <p:nvPr/>
        </p:nvPicPr>
        <p:blipFill>
          <a:blip r:embed="rId3" cstate="print"/>
          <a:stretch>
            <a:fillRect/>
          </a:stretch>
        </p:blipFill>
        <p:spPr>
          <a:xfrm>
            <a:off x="12007" y="5458401"/>
            <a:ext cx="1471743" cy="1399599"/>
          </a:xfrm>
          <a:prstGeom prst="rect">
            <a:avLst/>
          </a:prstGeom>
        </p:spPr>
      </p:pic>
      <p:graphicFrame>
        <p:nvGraphicFramePr>
          <p:cNvPr id="13" name="Table 12"/>
          <p:cNvGraphicFramePr>
            <a:graphicFrameLocks noGrp="1"/>
          </p:cNvGraphicFramePr>
          <p:nvPr>
            <p:extLst>
              <p:ext uri="{D42A27DB-BD31-4B8C-83A1-F6EECF244321}">
                <p14:modId xmlns:p14="http://schemas.microsoft.com/office/powerpoint/2010/main" val="1581318187"/>
              </p:ext>
            </p:extLst>
          </p:nvPr>
        </p:nvGraphicFramePr>
        <p:xfrm>
          <a:off x="2032000" y="1429983"/>
          <a:ext cx="8128000" cy="3779520"/>
        </p:xfrm>
        <a:graphic>
          <a:graphicData uri="http://schemas.openxmlformats.org/drawingml/2006/table">
            <a:tbl>
              <a:tblPr firstRow="1" bandRow="1">
                <a:tableStyleId>{5C22544A-7EE6-4342-B048-85BDC9FD1C3A}</a:tableStyleId>
              </a:tblPr>
              <a:tblGrid>
                <a:gridCol w="4064000"/>
                <a:gridCol w="4064000"/>
              </a:tblGrid>
              <a:tr h="370840">
                <a:tc>
                  <a:txBody>
                    <a:bodyPr/>
                    <a:lstStyle/>
                    <a:p>
                      <a:pPr algn="ctr"/>
                      <a:r>
                        <a:rPr lang="en-US" dirty="0" smtClean="0"/>
                        <a:t>Item</a:t>
                      </a:r>
                      <a:endParaRPr lang="en-US" dirty="0"/>
                    </a:p>
                  </a:txBody>
                  <a:tcPr/>
                </a:tc>
                <a:tc>
                  <a:txBody>
                    <a:bodyPr/>
                    <a:lstStyle/>
                    <a:p>
                      <a:pPr algn="ctr"/>
                      <a:r>
                        <a:rPr lang="en-US" dirty="0" smtClean="0"/>
                        <a:t>Cost</a:t>
                      </a:r>
                      <a:endParaRPr lang="en-US" dirty="0"/>
                    </a:p>
                  </a:txBody>
                  <a:tcPr/>
                </a:tc>
              </a:tr>
              <a:tr h="370840">
                <a:tc>
                  <a:txBody>
                    <a:bodyPr/>
                    <a:lstStyle/>
                    <a:p>
                      <a:pPr algn="ctr"/>
                      <a:r>
                        <a:rPr lang="en-US" dirty="0" smtClean="0">
                          <a:latin typeface="Times New Roman" pitchFamily="18" charset="0"/>
                          <a:cs typeface="Times New Roman" pitchFamily="18" charset="0"/>
                        </a:rPr>
                        <a:t>Cost of excavation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64784$</a:t>
                      </a:r>
                    </a:p>
                  </a:txBody>
                  <a:tcPr/>
                </a:tc>
              </a:tr>
              <a:tr h="370840">
                <a:tc>
                  <a:txBody>
                    <a:bodyPr/>
                    <a:lstStyle/>
                    <a:p>
                      <a:pPr algn="ctr"/>
                      <a:r>
                        <a:rPr lang="en-US" dirty="0" smtClean="0">
                          <a:latin typeface="Times New Roman" pitchFamily="18" charset="0"/>
                          <a:cs typeface="Times New Roman" pitchFamily="18" charset="0"/>
                        </a:rPr>
                        <a:t>Cost of Sewer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32083$</a:t>
                      </a:r>
                    </a:p>
                  </a:txBody>
                  <a:tcPr/>
                </a:tc>
              </a:tr>
              <a:tr h="370840">
                <a:tc>
                  <a:txBody>
                    <a:bodyPr/>
                    <a:lstStyle/>
                    <a:p>
                      <a:pPr algn="ctr"/>
                      <a:r>
                        <a:rPr lang="en-US" dirty="0" smtClean="0">
                          <a:latin typeface="Times New Roman" pitchFamily="18" charset="0"/>
                          <a:cs typeface="Times New Roman" pitchFamily="18" charset="0"/>
                        </a:rPr>
                        <a:t>Cost of manholes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75559 $</a:t>
                      </a:r>
                    </a:p>
                  </a:txBody>
                  <a:tcPr/>
                </a:tc>
              </a:tr>
              <a:tr h="370840">
                <a:tc>
                  <a:txBody>
                    <a:bodyPr/>
                    <a:lstStyle/>
                    <a:p>
                      <a:pPr algn="ctr"/>
                      <a:r>
                        <a:rPr lang="en-US" dirty="0" smtClean="0">
                          <a:latin typeface="Times New Roman" pitchFamily="18" charset="0"/>
                          <a:cs typeface="Times New Roman" pitchFamily="18" charset="0"/>
                        </a:rPr>
                        <a:t>Cost of  </a:t>
                      </a:r>
                      <a:r>
                        <a:rPr lang="en-US" dirty="0" smtClean="0"/>
                        <a:t>base coarse </a:t>
                      </a:r>
                      <a:endParaRPr lang="en-US" dirty="0"/>
                    </a:p>
                  </a:txBody>
                  <a:tcPr/>
                </a:tc>
                <a:tc>
                  <a:txBody>
                    <a:bodyPr/>
                    <a:lstStyle/>
                    <a:p>
                      <a:pPr algn="ctr"/>
                      <a:r>
                        <a:rPr lang="en-US" dirty="0" smtClean="0">
                          <a:latin typeface="Times New Roman" pitchFamily="18" charset="0"/>
                          <a:cs typeface="Times New Roman" pitchFamily="18" charset="0"/>
                        </a:rPr>
                        <a:t>32083 $</a:t>
                      </a:r>
                      <a:endParaRPr lang="en-US" dirty="0"/>
                    </a:p>
                  </a:txBody>
                  <a:tcPr/>
                </a:tc>
              </a:tr>
              <a:tr h="370840">
                <a:tc>
                  <a:txBody>
                    <a:bodyPr/>
                    <a:lstStyle/>
                    <a:p>
                      <a:pPr algn="ctr"/>
                      <a:r>
                        <a:rPr lang="en-US" dirty="0" smtClean="0">
                          <a:latin typeface="Times New Roman" pitchFamily="18" charset="0"/>
                          <a:cs typeface="Times New Roman" pitchFamily="18" charset="0"/>
                        </a:rPr>
                        <a:t> Cost of covers </a:t>
                      </a:r>
                    </a:p>
                  </a:txBody>
                  <a:tcPr/>
                </a:tc>
                <a:tc>
                  <a:txBody>
                    <a:bodyPr/>
                    <a:lstStyle/>
                    <a:p>
                      <a:pPr algn="ctr"/>
                      <a:r>
                        <a:rPr lang="en-US" dirty="0" smtClean="0">
                          <a:latin typeface="Times New Roman" pitchFamily="18" charset="0"/>
                          <a:cs typeface="Times New Roman" pitchFamily="18" charset="0"/>
                        </a:rPr>
                        <a:t>42779</a:t>
                      </a:r>
                      <a:r>
                        <a:rPr lang="en-US" baseline="0" dirty="0" smtClean="0">
                          <a:latin typeface="Times New Roman" pitchFamily="18" charset="0"/>
                          <a:cs typeface="Times New Roman" pitchFamily="18" charset="0"/>
                        </a:rPr>
                        <a:t> $</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cost of fill concrete for backfilling under manholes </a:t>
                      </a:r>
                    </a:p>
                    <a:p>
                      <a:pPr algn="ctr"/>
                      <a:endParaRPr lang="en-US" dirty="0"/>
                    </a:p>
                  </a:txBody>
                  <a:tcPr/>
                </a:tc>
                <a:tc>
                  <a:txBody>
                    <a:bodyPr/>
                    <a:lstStyle/>
                    <a:p>
                      <a:pPr algn="ctr"/>
                      <a:r>
                        <a:rPr lang="en-US" dirty="0" smtClean="0">
                          <a:latin typeface="Times New Roman" pitchFamily="18" charset="0"/>
                          <a:cs typeface="Times New Roman" pitchFamily="18" charset="0"/>
                        </a:rPr>
                        <a:t>560</a:t>
                      </a:r>
                      <a:r>
                        <a:rPr lang="en-US" baseline="0" dirty="0" smtClean="0">
                          <a:latin typeface="Times New Roman" pitchFamily="18" charset="0"/>
                          <a:cs typeface="Times New Roman" pitchFamily="18" charset="0"/>
                        </a:rPr>
                        <a:t> $</a:t>
                      </a:r>
                      <a:endParaRPr lang="en-US" dirty="0"/>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Times New Roman" pitchFamily="18" charset="0"/>
                          <a:cs typeface="Times New Roman" pitchFamily="18" charset="0"/>
                        </a:rPr>
                        <a:t>Cost of Asphalt </a:t>
                      </a:r>
                      <a:endParaRPr kumimoji="0" lang="en-US" sz="1800" b="0" i="0" u="none" strike="noStrike" kern="1200" cap="none" spc="0" normalizeH="0" baseline="0" noProof="0" dirty="0" smtClean="0">
                        <a:ln>
                          <a:noFill/>
                        </a:ln>
                        <a:solidFill>
                          <a:prstClr val="black"/>
                        </a:solidFill>
                        <a:effectLst/>
                        <a:uLnTx/>
                        <a:uFillTx/>
                        <a:latin typeface="+mn-lt"/>
                      </a:endParaRPr>
                    </a:p>
                    <a:p>
                      <a:pPr algn="ctr"/>
                      <a:endParaRPr lang="en-US" dirty="0"/>
                    </a:p>
                  </a:txBody>
                  <a:tcPr/>
                </a:tc>
                <a:tc>
                  <a:txBody>
                    <a:bodyPr/>
                    <a:lstStyle/>
                    <a:p>
                      <a:pPr algn="ctr"/>
                      <a:r>
                        <a:rPr lang="en-US" dirty="0" smtClean="0"/>
                        <a:t>105118</a:t>
                      </a:r>
                      <a:r>
                        <a:rPr lang="en-US" baseline="0" dirty="0" smtClean="0"/>
                        <a:t> $</a:t>
                      </a:r>
                      <a:endParaRPr lang="en-US" dirty="0"/>
                    </a:p>
                  </a:txBody>
                  <a:tcPr/>
                </a:tc>
              </a:tr>
            </a:tbl>
          </a:graphicData>
        </a:graphic>
      </p:graphicFrame>
      <p:sp>
        <p:nvSpPr>
          <p:cNvPr id="14" name="Rectangle 13"/>
          <p:cNvSpPr/>
          <p:nvPr/>
        </p:nvSpPr>
        <p:spPr>
          <a:xfrm rot="21389524">
            <a:off x="3595840" y="5769123"/>
            <a:ext cx="3113288" cy="492443"/>
          </a:xfrm>
          <a:prstGeom prst="rect">
            <a:avLst/>
          </a:prstGeom>
        </p:spPr>
        <p:txBody>
          <a:bodyPr wrap="none">
            <a:spAutoFit/>
          </a:bodyPr>
          <a:lstStyle/>
          <a:p>
            <a:r>
              <a:rPr lang="en-US" sz="2600" dirty="0" smtClean="0">
                <a:solidFill>
                  <a:prstClr val="black"/>
                </a:solidFill>
              </a:rPr>
              <a:t>Total cost = </a:t>
            </a:r>
            <a:r>
              <a:rPr lang="en-US" sz="2600" dirty="0" smtClean="0">
                <a:solidFill>
                  <a:srgbClr val="FF0000"/>
                </a:solidFill>
              </a:rPr>
              <a:t>457299</a:t>
            </a:r>
            <a:r>
              <a:rPr lang="en-US" sz="2600" dirty="0" smtClean="0">
                <a:solidFill>
                  <a:prstClr val="black"/>
                </a:solidFill>
              </a:rPr>
              <a:t> </a:t>
            </a:r>
            <a:r>
              <a:rPr lang="en-US" sz="2600" dirty="0" smtClean="0">
                <a:solidFill>
                  <a:srgbClr val="FF0000"/>
                </a:solidFill>
              </a:rPr>
              <a:t>$ </a:t>
            </a:r>
            <a:endParaRPr lang="en-US" sz="2600" dirty="0">
              <a:solidFill>
                <a:srgbClr val="FF0000"/>
              </a:solidFill>
            </a:endParaRPr>
          </a:p>
        </p:txBody>
      </p:sp>
      <p:sp>
        <p:nvSpPr>
          <p:cNvPr id="15" name="Rectangle 14"/>
          <p:cNvSpPr/>
          <p:nvPr/>
        </p:nvSpPr>
        <p:spPr>
          <a:xfrm rot="20564991">
            <a:off x="7467788" y="5687529"/>
            <a:ext cx="3271280" cy="369332"/>
          </a:xfrm>
          <a:prstGeom prst="rect">
            <a:avLst/>
          </a:prstGeom>
        </p:spPr>
        <p:txBody>
          <a:bodyPr wrap="none">
            <a:spAutoFit/>
          </a:bodyPr>
          <a:lstStyle/>
          <a:p>
            <a:pPr algn="ctr"/>
            <a:r>
              <a:rPr lang="en-US" kern="10" spc="720" dirty="0" smtClean="0">
                <a:solidFill>
                  <a:srgbClr val="70AD47">
                    <a:lumMod val="75000"/>
                  </a:srgbClr>
                </a:solidFill>
                <a:effectLst>
                  <a:outerShdw dist="45791" dir="3378596" algn="ctr" rotWithShape="0">
                    <a:srgbClr val="4D4D4D">
                      <a:alpha val="80000"/>
                    </a:srgbClr>
                  </a:outerShdw>
                </a:effectLst>
                <a:latin typeface="Algerian" panose="04020705040A02060702" pitchFamily="82" charset="0"/>
              </a:rPr>
              <a:t>sewer </a:t>
            </a:r>
            <a:r>
              <a:rPr lang="en-US" kern="10" spc="720" dirty="0">
                <a:solidFill>
                  <a:srgbClr val="70AD47">
                    <a:lumMod val="75000"/>
                  </a:srgbClr>
                </a:solidFill>
                <a:effectLst>
                  <a:outerShdw dist="45791" dir="3378596" algn="ctr" rotWithShape="0">
                    <a:srgbClr val="4D4D4D">
                      <a:alpha val="80000"/>
                    </a:srgbClr>
                  </a:outerShdw>
                </a:effectLst>
                <a:latin typeface="Algerian" panose="04020705040A02060702" pitchFamily="82" charset="0"/>
              </a:rPr>
              <a:t>network</a:t>
            </a:r>
          </a:p>
        </p:txBody>
      </p:sp>
    </p:spTree>
    <p:extLst>
      <p:ext uri="{BB962C8B-B14F-4D97-AF65-F5344CB8AC3E}">
        <p14:creationId xmlns:p14="http://schemas.microsoft.com/office/powerpoint/2010/main" val="3114592529"/>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CD8D479-8942-46E8-A226-A4E01F7A105C}" type="slidenum">
              <a:rPr lang="en-US" smtClean="0"/>
              <a:t>41</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8971" y="235132"/>
            <a:ext cx="8704217" cy="6539617"/>
          </a:xfrm>
          <a:prstGeom prst="rect">
            <a:avLst/>
          </a:prstGeom>
        </p:spPr>
      </p:pic>
      <p:pic>
        <p:nvPicPr>
          <p:cNvPr id="4" name="Picture 4"/>
          <p:cNvPicPr>
            <a:picLocks noGrp="1" noChangeAspect="1" noChangeArrowheads="1"/>
          </p:cNvPicPr>
          <p:nvPr>
            <p:ph idx="1"/>
          </p:nvPr>
        </p:nvPicPr>
        <p:blipFill>
          <a:blip r:embed="rId3" cstate="print"/>
          <a:srcRect/>
          <a:stretch>
            <a:fillRect/>
          </a:stretch>
        </p:blipFill>
        <p:spPr bwMode="auto">
          <a:xfrm>
            <a:off x="34921" y="235131"/>
            <a:ext cx="2050723" cy="2050723"/>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0" y="2401056"/>
            <a:ext cx="2129246" cy="2129246"/>
          </a:xfrm>
          <a:prstGeom prst="rect">
            <a:avLst/>
          </a:prstGeom>
          <a:noFill/>
          <a:ln w="9525">
            <a:noFill/>
            <a:miter lim="800000"/>
            <a:headEnd/>
            <a:tailEnd/>
          </a:ln>
        </p:spPr>
      </p:pic>
      <p:pic>
        <p:nvPicPr>
          <p:cNvPr id="8" name="Picture 4"/>
          <p:cNvPicPr>
            <a:picLocks noChangeAspect="1" noChangeArrowheads="1"/>
          </p:cNvPicPr>
          <p:nvPr/>
        </p:nvPicPr>
        <p:blipFill>
          <a:blip r:embed="rId3" cstate="print"/>
          <a:srcRect/>
          <a:stretch>
            <a:fillRect/>
          </a:stretch>
        </p:blipFill>
        <p:spPr bwMode="auto">
          <a:xfrm>
            <a:off x="0" y="4645503"/>
            <a:ext cx="2129246" cy="2129246"/>
          </a:xfrm>
          <a:prstGeom prst="rect">
            <a:avLst/>
          </a:prstGeom>
          <a:noFill/>
          <a:ln w="9525">
            <a:noFill/>
            <a:miter lim="800000"/>
            <a:headEnd/>
            <a:tailEnd/>
          </a:ln>
        </p:spPr>
      </p:pic>
      <p:pic>
        <p:nvPicPr>
          <p:cNvPr id="9" name="Picture 4"/>
          <p:cNvPicPr>
            <a:picLocks noChangeAspect="1" noChangeArrowheads="1"/>
          </p:cNvPicPr>
          <p:nvPr/>
        </p:nvPicPr>
        <p:blipFill>
          <a:blip r:embed="rId3" cstate="print"/>
          <a:srcRect/>
          <a:stretch>
            <a:fillRect/>
          </a:stretch>
        </p:blipFill>
        <p:spPr bwMode="auto">
          <a:xfrm>
            <a:off x="10103188" y="2474902"/>
            <a:ext cx="2060075" cy="2060075"/>
          </a:xfrm>
          <a:prstGeom prst="rect">
            <a:avLst/>
          </a:prstGeom>
          <a:noFill/>
          <a:ln w="9525">
            <a:noFill/>
            <a:miter lim="800000"/>
            <a:headEnd/>
            <a:tailEnd/>
          </a:ln>
        </p:spPr>
      </p:pic>
      <p:pic>
        <p:nvPicPr>
          <p:cNvPr id="10" name="Picture 4"/>
          <p:cNvPicPr>
            <a:picLocks noChangeAspect="1" noChangeArrowheads="1"/>
          </p:cNvPicPr>
          <p:nvPr/>
        </p:nvPicPr>
        <p:blipFill>
          <a:blip r:embed="rId3" cstate="print"/>
          <a:srcRect/>
          <a:stretch>
            <a:fillRect/>
          </a:stretch>
        </p:blipFill>
        <p:spPr bwMode="auto">
          <a:xfrm>
            <a:off x="10085237" y="235132"/>
            <a:ext cx="2124715" cy="2124715"/>
          </a:xfrm>
          <a:prstGeom prst="rect">
            <a:avLst/>
          </a:prstGeom>
          <a:noFill/>
          <a:ln w="9525">
            <a:noFill/>
            <a:miter lim="800000"/>
            <a:headEnd/>
            <a:tailEnd/>
          </a:ln>
        </p:spPr>
      </p:pic>
      <p:pic>
        <p:nvPicPr>
          <p:cNvPr id="11" name="Picture 4"/>
          <p:cNvPicPr>
            <a:picLocks noChangeAspect="1" noChangeArrowheads="1"/>
          </p:cNvPicPr>
          <p:nvPr/>
        </p:nvPicPr>
        <p:blipFill>
          <a:blip r:embed="rId3" cstate="print"/>
          <a:srcRect/>
          <a:stretch>
            <a:fillRect/>
          </a:stretch>
        </p:blipFill>
        <p:spPr bwMode="auto">
          <a:xfrm>
            <a:off x="10067285" y="4650034"/>
            <a:ext cx="2124715" cy="2124715"/>
          </a:xfrm>
          <a:prstGeom prst="rect">
            <a:avLst/>
          </a:prstGeom>
          <a:noFill/>
          <a:ln w="9525">
            <a:noFill/>
            <a:miter lim="800000"/>
            <a:headEnd/>
            <a:tailEnd/>
          </a:ln>
        </p:spPr>
      </p:pic>
      <p:pic>
        <p:nvPicPr>
          <p:cNvPr id="12" name="Picture 11"/>
          <p:cNvPicPr>
            <a:picLocks noChangeAspect="1" noChangeArrowheads="1"/>
          </p:cNvPicPr>
          <p:nvPr/>
        </p:nvPicPr>
        <p:blipFill>
          <a:blip r:embed="rId4" cstate="print"/>
          <a:srcRect/>
          <a:stretch>
            <a:fillRect/>
          </a:stretch>
        </p:blipFill>
        <p:spPr bwMode="auto">
          <a:xfrm>
            <a:off x="2922529" y="4760660"/>
            <a:ext cx="1306571" cy="1423578"/>
          </a:xfrm>
          <a:prstGeom prst="rect">
            <a:avLst/>
          </a:prstGeom>
          <a:noFill/>
          <a:ln w="9525">
            <a:noFill/>
            <a:miter lim="800000"/>
            <a:headEnd/>
            <a:tailEnd/>
          </a:ln>
        </p:spPr>
      </p:pic>
    </p:spTree>
    <p:extLst>
      <p:ext uri="{BB962C8B-B14F-4D97-AF65-F5344CB8AC3E}">
        <p14:creationId xmlns:p14="http://schemas.microsoft.com/office/powerpoint/2010/main" val="184699481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8" name="Rectangle 2"/>
          <p:cNvSpPr>
            <a:spLocks noGrp="1" noChangeArrowheads="1"/>
          </p:cNvSpPr>
          <p:nvPr>
            <p:ph type="title"/>
          </p:nvPr>
        </p:nvSpPr>
        <p:spPr>
          <a:xfrm>
            <a:off x="648606" y="311564"/>
            <a:ext cx="2173288" cy="663575"/>
          </a:xfrm>
        </p:spPr>
        <p:txBody>
          <a:bodyPr>
            <a:normAutofit/>
          </a:bodyPr>
          <a:lstStyle/>
          <a:p>
            <a:r>
              <a:rPr lang="en-US" sz="3000" b="1" dirty="0">
                <a:solidFill>
                  <a:schemeClr val="tx1"/>
                </a:solidFill>
                <a:latin typeface="+mn-lt"/>
                <a:ea typeface="+mn-ea"/>
                <a:cs typeface="+mn-cs"/>
              </a:rPr>
              <a:t>Study</a:t>
            </a:r>
            <a:r>
              <a:rPr lang="en-US" sz="3200" b="1" dirty="0">
                <a:ln w="10160">
                  <a:solidFill>
                    <a:schemeClr val="accent1"/>
                  </a:solidFill>
                  <a:prstDash val="solid"/>
                </a:ln>
                <a:solidFill>
                  <a:schemeClr val="tx1"/>
                </a:solidFill>
                <a:effectLst>
                  <a:outerShdw blurRad="38100" dist="32000" dir="5400000" algn="tl">
                    <a:srgbClr val="000000">
                      <a:alpha val="30000"/>
                    </a:srgbClr>
                  </a:outerShdw>
                </a:effectLst>
                <a:latin typeface="+mn-lt"/>
                <a:ea typeface="+mn-ea"/>
                <a:cs typeface="+mn-cs"/>
              </a:rPr>
              <a:t> </a:t>
            </a:r>
            <a:r>
              <a:rPr lang="en-US" sz="3000" b="1" dirty="0">
                <a:solidFill>
                  <a:schemeClr val="tx1"/>
                </a:solidFill>
                <a:latin typeface="+mn-lt"/>
                <a:ea typeface="+mn-ea"/>
                <a:cs typeface="+mn-cs"/>
              </a:rPr>
              <a:t>Area</a:t>
            </a:r>
          </a:p>
        </p:txBody>
      </p:sp>
      <p:sp>
        <p:nvSpPr>
          <p:cNvPr id="39" name="Oval 3"/>
          <p:cNvSpPr>
            <a:spLocks noChangeArrowheads="1"/>
          </p:cNvSpPr>
          <p:nvPr/>
        </p:nvSpPr>
        <p:spPr bwMode="invGray">
          <a:xfrm>
            <a:off x="4154489" y="2038351"/>
            <a:ext cx="3895725" cy="3895725"/>
          </a:xfrm>
          <a:prstGeom prst="ellipse">
            <a:avLst/>
          </a:prstGeom>
          <a:solidFill>
            <a:srgbClr val="808080">
              <a:alpha val="2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grpSp>
        <p:nvGrpSpPr>
          <p:cNvPr id="40" name="Group 4"/>
          <p:cNvGrpSpPr>
            <a:grpSpLocks/>
          </p:cNvGrpSpPr>
          <p:nvPr/>
        </p:nvGrpSpPr>
        <p:grpSpPr bwMode="auto">
          <a:xfrm>
            <a:off x="4721225" y="2636839"/>
            <a:ext cx="2787650" cy="2778125"/>
            <a:chOff x="1464" y="1056"/>
            <a:chExt cx="2856" cy="2847"/>
          </a:xfrm>
        </p:grpSpPr>
        <p:sp>
          <p:nvSpPr>
            <p:cNvPr id="41" name="Line 5"/>
            <p:cNvSpPr>
              <a:spLocks noChangeShapeType="1"/>
            </p:cNvSpPr>
            <p:nvPr/>
          </p:nvSpPr>
          <p:spPr bwMode="invGray">
            <a:xfrm>
              <a:off x="1488" y="1056"/>
              <a:ext cx="2829" cy="2847"/>
            </a:xfrm>
            <a:prstGeom prst="line">
              <a:avLst/>
            </a:prstGeom>
            <a:noFill/>
            <a:ln w="19050" cap="rnd">
              <a:solidFill>
                <a:srgbClr val="FFFF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sp>
          <p:nvSpPr>
            <p:cNvPr id="42" name="Line 6"/>
            <p:cNvSpPr>
              <a:spLocks noChangeShapeType="1"/>
            </p:cNvSpPr>
            <p:nvPr/>
          </p:nvSpPr>
          <p:spPr bwMode="invGray">
            <a:xfrm flipH="1">
              <a:off x="1464" y="1056"/>
              <a:ext cx="2856" cy="2847"/>
            </a:xfrm>
            <a:prstGeom prst="line">
              <a:avLst/>
            </a:prstGeom>
            <a:noFill/>
            <a:ln w="19050" cap="rnd">
              <a:solidFill>
                <a:srgbClr val="FFFF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prstClr val="black"/>
                </a:solidFill>
              </a:endParaRPr>
            </a:p>
          </p:txBody>
        </p:sp>
      </p:grpSp>
      <p:sp>
        <p:nvSpPr>
          <p:cNvPr id="43" name="AutoShape 7"/>
          <p:cNvSpPr>
            <a:spLocks noChangeArrowheads="1"/>
          </p:cNvSpPr>
          <p:nvPr/>
        </p:nvSpPr>
        <p:spPr bwMode="black">
          <a:xfrm>
            <a:off x="6335714" y="5820618"/>
            <a:ext cx="2427287" cy="583942"/>
          </a:xfrm>
          <a:prstGeom prst="roundRect">
            <a:avLst>
              <a:gd name="adj" fmla="val 18481"/>
            </a:avLst>
          </a:prstGeom>
          <a:noFill/>
          <a:ln>
            <a:noFill/>
          </a:ln>
          <a:effectLst/>
          <a:extLst>
            <a:ext uri="{909E8E84-426E-40DD-AFC4-6F175D3DCCD1}">
              <a14:hiddenFill xmlns:a14="http://schemas.microsoft.com/office/drawing/2010/main">
                <a:solidFill>
                  <a:srgbClr val="FFFFFF">
                    <a:alpha val="99001"/>
                  </a:srgbClr>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28398" dir="3806097" algn="ctr" rotWithShape="0">
                    <a:srgbClr val="000000">
                      <a:alpha val="50000"/>
                    </a:srgbClr>
                  </a:outerShdw>
                </a:effectLst>
              </a14:hiddenEffects>
            </a:ext>
          </a:extLst>
        </p:spPr>
        <p:txBody>
          <a:bodyPr wrap="square">
            <a:spAutoFit/>
          </a:bodyPr>
          <a:lstStyle/>
          <a:p>
            <a:pPr algn="ctr" eaLnBrk="0" hangingPunct="0"/>
            <a:r>
              <a:rPr lang="en-US" sz="2800" b="1" dirty="0">
                <a:ln w="22225">
                  <a:solidFill>
                    <a:srgbClr val="009DD9"/>
                  </a:solidFill>
                  <a:prstDash val="solid"/>
                </a:ln>
              </a:rPr>
              <a:t>Climate</a:t>
            </a:r>
            <a:endParaRPr lang="en-US" sz="2800" dirty="0"/>
          </a:p>
        </p:txBody>
      </p:sp>
      <p:sp>
        <p:nvSpPr>
          <p:cNvPr id="44" name="AutoShape 8"/>
          <p:cNvSpPr>
            <a:spLocks noChangeArrowheads="1"/>
          </p:cNvSpPr>
          <p:nvPr/>
        </p:nvSpPr>
        <p:spPr bwMode="black">
          <a:xfrm>
            <a:off x="8329614" y="3835400"/>
            <a:ext cx="2312987" cy="583942"/>
          </a:xfrm>
          <a:prstGeom prst="roundRect">
            <a:avLst>
              <a:gd name="adj" fmla="val 18481"/>
            </a:avLst>
          </a:prstGeom>
          <a:noFill/>
          <a:ln>
            <a:noFill/>
          </a:ln>
          <a:effectLst/>
          <a:extLst>
            <a:ext uri="{909E8E84-426E-40DD-AFC4-6F175D3DCCD1}">
              <a14:hiddenFill xmlns:a14="http://schemas.microsoft.com/office/drawing/2010/main">
                <a:solidFill>
                  <a:srgbClr val="FFFFFF">
                    <a:alpha val="99001"/>
                  </a:srgbClr>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28398" dir="3806097" algn="ctr" rotWithShape="0">
                    <a:srgbClr val="000000">
                      <a:alpha val="50000"/>
                    </a:srgbClr>
                  </a:outerShdw>
                </a:effectLst>
              </a14:hiddenEffects>
            </a:ext>
          </a:extLst>
        </p:spPr>
        <p:txBody>
          <a:bodyPr>
            <a:spAutoFit/>
          </a:bodyPr>
          <a:lstStyle/>
          <a:p>
            <a:pPr eaLnBrk="0" hangingPunct="0"/>
            <a:r>
              <a:rPr lang="en-US" sz="2800" b="1" dirty="0">
                <a:ln w="22225">
                  <a:solidFill>
                    <a:srgbClr val="009DD9"/>
                  </a:solidFill>
                  <a:prstDash val="solid"/>
                </a:ln>
              </a:rPr>
              <a:t>Population</a:t>
            </a:r>
          </a:p>
        </p:txBody>
      </p:sp>
      <p:sp>
        <p:nvSpPr>
          <p:cNvPr id="45" name="AutoShape 9"/>
          <p:cNvSpPr>
            <a:spLocks noChangeArrowheads="1"/>
          </p:cNvSpPr>
          <p:nvPr/>
        </p:nvSpPr>
        <p:spPr bwMode="black">
          <a:xfrm>
            <a:off x="1346447" y="3547337"/>
            <a:ext cx="2527300" cy="1064835"/>
          </a:xfrm>
          <a:prstGeom prst="roundRect">
            <a:avLst>
              <a:gd name="adj" fmla="val 18481"/>
            </a:avLst>
          </a:prstGeom>
          <a:noFill/>
          <a:ln>
            <a:noFill/>
          </a:ln>
          <a:effectLst/>
          <a:extLst>
            <a:ext uri="{909E8E84-426E-40DD-AFC4-6F175D3DCCD1}">
              <a14:hiddenFill xmlns:a14="http://schemas.microsoft.com/office/drawing/2010/main">
                <a:solidFill>
                  <a:srgbClr val="FFFFFF">
                    <a:alpha val="99001"/>
                  </a:srgbClr>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28398" dir="3806097" algn="ctr" rotWithShape="0">
                    <a:srgbClr val="000000">
                      <a:alpha val="50000"/>
                    </a:srgbClr>
                  </a:outerShdw>
                </a:effectLst>
              </a14:hiddenEffects>
            </a:ext>
          </a:extLst>
        </p:spPr>
        <p:txBody>
          <a:bodyPr>
            <a:spAutoFit/>
          </a:bodyPr>
          <a:lstStyle/>
          <a:p>
            <a:pPr algn="ctr" eaLnBrk="0" hangingPunct="0"/>
            <a:r>
              <a:rPr lang="en-US" sz="2800" b="1" dirty="0">
                <a:ln w="22225">
                  <a:solidFill>
                    <a:srgbClr val="009DD9"/>
                  </a:solidFill>
                  <a:prstDash val="solid"/>
                </a:ln>
              </a:rPr>
              <a:t>Water Resources</a:t>
            </a:r>
          </a:p>
        </p:txBody>
      </p:sp>
      <p:sp>
        <p:nvSpPr>
          <p:cNvPr id="46" name="Rectangle 10"/>
          <p:cNvSpPr>
            <a:spLocks noChangeArrowheads="1"/>
          </p:cNvSpPr>
          <p:nvPr/>
        </p:nvSpPr>
        <p:spPr bwMode="black">
          <a:xfrm>
            <a:off x="5321458" y="975139"/>
            <a:ext cx="173432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28398" dir="3806097" algn="ctr" rotWithShape="0">
                    <a:srgbClr val="000000">
                      <a:alpha val="50000"/>
                    </a:srgbClr>
                  </a:outerShdw>
                </a:effectLst>
              </a14:hiddenEffects>
            </a:ext>
          </a:extLst>
        </p:spPr>
        <p:txBody>
          <a:bodyPr wrap="none">
            <a:spAutoFit/>
          </a:bodyPr>
          <a:lstStyle/>
          <a:p>
            <a:r>
              <a:rPr lang="en-US" b="1" dirty="0">
                <a:ln w="22225">
                  <a:solidFill>
                    <a:srgbClr val="009DD9"/>
                  </a:solidFill>
                  <a:prstDash val="solid"/>
                </a:ln>
              </a:rPr>
              <a:t> </a:t>
            </a:r>
            <a:r>
              <a:rPr lang="en-US" sz="2800" b="1" dirty="0">
                <a:ln w="22225">
                  <a:solidFill>
                    <a:srgbClr val="009DD9"/>
                  </a:solidFill>
                  <a:prstDash val="solid"/>
                </a:ln>
              </a:rPr>
              <a:t>Location</a:t>
            </a:r>
          </a:p>
        </p:txBody>
      </p:sp>
      <p:grpSp>
        <p:nvGrpSpPr>
          <p:cNvPr id="47" name="Group 11"/>
          <p:cNvGrpSpPr>
            <a:grpSpLocks/>
          </p:cNvGrpSpPr>
          <p:nvPr/>
        </p:nvGrpSpPr>
        <p:grpSpPr bwMode="auto">
          <a:xfrm>
            <a:off x="4833938" y="2747963"/>
            <a:ext cx="2489200" cy="2489200"/>
            <a:chOff x="144" y="384"/>
            <a:chExt cx="2080" cy="2081"/>
          </a:xfrm>
        </p:grpSpPr>
        <p:sp>
          <p:nvSpPr>
            <p:cNvPr id="48" name="Oval 12"/>
            <p:cNvSpPr>
              <a:spLocks noChangeArrowheads="1"/>
            </p:cNvSpPr>
            <p:nvPr/>
          </p:nvSpPr>
          <p:spPr bwMode="gray">
            <a:xfrm>
              <a:off x="144" y="384"/>
              <a:ext cx="2080" cy="2081"/>
            </a:xfrm>
            <a:prstGeom prst="ellipse">
              <a:avLst/>
            </a:prstGeom>
            <a:solidFill>
              <a:srgbClr val="3366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pic>
          <p:nvPicPr>
            <p:cNvPr id="49" name="Picture 13"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a:off x="227" y="392"/>
              <a:ext cx="1918" cy="1011"/>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14"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gray">
            <a:xfrm flipV="1">
              <a:off x="228" y="1437"/>
              <a:ext cx="1918" cy="1011"/>
            </a:xfrm>
            <a:prstGeom prst="rect">
              <a:avLst/>
            </a:prstGeom>
            <a:noFill/>
            <a:extLst>
              <a:ext uri="{909E8E84-426E-40DD-AFC4-6F175D3DCCD1}">
                <a14:hiddenFill xmlns:a14="http://schemas.microsoft.com/office/drawing/2010/main">
                  <a:solidFill>
                    <a:srgbClr val="FFFFFF"/>
                  </a:solidFill>
                </a14:hiddenFill>
              </a:ext>
            </a:extLst>
          </p:spPr>
        </p:pic>
      </p:grpSp>
      <p:sp>
        <p:nvSpPr>
          <p:cNvPr id="51" name="Text Box 15"/>
          <p:cNvSpPr txBox="1">
            <a:spLocks noChangeArrowheads="1"/>
          </p:cNvSpPr>
          <p:nvPr/>
        </p:nvSpPr>
        <p:spPr bwMode="gray">
          <a:xfrm>
            <a:off x="5210176" y="3695254"/>
            <a:ext cx="1736725" cy="461665"/>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dirty="0">
                <a:solidFill>
                  <a:srgbClr val="FFFFFF"/>
                </a:solidFill>
              </a:rPr>
              <a:t>Study Area </a:t>
            </a:r>
          </a:p>
        </p:txBody>
      </p:sp>
      <p:sp>
        <p:nvSpPr>
          <p:cNvPr id="52" name="AutoShape 16"/>
          <p:cNvSpPr>
            <a:spLocks noChangeArrowheads="1"/>
          </p:cNvSpPr>
          <p:nvPr/>
        </p:nvSpPr>
        <p:spPr bwMode="black">
          <a:xfrm>
            <a:off x="5846763" y="2333625"/>
            <a:ext cx="444500" cy="325438"/>
          </a:xfrm>
          <a:prstGeom prst="upArrow">
            <a:avLst>
              <a:gd name="adj1" fmla="val 57861"/>
              <a:gd name="adj2" fmla="val 59514"/>
            </a:avLst>
          </a:prstGeom>
          <a:solidFill>
            <a:schemeClr val="accent2"/>
          </a:solidFill>
          <a:ln>
            <a:noFill/>
          </a:ln>
          <a:effectLst>
            <a:outerShdw dist="53882" dir="2700000" algn="ctr" rotWithShape="0">
              <a:schemeClr val="bg2">
                <a:alpha val="50000"/>
              </a:schemeClr>
            </a:outerShdw>
          </a:effectLst>
          <a:extLst>
            <a:ext uri="{91240B29-F687-4F45-9708-019B960494DF}">
              <a14:hiddenLine xmlns:a14="http://schemas.microsoft.com/office/drawing/2010/main" w="12700">
                <a:solidFill>
                  <a:srgbClr val="FFFFFF"/>
                </a:solidFill>
                <a:miter lim="800000"/>
                <a:headEnd/>
                <a:tailEnd/>
              </a14:hiddenLine>
            </a:ext>
          </a:extLst>
        </p:spPr>
        <p:txBody>
          <a:bodyPr wrap="none" anchor="ctr"/>
          <a:lstStyle/>
          <a:p>
            <a:endParaRPr lang="en-US">
              <a:solidFill>
                <a:prstClr val="black"/>
              </a:solidFill>
            </a:endParaRPr>
          </a:p>
        </p:txBody>
      </p:sp>
      <p:sp>
        <p:nvSpPr>
          <p:cNvPr id="53" name="AutoShape 17"/>
          <p:cNvSpPr>
            <a:spLocks noChangeArrowheads="1"/>
          </p:cNvSpPr>
          <p:nvPr/>
        </p:nvSpPr>
        <p:spPr bwMode="gray">
          <a:xfrm>
            <a:off x="7380289" y="3814764"/>
            <a:ext cx="371475" cy="446087"/>
          </a:xfrm>
          <a:prstGeom prst="rightArrow">
            <a:avLst>
              <a:gd name="adj1" fmla="val 54861"/>
              <a:gd name="adj2" fmla="val 59167"/>
            </a:avLst>
          </a:prstGeom>
          <a:solidFill>
            <a:schemeClr val="hlink"/>
          </a:solidFill>
          <a:ln>
            <a:noFill/>
          </a:ln>
          <a:effectLst>
            <a:outerShdw dist="35921" dir="2700000" algn="ctr" rotWithShape="0">
              <a:schemeClr val="bg2">
                <a:alpha val="50000"/>
              </a:schemeClr>
            </a:outerShdw>
          </a:effectLst>
          <a:extLst>
            <a:ext uri="{91240B29-F687-4F45-9708-019B960494DF}">
              <a14:hiddenLine xmlns:a14="http://schemas.microsoft.com/office/drawing/2010/main" w="12700">
                <a:solidFill>
                  <a:srgbClr val="FFFFFF"/>
                </a:solidFill>
                <a:miter lim="800000"/>
                <a:headEnd/>
                <a:tailEnd/>
              </a14:hiddenLine>
            </a:ext>
          </a:extLst>
        </p:spPr>
        <p:txBody>
          <a:bodyPr wrap="none" anchor="ctr"/>
          <a:lstStyle/>
          <a:p>
            <a:endParaRPr lang="en-US">
              <a:solidFill>
                <a:prstClr val="black"/>
              </a:solidFill>
            </a:endParaRPr>
          </a:p>
        </p:txBody>
      </p:sp>
      <p:sp>
        <p:nvSpPr>
          <p:cNvPr id="54" name="AutoShape 18"/>
          <p:cNvSpPr>
            <a:spLocks noChangeArrowheads="1"/>
          </p:cNvSpPr>
          <p:nvPr/>
        </p:nvSpPr>
        <p:spPr bwMode="invGray">
          <a:xfrm>
            <a:off x="5846764" y="5303838"/>
            <a:ext cx="465137" cy="368300"/>
          </a:xfrm>
          <a:prstGeom prst="downArrow">
            <a:avLst>
              <a:gd name="adj1" fmla="val 50167"/>
              <a:gd name="adj2" fmla="val 58051"/>
            </a:avLst>
          </a:prstGeom>
          <a:solidFill>
            <a:schemeClr val="folHlink"/>
          </a:solidFill>
          <a:ln>
            <a:noFill/>
          </a:ln>
          <a:effectLst>
            <a:outerShdw dist="35921" dir="2700000" algn="ctr" rotWithShape="0">
              <a:schemeClr val="bg2">
                <a:alpha val="50000"/>
              </a:schemeClr>
            </a:outerShdw>
          </a:effectLst>
          <a:extLst>
            <a:ext uri="{91240B29-F687-4F45-9708-019B960494DF}">
              <a14:hiddenLine xmlns:a14="http://schemas.microsoft.com/office/drawing/2010/main" w="12700">
                <a:solidFill>
                  <a:srgbClr val="FFFFFF"/>
                </a:solidFill>
                <a:miter lim="800000"/>
                <a:headEnd/>
                <a:tailEnd/>
              </a14:hiddenLine>
            </a:ext>
          </a:extLst>
        </p:spPr>
        <p:txBody>
          <a:bodyPr wrap="none" anchor="ctr"/>
          <a:lstStyle/>
          <a:p>
            <a:endParaRPr lang="en-US">
              <a:solidFill>
                <a:prstClr val="black"/>
              </a:solidFill>
            </a:endParaRPr>
          </a:p>
        </p:txBody>
      </p:sp>
      <p:sp>
        <p:nvSpPr>
          <p:cNvPr id="55" name="AutoShape 19"/>
          <p:cNvSpPr>
            <a:spLocks noChangeArrowheads="1"/>
          </p:cNvSpPr>
          <p:nvPr/>
        </p:nvSpPr>
        <p:spPr bwMode="invGray">
          <a:xfrm>
            <a:off x="4405313" y="3822700"/>
            <a:ext cx="374650" cy="439738"/>
          </a:xfrm>
          <a:prstGeom prst="leftArrow">
            <a:avLst>
              <a:gd name="adj1" fmla="val 50000"/>
              <a:gd name="adj2" fmla="val 53815"/>
            </a:avLst>
          </a:prstGeom>
          <a:solidFill>
            <a:schemeClr val="accent1"/>
          </a:solidFill>
          <a:ln>
            <a:noFill/>
          </a:ln>
          <a:effectLst>
            <a:outerShdw dist="35921" dir="2700000" algn="ctr" rotWithShape="0">
              <a:schemeClr val="bg2">
                <a:alpha val="50000"/>
              </a:schemeClr>
            </a:outerShdw>
          </a:effectLst>
          <a:extLst>
            <a:ext uri="{91240B29-F687-4F45-9708-019B960494DF}">
              <a14:hiddenLine xmlns:a14="http://schemas.microsoft.com/office/drawing/2010/main" w="12700">
                <a:solidFill>
                  <a:srgbClr val="FFFFFF"/>
                </a:solidFill>
                <a:miter lim="800000"/>
                <a:headEnd/>
                <a:tailEnd/>
              </a14:hiddenLine>
            </a:ext>
          </a:extLst>
        </p:spPr>
        <p:txBody>
          <a:bodyPr wrap="none" anchor="ctr"/>
          <a:lstStyle/>
          <a:p>
            <a:endParaRPr lang="en-US">
              <a:solidFill>
                <a:prstClr val="black"/>
              </a:solidFill>
            </a:endParaRPr>
          </a:p>
        </p:txBody>
      </p:sp>
      <p:grpSp>
        <p:nvGrpSpPr>
          <p:cNvPr id="56" name="Group 20"/>
          <p:cNvGrpSpPr>
            <a:grpSpLocks/>
          </p:cNvGrpSpPr>
          <p:nvPr/>
        </p:nvGrpSpPr>
        <p:grpSpPr bwMode="auto">
          <a:xfrm>
            <a:off x="3832226" y="3779839"/>
            <a:ext cx="542925" cy="542925"/>
            <a:chOff x="3745" y="1818"/>
            <a:chExt cx="382" cy="382"/>
          </a:xfrm>
        </p:grpSpPr>
        <p:sp>
          <p:nvSpPr>
            <p:cNvPr id="57" name="Oval 21"/>
            <p:cNvSpPr>
              <a:spLocks noChangeArrowheads="1"/>
            </p:cNvSpPr>
            <p:nvPr/>
          </p:nvSpPr>
          <p:spPr bwMode="gray">
            <a:xfrm>
              <a:off x="3745" y="1818"/>
              <a:ext cx="382" cy="382"/>
            </a:xfrm>
            <a:prstGeom prst="ellipse">
              <a:avLst/>
            </a:prstGeom>
            <a:gradFill rotWithShape="1">
              <a:gsLst>
                <a:gs pos="0">
                  <a:schemeClr val="accent1">
                    <a:gamma/>
                    <a:tint val="10196"/>
                    <a:invGamma/>
                  </a:schemeClr>
                </a:gs>
                <a:gs pos="50000">
                  <a:schemeClr val="accent1"/>
                </a:gs>
                <a:gs pos="100000">
                  <a:schemeClr val="accent1">
                    <a:gamma/>
                    <a:tint val="10196"/>
                    <a:invGamma/>
                  </a:schemeClr>
                </a:gs>
              </a:gsLst>
              <a:lin ang="5400000" scaled="1"/>
            </a:gradFill>
            <a:ln w="6350">
              <a:solidFill>
                <a:schemeClr val="accent1"/>
              </a:solidFill>
              <a:round/>
              <a:headEnd/>
              <a:tailEnd/>
            </a:ln>
            <a:effectLst>
              <a:outerShdw dist="38100" dir="5400000" algn="ctr" rotWithShape="0">
                <a:schemeClr val="bg2"/>
              </a:outerShdw>
            </a:effectLst>
          </p:spPr>
          <p:txBody>
            <a:bodyPr wrap="none" anchor="ctr"/>
            <a:lstStyle/>
            <a:p>
              <a:endParaRPr lang="en-US">
                <a:solidFill>
                  <a:prstClr val="black"/>
                </a:solidFill>
              </a:endParaRPr>
            </a:p>
          </p:txBody>
        </p:sp>
        <p:sp>
          <p:nvSpPr>
            <p:cNvPr id="58" name="Oval 22"/>
            <p:cNvSpPr>
              <a:spLocks noChangeArrowheads="1"/>
            </p:cNvSpPr>
            <p:nvPr/>
          </p:nvSpPr>
          <p:spPr bwMode="gray">
            <a:xfrm>
              <a:off x="3756" y="1829"/>
              <a:ext cx="358" cy="360"/>
            </a:xfrm>
            <a:prstGeom prst="ellipse">
              <a:avLst/>
            </a:prstGeom>
            <a:gradFill rotWithShape="1">
              <a:gsLst>
                <a:gs pos="0">
                  <a:schemeClr val="accent1"/>
                </a:gs>
                <a:gs pos="50000">
                  <a:schemeClr val="accent1">
                    <a:gamma/>
                    <a:shade val="79216"/>
                    <a:invGamma/>
                  </a:schemeClr>
                </a:gs>
                <a:gs pos="100000">
                  <a:schemeClr val="accent1"/>
                </a:gs>
              </a:gsLst>
              <a:lin ang="5400000" scaled="1"/>
            </a:gradFill>
            <a:ln w="9525">
              <a:solidFill>
                <a:schemeClr val="accent1">
                  <a:alpha val="2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grpSp>
      <p:grpSp>
        <p:nvGrpSpPr>
          <p:cNvPr id="59" name="Group 23"/>
          <p:cNvGrpSpPr>
            <a:grpSpLocks/>
          </p:cNvGrpSpPr>
          <p:nvPr/>
        </p:nvGrpSpPr>
        <p:grpSpPr bwMode="auto">
          <a:xfrm>
            <a:off x="7834314" y="3779839"/>
            <a:ext cx="542925" cy="542925"/>
            <a:chOff x="3745" y="1818"/>
            <a:chExt cx="382" cy="382"/>
          </a:xfrm>
        </p:grpSpPr>
        <p:sp>
          <p:nvSpPr>
            <p:cNvPr id="60" name="Oval 24"/>
            <p:cNvSpPr>
              <a:spLocks noChangeArrowheads="1"/>
            </p:cNvSpPr>
            <p:nvPr/>
          </p:nvSpPr>
          <p:spPr bwMode="gray">
            <a:xfrm>
              <a:off x="3745" y="1818"/>
              <a:ext cx="382" cy="382"/>
            </a:xfrm>
            <a:prstGeom prst="ellipse">
              <a:avLst/>
            </a:prstGeom>
            <a:gradFill rotWithShape="1">
              <a:gsLst>
                <a:gs pos="0">
                  <a:schemeClr val="hlink">
                    <a:gamma/>
                    <a:tint val="10196"/>
                    <a:invGamma/>
                  </a:schemeClr>
                </a:gs>
                <a:gs pos="50000">
                  <a:schemeClr val="hlink"/>
                </a:gs>
                <a:gs pos="100000">
                  <a:schemeClr val="hlink">
                    <a:gamma/>
                    <a:tint val="10196"/>
                    <a:invGamma/>
                  </a:schemeClr>
                </a:gs>
              </a:gsLst>
              <a:lin ang="5400000" scaled="1"/>
            </a:gradFill>
            <a:ln w="6350">
              <a:solidFill>
                <a:schemeClr val="hlink"/>
              </a:solidFill>
              <a:round/>
              <a:headEnd/>
              <a:tailEnd/>
            </a:ln>
            <a:effectLst>
              <a:outerShdw dist="38100" dir="5400000" algn="ctr" rotWithShape="0">
                <a:srgbClr val="5F5F5F"/>
              </a:outerShdw>
            </a:effectLst>
          </p:spPr>
          <p:txBody>
            <a:bodyPr wrap="none" anchor="ctr"/>
            <a:lstStyle/>
            <a:p>
              <a:endParaRPr lang="en-US">
                <a:solidFill>
                  <a:prstClr val="black"/>
                </a:solidFill>
              </a:endParaRPr>
            </a:p>
          </p:txBody>
        </p:sp>
        <p:sp>
          <p:nvSpPr>
            <p:cNvPr id="61" name="Oval 25"/>
            <p:cNvSpPr>
              <a:spLocks noChangeArrowheads="1"/>
            </p:cNvSpPr>
            <p:nvPr/>
          </p:nvSpPr>
          <p:spPr bwMode="gray">
            <a:xfrm>
              <a:off x="3756" y="1829"/>
              <a:ext cx="358" cy="360"/>
            </a:xfrm>
            <a:prstGeom prst="ellipse">
              <a:avLst/>
            </a:prstGeom>
            <a:gradFill rotWithShape="1">
              <a:gsLst>
                <a:gs pos="0">
                  <a:schemeClr val="hlink"/>
                </a:gs>
                <a:gs pos="50000">
                  <a:schemeClr val="hlink">
                    <a:gamma/>
                    <a:shade val="79216"/>
                    <a:invGamma/>
                  </a:schemeClr>
                </a:gs>
                <a:gs pos="100000">
                  <a:schemeClr val="hlink"/>
                </a:gs>
              </a:gsLst>
              <a:lin ang="5400000" scaled="1"/>
            </a:gradFill>
            <a:ln w="9525">
              <a:solidFill>
                <a:schemeClr val="hlink">
                  <a:alpha val="2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grpSp>
      <p:grpSp>
        <p:nvGrpSpPr>
          <p:cNvPr id="62" name="Group 26"/>
          <p:cNvGrpSpPr>
            <a:grpSpLocks/>
          </p:cNvGrpSpPr>
          <p:nvPr/>
        </p:nvGrpSpPr>
        <p:grpSpPr bwMode="auto">
          <a:xfrm>
            <a:off x="5815014" y="5781676"/>
            <a:ext cx="542925" cy="542925"/>
            <a:chOff x="3745" y="1818"/>
            <a:chExt cx="382" cy="382"/>
          </a:xfrm>
        </p:grpSpPr>
        <p:sp>
          <p:nvSpPr>
            <p:cNvPr id="63" name="Oval 27"/>
            <p:cNvSpPr>
              <a:spLocks noChangeArrowheads="1"/>
            </p:cNvSpPr>
            <p:nvPr/>
          </p:nvSpPr>
          <p:spPr bwMode="gray">
            <a:xfrm>
              <a:off x="3745" y="1818"/>
              <a:ext cx="382" cy="382"/>
            </a:xfrm>
            <a:prstGeom prst="ellipse">
              <a:avLst/>
            </a:prstGeom>
            <a:gradFill rotWithShape="1">
              <a:gsLst>
                <a:gs pos="0">
                  <a:schemeClr val="folHlink">
                    <a:gamma/>
                    <a:tint val="10196"/>
                    <a:invGamma/>
                  </a:schemeClr>
                </a:gs>
                <a:gs pos="50000">
                  <a:schemeClr val="folHlink"/>
                </a:gs>
                <a:gs pos="100000">
                  <a:schemeClr val="folHlink">
                    <a:gamma/>
                    <a:tint val="10196"/>
                    <a:invGamma/>
                  </a:schemeClr>
                </a:gs>
              </a:gsLst>
              <a:lin ang="5400000" scaled="1"/>
            </a:gradFill>
            <a:ln w="6350">
              <a:solidFill>
                <a:schemeClr val="folHlink"/>
              </a:solidFill>
              <a:round/>
              <a:headEnd/>
              <a:tailEnd/>
            </a:ln>
            <a:effectLst>
              <a:outerShdw dist="38100" dir="5400000" algn="ctr" rotWithShape="0">
                <a:srgbClr val="5F5F5F"/>
              </a:outerShdw>
            </a:effectLst>
          </p:spPr>
          <p:txBody>
            <a:bodyPr wrap="none" anchor="ctr"/>
            <a:lstStyle/>
            <a:p>
              <a:endParaRPr lang="en-US">
                <a:solidFill>
                  <a:prstClr val="black"/>
                </a:solidFill>
              </a:endParaRPr>
            </a:p>
          </p:txBody>
        </p:sp>
        <p:sp>
          <p:nvSpPr>
            <p:cNvPr id="64" name="Oval 28"/>
            <p:cNvSpPr>
              <a:spLocks noChangeArrowheads="1"/>
            </p:cNvSpPr>
            <p:nvPr/>
          </p:nvSpPr>
          <p:spPr bwMode="gray">
            <a:xfrm>
              <a:off x="3756" y="1829"/>
              <a:ext cx="358" cy="360"/>
            </a:xfrm>
            <a:prstGeom prst="ellipse">
              <a:avLst/>
            </a:prstGeom>
            <a:gradFill rotWithShape="1">
              <a:gsLst>
                <a:gs pos="0">
                  <a:schemeClr val="folHlink"/>
                </a:gs>
                <a:gs pos="50000">
                  <a:schemeClr val="folHlink">
                    <a:gamma/>
                    <a:shade val="79216"/>
                    <a:invGamma/>
                  </a:schemeClr>
                </a:gs>
                <a:gs pos="100000">
                  <a:schemeClr val="folHlink"/>
                </a:gs>
              </a:gsLst>
              <a:lin ang="5400000" scaled="1"/>
            </a:gradFill>
            <a:ln w="9525">
              <a:solidFill>
                <a:schemeClr val="folHlink">
                  <a:alpha val="2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grpSp>
      <p:grpSp>
        <p:nvGrpSpPr>
          <p:cNvPr id="65" name="Group 29"/>
          <p:cNvGrpSpPr>
            <a:grpSpLocks/>
          </p:cNvGrpSpPr>
          <p:nvPr/>
        </p:nvGrpSpPr>
        <p:grpSpPr bwMode="auto">
          <a:xfrm>
            <a:off x="5792789" y="1660526"/>
            <a:ext cx="542925" cy="542925"/>
            <a:chOff x="3745" y="1818"/>
            <a:chExt cx="382" cy="382"/>
          </a:xfrm>
        </p:grpSpPr>
        <p:sp>
          <p:nvSpPr>
            <p:cNvPr id="66" name="Oval 30"/>
            <p:cNvSpPr>
              <a:spLocks noChangeArrowheads="1"/>
            </p:cNvSpPr>
            <p:nvPr/>
          </p:nvSpPr>
          <p:spPr bwMode="gray">
            <a:xfrm>
              <a:off x="3745" y="1818"/>
              <a:ext cx="382" cy="382"/>
            </a:xfrm>
            <a:prstGeom prst="ellipse">
              <a:avLst/>
            </a:prstGeom>
            <a:gradFill rotWithShape="1">
              <a:gsLst>
                <a:gs pos="0">
                  <a:schemeClr val="accent2">
                    <a:gamma/>
                    <a:tint val="10196"/>
                    <a:invGamma/>
                  </a:schemeClr>
                </a:gs>
                <a:gs pos="50000">
                  <a:schemeClr val="accent2"/>
                </a:gs>
                <a:gs pos="100000">
                  <a:schemeClr val="accent2">
                    <a:gamma/>
                    <a:tint val="10196"/>
                    <a:invGamma/>
                  </a:schemeClr>
                </a:gs>
              </a:gsLst>
              <a:lin ang="5400000" scaled="1"/>
            </a:gradFill>
            <a:ln w="6350">
              <a:solidFill>
                <a:schemeClr val="accent2"/>
              </a:solidFill>
              <a:round/>
              <a:headEnd/>
              <a:tailEnd/>
            </a:ln>
            <a:effectLst>
              <a:outerShdw dist="38100" dir="5400000" algn="ctr" rotWithShape="0">
                <a:srgbClr val="5F5F5F"/>
              </a:outerShdw>
            </a:effectLst>
          </p:spPr>
          <p:txBody>
            <a:bodyPr wrap="none" anchor="ctr"/>
            <a:lstStyle/>
            <a:p>
              <a:endParaRPr lang="en-US">
                <a:solidFill>
                  <a:prstClr val="black"/>
                </a:solidFill>
              </a:endParaRPr>
            </a:p>
          </p:txBody>
        </p:sp>
        <p:sp>
          <p:nvSpPr>
            <p:cNvPr id="67" name="Oval 31"/>
            <p:cNvSpPr>
              <a:spLocks noChangeArrowheads="1"/>
            </p:cNvSpPr>
            <p:nvPr/>
          </p:nvSpPr>
          <p:spPr bwMode="gray">
            <a:xfrm>
              <a:off x="3756" y="1829"/>
              <a:ext cx="358" cy="360"/>
            </a:xfrm>
            <a:prstGeom prst="ellipse">
              <a:avLst/>
            </a:prstGeom>
            <a:gradFill rotWithShape="1">
              <a:gsLst>
                <a:gs pos="0">
                  <a:schemeClr val="accent2"/>
                </a:gs>
                <a:gs pos="50000">
                  <a:schemeClr val="accent2">
                    <a:gamma/>
                    <a:shade val="79216"/>
                    <a:invGamma/>
                  </a:schemeClr>
                </a:gs>
                <a:gs pos="100000">
                  <a:schemeClr val="accent2"/>
                </a:gs>
              </a:gsLst>
              <a:lin ang="5400000" scaled="1"/>
            </a:gradFill>
            <a:ln w="9525">
              <a:solidFill>
                <a:schemeClr val="accent2">
                  <a:alpha val="2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prstClr val="black"/>
                </a:solidFill>
              </a:endParaRPr>
            </a:p>
          </p:txBody>
        </p:sp>
      </p:grpSp>
      <p:sp>
        <p:nvSpPr>
          <p:cNvPr id="68" name="Text Box 32"/>
          <p:cNvSpPr txBox="1">
            <a:spLocks noChangeArrowheads="1"/>
          </p:cNvSpPr>
          <p:nvPr/>
        </p:nvSpPr>
        <p:spPr bwMode="gray">
          <a:xfrm>
            <a:off x="5838825" y="1695450"/>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a:solidFill>
                  <a:srgbClr val="FFFFFF"/>
                </a:solidFill>
              </a:rPr>
              <a:t>A</a:t>
            </a:r>
          </a:p>
        </p:txBody>
      </p:sp>
      <p:sp>
        <p:nvSpPr>
          <p:cNvPr id="69" name="Text Box 33"/>
          <p:cNvSpPr txBox="1">
            <a:spLocks noChangeArrowheads="1"/>
          </p:cNvSpPr>
          <p:nvPr/>
        </p:nvSpPr>
        <p:spPr bwMode="gray">
          <a:xfrm>
            <a:off x="3876675" y="3821113"/>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a:solidFill>
                  <a:srgbClr val="FFFFFF"/>
                </a:solidFill>
              </a:rPr>
              <a:t>D</a:t>
            </a:r>
          </a:p>
        </p:txBody>
      </p:sp>
      <p:sp>
        <p:nvSpPr>
          <p:cNvPr id="70" name="Text Box 34"/>
          <p:cNvSpPr txBox="1">
            <a:spLocks noChangeArrowheads="1"/>
          </p:cNvSpPr>
          <p:nvPr/>
        </p:nvSpPr>
        <p:spPr bwMode="gray">
          <a:xfrm>
            <a:off x="7891463" y="3825875"/>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dirty="0">
                <a:solidFill>
                  <a:srgbClr val="FFFFFF"/>
                </a:solidFill>
              </a:rPr>
              <a:t>B</a:t>
            </a:r>
          </a:p>
        </p:txBody>
      </p:sp>
      <p:sp>
        <p:nvSpPr>
          <p:cNvPr id="71" name="Text Box 35"/>
          <p:cNvSpPr txBox="1">
            <a:spLocks noChangeArrowheads="1"/>
          </p:cNvSpPr>
          <p:nvPr/>
        </p:nvSpPr>
        <p:spPr bwMode="gray">
          <a:xfrm>
            <a:off x="5864225" y="5826125"/>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400">
                <a:solidFill>
                  <a:srgbClr val="FFFFFF"/>
                </a:solidFill>
              </a:rPr>
              <a:t>C</a:t>
            </a:r>
          </a:p>
        </p:txBody>
      </p:sp>
    </p:spTree>
    <p:extLst>
      <p:ext uri="{BB962C8B-B14F-4D97-AF65-F5344CB8AC3E}">
        <p14:creationId xmlns:p14="http://schemas.microsoft.com/office/powerpoint/2010/main" val="516756659"/>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0310" y="190707"/>
            <a:ext cx="7244179" cy="539080"/>
          </a:xfrm>
        </p:spPr>
        <p:txBody>
          <a:bodyPr>
            <a:noAutofit/>
          </a:bodyPr>
          <a:lstStyle/>
          <a:p>
            <a:r>
              <a:rPr lang="en-US" sz="3000" b="1" dirty="0">
                <a:solidFill>
                  <a:schemeClr val="tx1"/>
                </a:solidFill>
                <a:latin typeface="+mn-lt"/>
                <a:ea typeface="+mn-ea"/>
                <a:cs typeface="+mn-cs"/>
              </a:rPr>
              <a:t>Location</a:t>
            </a:r>
          </a:p>
        </p:txBody>
      </p:sp>
      <p:pic>
        <p:nvPicPr>
          <p:cNvPr id="5" name="Picture 4" descr="20130406_123940"/>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8288" y="2244647"/>
            <a:ext cx="7620000" cy="4518025"/>
          </a:xfrm>
          <a:prstGeom prst="rect">
            <a:avLst/>
          </a:prstGeom>
          <a:ln>
            <a:noFill/>
          </a:ln>
          <a:effectLst>
            <a:softEdge rad="112500"/>
          </a:effectLst>
        </p:spPr>
      </p:pic>
      <p:sp>
        <p:nvSpPr>
          <p:cNvPr id="6" name="Oval 5"/>
          <p:cNvSpPr/>
          <p:nvPr/>
        </p:nvSpPr>
        <p:spPr>
          <a:xfrm>
            <a:off x="1795462" y="877617"/>
            <a:ext cx="2438400" cy="1219200"/>
          </a:xfrm>
          <a:prstGeom prst="ellipse">
            <a:avLst/>
          </a:prstGeom>
        </p:spPr>
        <p:style>
          <a:lnRef idx="2">
            <a:schemeClr val="accent2"/>
          </a:lnRef>
          <a:fillRef idx="1001">
            <a:schemeClr val="lt2"/>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ct val="50000"/>
              </a:spcBef>
            </a:pPr>
            <a:r>
              <a:rPr lang="en-US" sz="2000" b="1" dirty="0">
                <a:solidFill>
                  <a:srgbClr val="009DD9">
                    <a:lumMod val="10000"/>
                  </a:srgbClr>
                </a:solidFill>
              </a:rPr>
              <a:t>south-west of Nablus city</a:t>
            </a:r>
            <a:endParaRPr lang="en-US" sz="2000" dirty="0">
              <a:solidFill>
                <a:srgbClr val="0F6FC6"/>
              </a:solidFill>
            </a:endParaRPr>
          </a:p>
        </p:txBody>
      </p:sp>
      <p:sp>
        <p:nvSpPr>
          <p:cNvPr id="8" name="Oval 7"/>
          <p:cNvSpPr/>
          <p:nvPr/>
        </p:nvSpPr>
        <p:spPr>
          <a:xfrm>
            <a:off x="6327189" y="877617"/>
            <a:ext cx="2514600" cy="1306937"/>
          </a:xfrm>
          <a:prstGeom prst="ellipse">
            <a:avLst/>
          </a:prstGeom>
        </p:spPr>
        <p:style>
          <a:lnRef idx="2">
            <a:schemeClr val="accent2"/>
          </a:lnRef>
          <a:fillRef idx="1001">
            <a:schemeClr val="lt2"/>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ct val="50000"/>
              </a:spcBef>
            </a:pPr>
            <a:r>
              <a:rPr lang="en-US" sz="2000" b="1" dirty="0">
                <a:solidFill>
                  <a:srgbClr val="009DD9">
                    <a:lumMod val="10000"/>
                  </a:srgbClr>
                </a:solidFill>
              </a:rPr>
              <a:t>rises about 440 m above mean sea level</a:t>
            </a:r>
          </a:p>
        </p:txBody>
      </p:sp>
    </p:spTree>
    <p:extLst>
      <p:ext uri="{BB962C8B-B14F-4D97-AF65-F5344CB8AC3E}">
        <p14:creationId xmlns:p14="http://schemas.microsoft.com/office/powerpoint/2010/main" val="2998725563"/>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4" name="Rectangle 3"/>
          <p:cNvSpPr/>
          <p:nvPr/>
        </p:nvSpPr>
        <p:spPr>
          <a:xfrm>
            <a:off x="547688" y="285751"/>
            <a:ext cx="1601721" cy="630942"/>
          </a:xfrm>
          <a:prstGeom prst="rect">
            <a:avLst/>
          </a:prstGeom>
        </p:spPr>
        <p:txBody>
          <a:bodyPr wrap="none">
            <a:spAutoFit/>
          </a:bodyPr>
          <a:lstStyle/>
          <a:p>
            <a:r>
              <a:rPr lang="en-US" sz="3500" b="1" dirty="0" smtClean="0">
                <a:solidFill>
                  <a:schemeClr val="accent1">
                    <a:lumMod val="75000"/>
                  </a:schemeClr>
                </a:solidFill>
              </a:rPr>
              <a:t>Climate</a:t>
            </a:r>
            <a:endParaRPr lang="en-US" sz="3500" b="1" dirty="0">
              <a:solidFill>
                <a:schemeClr val="accent1">
                  <a:lumMod val="75000"/>
                </a:schemeClr>
              </a:solidFill>
            </a:endParaRPr>
          </a:p>
        </p:txBody>
      </p:sp>
      <p:sp>
        <p:nvSpPr>
          <p:cNvPr id="5" name="Rectangle 4"/>
          <p:cNvSpPr/>
          <p:nvPr/>
        </p:nvSpPr>
        <p:spPr>
          <a:xfrm>
            <a:off x="547688" y="1096514"/>
            <a:ext cx="1338828" cy="523220"/>
          </a:xfrm>
          <a:prstGeom prst="rect">
            <a:avLst/>
          </a:prstGeom>
        </p:spPr>
        <p:txBody>
          <a:bodyPr wrap="none">
            <a:spAutoFit/>
          </a:bodyPr>
          <a:lstStyle/>
          <a:p>
            <a:r>
              <a:rPr lang="en-US" sz="2800" dirty="0">
                <a:solidFill>
                  <a:schemeClr val="accent1">
                    <a:lumMod val="75000"/>
                  </a:schemeClr>
                </a:solidFill>
                <a:latin typeface="Times New Roman" panose="02020603050405020304" pitchFamily="18" charset="0"/>
                <a:ea typeface="Calibri" panose="020F0502020204030204" pitchFamily="34" charset="0"/>
              </a:rPr>
              <a:t>Rainfall</a:t>
            </a:r>
            <a:endParaRPr lang="en-US" sz="2800" dirty="0">
              <a:solidFill>
                <a:schemeClr val="accent1">
                  <a:lumMod val="75000"/>
                </a:schemeClr>
              </a:solidFill>
            </a:endParaRPr>
          </a:p>
        </p:txBody>
      </p:sp>
      <p:sp>
        <p:nvSpPr>
          <p:cNvPr id="7" name="Rectangle 6"/>
          <p:cNvSpPr/>
          <p:nvPr/>
        </p:nvSpPr>
        <p:spPr>
          <a:xfrm>
            <a:off x="1886516" y="1158069"/>
            <a:ext cx="5779146" cy="400110"/>
          </a:xfrm>
          <a:prstGeom prst="rect">
            <a:avLst/>
          </a:prstGeom>
        </p:spPr>
        <p:txBody>
          <a:bodyPr wrap="none">
            <a:spAutoFit/>
          </a:bodyPr>
          <a:lstStyle/>
          <a:p>
            <a:r>
              <a:rPr lang="en-US" sz="2000" b="1" dirty="0">
                <a:solidFill>
                  <a:schemeClr val="accent2">
                    <a:lumMod val="10000"/>
                  </a:schemeClr>
                </a:solidFill>
              </a:rPr>
              <a:t>the average annual rainfall reaches to 698 mm</a:t>
            </a:r>
          </a:p>
        </p:txBody>
      </p:sp>
      <p:graphicFrame>
        <p:nvGraphicFramePr>
          <p:cNvPr id="8" name="Chart 7"/>
          <p:cNvGraphicFramePr>
            <a:graphicFrameLocks/>
          </p:cNvGraphicFramePr>
          <p:nvPr>
            <p:extLst>
              <p:ext uri="{D42A27DB-BD31-4B8C-83A1-F6EECF244321}">
                <p14:modId xmlns:p14="http://schemas.microsoft.com/office/powerpoint/2010/main" val="1070514028"/>
              </p:ext>
            </p:extLst>
          </p:nvPr>
        </p:nvGraphicFramePr>
        <p:xfrm>
          <a:off x="1524001" y="1689090"/>
          <a:ext cx="9144000" cy="51689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4875276"/>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64000">
              <a:schemeClr val="accent6">
                <a:lumMod val="0"/>
                <a:lumOff val="100000"/>
              </a:schemeClr>
            </a:gs>
            <a:gs pos="35000">
              <a:schemeClr val="accent6">
                <a:lumMod val="0"/>
                <a:lumOff val="100000"/>
              </a:schemeClr>
            </a:gs>
            <a:gs pos="100000">
              <a:schemeClr val="accent6">
                <a:lumMod val="10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4" name="Rectangle 3"/>
          <p:cNvSpPr/>
          <p:nvPr/>
        </p:nvSpPr>
        <p:spPr>
          <a:xfrm>
            <a:off x="370220" y="72336"/>
            <a:ext cx="2095061" cy="553998"/>
          </a:xfrm>
          <a:prstGeom prst="rect">
            <a:avLst/>
          </a:prstGeom>
        </p:spPr>
        <p:txBody>
          <a:bodyPr wrap="none">
            <a:spAutoFit/>
          </a:bodyPr>
          <a:lstStyle/>
          <a:p>
            <a:pPr>
              <a:spcBef>
                <a:spcPct val="50000"/>
              </a:spcBef>
            </a:pPr>
            <a:r>
              <a:rPr lang="en-US" sz="3000" b="1" dirty="0" smtClean="0"/>
              <a:t>Population</a:t>
            </a:r>
            <a:endParaRPr lang="en-US" sz="3000" b="1" dirty="0"/>
          </a:p>
        </p:txBody>
      </p:sp>
      <p:graphicFrame>
        <p:nvGraphicFramePr>
          <p:cNvPr id="7" name="مخطط 1"/>
          <p:cNvGraphicFramePr>
            <a:graphicFrameLocks noGrp="1"/>
          </p:cNvGraphicFramePr>
          <p:nvPr>
            <p:extLst>
              <p:ext uri="{D42A27DB-BD31-4B8C-83A1-F6EECF244321}">
                <p14:modId xmlns:p14="http://schemas.microsoft.com/office/powerpoint/2010/main" val="2203803391"/>
              </p:ext>
            </p:extLst>
          </p:nvPr>
        </p:nvGraphicFramePr>
        <p:xfrm>
          <a:off x="4357688" y="349335"/>
          <a:ext cx="7086600" cy="6268755"/>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589513" y="814401"/>
            <a:ext cx="5054782" cy="400110"/>
          </a:xfrm>
          <a:prstGeom prst="rect">
            <a:avLst/>
          </a:prstGeom>
        </p:spPr>
        <p:txBody>
          <a:bodyPr wrap="none">
            <a:spAutoFit/>
          </a:bodyPr>
          <a:lstStyle/>
          <a:p>
            <a:pPr rtl="1"/>
            <a:r>
              <a:rPr lang="en-JM" sz="2000" b="1" dirty="0">
                <a:solidFill>
                  <a:prstClr val="black"/>
                </a:solidFill>
              </a:rPr>
              <a:t>By using </a:t>
            </a:r>
            <a:r>
              <a:rPr lang="en-JM" sz="2000" b="1" dirty="0" err="1">
                <a:solidFill>
                  <a:prstClr val="black"/>
                </a:solidFill>
              </a:rPr>
              <a:t>equ</a:t>
            </a:r>
            <a:r>
              <a:rPr lang="en-JM" sz="2000" b="1" dirty="0">
                <a:solidFill>
                  <a:prstClr val="black"/>
                </a:solidFill>
              </a:rPr>
              <a:t> (Arithmetic growth phase</a:t>
            </a:r>
            <a:r>
              <a:rPr lang="en-JM" dirty="0">
                <a:solidFill>
                  <a:prstClr val="black"/>
                </a:solidFill>
              </a:rPr>
              <a:t>)  </a:t>
            </a:r>
          </a:p>
        </p:txBody>
      </p:sp>
      <p:sp>
        <p:nvSpPr>
          <p:cNvPr id="9" name="Rectangle 8"/>
          <p:cNvSpPr/>
          <p:nvPr/>
        </p:nvSpPr>
        <p:spPr>
          <a:xfrm>
            <a:off x="1118088" y="1488303"/>
            <a:ext cx="1867819" cy="400110"/>
          </a:xfrm>
          <a:prstGeom prst="rect">
            <a:avLst/>
          </a:prstGeom>
        </p:spPr>
        <p:txBody>
          <a:bodyPr wrap="none">
            <a:spAutoFit/>
          </a:bodyPr>
          <a:lstStyle/>
          <a:p>
            <a:pPr rtl="1"/>
            <a:r>
              <a:rPr lang="en-JM" sz="2000" b="1" dirty="0">
                <a:solidFill>
                  <a:prstClr val="black"/>
                </a:solidFill>
              </a:rPr>
              <a:t>P(t) = P0 + k2t</a:t>
            </a:r>
          </a:p>
        </p:txBody>
      </p:sp>
      <p:sp>
        <p:nvSpPr>
          <p:cNvPr id="10" name="Rectangle 9"/>
          <p:cNvSpPr/>
          <p:nvPr/>
        </p:nvSpPr>
        <p:spPr>
          <a:xfrm>
            <a:off x="1260465" y="2128881"/>
            <a:ext cx="1460528" cy="400110"/>
          </a:xfrm>
          <a:prstGeom prst="rect">
            <a:avLst/>
          </a:prstGeom>
        </p:spPr>
        <p:txBody>
          <a:bodyPr wrap="none">
            <a:spAutoFit/>
          </a:bodyPr>
          <a:lstStyle/>
          <a:p>
            <a:r>
              <a:rPr lang="pt-BR" sz="2000" b="1" dirty="0">
                <a:solidFill>
                  <a:prstClr val="black"/>
                </a:solidFill>
              </a:rPr>
              <a:t>n=35 years </a:t>
            </a:r>
            <a:endParaRPr lang="en-US" sz="2000" b="1" dirty="0">
              <a:solidFill>
                <a:prstClr val="black"/>
              </a:solidFill>
            </a:endParaRPr>
          </a:p>
        </p:txBody>
      </p:sp>
      <p:sp>
        <p:nvSpPr>
          <p:cNvPr id="11" name="Rectangle 10"/>
          <p:cNvSpPr/>
          <p:nvPr/>
        </p:nvSpPr>
        <p:spPr>
          <a:xfrm>
            <a:off x="1417751" y="2905125"/>
            <a:ext cx="1183337" cy="400110"/>
          </a:xfrm>
          <a:prstGeom prst="rect">
            <a:avLst/>
          </a:prstGeom>
        </p:spPr>
        <p:txBody>
          <a:bodyPr wrap="none">
            <a:spAutoFit/>
          </a:bodyPr>
          <a:lstStyle/>
          <a:p>
            <a:r>
              <a:rPr lang="en-JM" sz="2000" b="1" dirty="0">
                <a:solidFill>
                  <a:prstClr val="black"/>
                </a:solidFill>
              </a:rPr>
              <a:t>K2  = 107</a:t>
            </a:r>
            <a:endParaRPr lang="en-US" sz="2000" b="1" dirty="0">
              <a:solidFill>
                <a:prstClr val="black"/>
              </a:solidFill>
            </a:endParaRPr>
          </a:p>
        </p:txBody>
      </p:sp>
      <p:sp>
        <p:nvSpPr>
          <p:cNvPr id="12" name="Rectangle 11"/>
          <p:cNvSpPr/>
          <p:nvPr/>
        </p:nvSpPr>
        <p:spPr>
          <a:xfrm>
            <a:off x="965061" y="3681369"/>
            <a:ext cx="2231380" cy="400110"/>
          </a:xfrm>
          <a:prstGeom prst="rect">
            <a:avLst/>
          </a:prstGeom>
        </p:spPr>
        <p:txBody>
          <a:bodyPr wrap="none">
            <a:spAutoFit/>
          </a:bodyPr>
          <a:lstStyle/>
          <a:p>
            <a:r>
              <a:rPr lang="pt-BR" sz="2000" b="1" dirty="0">
                <a:solidFill>
                  <a:prstClr val="black"/>
                </a:solidFill>
              </a:rPr>
              <a:t>P = </a:t>
            </a:r>
            <a:r>
              <a:rPr lang="en-US" sz="2000" b="1" dirty="0">
                <a:solidFill>
                  <a:prstClr val="black"/>
                </a:solidFill>
              </a:rPr>
              <a:t>2860 </a:t>
            </a:r>
            <a:r>
              <a:rPr lang="pt-BR" sz="2000" b="1" dirty="0">
                <a:solidFill>
                  <a:prstClr val="black"/>
                </a:solidFill>
              </a:rPr>
              <a:t>persons </a:t>
            </a:r>
          </a:p>
        </p:txBody>
      </p:sp>
      <p:sp>
        <p:nvSpPr>
          <p:cNvPr id="13" name="Rectangle 12"/>
          <p:cNvSpPr/>
          <p:nvPr/>
        </p:nvSpPr>
        <p:spPr>
          <a:xfrm>
            <a:off x="1028059" y="4457613"/>
            <a:ext cx="2077492" cy="400110"/>
          </a:xfrm>
          <a:prstGeom prst="rect">
            <a:avLst/>
          </a:prstGeom>
        </p:spPr>
        <p:txBody>
          <a:bodyPr wrap="none">
            <a:spAutoFit/>
          </a:bodyPr>
          <a:lstStyle/>
          <a:p>
            <a:r>
              <a:rPr lang="pt-BR" sz="2000" b="1" dirty="0">
                <a:solidFill>
                  <a:prstClr val="black"/>
                </a:solidFill>
              </a:rPr>
              <a:t>F= 6854 persons</a:t>
            </a:r>
          </a:p>
        </p:txBody>
      </p:sp>
      <p:sp>
        <p:nvSpPr>
          <p:cNvPr id="14" name="Rectangle 13"/>
          <p:cNvSpPr/>
          <p:nvPr/>
        </p:nvSpPr>
        <p:spPr>
          <a:xfrm>
            <a:off x="589513" y="5233857"/>
            <a:ext cx="2610779" cy="400110"/>
          </a:xfrm>
          <a:prstGeom prst="rect">
            <a:avLst/>
          </a:prstGeom>
        </p:spPr>
        <p:txBody>
          <a:bodyPr wrap="none">
            <a:spAutoFit/>
          </a:bodyPr>
          <a:lstStyle/>
          <a:p>
            <a:r>
              <a:rPr lang="en-JM" sz="2000" b="1" dirty="0">
                <a:solidFill>
                  <a:prstClr val="black"/>
                </a:solidFill>
              </a:rPr>
              <a:t>Growth rate </a:t>
            </a:r>
            <a:r>
              <a:rPr lang="en-US" sz="2000" b="1" dirty="0">
                <a:solidFill>
                  <a:prstClr val="black"/>
                </a:solidFill>
              </a:rPr>
              <a:t>“</a:t>
            </a:r>
            <a:r>
              <a:rPr lang="en-US" sz="2000" b="1" dirty="0" err="1">
                <a:solidFill>
                  <a:prstClr val="black"/>
                </a:solidFill>
              </a:rPr>
              <a:t>i</a:t>
            </a:r>
            <a:r>
              <a:rPr lang="en-US" sz="2000" b="1" dirty="0">
                <a:solidFill>
                  <a:prstClr val="black"/>
                </a:solidFill>
              </a:rPr>
              <a:t>” 2.5 %</a:t>
            </a:r>
            <a:endParaRPr lang="pt-BR" sz="2000" b="1" dirty="0">
              <a:solidFill>
                <a:prstClr val="black"/>
              </a:solidFill>
            </a:endParaRPr>
          </a:p>
        </p:txBody>
      </p:sp>
    </p:spTree>
    <p:extLst>
      <p:ext uri="{BB962C8B-B14F-4D97-AF65-F5344CB8AC3E}">
        <p14:creationId xmlns:p14="http://schemas.microsoft.com/office/powerpoint/2010/main" val="1509204355"/>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2" name="Rectangle 3"/>
          <p:cNvSpPr>
            <a:spLocks noChangeArrowheads="1"/>
          </p:cNvSpPr>
          <p:nvPr/>
        </p:nvSpPr>
        <p:spPr bwMode="auto">
          <a:xfrm>
            <a:off x="-294581" y="153283"/>
            <a:ext cx="4094361" cy="630942"/>
          </a:xfrm>
          <a:prstGeom prst="rect">
            <a:avLst/>
          </a:prstGeom>
          <a:noFill/>
          <a:ln w="9525">
            <a:noFill/>
            <a:miter lim="800000"/>
            <a:headEnd/>
            <a:tailEnd/>
          </a:ln>
        </p:spPr>
        <p:txBody>
          <a:bodyPr wrap="square">
            <a:spAutoFit/>
          </a:bodyPr>
          <a:lstStyle/>
          <a:p>
            <a:pPr algn="ctr"/>
            <a:r>
              <a:rPr lang="en-US" sz="3500" b="1" dirty="0">
                <a:solidFill>
                  <a:schemeClr val="accent1">
                    <a:lumMod val="75000"/>
                  </a:schemeClr>
                </a:solidFill>
              </a:rPr>
              <a:t>Methodology</a:t>
            </a:r>
          </a:p>
        </p:txBody>
      </p:sp>
      <p:sp>
        <p:nvSpPr>
          <p:cNvPr id="23" name="Rectangle 4"/>
          <p:cNvSpPr>
            <a:spLocks noChangeArrowheads="1"/>
          </p:cNvSpPr>
          <p:nvPr/>
        </p:nvSpPr>
        <p:spPr bwMode="auto">
          <a:xfrm>
            <a:off x="2209800" y="1720851"/>
            <a:ext cx="8458200" cy="2092881"/>
          </a:xfrm>
          <a:prstGeom prst="rect">
            <a:avLst/>
          </a:prstGeom>
          <a:noFill/>
          <a:ln w="9525">
            <a:noFill/>
            <a:miter lim="800000"/>
            <a:headEnd/>
            <a:tailEnd/>
          </a:ln>
        </p:spPr>
        <p:txBody>
          <a:bodyPr wrap="square">
            <a:spAutoFit/>
          </a:bodyPr>
          <a:lstStyle/>
          <a:p>
            <a:pPr>
              <a:buFont typeface="Arial" pitchFamily="34" charset="0"/>
              <a:buChar char="•"/>
            </a:pPr>
            <a:endParaRPr lang="en-US" sz="2600" dirty="0">
              <a:latin typeface="Times New Roman" pitchFamily="18" charset="0"/>
              <a:cs typeface="Times New Roman" pitchFamily="18" charset="0"/>
            </a:endParaRPr>
          </a:p>
          <a:p>
            <a:endParaRPr lang="en-US" sz="2600" dirty="0">
              <a:latin typeface="Times New Roman" pitchFamily="18" charset="0"/>
              <a:cs typeface="Times New Roman" pitchFamily="18" charset="0"/>
            </a:endParaRPr>
          </a:p>
          <a:p>
            <a:pPr>
              <a:buFont typeface="Arial" pitchFamily="34" charset="0"/>
              <a:buChar char="•"/>
            </a:pPr>
            <a:endParaRPr lang="en-US" sz="2600" dirty="0">
              <a:latin typeface="Times New Roman" pitchFamily="18" charset="0"/>
              <a:cs typeface="Times New Roman" pitchFamily="18" charset="0"/>
            </a:endParaRPr>
          </a:p>
          <a:p>
            <a:pPr>
              <a:buFont typeface="Arial" pitchFamily="34" charset="0"/>
              <a:buChar char="•"/>
            </a:pPr>
            <a:endParaRPr lang="en-US" sz="2600" dirty="0">
              <a:latin typeface="Times New Roman" pitchFamily="18" charset="0"/>
              <a:cs typeface="Times New Roman" pitchFamily="18" charset="0"/>
            </a:endParaRPr>
          </a:p>
          <a:p>
            <a:endParaRPr lang="en-US" sz="2600" dirty="0">
              <a:latin typeface="Times New Roman" pitchFamily="18" charset="0"/>
              <a:cs typeface="Times New Roman" pitchFamily="18" charset="0"/>
            </a:endParaRPr>
          </a:p>
        </p:txBody>
      </p:sp>
      <p:sp>
        <p:nvSpPr>
          <p:cNvPr id="25" name="Rounded Rectangle 3"/>
          <p:cNvSpPr/>
          <p:nvPr/>
        </p:nvSpPr>
        <p:spPr>
          <a:xfrm>
            <a:off x="1752600" y="1447800"/>
            <a:ext cx="2667000" cy="457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dirty="0"/>
              <a:t>Data Collection</a:t>
            </a:r>
          </a:p>
        </p:txBody>
      </p:sp>
      <p:sp>
        <p:nvSpPr>
          <p:cNvPr id="29" name="Right Arrow 5"/>
          <p:cNvSpPr/>
          <p:nvPr/>
        </p:nvSpPr>
        <p:spPr>
          <a:xfrm>
            <a:off x="4572000" y="1524000"/>
            <a:ext cx="609600" cy="304800"/>
          </a:xfrm>
          <a:prstGeom prst="right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30" name="Rounded Rectangle 6"/>
          <p:cNvSpPr/>
          <p:nvPr/>
        </p:nvSpPr>
        <p:spPr>
          <a:xfrm>
            <a:off x="5486400" y="1447800"/>
            <a:ext cx="4038600" cy="457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dirty="0"/>
              <a:t>Collects map &amp; missing data.</a:t>
            </a:r>
          </a:p>
        </p:txBody>
      </p:sp>
      <p:sp>
        <p:nvSpPr>
          <p:cNvPr id="31" name="Down Arrow 7"/>
          <p:cNvSpPr/>
          <p:nvPr/>
        </p:nvSpPr>
        <p:spPr>
          <a:xfrm>
            <a:off x="2743200" y="1981200"/>
            <a:ext cx="304800" cy="38100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34" name="Rounded Rectangle 8"/>
          <p:cNvSpPr/>
          <p:nvPr/>
        </p:nvSpPr>
        <p:spPr>
          <a:xfrm>
            <a:off x="1752600" y="2438400"/>
            <a:ext cx="2667000" cy="6096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dirty="0"/>
              <a:t>Prepare map by AutoCAD</a:t>
            </a:r>
          </a:p>
        </p:txBody>
      </p:sp>
      <p:sp>
        <p:nvSpPr>
          <p:cNvPr id="35" name="Right Arrow 9"/>
          <p:cNvSpPr/>
          <p:nvPr/>
        </p:nvSpPr>
        <p:spPr>
          <a:xfrm>
            <a:off x="4572000" y="2590800"/>
            <a:ext cx="609600" cy="304800"/>
          </a:xfrm>
          <a:prstGeom prst="right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36" name="Rounded Rectangle 10"/>
          <p:cNvSpPr/>
          <p:nvPr/>
        </p:nvSpPr>
        <p:spPr>
          <a:xfrm>
            <a:off x="5486400" y="2438400"/>
            <a:ext cx="4038600" cy="6858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dirty="0"/>
              <a:t>Solve the problems to provide suitable data.</a:t>
            </a:r>
          </a:p>
        </p:txBody>
      </p:sp>
      <p:sp>
        <p:nvSpPr>
          <p:cNvPr id="37" name="Rounded Rectangle 12"/>
          <p:cNvSpPr/>
          <p:nvPr/>
        </p:nvSpPr>
        <p:spPr>
          <a:xfrm>
            <a:off x="1752600" y="3581400"/>
            <a:ext cx="2667000" cy="457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dirty="0"/>
              <a:t>Model Development</a:t>
            </a:r>
          </a:p>
        </p:txBody>
      </p:sp>
      <p:sp>
        <p:nvSpPr>
          <p:cNvPr id="38" name="Right Arrow 13"/>
          <p:cNvSpPr/>
          <p:nvPr/>
        </p:nvSpPr>
        <p:spPr>
          <a:xfrm>
            <a:off x="4572000" y="3657600"/>
            <a:ext cx="609600" cy="304800"/>
          </a:xfrm>
          <a:prstGeom prst="right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39" name="Rounded Rectangle 14"/>
          <p:cNvSpPr/>
          <p:nvPr/>
        </p:nvSpPr>
        <p:spPr>
          <a:xfrm>
            <a:off x="5486400" y="3581400"/>
            <a:ext cx="4038600" cy="457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dirty="0"/>
              <a:t>Use </a:t>
            </a:r>
            <a:r>
              <a:rPr lang="en-US" dirty="0" smtClean="0"/>
              <a:t>WaterCAD.</a:t>
            </a:r>
            <a:endParaRPr lang="en-US" dirty="0"/>
          </a:p>
        </p:txBody>
      </p:sp>
      <p:sp>
        <p:nvSpPr>
          <p:cNvPr id="40" name="Rounded Rectangle 15"/>
          <p:cNvSpPr/>
          <p:nvPr/>
        </p:nvSpPr>
        <p:spPr>
          <a:xfrm>
            <a:off x="1752600" y="4572000"/>
            <a:ext cx="2667000" cy="6858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dirty="0"/>
              <a:t>Evaluation of Results</a:t>
            </a:r>
          </a:p>
        </p:txBody>
      </p:sp>
      <p:sp>
        <p:nvSpPr>
          <p:cNvPr id="41" name="Right Arrow 17"/>
          <p:cNvSpPr/>
          <p:nvPr/>
        </p:nvSpPr>
        <p:spPr>
          <a:xfrm>
            <a:off x="4572000" y="4724400"/>
            <a:ext cx="609600" cy="304800"/>
          </a:xfrm>
          <a:prstGeom prst="right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42" name="Rounded Rectangle 18"/>
          <p:cNvSpPr/>
          <p:nvPr/>
        </p:nvSpPr>
        <p:spPr>
          <a:xfrm>
            <a:off x="5486400" y="4495800"/>
            <a:ext cx="4038600" cy="7620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dirty="0"/>
              <a:t>Velocity &amp; Pressure in future state.</a:t>
            </a:r>
          </a:p>
        </p:txBody>
      </p:sp>
      <p:sp>
        <p:nvSpPr>
          <p:cNvPr id="43" name="Down Arrow 19"/>
          <p:cNvSpPr/>
          <p:nvPr/>
        </p:nvSpPr>
        <p:spPr>
          <a:xfrm>
            <a:off x="2743200" y="3124200"/>
            <a:ext cx="304800" cy="38100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44" name="Down Arrow 20"/>
          <p:cNvSpPr/>
          <p:nvPr/>
        </p:nvSpPr>
        <p:spPr>
          <a:xfrm>
            <a:off x="2743200" y="4114800"/>
            <a:ext cx="304800" cy="38100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45" name="Down Arrow 21"/>
          <p:cNvSpPr/>
          <p:nvPr/>
        </p:nvSpPr>
        <p:spPr>
          <a:xfrm>
            <a:off x="2743200" y="5334000"/>
            <a:ext cx="304800" cy="381000"/>
          </a:xfrm>
          <a:prstGeom prst="down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46" name="Rounded Rectangle 22"/>
          <p:cNvSpPr/>
          <p:nvPr/>
        </p:nvSpPr>
        <p:spPr>
          <a:xfrm>
            <a:off x="1752600" y="5791200"/>
            <a:ext cx="2667000" cy="6096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dirty="0"/>
              <a:t>Conclusions and Recommendations</a:t>
            </a:r>
          </a:p>
        </p:txBody>
      </p:sp>
      <p:sp>
        <p:nvSpPr>
          <p:cNvPr id="47" name="Right Arrow 23"/>
          <p:cNvSpPr/>
          <p:nvPr/>
        </p:nvSpPr>
        <p:spPr>
          <a:xfrm>
            <a:off x="4572000" y="5943600"/>
            <a:ext cx="609600" cy="304800"/>
          </a:xfrm>
          <a:prstGeom prst="rightArrow">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p>
        </p:txBody>
      </p:sp>
      <p:sp>
        <p:nvSpPr>
          <p:cNvPr id="48" name="Rounded Rectangle 24"/>
          <p:cNvSpPr/>
          <p:nvPr/>
        </p:nvSpPr>
        <p:spPr>
          <a:xfrm>
            <a:off x="5486400" y="5867400"/>
            <a:ext cx="4038600" cy="457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dirty="0"/>
              <a:t>Improve WDN &amp; WWN for </a:t>
            </a:r>
            <a:r>
              <a:rPr lang="en-US" dirty="0" smtClean="0"/>
              <a:t>Marda village </a:t>
            </a:r>
            <a:endParaRPr lang="en-US" dirty="0"/>
          </a:p>
        </p:txBody>
      </p:sp>
      <p:sp>
        <p:nvSpPr>
          <p:cNvPr id="49" name="Slide Number Placeholder 25"/>
          <p:cNvSpPr>
            <a:spLocks noGrp="1"/>
          </p:cNvSpPr>
          <p:nvPr>
            <p:ph type="sldNum" sz="quarter" idx="12"/>
          </p:nvPr>
        </p:nvSpPr>
        <p:spPr>
          <a:xfrm>
            <a:off x="1524000" y="6356351"/>
            <a:ext cx="2133600" cy="365125"/>
          </a:xfrm>
          <a:prstGeom prst="rect">
            <a:avLst/>
          </a:prstGeom>
        </p:spPr>
        <p:txBody>
          <a:bodyPr/>
          <a:lstStyle/>
          <a:p>
            <a:pPr>
              <a:defRPr/>
            </a:pPr>
            <a:fld id="{F19219EE-8B8F-4CF6-A956-5C31D4821280}" type="slidenum">
              <a:rPr lang="ar-SA" smtClean="0"/>
              <a:pPr>
                <a:defRPr/>
              </a:pPr>
              <a:t>9</a:t>
            </a:fld>
            <a:endParaRPr lang="en-US" dirty="0"/>
          </a:p>
        </p:txBody>
      </p:sp>
    </p:spTree>
    <p:extLst>
      <p:ext uri="{BB962C8B-B14F-4D97-AF65-F5344CB8AC3E}">
        <p14:creationId xmlns:p14="http://schemas.microsoft.com/office/powerpoint/2010/main" val="3168935782"/>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par>
    </p:tnLst>
  </p:timing>
</p:sld>
</file>

<file path=ppt/theme/theme1.xml><?xml version="1.0" encoding="utf-8"?>
<a:theme xmlns:a="http://schemas.openxmlformats.org/drawingml/2006/main" name="Ecology 16x9">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270532A-D598-4F6B-B05D-F62B681804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1002</Words>
  <Application>Microsoft Office PowerPoint</Application>
  <PresentationFormat>Widescreen</PresentationFormat>
  <Paragraphs>406</Paragraphs>
  <Slides>41</Slides>
  <Notes>11</Notes>
  <HiddenSlides>0</HiddenSlides>
  <MMClips>0</MMClips>
  <ScaleCrop>false</ScaleCrop>
  <HeadingPairs>
    <vt:vector size="8" baseType="variant">
      <vt:variant>
        <vt:lpstr>Fonts Used</vt:lpstr>
      </vt:variant>
      <vt:variant>
        <vt:i4>16</vt:i4>
      </vt:variant>
      <vt:variant>
        <vt:lpstr>Theme</vt:lpstr>
      </vt:variant>
      <vt:variant>
        <vt:i4>2</vt:i4>
      </vt:variant>
      <vt:variant>
        <vt:lpstr>Embedded OLE Servers</vt:lpstr>
      </vt:variant>
      <vt:variant>
        <vt:i4>1</vt:i4>
      </vt:variant>
      <vt:variant>
        <vt:lpstr>Slide Titles</vt:lpstr>
      </vt:variant>
      <vt:variant>
        <vt:i4>41</vt:i4>
      </vt:variant>
    </vt:vector>
  </HeadingPairs>
  <TitlesOfParts>
    <vt:vector size="60" baseType="lpstr">
      <vt:lpstr>Gulim</vt:lpstr>
      <vt:lpstr>맑은 고딕</vt:lpstr>
      <vt:lpstr>Algerian</vt:lpstr>
      <vt:lpstr>Aparajita</vt:lpstr>
      <vt:lpstr>Arial</vt:lpstr>
      <vt:lpstr>Baskerville Old Face</vt:lpstr>
      <vt:lpstr>Calibri</vt:lpstr>
      <vt:lpstr>Calibri Light</vt:lpstr>
      <vt:lpstr>Cambria</vt:lpstr>
      <vt:lpstr>Cambria Math</vt:lpstr>
      <vt:lpstr>Corbel</vt:lpstr>
      <vt:lpstr>CountryBlueprint</vt:lpstr>
      <vt:lpstr>ItalicT</vt:lpstr>
      <vt:lpstr>Lucida Calligraphy</vt:lpstr>
      <vt:lpstr>Times New Roman</vt:lpstr>
      <vt:lpstr>Wingdings</vt:lpstr>
      <vt:lpstr>Ecology 16x9</vt:lpstr>
      <vt:lpstr>Office Theme</vt:lpstr>
      <vt:lpstr>Equation</vt:lpstr>
      <vt:lpstr>PowerPoint Presentation</vt:lpstr>
      <vt:lpstr>PowerPoint Presentation</vt:lpstr>
      <vt:lpstr>Objectives</vt:lpstr>
      <vt:lpstr>PowerPoint Presentation</vt:lpstr>
      <vt:lpstr>Study Area</vt:lpstr>
      <vt:lpstr>Location</vt:lpstr>
      <vt:lpstr>PowerPoint Presentation</vt:lpstr>
      <vt:lpstr>PowerPoint Presentation</vt:lpstr>
      <vt:lpstr>PowerPoint Presentation</vt:lpstr>
      <vt:lpstr>WaterCAD Software </vt:lpstr>
      <vt:lpstr>WaterCad  </vt:lpstr>
      <vt:lpstr>Preparing data </vt:lpstr>
      <vt:lpstr>PowerPoint Presentation</vt:lpstr>
      <vt:lpstr>PowerPoint Presentation</vt:lpstr>
      <vt:lpstr>PowerPoint Presentation</vt:lpstr>
      <vt:lpstr>Type of analysis </vt:lpstr>
      <vt:lpstr>Design considerations</vt:lpstr>
      <vt:lpstr>The Result</vt:lpstr>
      <vt:lpstr>The Result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2013-12-18T17:29:45Z</dcterms:created>
  <dcterms:modified xsi:type="dcterms:W3CDTF">2014-01-09T20:36:55Z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TC030988899991</vt:lpwstr>
  </property>
</Properties>
</file>