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7" r:id="rId3"/>
    <p:sldId id="259" r:id="rId4"/>
    <p:sldId id="288" r:id="rId5"/>
    <p:sldId id="289" r:id="rId6"/>
    <p:sldId id="290" r:id="rId7"/>
    <p:sldId id="362" r:id="rId8"/>
    <p:sldId id="363" r:id="rId9"/>
    <p:sldId id="292" r:id="rId10"/>
    <p:sldId id="293" r:id="rId11"/>
    <p:sldId id="364" r:id="rId12"/>
    <p:sldId id="365" r:id="rId13"/>
    <p:sldId id="294" r:id="rId14"/>
    <p:sldId id="366" r:id="rId15"/>
    <p:sldId id="298" r:id="rId16"/>
    <p:sldId id="367" r:id="rId17"/>
    <p:sldId id="368" r:id="rId18"/>
    <p:sldId id="369" r:id="rId19"/>
    <p:sldId id="299" r:id="rId20"/>
    <p:sldId id="370" r:id="rId21"/>
    <p:sldId id="371" r:id="rId22"/>
    <p:sldId id="372" r:id="rId23"/>
    <p:sldId id="301" r:id="rId24"/>
    <p:sldId id="373" r:id="rId25"/>
    <p:sldId id="387" r:id="rId26"/>
    <p:sldId id="374" r:id="rId27"/>
    <p:sldId id="375" r:id="rId28"/>
    <p:sldId id="376" r:id="rId29"/>
    <p:sldId id="377" r:id="rId30"/>
    <p:sldId id="378" r:id="rId31"/>
    <p:sldId id="379" r:id="rId32"/>
    <p:sldId id="380" r:id="rId33"/>
    <p:sldId id="381" r:id="rId34"/>
    <p:sldId id="382" r:id="rId35"/>
    <p:sldId id="383" r:id="rId36"/>
    <p:sldId id="385" r:id="rId37"/>
    <p:sldId id="355" r:id="rId38"/>
    <p:sldId id="278" r:id="rId39"/>
    <p:sldId id="306" r:id="rId40"/>
    <p:sldId id="307" r:id="rId41"/>
    <p:sldId id="389" r:id="rId42"/>
    <p:sldId id="390" r:id="rId43"/>
    <p:sldId id="391" r:id="rId44"/>
    <p:sldId id="346" r:id="rId45"/>
    <p:sldId id="310" r:id="rId46"/>
    <p:sldId id="349" r:id="rId47"/>
    <p:sldId id="350" r:id="rId48"/>
    <p:sldId id="392" r:id="rId49"/>
    <p:sldId id="393" r:id="rId50"/>
    <p:sldId id="394" r:id="rId51"/>
    <p:sldId id="395" r:id="rId52"/>
    <p:sldId id="396" r:id="rId53"/>
    <p:sldId id="347" r:id="rId54"/>
    <p:sldId id="348" r:id="rId55"/>
    <p:sldId id="339"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53" r:id="rId70"/>
    <p:sldId id="354" r:id="rId71"/>
    <p:sldId id="340" r:id="rId72"/>
    <p:sldId id="324" r:id="rId73"/>
    <p:sldId id="325" r:id="rId74"/>
    <p:sldId id="328" r:id="rId75"/>
    <p:sldId id="326" r:id="rId76"/>
    <p:sldId id="327" r:id="rId77"/>
    <p:sldId id="329" r:id="rId78"/>
    <p:sldId id="330" r:id="rId79"/>
    <p:sldId id="331" r:id="rId80"/>
    <p:sldId id="332" r:id="rId81"/>
    <p:sldId id="333" r:id="rId82"/>
    <p:sldId id="334" r:id="rId83"/>
    <p:sldId id="335" r:id="rId84"/>
    <p:sldId id="336" r:id="rId85"/>
    <p:sldId id="356" r:id="rId86"/>
    <p:sldId id="357" r:id="rId87"/>
    <p:sldId id="358" r:id="rId88"/>
    <p:sldId id="359" r:id="rId89"/>
    <p:sldId id="360" r:id="rId90"/>
    <p:sldId id="361" r:id="rId91"/>
    <p:sldId id="276" r:id="rId9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0" autoAdjust="0"/>
    <p:restoredTop sz="94660" autoAdjust="0"/>
  </p:normalViewPr>
  <p:slideViewPr>
    <p:cSldViewPr>
      <p:cViewPr varScale="1">
        <p:scale>
          <a:sx n="69" d="100"/>
          <a:sy n="69" d="100"/>
        </p:scale>
        <p:origin x="-1410"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44"/>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diagrams/_rels/data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image" Target="../media/image2.jpeg"/><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image" Target="../media/image2.jpeg"/><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782D0D-62AA-4B87-932E-0003402778EB}" type="doc">
      <dgm:prSet loTypeId="urn:microsoft.com/office/officeart/2005/8/layout/vList4#1" loCatId="list" qsTypeId="urn:microsoft.com/office/officeart/2005/8/quickstyle/simple1" qsCatId="simple" csTypeId="urn:microsoft.com/office/officeart/2005/8/colors/accent1_2" csCatId="accent1" phldr="1"/>
      <dgm:spPr/>
      <dgm:t>
        <a:bodyPr/>
        <a:lstStyle/>
        <a:p>
          <a:pPr rtl="1"/>
          <a:endParaRPr lang="ar-SA"/>
        </a:p>
      </dgm:t>
    </dgm:pt>
    <dgm:pt modelId="{FB80987B-B8C0-47BB-A030-B3592FBB9ADD}">
      <dgm:prSet phldrT="[نص]"/>
      <dgm:spPr/>
      <dgm:t>
        <a:bodyPr/>
        <a:lstStyle/>
        <a:p>
          <a:pPr algn="ctr" rtl="1"/>
          <a:r>
            <a:rPr lang="en-US">
              <a:solidFill>
                <a:schemeClr val="accent3">
                  <a:lumMod val="75000"/>
                </a:schemeClr>
              </a:solidFill>
            </a:rPr>
            <a:t>Specify  Clay resources to the study</a:t>
          </a:r>
          <a:endParaRPr lang="ar-SA">
            <a:solidFill>
              <a:schemeClr val="accent3">
                <a:lumMod val="75000"/>
              </a:schemeClr>
            </a:solidFill>
          </a:endParaRPr>
        </a:p>
      </dgm:t>
    </dgm:pt>
    <dgm:pt modelId="{6D5AC107-26CB-47D9-B3A4-484308CBF3B9}" type="parTrans" cxnId="{DB9D29F3-1BEE-497A-9A58-7FD726DFAB05}">
      <dgm:prSet/>
      <dgm:spPr/>
      <dgm:t>
        <a:bodyPr/>
        <a:lstStyle/>
        <a:p>
          <a:pPr rtl="1"/>
          <a:endParaRPr lang="ar-SA"/>
        </a:p>
      </dgm:t>
    </dgm:pt>
    <dgm:pt modelId="{717D83EA-FBB6-480E-8448-A971CD7C7B3B}" type="sibTrans" cxnId="{DB9D29F3-1BEE-497A-9A58-7FD726DFAB05}">
      <dgm:prSet/>
      <dgm:spPr/>
      <dgm:t>
        <a:bodyPr/>
        <a:lstStyle/>
        <a:p>
          <a:pPr rtl="1"/>
          <a:endParaRPr lang="ar-SA"/>
        </a:p>
      </dgm:t>
    </dgm:pt>
    <dgm:pt modelId="{C0B7DE6D-9A4C-4AD4-9BD7-99428670A232}">
      <dgm:prSet phldrT="[نص]"/>
      <dgm:spPr/>
      <dgm:t>
        <a:bodyPr/>
        <a:lstStyle/>
        <a:p>
          <a:pPr algn="ctr" rtl="1"/>
          <a:r>
            <a:rPr lang="en-US">
              <a:solidFill>
                <a:schemeClr val="accent3">
                  <a:lumMod val="75000"/>
                </a:schemeClr>
              </a:solidFill>
            </a:rPr>
            <a:t>Designing the moulds of testing &amp; preparing mortars according suggested pathes and scenarios</a:t>
          </a:r>
          <a:endParaRPr lang="ar-SA">
            <a:solidFill>
              <a:schemeClr val="accent3">
                <a:lumMod val="75000"/>
              </a:schemeClr>
            </a:solidFill>
          </a:endParaRPr>
        </a:p>
      </dgm:t>
    </dgm:pt>
    <dgm:pt modelId="{C30C5CD4-BE83-4A65-A3B2-DD4C90FED81B}" type="parTrans" cxnId="{C771A87A-5F10-4649-AEA7-EA175FCA5EFE}">
      <dgm:prSet/>
      <dgm:spPr/>
      <dgm:t>
        <a:bodyPr/>
        <a:lstStyle/>
        <a:p>
          <a:pPr rtl="1"/>
          <a:endParaRPr lang="ar-SA"/>
        </a:p>
      </dgm:t>
    </dgm:pt>
    <dgm:pt modelId="{5E7432AA-004F-42AB-B8A0-D2164288A51B}" type="sibTrans" cxnId="{C771A87A-5F10-4649-AEA7-EA175FCA5EFE}">
      <dgm:prSet/>
      <dgm:spPr/>
      <dgm:t>
        <a:bodyPr/>
        <a:lstStyle/>
        <a:p>
          <a:pPr rtl="1"/>
          <a:endParaRPr lang="ar-SA"/>
        </a:p>
      </dgm:t>
    </dgm:pt>
    <dgm:pt modelId="{87CCB4FD-F1C3-4623-8D35-E22E9FCD466B}">
      <dgm:prSet phldrT="[نص]"/>
      <dgm:spPr/>
      <dgm:t>
        <a:bodyPr/>
        <a:lstStyle/>
        <a:p>
          <a:pPr algn="ctr" rtl="1"/>
          <a:r>
            <a:rPr lang="en-US">
              <a:solidFill>
                <a:schemeClr val="accent3">
                  <a:lumMod val="75000"/>
                </a:schemeClr>
              </a:solidFill>
            </a:rPr>
            <a:t>Determination the optimal consituents of additives in each path.</a:t>
          </a:r>
          <a:endParaRPr lang="ar-SA">
            <a:solidFill>
              <a:schemeClr val="accent3">
                <a:lumMod val="75000"/>
              </a:schemeClr>
            </a:solidFill>
          </a:endParaRPr>
        </a:p>
      </dgm:t>
    </dgm:pt>
    <dgm:pt modelId="{E30E77C8-6588-4C33-AE00-DBEFDD4E7ACA}" type="parTrans" cxnId="{716DEF07-B004-46F4-9808-A860FB8AB9DC}">
      <dgm:prSet/>
      <dgm:spPr/>
      <dgm:t>
        <a:bodyPr/>
        <a:lstStyle/>
        <a:p>
          <a:pPr rtl="1"/>
          <a:endParaRPr lang="ar-SA"/>
        </a:p>
      </dgm:t>
    </dgm:pt>
    <dgm:pt modelId="{A6615B7F-3948-4336-A993-A5F5B2A2E009}" type="sibTrans" cxnId="{716DEF07-B004-46F4-9808-A860FB8AB9DC}">
      <dgm:prSet/>
      <dgm:spPr/>
      <dgm:t>
        <a:bodyPr/>
        <a:lstStyle/>
        <a:p>
          <a:pPr rtl="1"/>
          <a:endParaRPr lang="ar-SA"/>
        </a:p>
      </dgm:t>
    </dgm:pt>
    <dgm:pt modelId="{2BBB1A2E-5A54-4EC1-A086-19FA4E5A58A4}">
      <dgm:prSet custT="1"/>
      <dgm:spPr/>
      <dgm:t>
        <a:bodyPr/>
        <a:lstStyle/>
        <a:p>
          <a:pPr algn="ctr" rtl="1"/>
          <a:r>
            <a:rPr lang="en-US" sz="1200">
              <a:solidFill>
                <a:schemeClr val="accent3">
                  <a:lumMod val="75000"/>
                </a:schemeClr>
              </a:solidFill>
            </a:rPr>
            <a:t>Visiting the site ( Beit- Wazan) and taking samples and testing it for the use</a:t>
          </a:r>
          <a:r>
            <a:rPr lang="en-US" sz="1400">
              <a:solidFill>
                <a:schemeClr val="accent3">
                  <a:lumMod val="75000"/>
                </a:schemeClr>
              </a:solidFill>
            </a:rPr>
            <a:t> </a:t>
          </a:r>
          <a:endParaRPr lang="ar-SA" sz="1400">
            <a:solidFill>
              <a:schemeClr val="accent3">
                <a:lumMod val="75000"/>
              </a:schemeClr>
            </a:solidFill>
          </a:endParaRPr>
        </a:p>
      </dgm:t>
    </dgm:pt>
    <dgm:pt modelId="{7B928526-C7A4-41CB-8340-A1FE3947D381}" type="parTrans" cxnId="{3F81556A-333E-4293-B3B7-B6701323498E}">
      <dgm:prSet/>
      <dgm:spPr/>
      <dgm:t>
        <a:bodyPr/>
        <a:lstStyle/>
        <a:p>
          <a:pPr rtl="1"/>
          <a:endParaRPr lang="ar-SA"/>
        </a:p>
      </dgm:t>
    </dgm:pt>
    <dgm:pt modelId="{740042A0-1E56-4744-AFA3-7381D75A9612}" type="sibTrans" cxnId="{3F81556A-333E-4293-B3B7-B6701323498E}">
      <dgm:prSet/>
      <dgm:spPr/>
      <dgm:t>
        <a:bodyPr/>
        <a:lstStyle/>
        <a:p>
          <a:pPr rtl="1"/>
          <a:endParaRPr lang="ar-SA"/>
        </a:p>
      </dgm:t>
    </dgm:pt>
    <dgm:pt modelId="{8CB25588-6A5C-4CFF-9C49-97BEB07009DA}">
      <dgm:prSet/>
      <dgm:spPr/>
      <dgm:t>
        <a:bodyPr/>
        <a:lstStyle/>
        <a:p>
          <a:pPr algn="ctr" rtl="1"/>
          <a:r>
            <a:rPr lang="en-US">
              <a:solidFill>
                <a:schemeClr val="accent3">
                  <a:lumMod val="75000"/>
                </a:schemeClr>
              </a:solidFill>
            </a:rPr>
            <a:t>Data collection </a:t>
          </a:r>
          <a:endParaRPr lang="ar-SA">
            <a:solidFill>
              <a:schemeClr val="accent3">
                <a:lumMod val="75000"/>
              </a:schemeClr>
            </a:solidFill>
          </a:endParaRPr>
        </a:p>
      </dgm:t>
    </dgm:pt>
    <dgm:pt modelId="{75085C0E-F2F3-4EA5-93D4-1D000C3BBEE3}" type="parTrans" cxnId="{38445681-BA71-45DA-B2B7-144958965523}">
      <dgm:prSet/>
      <dgm:spPr/>
      <dgm:t>
        <a:bodyPr/>
        <a:lstStyle/>
        <a:p>
          <a:pPr rtl="1"/>
          <a:endParaRPr lang="ar-SA"/>
        </a:p>
      </dgm:t>
    </dgm:pt>
    <dgm:pt modelId="{475ACBD9-F034-4D4B-BE63-38FD7B744A89}" type="sibTrans" cxnId="{38445681-BA71-45DA-B2B7-144958965523}">
      <dgm:prSet/>
      <dgm:spPr/>
      <dgm:t>
        <a:bodyPr/>
        <a:lstStyle/>
        <a:p>
          <a:pPr rtl="1"/>
          <a:endParaRPr lang="ar-SA"/>
        </a:p>
      </dgm:t>
    </dgm:pt>
    <dgm:pt modelId="{4363B4C0-26D5-4E62-BCC7-3A94BA59A312}">
      <dgm:prSet/>
      <dgm:spPr/>
      <dgm:t>
        <a:bodyPr/>
        <a:lstStyle/>
        <a:p>
          <a:pPr algn="ctr" rtl="1"/>
          <a:r>
            <a:rPr lang="en-US">
              <a:solidFill>
                <a:schemeClr val="accent3">
                  <a:lumMod val="75000"/>
                </a:schemeClr>
              </a:solidFill>
            </a:rPr>
            <a:t>preparing a pressurized system of CO</a:t>
          </a:r>
          <a:r>
            <a:rPr lang="en-US" baseline="-25000">
              <a:solidFill>
                <a:schemeClr val="accent3">
                  <a:lumMod val="75000"/>
                </a:schemeClr>
              </a:solidFill>
            </a:rPr>
            <a:t>2 </a:t>
          </a:r>
          <a:r>
            <a:rPr lang="en-US" baseline="0">
              <a:solidFill>
                <a:schemeClr val="accent3">
                  <a:lumMod val="75000"/>
                </a:schemeClr>
              </a:solidFill>
            </a:rPr>
            <a:t>for curing purposes</a:t>
          </a:r>
          <a:endParaRPr lang="ar-SA">
            <a:solidFill>
              <a:schemeClr val="accent3">
                <a:lumMod val="75000"/>
              </a:schemeClr>
            </a:solidFill>
          </a:endParaRPr>
        </a:p>
      </dgm:t>
    </dgm:pt>
    <dgm:pt modelId="{CDA5A691-2B3A-41A1-804A-660B51325B51}" type="parTrans" cxnId="{D7C2051E-3C05-4BB5-B25B-ABB877C9D10A}">
      <dgm:prSet/>
      <dgm:spPr/>
      <dgm:t>
        <a:bodyPr/>
        <a:lstStyle/>
        <a:p>
          <a:pPr rtl="1"/>
          <a:endParaRPr lang="ar-SA"/>
        </a:p>
      </dgm:t>
    </dgm:pt>
    <dgm:pt modelId="{F3C715FD-CB7F-492D-AEE2-69AF4A8F6163}" type="sibTrans" cxnId="{D7C2051E-3C05-4BB5-B25B-ABB877C9D10A}">
      <dgm:prSet/>
      <dgm:spPr/>
      <dgm:t>
        <a:bodyPr/>
        <a:lstStyle/>
        <a:p>
          <a:pPr rtl="1"/>
          <a:endParaRPr lang="ar-SA"/>
        </a:p>
      </dgm:t>
    </dgm:pt>
    <dgm:pt modelId="{5A172671-2231-4701-A65C-DA4F0C2760A5}">
      <dgm:prSet/>
      <dgm:spPr/>
      <dgm:t>
        <a:bodyPr/>
        <a:lstStyle/>
        <a:p>
          <a:pPr algn="ctr" rtl="1"/>
          <a:r>
            <a:rPr lang="en-US">
              <a:solidFill>
                <a:schemeClr val="accent3">
                  <a:lumMod val="75000"/>
                </a:schemeClr>
              </a:solidFill>
            </a:rPr>
            <a:t>Testing Samples according to specification </a:t>
          </a:r>
          <a:endParaRPr lang="ar-SA">
            <a:solidFill>
              <a:schemeClr val="accent3">
                <a:lumMod val="75000"/>
              </a:schemeClr>
            </a:solidFill>
          </a:endParaRPr>
        </a:p>
      </dgm:t>
    </dgm:pt>
    <dgm:pt modelId="{B2582FB8-2B90-455F-88DE-01CD868AC209}" type="parTrans" cxnId="{02DBB3EF-DAF8-4BB9-B145-D4575380DDD4}">
      <dgm:prSet/>
      <dgm:spPr/>
      <dgm:t>
        <a:bodyPr/>
        <a:lstStyle/>
        <a:p>
          <a:pPr rtl="1"/>
          <a:endParaRPr lang="ar-SA"/>
        </a:p>
      </dgm:t>
    </dgm:pt>
    <dgm:pt modelId="{5521B531-BAEA-4931-ACE0-26F2964EFA6E}" type="sibTrans" cxnId="{02DBB3EF-DAF8-4BB9-B145-D4575380DDD4}">
      <dgm:prSet/>
      <dgm:spPr/>
      <dgm:t>
        <a:bodyPr/>
        <a:lstStyle/>
        <a:p>
          <a:pPr rtl="1"/>
          <a:endParaRPr lang="ar-SA"/>
        </a:p>
      </dgm:t>
    </dgm:pt>
    <dgm:pt modelId="{BC5264F5-6DF1-4750-BDA8-5456A319C823}">
      <dgm:prSet/>
      <dgm:spPr/>
      <dgm:t>
        <a:bodyPr/>
        <a:lstStyle/>
        <a:p>
          <a:pPr algn="ctr" rtl="1"/>
          <a:r>
            <a:rPr lang="en-US">
              <a:solidFill>
                <a:schemeClr val="accent3">
                  <a:lumMod val="75000"/>
                </a:schemeClr>
              </a:solidFill>
            </a:rPr>
            <a:t>Results , Discution and conclusions</a:t>
          </a:r>
          <a:endParaRPr lang="ar-SA">
            <a:solidFill>
              <a:schemeClr val="accent3">
                <a:lumMod val="75000"/>
              </a:schemeClr>
            </a:solidFill>
          </a:endParaRPr>
        </a:p>
      </dgm:t>
    </dgm:pt>
    <dgm:pt modelId="{25911C65-D0C4-4CA0-9703-1AC175DA28C3}" type="parTrans" cxnId="{61287F85-C21A-4A79-B8E6-789D7EF878CF}">
      <dgm:prSet/>
      <dgm:spPr/>
      <dgm:t>
        <a:bodyPr/>
        <a:lstStyle/>
        <a:p>
          <a:pPr rtl="1"/>
          <a:endParaRPr lang="ar-SA"/>
        </a:p>
      </dgm:t>
    </dgm:pt>
    <dgm:pt modelId="{7B2F5D9A-4904-4027-9E68-6A053FA21673}" type="sibTrans" cxnId="{61287F85-C21A-4A79-B8E6-789D7EF878CF}">
      <dgm:prSet/>
      <dgm:spPr/>
      <dgm:t>
        <a:bodyPr/>
        <a:lstStyle/>
        <a:p>
          <a:pPr rtl="1"/>
          <a:endParaRPr lang="ar-SA"/>
        </a:p>
      </dgm:t>
    </dgm:pt>
    <dgm:pt modelId="{ED3DFD65-79DB-4104-B45A-682D6577E29A}" type="pres">
      <dgm:prSet presAssocID="{96782D0D-62AA-4B87-932E-0003402778EB}" presName="linear" presStyleCnt="0">
        <dgm:presLayoutVars>
          <dgm:dir/>
          <dgm:resizeHandles val="exact"/>
        </dgm:presLayoutVars>
      </dgm:prSet>
      <dgm:spPr/>
      <dgm:t>
        <a:bodyPr/>
        <a:lstStyle/>
        <a:p>
          <a:pPr rtl="1"/>
          <a:endParaRPr lang="ar-SA"/>
        </a:p>
      </dgm:t>
    </dgm:pt>
    <dgm:pt modelId="{0C072A99-503C-46BE-A58E-94901775E01B}" type="pres">
      <dgm:prSet presAssocID="{FB80987B-B8C0-47BB-A030-B3592FBB9ADD}" presName="comp" presStyleCnt="0"/>
      <dgm:spPr/>
    </dgm:pt>
    <dgm:pt modelId="{D5142409-A1BC-42C8-BFE4-65B9A55500A7}" type="pres">
      <dgm:prSet presAssocID="{FB80987B-B8C0-47BB-A030-B3592FBB9ADD}" presName="box" presStyleLbl="node1" presStyleIdx="0" presStyleCnt="8"/>
      <dgm:spPr/>
      <dgm:t>
        <a:bodyPr/>
        <a:lstStyle/>
        <a:p>
          <a:pPr rtl="1"/>
          <a:endParaRPr lang="ar-SA"/>
        </a:p>
      </dgm:t>
    </dgm:pt>
    <dgm:pt modelId="{FCD29B56-33B2-4BB5-9FBB-0AE16F18A0F3}" type="pres">
      <dgm:prSet presAssocID="{FB80987B-B8C0-47BB-A030-B3592FBB9ADD}" presName="img" presStyleLbl="fgImgPlace1" presStyleIdx="0" presStyleCnt="8"/>
      <dgm:spPr>
        <a:blipFill rotWithShape="0">
          <a:blip xmlns:r="http://schemas.openxmlformats.org/officeDocument/2006/relationships" r:embed="rId1"/>
          <a:stretch>
            <a:fillRect/>
          </a:stretch>
        </a:blipFill>
      </dgm:spPr>
      <dgm:t>
        <a:bodyPr/>
        <a:lstStyle/>
        <a:p>
          <a:pPr rtl="1"/>
          <a:endParaRPr lang="ar-SA"/>
        </a:p>
      </dgm:t>
    </dgm:pt>
    <dgm:pt modelId="{395ACA22-EBFB-40B3-9F58-CA80DAE94F82}" type="pres">
      <dgm:prSet presAssocID="{FB80987B-B8C0-47BB-A030-B3592FBB9ADD}" presName="text" presStyleLbl="node1" presStyleIdx="0" presStyleCnt="8">
        <dgm:presLayoutVars>
          <dgm:bulletEnabled val="1"/>
        </dgm:presLayoutVars>
      </dgm:prSet>
      <dgm:spPr/>
      <dgm:t>
        <a:bodyPr/>
        <a:lstStyle/>
        <a:p>
          <a:pPr rtl="1"/>
          <a:endParaRPr lang="ar-SA"/>
        </a:p>
      </dgm:t>
    </dgm:pt>
    <dgm:pt modelId="{CC4BBBE8-87DB-4F0A-96D6-A07A44BA985D}" type="pres">
      <dgm:prSet presAssocID="{717D83EA-FBB6-480E-8448-A971CD7C7B3B}" presName="spacer" presStyleCnt="0"/>
      <dgm:spPr/>
    </dgm:pt>
    <dgm:pt modelId="{09740480-D6E2-4ED3-BC2B-485752178EAA}" type="pres">
      <dgm:prSet presAssocID="{2BBB1A2E-5A54-4EC1-A086-19FA4E5A58A4}" presName="comp" presStyleCnt="0"/>
      <dgm:spPr/>
    </dgm:pt>
    <dgm:pt modelId="{BE2E368A-C46E-4A83-B384-0B794D579C80}" type="pres">
      <dgm:prSet presAssocID="{2BBB1A2E-5A54-4EC1-A086-19FA4E5A58A4}" presName="box" presStyleLbl="node1" presStyleIdx="1" presStyleCnt="8"/>
      <dgm:spPr/>
      <dgm:t>
        <a:bodyPr/>
        <a:lstStyle/>
        <a:p>
          <a:pPr rtl="1"/>
          <a:endParaRPr lang="ar-SA"/>
        </a:p>
      </dgm:t>
    </dgm:pt>
    <dgm:pt modelId="{196F061F-D564-4499-8648-A8D0FA535381}" type="pres">
      <dgm:prSet presAssocID="{2BBB1A2E-5A54-4EC1-A086-19FA4E5A58A4}" presName="img" presStyleLbl="fgImgPlace1" presStyleIdx="1" presStyleCnt="8"/>
      <dgm:spPr>
        <a:blipFill rotWithShape="0">
          <a:blip xmlns:r="http://schemas.openxmlformats.org/officeDocument/2006/relationships" r:embed="rId1"/>
          <a:stretch>
            <a:fillRect/>
          </a:stretch>
        </a:blipFill>
      </dgm:spPr>
      <dgm:t>
        <a:bodyPr/>
        <a:lstStyle/>
        <a:p>
          <a:pPr rtl="1"/>
          <a:endParaRPr lang="ar-SA"/>
        </a:p>
      </dgm:t>
    </dgm:pt>
    <dgm:pt modelId="{8CCBD96C-D5F6-4A6E-A0AD-67D289D2B33A}" type="pres">
      <dgm:prSet presAssocID="{2BBB1A2E-5A54-4EC1-A086-19FA4E5A58A4}" presName="text" presStyleLbl="node1" presStyleIdx="1" presStyleCnt="8">
        <dgm:presLayoutVars>
          <dgm:bulletEnabled val="1"/>
        </dgm:presLayoutVars>
      </dgm:prSet>
      <dgm:spPr/>
      <dgm:t>
        <a:bodyPr/>
        <a:lstStyle/>
        <a:p>
          <a:pPr rtl="1"/>
          <a:endParaRPr lang="ar-SA"/>
        </a:p>
      </dgm:t>
    </dgm:pt>
    <dgm:pt modelId="{92B6CC19-32CB-4FE1-B3EF-F55344A7FC9E}" type="pres">
      <dgm:prSet presAssocID="{740042A0-1E56-4744-AFA3-7381D75A9612}" presName="spacer" presStyleCnt="0"/>
      <dgm:spPr/>
    </dgm:pt>
    <dgm:pt modelId="{D30C7B29-4DCE-43B9-9527-BF6965B6E5C2}" type="pres">
      <dgm:prSet presAssocID="{8CB25588-6A5C-4CFF-9C49-97BEB07009DA}" presName="comp" presStyleCnt="0"/>
      <dgm:spPr/>
    </dgm:pt>
    <dgm:pt modelId="{AFE2E098-C181-4DA7-827C-E24BCB789A57}" type="pres">
      <dgm:prSet presAssocID="{8CB25588-6A5C-4CFF-9C49-97BEB07009DA}" presName="box" presStyleLbl="node1" presStyleIdx="2" presStyleCnt="8" custAng="0" custLinFactNeighborY="-2123"/>
      <dgm:spPr/>
      <dgm:t>
        <a:bodyPr/>
        <a:lstStyle/>
        <a:p>
          <a:pPr rtl="1"/>
          <a:endParaRPr lang="ar-SA"/>
        </a:p>
      </dgm:t>
    </dgm:pt>
    <dgm:pt modelId="{EE1F1EF8-C889-4845-932A-5FC539FFBB17}" type="pres">
      <dgm:prSet presAssocID="{8CB25588-6A5C-4CFF-9C49-97BEB07009DA}" presName="img" presStyleLbl="fgImgPlace1" presStyleIdx="2" presStyleCnt="8"/>
      <dgm:spPr>
        <a:blipFill rotWithShape="0">
          <a:blip xmlns:r="http://schemas.openxmlformats.org/officeDocument/2006/relationships" r:embed="rId2"/>
          <a:stretch>
            <a:fillRect/>
          </a:stretch>
        </a:blipFill>
      </dgm:spPr>
      <dgm:t>
        <a:bodyPr/>
        <a:lstStyle/>
        <a:p>
          <a:pPr rtl="1"/>
          <a:endParaRPr lang="ar-SA"/>
        </a:p>
      </dgm:t>
    </dgm:pt>
    <dgm:pt modelId="{2F10874C-7DAE-4A39-ACB9-A3EE320E71EC}" type="pres">
      <dgm:prSet presAssocID="{8CB25588-6A5C-4CFF-9C49-97BEB07009DA}" presName="text" presStyleLbl="node1" presStyleIdx="2" presStyleCnt="8">
        <dgm:presLayoutVars>
          <dgm:bulletEnabled val="1"/>
        </dgm:presLayoutVars>
      </dgm:prSet>
      <dgm:spPr/>
      <dgm:t>
        <a:bodyPr/>
        <a:lstStyle/>
        <a:p>
          <a:pPr rtl="1"/>
          <a:endParaRPr lang="ar-SA"/>
        </a:p>
      </dgm:t>
    </dgm:pt>
    <dgm:pt modelId="{FBADAA64-97B4-408C-B0E7-C107435594D2}" type="pres">
      <dgm:prSet presAssocID="{475ACBD9-F034-4D4B-BE63-38FD7B744A89}" presName="spacer" presStyleCnt="0"/>
      <dgm:spPr/>
    </dgm:pt>
    <dgm:pt modelId="{72178B01-FAE8-4AE9-8E4A-97534956C9A8}" type="pres">
      <dgm:prSet presAssocID="{C0B7DE6D-9A4C-4AD4-9BD7-99428670A232}" presName="comp" presStyleCnt="0"/>
      <dgm:spPr/>
    </dgm:pt>
    <dgm:pt modelId="{9CB08534-B50D-4CDB-9844-4E5123642066}" type="pres">
      <dgm:prSet presAssocID="{C0B7DE6D-9A4C-4AD4-9BD7-99428670A232}" presName="box" presStyleLbl="node1" presStyleIdx="3" presStyleCnt="8"/>
      <dgm:spPr/>
      <dgm:t>
        <a:bodyPr/>
        <a:lstStyle/>
        <a:p>
          <a:pPr rtl="1"/>
          <a:endParaRPr lang="ar-SA"/>
        </a:p>
      </dgm:t>
    </dgm:pt>
    <dgm:pt modelId="{986FB645-C58E-4AB9-B6DF-48C6D42C60CE}" type="pres">
      <dgm:prSet presAssocID="{C0B7DE6D-9A4C-4AD4-9BD7-99428670A232}" presName="img" presStyleLbl="fgImgPlace1" presStyleIdx="3" presStyleCnt="8"/>
      <dgm:spPr>
        <a:blipFill rotWithShape="0">
          <a:blip xmlns:r="http://schemas.openxmlformats.org/officeDocument/2006/relationships" r:embed="rId3"/>
          <a:stretch>
            <a:fillRect/>
          </a:stretch>
        </a:blipFill>
      </dgm:spPr>
      <dgm:t>
        <a:bodyPr/>
        <a:lstStyle/>
        <a:p>
          <a:pPr rtl="1"/>
          <a:endParaRPr lang="ar-SA"/>
        </a:p>
      </dgm:t>
    </dgm:pt>
    <dgm:pt modelId="{F15D3386-ED29-4702-8EB4-F4B6922550BD}" type="pres">
      <dgm:prSet presAssocID="{C0B7DE6D-9A4C-4AD4-9BD7-99428670A232}" presName="text" presStyleLbl="node1" presStyleIdx="3" presStyleCnt="8">
        <dgm:presLayoutVars>
          <dgm:bulletEnabled val="1"/>
        </dgm:presLayoutVars>
      </dgm:prSet>
      <dgm:spPr/>
      <dgm:t>
        <a:bodyPr/>
        <a:lstStyle/>
        <a:p>
          <a:pPr rtl="1"/>
          <a:endParaRPr lang="ar-SA"/>
        </a:p>
      </dgm:t>
    </dgm:pt>
    <dgm:pt modelId="{FA78D3B1-A4C0-4B65-A0A0-68483681CCA3}" type="pres">
      <dgm:prSet presAssocID="{5E7432AA-004F-42AB-B8A0-D2164288A51B}" presName="spacer" presStyleCnt="0"/>
      <dgm:spPr/>
    </dgm:pt>
    <dgm:pt modelId="{8384232B-30DF-4939-8C7F-15AA12CDE2AA}" type="pres">
      <dgm:prSet presAssocID="{87CCB4FD-F1C3-4623-8D35-E22E9FCD466B}" presName="comp" presStyleCnt="0"/>
      <dgm:spPr/>
    </dgm:pt>
    <dgm:pt modelId="{0FF84110-D0D3-4CD9-ABC7-CF8D4AC3B31B}" type="pres">
      <dgm:prSet presAssocID="{87CCB4FD-F1C3-4623-8D35-E22E9FCD466B}" presName="box" presStyleLbl="node1" presStyleIdx="4" presStyleCnt="8" custLinFactNeighborX="2925"/>
      <dgm:spPr/>
      <dgm:t>
        <a:bodyPr/>
        <a:lstStyle/>
        <a:p>
          <a:pPr rtl="1"/>
          <a:endParaRPr lang="ar-SA"/>
        </a:p>
      </dgm:t>
    </dgm:pt>
    <dgm:pt modelId="{1BA32ACE-FBCF-4AD0-A9BF-06A171D7AE3A}" type="pres">
      <dgm:prSet presAssocID="{87CCB4FD-F1C3-4623-8D35-E22E9FCD466B}" presName="img" presStyleLbl="fgImgPlace1" presStyleIdx="4" presStyleCnt="8" custLinFactNeighborY="1587"/>
      <dgm:spPr>
        <a:blipFill rotWithShape="0">
          <a:blip xmlns:r="http://schemas.openxmlformats.org/officeDocument/2006/relationships" r:embed="rId4"/>
          <a:stretch>
            <a:fillRect/>
          </a:stretch>
        </a:blipFill>
      </dgm:spPr>
      <dgm:t>
        <a:bodyPr/>
        <a:lstStyle/>
        <a:p>
          <a:pPr rtl="1"/>
          <a:endParaRPr lang="ar-SA"/>
        </a:p>
      </dgm:t>
    </dgm:pt>
    <dgm:pt modelId="{9769C346-5CBC-44F0-A9D1-E17B43F63331}" type="pres">
      <dgm:prSet presAssocID="{87CCB4FD-F1C3-4623-8D35-E22E9FCD466B}" presName="text" presStyleLbl="node1" presStyleIdx="4" presStyleCnt="8">
        <dgm:presLayoutVars>
          <dgm:bulletEnabled val="1"/>
        </dgm:presLayoutVars>
      </dgm:prSet>
      <dgm:spPr/>
      <dgm:t>
        <a:bodyPr/>
        <a:lstStyle/>
        <a:p>
          <a:pPr rtl="1"/>
          <a:endParaRPr lang="ar-SA"/>
        </a:p>
      </dgm:t>
    </dgm:pt>
    <dgm:pt modelId="{000B20C1-7EF8-4155-817F-684A9597C00E}" type="pres">
      <dgm:prSet presAssocID="{A6615B7F-3948-4336-A993-A5F5B2A2E009}" presName="spacer" presStyleCnt="0"/>
      <dgm:spPr/>
    </dgm:pt>
    <dgm:pt modelId="{C0B18855-DB3A-4485-97FB-F4E13EB2519D}" type="pres">
      <dgm:prSet presAssocID="{4363B4C0-26D5-4E62-BCC7-3A94BA59A312}" presName="comp" presStyleCnt="0"/>
      <dgm:spPr/>
    </dgm:pt>
    <dgm:pt modelId="{BCEA0027-812B-49B6-BF26-3EDF85535722}" type="pres">
      <dgm:prSet presAssocID="{4363B4C0-26D5-4E62-BCC7-3A94BA59A312}" presName="box" presStyleLbl="node1" presStyleIdx="5" presStyleCnt="8"/>
      <dgm:spPr/>
      <dgm:t>
        <a:bodyPr/>
        <a:lstStyle/>
        <a:p>
          <a:pPr rtl="1"/>
          <a:endParaRPr lang="ar-SA"/>
        </a:p>
      </dgm:t>
    </dgm:pt>
    <dgm:pt modelId="{C3558BBA-8B9E-418D-89A1-A89EB714BBBA}" type="pres">
      <dgm:prSet presAssocID="{4363B4C0-26D5-4E62-BCC7-3A94BA59A312}" presName="img" presStyleLbl="fgImgPlace1" presStyleIdx="5" presStyleCnt="8"/>
      <dgm:spPr>
        <a:blipFill rotWithShape="0">
          <a:blip xmlns:r="http://schemas.openxmlformats.org/officeDocument/2006/relationships" r:embed="rId5"/>
          <a:stretch>
            <a:fillRect/>
          </a:stretch>
        </a:blipFill>
      </dgm:spPr>
      <dgm:t>
        <a:bodyPr/>
        <a:lstStyle/>
        <a:p>
          <a:pPr rtl="1"/>
          <a:endParaRPr lang="ar-SA"/>
        </a:p>
      </dgm:t>
    </dgm:pt>
    <dgm:pt modelId="{B397467D-EF68-4FEE-8BD6-7B26C3D916E4}" type="pres">
      <dgm:prSet presAssocID="{4363B4C0-26D5-4E62-BCC7-3A94BA59A312}" presName="text" presStyleLbl="node1" presStyleIdx="5" presStyleCnt="8">
        <dgm:presLayoutVars>
          <dgm:bulletEnabled val="1"/>
        </dgm:presLayoutVars>
      </dgm:prSet>
      <dgm:spPr/>
      <dgm:t>
        <a:bodyPr/>
        <a:lstStyle/>
        <a:p>
          <a:pPr rtl="1"/>
          <a:endParaRPr lang="ar-SA"/>
        </a:p>
      </dgm:t>
    </dgm:pt>
    <dgm:pt modelId="{7C472670-DE9B-46BD-A634-0F8E750F8339}" type="pres">
      <dgm:prSet presAssocID="{F3C715FD-CB7F-492D-AEE2-69AF4A8F6163}" presName="spacer" presStyleCnt="0"/>
      <dgm:spPr/>
    </dgm:pt>
    <dgm:pt modelId="{76F4872E-9547-40CD-B3CC-F9358E1B8C3A}" type="pres">
      <dgm:prSet presAssocID="{5A172671-2231-4701-A65C-DA4F0C2760A5}" presName="comp" presStyleCnt="0"/>
      <dgm:spPr/>
    </dgm:pt>
    <dgm:pt modelId="{97C7682A-D2A2-4690-9E38-35194525D584}" type="pres">
      <dgm:prSet presAssocID="{5A172671-2231-4701-A65C-DA4F0C2760A5}" presName="box" presStyleLbl="node1" presStyleIdx="6" presStyleCnt="8" custScaleY="86154"/>
      <dgm:spPr/>
      <dgm:t>
        <a:bodyPr/>
        <a:lstStyle/>
        <a:p>
          <a:pPr rtl="1"/>
          <a:endParaRPr lang="ar-SA"/>
        </a:p>
      </dgm:t>
    </dgm:pt>
    <dgm:pt modelId="{C76F963C-07AB-4B3D-8BF9-1B394723284C}" type="pres">
      <dgm:prSet presAssocID="{5A172671-2231-4701-A65C-DA4F0C2760A5}" presName="img" presStyleLbl="fgImgPlace1" presStyleIdx="6" presStyleCnt="8"/>
      <dgm:spPr>
        <a:blipFill rotWithShape="0">
          <a:blip xmlns:r="http://schemas.openxmlformats.org/officeDocument/2006/relationships" r:embed="rId6"/>
          <a:stretch>
            <a:fillRect/>
          </a:stretch>
        </a:blipFill>
      </dgm:spPr>
      <dgm:t>
        <a:bodyPr/>
        <a:lstStyle/>
        <a:p>
          <a:pPr rtl="1"/>
          <a:endParaRPr lang="ar-SA"/>
        </a:p>
      </dgm:t>
    </dgm:pt>
    <dgm:pt modelId="{1DFF0BB3-C40D-4984-8C78-8314CEFDF93D}" type="pres">
      <dgm:prSet presAssocID="{5A172671-2231-4701-A65C-DA4F0C2760A5}" presName="text" presStyleLbl="node1" presStyleIdx="6" presStyleCnt="8">
        <dgm:presLayoutVars>
          <dgm:bulletEnabled val="1"/>
        </dgm:presLayoutVars>
      </dgm:prSet>
      <dgm:spPr/>
      <dgm:t>
        <a:bodyPr/>
        <a:lstStyle/>
        <a:p>
          <a:pPr rtl="1"/>
          <a:endParaRPr lang="ar-SA"/>
        </a:p>
      </dgm:t>
    </dgm:pt>
    <dgm:pt modelId="{AF1A058F-C3E5-401C-8186-D1162F50B875}" type="pres">
      <dgm:prSet presAssocID="{5521B531-BAEA-4931-ACE0-26F2964EFA6E}" presName="spacer" presStyleCnt="0"/>
      <dgm:spPr/>
    </dgm:pt>
    <dgm:pt modelId="{8248FE2E-1815-4187-8F52-458DD0CD8166}" type="pres">
      <dgm:prSet presAssocID="{BC5264F5-6DF1-4750-BDA8-5456A319C823}" presName="comp" presStyleCnt="0"/>
      <dgm:spPr/>
    </dgm:pt>
    <dgm:pt modelId="{C4A92434-AD1A-4E6A-9ED5-0AC3D6BAA275}" type="pres">
      <dgm:prSet presAssocID="{BC5264F5-6DF1-4750-BDA8-5456A319C823}" presName="box" presStyleLbl="node1" presStyleIdx="7" presStyleCnt="8"/>
      <dgm:spPr/>
      <dgm:t>
        <a:bodyPr/>
        <a:lstStyle/>
        <a:p>
          <a:pPr rtl="1"/>
          <a:endParaRPr lang="ar-SA"/>
        </a:p>
      </dgm:t>
    </dgm:pt>
    <dgm:pt modelId="{098EDD1A-1B5F-41E3-984B-7EFB11E23EBC}" type="pres">
      <dgm:prSet presAssocID="{BC5264F5-6DF1-4750-BDA8-5456A319C823}" presName="img" presStyleLbl="fgImgPlace1" presStyleIdx="7" presStyleCnt="8"/>
      <dgm:spPr>
        <a:blipFill rotWithShape="0">
          <a:blip xmlns:r="http://schemas.openxmlformats.org/officeDocument/2006/relationships" r:embed="rId7"/>
          <a:stretch>
            <a:fillRect/>
          </a:stretch>
        </a:blipFill>
      </dgm:spPr>
      <dgm:t>
        <a:bodyPr/>
        <a:lstStyle/>
        <a:p>
          <a:pPr rtl="1"/>
          <a:endParaRPr lang="ar-SA"/>
        </a:p>
      </dgm:t>
    </dgm:pt>
    <dgm:pt modelId="{D8D110BB-45AE-4289-BC85-D7B645F7F411}" type="pres">
      <dgm:prSet presAssocID="{BC5264F5-6DF1-4750-BDA8-5456A319C823}" presName="text" presStyleLbl="node1" presStyleIdx="7" presStyleCnt="8">
        <dgm:presLayoutVars>
          <dgm:bulletEnabled val="1"/>
        </dgm:presLayoutVars>
      </dgm:prSet>
      <dgm:spPr/>
      <dgm:t>
        <a:bodyPr/>
        <a:lstStyle/>
        <a:p>
          <a:pPr rtl="1"/>
          <a:endParaRPr lang="ar-SA"/>
        </a:p>
      </dgm:t>
    </dgm:pt>
  </dgm:ptLst>
  <dgm:cxnLst>
    <dgm:cxn modelId="{DAB54860-A7E9-45CF-B07D-A9CC29DD8184}" type="presOf" srcId="{FB80987B-B8C0-47BB-A030-B3592FBB9ADD}" destId="{395ACA22-EBFB-40B3-9F58-CA80DAE94F82}" srcOrd="1" destOrd="0" presId="urn:microsoft.com/office/officeart/2005/8/layout/vList4#1"/>
    <dgm:cxn modelId="{541F4A73-4BF6-4C16-B2B2-D27ECE670AC6}" type="presOf" srcId="{8CB25588-6A5C-4CFF-9C49-97BEB07009DA}" destId="{2F10874C-7DAE-4A39-ACB9-A3EE320E71EC}" srcOrd="1" destOrd="0" presId="urn:microsoft.com/office/officeart/2005/8/layout/vList4#1"/>
    <dgm:cxn modelId="{C771A87A-5F10-4649-AEA7-EA175FCA5EFE}" srcId="{96782D0D-62AA-4B87-932E-0003402778EB}" destId="{C0B7DE6D-9A4C-4AD4-9BD7-99428670A232}" srcOrd="3" destOrd="0" parTransId="{C30C5CD4-BE83-4A65-A3B2-DD4C90FED81B}" sibTransId="{5E7432AA-004F-42AB-B8A0-D2164288A51B}"/>
    <dgm:cxn modelId="{31C907CA-1F2F-41B7-8AA9-03AEED0AB523}" type="presOf" srcId="{87CCB4FD-F1C3-4623-8D35-E22E9FCD466B}" destId="{9769C346-5CBC-44F0-A9D1-E17B43F63331}" srcOrd="1" destOrd="0" presId="urn:microsoft.com/office/officeart/2005/8/layout/vList4#1"/>
    <dgm:cxn modelId="{2F5613E1-A861-4BA5-A13A-708B09B3E2FB}" type="presOf" srcId="{87CCB4FD-F1C3-4623-8D35-E22E9FCD466B}" destId="{0FF84110-D0D3-4CD9-ABC7-CF8D4AC3B31B}" srcOrd="0" destOrd="0" presId="urn:microsoft.com/office/officeart/2005/8/layout/vList4#1"/>
    <dgm:cxn modelId="{3F81556A-333E-4293-B3B7-B6701323498E}" srcId="{96782D0D-62AA-4B87-932E-0003402778EB}" destId="{2BBB1A2E-5A54-4EC1-A086-19FA4E5A58A4}" srcOrd="1" destOrd="0" parTransId="{7B928526-C7A4-41CB-8340-A1FE3947D381}" sibTransId="{740042A0-1E56-4744-AFA3-7381D75A9612}"/>
    <dgm:cxn modelId="{38445681-BA71-45DA-B2B7-144958965523}" srcId="{96782D0D-62AA-4B87-932E-0003402778EB}" destId="{8CB25588-6A5C-4CFF-9C49-97BEB07009DA}" srcOrd="2" destOrd="0" parTransId="{75085C0E-F2F3-4EA5-93D4-1D000C3BBEE3}" sibTransId="{475ACBD9-F034-4D4B-BE63-38FD7B744A89}"/>
    <dgm:cxn modelId="{E68284F4-EBEF-4CAD-A59F-19EF003BE50C}" type="presOf" srcId="{2BBB1A2E-5A54-4EC1-A086-19FA4E5A58A4}" destId="{8CCBD96C-D5F6-4A6E-A0AD-67D289D2B33A}" srcOrd="1" destOrd="0" presId="urn:microsoft.com/office/officeart/2005/8/layout/vList4#1"/>
    <dgm:cxn modelId="{BDB73622-A13E-4515-B69F-7B58334C49D8}" type="presOf" srcId="{FB80987B-B8C0-47BB-A030-B3592FBB9ADD}" destId="{D5142409-A1BC-42C8-BFE4-65B9A55500A7}" srcOrd="0" destOrd="0" presId="urn:microsoft.com/office/officeart/2005/8/layout/vList4#1"/>
    <dgm:cxn modelId="{F1186865-D2DC-4A15-9566-197D65E4ABB1}" type="presOf" srcId="{C0B7DE6D-9A4C-4AD4-9BD7-99428670A232}" destId="{9CB08534-B50D-4CDB-9844-4E5123642066}" srcOrd="0" destOrd="0" presId="urn:microsoft.com/office/officeart/2005/8/layout/vList4#1"/>
    <dgm:cxn modelId="{C5ED4BFA-15CF-4725-89CD-265725A01FE6}" type="presOf" srcId="{5A172671-2231-4701-A65C-DA4F0C2760A5}" destId="{97C7682A-D2A2-4690-9E38-35194525D584}" srcOrd="0" destOrd="0" presId="urn:microsoft.com/office/officeart/2005/8/layout/vList4#1"/>
    <dgm:cxn modelId="{3228FC90-53BA-429B-B800-39480A77BA1B}" type="presOf" srcId="{BC5264F5-6DF1-4750-BDA8-5456A319C823}" destId="{C4A92434-AD1A-4E6A-9ED5-0AC3D6BAA275}" srcOrd="0" destOrd="0" presId="urn:microsoft.com/office/officeart/2005/8/layout/vList4#1"/>
    <dgm:cxn modelId="{E80F214F-5681-408B-B39C-20C15270E18D}" type="presOf" srcId="{4363B4C0-26D5-4E62-BCC7-3A94BA59A312}" destId="{B397467D-EF68-4FEE-8BD6-7B26C3D916E4}" srcOrd="1" destOrd="0" presId="urn:microsoft.com/office/officeart/2005/8/layout/vList4#1"/>
    <dgm:cxn modelId="{02DBB3EF-DAF8-4BB9-B145-D4575380DDD4}" srcId="{96782D0D-62AA-4B87-932E-0003402778EB}" destId="{5A172671-2231-4701-A65C-DA4F0C2760A5}" srcOrd="6" destOrd="0" parTransId="{B2582FB8-2B90-455F-88DE-01CD868AC209}" sibTransId="{5521B531-BAEA-4931-ACE0-26F2964EFA6E}"/>
    <dgm:cxn modelId="{DB9D29F3-1BEE-497A-9A58-7FD726DFAB05}" srcId="{96782D0D-62AA-4B87-932E-0003402778EB}" destId="{FB80987B-B8C0-47BB-A030-B3592FBB9ADD}" srcOrd="0" destOrd="0" parTransId="{6D5AC107-26CB-47D9-B3A4-484308CBF3B9}" sibTransId="{717D83EA-FBB6-480E-8448-A971CD7C7B3B}"/>
    <dgm:cxn modelId="{B57A379C-C86C-4C23-B97B-704E3C1E6674}" type="presOf" srcId="{8CB25588-6A5C-4CFF-9C49-97BEB07009DA}" destId="{AFE2E098-C181-4DA7-827C-E24BCB789A57}" srcOrd="0" destOrd="0" presId="urn:microsoft.com/office/officeart/2005/8/layout/vList4#1"/>
    <dgm:cxn modelId="{716DEF07-B004-46F4-9808-A860FB8AB9DC}" srcId="{96782D0D-62AA-4B87-932E-0003402778EB}" destId="{87CCB4FD-F1C3-4623-8D35-E22E9FCD466B}" srcOrd="4" destOrd="0" parTransId="{E30E77C8-6588-4C33-AE00-DBEFDD4E7ACA}" sibTransId="{A6615B7F-3948-4336-A993-A5F5B2A2E009}"/>
    <dgm:cxn modelId="{40A2D529-BEB2-4E34-9241-D19129F534F5}" type="presOf" srcId="{2BBB1A2E-5A54-4EC1-A086-19FA4E5A58A4}" destId="{BE2E368A-C46E-4A83-B384-0B794D579C80}" srcOrd="0" destOrd="0" presId="urn:microsoft.com/office/officeart/2005/8/layout/vList4#1"/>
    <dgm:cxn modelId="{B160335F-C860-4BD2-8FA7-3BEAB9085DA7}" type="presOf" srcId="{5A172671-2231-4701-A65C-DA4F0C2760A5}" destId="{1DFF0BB3-C40D-4984-8C78-8314CEFDF93D}" srcOrd="1" destOrd="0" presId="urn:microsoft.com/office/officeart/2005/8/layout/vList4#1"/>
    <dgm:cxn modelId="{61287F85-C21A-4A79-B8E6-789D7EF878CF}" srcId="{96782D0D-62AA-4B87-932E-0003402778EB}" destId="{BC5264F5-6DF1-4750-BDA8-5456A319C823}" srcOrd="7" destOrd="0" parTransId="{25911C65-D0C4-4CA0-9703-1AC175DA28C3}" sibTransId="{7B2F5D9A-4904-4027-9E68-6A053FA21673}"/>
    <dgm:cxn modelId="{167735B0-19D9-45DC-B087-206B0169803D}" type="presOf" srcId="{4363B4C0-26D5-4E62-BCC7-3A94BA59A312}" destId="{BCEA0027-812B-49B6-BF26-3EDF85535722}" srcOrd="0" destOrd="0" presId="urn:microsoft.com/office/officeart/2005/8/layout/vList4#1"/>
    <dgm:cxn modelId="{95A3087C-52B8-4ECA-BFEC-1B939C08D0CA}" type="presOf" srcId="{BC5264F5-6DF1-4750-BDA8-5456A319C823}" destId="{D8D110BB-45AE-4289-BC85-D7B645F7F411}" srcOrd="1" destOrd="0" presId="urn:microsoft.com/office/officeart/2005/8/layout/vList4#1"/>
    <dgm:cxn modelId="{E9720E98-3995-4573-8C09-D1835BB1781C}" type="presOf" srcId="{96782D0D-62AA-4B87-932E-0003402778EB}" destId="{ED3DFD65-79DB-4104-B45A-682D6577E29A}" srcOrd="0" destOrd="0" presId="urn:microsoft.com/office/officeart/2005/8/layout/vList4#1"/>
    <dgm:cxn modelId="{48333D01-F31E-4637-AABD-D463A3E3937B}" type="presOf" srcId="{C0B7DE6D-9A4C-4AD4-9BD7-99428670A232}" destId="{F15D3386-ED29-4702-8EB4-F4B6922550BD}" srcOrd="1" destOrd="0" presId="urn:microsoft.com/office/officeart/2005/8/layout/vList4#1"/>
    <dgm:cxn modelId="{D7C2051E-3C05-4BB5-B25B-ABB877C9D10A}" srcId="{96782D0D-62AA-4B87-932E-0003402778EB}" destId="{4363B4C0-26D5-4E62-BCC7-3A94BA59A312}" srcOrd="5" destOrd="0" parTransId="{CDA5A691-2B3A-41A1-804A-660B51325B51}" sibTransId="{F3C715FD-CB7F-492D-AEE2-69AF4A8F6163}"/>
    <dgm:cxn modelId="{E0869F3F-706B-4056-9C8A-2B4F96707B8E}" type="presParOf" srcId="{ED3DFD65-79DB-4104-B45A-682D6577E29A}" destId="{0C072A99-503C-46BE-A58E-94901775E01B}" srcOrd="0" destOrd="0" presId="urn:microsoft.com/office/officeart/2005/8/layout/vList4#1"/>
    <dgm:cxn modelId="{E97CB36B-C7AD-425B-BED9-030D8C25311A}" type="presParOf" srcId="{0C072A99-503C-46BE-A58E-94901775E01B}" destId="{D5142409-A1BC-42C8-BFE4-65B9A55500A7}" srcOrd="0" destOrd="0" presId="urn:microsoft.com/office/officeart/2005/8/layout/vList4#1"/>
    <dgm:cxn modelId="{8FCE2ADA-3DD8-458E-8FD0-5A9D3647A986}" type="presParOf" srcId="{0C072A99-503C-46BE-A58E-94901775E01B}" destId="{FCD29B56-33B2-4BB5-9FBB-0AE16F18A0F3}" srcOrd="1" destOrd="0" presId="urn:microsoft.com/office/officeart/2005/8/layout/vList4#1"/>
    <dgm:cxn modelId="{B755BE8D-EE42-4441-A916-0827B8098851}" type="presParOf" srcId="{0C072A99-503C-46BE-A58E-94901775E01B}" destId="{395ACA22-EBFB-40B3-9F58-CA80DAE94F82}" srcOrd="2" destOrd="0" presId="urn:microsoft.com/office/officeart/2005/8/layout/vList4#1"/>
    <dgm:cxn modelId="{4F56BFB6-B634-4027-B00A-2A0E68FBD375}" type="presParOf" srcId="{ED3DFD65-79DB-4104-B45A-682D6577E29A}" destId="{CC4BBBE8-87DB-4F0A-96D6-A07A44BA985D}" srcOrd="1" destOrd="0" presId="urn:microsoft.com/office/officeart/2005/8/layout/vList4#1"/>
    <dgm:cxn modelId="{F4821792-0F74-4B0A-8C3F-4F628692D805}" type="presParOf" srcId="{ED3DFD65-79DB-4104-B45A-682D6577E29A}" destId="{09740480-D6E2-4ED3-BC2B-485752178EAA}" srcOrd="2" destOrd="0" presId="urn:microsoft.com/office/officeart/2005/8/layout/vList4#1"/>
    <dgm:cxn modelId="{A644196D-CA14-4B16-8B38-9799EA03C34B}" type="presParOf" srcId="{09740480-D6E2-4ED3-BC2B-485752178EAA}" destId="{BE2E368A-C46E-4A83-B384-0B794D579C80}" srcOrd="0" destOrd="0" presId="urn:microsoft.com/office/officeart/2005/8/layout/vList4#1"/>
    <dgm:cxn modelId="{AE190CC4-F8D6-4E13-A003-D62AAFB4EEA3}" type="presParOf" srcId="{09740480-D6E2-4ED3-BC2B-485752178EAA}" destId="{196F061F-D564-4499-8648-A8D0FA535381}" srcOrd="1" destOrd="0" presId="urn:microsoft.com/office/officeart/2005/8/layout/vList4#1"/>
    <dgm:cxn modelId="{1E3A0E0E-DA0B-49D4-BE9F-7C49A4F09825}" type="presParOf" srcId="{09740480-D6E2-4ED3-BC2B-485752178EAA}" destId="{8CCBD96C-D5F6-4A6E-A0AD-67D289D2B33A}" srcOrd="2" destOrd="0" presId="urn:microsoft.com/office/officeart/2005/8/layout/vList4#1"/>
    <dgm:cxn modelId="{6EDE5633-C1DD-49EF-A44E-ED86672AA861}" type="presParOf" srcId="{ED3DFD65-79DB-4104-B45A-682D6577E29A}" destId="{92B6CC19-32CB-4FE1-B3EF-F55344A7FC9E}" srcOrd="3" destOrd="0" presId="urn:microsoft.com/office/officeart/2005/8/layout/vList4#1"/>
    <dgm:cxn modelId="{78EF5994-2DCF-4CFF-BE43-B666770B3949}" type="presParOf" srcId="{ED3DFD65-79DB-4104-B45A-682D6577E29A}" destId="{D30C7B29-4DCE-43B9-9527-BF6965B6E5C2}" srcOrd="4" destOrd="0" presId="urn:microsoft.com/office/officeart/2005/8/layout/vList4#1"/>
    <dgm:cxn modelId="{025C9F1B-07C3-454B-87A0-591FF88F06AE}" type="presParOf" srcId="{D30C7B29-4DCE-43B9-9527-BF6965B6E5C2}" destId="{AFE2E098-C181-4DA7-827C-E24BCB789A57}" srcOrd="0" destOrd="0" presId="urn:microsoft.com/office/officeart/2005/8/layout/vList4#1"/>
    <dgm:cxn modelId="{CD961B22-AD30-4E69-B206-562DA5300D21}" type="presParOf" srcId="{D30C7B29-4DCE-43B9-9527-BF6965B6E5C2}" destId="{EE1F1EF8-C889-4845-932A-5FC539FFBB17}" srcOrd="1" destOrd="0" presId="urn:microsoft.com/office/officeart/2005/8/layout/vList4#1"/>
    <dgm:cxn modelId="{37E7262E-A24D-48D3-9E55-1D960FB2EB0A}" type="presParOf" srcId="{D30C7B29-4DCE-43B9-9527-BF6965B6E5C2}" destId="{2F10874C-7DAE-4A39-ACB9-A3EE320E71EC}" srcOrd="2" destOrd="0" presId="urn:microsoft.com/office/officeart/2005/8/layout/vList4#1"/>
    <dgm:cxn modelId="{AECA284D-0DE4-4CE4-BA62-0CA623BCBCDD}" type="presParOf" srcId="{ED3DFD65-79DB-4104-B45A-682D6577E29A}" destId="{FBADAA64-97B4-408C-B0E7-C107435594D2}" srcOrd="5" destOrd="0" presId="urn:microsoft.com/office/officeart/2005/8/layout/vList4#1"/>
    <dgm:cxn modelId="{A0430312-218D-4217-85D7-587B206B15A2}" type="presParOf" srcId="{ED3DFD65-79DB-4104-B45A-682D6577E29A}" destId="{72178B01-FAE8-4AE9-8E4A-97534956C9A8}" srcOrd="6" destOrd="0" presId="urn:microsoft.com/office/officeart/2005/8/layout/vList4#1"/>
    <dgm:cxn modelId="{903552CB-AE91-42F4-B2C6-EE199FFCB2C1}" type="presParOf" srcId="{72178B01-FAE8-4AE9-8E4A-97534956C9A8}" destId="{9CB08534-B50D-4CDB-9844-4E5123642066}" srcOrd="0" destOrd="0" presId="urn:microsoft.com/office/officeart/2005/8/layout/vList4#1"/>
    <dgm:cxn modelId="{6222A6E2-B091-47AC-BC8E-B1501E3FDB19}" type="presParOf" srcId="{72178B01-FAE8-4AE9-8E4A-97534956C9A8}" destId="{986FB645-C58E-4AB9-B6DF-48C6D42C60CE}" srcOrd="1" destOrd="0" presId="urn:microsoft.com/office/officeart/2005/8/layout/vList4#1"/>
    <dgm:cxn modelId="{52C375C1-4E85-4657-96E9-8276735FC83E}" type="presParOf" srcId="{72178B01-FAE8-4AE9-8E4A-97534956C9A8}" destId="{F15D3386-ED29-4702-8EB4-F4B6922550BD}" srcOrd="2" destOrd="0" presId="urn:microsoft.com/office/officeart/2005/8/layout/vList4#1"/>
    <dgm:cxn modelId="{21842590-FB6C-4AFF-9A3A-55F81E71842B}" type="presParOf" srcId="{ED3DFD65-79DB-4104-B45A-682D6577E29A}" destId="{FA78D3B1-A4C0-4B65-A0A0-68483681CCA3}" srcOrd="7" destOrd="0" presId="urn:microsoft.com/office/officeart/2005/8/layout/vList4#1"/>
    <dgm:cxn modelId="{F3A0A5E5-8D0A-4C4A-B3E3-5FDA49963240}" type="presParOf" srcId="{ED3DFD65-79DB-4104-B45A-682D6577E29A}" destId="{8384232B-30DF-4939-8C7F-15AA12CDE2AA}" srcOrd="8" destOrd="0" presId="urn:microsoft.com/office/officeart/2005/8/layout/vList4#1"/>
    <dgm:cxn modelId="{8B7E292A-833C-423A-8E76-72975512BFA7}" type="presParOf" srcId="{8384232B-30DF-4939-8C7F-15AA12CDE2AA}" destId="{0FF84110-D0D3-4CD9-ABC7-CF8D4AC3B31B}" srcOrd="0" destOrd="0" presId="urn:microsoft.com/office/officeart/2005/8/layout/vList4#1"/>
    <dgm:cxn modelId="{81059B2B-265C-4D11-B79B-EE7CC66DCE0F}" type="presParOf" srcId="{8384232B-30DF-4939-8C7F-15AA12CDE2AA}" destId="{1BA32ACE-FBCF-4AD0-A9BF-06A171D7AE3A}" srcOrd="1" destOrd="0" presId="urn:microsoft.com/office/officeart/2005/8/layout/vList4#1"/>
    <dgm:cxn modelId="{58AC7D50-E921-43EE-ABB1-C19E99CB04A7}" type="presParOf" srcId="{8384232B-30DF-4939-8C7F-15AA12CDE2AA}" destId="{9769C346-5CBC-44F0-A9D1-E17B43F63331}" srcOrd="2" destOrd="0" presId="urn:microsoft.com/office/officeart/2005/8/layout/vList4#1"/>
    <dgm:cxn modelId="{99912A3F-FB0D-4F59-AB63-CB4C957CFC7F}" type="presParOf" srcId="{ED3DFD65-79DB-4104-B45A-682D6577E29A}" destId="{000B20C1-7EF8-4155-817F-684A9597C00E}" srcOrd="9" destOrd="0" presId="urn:microsoft.com/office/officeart/2005/8/layout/vList4#1"/>
    <dgm:cxn modelId="{512A2D60-F3D4-43EB-88C7-520A1FD0C8A8}" type="presParOf" srcId="{ED3DFD65-79DB-4104-B45A-682D6577E29A}" destId="{C0B18855-DB3A-4485-97FB-F4E13EB2519D}" srcOrd="10" destOrd="0" presId="urn:microsoft.com/office/officeart/2005/8/layout/vList4#1"/>
    <dgm:cxn modelId="{B10F603A-39CB-4DC7-A69C-0715D18D10F7}" type="presParOf" srcId="{C0B18855-DB3A-4485-97FB-F4E13EB2519D}" destId="{BCEA0027-812B-49B6-BF26-3EDF85535722}" srcOrd="0" destOrd="0" presId="urn:microsoft.com/office/officeart/2005/8/layout/vList4#1"/>
    <dgm:cxn modelId="{E79DA830-BF4E-4057-A662-5E4D36ADBBD4}" type="presParOf" srcId="{C0B18855-DB3A-4485-97FB-F4E13EB2519D}" destId="{C3558BBA-8B9E-418D-89A1-A89EB714BBBA}" srcOrd="1" destOrd="0" presId="urn:microsoft.com/office/officeart/2005/8/layout/vList4#1"/>
    <dgm:cxn modelId="{AFFBF36B-2705-42F7-9EB1-6DF1A996FFD7}" type="presParOf" srcId="{C0B18855-DB3A-4485-97FB-F4E13EB2519D}" destId="{B397467D-EF68-4FEE-8BD6-7B26C3D916E4}" srcOrd="2" destOrd="0" presId="urn:microsoft.com/office/officeart/2005/8/layout/vList4#1"/>
    <dgm:cxn modelId="{F320DDF5-3819-4C59-9DA7-AA1BA36912CC}" type="presParOf" srcId="{ED3DFD65-79DB-4104-B45A-682D6577E29A}" destId="{7C472670-DE9B-46BD-A634-0F8E750F8339}" srcOrd="11" destOrd="0" presId="urn:microsoft.com/office/officeart/2005/8/layout/vList4#1"/>
    <dgm:cxn modelId="{8C6FF5C9-A38A-4FF2-8338-C3B3B9069688}" type="presParOf" srcId="{ED3DFD65-79DB-4104-B45A-682D6577E29A}" destId="{76F4872E-9547-40CD-B3CC-F9358E1B8C3A}" srcOrd="12" destOrd="0" presId="urn:microsoft.com/office/officeart/2005/8/layout/vList4#1"/>
    <dgm:cxn modelId="{F2F24E57-0C8E-4D63-9174-FE4E04C30460}" type="presParOf" srcId="{76F4872E-9547-40CD-B3CC-F9358E1B8C3A}" destId="{97C7682A-D2A2-4690-9E38-35194525D584}" srcOrd="0" destOrd="0" presId="urn:microsoft.com/office/officeart/2005/8/layout/vList4#1"/>
    <dgm:cxn modelId="{B74AAD20-6C95-433B-B248-CBA59E6558E7}" type="presParOf" srcId="{76F4872E-9547-40CD-B3CC-F9358E1B8C3A}" destId="{C76F963C-07AB-4B3D-8BF9-1B394723284C}" srcOrd="1" destOrd="0" presId="urn:microsoft.com/office/officeart/2005/8/layout/vList4#1"/>
    <dgm:cxn modelId="{FA2554DE-5D3F-421A-99B5-CED2B57EEE9F}" type="presParOf" srcId="{76F4872E-9547-40CD-B3CC-F9358E1B8C3A}" destId="{1DFF0BB3-C40D-4984-8C78-8314CEFDF93D}" srcOrd="2" destOrd="0" presId="urn:microsoft.com/office/officeart/2005/8/layout/vList4#1"/>
    <dgm:cxn modelId="{AF554C7F-4EEF-4637-A37F-64FF76745A91}" type="presParOf" srcId="{ED3DFD65-79DB-4104-B45A-682D6577E29A}" destId="{AF1A058F-C3E5-401C-8186-D1162F50B875}" srcOrd="13" destOrd="0" presId="urn:microsoft.com/office/officeart/2005/8/layout/vList4#1"/>
    <dgm:cxn modelId="{C2864630-9C2D-4C08-B335-91519747231D}" type="presParOf" srcId="{ED3DFD65-79DB-4104-B45A-682D6577E29A}" destId="{8248FE2E-1815-4187-8F52-458DD0CD8166}" srcOrd="14" destOrd="0" presId="urn:microsoft.com/office/officeart/2005/8/layout/vList4#1"/>
    <dgm:cxn modelId="{24AAAAF1-2A53-48D1-8416-414E3C3C93B6}" type="presParOf" srcId="{8248FE2E-1815-4187-8F52-458DD0CD8166}" destId="{C4A92434-AD1A-4E6A-9ED5-0AC3D6BAA275}" srcOrd="0" destOrd="0" presId="urn:microsoft.com/office/officeart/2005/8/layout/vList4#1"/>
    <dgm:cxn modelId="{492B30F4-88C6-4EE1-A0AD-F6954B065293}" type="presParOf" srcId="{8248FE2E-1815-4187-8F52-458DD0CD8166}" destId="{098EDD1A-1B5F-41E3-984B-7EFB11E23EBC}" srcOrd="1" destOrd="0" presId="urn:microsoft.com/office/officeart/2005/8/layout/vList4#1"/>
    <dgm:cxn modelId="{7370E2AC-9F82-454C-B482-8D204DCF2734}" type="presParOf" srcId="{8248FE2E-1815-4187-8F52-458DD0CD8166}" destId="{D8D110BB-45AE-4289-BC85-D7B645F7F411}" srcOrd="2" destOrd="0" presId="urn:microsoft.com/office/officeart/2005/8/layout/vList4#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5142409-A1BC-42C8-BFE4-65B9A55500A7}">
      <dsp:nvSpPr>
        <dsp:cNvPr id="0" name=""/>
        <dsp:cNvSpPr/>
      </dsp:nvSpPr>
      <dsp:spPr>
        <a:xfrm>
          <a:off x="0" y="0"/>
          <a:ext cx="7776864" cy="5378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en-US" sz="1500" kern="1200">
              <a:solidFill>
                <a:schemeClr val="accent3">
                  <a:lumMod val="75000"/>
                </a:schemeClr>
              </a:solidFill>
            </a:rPr>
            <a:t>Specify  Clay resources to the study</a:t>
          </a:r>
          <a:endParaRPr lang="ar-SA" sz="1500" kern="1200">
            <a:solidFill>
              <a:schemeClr val="accent3">
                <a:lumMod val="75000"/>
              </a:schemeClr>
            </a:solidFill>
          </a:endParaRPr>
        </a:p>
      </dsp:txBody>
      <dsp:txXfrm>
        <a:off x="1609153" y="0"/>
        <a:ext cx="6167710" cy="537809"/>
      </dsp:txXfrm>
    </dsp:sp>
    <dsp:sp modelId="{FCD29B56-33B2-4BB5-9FBB-0AE16F18A0F3}">
      <dsp:nvSpPr>
        <dsp:cNvPr id="0" name=""/>
        <dsp:cNvSpPr/>
      </dsp:nvSpPr>
      <dsp:spPr>
        <a:xfrm>
          <a:off x="53780" y="53780"/>
          <a:ext cx="1555372" cy="430247"/>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2E368A-C46E-4A83-B384-0B794D579C80}">
      <dsp:nvSpPr>
        <dsp:cNvPr id="0" name=""/>
        <dsp:cNvSpPr/>
      </dsp:nvSpPr>
      <dsp:spPr>
        <a:xfrm>
          <a:off x="0" y="591590"/>
          <a:ext cx="7776864" cy="5378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kern="1200">
              <a:solidFill>
                <a:schemeClr val="accent3">
                  <a:lumMod val="75000"/>
                </a:schemeClr>
              </a:solidFill>
            </a:rPr>
            <a:t>Visiting the site ( Beit- Wazan) and taking samples and testing it for the use</a:t>
          </a:r>
          <a:r>
            <a:rPr lang="en-US" sz="1400" kern="1200">
              <a:solidFill>
                <a:schemeClr val="accent3">
                  <a:lumMod val="75000"/>
                </a:schemeClr>
              </a:solidFill>
            </a:rPr>
            <a:t> </a:t>
          </a:r>
          <a:endParaRPr lang="ar-SA" sz="1400" kern="1200">
            <a:solidFill>
              <a:schemeClr val="accent3">
                <a:lumMod val="75000"/>
              </a:schemeClr>
            </a:solidFill>
          </a:endParaRPr>
        </a:p>
      </dsp:txBody>
      <dsp:txXfrm>
        <a:off x="1609153" y="591590"/>
        <a:ext cx="6167710" cy="537809"/>
      </dsp:txXfrm>
    </dsp:sp>
    <dsp:sp modelId="{196F061F-D564-4499-8648-A8D0FA535381}">
      <dsp:nvSpPr>
        <dsp:cNvPr id="0" name=""/>
        <dsp:cNvSpPr/>
      </dsp:nvSpPr>
      <dsp:spPr>
        <a:xfrm>
          <a:off x="53780" y="645371"/>
          <a:ext cx="1555372" cy="430247"/>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FE2E098-C181-4DA7-827C-E24BCB789A57}">
      <dsp:nvSpPr>
        <dsp:cNvPr id="0" name=""/>
        <dsp:cNvSpPr/>
      </dsp:nvSpPr>
      <dsp:spPr>
        <a:xfrm>
          <a:off x="0" y="1171763"/>
          <a:ext cx="7776864" cy="5378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en-US" sz="1500" kern="1200">
              <a:solidFill>
                <a:schemeClr val="accent3">
                  <a:lumMod val="75000"/>
                </a:schemeClr>
              </a:solidFill>
            </a:rPr>
            <a:t>Data collection </a:t>
          </a:r>
          <a:endParaRPr lang="ar-SA" sz="1500" kern="1200">
            <a:solidFill>
              <a:schemeClr val="accent3">
                <a:lumMod val="75000"/>
              </a:schemeClr>
            </a:solidFill>
          </a:endParaRPr>
        </a:p>
      </dsp:txBody>
      <dsp:txXfrm>
        <a:off x="1609153" y="1171763"/>
        <a:ext cx="6167710" cy="537809"/>
      </dsp:txXfrm>
    </dsp:sp>
    <dsp:sp modelId="{EE1F1EF8-C889-4845-932A-5FC539FFBB17}">
      <dsp:nvSpPr>
        <dsp:cNvPr id="0" name=""/>
        <dsp:cNvSpPr/>
      </dsp:nvSpPr>
      <dsp:spPr>
        <a:xfrm>
          <a:off x="53780" y="1236962"/>
          <a:ext cx="1555372" cy="430247"/>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CB08534-B50D-4CDB-9844-4E5123642066}">
      <dsp:nvSpPr>
        <dsp:cNvPr id="0" name=""/>
        <dsp:cNvSpPr/>
      </dsp:nvSpPr>
      <dsp:spPr>
        <a:xfrm>
          <a:off x="0" y="1774771"/>
          <a:ext cx="7776864" cy="5378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en-US" sz="1500" kern="1200">
              <a:solidFill>
                <a:schemeClr val="accent3">
                  <a:lumMod val="75000"/>
                </a:schemeClr>
              </a:solidFill>
            </a:rPr>
            <a:t>Designing the moulds of testing &amp; preparing mortars according suggested pathes and scenarios</a:t>
          </a:r>
          <a:endParaRPr lang="ar-SA" sz="1500" kern="1200">
            <a:solidFill>
              <a:schemeClr val="accent3">
                <a:lumMod val="75000"/>
              </a:schemeClr>
            </a:solidFill>
          </a:endParaRPr>
        </a:p>
      </dsp:txBody>
      <dsp:txXfrm>
        <a:off x="1609153" y="1774771"/>
        <a:ext cx="6167710" cy="537809"/>
      </dsp:txXfrm>
    </dsp:sp>
    <dsp:sp modelId="{986FB645-C58E-4AB9-B6DF-48C6D42C60CE}">
      <dsp:nvSpPr>
        <dsp:cNvPr id="0" name=""/>
        <dsp:cNvSpPr/>
      </dsp:nvSpPr>
      <dsp:spPr>
        <a:xfrm>
          <a:off x="53780" y="1828552"/>
          <a:ext cx="1555372" cy="430247"/>
        </a:xfrm>
        <a:prstGeom prst="roundRect">
          <a:avLst>
            <a:gd name="adj" fmla="val 10000"/>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F84110-D0D3-4CD9-ABC7-CF8D4AC3B31B}">
      <dsp:nvSpPr>
        <dsp:cNvPr id="0" name=""/>
        <dsp:cNvSpPr/>
      </dsp:nvSpPr>
      <dsp:spPr>
        <a:xfrm>
          <a:off x="0" y="2366362"/>
          <a:ext cx="7776864" cy="5378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en-US" sz="1500" kern="1200">
              <a:solidFill>
                <a:schemeClr val="accent3">
                  <a:lumMod val="75000"/>
                </a:schemeClr>
              </a:solidFill>
            </a:rPr>
            <a:t>Determination the optimal consituents of additives in each path.</a:t>
          </a:r>
          <a:endParaRPr lang="ar-SA" sz="1500" kern="1200">
            <a:solidFill>
              <a:schemeClr val="accent3">
                <a:lumMod val="75000"/>
              </a:schemeClr>
            </a:solidFill>
          </a:endParaRPr>
        </a:p>
      </dsp:txBody>
      <dsp:txXfrm>
        <a:off x="1609153" y="2366362"/>
        <a:ext cx="6167710" cy="537809"/>
      </dsp:txXfrm>
    </dsp:sp>
    <dsp:sp modelId="{1BA32ACE-FBCF-4AD0-A9BF-06A171D7AE3A}">
      <dsp:nvSpPr>
        <dsp:cNvPr id="0" name=""/>
        <dsp:cNvSpPr/>
      </dsp:nvSpPr>
      <dsp:spPr>
        <a:xfrm>
          <a:off x="53780" y="2426971"/>
          <a:ext cx="1555372" cy="430247"/>
        </a:xfrm>
        <a:prstGeom prst="roundRect">
          <a:avLst>
            <a:gd name="adj" fmla="val 10000"/>
          </a:avLst>
        </a:prstGeom>
        <a:blipFill rotWithShape="0">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CEA0027-812B-49B6-BF26-3EDF85535722}">
      <dsp:nvSpPr>
        <dsp:cNvPr id="0" name=""/>
        <dsp:cNvSpPr/>
      </dsp:nvSpPr>
      <dsp:spPr>
        <a:xfrm>
          <a:off x="0" y="2957952"/>
          <a:ext cx="7776864" cy="5378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en-US" sz="1500" kern="1200">
              <a:solidFill>
                <a:schemeClr val="accent3">
                  <a:lumMod val="75000"/>
                </a:schemeClr>
              </a:solidFill>
            </a:rPr>
            <a:t>preparing a pressurized system of CO</a:t>
          </a:r>
          <a:r>
            <a:rPr lang="en-US" sz="1500" kern="1200" baseline="-25000">
              <a:solidFill>
                <a:schemeClr val="accent3">
                  <a:lumMod val="75000"/>
                </a:schemeClr>
              </a:solidFill>
            </a:rPr>
            <a:t>2 </a:t>
          </a:r>
          <a:r>
            <a:rPr lang="en-US" sz="1500" kern="1200" baseline="0">
              <a:solidFill>
                <a:schemeClr val="accent3">
                  <a:lumMod val="75000"/>
                </a:schemeClr>
              </a:solidFill>
            </a:rPr>
            <a:t>for curing purposes</a:t>
          </a:r>
          <a:endParaRPr lang="ar-SA" sz="1500" kern="1200">
            <a:solidFill>
              <a:schemeClr val="accent3">
                <a:lumMod val="75000"/>
              </a:schemeClr>
            </a:solidFill>
          </a:endParaRPr>
        </a:p>
      </dsp:txBody>
      <dsp:txXfrm>
        <a:off x="1609153" y="2957952"/>
        <a:ext cx="6167710" cy="537809"/>
      </dsp:txXfrm>
    </dsp:sp>
    <dsp:sp modelId="{C3558BBA-8B9E-418D-89A1-A89EB714BBBA}">
      <dsp:nvSpPr>
        <dsp:cNvPr id="0" name=""/>
        <dsp:cNvSpPr/>
      </dsp:nvSpPr>
      <dsp:spPr>
        <a:xfrm>
          <a:off x="53780" y="3011733"/>
          <a:ext cx="1555372" cy="430247"/>
        </a:xfrm>
        <a:prstGeom prst="roundRect">
          <a:avLst>
            <a:gd name="adj" fmla="val 10000"/>
          </a:avLst>
        </a:prstGeom>
        <a:blipFill rotWithShape="0">
          <a:blip xmlns:r="http://schemas.openxmlformats.org/officeDocument/2006/relationships" r:embed="rId5"/>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7C7682A-D2A2-4690-9E38-35194525D584}">
      <dsp:nvSpPr>
        <dsp:cNvPr id="0" name=""/>
        <dsp:cNvSpPr/>
      </dsp:nvSpPr>
      <dsp:spPr>
        <a:xfrm>
          <a:off x="0" y="3549543"/>
          <a:ext cx="7776864" cy="46334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en-US" sz="1500" kern="1200">
              <a:solidFill>
                <a:schemeClr val="accent3">
                  <a:lumMod val="75000"/>
                </a:schemeClr>
              </a:solidFill>
            </a:rPr>
            <a:t>Testing Samples according to specification </a:t>
          </a:r>
          <a:endParaRPr lang="ar-SA" sz="1500" kern="1200">
            <a:solidFill>
              <a:schemeClr val="accent3">
                <a:lumMod val="75000"/>
              </a:schemeClr>
            </a:solidFill>
          </a:endParaRPr>
        </a:p>
      </dsp:txBody>
      <dsp:txXfrm>
        <a:off x="1609153" y="3549543"/>
        <a:ext cx="6167710" cy="463344"/>
      </dsp:txXfrm>
    </dsp:sp>
    <dsp:sp modelId="{C76F963C-07AB-4B3D-8BF9-1B394723284C}">
      <dsp:nvSpPr>
        <dsp:cNvPr id="0" name=""/>
        <dsp:cNvSpPr/>
      </dsp:nvSpPr>
      <dsp:spPr>
        <a:xfrm>
          <a:off x="53780" y="3566091"/>
          <a:ext cx="1555372" cy="430247"/>
        </a:xfrm>
        <a:prstGeom prst="roundRect">
          <a:avLst>
            <a:gd name="adj" fmla="val 10000"/>
          </a:avLst>
        </a:prstGeom>
        <a:blipFill rotWithShape="0">
          <a:blip xmlns:r="http://schemas.openxmlformats.org/officeDocument/2006/relationships" r:embed="rId6"/>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4A92434-AD1A-4E6A-9ED5-0AC3D6BAA275}">
      <dsp:nvSpPr>
        <dsp:cNvPr id="0" name=""/>
        <dsp:cNvSpPr/>
      </dsp:nvSpPr>
      <dsp:spPr>
        <a:xfrm>
          <a:off x="0" y="4066669"/>
          <a:ext cx="7776864" cy="5378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en-US" sz="1500" kern="1200">
              <a:solidFill>
                <a:schemeClr val="accent3">
                  <a:lumMod val="75000"/>
                </a:schemeClr>
              </a:solidFill>
            </a:rPr>
            <a:t>Results , Discution and conclusions</a:t>
          </a:r>
          <a:endParaRPr lang="ar-SA" sz="1500" kern="1200">
            <a:solidFill>
              <a:schemeClr val="accent3">
                <a:lumMod val="75000"/>
              </a:schemeClr>
            </a:solidFill>
          </a:endParaRPr>
        </a:p>
      </dsp:txBody>
      <dsp:txXfrm>
        <a:off x="1609153" y="4066669"/>
        <a:ext cx="6167710" cy="537809"/>
      </dsp:txXfrm>
    </dsp:sp>
    <dsp:sp modelId="{098EDD1A-1B5F-41E3-984B-7EFB11E23EBC}">
      <dsp:nvSpPr>
        <dsp:cNvPr id="0" name=""/>
        <dsp:cNvSpPr/>
      </dsp:nvSpPr>
      <dsp:spPr>
        <a:xfrm>
          <a:off x="53780" y="4120450"/>
          <a:ext cx="1555372" cy="430247"/>
        </a:xfrm>
        <a:prstGeom prst="roundRect">
          <a:avLst>
            <a:gd name="adj" fmla="val 10000"/>
          </a:avLst>
        </a:prstGeom>
        <a:blipFill rotWithShape="0">
          <a:blip xmlns:r="http://schemas.openxmlformats.org/officeDocument/2006/relationships" r:embed="rId7"/>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88.emf"/><Relationship Id="rId1" Type="http://schemas.openxmlformats.org/officeDocument/2006/relationships/image" Target="../media/image87.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3090" name="Rectangle 18"/>
          <p:cNvSpPr>
            <a:spLocks noChangeArrowheads="1"/>
          </p:cNvSpPr>
          <p:nvPr/>
        </p:nvSpPr>
        <p:spPr bwMode="ltGray">
          <a:xfrm>
            <a:off x="0" y="6611938"/>
            <a:ext cx="9144000" cy="260350"/>
          </a:xfrm>
          <a:prstGeom prst="rect">
            <a:avLst/>
          </a:prstGeom>
          <a:solidFill>
            <a:schemeClr val="accent2"/>
          </a:solidFill>
          <a:ln w="9525">
            <a:noFill/>
            <a:miter lim="800000"/>
            <a:headEnd/>
            <a:tailEnd/>
          </a:ln>
          <a:effectLst/>
        </p:spPr>
        <p:txBody>
          <a:bodyPr wrap="none" anchor="ctr"/>
          <a:lstStyle/>
          <a:p>
            <a:endParaRPr lang="ar-JO"/>
          </a:p>
        </p:txBody>
      </p:sp>
      <p:pic>
        <p:nvPicPr>
          <p:cNvPr id="3092" name="Picture 20"/>
          <p:cNvPicPr>
            <a:picLocks noChangeAspect="1" noChangeArrowheads="1"/>
          </p:cNvPicPr>
          <p:nvPr/>
        </p:nvPicPr>
        <p:blipFill>
          <a:blip r:embed="rId2" cstate="print"/>
          <a:srcRect/>
          <a:stretch>
            <a:fillRect/>
          </a:stretch>
        </p:blipFill>
        <p:spPr bwMode="auto">
          <a:xfrm>
            <a:off x="0" y="0"/>
            <a:ext cx="9144000" cy="5373688"/>
          </a:xfrm>
          <a:prstGeom prst="rect">
            <a:avLst/>
          </a:prstGeom>
          <a:noFill/>
        </p:spPr>
      </p:pic>
      <p:sp>
        <p:nvSpPr>
          <p:cNvPr id="3075" name="Rectangle 3"/>
          <p:cNvSpPr>
            <a:spLocks noGrp="1" noChangeArrowheads="1"/>
          </p:cNvSpPr>
          <p:nvPr>
            <p:ph type="subTitle" idx="1"/>
          </p:nvPr>
        </p:nvSpPr>
        <p:spPr bwMode="gray">
          <a:xfrm>
            <a:off x="1371600" y="5867400"/>
            <a:ext cx="6553200" cy="533400"/>
          </a:xfrm>
        </p:spPr>
        <p:txBody>
          <a:bodyPr/>
          <a:lstStyle>
            <a:lvl1pPr marL="0" indent="0" algn="ctr">
              <a:buFont typeface="Wingdings" pitchFamily="2" charset="2"/>
              <a:buNone/>
              <a:defRPr sz="1800" b="1">
                <a:solidFill>
                  <a:schemeClr val="tx2"/>
                </a:solidFill>
                <a:latin typeface="Verdana" pitchFamily="34" charset="0"/>
              </a:defRPr>
            </a:lvl1pPr>
          </a:lstStyle>
          <a:p>
            <a:r>
              <a:rPr lang="ar-SA" smtClean="0"/>
              <a:t>انقر لتحرير نمط العنوان الثانوي الرئيسي</a:t>
            </a:r>
            <a:endParaRPr lang="en-US"/>
          </a:p>
        </p:txBody>
      </p:sp>
      <p:sp>
        <p:nvSpPr>
          <p:cNvPr id="3086" name="Text Box 14"/>
          <p:cNvSpPr txBox="1">
            <a:spLocks noChangeArrowheads="1"/>
          </p:cNvSpPr>
          <p:nvPr/>
        </p:nvSpPr>
        <p:spPr bwMode="auto">
          <a:xfrm>
            <a:off x="376238" y="228600"/>
            <a:ext cx="1147762" cy="701675"/>
          </a:xfrm>
          <a:prstGeom prst="rect">
            <a:avLst/>
          </a:prstGeom>
          <a:noFill/>
          <a:ln w="9525">
            <a:noFill/>
            <a:miter lim="800000"/>
            <a:headEnd/>
            <a:tailEnd/>
          </a:ln>
          <a:effectLst/>
        </p:spPr>
        <p:txBody>
          <a:bodyPr>
            <a:spAutoFit/>
          </a:bodyPr>
          <a:lstStyle/>
          <a:p>
            <a:r>
              <a:rPr lang="en-US" sz="1600" b="1">
                <a:solidFill>
                  <a:schemeClr val="tx2"/>
                </a:solidFill>
              </a:rPr>
              <a:t>Company</a:t>
            </a:r>
          </a:p>
          <a:p>
            <a:r>
              <a:rPr lang="en-US" sz="2400" b="1"/>
              <a:t>LOGO</a:t>
            </a:r>
          </a:p>
        </p:txBody>
      </p:sp>
      <p:sp>
        <p:nvSpPr>
          <p:cNvPr id="3093" name="Rectangle 21"/>
          <p:cNvSpPr>
            <a:spLocks noGrp="1" noChangeArrowheads="1"/>
          </p:cNvSpPr>
          <p:nvPr>
            <p:ph type="ctrTitle" sz="quarter"/>
          </p:nvPr>
        </p:nvSpPr>
        <p:spPr bwMode="gray">
          <a:xfrm>
            <a:off x="0" y="4868863"/>
            <a:ext cx="9144000" cy="720725"/>
          </a:xfrm>
          <a:gradFill rotWithShape="1">
            <a:gsLst>
              <a:gs pos="0">
                <a:schemeClr val="tx1">
                  <a:gamma/>
                  <a:shade val="46275"/>
                  <a:invGamma/>
                </a:schemeClr>
              </a:gs>
              <a:gs pos="50000">
                <a:schemeClr val="tx1"/>
              </a:gs>
              <a:gs pos="100000">
                <a:schemeClr val="tx1">
                  <a:gamma/>
                  <a:shade val="46275"/>
                  <a:invGamma/>
                </a:schemeClr>
              </a:gs>
            </a:gsLst>
            <a:lin ang="0" scaled="1"/>
          </a:gradFill>
        </p:spPr>
        <p:txBody>
          <a:bodyPr/>
          <a:lstStyle>
            <a:lvl1pPr>
              <a:defRPr sz="4000"/>
            </a:lvl1pPr>
          </a:lstStyle>
          <a:p>
            <a:r>
              <a:rPr lang="ar-SA" altLang="ko-KR" smtClean="0"/>
              <a:t>انقر لتحرير نمط العنوان الرئيسي</a:t>
            </a:r>
            <a:endParaRPr lang="en-US" altLang="ko-K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ذييل 3"/>
          <p:cNvSpPr>
            <a:spLocks noGrp="1"/>
          </p:cNvSpPr>
          <p:nvPr>
            <p:ph type="ftr" sz="quarter" idx="10"/>
          </p:nvPr>
        </p:nvSpPr>
        <p:spPr/>
        <p:txBody>
          <a:bodyPr/>
          <a:lstStyle>
            <a:lvl1pPr>
              <a:defRPr/>
            </a:lvl1pPr>
          </a:lstStyle>
          <a:p>
            <a:r>
              <a:rPr lang="en-US"/>
              <a:t>Company Logo</a:t>
            </a:r>
          </a:p>
        </p:txBody>
      </p:sp>
      <p:sp>
        <p:nvSpPr>
          <p:cNvPr id="5" name="عنصر نائب لرقم الشريحة 4"/>
          <p:cNvSpPr>
            <a:spLocks noGrp="1"/>
          </p:cNvSpPr>
          <p:nvPr>
            <p:ph type="sldNum" sz="quarter" idx="11"/>
          </p:nvPr>
        </p:nvSpPr>
        <p:spPr/>
        <p:txBody>
          <a:bodyPr/>
          <a:lstStyle>
            <a:lvl1pPr>
              <a:defRPr/>
            </a:lvl1pPr>
          </a:lstStyle>
          <a:p>
            <a:fld id="{4DE55C6B-E778-4DEB-8E3A-9B95A629CF22}" type="slidenum">
              <a:rPr lang="en-US"/>
              <a:pPr/>
              <a:t>‹#›</a:t>
            </a:fld>
            <a:endParaRPr lang="en-US"/>
          </a:p>
        </p:txBody>
      </p:sp>
      <p:sp>
        <p:nvSpPr>
          <p:cNvPr id="6" name="عنصر نائب للتاريخ 5"/>
          <p:cNvSpPr>
            <a:spLocks noGrp="1"/>
          </p:cNvSpPr>
          <p:nvPr>
            <p:ph type="dt" sz="half" idx="12"/>
          </p:nvPr>
        </p:nvSpPr>
        <p:spPr/>
        <p:txBody>
          <a:bodyPr/>
          <a:lstStyle>
            <a:lvl1pPr>
              <a:defRPr/>
            </a:lvl1pPr>
          </a:lstStyle>
          <a:p>
            <a:r>
              <a:rPr lang="en-US"/>
              <a:t>www.themegallery.com</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48450" y="152400"/>
            <a:ext cx="2114550" cy="6248400"/>
          </a:xfrm>
        </p:spPr>
        <p:txBody>
          <a:bodyPr vert="eaVert"/>
          <a:lstStyle/>
          <a:p>
            <a:r>
              <a:rPr lang="ar-SA" smtClean="0"/>
              <a:t>انقر لتحرير نمط العنوان الرئيسي</a:t>
            </a:r>
            <a:endParaRPr lang="ar-JO"/>
          </a:p>
        </p:txBody>
      </p:sp>
      <p:sp>
        <p:nvSpPr>
          <p:cNvPr id="3" name="عنصر نائب للعنوان العمودي 2"/>
          <p:cNvSpPr>
            <a:spLocks noGrp="1"/>
          </p:cNvSpPr>
          <p:nvPr>
            <p:ph type="body" orient="vert" idx="1"/>
          </p:nvPr>
        </p:nvSpPr>
        <p:spPr>
          <a:xfrm>
            <a:off x="304800" y="152400"/>
            <a:ext cx="6191250" cy="6248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ذييل 3"/>
          <p:cNvSpPr>
            <a:spLocks noGrp="1"/>
          </p:cNvSpPr>
          <p:nvPr>
            <p:ph type="ftr" sz="quarter" idx="10"/>
          </p:nvPr>
        </p:nvSpPr>
        <p:spPr/>
        <p:txBody>
          <a:bodyPr/>
          <a:lstStyle>
            <a:lvl1pPr>
              <a:defRPr/>
            </a:lvl1pPr>
          </a:lstStyle>
          <a:p>
            <a:r>
              <a:rPr lang="en-US"/>
              <a:t>Company Logo</a:t>
            </a:r>
          </a:p>
        </p:txBody>
      </p:sp>
      <p:sp>
        <p:nvSpPr>
          <p:cNvPr id="5" name="عنصر نائب لرقم الشريحة 4"/>
          <p:cNvSpPr>
            <a:spLocks noGrp="1"/>
          </p:cNvSpPr>
          <p:nvPr>
            <p:ph type="sldNum" sz="quarter" idx="11"/>
          </p:nvPr>
        </p:nvSpPr>
        <p:spPr/>
        <p:txBody>
          <a:bodyPr/>
          <a:lstStyle>
            <a:lvl1pPr>
              <a:defRPr/>
            </a:lvl1pPr>
          </a:lstStyle>
          <a:p>
            <a:fld id="{8413BC69-4D9F-4D75-A6F6-C69EB179CCCF}" type="slidenum">
              <a:rPr lang="en-US"/>
              <a:pPr/>
              <a:t>‹#›</a:t>
            </a:fld>
            <a:endParaRPr lang="en-US"/>
          </a:p>
        </p:txBody>
      </p:sp>
      <p:sp>
        <p:nvSpPr>
          <p:cNvPr id="6" name="عنصر نائب للتاريخ 5"/>
          <p:cNvSpPr>
            <a:spLocks noGrp="1"/>
          </p:cNvSpPr>
          <p:nvPr>
            <p:ph type="dt" sz="half" idx="12"/>
          </p:nvPr>
        </p:nvSpPr>
        <p:spPr/>
        <p:txBody>
          <a:bodyPr/>
          <a:lstStyle>
            <a:lvl1pPr>
              <a:defRPr/>
            </a:lvl1pPr>
          </a:lstStyle>
          <a:p>
            <a:r>
              <a:rPr lang="en-US"/>
              <a:t>www.themegallery.com</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152400"/>
            <a:ext cx="8458200" cy="563563"/>
          </a:xfrm>
        </p:spPr>
        <p:txBody>
          <a:bodyPr/>
          <a:lstStyle/>
          <a:p>
            <a:r>
              <a:rPr lang="ar-SA" smtClean="0"/>
              <a:t>انقر لتحرير نمط العنوان الرئيسي</a:t>
            </a:r>
            <a:endParaRPr lang="ar-JO"/>
          </a:p>
        </p:txBody>
      </p:sp>
      <p:sp>
        <p:nvSpPr>
          <p:cNvPr id="3" name="عنصر نائب للجدول 2"/>
          <p:cNvSpPr>
            <a:spLocks noGrp="1"/>
          </p:cNvSpPr>
          <p:nvPr>
            <p:ph type="tbl" idx="1"/>
          </p:nvPr>
        </p:nvSpPr>
        <p:spPr>
          <a:xfrm>
            <a:off x="457200" y="1152525"/>
            <a:ext cx="8229600" cy="5248275"/>
          </a:xfrm>
        </p:spPr>
        <p:txBody>
          <a:bodyPr/>
          <a:lstStyle/>
          <a:p>
            <a:r>
              <a:rPr lang="ar-SA" smtClean="0"/>
              <a:t>انقر فوق الرمز لإضافة جدول</a:t>
            </a:r>
            <a:endParaRPr lang="ar-JO"/>
          </a:p>
        </p:txBody>
      </p:sp>
      <p:sp>
        <p:nvSpPr>
          <p:cNvPr id="4" name="عنصر نائب للتذييل 3"/>
          <p:cNvSpPr>
            <a:spLocks noGrp="1"/>
          </p:cNvSpPr>
          <p:nvPr>
            <p:ph type="ftr" sz="quarter" idx="10"/>
          </p:nvPr>
        </p:nvSpPr>
        <p:spPr>
          <a:xfrm>
            <a:off x="5867400" y="6461125"/>
            <a:ext cx="2895600" cy="320675"/>
          </a:xfrm>
        </p:spPr>
        <p:txBody>
          <a:bodyPr/>
          <a:lstStyle>
            <a:lvl1pPr>
              <a:defRPr/>
            </a:lvl1pPr>
          </a:lstStyle>
          <a:p>
            <a:r>
              <a:rPr lang="en-US"/>
              <a:t>Company Logo</a:t>
            </a:r>
          </a:p>
        </p:txBody>
      </p:sp>
      <p:sp>
        <p:nvSpPr>
          <p:cNvPr id="5" name="عنصر نائب لرقم الشريحة 4"/>
          <p:cNvSpPr>
            <a:spLocks noGrp="1"/>
          </p:cNvSpPr>
          <p:nvPr>
            <p:ph type="sldNum" sz="quarter" idx="11"/>
          </p:nvPr>
        </p:nvSpPr>
        <p:spPr>
          <a:xfrm>
            <a:off x="3505200" y="6461125"/>
            <a:ext cx="2133600" cy="320675"/>
          </a:xfrm>
        </p:spPr>
        <p:txBody>
          <a:bodyPr/>
          <a:lstStyle>
            <a:lvl1pPr>
              <a:defRPr/>
            </a:lvl1pPr>
          </a:lstStyle>
          <a:p>
            <a:fld id="{AD3807E2-2245-4C98-8562-94BF6F3DF750}" type="slidenum">
              <a:rPr lang="en-US"/>
              <a:pPr/>
              <a:t>‹#›</a:t>
            </a:fld>
            <a:endParaRPr lang="en-US"/>
          </a:p>
        </p:txBody>
      </p:sp>
      <p:sp>
        <p:nvSpPr>
          <p:cNvPr id="6" name="عنصر نائب للتاريخ 5"/>
          <p:cNvSpPr>
            <a:spLocks noGrp="1"/>
          </p:cNvSpPr>
          <p:nvPr>
            <p:ph type="dt" sz="half" idx="12"/>
          </p:nvPr>
        </p:nvSpPr>
        <p:spPr>
          <a:xfrm>
            <a:off x="14288" y="838200"/>
            <a:ext cx="8458200" cy="228600"/>
          </a:xfrm>
        </p:spPr>
        <p:txBody>
          <a:bodyPr/>
          <a:lstStyle>
            <a:lvl1pPr>
              <a:defRPr/>
            </a:lvl1pPr>
          </a:lstStyle>
          <a:p>
            <a:r>
              <a:rPr lang="en-US"/>
              <a:t>www.themegallery.com</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ذييل 3"/>
          <p:cNvSpPr>
            <a:spLocks noGrp="1"/>
          </p:cNvSpPr>
          <p:nvPr>
            <p:ph type="ftr" sz="quarter" idx="10"/>
          </p:nvPr>
        </p:nvSpPr>
        <p:spPr/>
        <p:txBody>
          <a:bodyPr/>
          <a:lstStyle>
            <a:lvl1pPr>
              <a:defRPr/>
            </a:lvl1pPr>
          </a:lstStyle>
          <a:p>
            <a:r>
              <a:rPr lang="en-US"/>
              <a:t>Company Logo</a:t>
            </a:r>
          </a:p>
        </p:txBody>
      </p:sp>
      <p:sp>
        <p:nvSpPr>
          <p:cNvPr id="5" name="عنصر نائب لرقم الشريحة 4"/>
          <p:cNvSpPr>
            <a:spLocks noGrp="1"/>
          </p:cNvSpPr>
          <p:nvPr>
            <p:ph type="sldNum" sz="quarter" idx="11"/>
          </p:nvPr>
        </p:nvSpPr>
        <p:spPr/>
        <p:txBody>
          <a:bodyPr/>
          <a:lstStyle>
            <a:lvl1pPr>
              <a:defRPr/>
            </a:lvl1pPr>
          </a:lstStyle>
          <a:p>
            <a:fld id="{86E814B0-7980-4563-BC8C-E47470FEC7E8}" type="slidenum">
              <a:rPr lang="en-US"/>
              <a:pPr/>
              <a:t>‹#›</a:t>
            </a:fld>
            <a:endParaRPr lang="en-US"/>
          </a:p>
        </p:txBody>
      </p:sp>
      <p:sp>
        <p:nvSpPr>
          <p:cNvPr id="6" name="عنصر نائب للتاريخ 5"/>
          <p:cNvSpPr>
            <a:spLocks noGrp="1"/>
          </p:cNvSpPr>
          <p:nvPr>
            <p:ph type="dt" sz="half" idx="12"/>
          </p:nvPr>
        </p:nvSpPr>
        <p:spPr/>
        <p:txBody>
          <a:bodyPr/>
          <a:lstStyle>
            <a:lvl1pPr>
              <a:defRPr/>
            </a:lvl1pPr>
          </a:lstStyle>
          <a:p>
            <a:r>
              <a:rPr lang="en-US"/>
              <a:t>www.themegallery.com</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ذييل 3"/>
          <p:cNvSpPr>
            <a:spLocks noGrp="1"/>
          </p:cNvSpPr>
          <p:nvPr>
            <p:ph type="ftr" sz="quarter" idx="10"/>
          </p:nvPr>
        </p:nvSpPr>
        <p:spPr/>
        <p:txBody>
          <a:bodyPr/>
          <a:lstStyle>
            <a:lvl1pPr>
              <a:defRPr/>
            </a:lvl1pPr>
          </a:lstStyle>
          <a:p>
            <a:r>
              <a:rPr lang="en-US"/>
              <a:t>Company Logo</a:t>
            </a:r>
          </a:p>
        </p:txBody>
      </p:sp>
      <p:sp>
        <p:nvSpPr>
          <p:cNvPr id="5" name="عنصر نائب لرقم الشريحة 4"/>
          <p:cNvSpPr>
            <a:spLocks noGrp="1"/>
          </p:cNvSpPr>
          <p:nvPr>
            <p:ph type="sldNum" sz="quarter" idx="11"/>
          </p:nvPr>
        </p:nvSpPr>
        <p:spPr/>
        <p:txBody>
          <a:bodyPr/>
          <a:lstStyle>
            <a:lvl1pPr>
              <a:defRPr/>
            </a:lvl1pPr>
          </a:lstStyle>
          <a:p>
            <a:fld id="{53EC2547-F99A-4483-86CE-88C94F5BAB78}" type="slidenum">
              <a:rPr lang="en-US"/>
              <a:pPr/>
              <a:t>‹#›</a:t>
            </a:fld>
            <a:endParaRPr lang="en-US"/>
          </a:p>
        </p:txBody>
      </p:sp>
      <p:sp>
        <p:nvSpPr>
          <p:cNvPr id="6" name="عنصر نائب للتاريخ 5"/>
          <p:cNvSpPr>
            <a:spLocks noGrp="1"/>
          </p:cNvSpPr>
          <p:nvPr>
            <p:ph type="dt" sz="half" idx="12"/>
          </p:nvPr>
        </p:nvSpPr>
        <p:spPr/>
        <p:txBody>
          <a:bodyPr/>
          <a:lstStyle>
            <a:lvl1pPr>
              <a:defRPr/>
            </a:lvl1pPr>
          </a:lstStyle>
          <a:p>
            <a:r>
              <a:rPr lang="en-US"/>
              <a:t>www.themegallery.com</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محتوى 2"/>
          <p:cNvSpPr>
            <a:spLocks noGrp="1"/>
          </p:cNvSpPr>
          <p:nvPr>
            <p:ph sz="half" idx="1"/>
          </p:nvPr>
        </p:nvSpPr>
        <p:spPr>
          <a:xfrm>
            <a:off x="457200" y="11525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محتوى 3"/>
          <p:cNvSpPr>
            <a:spLocks noGrp="1"/>
          </p:cNvSpPr>
          <p:nvPr>
            <p:ph sz="half" idx="2"/>
          </p:nvPr>
        </p:nvSpPr>
        <p:spPr>
          <a:xfrm>
            <a:off x="4648200" y="11525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5" name="عنصر نائب للتذييل 4"/>
          <p:cNvSpPr>
            <a:spLocks noGrp="1"/>
          </p:cNvSpPr>
          <p:nvPr>
            <p:ph type="ftr" sz="quarter" idx="10"/>
          </p:nvPr>
        </p:nvSpPr>
        <p:spPr/>
        <p:txBody>
          <a:bodyPr/>
          <a:lstStyle>
            <a:lvl1pPr>
              <a:defRPr/>
            </a:lvl1pPr>
          </a:lstStyle>
          <a:p>
            <a:r>
              <a:rPr lang="en-US"/>
              <a:t>Company Logo</a:t>
            </a:r>
          </a:p>
        </p:txBody>
      </p:sp>
      <p:sp>
        <p:nvSpPr>
          <p:cNvPr id="6" name="عنصر نائب لرقم الشريحة 5"/>
          <p:cNvSpPr>
            <a:spLocks noGrp="1"/>
          </p:cNvSpPr>
          <p:nvPr>
            <p:ph type="sldNum" sz="quarter" idx="11"/>
          </p:nvPr>
        </p:nvSpPr>
        <p:spPr/>
        <p:txBody>
          <a:bodyPr/>
          <a:lstStyle>
            <a:lvl1pPr>
              <a:defRPr/>
            </a:lvl1pPr>
          </a:lstStyle>
          <a:p>
            <a:fld id="{10BBCBAF-FFAF-4B01-B598-27EEA0782653}" type="slidenum">
              <a:rPr lang="en-US"/>
              <a:pPr/>
              <a:t>‹#›</a:t>
            </a:fld>
            <a:endParaRPr lang="en-US"/>
          </a:p>
        </p:txBody>
      </p:sp>
      <p:sp>
        <p:nvSpPr>
          <p:cNvPr id="7" name="عنصر نائب للتاريخ 6"/>
          <p:cNvSpPr>
            <a:spLocks noGrp="1"/>
          </p:cNvSpPr>
          <p:nvPr>
            <p:ph type="dt" sz="half" idx="12"/>
          </p:nvPr>
        </p:nvSpPr>
        <p:spPr/>
        <p:txBody>
          <a:bodyPr/>
          <a:lstStyle>
            <a:lvl1pPr>
              <a:defRPr/>
            </a:lvl1pPr>
          </a:lstStyle>
          <a:p>
            <a:r>
              <a:rPr lang="en-US"/>
              <a:t>www.themegallery.com</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7" name="عنصر نائب للتذييل 6"/>
          <p:cNvSpPr>
            <a:spLocks noGrp="1"/>
          </p:cNvSpPr>
          <p:nvPr>
            <p:ph type="ftr" sz="quarter" idx="10"/>
          </p:nvPr>
        </p:nvSpPr>
        <p:spPr/>
        <p:txBody>
          <a:bodyPr/>
          <a:lstStyle>
            <a:lvl1pPr>
              <a:defRPr/>
            </a:lvl1pPr>
          </a:lstStyle>
          <a:p>
            <a:r>
              <a:rPr lang="en-US"/>
              <a:t>Company Logo</a:t>
            </a:r>
          </a:p>
        </p:txBody>
      </p:sp>
      <p:sp>
        <p:nvSpPr>
          <p:cNvPr id="8" name="عنصر نائب لرقم الشريحة 7"/>
          <p:cNvSpPr>
            <a:spLocks noGrp="1"/>
          </p:cNvSpPr>
          <p:nvPr>
            <p:ph type="sldNum" sz="quarter" idx="11"/>
          </p:nvPr>
        </p:nvSpPr>
        <p:spPr/>
        <p:txBody>
          <a:bodyPr/>
          <a:lstStyle>
            <a:lvl1pPr>
              <a:defRPr/>
            </a:lvl1pPr>
          </a:lstStyle>
          <a:p>
            <a:fld id="{AB75D1A2-DBFD-4592-9F74-73771DE0CE12}" type="slidenum">
              <a:rPr lang="en-US"/>
              <a:pPr/>
              <a:t>‹#›</a:t>
            </a:fld>
            <a:endParaRPr lang="en-US"/>
          </a:p>
        </p:txBody>
      </p:sp>
      <p:sp>
        <p:nvSpPr>
          <p:cNvPr id="9" name="عنصر نائب للتاريخ 8"/>
          <p:cNvSpPr>
            <a:spLocks noGrp="1"/>
          </p:cNvSpPr>
          <p:nvPr>
            <p:ph type="dt" sz="half" idx="12"/>
          </p:nvPr>
        </p:nvSpPr>
        <p:spPr/>
        <p:txBody>
          <a:bodyPr/>
          <a:lstStyle>
            <a:lvl1pPr>
              <a:defRPr/>
            </a:lvl1pPr>
          </a:lstStyle>
          <a:p>
            <a:r>
              <a:rPr lang="en-US"/>
              <a:t>www.themegallery.com</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تذييل 2"/>
          <p:cNvSpPr>
            <a:spLocks noGrp="1"/>
          </p:cNvSpPr>
          <p:nvPr>
            <p:ph type="ftr" sz="quarter" idx="10"/>
          </p:nvPr>
        </p:nvSpPr>
        <p:spPr/>
        <p:txBody>
          <a:bodyPr/>
          <a:lstStyle>
            <a:lvl1pPr>
              <a:defRPr/>
            </a:lvl1pPr>
          </a:lstStyle>
          <a:p>
            <a:r>
              <a:rPr lang="en-US"/>
              <a:t>Company Logo</a:t>
            </a:r>
          </a:p>
        </p:txBody>
      </p:sp>
      <p:sp>
        <p:nvSpPr>
          <p:cNvPr id="4" name="عنصر نائب لرقم الشريحة 3"/>
          <p:cNvSpPr>
            <a:spLocks noGrp="1"/>
          </p:cNvSpPr>
          <p:nvPr>
            <p:ph type="sldNum" sz="quarter" idx="11"/>
          </p:nvPr>
        </p:nvSpPr>
        <p:spPr/>
        <p:txBody>
          <a:bodyPr/>
          <a:lstStyle>
            <a:lvl1pPr>
              <a:defRPr/>
            </a:lvl1pPr>
          </a:lstStyle>
          <a:p>
            <a:fld id="{3D2A08F8-75E7-4626-8A18-B325C393B57C}" type="slidenum">
              <a:rPr lang="en-US"/>
              <a:pPr/>
              <a:t>‹#›</a:t>
            </a:fld>
            <a:endParaRPr lang="en-US"/>
          </a:p>
        </p:txBody>
      </p:sp>
      <p:sp>
        <p:nvSpPr>
          <p:cNvPr id="5" name="عنصر نائب للتاريخ 4"/>
          <p:cNvSpPr>
            <a:spLocks noGrp="1"/>
          </p:cNvSpPr>
          <p:nvPr>
            <p:ph type="dt" sz="half" idx="12"/>
          </p:nvPr>
        </p:nvSpPr>
        <p:spPr/>
        <p:txBody>
          <a:bodyPr/>
          <a:lstStyle>
            <a:lvl1pPr>
              <a:defRPr/>
            </a:lvl1pPr>
          </a:lstStyle>
          <a:p>
            <a:r>
              <a:rPr lang="en-US"/>
              <a:t>www.themegallery.com</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ذييل 1"/>
          <p:cNvSpPr>
            <a:spLocks noGrp="1"/>
          </p:cNvSpPr>
          <p:nvPr>
            <p:ph type="ftr" sz="quarter" idx="10"/>
          </p:nvPr>
        </p:nvSpPr>
        <p:spPr/>
        <p:txBody>
          <a:bodyPr/>
          <a:lstStyle>
            <a:lvl1pPr>
              <a:defRPr/>
            </a:lvl1pPr>
          </a:lstStyle>
          <a:p>
            <a:r>
              <a:rPr lang="en-US"/>
              <a:t>Company Logo</a:t>
            </a:r>
          </a:p>
        </p:txBody>
      </p:sp>
      <p:sp>
        <p:nvSpPr>
          <p:cNvPr id="3" name="عنصر نائب لرقم الشريحة 2"/>
          <p:cNvSpPr>
            <a:spLocks noGrp="1"/>
          </p:cNvSpPr>
          <p:nvPr>
            <p:ph type="sldNum" sz="quarter" idx="11"/>
          </p:nvPr>
        </p:nvSpPr>
        <p:spPr/>
        <p:txBody>
          <a:bodyPr/>
          <a:lstStyle>
            <a:lvl1pPr>
              <a:defRPr/>
            </a:lvl1pPr>
          </a:lstStyle>
          <a:p>
            <a:fld id="{648F4185-2F06-43F1-9FF4-0034C6EB6F56}" type="slidenum">
              <a:rPr lang="en-US"/>
              <a:pPr/>
              <a:t>‹#›</a:t>
            </a:fld>
            <a:endParaRPr lang="en-US"/>
          </a:p>
        </p:txBody>
      </p:sp>
      <p:sp>
        <p:nvSpPr>
          <p:cNvPr id="4" name="عنصر نائب للتاريخ 3"/>
          <p:cNvSpPr>
            <a:spLocks noGrp="1"/>
          </p:cNvSpPr>
          <p:nvPr>
            <p:ph type="dt" sz="half" idx="12"/>
          </p:nvPr>
        </p:nvSpPr>
        <p:spPr/>
        <p:txBody>
          <a:bodyPr/>
          <a:lstStyle>
            <a:lvl1pPr>
              <a:defRPr/>
            </a:lvl1pPr>
          </a:lstStyle>
          <a:p>
            <a:r>
              <a:rPr lang="en-US"/>
              <a:t>www.themegallery.com</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JO"/>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ذييل 4"/>
          <p:cNvSpPr>
            <a:spLocks noGrp="1"/>
          </p:cNvSpPr>
          <p:nvPr>
            <p:ph type="ftr" sz="quarter" idx="10"/>
          </p:nvPr>
        </p:nvSpPr>
        <p:spPr/>
        <p:txBody>
          <a:bodyPr/>
          <a:lstStyle>
            <a:lvl1pPr>
              <a:defRPr/>
            </a:lvl1pPr>
          </a:lstStyle>
          <a:p>
            <a:r>
              <a:rPr lang="en-US"/>
              <a:t>Company Logo</a:t>
            </a:r>
          </a:p>
        </p:txBody>
      </p:sp>
      <p:sp>
        <p:nvSpPr>
          <p:cNvPr id="6" name="عنصر نائب لرقم الشريحة 5"/>
          <p:cNvSpPr>
            <a:spLocks noGrp="1"/>
          </p:cNvSpPr>
          <p:nvPr>
            <p:ph type="sldNum" sz="quarter" idx="11"/>
          </p:nvPr>
        </p:nvSpPr>
        <p:spPr/>
        <p:txBody>
          <a:bodyPr/>
          <a:lstStyle>
            <a:lvl1pPr>
              <a:defRPr/>
            </a:lvl1pPr>
          </a:lstStyle>
          <a:p>
            <a:fld id="{A6F81659-F99F-4E06-BB3B-6516C6F922D4}" type="slidenum">
              <a:rPr lang="en-US"/>
              <a:pPr/>
              <a:t>‹#›</a:t>
            </a:fld>
            <a:endParaRPr lang="en-US"/>
          </a:p>
        </p:txBody>
      </p:sp>
      <p:sp>
        <p:nvSpPr>
          <p:cNvPr id="7" name="عنصر نائب للتاريخ 6"/>
          <p:cNvSpPr>
            <a:spLocks noGrp="1"/>
          </p:cNvSpPr>
          <p:nvPr>
            <p:ph type="dt" sz="half" idx="12"/>
          </p:nvPr>
        </p:nvSpPr>
        <p:spPr/>
        <p:txBody>
          <a:bodyPr/>
          <a:lstStyle>
            <a:lvl1pPr>
              <a:defRPr/>
            </a:lvl1pPr>
          </a:lstStyle>
          <a:p>
            <a:r>
              <a:rPr lang="en-US"/>
              <a:t>www.themegallery.com</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JO"/>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الرمز لإضافة صورة</a:t>
            </a:r>
            <a:endParaRPr lang="ar-JO"/>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ذييل 4"/>
          <p:cNvSpPr>
            <a:spLocks noGrp="1"/>
          </p:cNvSpPr>
          <p:nvPr>
            <p:ph type="ftr" sz="quarter" idx="10"/>
          </p:nvPr>
        </p:nvSpPr>
        <p:spPr/>
        <p:txBody>
          <a:bodyPr/>
          <a:lstStyle>
            <a:lvl1pPr>
              <a:defRPr/>
            </a:lvl1pPr>
          </a:lstStyle>
          <a:p>
            <a:r>
              <a:rPr lang="en-US"/>
              <a:t>Company Logo</a:t>
            </a:r>
          </a:p>
        </p:txBody>
      </p:sp>
      <p:sp>
        <p:nvSpPr>
          <p:cNvPr id="6" name="عنصر نائب لرقم الشريحة 5"/>
          <p:cNvSpPr>
            <a:spLocks noGrp="1"/>
          </p:cNvSpPr>
          <p:nvPr>
            <p:ph type="sldNum" sz="quarter" idx="11"/>
          </p:nvPr>
        </p:nvSpPr>
        <p:spPr/>
        <p:txBody>
          <a:bodyPr/>
          <a:lstStyle>
            <a:lvl1pPr>
              <a:defRPr/>
            </a:lvl1pPr>
          </a:lstStyle>
          <a:p>
            <a:fld id="{12A5692D-78FE-4C09-9F28-960450DAFC12}" type="slidenum">
              <a:rPr lang="en-US"/>
              <a:pPr/>
              <a:t>‹#›</a:t>
            </a:fld>
            <a:endParaRPr lang="en-US"/>
          </a:p>
        </p:txBody>
      </p:sp>
      <p:sp>
        <p:nvSpPr>
          <p:cNvPr id="7" name="عنصر نائب للتاريخ 6"/>
          <p:cNvSpPr>
            <a:spLocks noGrp="1"/>
          </p:cNvSpPr>
          <p:nvPr>
            <p:ph type="dt" sz="half" idx="12"/>
          </p:nvPr>
        </p:nvSpPr>
        <p:spPr/>
        <p:txBody>
          <a:bodyPr/>
          <a:lstStyle>
            <a:lvl1pPr>
              <a:defRPr/>
            </a:lvl1pPr>
          </a:lstStyle>
          <a:p>
            <a:r>
              <a:rPr lang="en-US"/>
              <a:t>www.themegallery.com</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9" name="Rectangle 15"/>
          <p:cNvSpPr>
            <a:spLocks noChangeArrowheads="1"/>
          </p:cNvSpPr>
          <p:nvPr/>
        </p:nvSpPr>
        <p:spPr bwMode="ltGray">
          <a:xfrm>
            <a:off x="0" y="0"/>
            <a:ext cx="9144000" cy="836613"/>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noFill/>
            <a:miter lim="800000"/>
            <a:headEnd/>
            <a:tailEnd/>
          </a:ln>
          <a:effectLst/>
        </p:spPr>
        <p:txBody>
          <a:bodyPr wrap="none" anchor="ctr"/>
          <a:lstStyle/>
          <a:p>
            <a:endParaRPr lang="ar-JO"/>
          </a:p>
        </p:txBody>
      </p:sp>
      <p:sp>
        <p:nvSpPr>
          <p:cNvPr id="1027" name="Rectangle 3"/>
          <p:cNvSpPr>
            <a:spLocks noGrp="1" noChangeArrowheads="1"/>
          </p:cNvSpPr>
          <p:nvPr>
            <p:ph type="body" idx="1"/>
          </p:nvPr>
        </p:nvSpPr>
        <p:spPr bwMode="auto">
          <a:xfrm>
            <a:off x="457200" y="1152525"/>
            <a:ext cx="8229600" cy="5248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smtClean="0"/>
          </a:p>
        </p:txBody>
      </p:sp>
      <p:sp>
        <p:nvSpPr>
          <p:cNvPr id="1029" name="Rectangle 5"/>
          <p:cNvSpPr>
            <a:spLocks noGrp="1" noChangeArrowheads="1"/>
          </p:cNvSpPr>
          <p:nvPr>
            <p:ph type="ftr" sz="quarter" idx="3"/>
          </p:nvPr>
        </p:nvSpPr>
        <p:spPr bwMode="auto">
          <a:xfrm>
            <a:off x="5867400" y="6461125"/>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latin typeface="+mj-lt"/>
              </a:defRPr>
            </a:lvl1pPr>
          </a:lstStyle>
          <a:p>
            <a:r>
              <a:rPr lang="en-US"/>
              <a:t>Company Logo</a:t>
            </a:r>
          </a:p>
        </p:txBody>
      </p:sp>
      <p:sp>
        <p:nvSpPr>
          <p:cNvPr id="1030" name="Rectangle 6"/>
          <p:cNvSpPr>
            <a:spLocks noGrp="1" noChangeArrowheads="1"/>
          </p:cNvSpPr>
          <p:nvPr>
            <p:ph type="sldNum" sz="quarter" idx="4"/>
          </p:nvPr>
        </p:nvSpPr>
        <p:spPr bwMode="auto">
          <a:xfrm>
            <a:off x="3505200" y="6461125"/>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j-lt"/>
              </a:defRPr>
            </a:lvl1pPr>
          </a:lstStyle>
          <a:p>
            <a:fld id="{FA707202-3EA5-479D-AC45-E39CC09AC4F4}" type="slidenum">
              <a:rPr lang="en-US"/>
              <a:pPr/>
              <a:t>‹#›</a:t>
            </a:fld>
            <a:endParaRPr lang="en-US"/>
          </a:p>
        </p:txBody>
      </p:sp>
      <p:sp>
        <p:nvSpPr>
          <p:cNvPr id="1026" name="Rectangle 2"/>
          <p:cNvSpPr>
            <a:spLocks noGrp="1" noChangeArrowheads="1"/>
          </p:cNvSpPr>
          <p:nvPr>
            <p:ph type="title"/>
          </p:nvPr>
        </p:nvSpPr>
        <p:spPr bwMode="white">
          <a:xfrm>
            <a:off x="304800" y="152400"/>
            <a:ext cx="8458200" cy="5635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40" name="Text Box 16"/>
          <p:cNvSpPr txBox="1">
            <a:spLocks noChangeArrowheads="1"/>
          </p:cNvSpPr>
          <p:nvPr/>
        </p:nvSpPr>
        <p:spPr bwMode="gray">
          <a:xfrm>
            <a:off x="0" y="838200"/>
            <a:ext cx="9144000" cy="244475"/>
          </a:xfrm>
          <a:prstGeom prst="rect">
            <a:avLst/>
          </a:prstGeom>
          <a:solidFill>
            <a:schemeClr val="accent2"/>
          </a:solidFill>
          <a:ln w="9525">
            <a:noFill/>
            <a:miter lim="800000"/>
            <a:headEnd/>
            <a:tailEnd/>
          </a:ln>
          <a:effectLst/>
        </p:spPr>
        <p:txBody>
          <a:bodyPr>
            <a:spAutoFit/>
          </a:bodyPr>
          <a:lstStyle/>
          <a:p>
            <a:pPr>
              <a:spcBef>
                <a:spcPct val="50000"/>
              </a:spcBef>
            </a:pPr>
            <a:endParaRPr lang="ar-JO" sz="1000" b="1">
              <a:solidFill>
                <a:schemeClr val="bg1"/>
              </a:solidFill>
              <a:latin typeface="Verdana" pitchFamily="34" charset="0"/>
            </a:endParaRPr>
          </a:p>
        </p:txBody>
      </p:sp>
      <p:sp>
        <p:nvSpPr>
          <p:cNvPr id="1028" name="Rectangle 4"/>
          <p:cNvSpPr>
            <a:spLocks noGrp="1" noChangeArrowheads="1"/>
          </p:cNvSpPr>
          <p:nvPr>
            <p:ph type="dt" sz="half" idx="2"/>
          </p:nvPr>
        </p:nvSpPr>
        <p:spPr bwMode="gray">
          <a:xfrm>
            <a:off x="14288" y="838200"/>
            <a:ext cx="84582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1">
                <a:solidFill>
                  <a:schemeClr val="bg1"/>
                </a:solidFill>
                <a:latin typeface="+mj-lt"/>
              </a:defRPr>
            </a:lvl1pPr>
          </a:lstStyle>
          <a:p>
            <a:r>
              <a:rPr lang="en-US"/>
              <a:t>www.themegallery.com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p:txStyles>
    <p:titleStyle>
      <a:lvl1pPr algn="ctr" rtl="1" eaLnBrk="1" fontAlgn="base" hangingPunct="1">
        <a:spcBef>
          <a:spcPct val="0"/>
        </a:spcBef>
        <a:spcAft>
          <a:spcPct val="0"/>
        </a:spcAft>
        <a:defRPr sz="3200" b="1">
          <a:solidFill>
            <a:schemeClr val="bg1"/>
          </a:solidFill>
          <a:latin typeface="+mj-lt"/>
          <a:ea typeface="+mj-ea"/>
          <a:cs typeface="+mj-cs"/>
        </a:defRPr>
      </a:lvl1pPr>
      <a:lvl2pPr algn="ctr" rtl="1" eaLnBrk="1" fontAlgn="base" hangingPunct="1">
        <a:spcBef>
          <a:spcPct val="0"/>
        </a:spcBef>
        <a:spcAft>
          <a:spcPct val="0"/>
        </a:spcAft>
        <a:defRPr sz="3200" b="1">
          <a:solidFill>
            <a:schemeClr val="bg1"/>
          </a:solidFill>
          <a:latin typeface="Verdana" pitchFamily="34" charset="0"/>
        </a:defRPr>
      </a:lvl2pPr>
      <a:lvl3pPr algn="ctr" rtl="1" eaLnBrk="1" fontAlgn="base" hangingPunct="1">
        <a:spcBef>
          <a:spcPct val="0"/>
        </a:spcBef>
        <a:spcAft>
          <a:spcPct val="0"/>
        </a:spcAft>
        <a:defRPr sz="3200" b="1">
          <a:solidFill>
            <a:schemeClr val="bg1"/>
          </a:solidFill>
          <a:latin typeface="Verdana" pitchFamily="34" charset="0"/>
        </a:defRPr>
      </a:lvl3pPr>
      <a:lvl4pPr algn="ctr" rtl="1" eaLnBrk="1" fontAlgn="base" hangingPunct="1">
        <a:spcBef>
          <a:spcPct val="0"/>
        </a:spcBef>
        <a:spcAft>
          <a:spcPct val="0"/>
        </a:spcAft>
        <a:defRPr sz="3200" b="1">
          <a:solidFill>
            <a:schemeClr val="bg1"/>
          </a:solidFill>
          <a:latin typeface="Verdana" pitchFamily="34" charset="0"/>
        </a:defRPr>
      </a:lvl4pPr>
      <a:lvl5pPr algn="ctr" rtl="1" eaLnBrk="1" fontAlgn="base" hangingPunct="1">
        <a:spcBef>
          <a:spcPct val="0"/>
        </a:spcBef>
        <a:spcAft>
          <a:spcPct val="0"/>
        </a:spcAft>
        <a:defRPr sz="3200" b="1">
          <a:solidFill>
            <a:schemeClr val="bg1"/>
          </a:solidFill>
          <a:latin typeface="Verdana" pitchFamily="34" charset="0"/>
        </a:defRPr>
      </a:lvl5pPr>
      <a:lvl6pPr marL="457200" algn="ctr" rtl="1" eaLnBrk="1" fontAlgn="base" hangingPunct="1">
        <a:spcBef>
          <a:spcPct val="0"/>
        </a:spcBef>
        <a:spcAft>
          <a:spcPct val="0"/>
        </a:spcAft>
        <a:defRPr sz="3200" b="1">
          <a:solidFill>
            <a:schemeClr val="bg1"/>
          </a:solidFill>
          <a:latin typeface="Verdana" pitchFamily="34" charset="0"/>
        </a:defRPr>
      </a:lvl6pPr>
      <a:lvl7pPr marL="914400" algn="ctr" rtl="1" eaLnBrk="1" fontAlgn="base" hangingPunct="1">
        <a:spcBef>
          <a:spcPct val="0"/>
        </a:spcBef>
        <a:spcAft>
          <a:spcPct val="0"/>
        </a:spcAft>
        <a:defRPr sz="3200" b="1">
          <a:solidFill>
            <a:schemeClr val="bg1"/>
          </a:solidFill>
          <a:latin typeface="Verdana" pitchFamily="34" charset="0"/>
        </a:defRPr>
      </a:lvl7pPr>
      <a:lvl8pPr marL="1371600" algn="ctr" rtl="1" eaLnBrk="1" fontAlgn="base" hangingPunct="1">
        <a:spcBef>
          <a:spcPct val="0"/>
        </a:spcBef>
        <a:spcAft>
          <a:spcPct val="0"/>
        </a:spcAft>
        <a:defRPr sz="3200" b="1">
          <a:solidFill>
            <a:schemeClr val="bg1"/>
          </a:solidFill>
          <a:latin typeface="Verdana" pitchFamily="34" charset="0"/>
        </a:defRPr>
      </a:lvl8pPr>
      <a:lvl9pPr marL="1828800" algn="ctr" rtl="1" eaLnBrk="1" fontAlgn="base" hangingPunct="1">
        <a:spcBef>
          <a:spcPct val="0"/>
        </a:spcBef>
        <a:spcAft>
          <a:spcPct val="0"/>
        </a:spcAft>
        <a:defRPr sz="3200" b="1">
          <a:solidFill>
            <a:schemeClr val="bg1"/>
          </a:solidFill>
          <a:latin typeface="Verdana" pitchFamily="34" charset="0"/>
        </a:defRPr>
      </a:lvl9pPr>
    </p:titleStyle>
    <p:bodyStyle>
      <a:lvl1pPr marL="342900" indent="-342900" algn="r" rtl="1" eaLnBrk="1" fontAlgn="base" hangingPunct="1">
        <a:spcBef>
          <a:spcPct val="20000"/>
        </a:spcBef>
        <a:spcAft>
          <a:spcPct val="0"/>
        </a:spcAft>
        <a:buClr>
          <a:schemeClr val="hlink"/>
        </a:buClr>
        <a:buFont typeface="Wingdings" pitchFamily="2" charset="2"/>
        <a:buChar char="v"/>
        <a:defRPr sz="3200">
          <a:solidFill>
            <a:schemeClr val="tx1"/>
          </a:solidFill>
          <a:latin typeface="+mn-lt"/>
          <a:ea typeface="+mn-ea"/>
          <a:cs typeface="+mn-cs"/>
        </a:defRPr>
      </a:lvl1pPr>
      <a:lvl2pPr marL="742950" indent="-285750" algn="r" rtl="1" eaLnBrk="1" fontAlgn="base" hangingPunct="1">
        <a:spcBef>
          <a:spcPct val="20000"/>
        </a:spcBef>
        <a:spcAft>
          <a:spcPct val="0"/>
        </a:spcAft>
        <a:buClr>
          <a:schemeClr val="accent1"/>
        </a:buClr>
        <a:buFont typeface="Wingdings" pitchFamily="2" charset="2"/>
        <a:buChar char="§"/>
        <a:defRPr sz="2800">
          <a:solidFill>
            <a:schemeClr val="tx1"/>
          </a:solidFill>
          <a:latin typeface="+mn-lt"/>
        </a:defRPr>
      </a:lvl2pPr>
      <a:lvl3pPr marL="1143000" indent="-228600" algn="r" rtl="1" eaLnBrk="1" fontAlgn="base" hangingPunct="1">
        <a:spcBef>
          <a:spcPct val="20000"/>
        </a:spcBef>
        <a:spcAft>
          <a:spcPct val="0"/>
        </a:spcAft>
        <a:buClr>
          <a:schemeClr val="tx1"/>
        </a:buClr>
        <a:buChar char="•"/>
        <a:defRPr sz="2400">
          <a:solidFill>
            <a:schemeClr val="tx1"/>
          </a:solidFill>
          <a:latin typeface="+mn-lt"/>
        </a:defRPr>
      </a:lvl3pPr>
      <a:lvl4pPr marL="1600200" indent="-228600" algn="r" rtl="1" eaLnBrk="1" fontAlgn="base" hangingPunct="1">
        <a:spcBef>
          <a:spcPct val="20000"/>
        </a:spcBef>
        <a:spcAft>
          <a:spcPct val="0"/>
        </a:spcAft>
        <a:buChar char="–"/>
        <a:defRPr sz="2000">
          <a:solidFill>
            <a:schemeClr val="tx1"/>
          </a:solidFill>
          <a:latin typeface="+mn-lt"/>
        </a:defRPr>
      </a:lvl4pPr>
      <a:lvl5pPr marL="2057400" indent="-228600" algn="r" rtl="1" eaLnBrk="1" fontAlgn="base" hangingPunct="1">
        <a:spcBef>
          <a:spcPct val="20000"/>
        </a:spcBef>
        <a:spcAft>
          <a:spcPct val="0"/>
        </a:spcAft>
        <a:buChar char="»"/>
        <a:defRPr sz="2000">
          <a:solidFill>
            <a:schemeClr val="tx1"/>
          </a:solidFill>
          <a:latin typeface="+mn-lt"/>
        </a:defRPr>
      </a:lvl5pPr>
      <a:lvl6pPr marL="2514600" indent="-228600" algn="r" rtl="1" eaLnBrk="1" fontAlgn="base" hangingPunct="1">
        <a:spcBef>
          <a:spcPct val="20000"/>
        </a:spcBef>
        <a:spcAft>
          <a:spcPct val="0"/>
        </a:spcAft>
        <a:buChar char="»"/>
        <a:defRPr sz="2000">
          <a:solidFill>
            <a:schemeClr val="tx1"/>
          </a:solidFill>
          <a:latin typeface="+mn-lt"/>
        </a:defRPr>
      </a:lvl6pPr>
      <a:lvl7pPr marL="2971800" indent="-228600" algn="r" rtl="1" eaLnBrk="1" fontAlgn="base" hangingPunct="1">
        <a:spcBef>
          <a:spcPct val="20000"/>
        </a:spcBef>
        <a:spcAft>
          <a:spcPct val="0"/>
        </a:spcAft>
        <a:buChar char="»"/>
        <a:defRPr sz="2000">
          <a:solidFill>
            <a:schemeClr val="tx1"/>
          </a:solidFill>
          <a:latin typeface="+mn-lt"/>
        </a:defRPr>
      </a:lvl7pPr>
      <a:lvl8pPr marL="3429000" indent="-228600" algn="r" rtl="1" eaLnBrk="1" fontAlgn="base" hangingPunct="1">
        <a:spcBef>
          <a:spcPct val="20000"/>
        </a:spcBef>
        <a:spcAft>
          <a:spcPct val="0"/>
        </a:spcAft>
        <a:buChar char="»"/>
        <a:defRPr sz="2000">
          <a:solidFill>
            <a:schemeClr val="tx1"/>
          </a:solidFill>
          <a:latin typeface="+mn-lt"/>
        </a:defRPr>
      </a:lvl8pPr>
      <a:lvl9pPr marL="3886200" indent="-228600" algn="r" rtl="1" eaLnBrk="1" fontAlgn="base" hangingPunct="1">
        <a:spcBef>
          <a:spcPct val="20000"/>
        </a:spcBef>
        <a:spcAft>
          <a:spcPct val="0"/>
        </a:spcAft>
        <a:buChar char="»"/>
        <a:defRPr sz="2000">
          <a:solidFill>
            <a:schemeClr val="tx1"/>
          </a:solidFill>
          <a:latin typeface="+mn-lt"/>
        </a:defRPr>
      </a:lvl9pPr>
    </p:bodyStyle>
    <p:other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en.wikipedia.org/wiki/Mineral" TargetMode="External"/><Relationship Id="rId2" Type="http://schemas.openxmlformats.org/officeDocument/2006/relationships/hyperlink" Target="https://en.wikipedia.org/wiki/Rock_(geology)" TargetMode="Externa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hyperlink" Target="https://en.wikipedia.org/wiki/Silica"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7.jpeg"/><Relationship Id="rId7" Type="http://schemas.openxmlformats.org/officeDocument/2006/relationships/image" Target="../media/image41.jpeg"/><Relationship Id="rId2" Type="http://schemas.openxmlformats.org/officeDocument/2006/relationships/image" Target="../media/image36.jpeg"/><Relationship Id="rId1" Type="http://schemas.openxmlformats.org/officeDocument/2006/relationships/slideLayout" Target="../slideLayouts/slideLayout6.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6.xml"/><Relationship Id="rId5" Type="http://schemas.openxmlformats.org/officeDocument/2006/relationships/image" Target="../media/image4.jpeg"/><Relationship Id="rId4" Type="http://schemas.openxmlformats.org/officeDocument/2006/relationships/image" Target="../media/image44.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 Id="rId5" Type="http://schemas.openxmlformats.org/officeDocument/2006/relationships/image" Target="../media/image54.jpeg"/><Relationship Id="rId4" Type="http://schemas.openxmlformats.org/officeDocument/2006/relationships/image" Target="../media/image53.jpeg"/></Relationships>
</file>

<file path=ppt/slides/_rels/slide53.xml.rels><?xml version="1.0" encoding="UTF-8" standalone="yes"?>
<Relationships xmlns="http://schemas.openxmlformats.org/package/2006/relationships"><Relationship Id="rId3" Type="http://schemas.openxmlformats.org/officeDocument/2006/relationships/image" Target="../media/image56.jpeg"/><Relationship Id="rId7" Type="http://schemas.openxmlformats.org/officeDocument/2006/relationships/image" Target="../media/image60.jpeg"/><Relationship Id="rId2" Type="http://schemas.openxmlformats.org/officeDocument/2006/relationships/image" Target="../media/image55.jpeg"/><Relationship Id="rId1" Type="http://schemas.openxmlformats.org/officeDocument/2006/relationships/slideLayout" Target="../slideLayouts/slideLayout6.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jpeg"/></Relationships>
</file>

<file path=ppt/slides/_rels/slide54.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6.xml"/><Relationship Id="rId4" Type="http://schemas.openxmlformats.org/officeDocument/2006/relationships/image" Target="../media/image63.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0.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81.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image" Target="../media/image100.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02.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03.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04.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105.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1750" y="0"/>
            <a:ext cx="9175750" cy="5373215"/>
          </a:xfrm>
        </p:spPr>
        <p:txBody>
          <a:bodyPr/>
          <a:lstStyle/>
          <a:p>
            <a:r>
              <a:rPr lang="en-US" b="0" dirty="0" smtClean="0"/>
              <a:t>Lime- enhanced properties of clay bricks as green building material</a:t>
            </a:r>
            <a:endParaRPr lang="en-US" dirty="0"/>
          </a:p>
        </p:txBody>
      </p:sp>
      <p:sp>
        <p:nvSpPr>
          <p:cNvPr id="2051" name="Rectangle 3"/>
          <p:cNvSpPr>
            <a:spLocks noGrp="1" noChangeArrowheads="1"/>
          </p:cNvSpPr>
          <p:nvPr>
            <p:ph type="subTitle" idx="1"/>
          </p:nvPr>
        </p:nvSpPr>
        <p:spPr/>
        <p:txBody>
          <a:bodyPr/>
          <a:lstStyle/>
          <a:p>
            <a:r>
              <a:rPr lang="en-US" dirty="0" err="1" smtClean="0"/>
              <a:t>Khaled.J.Abu</a:t>
            </a:r>
            <a:r>
              <a:rPr lang="en-US" dirty="0" smtClean="0"/>
              <a:t> </a:t>
            </a:r>
            <a:r>
              <a:rPr lang="en-US" dirty="0" err="1" smtClean="0"/>
              <a:t>Hewelleh</a:t>
            </a:r>
            <a:r>
              <a:rPr lang="en-US" dirty="0" smtClean="0"/>
              <a:t> &amp; Ahmad </a:t>
            </a:r>
            <a:r>
              <a:rPr lang="en-US" dirty="0" err="1" smtClean="0"/>
              <a:t>Hanhan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US" dirty="0"/>
          </a:p>
        </p:txBody>
      </p:sp>
      <p:sp>
        <p:nvSpPr>
          <p:cNvPr id="3" name="Content Placeholder 2"/>
          <p:cNvSpPr>
            <a:spLocks noGrp="1"/>
          </p:cNvSpPr>
          <p:nvPr>
            <p:ph idx="1"/>
          </p:nvPr>
        </p:nvSpPr>
        <p:spPr/>
        <p:txBody>
          <a:bodyPr/>
          <a:lstStyle/>
          <a:p>
            <a:pPr algn="l" rtl="0"/>
            <a:r>
              <a:rPr lang="en-US" sz="2400" b="1" dirty="0"/>
              <a:t>Techniques used in the Earth </a:t>
            </a:r>
            <a:r>
              <a:rPr lang="en-US" sz="2400" b="1" dirty="0" smtClean="0"/>
              <a:t>buildings</a:t>
            </a:r>
          </a:p>
          <a:p>
            <a:pPr algn="l" rtl="0">
              <a:buFont typeface="Wingdings" pitchFamily="2" charset="2"/>
              <a:buChar char="§"/>
            </a:pPr>
            <a:r>
              <a:rPr lang="en-US" sz="2400" dirty="0"/>
              <a:t>Adobe-clay </a:t>
            </a:r>
            <a:r>
              <a:rPr lang="en-US" sz="2400" dirty="0" smtClean="0"/>
              <a:t>bricks</a:t>
            </a:r>
          </a:p>
          <a:p>
            <a:pPr marL="0" indent="0" algn="l" rtl="0">
              <a:buNone/>
            </a:pPr>
            <a:r>
              <a:rPr lang="en-US" sz="2400" dirty="0" smtClean="0"/>
              <a:t> </a:t>
            </a:r>
            <a:endParaRPr lang="en-US" sz="2400" dirty="0"/>
          </a:p>
          <a:p>
            <a:pPr algn="l" rtl="0">
              <a:buFont typeface="Wingdings" pitchFamily="2" charset="2"/>
              <a:buChar char="§"/>
            </a:pPr>
            <a:r>
              <a:rPr lang="en-US" sz="2400" dirty="0" smtClean="0"/>
              <a:t> </a:t>
            </a:r>
            <a:r>
              <a:rPr lang="en-US" sz="2400" dirty="0"/>
              <a:t>Rammed Earth bricks. </a:t>
            </a:r>
            <a:endParaRPr lang="en-US" sz="2400" dirty="0" smtClean="0"/>
          </a:p>
          <a:p>
            <a:pPr marL="0" indent="0" algn="l" rtl="0">
              <a:buNone/>
            </a:pPr>
            <a:endParaRPr lang="en-US" sz="2400" dirty="0"/>
          </a:p>
          <a:p>
            <a:pPr algn="l" rtl="0">
              <a:buFont typeface="Wingdings" pitchFamily="2" charset="2"/>
              <a:buChar char="§"/>
            </a:pPr>
            <a:r>
              <a:rPr lang="en-US" sz="2400" dirty="0" smtClean="0"/>
              <a:t> </a:t>
            </a:r>
            <a:r>
              <a:rPr lang="en-US" sz="2400" dirty="0"/>
              <a:t>Compressive clay </a:t>
            </a:r>
            <a:r>
              <a:rPr lang="en-US" sz="2400" dirty="0" smtClean="0"/>
              <a:t>bricks</a:t>
            </a:r>
          </a:p>
          <a:p>
            <a:pPr marL="0" indent="0" algn="l" rtl="0">
              <a:buNone/>
            </a:pPr>
            <a:endParaRPr lang="en-US" sz="2400" dirty="0"/>
          </a:p>
          <a:p>
            <a:pPr algn="l" rtl="0">
              <a:buFont typeface="Wingdings" pitchFamily="2" charset="2"/>
              <a:buChar char="§"/>
            </a:pPr>
            <a:r>
              <a:rPr lang="en-US" sz="2400" dirty="0" smtClean="0"/>
              <a:t>Mud balls</a:t>
            </a:r>
          </a:p>
          <a:p>
            <a:pPr marL="0" indent="0" algn="l" rtl="0">
              <a:buNone/>
            </a:pPr>
            <a:endParaRPr lang="en-US" sz="2400" dirty="0"/>
          </a:p>
          <a:p>
            <a:pPr algn="l" rtl="0">
              <a:buFont typeface="Wingdings" pitchFamily="2" charset="2"/>
              <a:buChar char="§"/>
            </a:pPr>
            <a:r>
              <a:rPr lang="en-US" sz="2400" dirty="0" smtClean="0"/>
              <a:t>Fired </a:t>
            </a:r>
            <a:r>
              <a:rPr lang="en-US" sz="2400" dirty="0"/>
              <a:t>bricks</a:t>
            </a:r>
          </a:p>
          <a:p>
            <a:pPr algn="l" rtl="0">
              <a:buFont typeface="Wingdings" pitchFamily="2" charset="2"/>
              <a:buChar char="§"/>
            </a:pPr>
            <a:endParaRPr lang="en-US" sz="2400" dirty="0"/>
          </a:p>
        </p:txBody>
      </p:sp>
      <p:sp>
        <p:nvSpPr>
          <p:cNvPr id="4" name="Footer Placeholder 3"/>
          <p:cNvSpPr>
            <a:spLocks noGrp="1"/>
          </p:cNvSpPr>
          <p:nvPr>
            <p:ph type="ftr" sz="quarter" idx="10"/>
          </p:nvPr>
        </p:nvSpPr>
        <p:spPr>
          <a:xfrm>
            <a:off x="4211960" y="6461125"/>
            <a:ext cx="4551040" cy="320675"/>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Date Placeholder 4"/>
          <p:cNvSpPr>
            <a:spLocks noGrp="1"/>
          </p:cNvSpPr>
          <p:nvPr>
            <p:ph type="dt" sz="half" idx="12"/>
          </p:nvPr>
        </p:nvSpPr>
        <p:spPr>
          <a:xfrm>
            <a:off x="14288" y="838200"/>
            <a:ext cx="9129712" cy="214536"/>
          </a:xfrm>
          <a:solidFill>
            <a:srgbClr val="FF9933"/>
          </a:solidFill>
        </p:spPr>
        <p:txBody>
          <a:bodyPr/>
          <a:lstStyle/>
          <a:p>
            <a:r>
              <a:rPr lang="en-US" dirty="0"/>
              <a:t>Lime- enhanced properties of clay bricks as  green building material </a:t>
            </a:r>
          </a:p>
        </p:txBody>
      </p:sp>
    </p:spTree>
    <p:extLst>
      <p:ext uri="{BB962C8B-B14F-4D97-AF65-F5344CB8AC3E}">
        <p14:creationId xmlns="" xmlns:p14="http://schemas.microsoft.com/office/powerpoint/2010/main" val="38262455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Literature Review </a:t>
            </a:r>
            <a:endParaRPr lang="ar-JO" dirty="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p:txBody>
          <a:bodyPr/>
          <a:lstStyle/>
          <a:p>
            <a:r>
              <a:rPr lang="en-US" smtClean="0"/>
              <a:t>www.themegallery.com</a:t>
            </a:r>
            <a:endParaRPr lang="en-US"/>
          </a:p>
        </p:txBody>
      </p:sp>
      <p:pic>
        <p:nvPicPr>
          <p:cNvPr id="188418" name="Picture 2" descr="C:\Users\yafa\Desktop\Screenshot021.jpg"/>
          <p:cNvPicPr>
            <a:picLocks noGrp="1" noChangeAspect="1" noChangeArrowheads="1"/>
          </p:cNvPicPr>
          <p:nvPr>
            <p:ph idx="1"/>
          </p:nvPr>
        </p:nvPicPr>
        <p:blipFill>
          <a:blip r:embed="rId2" cstate="print"/>
          <a:srcRect/>
          <a:stretch>
            <a:fillRect/>
          </a:stretch>
        </p:blipFill>
        <p:spPr bwMode="auto">
          <a:xfrm>
            <a:off x="251520" y="1124744"/>
            <a:ext cx="4104456" cy="2808312"/>
          </a:xfrm>
          <a:prstGeom prst="rect">
            <a:avLst/>
          </a:prstGeom>
          <a:noFill/>
        </p:spPr>
      </p:pic>
      <p:pic>
        <p:nvPicPr>
          <p:cNvPr id="188419" name="Picture 3" descr="C:\Users\yafa\Desktop\Screenshot022.jpg"/>
          <p:cNvPicPr>
            <a:picLocks noChangeAspect="1" noChangeArrowheads="1"/>
          </p:cNvPicPr>
          <p:nvPr/>
        </p:nvPicPr>
        <p:blipFill>
          <a:blip r:embed="rId3" cstate="print"/>
          <a:srcRect/>
          <a:stretch>
            <a:fillRect/>
          </a:stretch>
        </p:blipFill>
        <p:spPr bwMode="auto">
          <a:xfrm>
            <a:off x="4355976" y="1196752"/>
            <a:ext cx="4248472" cy="2592287"/>
          </a:xfrm>
          <a:prstGeom prst="rect">
            <a:avLst/>
          </a:prstGeom>
          <a:noFill/>
        </p:spPr>
      </p:pic>
      <p:pic>
        <p:nvPicPr>
          <p:cNvPr id="188420" name="Picture 4" descr="C:\Users\yafa\Desktop\Screenshot023.jpg"/>
          <p:cNvPicPr>
            <a:picLocks noChangeAspect="1" noChangeArrowheads="1"/>
          </p:cNvPicPr>
          <p:nvPr/>
        </p:nvPicPr>
        <p:blipFill>
          <a:blip r:embed="rId4" cstate="print"/>
          <a:srcRect/>
          <a:stretch>
            <a:fillRect/>
          </a:stretch>
        </p:blipFill>
        <p:spPr bwMode="auto">
          <a:xfrm>
            <a:off x="467544" y="3284984"/>
            <a:ext cx="4381500" cy="2808312"/>
          </a:xfrm>
          <a:prstGeom prst="rect">
            <a:avLst/>
          </a:prstGeom>
          <a:noFill/>
        </p:spPr>
      </p:pic>
      <p:pic>
        <p:nvPicPr>
          <p:cNvPr id="188421" name="Picture 5" descr="C:\Users\yafa\Desktop\Screenshot024.jpg"/>
          <p:cNvPicPr>
            <a:picLocks noChangeAspect="1" noChangeArrowheads="1"/>
          </p:cNvPicPr>
          <p:nvPr/>
        </p:nvPicPr>
        <p:blipFill>
          <a:blip r:embed="rId5" cstate="print"/>
          <a:srcRect/>
          <a:stretch>
            <a:fillRect/>
          </a:stretch>
        </p:blipFill>
        <p:spPr bwMode="auto">
          <a:xfrm>
            <a:off x="4572000" y="3212976"/>
            <a:ext cx="3905250" cy="266429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Literature Review </a:t>
            </a:r>
            <a:endParaRPr lang="ar-JO" dirty="0"/>
          </a:p>
        </p:txBody>
      </p:sp>
      <p:sp>
        <p:nvSpPr>
          <p:cNvPr id="3" name="عنصر نائب للمحتوى 2"/>
          <p:cNvSpPr>
            <a:spLocks noGrp="1"/>
          </p:cNvSpPr>
          <p:nvPr>
            <p:ph idx="1"/>
          </p:nvPr>
        </p:nvSpPr>
        <p:spPr/>
        <p:txBody>
          <a:bodyPr/>
          <a:lstStyle/>
          <a:p>
            <a:pPr algn="l" rtl="0">
              <a:lnSpc>
                <a:spcPct val="150000"/>
              </a:lnSpc>
              <a:buFont typeface="Wingdings" pitchFamily="2" charset="2"/>
              <a:buChar char="q"/>
            </a:pPr>
            <a:r>
              <a:rPr lang="en-US" sz="1800" dirty="0" smtClean="0"/>
              <a:t>important environmental arguments for earth </a:t>
            </a:r>
            <a:r>
              <a:rPr lang="en-US" sz="1800" dirty="0" smtClean="0"/>
              <a:t>building</a:t>
            </a:r>
          </a:p>
          <a:p>
            <a:pPr algn="l" rtl="0">
              <a:lnSpc>
                <a:spcPct val="150000"/>
              </a:lnSpc>
              <a:buFont typeface="Wingdings" pitchFamily="2" charset="2"/>
              <a:buChar char="§"/>
            </a:pPr>
            <a:r>
              <a:rPr lang="en-US" sz="1800" dirty="0" smtClean="0"/>
              <a:t>based on a resource that is </a:t>
            </a:r>
            <a:r>
              <a:rPr lang="en-US" sz="1800" dirty="0" smtClean="0"/>
              <a:t>abundant</a:t>
            </a:r>
          </a:p>
          <a:p>
            <a:pPr algn="l" rtl="0">
              <a:lnSpc>
                <a:spcPct val="150000"/>
              </a:lnSpc>
              <a:buFont typeface="Wingdings" pitchFamily="2" charset="2"/>
              <a:buChar char="§"/>
            </a:pPr>
            <a:endParaRPr lang="en-US" sz="1800" dirty="0" smtClean="0"/>
          </a:p>
          <a:p>
            <a:pPr algn="l" rtl="0">
              <a:lnSpc>
                <a:spcPct val="150000"/>
              </a:lnSpc>
              <a:buFont typeface="Wingdings" pitchFamily="2" charset="2"/>
              <a:buChar char="§"/>
            </a:pPr>
            <a:r>
              <a:rPr lang="en-US" sz="1800" dirty="0" smtClean="0"/>
              <a:t>long life </a:t>
            </a:r>
            <a:r>
              <a:rPr lang="en-US" sz="1800" dirty="0" smtClean="0"/>
              <a:t>expectancy</a:t>
            </a:r>
          </a:p>
          <a:p>
            <a:pPr algn="l" rtl="0">
              <a:lnSpc>
                <a:spcPct val="150000"/>
              </a:lnSpc>
              <a:buFont typeface="Wingdings" pitchFamily="2" charset="2"/>
              <a:buChar char="§"/>
            </a:pPr>
            <a:endParaRPr lang="en-US" sz="1800" dirty="0" smtClean="0"/>
          </a:p>
          <a:p>
            <a:pPr algn="l" rtl="0">
              <a:lnSpc>
                <a:spcPct val="150000"/>
              </a:lnSpc>
              <a:buFont typeface="Wingdings" pitchFamily="2" charset="2"/>
              <a:buChar char="§"/>
            </a:pPr>
            <a:r>
              <a:rPr lang="en-US" sz="1800" dirty="0" smtClean="0"/>
              <a:t>good indoor climate due to it's temperature and moisture regulating properties.</a:t>
            </a:r>
          </a:p>
          <a:p>
            <a:pPr algn="l" rtl="0">
              <a:lnSpc>
                <a:spcPct val="150000"/>
              </a:lnSpc>
              <a:buFont typeface="Wingdings" pitchFamily="2" charset="2"/>
              <a:buChar char="§"/>
            </a:pPr>
            <a:endParaRPr lang="en-US" sz="1800" dirty="0" smtClean="0"/>
          </a:p>
          <a:p>
            <a:pPr algn="l" rtl="0">
              <a:lnSpc>
                <a:spcPct val="150000"/>
              </a:lnSpc>
              <a:buFont typeface="Wingdings" pitchFamily="2" charset="2"/>
              <a:buChar char="§"/>
            </a:pPr>
            <a:r>
              <a:rPr lang="en-US" sz="1800" dirty="0" smtClean="0"/>
              <a:t>Unfired earth materials can be returned to nature more easily than any other material.</a:t>
            </a:r>
            <a:endParaRPr lang="ar-JO" sz="1800" dirty="0" smtClean="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p:txBody>
          <a:bodyPr/>
          <a:lstStyle/>
          <a:p>
            <a:r>
              <a:rPr lang="en-US" smtClean="0"/>
              <a:t>www.themegallery.com</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 </a:t>
            </a:r>
            <a:endParaRPr lang="en-US" dirty="0"/>
          </a:p>
        </p:txBody>
      </p:sp>
      <p:sp>
        <p:nvSpPr>
          <p:cNvPr id="3" name="Content Placeholder 2"/>
          <p:cNvSpPr>
            <a:spLocks noGrp="1"/>
          </p:cNvSpPr>
          <p:nvPr>
            <p:ph idx="1"/>
          </p:nvPr>
        </p:nvSpPr>
        <p:spPr/>
        <p:txBody>
          <a:bodyPr/>
          <a:lstStyle/>
          <a:p>
            <a:pPr algn="l" rtl="0"/>
            <a:r>
              <a:rPr lang="en-US" dirty="0" smtClean="0"/>
              <a:t> </a:t>
            </a:r>
            <a:r>
              <a:rPr lang="en-US" dirty="0" smtClean="0"/>
              <a:t>Clay</a:t>
            </a:r>
            <a:endParaRPr lang="en-US" dirty="0" smtClean="0"/>
          </a:p>
          <a:p>
            <a:pPr marL="0" indent="0" algn="l" rtl="0">
              <a:buFont typeface="Wingdings" pitchFamily="2" charset="2"/>
              <a:buChar char="§"/>
            </a:pPr>
            <a:r>
              <a:rPr lang="en-US" sz="1800" dirty="0" smtClean="0"/>
              <a:t>The </a:t>
            </a:r>
            <a:r>
              <a:rPr lang="en-US" sz="1800" dirty="0" smtClean="0"/>
              <a:t>clay is one of the basic materials that used in many countries of the </a:t>
            </a:r>
            <a:r>
              <a:rPr lang="en-US" sz="1800" dirty="0" smtClean="0"/>
              <a:t>world</a:t>
            </a:r>
          </a:p>
          <a:p>
            <a:pPr marL="0" indent="0" algn="l" rtl="0">
              <a:buFont typeface="Wingdings" pitchFamily="2" charset="2"/>
              <a:buChar char="§"/>
            </a:pPr>
            <a:endParaRPr lang="en-US" sz="1800" dirty="0" smtClean="0"/>
          </a:p>
          <a:p>
            <a:pPr algn="l" rtl="0">
              <a:lnSpc>
                <a:spcPct val="150000"/>
              </a:lnSpc>
              <a:buFont typeface="Wingdings" pitchFamily="2" charset="2"/>
              <a:buChar char="§"/>
            </a:pPr>
            <a:r>
              <a:rPr lang="en-US" sz="1800" dirty="0" smtClean="0"/>
              <a:t>Clay </a:t>
            </a:r>
            <a:r>
              <a:rPr lang="en-US" sz="1800" dirty="0"/>
              <a:t>is product of the erosion of feldspar and other </a:t>
            </a:r>
            <a:r>
              <a:rPr lang="en-US" sz="1800" dirty="0" smtClean="0"/>
              <a:t>minerals, </a:t>
            </a:r>
            <a:r>
              <a:rPr lang="en-US" sz="1800" dirty="0" smtClean="0"/>
              <a:t>the most common types of feldspar has the chemical formula </a:t>
            </a:r>
            <a:r>
              <a:rPr lang="en-US" sz="1800" b="1" dirty="0" err="1" smtClean="0"/>
              <a:t>AL</a:t>
            </a:r>
            <a:r>
              <a:rPr lang="en-US" sz="1800" b="1" baseline="-25000" dirty="0" err="1" smtClean="0"/>
              <a:t>2</a:t>
            </a:r>
            <a:r>
              <a:rPr lang="en-US" sz="1800" b="1" dirty="0" err="1" smtClean="0"/>
              <a:t>O</a:t>
            </a:r>
            <a:r>
              <a:rPr lang="en-US" sz="1800" b="1" baseline="-25000" dirty="0" err="1" smtClean="0"/>
              <a:t>3</a:t>
            </a:r>
            <a:r>
              <a:rPr lang="en-US" sz="1800" b="1" dirty="0" err="1" smtClean="0"/>
              <a:t>.K</a:t>
            </a:r>
            <a:r>
              <a:rPr lang="en-US" sz="1800" b="1" baseline="-25000" dirty="0" err="1" smtClean="0"/>
              <a:t>2</a:t>
            </a:r>
            <a:r>
              <a:rPr lang="en-US" sz="1800" b="1" dirty="0" err="1" smtClean="0"/>
              <a:t>O.6SiO</a:t>
            </a:r>
            <a:r>
              <a:rPr lang="en-US" sz="1800" b="1" baseline="-25000" dirty="0" err="1" smtClean="0"/>
              <a:t>2</a:t>
            </a:r>
            <a:endParaRPr lang="en-US" sz="1800" b="1" baseline="-25000" dirty="0" smtClean="0"/>
          </a:p>
          <a:p>
            <a:pPr algn="l" rtl="0">
              <a:lnSpc>
                <a:spcPct val="150000"/>
              </a:lnSpc>
              <a:buFont typeface="Wingdings" pitchFamily="2" charset="2"/>
              <a:buChar char="§"/>
            </a:pPr>
            <a:r>
              <a:rPr lang="en-US" sz="1800" dirty="0" smtClean="0"/>
              <a:t>Alumina is main consistent of the </a:t>
            </a:r>
            <a:r>
              <a:rPr lang="en-US" sz="1800" dirty="0" smtClean="0"/>
              <a:t>clay.</a:t>
            </a:r>
            <a:endParaRPr lang="en-US" sz="1800" dirty="0" smtClean="0"/>
          </a:p>
          <a:p>
            <a:pPr algn="l" rtl="0">
              <a:lnSpc>
                <a:spcPct val="150000"/>
              </a:lnSpc>
              <a:buFont typeface="Wingdings" pitchFamily="2" charset="2"/>
              <a:buChar char="§"/>
            </a:pPr>
            <a:r>
              <a:rPr lang="en-US" sz="1800" dirty="0" smtClean="0"/>
              <a:t>The existence of clay in the prepared soil for construction is very important because it’s molecules form the basic Association </a:t>
            </a:r>
            <a:r>
              <a:rPr lang="en-US" sz="1800" dirty="0" smtClean="0"/>
              <a:t>material.</a:t>
            </a:r>
          </a:p>
          <a:p>
            <a:pPr algn="l" rtl="0">
              <a:lnSpc>
                <a:spcPct val="150000"/>
              </a:lnSpc>
              <a:buFont typeface="Wingdings" pitchFamily="2" charset="2"/>
              <a:buChar char="§"/>
            </a:pPr>
            <a:endParaRPr lang="en-US" sz="1800" dirty="0" smtClean="0"/>
          </a:p>
          <a:p>
            <a:pPr algn="l" rtl="0">
              <a:lnSpc>
                <a:spcPct val="150000"/>
              </a:lnSpc>
              <a:buFont typeface="Wingdings" pitchFamily="2" charset="2"/>
              <a:buChar char="§"/>
            </a:pPr>
            <a:endParaRPr lang="en-US" sz="1800" dirty="0" smtClean="0"/>
          </a:p>
          <a:p>
            <a:pPr algn="l" rtl="0">
              <a:lnSpc>
                <a:spcPct val="150000"/>
              </a:lnSpc>
              <a:buFont typeface="Wingdings" pitchFamily="2" charset="2"/>
              <a:buChar char="§"/>
            </a:pPr>
            <a:endParaRPr lang="en-US" sz="1800" dirty="0" smtClean="0"/>
          </a:p>
          <a:p>
            <a:pPr marL="0" indent="0" algn="l" rtl="0">
              <a:lnSpc>
                <a:spcPct val="80000"/>
              </a:lnSpc>
              <a:buNone/>
            </a:pPr>
            <a:endParaRPr lang="en-US" sz="1800" dirty="0" smtClean="0"/>
          </a:p>
          <a:p>
            <a:pPr algn="l" rtl="0">
              <a:lnSpc>
                <a:spcPct val="80000"/>
              </a:lnSpc>
              <a:buFont typeface="Wingdings" pitchFamily="2" charset="2"/>
              <a:buChar char="§"/>
            </a:pPr>
            <a:endParaRPr lang="en-US" sz="1800" dirty="0" smtClean="0"/>
          </a:p>
          <a:p>
            <a:pPr marL="0" indent="0" algn="l" rtl="0">
              <a:lnSpc>
                <a:spcPct val="80000"/>
              </a:lnSpc>
              <a:buNone/>
            </a:pPr>
            <a:endParaRPr lang="en-US" sz="1800" dirty="0" smtClean="0"/>
          </a:p>
          <a:p>
            <a:pPr marL="0" indent="0" algn="l" rtl="0">
              <a:lnSpc>
                <a:spcPct val="80000"/>
              </a:lnSpc>
              <a:buNone/>
            </a:pPr>
            <a:r>
              <a:rPr lang="en-US" sz="1800" dirty="0" smtClean="0"/>
              <a:t> </a:t>
            </a:r>
            <a:endParaRPr lang="en-US" sz="1800" dirty="0"/>
          </a:p>
        </p:txBody>
      </p:sp>
      <p:sp>
        <p:nvSpPr>
          <p:cNvPr id="4" name="Footer Placeholder 3"/>
          <p:cNvSpPr>
            <a:spLocks noGrp="1"/>
          </p:cNvSpPr>
          <p:nvPr>
            <p:ph type="ftr" sz="quarter" idx="10"/>
          </p:nvPr>
        </p:nvSpPr>
        <p:spPr>
          <a:xfrm>
            <a:off x="4211960" y="6461125"/>
            <a:ext cx="4551040" cy="320675"/>
          </a:xfrm>
        </p:spPr>
        <p:txBody>
          <a:bodyPr/>
          <a:lstStyle/>
          <a:p>
            <a:r>
              <a:rPr lang="en-US" sz="900" dirty="0" err="1" smtClean="0"/>
              <a:t>Khaled</a:t>
            </a:r>
            <a:r>
              <a:rPr lang="en-US" sz="900" dirty="0" smtClean="0"/>
              <a:t> .</a:t>
            </a:r>
            <a:r>
              <a:rPr lang="en-US" sz="900" dirty="0" err="1" smtClean="0"/>
              <a:t>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Date Placeholder 4"/>
          <p:cNvSpPr>
            <a:spLocks noGrp="1"/>
          </p:cNvSpPr>
          <p:nvPr>
            <p:ph type="dt" sz="half" idx="12"/>
          </p:nvPr>
        </p:nvSpPr>
        <p:spPr>
          <a:xfrm>
            <a:off x="14288" y="838200"/>
            <a:ext cx="9129712" cy="214536"/>
          </a:xfrm>
          <a:solidFill>
            <a:srgbClr val="FF9933"/>
          </a:solidFill>
        </p:spPr>
        <p:txBody>
          <a:bodyPr/>
          <a:lstStyle/>
          <a:p>
            <a:r>
              <a:rPr lang="en-US" dirty="0"/>
              <a:t>Lime- enhanced properties of clay bricks as  green building material </a:t>
            </a:r>
          </a:p>
        </p:txBody>
      </p:sp>
      <p:pic>
        <p:nvPicPr>
          <p:cNvPr id="162817" name="Picture 1" descr="C:\Users\yafa\Desktop\Screenshot026.jpg"/>
          <p:cNvPicPr>
            <a:picLocks noChangeAspect="1" noChangeArrowheads="1"/>
          </p:cNvPicPr>
          <p:nvPr/>
        </p:nvPicPr>
        <p:blipFill>
          <a:blip r:embed="rId2" cstate="print"/>
          <a:srcRect/>
          <a:stretch>
            <a:fillRect/>
          </a:stretch>
        </p:blipFill>
        <p:spPr bwMode="auto">
          <a:xfrm>
            <a:off x="539552" y="4581129"/>
            <a:ext cx="5184576" cy="2016224"/>
          </a:xfrm>
          <a:prstGeom prst="rect">
            <a:avLst/>
          </a:prstGeom>
          <a:noFill/>
        </p:spPr>
      </p:pic>
    </p:spTree>
    <p:extLst>
      <p:ext uri="{BB962C8B-B14F-4D97-AF65-F5344CB8AC3E}">
        <p14:creationId xmlns="" xmlns:p14="http://schemas.microsoft.com/office/powerpoint/2010/main" val="8424679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JO" dirty="0"/>
          </a:p>
        </p:txBody>
      </p:sp>
      <p:sp>
        <p:nvSpPr>
          <p:cNvPr id="3" name="عنصر نائب للمحتوى 2"/>
          <p:cNvSpPr>
            <a:spLocks noGrp="1"/>
          </p:cNvSpPr>
          <p:nvPr>
            <p:ph idx="1"/>
          </p:nvPr>
        </p:nvSpPr>
        <p:spPr/>
        <p:txBody>
          <a:bodyPr/>
          <a:lstStyle/>
          <a:p>
            <a:pPr algn="l" rtl="0"/>
            <a:r>
              <a:rPr lang="en-US" dirty="0" smtClean="0"/>
              <a:t>Sand </a:t>
            </a:r>
          </a:p>
          <a:p>
            <a:pPr algn="l" rtl="0">
              <a:lnSpc>
                <a:spcPct val="150000"/>
              </a:lnSpc>
              <a:buFont typeface="Wingdings" pitchFamily="2" charset="2"/>
              <a:buChar char="§"/>
            </a:pPr>
            <a:r>
              <a:rPr lang="en-US" sz="1800" dirty="0" smtClean="0"/>
              <a:t>Sand is naturally occurring granular material composed of finely divided </a:t>
            </a:r>
            <a:r>
              <a:rPr lang="en-US" sz="1800" dirty="0" smtClean="0">
                <a:hlinkClick r:id="rId2" tooltip="Rock (geology)"/>
              </a:rPr>
              <a:t>rock</a:t>
            </a:r>
            <a:r>
              <a:rPr lang="en-US" sz="1800" dirty="0" smtClean="0"/>
              <a:t> and </a:t>
            </a:r>
            <a:r>
              <a:rPr lang="en-US" sz="1800" dirty="0" smtClean="0">
                <a:hlinkClick r:id="rId3" tooltip="Mineral"/>
              </a:rPr>
              <a:t>mineral</a:t>
            </a:r>
            <a:r>
              <a:rPr lang="en-US" sz="1800" dirty="0" smtClean="0"/>
              <a:t> </a:t>
            </a:r>
            <a:r>
              <a:rPr lang="en-US" sz="1800" dirty="0" smtClean="0"/>
              <a:t>particles.</a:t>
            </a:r>
          </a:p>
          <a:p>
            <a:pPr algn="l" rtl="0">
              <a:lnSpc>
                <a:spcPct val="150000"/>
              </a:lnSpc>
              <a:buNone/>
            </a:pPr>
            <a:endParaRPr lang="en-US" sz="1800" dirty="0" smtClean="0"/>
          </a:p>
          <a:p>
            <a:pPr algn="l" rtl="0">
              <a:lnSpc>
                <a:spcPct val="150000"/>
              </a:lnSpc>
              <a:buFont typeface="Wingdings" pitchFamily="2" charset="2"/>
              <a:buChar char="§"/>
            </a:pPr>
            <a:r>
              <a:rPr lang="en-US" sz="1800" dirty="0" smtClean="0"/>
              <a:t>The composition of sand varies, depending on the local rock </a:t>
            </a:r>
            <a:r>
              <a:rPr lang="en-US" sz="1800" dirty="0" smtClean="0"/>
              <a:t>sources , </a:t>
            </a:r>
            <a:r>
              <a:rPr lang="en-US" sz="1800" dirty="0" smtClean="0"/>
              <a:t>the most common constituent of </a:t>
            </a:r>
            <a:r>
              <a:rPr lang="en-US" sz="1800" dirty="0" smtClean="0"/>
              <a:t>sand </a:t>
            </a:r>
            <a:r>
              <a:rPr lang="en-US" sz="1800" dirty="0" smtClean="0"/>
              <a:t>is </a:t>
            </a:r>
            <a:r>
              <a:rPr lang="en-US" sz="1800" dirty="0" smtClean="0">
                <a:hlinkClick r:id="rId4" tooltip="Silica"/>
              </a:rPr>
              <a:t>silica</a:t>
            </a:r>
            <a:r>
              <a:rPr lang="en-US" sz="1800" dirty="0" smtClean="0"/>
              <a:t> (silicon dioxide, or </a:t>
            </a:r>
            <a:r>
              <a:rPr lang="en-US" sz="1800" dirty="0" err="1" smtClean="0"/>
              <a:t>SiO</a:t>
            </a:r>
            <a:r>
              <a:rPr lang="en-US" sz="1800" baseline="-25000" dirty="0" err="1" smtClean="0"/>
              <a:t>2</a:t>
            </a:r>
            <a:endParaRPr lang="en-US" sz="1800" baseline="-25000" dirty="0" smtClean="0"/>
          </a:p>
          <a:p>
            <a:pPr algn="l" rtl="0">
              <a:lnSpc>
                <a:spcPct val="150000"/>
              </a:lnSpc>
              <a:buFont typeface="Wingdings" pitchFamily="2" charset="2"/>
              <a:buChar char="§"/>
            </a:pPr>
            <a:endParaRPr lang="en-US" sz="1800" baseline="-25000" dirty="0" smtClean="0"/>
          </a:p>
          <a:p>
            <a:pPr algn="l" rtl="0">
              <a:lnSpc>
                <a:spcPct val="150000"/>
              </a:lnSpc>
              <a:buFont typeface="Wingdings" pitchFamily="2" charset="2"/>
              <a:buChar char="§"/>
            </a:pPr>
            <a:r>
              <a:rPr lang="en-US" sz="1800" dirty="0" smtClean="0"/>
              <a:t>the sand contribute in improving  the </a:t>
            </a:r>
            <a:r>
              <a:rPr lang="en-US" sz="1800" dirty="0" smtClean="0"/>
              <a:t>strength , </a:t>
            </a:r>
            <a:r>
              <a:rPr lang="en-US" sz="1800" dirty="0" smtClean="0"/>
              <a:t>Adjusts plasticity </a:t>
            </a:r>
            <a:r>
              <a:rPr lang="en-US" sz="1800" dirty="0" smtClean="0"/>
              <a:t> , </a:t>
            </a:r>
            <a:r>
              <a:rPr lang="en-US" sz="1800" dirty="0" smtClean="0"/>
              <a:t>Provides economy </a:t>
            </a:r>
            <a:r>
              <a:rPr lang="en-US" sz="1800" dirty="0" smtClean="0"/>
              <a:t> and </a:t>
            </a:r>
            <a:r>
              <a:rPr lang="en-US" sz="1800" dirty="0" smtClean="0"/>
              <a:t>Decrease shrinkage effects </a:t>
            </a:r>
            <a:endParaRPr lang="en-US" sz="1800" dirty="0" smtClean="0"/>
          </a:p>
          <a:p>
            <a:pPr algn="l" rtl="0">
              <a:lnSpc>
                <a:spcPct val="150000"/>
              </a:lnSpc>
              <a:buFont typeface="Wingdings" pitchFamily="2" charset="2"/>
              <a:buChar char="§"/>
            </a:pPr>
            <a:endParaRPr lang="en-US" sz="1800" dirty="0" smtClean="0"/>
          </a:p>
          <a:p>
            <a:pPr algn="l" rtl="0">
              <a:lnSpc>
                <a:spcPct val="150000"/>
              </a:lnSpc>
              <a:buFont typeface="Wingdings" pitchFamily="2" charset="2"/>
              <a:buChar char="§"/>
            </a:pPr>
            <a:endParaRPr lang="ar-JO" sz="1800" dirty="0" smtClean="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p:txBody>
          <a:bodyPr/>
          <a:lstStyle/>
          <a:p>
            <a:r>
              <a:rPr lang="en-US" smtClean="0"/>
              <a:t>www.themegallery.com</a:t>
            </a:r>
            <a:endParaRPr lang="en-US"/>
          </a:p>
        </p:txBody>
      </p:sp>
      <p:pic>
        <p:nvPicPr>
          <p:cNvPr id="6" name="صورة 5" descr="C:\Users\yafa\Documents\ \New folder\sand2_B.jpg"/>
          <p:cNvPicPr/>
          <p:nvPr/>
        </p:nvPicPr>
        <p:blipFill>
          <a:blip r:embed="rId5" cstate="print"/>
          <a:srcRect/>
          <a:stretch>
            <a:fillRect/>
          </a:stretch>
        </p:blipFill>
        <p:spPr bwMode="auto">
          <a:xfrm>
            <a:off x="1187624" y="5085184"/>
            <a:ext cx="4680520" cy="1485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Literature review </a:t>
            </a:r>
            <a:endParaRPr lang="ar-JO" dirty="0"/>
          </a:p>
        </p:txBody>
      </p:sp>
      <p:sp>
        <p:nvSpPr>
          <p:cNvPr id="3" name="عنصر نائب للمحتوى 2"/>
          <p:cNvSpPr>
            <a:spLocks noGrp="1"/>
          </p:cNvSpPr>
          <p:nvPr>
            <p:ph idx="1"/>
          </p:nvPr>
        </p:nvSpPr>
        <p:spPr>
          <a:xfrm>
            <a:off x="457200" y="1152525"/>
            <a:ext cx="8229600" cy="5444827"/>
          </a:xfrm>
        </p:spPr>
        <p:txBody>
          <a:bodyPr/>
          <a:lstStyle/>
          <a:p>
            <a:pPr algn="l" rtl="0"/>
            <a:r>
              <a:rPr lang="en-US" sz="2400" dirty="0" smtClean="0"/>
              <a:t>Additives on clay bricks </a:t>
            </a:r>
          </a:p>
          <a:p>
            <a:pPr algn="l" rtl="0">
              <a:lnSpc>
                <a:spcPct val="150000"/>
              </a:lnSpc>
              <a:buFont typeface="Wingdings" pitchFamily="2" charset="2"/>
              <a:buChar char="§"/>
            </a:pPr>
            <a:r>
              <a:rPr lang="en-US" sz="1800" dirty="0" smtClean="0"/>
              <a:t>Many Additives used with clay bricks manufacturing such as straw , animal dung , sand , glass and in this</a:t>
            </a:r>
            <a:r>
              <a:rPr lang="ar-SA" sz="1800" dirty="0" smtClean="0"/>
              <a:t>  </a:t>
            </a:r>
            <a:r>
              <a:rPr lang="en-US" sz="1800" dirty="0" smtClean="0"/>
              <a:t>research </a:t>
            </a:r>
            <a:r>
              <a:rPr lang="en-US" sz="1800" dirty="0" smtClean="0"/>
              <a:t>lime.</a:t>
            </a:r>
          </a:p>
          <a:p>
            <a:pPr algn="l" rtl="0">
              <a:lnSpc>
                <a:spcPct val="150000"/>
              </a:lnSpc>
              <a:buNone/>
            </a:pPr>
            <a:endParaRPr lang="en-US" sz="1800" dirty="0" smtClean="0"/>
          </a:p>
          <a:p>
            <a:pPr algn="l" rtl="0">
              <a:lnSpc>
                <a:spcPct val="150000"/>
              </a:lnSpc>
              <a:buFont typeface="Wingdings" pitchFamily="2" charset="2"/>
              <a:buChar char="§"/>
            </a:pPr>
            <a:r>
              <a:rPr lang="en-US" sz="1800" dirty="0" smtClean="0"/>
              <a:t> lime is main additive to clay brick  </a:t>
            </a:r>
            <a:r>
              <a:rPr lang="en-US" sz="1800" dirty="0" smtClean="0"/>
              <a:t>then other additives added as secondary additives </a:t>
            </a:r>
            <a:r>
              <a:rPr lang="en-US" sz="1800" dirty="0" smtClean="0"/>
              <a:t>as </a:t>
            </a:r>
            <a:r>
              <a:rPr lang="en-US" sz="1800" dirty="0" smtClean="0"/>
              <a:t>wood ash , iron powder and black carbon</a:t>
            </a:r>
            <a:r>
              <a:rPr lang="en-US" sz="1800" dirty="0" smtClean="0"/>
              <a:t>.</a:t>
            </a:r>
          </a:p>
          <a:p>
            <a:pPr algn="l" rtl="0">
              <a:lnSpc>
                <a:spcPct val="150000"/>
              </a:lnSpc>
              <a:buFont typeface="Wingdings" pitchFamily="2" charset="2"/>
              <a:buChar char="§"/>
            </a:pPr>
            <a:endParaRPr lang="en-US" sz="1800" dirty="0" smtClean="0"/>
          </a:p>
          <a:p>
            <a:pPr algn="l" rtl="0">
              <a:lnSpc>
                <a:spcPct val="150000"/>
              </a:lnSpc>
              <a:buFont typeface="Wingdings" pitchFamily="2" charset="2"/>
              <a:buChar char="§"/>
            </a:pPr>
            <a:r>
              <a:rPr lang="en-US" sz="1800" dirty="0" smtClean="0"/>
              <a:t>Lime is one of man’s oldest over most vital </a:t>
            </a:r>
            <a:r>
              <a:rPr lang="en-US" sz="1800" dirty="0" smtClean="0"/>
              <a:t>chemicals , </a:t>
            </a:r>
            <a:r>
              <a:rPr lang="en-US" sz="1800" dirty="0" smtClean="0"/>
              <a:t>The ancient Romans used the lime in the buildings and </a:t>
            </a:r>
            <a:r>
              <a:rPr lang="en-US" sz="1800" dirty="0" smtClean="0"/>
              <a:t>roads.</a:t>
            </a:r>
          </a:p>
          <a:p>
            <a:pPr algn="l" rtl="0">
              <a:lnSpc>
                <a:spcPct val="150000"/>
              </a:lnSpc>
              <a:buNone/>
            </a:pPr>
            <a:endParaRPr lang="en-US" sz="1800" dirty="0" smtClean="0"/>
          </a:p>
          <a:p>
            <a:pPr algn="l" rtl="0">
              <a:lnSpc>
                <a:spcPct val="150000"/>
              </a:lnSpc>
              <a:buFont typeface="Wingdings" pitchFamily="2" charset="2"/>
              <a:buChar char="§"/>
            </a:pPr>
            <a:r>
              <a:rPr lang="en-US" sz="1800" dirty="0" smtClean="0"/>
              <a:t>Lime </a:t>
            </a:r>
            <a:r>
              <a:rPr lang="en-US" sz="1800" dirty="0" smtClean="0"/>
              <a:t>had </a:t>
            </a:r>
            <a:r>
              <a:rPr lang="en-US" sz="1800" dirty="0" smtClean="0"/>
              <a:t>a proven track record</a:t>
            </a:r>
            <a:r>
              <a:rPr lang="en-US" sz="1800" dirty="0" smtClean="0"/>
              <a:t>, there </a:t>
            </a:r>
            <a:r>
              <a:rPr lang="en-US" sz="1800" dirty="0" smtClean="0"/>
              <a:t>are plenty of examples from antiquity that still survive today.</a:t>
            </a:r>
          </a:p>
          <a:p>
            <a:pPr algn="l" rtl="0">
              <a:lnSpc>
                <a:spcPct val="150000"/>
              </a:lnSpc>
              <a:buFont typeface="Wingdings" pitchFamily="2" charset="2"/>
              <a:buChar char="§"/>
            </a:pPr>
            <a:endParaRPr lang="en-US" sz="1800" dirty="0" smtClean="0"/>
          </a:p>
          <a:p>
            <a:pPr algn="l" rtl="0">
              <a:buNone/>
            </a:pPr>
            <a:r>
              <a:rPr lang="en-US" sz="2400" dirty="0" smtClean="0"/>
              <a:t> </a:t>
            </a:r>
            <a:endParaRPr lang="en-US" sz="2400" dirty="0" smtClean="0"/>
          </a:p>
          <a:p>
            <a:pPr algn="l" rtl="0">
              <a:buFont typeface="Wingdings" pitchFamily="2" charset="2"/>
              <a:buChar char="§"/>
            </a:pPr>
            <a:endParaRPr lang="en-US" sz="2400" dirty="0" smtClean="0"/>
          </a:p>
          <a:p>
            <a:pPr algn="l" rtl="0">
              <a:buFont typeface="Wingdings" pitchFamily="2" charset="2"/>
              <a:buChar char="§"/>
            </a:pPr>
            <a:endParaRPr lang="en-US" sz="2400" dirty="0" smtClean="0"/>
          </a:p>
          <a:p>
            <a:pPr algn="l" rtl="0">
              <a:buFont typeface="Wingdings" pitchFamily="2" charset="2"/>
              <a:buChar char="§"/>
            </a:pPr>
            <a:endParaRPr lang="en-US" sz="2400" dirty="0" smtClean="0"/>
          </a:p>
          <a:p>
            <a:pPr algn="l" rtl="0">
              <a:buFont typeface="Wingdings" pitchFamily="2" charset="2"/>
              <a:buChar char="§"/>
            </a:pPr>
            <a:endParaRPr lang="en-US" sz="2400" dirty="0" smtClean="0"/>
          </a:p>
          <a:p>
            <a:pPr algn="l" rtl="0">
              <a:buFont typeface="Wingdings" pitchFamily="2" charset="2"/>
              <a:buChar char="§"/>
            </a:pPr>
            <a:endParaRPr lang="en-US" sz="2400" dirty="0" smtClean="0"/>
          </a:p>
          <a:p>
            <a:pPr algn="l" rtl="0">
              <a:buFont typeface="Wingdings" pitchFamily="2" charset="2"/>
              <a:buChar char="§"/>
            </a:pPr>
            <a:endParaRPr lang="en-US" sz="2400" dirty="0" smtClean="0"/>
          </a:p>
          <a:p>
            <a:pPr algn="l" rtl="0">
              <a:buFont typeface="Wingdings" pitchFamily="2" charset="2"/>
              <a:buChar char="§"/>
            </a:pPr>
            <a:endParaRPr lang="en-US" sz="2400" dirty="0" smtClean="0"/>
          </a:p>
          <a:p>
            <a:pPr algn="ctr" rtl="0">
              <a:buNone/>
            </a:pPr>
            <a:r>
              <a:rPr lang="ar-SA" sz="2400" dirty="0" smtClean="0"/>
              <a:t> </a:t>
            </a:r>
            <a:endParaRPr lang="en-US" sz="2400" dirty="0" smtClean="0"/>
          </a:p>
          <a:p>
            <a:pPr algn="ctr" rtl="0"/>
            <a:r>
              <a:rPr lang="en-GB" sz="1400" b="1" dirty="0" smtClean="0"/>
              <a:t>.   </a:t>
            </a:r>
            <a:endParaRPr lang="en-US" sz="1400" dirty="0" smtClean="0"/>
          </a:p>
          <a:p>
            <a:pPr algn="l" rtl="0">
              <a:buNone/>
            </a:pPr>
            <a:endParaRPr lang="ar-JO" sz="2400" dirty="0" smtClean="0"/>
          </a:p>
        </p:txBody>
      </p:sp>
      <p:sp>
        <p:nvSpPr>
          <p:cNvPr id="4" name="عنصر نائب للتذييل 3"/>
          <p:cNvSpPr>
            <a:spLocks noGrp="1"/>
          </p:cNvSpPr>
          <p:nvPr>
            <p:ph type="ftr" sz="quarter" idx="10"/>
          </p:nvPr>
        </p:nvSpPr>
        <p:spPr>
          <a:xfrm>
            <a:off x="4932040" y="6237313"/>
            <a:ext cx="3759696" cy="360039"/>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Literature review </a:t>
            </a:r>
            <a:endParaRPr lang="ar-JO" dirty="0"/>
          </a:p>
        </p:txBody>
      </p:sp>
      <p:sp>
        <p:nvSpPr>
          <p:cNvPr id="3" name="عنصر نائب للمحتوى 2"/>
          <p:cNvSpPr>
            <a:spLocks noGrp="1"/>
          </p:cNvSpPr>
          <p:nvPr>
            <p:ph idx="1"/>
          </p:nvPr>
        </p:nvSpPr>
        <p:spPr/>
        <p:txBody>
          <a:bodyPr/>
          <a:lstStyle/>
          <a:p>
            <a:pPr algn="l" rtl="0">
              <a:lnSpc>
                <a:spcPct val="150000"/>
              </a:lnSpc>
              <a:buFont typeface="Wingdings" pitchFamily="2" charset="2"/>
              <a:buChar char="§"/>
            </a:pPr>
            <a:r>
              <a:rPr lang="en-US" sz="1800" dirty="0" smtClean="0"/>
              <a:t>Lime is made from calcium or magnesium carbonate which is abundant minerals and occurs in limestone rocks</a:t>
            </a:r>
            <a:r>
              <a:rPr lang="en-US" sz="1800" dirty="0" smtClean="0"/>
              <a:t>.</a:t>
            </a:r>
          </a:p>
          <a:p>
            <a:pPr algn="l" rtl="0">
              <a:lnSpc>
                <a:spcPct val="150000"/>
              </a:lnSpc>
              <a:buFont typeface="Wingdings" pitchFamily="2" charset="2"/>
              <a:buChar char="§"/>
            </a:pPr>
            <a:endParaRPr lang="en-US" sz="1800" dirty="0" smtClean="0"/>
          </a:p>
          <a:p>
            <a:pPr algn="l" rtl="0">
              <a:lnSpc>
                <a:spcPct val="150000"/>
              </a:lnSpc>
              <a:buFont typeface="Wingdings" pitchFamily="2" charset="2"/>
              <a:buChar char="§"/>
            </a:pPr>
            <a:r>
              <a:rPr lang="en-US" sz="1800" dirty="0" smtClean="0"/>
              <a:t>Limestone can occur as sedimentary or metamorphosed rock and hence can range from soft materials like chalk to a hard crystalline marble. </a:t>
            </a:r>
            <a:endParaRPr lang="en-US" sz="1800" dirty="0" smtClean="0"/>
          </a:p>
          <a:p>
            <a:pPr algn="l" rtl="0">
              <a:lnSpc>
                <a:spcPct val="150000"/>
              </a:lnSpc>
              <a:buNone/>
            </a:pPr>
            <a:endParaRPr lang="en-US" sz="1800" dirty="0" smtClean="0"/>
          </a:p>
          <a:p>
            <a:pPr algn="l" rtl="0">
              <a:lnSpc>
                <a:spcPct val="150000"/>
              </a:lnSpc>
              <a:buFont typeface="Wingdings" pitchFamily="2" charset="2"/>
              <a:buChar char="§"/>
            </a:pPr>
            <a:r>
              <a:rPr lang="en-US" sz="1800" dirty="0" smtClean="0"/>
              <a:t>Lime </a:t>
            </a:r>
            <a:r>
              <a:rPr lang="en-US" sz="1800" dirty="0" smtClean="0"/>
              <a:t>can also be obtained from deposits of shells</a:t>
            </a:r>
            <a:r>
              <a:rPr lang="en-US" sz="1800" dirty="0" smtClean="0"/>
              <a:t>.</a:t>
            </a:r>
          </a:p>
          <a:p>
            <a:pPr algn="l" rtl="0">
              <a:lnSpc>
                <a:spcPct val="150000"/>
              </a:lnSpc>
              <a:buNone/>
            </a:pPr>
            <a:endParaRPr lang="en-US" sz="1800" dirty="0" smtClean="0"/>
          </a:p>
          <a:p>
            <a:pPr algn="l" rtl="0">
              <a:lnSpc>
                <a:spcPct val="150000"/>
              </a:lnSpc>
              <a:buFont typeface="Wingdings" pitchFamily="2" charset="2"/>
              <a:buChar char="§"/>
            </a:pPr>
            <a:endParaRPr lang="ar-JO" sz="1800" dirty="0" smtClean="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a:xfrm>
            <a:off x="14288" y="838200"/>
            <a:ext cx="9129712" cy="286544"/>
          </a:xfrm>
          <a:solidFill>
            <a:srgbClr val="FF9933"/>
          </a:solidFill>
        </p:spPr>
        <p:txBody>
          <a:bodyPr/>
          <a:lstStyle/>
          <a:p>
            <a:r>
              <a:rPr lang="en-US" dirty="0" smtClean="0"/>
              <a:t>Lime- enhanced properties of clay bricks as  green building material </a:t>
            </a:r>
            <a:endParaRPr lang="en-US" dirty="0"/>
          </a:p>
        </p:txBody>
      </p:sp>
      <p:pic>
        <p:nvPicPr>
          <p:cNvPr id="189442" name="Picture 2" descr="C:\Users\yafa\Desktop\Screenshot027.jpg"/>
          <p:cNvPicPr>
            <a:picLocks noChangeAspect="1" noChangeArrowheads="1"/>
          </p:cNvPicPr>
          <p:nvPr/>
        </p:nvPicPr>
        <p:blipFill>
          <a:blip r:embed="rId2" cstate="print"/>
          <a:srcRect/>
          <a:stretch>
            <a:fillRect/>
          </a:stretch>
        </p:blipFill>
        <p:spPr bwMode="auto">
          <a:xfrm>
            <a:off x="827584" y="4286250"/>
            <a:ext cx="4619625" cy="2239094"/>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Literature review </a:t>
            </a:r>
            <a:endParaRPr lang="ar-JO" dirty="0"/>
          </a:p>
        </p:txBody>
      </p:sp>
      <p:sp>
        <p:nvSpPr>
          <p:cNvPr id="3" name="عنصر نائب للمحتوى 2"/>
          <p:cNvSpPr>
            <a:spLocks noGrp="1"/>
          </p:cNvSpPr>
          <p:nvPr>
            <p:ph idx="1"/>
          </p:nvPr>
        </p:nvSpPr>
        <p:spPr/>
        <p:txBody>
          <a:bodyPr/>
          <a:lstStyle/>
          <a:p>
            <a:pPr algn="l" rtl="0">
              <a:lnSpc>
                <a:spcPct val="150000"/>
              </a:lnSpc>
              <a:buFont typeface="Wingdings" pitchFamily="2" charset="2"/>
              <a:buChar char="§"/>
            </a:pPr>
            <a:r>
              <a:rPr lang="en-US" sz="1800" dirty="0" smtClean="0"/>
              <a:t>Chemical Process The process of the progressive change of limestone to lime is shown in the diagram below: - both reactions are </a:t>
            </a:r>
            <a:r>
              <a:rPr lang="en-US" sz="1800" dirty="0" smtClean="0"/>
              <a:t>reversible</a:t>
            </a:r>
          </a:p>
          <a:p>
            <a:pPr algn="l" rtl="0">
              <a:lnSpc>
                <a:spcPct val="150000"/>
              </a:lnSpc>
              <a:buFont typeface="Wingdings" pitchFamily="2" charset="2"/>
              <a:buChar char="§"/>
            </a:pPr>
            <a:endParaRPr lang="en-US" sz="1800" dirty="0" smtClean="0"/>
          </a:p>
          <a:p>
            <a:pPr algn="l">
              <a:buNone/>
            </a:pPr>
            <a:endParaRPr lang="ar-JO" dirty="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 </a:t>
            </a:r>
            <a:endParaRPr lang="en-US" dirty="0"/>
          </a:p>
        </p:txBody>
      </p:sp>
      <p:pic>
        <p:nvPicPr>
          <p:cNvPr id="190466" name="Picture 2" descr="C:\Users\yafa\Desktop\Screenshot028.jpg"/>
          <p:cNvPicPr>
            <a:picLocks noChangeAspect="1" noChangeArrowheads="1"/>
          </p:cNvPicPr>
          <p:nvPr/>
        </p:nvPicPr>
        <p:blipFill>
          <a:blip r:embed="rId2" cstate="print"/>
          <a:srcRect/>
          <a:stretch>
            <a:fillRect/>
          </a:stretch>
        </p:blipFill>
        <p:spPr bwMode="auto">
          <a:xfrm>
            <a:off x="539552" y="2204864"/>
            <a:ext cx="7920880" cy="3990975"/>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Literature review </a:t>
            </a:r>
            <a:endParaRPr lang="ar-JO" dirty="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 </a:t>
            </a:r>
            <a:endParaRPr lang="en-US" dirty="0"/>
          </a:p>
        </p:txBody>
      </p:sp>
      <p:pic>
        <p:nvPicPr>
          <p:cNvPr id="191490" name="Picture 2" descr="C:\Users\yafa\Desktop\Screenshot029.jpg"/>
          <p:cNvPicPr>
            <a:picLocks noGrp="1" noChangeAspect="1" noChangeArrowheads="1"/>
          </p:cNvPicPr>
          <p:nvPr>
            <p:ph idx="1"/>
          </p:nvPr>
        </p:nvPicPr>
        <p:blipFill>
          <a:blip r:embed="rId2" cstate="print"/>
          <a:srcRect/>
          <a:stretch>
            <a:fillRect/>
          </a:stretch>
        </p:blipFill>
        <p:spPr bwMode="auto">
          <a:xfrm>
            <a:off x="251520" y="1268760"/>
            <a:ext cx="8712968" cy="5184575"/>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Literature review </a:t>
            </a:r>
            <a:endParaRPr lang="ar-JO" dirty="0"/>
          </a:p>
        </p:txBody>
      </p:sp>
      <p:sp>
        <p:nvSpPr>
          <p:cNvPr id="3" name="عنصر نائب للمحتوى 2"/>
          <p:cNvSpPr>
            <a:spLocks noGrp="1"/>
          </p:cNvSpPr>
          <p:nvPr>
            <p:ph idx="1"/>
          </p:nvPr>
        </p:nvSpPr>
        <p:spPr/>
        <p:txBody>
          <a:bodyPr/>
          <a:lstStyle/>
          <a:p>
            <a:pPr algn="l" rtl="0"/>
            <a:r>
              <a:rPr lang="en-US" sz="2400" dirty="0" smtClean="0"/>
              <a:t>How does lime work</a:t>
            </a:r>
          </a:p>
          <a:p>
            <a:pPr algn="l" rtl="0">
              <a:lnSpc>
                <a:spcPct val="150000"/>
              </a:lnSpc>
              <a:buFont typeface="Wingdings" pitchFamily="2" charset="2"/>
              <a:buChar char="Ø"/>
            </a:pPr>
            <a:r>
              <a:rPr lang="en-US" sz="1800" dirty="0" smtClean="0"/>
              <a:t>reduction in the adsorbed water</a:t>
            </a:r>
          </a:p>
          <a:p>
            <a:pPr algn="l" rtl="0">
              <a:lnSpc>
                <a:spcPct val="150000"/>
              </a:lnSpc>
              <a:buFont typeface="Wingdings" pitchFamily="2" charset="2"/>
              <a:buNone/>
            </a:pPr>
            <a:r>
              <a:rPr lang="en-US" sz="1800" dirty="0" smtClean="0"/>
              <a:t> </a:t>
            </a:r>
          </a:p>
          <a:p>
            <a:pPr algn="l" rtl="0">
              <a:lnSpc>
                <a:spcPct val="150000"/>
              </a:lnSpc>
              <a:buFont typeface="Wingdings" pitchFamily="2" charset="2"/>
              <a:buChar char="Ø"/>
            </a:pPr>
            <a:r>
              <a:rPr lang="en-US" sz="1800" dirty="0" smtClean="0"/>
              <a:t>Increased internal friction among agglomerates.</a:t>
            </a:r>
          </a:p>
          <a:p>
            <a:pPr algn="l" rtl="0">
              <a:lnSpc>
                <a:spcPct val="150000"/>
              </a:lnSpc>
              <a:buFont typeface="Wingdings" pitchFamily="2" charset="2"/>
              <a:buChar char="Ø"/>
            </a:pPr>
            <a:endParaRPr lang="en-US" sz="1800" dirty="0" smtClean="0"/>
          </a:p>
          <a:p>
            <a:pPr algn="l" rtl="0">
              <a:lnSpc>
                <a:spcPct val="150000"/>
              </a:lnSpc>
              <a:buFont typeface="Wingdings" pitchFamily="2" charset="2"/>
              <a:buChar char="Ø"/>
            </a:pPr>
            <a:r>
              <a:rPr lang="en-US" sz="1800" dirty="0" smtClean="0"/>
              <a:t> greater workability </a:t>
            </a:r>
          </a:p>
          <a:p>
            <a:pPr algn="l" rtl="0">
              <a:lnSpc>
                <a:spcPct val="150000"/>
              </a:lnSpc>
              <a:buFont typeface="Wingdings" pitchFamily="2" charset="2"/>
              <a:buChar char="Ø"/>
            </a:pPr>
            <a:endParaRPr lang="en-US" sz="1800" dirty="0" smtClean="0"/>
          </a:p>
          <a:p>
            <a:pPr algn="l" rtl="0">
              <a:lnSpc>
                <a:spcPct val="150000"/>
              </a:lnSpc>
              <a:buFont typeface="Wingdings" pitchFamily="2" charset="2"/>
              <a:buChar char="Ø"/>
            </a:pPr>
            <a:r>
              <a:rPr lang="en-US" sz="1800" dirty="0" smtClean="0"/>
              <a:t>increases the cohesion of mortar mixes .</a:t>
            </a:r>
          </a:p>
          <a:p>
            <a:pPr algn="l" rtl="0">
              <a:lnSpc>
                <a:spcPct val="150000"/>
              </a:lnSpc>
              <a:buFont typeface="Wingdings" pitchFamily="2" charset="2"/>
              <a:buChar char="Ø"/>
            </a:pPr>
            <a:endParaRPr lang="en-US" sz="1800" dirty="0" smtClean="0"/>
          </a:p>
          <a:p>
            <a:pPr algn="l" rtl="0">
              <a:lnSpc>
                <a:spcPct val="150000"/>
              </a:lnSpc>
              <a:buFont typeface="Wingdings" pitchFamily="2" charset="2"/>
              <a:buChar char="Ø"/>
            </a:pPr>
            <a:r>
              <a:rPr lang="en-US" sz="1800" dirty="0" smtClean="0"/>
              <a:t>absorbs moisture and carbon dioxide from the air.</a:t>
            </a:r>
          </a:p>
          <a:p>
            <a:pPr algn="l" rtl="0">
              <a:lnSpc>
                <a:spcPct val="150000"/>
              </a:lnSpc>
              <a:buFont typeface="Wingdings" pitchFamily="2" charset="2"/>
              <a:buChar char="Ø"/>
            </a:pPr>
            <a:endParaRPr lang="en-US" sz="1800" dirty="0" smtClean="0"/>
          </a:p>
          <a:p>
            <a:pPr algn="l" rtl="0">
              <a:lnSpc>
                <a:spcPct val="150000"/>
              </a:lnSpc>
              <a:buFont typeface="Wingdings" pitchFamily="2" charset="2"/>
              <a:buChar char="Ø"/>
            </a:pPr>
            <a:r>
              <a:rPr lang="en-US" sz="1800" dirty="0" smtClean="0"/>
              <a:t>Caring for the environment &amp; health</a:t>
            </a:r>
          </a:p>
          <a:p>
            <a:pPr algn="l" rtl="0">
              <a:buNone/>
            </a:pPr>
            <a:r>
              <a:rPr lang="en-US" sz="2400" dirty="0" smtClean="0"/>
              <a:t>   </a:t>
            </a:r>
          </a:p>
          <a:p>
            <a:pPr algn="l" rtl="0">
              <a:buFont typeface="Wingdings" pitchFamily="2" charset="2"/>
              <a:buChar char="Ø"/>
            </a:pPr>
            <a:endParaRPr lang="en-US" sz="2400" dirty="0" smtClean="0"/>
          </a:p>
          <a:p>
            <a:pPr algn="l" rtl="0">
              <a:buNone/>
            </a:pPr>
            <a:endParaRPr lang="ar-JO" dirty="0"/>
          </a:p>
        </p:txBody>
      </p:sp>
      <p:sp>
        <p:nvSpPr>
          <p:cNvPr id="4" name="عنصر نائب للتذييل 3"/>
          <p:cNvSpPr>
            <a:spLocks noGrp="1"/>
          </p:cNvSpPr>
          <p:nvPr>
            <p:ph type="ftr" sz="quarter" idx="10"/>
          </p:nvPr>
        </p:nvSpPr>
        <p:spPr>
          <a:xfrm>
            <a:off x="4644008" y="6525344"/>
            <a:ext cx="3888432" cy="332656"/>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عنصر نائب للتذييل 3"/>
          <p:cNvSpPr>
            <a:spLocks noGrp="1"/>
          </p:cNvSpPr>
          <p:nvPr>
            <p:ph type="ftr" sz="quarter" idx="10"/>
          </p:nvPr>
        </p:nvSpPr>
        <p:spPr/>
        <p:txBody>
          <a:bodyPr/>
          <a:lstStyle/>
          <a:p>
            <a:r>
              <a:rPr lang="en-US" sz="800" dirty="0" err="1" smtClean="0"/>
              <a:t>Khaled.J.Abu</a:t>
            </a:r>
            <a:r>
              <a:rPr lang="en-US" sz="800" dirty="0" smtClean="0"/>
              <a:t> </a:t>
            </a:r>
            <a:r>
              <a:rPr lang="en-US" sz="800" dirty="0" err="1" smtClean="0"/>
              <a:t>Hewelleh</a:t>
            </a:r>
            <a:endParaRPr lang="en-US" sz="800" dirty="0"/>
          </a:p>
        </p:txBody>
      </p:sp>
      <p:sp>
        <p:nvSpPr>
          <p:cNvPr id="47" name="عنصر نائب للتاريخ 5"/>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 </a:t>
            </a:r>
            <a:endParaRPr lang="en-US" dirty="0"/>
          </a:p>
        </p:txBody>
      </p:sp>
      <p:sp>
        <p:nvSpPr>
          <p:cNvPr id="89090" name="Rectangle 2"/>
          <p:cNvSpPr>
            <a:spLocks noGrp="1" noChangeArrowheads="1"/>
          </p:cNvSpPr>
          <p:nvPr>
            <p:ph type="title"/>
          </p:nvPr>
        </p:nvSpPr>
        <p:spPr/>
        <p:txBody>
          <a:bodyPr/>
          <a:lstStyle/>
          <a:p>
            <a:r>
              <a:rPr lang="en-US" dirty="0">
                <a:solidFill>
                  <a:schemeClr val="bg1">
                    <a:lumMod val="95000"/>
                  </a:schemeClr>
                </a:solidFill>
              </a:rPr>
              <a:t>Contents</a:t>
            </a:r>
          </a:p>
        </p:txBody>
      </p:sp>
      <p:sp>
        <p:nvSpPr>
          <p:cNvPr id="89091" name="Text Box 3"/>
          <p:cNvSpPr txBox="1">
            <a:spLocks noChangeArrowheads="1"/>
          </p:cNvSpPr>
          <p:nvPr/>
        </p:nvSpPr>
        <p:spPr bwMode="auto">
          <a:xfrm>
            <a:off x="-294326" y="1606822"/>
            <a:ext cx="1844675" cy="366712"/>
          </a:xfrm>
          <a:prstGeom prst="rect">
            <a:avLst/>
          </a:prstGeom>
          <a:noFill/>
          <a:ln w="9525">
            <a:noFill/>
            <a:miter lim="800000"/>
            <a:headEnd/>
            <a:tailEnd/>
          </a:ln>
          <a:effectLst/>
        </p:spPr>
        <p:txBody>
          <a:bodyPr wrap="square">
            <a:spAutoFit/>
          </a:bodyPr>
          <a:lstStyle/>
          <a:p>
            <a:endParaRPr lang="ar-JO"/>
          </a:p>
        </p:txBody>
      </p:sp>
      <p:sp>
        <p:nvSpPr>
          <p:cNvPr id="89134" name="AutoShape 46"/>
          <p:cNvSpPr>
            <a:spLocks noChangeArrowheads="1"/>
          </p:cNvSpPr>
          <p:nvPr/>
        </p:nvSpPr>
        <p:spPr bwMode="ltGray">
          <a:xfrm rot="5400000">
            <a:off x="-2505430" y="1551144"/>
            <a:ext cx="4824413" cy="4770438"/>
          </a:xfrm>
          <a:custGeom>
            <a:avLst/>
            <a:gdLst>
              <a:gd name="G0" fmla="+- 10478 0 0"/>
              <a:gd name="G1" fmla="+- -11739500 0 0"/>
              <a:gd name="G2" fmla="+- 0 0 -11739500"/>
              <a:gd name="T0" fmla="*/ 0 256 1"/>
              <a:gd name="T1" fmla="*/ 180 256 1"/>
              <a:gd name="G3" fmla="+- -11739500 T0 T1"/>
              <a:gd name="T2" fmla="*/ 0 256 1"/>
              <a:gd name="T3" fmla="*/ 90 256 1"/>
              <a:gd name="G4" fmla="+- -11739500 T2 T3"/>
              <a:gd name="G5" fmla="*/ G4 2 1"/>
              <a:gd name="T4" fmla="*/ 90 256 1"/>
              <a:gd name="T5" fmla="*/ 0 256 1"/>
              <a:gd name="G6" fmla="+- -11739500 T4 T5"/>
              <a:gd name="G7" fmla="*/ G6 2 1"/>
              <a:gd name="G8" fmla="abs -1173950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478"/>
              <a:gd name="G18" fmla="*/ 10478 1 2"/>
              <a:gd name="G19" fmla="+- G18 5400 0"/>
              <a:gd name="G20" fmla="cos G19 -11739500"/>
              <a:gd name="G21" fmla="sin G19 -11739500"/>
              <a:gd name="G22" fmla="+- G20 10800 0"/>
              <a:gd name="G23" fmla="+- G21 10800 0"/>
              <a:gd name="G24" fmla="+- 10800 0 G20"/>
              <a:gd name="G25" fmla="+- 10478 10800 0"/>
              <a:gd name="G26" fmla="?: G9 G17 G25"/>
              <a:gd name="G27" fmla="?: G9 0 21600"/>
              <a:gd name="G28" fmla="cos 10800 -11739500"/>
              <a:gd name="G29" fmla="sin 10800 -11739500"/>
              <a:gd name="G30" fmla="sin 10478 -11739500"/>
              <a:gd name="G31" fmla="+- G28 10800 0"/>
              <a:gd name="G32" fmla="+- G29 10800 0"/>
              <a:gd name="G33" fmla="+- G30 10800 0"/>
              <a:gd name="G34" fmla="?: G4 0 G31"/>
              <a:gd name="G35" fmla="?: -11739500 G34 0"/>
              <a:gd name="G36" fmla="?: G6 G35 G31"/>
              <a:gd name="G37" fmla="+- 21600 0 G36"/>
              <a:gd name="G38" fmla="?: G4 0 G33"/>
              <a:gd name="G39" fmla="?: -11739500 G38 G32"/>
              <a:gd name="G40" fmla="?: G6 G39 0"/>
              <a:gd name="G41" fmla="?: G4 G32 21600"/>
              <a:gd name="G42" fmla="?: G6 G41 G33"/>
              <a:gd name="T12" fmla="*/ 10800 w 21600"/>
              <a:gd name="T13" fmla="*/ 0 h 21600"/>
              <a:gd name="T14" fmla="*/ 162 w 21600"/>
              <a:gd name="T15" fmla="*/ 10638 h 21600"/>
              <a:gd name="T16" fmla="*/ 10800 w 21600"/>
              <a:gd name="T17" fmla="*/ 322 h 21600"/>
              <a:gd name="T18" fmla="*/ 21438 w 21600"/>
              <a:gd name="T19" fmla="*/ 106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3" y="10641"/>
                </a:moveTo>
                <a:cubicBezTo>
                  <a:pt x="410" y="4916"/>
                  <a:pt x="5075" y="321"/>
                  <a:pt x="10800" y="322"/>
                </a:cubicBezTo>
                <a:cubicBezTo>
                  <a:pt x="16524" y="322"/>
                  <a:pt x="21189" y="4916"/>
                  <a:pt x="21276" y="10641"/>
                </a:cubicBezTo>
                <a:lnTo>
                  <a:pt x="21598" y="10636"/>
                </a:lnTo>
                <a:cubicBezTo>
                  <a:pt x="21509" y="4736"/>
                  <a:pt x="16700" y="-1"/>
                  <a:pt x="10799" y="0"/>
                </a:cubicBezTo>
                <a:cubicBezTo>
                  <a:pt x="4899" y="0"/>
                  <a:pt x="90" y="4736"/>
                  <a:pt x="1" y="10636"/>
                </a:cubicBezTo>
                <a:close/>
              </a:path>
            </a:pathLst>
          </a:custGeom>
          <a:gradFill rotWithShape="1">
            <a:gsLst>
              <a:gs pos="0">
                <a:schemeClr val="bg2">
                  <a:gamma/>
                  <a:tint val="45490"/>
                  <a:invGamma/>
                </a:schemeClr>
              </a:gs>
              <a:gs pos="50000">
                <a:schemeClr val="bg2"/>
              </a:gs>
              <a:gs pos="100000">
                <a:schemeClr val="bg2">
                  <a:gamma/>
                  <a:tint val="45490"/>
                  <a:invGamma/>
                </a:schemeClr>
              </a:gs>
            </a:gsLst>
            <a:lin ang="0" scaled="1"/>
          </a:gradFill>
          <a:ln w="9525" algn="ctr">
            <a:noFill/>
            <a:miter lim="800000"/>
            <a:headEnd/>
            <a:tailEnd/>
          </a:ln>
          <a:effectLst/>
        </p:spPr>
        <p:txBody>
          <a:bodyPr wrap="none" anchor="ctr"/>
          <a:lstStyle/>
          <a:p>
            <a:endParaRPr lang="ar-JO"/>
          </a:p>
        </p:txBody>
      </p:sp>
      <p:sp>
        <p:nvSpPr>
          <p:cNvPr id="89135" name="AutoShape 47"/>
          <p:cNvSpPr>
            <a:spLocks noChangeArrowheads="1"/>
          </p:cNvSpPr>
          <p:nvPr/>
        </p:nvSpPr>
        <p:spPr bwMode="ltGray">
          <a:xfrm rot="5400000" flipH="1">
            <a:off x="-2119828" y="1763825"/>
            <a:ext cx="4536306" cy="4305076"/>
          </a:xfrm>
          <a:custGeom>
            <a:avLst/>
            <a:gdLst>
              <a:gd name="G0" fmla="+- 5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6"/>
              <a:gd name="G18" fmla="*/ 56 1 2"/>
              <a:gd name="G19" fmla="+- G18 5400 0"/>
              <a:gd name="G20" fmla="cos G19 11796480"/>
              <a:gd name="G21" fmla="sin G19 11796480"/>
              <a:gd name="G22" fmla="+- G20 10800 0"/>
              <a:gd name="G23" fmla="+- G21 10800 0"/>
              <a:gd name="G24" fmla="+- 10800 0 G20"/>
              <a:gd name="G25" fmla="+- 56 10800 0"/>
              <a:gd name="G26" fmla="?: G9 G17 G25"/>
              <a:gd name="G27" fmla="?: G9 0 21600"/>
              <a:gd name="G28" fmla="cos 10800 11796480"/>
              <a:gd name="G29" fmla="sin 10800 11796480"/>
              <a:gd name="G30" fmla="sin 5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5372 w 21600"/>
              <a:gd name="T15" fmla="*/ 10800 h 21600"/>
              <a:gd name="T16" fmla="*/ 10800 w 21600"/>
              <a:gd name="T17" fmla="*/ 10744 h 21600"/>
              <a:gd name="T18" fmla="*/ 16228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744" y="10800"/>
                </a:moveTo>
                <a:cubicBezTo>
                  <a:pt x="10744" y="10769"/>
                  <a:pt x="10769" y="10744"/>
                  <a:pt x="10800" y="10744"/>
                </a:cubicBezTo>
                <a:cubicBezTo>
                  <a:pt x="10830" y="10743"/>
                  <a:pt x="10855" y="10769"/>
                  <a:pt x="10856" y="10799"/>
                </a:cubicBezTo>
                <a:lnTo>
                  <a:pt x="21600" y="10800"/>
                </a:lnTo>
                <a:cubicBezTo>
                  <a:pt x="21600" y="4835"/>
                  <a:pt x="16764" y="0"/>
                  <a:pt x="10800" y="0"/>
                </a:cubicBezTo>
                <a:cubicBezTo>
                  <a:pt x="4835" y="0"/>
                  <a:pt x="0" y="4835"/>
                  <a:pt x="0" y="10800"/>
                </a:cubicBezTo>
                <a:close/>
              </a:path>
            </a:pathLst>
          </a:custGeom>
          <a:gradFill rotWithShape="1">
            <a:gsLst>
              <a:gs pos="0">
                <a:schemeClr val="hlink">
                  <a:alpha val="56000"/>
                </a:schemeClr>
              </a:gs>
              <a:gs pos="100000">
                <a:schemeClr val="hlink">
                  <a:gamma/>
                  <a:tint val="0"/>
                  <a:invGamma/>
                  <a:alpha val="48000"/>
                </a:schemeClr>
              </a:gs>
            </a:gsLst>
            <a:lin ang="5400000" scaled="1"/>
          </a:gradFill>
          <a:ln w="0" algn="ctr">
            <a:noFill/>
            <a:miter lim="800000"/>
            <a:headEnd/>
            <a:tailEnd/>
          </a:ln>
          <a:effectLst/>
        </p:spPr>
        <p:txBody>
          <a:bodyPr wrap="none" anchor="ctr"/>
          <a:lstStyle/>
          <a:p>
            <a:endParaRPr lang="ar-JO" dirty="0">
              <a:solidFill>
                <a:srgbClr val="FF0000"/>
              </a:solidFill>
            </a:endParaRPr>
          </a:p>
        </p:txBody>
      </p:sp>
      <p:sp>
        <p:nvSpPr>
          <p:cNvPr id="89136" name="AutoShape 48"/>
          <p:cNvSpPr>
            <a:spLocks noChangeArrowheads="1"/>
          </p:cNvSpPr>
          <p:nvPr/>
        </p:nvSpPr>
        <p:spPr bwMode="gray">
          <a:xfrm>
            <a:off x="2340025" y="4538576"/>
            <a:ext cx="6675436" cy="792088"/>
          </a:xfrm>
          <a:prstGeom prst="roundRect">
            <a:avLst>
              <a:gd name="adj" fmla="val 50000"/>
            </a:avLst>
          </a:prstGeom>
          <a:noFill/>
          <a:ln w="28575" algn="ctr">
            <a:solidFill>
              <a:schemeClr val="bg2"/>
            </a:solidFill>
            <a:round/>
            <a:headEnd/>
            <a:tailEnd/>
          </a:ln>
          <a:effectLst/>
        </p:spPr>
        <p:txBody>
          <a:bodyPr wrap="none" anchor="ctr"/>
          <a:lstStyle/>
          <a:p>
            <a:pPr eaLnBrk="0" hangingPunct="0"/>
            <a:r>
              <a:rPr lang="en-US" b="1" dirty="0">
                <a:solidFill>
                  <a:srgbClr val="0070C0"/>
                </a:solidFill>
              </a:rPr>
              <a:t>Analysis of Multi- storied  infill masonry wall system of clay </a:t>
            </a:r>
            <a:endParaRPr lang="en-US" b="1" dirty="0" smtClean="0">
              <a:solidFill>
                <a:srgbClr val="0070C0"/>
              </a:solidFill>
            </a:endParaRPr>
          </a:p>
          <a:p>
            <a:pPr eaLnBrk="0" hangingPunct="0"/>
            <a:r>
              <a:rPr lang="en-US" b="1" dirty="0" smtClean="0">
                <a:solidFill>
                  <a:srgbClr val="0070C0"/>
                </a:solidFill>
              </a:rPr>
              <a:t>bricks </a:t>
            </a:r>
            <a:endParaRPr lang="en-US" b="1" dirty="0">
              <a:solidFill>
                <a:srgbClr val="0070C0"/>
              </a:solidFill>
            </a:endParaRPr>
          </a:p>
        </p:txBody>
      </p:sp>
      <p:sp>
        <p:nvSpPr>
          <p:cNvPr id="89137" name="AutoShape 49"/>
          <p:cNvSpPr>
            <a:spLocks noChangeArrowheads="1"/>
          </p:cNvSpPr>
          <p:nvPr/>
        </p:nvSpPr>
        <p:spPr bwMode="gray">
          <a:xfrm>
            <a:off x="2646364" y="3794627"/>
            <a:ext cx="4419600" cy="508000"/>
          </a:xfrm>
          <a:prstGeom prst="roundRect">
            <a:avLst>
              <a:gd name="adj" fmla="val 50000"/>
            </a:avLst>
          </a:prstGeom>
          <a:noFill/>
          <a:ln w="28575" algn="ctr">
            <a:solidFill>
              <a:schemeClr val="bg2"/>
            </a:solidFill>
            <a:round/>
            <a:headEnd/>
            <a:tailEnd/>
          </a:ln>
          <a:effectLst/>
        </p:spPr>
        <p:txBody>
          <a:bodyPr wrap="none" anchor="ctr"/>
          <a:lstStyle/>
          <a:p>
            <a:pPr eaLnBrk="0" hangingPunct="0"/>
            <a:r>
              <a:rPr lang="en-US" b="1" dirty="0" smtClean="0">
                <a:solidFill>
                  <a:srgbClr val="0070C0"/>
                </a:solidFill>
              </a:rPr>
              <a:t>Testing Results</a:t>
            </a:r>
            <a:endParaRPr lang="en-US" b="1" dirty="0">
              <a:solidFill>
                <a:srgbClr val="0070C0"/>
              </a:solidFill>
            </a:endParaRPr>
          </a:p>
        </p:txBody>
      </p:sp>
      <p:sp>
        <p:nvSpPr>
          <p:cNvPr id="89138" name="AutoShape 50"/>
          <p:cNvSpPr>
            <a:spLocks noChangeArrowheads="1"/>
          </p:cNvSpPr>
          <p:nvPr/>
        </p:nvSpPr>
        <p:spPr bwMode="gray">
          <a:xfrm>
            <a:off x="2572141" y="3037215"/>
            <a:ext cx="4419600" cy="508000"/>
          </a:xfrm>
          <a:prstGeom prst="roundRect">
            <a:avLst>
              <a:gd name="adj" fmla="val 50000"/>
            </a:avLst>
          </a:prstGeom>
          <a:noFill/>
          <a:ln w="28575" algn="ctr">
            <a:solidFill>
              <a:schemeClr val="bg2"/>
            </a:solidFill>
            <a:round/>
            <a:headEnd/>
            <a:tailEnd/>
          </a:ln>
          <a:effectLst/>
        </p:spPr>
        <p:txBody>
          <a:bodyPr wrap="none" anchor="ctr"/>
          <a:lstStyle/>
          <a:p>
            <a:pPr eaLnBrk="0" hangingPunct="0"/>
            <a:r>
              <a:rPr lang="en-US" b="1" dirty="0">
                <a:solidFill>
                  <a:srgbClr val="0070C0"/>
                </a:solidFill>
              </a:rPr>
              <a:t>Methodology &amp; Material</a:t>
            </a:r>
          </a:p>
        </p:txBody>
      </p:sp>
      <p:sp>
        <p:nvSpPr>
          <p:cNvPr id="89139" name="AutoShape 51"/>
          <p:cNvSpPr>
            <a:spLocks noChangeArrowheads="1"/>
          </p:cNvSpPr>
          <p:nvPr/>
        </p:nvSpPr>
        <p:spPr bwMode="gray">
          <a:xfrm>
            <a:off x="2221240" y="2252309"/>
            <a:ext cx="4419600" cy="508000"/>
          </a:xfrm>
          <a:prstGeom prst="roundRect">
            <a:avLst>
              <a:gd name="adj" fmla="val 50000"/>
            </a:avLst>
          </a:prstGeom>
          <a:noFill/>
          <a:ln w="28575" algn="ctr">
            <a:solidFill>
              <a:schemeClr val="bg2"/>
            </a:solidFill>
            <a:round/>
            <a:headEnd/>
            <a:tailEnd/>
          </a:ln>
          <a:effectLst/>
        </p:spPr>
        <p:txBody>
          <a:bodyPr wrap="none" anchor="ctr"/>
          <a:lstStyle/>
          <a:p>
            <a:pPr eaLnBrk="0" hangingPunct="0"/>
            <a:r>
              <a:rPr lang="en-US" b="1" dirty="0">
                <a:solidFill>
                  <a:srgbClr val="0070C0"/>
                </a:solidFill>
              </a:rPr>
              <a:t>Literature review </a:t>
            </a:r>
          </a:p>
        </p:txBody>
      </p:sp>
      <p:sp>
        <p:nvSpPr>
          <p:cNvPr id="89140" name="AutoShape 52"/>
          <p:cNvSpPr>
            <a:spLocks noChangeArrowheads="1"/>
          </p:cNvSpPr>
          <p:nvPr/>
        </p:nvSpPr>
        <p:spPr bwMode="gray">
          <a:xfrm>
            <a:off x="1367999" y="1421402"/>
            <a:ext cx="4595715" cy="508000"/>
          </a:xfrm>
          <a:prstGeom prst="roundRect">
            <a:avLst>
              <a:gd name="adj" fmla="val 50000"/>
            </a:avLst>
          </a:prstGeom>
          <a:noFill/>
          <a:ln w="28575" algn="ctr">
            <a:solidFill>
              <a:schemeClr val="bg2"/>
            </a:solidFill>
            <a:round/>
            <a:headEnd/>
            <a:tailEnd/>
          </a:ln>
          <a:effectLst/>
        </p:spPr>
        <p:txBody>
          <a:bodyPr wrap="none" anchor="ctr"/>
          <a:lstStyle/>
          <a:p>
            <a:pPr eaLnBrk="0" hangingPunct="0"/>
            <a:r>
              <a:rPr lang="en-US" b="1" dirty="0">
                <a:solidFill>
                  <a:srgbClr val="0070C0"/>
                </a:solidFill>
              </a:rPr>
              <a:t>Introduction</a:t>
            </a:r>
          </a:p>
        </p:txBody>
      </p:sp>
      <p:grpSp>
        <p:nvGrpSpPr>
          <p:cNvPr id="89141" name="Group 53"/>
          <p:cNvGrpSpPr>
            <a:grpSpLocks/>
          </p:cNvGrpSpPr>
          <p:nvPr/>
        </p:nvGrpSpPr>
        <p:grpSpPr bwMode="auto">
          <a:xfrm>
            <a:off x="1048336" y="1484784"/>
            <a:ext cx="381000" cy="381000"/>
            <a:chOff x="2078" y="1680"/>
            <a:chExt cx="1615" cy="1615"/>
          </a:xfrm>
        </p:grpSpPr>
        <p:sp>
          <p:nvSpPr>
            <p:cNvPr id="89142" name="Oval 54"/>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ar-JO"/>
            </a:p>
          </p:txBody>
        </p:sp>
        <p:sp>
          <p:nvSpPr>
            <p:cNvPr id="89143" name="Oval 55"/>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ar-JO"/>
            </a:p>
          </p:txBody>
        </p:sp>
        <p:sp>
          <p:nvSpPr>
            <p:cNvPr id="89144" name="Oval 56"/>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ar-JO"/>
            </a:p>
          </p:txBody>
        </p:sp>
        <p:sp>
          <p:nvSpPr>
            <p:cNvPr id="89145" name="Oval 57"/>
            <p:cNvSpPr>
              <a:spLocks noChangeArrowheads="1"/>
            </p:cNvSpPr>
            <p:nvPr/>
          </p:nvSpPr>
          <p:spPr bwMode="gray">
            <a:xfrm>
              <a:off x="2254" y="1856"/>
              <a:ext cx="1262" cy="1264"/>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endParaRPr lang="ar-JO"/>
            </a:p>
          </p:txBody>
        </p:sp>
        <p:sp>
          <p:nvSpPr>
            <p:cNvPr id="89146" name="Oval 58"/>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ar-JO"/>
            </a:p>
          </p:txBody>
        </p:sp>
        <p:sp>
          <p:nvSpPr>
            <p:cNvPr id="89147" name="Oval 59"/>
            <p:cNvSpPr>
              <a:spLocks noChangeArrowheads="1"/>
            </p:cNvSpPr>
            <p:nvPr/>
          </p:nvSpPr>
          <p:spPr bwMode="gray">
            <a:xfrm>
              <a:off x="2337" y="1939"/>
              <a:ext cx="1096" cy="1098"/>
            </a:xfrm>
            <a:prstGeom prst="ellipse">
              <a:avLst/>
            </a:prstGeom>
            <a:gradFill rotWithShape="1">
              <a:gsLst>
                <a:gs pos="0">
                  <a:srgbClr val="FFCC00"/>
                </a:gs>
                <a:gs pos="100000">
                  <a:srgbClr val="FFCC00">
                    <a:gamma/>
                    <a:shade val="48627"/>
                    <a:invGamma/>
                  </a:srgbClr>
                </a:gs>
              </a:gsLst>
              <a:lin ang="2700000" scaled="1"/>
            </a:gradFill>
            <a:ln w="38100" algn="ctr">
              <a:noFill/>
              <a:round/>
              <a:headEnd/>
              <a:tailEnd/>
            </a:ln>
            <a:effectLst/>
          </p:spPr>
          <p:txBody>
            <a:bodyPr anchor="ctr">
              <a:spAutoFit/>
            </a:bodyPr>
            <a:lstStyle/>
            <a:p>
              <a:endParaRPr lang="ar-JO"/>
            </a:p>
          </p:txBody>
        </p:sp>
      </p:grpSp>
      <p:grpSp>
        <p:nvGrpSpPr>
          <p:cNvPr id="89148" name="Group 60"/>
          <p:cNvGrpSpPr>
            <a:grpSpLocks/>
          </p:cNvGrpSpPr>
          <p:nvPr/>
        </p:nvGrpSpPr>
        <p:grpSpPr bwMode="auto">
          <a:xfrm>
            <a:off x="1851802" y="2316163"/>
            <a:ext cx="381000" cy="381000"/>
            <a:chOff x="2078" y="1680"/>
            <a:chExt cx="1615" cy="1615"/>
          </a:xfrm>
        </p:grpSpPr>
        <p:sp>
          <p:nvSpPr>
            <p:cNvPr id="89149" name="Oval 61"/>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ar-JO"/>
            </a:p>
          </p:txBody>
        </p:sp>
        <p:sp>
          <p:nvSpPr>
            <p:cNvPr id="89150" name="Oval 62"/>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ar-JO"/>
            </a:p>
          </p:txBody>
        </p:sp>
        <p:sp>
          <p:nvSpPr>
            <p:cNvPr id="89151" name="Oval 63"/>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ar-JO"/>
            </a:p>
          </p:txBody>
        </p:sp>
        <p:sp>
          <p:nvSpPr>
            <p:cNvPr id="89152" name="Oval 64"/>
            <p:cNvSpPr>
              <a:spLocks noChangeArrowheads="1"/>
            </p:cNvSpPr>
            <p:nvPr/>
          </p:nvSpPr>
          <p:spPr bwMode="gray">
            <a:xfrm>
              <a:off x="2254" y="1856"/>
              <a:ext cx="1262" cy="1264"/>
            </a:xfrm>
            <a:prstGeom prst="ellipse">
              <a:avLst/>
            </a:prstGeom>
            <a:gradFill rotWithShape="1">
              <a:gsLst>
                <a:gs pos="0">
                  <a:srgbClr val="48BE67">
                    <a:gamma/>
                    <a:shade val="0"/>
                    <a:invGamma/>
                  </a:srgbClr>
                </a:gs>
                <a:gs pos="100000">
                  <a:srgbClr val="48BE67"/>
                </a:gs>
              </a:gsLst>
              <a:lin ang="2700000" scaled="1"/>
            </a:gradFill>
            <a:ln w="38100" algn="ctr">
              <a:noFill/>
              <a:round/>
              <a:headEnd/>
              <a:tailEnd/>
            </a:ln>
            <a:effectLst/>
          </p:spPr>
          <p:txBody>
            <a:bodyPr wrap="none" anchor="ctr">
              <a:spAutoFit/>
            </a:bodyPr>
            <a:lstStyle/>
            <a:p>
              <a:endParaRPr lang="ar-JO"/>
            </a:p>
          </p:txBody>
        </p:sp>
        <p:sp>
          <p:nvSpPr>
            <p:cNvPr id="89153" name="Oval 65"/>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ar-JO"/>
            </a:p>
          </p:txBody>
        </p:sp>
        <p:sp>
          <p:nvSpPr>
            <p:cNvPr id="89154" name="Oval 66"/>
            <p:cNvSpPr>
              <a:spLocks noChangeArrowheads="1"/>
            </p:cNvSpPr>
            <p:nvPr/>
          </p:nvSpPr>
          <p:spPr bwMode="gray">
            <a:xfrm>
              <a:off x="2337" y="1939"/>
              <a:ext cx="1096" cy="1098"/>
            </a:xfrm>
            <a:prstGeom prst="ellipse">
              <a:avLst/>
            </a:prstGeom>
            <a:gradFill rotWithShape="1">
              <a:gsLst>
                <a:gs pos="0">
                  <a:srgbClr val="48BE67"/>
                </a:gs>
                <a:gs pos="100000">
                  <a:srgbClr val="48BE67">
                    <a:gamma/>
                    <a:shade val="48627"/>
                    <a:invGamma/>
                  </a:srgbClr>
                </a:gs>
              </a:gsLst>
              <a:lin ang="2700000" scaled="1"/>
            </a:gradFill>
            <a:ln w="38100" algn="ctr">
              <a:noFill/>
              <a:round/>
              <a:headEnd/>
              <a:tailEnd/>
            </a:ln>
            <a:effectLst/>
          </p:spPr>
          <p:txBody>
            <a:bodyPr anchor="ctr">
              <a:spAutoFit/>
            </a:bodyPr>
            <a:lstStyle/>
            <a:p>
              <a:endParaRPr lang="ar-JO"/>
            </a:p>
          </p:txBody>
        </p:sp>
      </p:grpSp>
      <p:grpSp>
        <p:nvGrpSpPr>
          <p:cNvPr id="89155" name="Group 67"/>
          <p:cNvGrpSpPr>
            <a:grpSpLocks/>
          </p:cNvGrpSpPr>
          <p:nvPr/>
        </p:nvGrpSpPr>
        <p:grpSpPr bwMode="auto">
          <a:xfrm>
            <a:off x="2189585" y="3101069"/>
            <a:ext cx="381000" cy="381000"/>
            <a:chOff x="2078" y="1680"/>
            <a:chExt cx="1615" cy="1615"/>
          </a:xfrm>
        </p:grpSpPr>
        <p:sp>
          <p:nvSpPr>
            <p:cNvPr id="89156" name="Oval 68"/>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ar-JO"/>
            </a:p>
          </p:txBody>
        </p:sp>
        <p:sp>
          <p:nvSpPr>
            <p:cNvPr id="89157" name="Oval 69"/>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ar-JO"/>
            </a:p>
          </p:txBody>
        </p:sp>
        <p:sp>
          <p:nvSpPr>
            <p:cNvPr id="89158" name="Oval 70"/>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ar-JO"/>
            </a:p>
          </p:txBody>
        </p:sp>
        <p:sp>
          <p:nvSpPr>
            <p:cNvPr id="89159" name="Oval 71"/>
            <p:cNvSpPr>
              <a:spLocks noChangeArrowheads="1"/>
            </p:cNvSpPr>
            <p:nvPr/>
          </p:nvSpPr>
          <p:spPr bwMode="gray">
            <a:xfrm>
              <a:off x="2254" y="1856"/>
              <a:ext cx="1262" cy="1264"/>
            </a:xfrm>
            <a:prstGeom prst="ellipse">
              <a:avLst/>
            </a:prstGeom>
            <a:gradFill rotWithShape="1">
              <a:gsLst>
                <a:gs pos="0">
                  <a:srgbClr val="21B3E1"/>
                </a:gs>
                <a:gs pos="100000">
                  <a:srgbClr val="21B3E1">
                    <a:gamma/>
                    <a:shade val="46275"/>
                    <a:invGamma/>
                  </a:srgbClr>
                </a:gs>
              </a:gsLst>
              <a:lin ang="5400000" scaled="1"/>
            </a:gradFill>
            <a:ln w="38100" algn="ctr">
              <a:noFill/>
              <a:round/>
              <a:headEnd/>
              <a:tailEnd/>
            </a:ln>
            <a:effectLst/>
          </p:spPr>
          <p:txBody>
            <a:bodyPr wrap="none" anchor="ctr">
              <a:spAutoFit/>
            </a:bodyPr>
            <a:lstStyle/>
            <a:p>
              <a:endParaRPr lang="ar-JO"/>
            </a:p>
          </p:txBody>
        </p:sp>
        <p:sp>
          <p:nvSpPr>
            <p:cNvPr id="89160" name="Oval 72"/>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ar-JO"/>
            </a:p>
          </p:txBody>
        </p:sp>
        <p:sp>
          <p:nvSpPr>
            <p:cNvPr id="89161" name="Oval 73"/>
            <p:cNvSpPr>
              <a:spLocks noChangeArrowheads="1"/>
            </p:cNvSpPr>
            <p:nvPr/>
          </p:nvSpPr>
          <p:spPr bwMode="gray">
            <a:xfrm>
              <a:off x="2337" y="1939"/>
              <a:ext cx="1096" cy="1098"/>
            </a:xfrm>
            <a:prstGeom prst="ellipse">
              <a:avLst/>
            </a:prstGeom>
            <a:gradFill rotWithShape="1">
              <a:gsLst>
                <a:gs pos="0">
                  <a:srgbClr val="21B3E1"/>
                </a:gs>
                <a:gs pos="100000">
                  <a:srgbClr val="21B3E1">
                    <a:gamma/>
                    <a:shade val="48627"/>
                    <a:invGamma/>
                  </a:srgbClr>
                </a:gs>
              </a:gsLst>
              <a:lin ang="2700000" scaled="1"/>
            </a:gradFill>
            <a:ln w="38100" algn="ctr">
              <a:noFill/>
              <a:round/>
              <a:headEnd/>
              <a:tailEnd/>
            </a:ln>
            <a:effectLst/>
          </p:spPr>
          <p:txBody>
            <a:bodyPr anchor="ctr">
              <a:spAutoFit/>
            </a:bodyPr>
            <a:lstStyle/>
            <a:p>
              <a:endParaRPr lang="ar-JO"/>
            </a:p>
          </p:txBody>
        </p:sp>
      </p:grpSp>
      <p:grpSp>
        <p:nvGrpSpPr>
          <p:cNvPr id="89162" name="Group 74"/>
          <p:cNvGrpSpPr>
            <a:grpSpLocks/>
          </p:cNvGrpSpPr>
          <p:nvPr/>
        </p:nvGrpSpPr>
        <p:grpSpPr bwMode="auto">
          <a:xfrm>
            <a:off x="1216896" y="5682208"/>
            <a:ext cx="381000" cy="381000"/>
            <a:chOff x="2078" y="1680"/>
            <a:chExt cx="1615" cy="1615"/>
          </a:xfrm>
        </p:grpSpPr>
        <p:sp>
          <p:nvSpPr>
            <p:cNvPr id="89163" name="Oval 75"/>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ar-JO"/>
            </a:p>
          </p:txBody>
        </p:sp>
        <p:sp>
          <p:nvSpPr>
            <p:cNvPr id="89164" name="Oval 76"/>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ar-JO"/>
            </a:p>
          </p:txBody>
        </p:sp>
        <p:sp>
          <p:nvSpPr>
            <p:cNvPr id="89165" name="Oval 77"/>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ar-JO"/>
            </a:p>
          </p:txBody>
        </p:sp>
        <p:sp>
          <p:nvSpPr>
            <p:cNvPr id="89166" name="Oval 78"/>
            <p:cNvSpPr>
              <a:spLocks noChangeArrowheads="1"/>
            </p:cNvSpPr>
            <p:nvPr/>
          </p:nvSpPr>
          <p:spPr bwMode="gray">
            <a:xfrm>
              <a:off x="2254" y="1856"/>
              <a:ext cx="1262" cy="1264"/>
            </a:xfrm>
            <a:prstGeom prst="ellipse">
              <a:avLst/>
            </a:prstGeom>
            <a:gradFill rotWithShape="1">
              <a:gsLst>
                <a:gs pos="0">
                  <a:srgbClr val="8D67E1">
                    <a:gamma/>
                    <a:shade val="0"/>
                    <a:invGamma/>
                  </a:srgbClr>
                </a:gs>
                <a:gs pos="100000">
                  <a:srgbClr val="8D67E1"/>
                </a:gs>
              </a:gsLst>
              <a:lin ang="2700000" scaled="1"/>
            </a:gradFill>
            <a:ln w="38100" algn="ctr">
              <a:noFill/>
              <a:round/>
              <a:headEnd/>
              <a:tailEnd/>
            </a:ln>
            <a:effectLst/>
          </p:spPr>
          <p:txBody>
            <a:bodyPr wrap="none" anchor="ctr">
              <a:spAutoFit/>
            </a:bodyPr>
            <a:lstStyle/>
            <a:p>
              <a:endParaRPr lang="ar-JO"/>
            </a:p>
          </p:txBody>
        </p:sp>
        <p:sp>
          <p:nvSpPr>
            <p:cNvPr id="89167" name="Oval 79"/>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ar-JO"/>
            </a:p>
          </p:txBody>
        </p:sp>
        <p:sp>
          <p:nvSpPr>
            <p:cNvPr id="89168" name="Oval 80"/>
            <p:cNvSpPr>
              <a:spLocks noChangeArrowheads="1"/>
            </p:cNvSpPr>
            <p:nvPr/>
          </p:nvSpPr>
          <p:spPr bwMode="gray">
            <a:xfrm>
              <a:off x="2337" y="1939"/>
              <a:ext cx="1096" cy="1098"/>
            </a:xfrm>
            <a:prstGeom prst="ellipse">
              <a:avLst/>
            </a:prstGeom>
            <a:gradFill rotWithShape="1">
              <a:gsLst>
                <a:gs pos="0">
                  <a:srgbClr val="8D67E1"/>
                </a:gs>
                <a:gs pos="100000">
                  <a:srgbClr val="8D67E1">
                    <a:gamma/>
                    <a:shade val="48627"/>
                    <a:invGamma/>
                  </a:srgbClr>
                </a:gs>
              </a:gsLst>
              <a:lin ang="2700000" scaled="1"/>
            </a:gradFill>
            <a:ln w="38100" algn="ctr">
              <a:noFill/>
              <a:round/>
              <a:headEnd/>
              <a:tailEnd/>
            </a:ln>
            <a:effectLst/>
          </p:spPr>
          <p:txBody>
            <a:bodyPr anchor="ctr">
              <a:spAutoFit/>
            </a:bodyPr>
            <a:lstStyle/>
            <a:p>
              <a:endParaRPr lang="ar-JO"/>
            </a:p>
          </p:txBody>
        </p:sp>
      </p:grpSp>
      <p:grpSp>
        <p:nvGrpSpPr>
          <p:cNvPr id="89169" name="Group 81"/>
          <p:cNvGrpSpPr>
            <a:grpSpLocks/>
          </p:cNvGrpSpPr>
          <p:nvPr/>
        </p:nvGrpSpPr>
        <p:grpSpPr bwMode="auto">
          <a:xfrm>
            <a:off x="2278064" y="3847921"/>
            <a:ext cx="355600" cy="381000"/>
            <a:chOff x="2078" y="1680"/>
            <a:chExt cx="1615" cy="1615"/>
          </a:xfrm>
        </p:grpSpPr>
        <p:sp>
          <p:nvSpPr>
            <p:cNvPr id="89170" name="Oval 82"/>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ar-JO"/>
            </a:p>
          </p:txBody>
        </p:sp>
        <p:sp>
          <p:nvSpPr>
            <p:cNvPr id="89171" name="Oval 83"/>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ar-JO"/>
            </a:p>
          </p:txBody>
        </p:sp>
        <p:sp>
          <p:nvSpPr>
            <p:cNvPr id="89172" name="Oval 84"/>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ar-JO"/>
            </a:p>
          </p:txBody>
        </p:sp>
        <p:sp>
          <p:nvSpPr>
            <p:cNvPr id="89173" name="Oval 85"/>
            <p:cNvSpPr>
              <a:spLocks noChangeArrowheads="1"/>
            </p:cNvSpPr>
            <p:nvPr/>
          </p:nvSpPr>
          <p:spPr bwMode="gray">
            <a:xfrm>
              <a:off x="2254" y="1856"/>
              <a:ext cx="1262" cy="1264"/>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ar-JO"/>
            </a:p>
          </p:txBody>
        </p:sp>
        <p:sp>
          <p:nvSpPr>
            <p:cNvPr id="89174" name="Oval 86"/>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ar-JO"/>
            </a:p>
          </p:txBody>
        </p:sp>
        <p:sp>
          <p:nvSpPr>
            <p:cNvPr id="89175" name="Oval 87"/>
            <p:cNvSpPr>
              <a:spLocks noChangeArrowheads="1"/>
            </p:cNvSpPr>
            <p:nvPr/>
          </p:nvSpPr>
          <p:spPr bwMode="gray">
            <a:xfrm>
              <a:off x="2337" y="1939"/>
              <a:ext cx="1096" cy="1098"/>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ar-JO"/>
            </a:p>
          </p:txBody>
        </p:sp>
      </p:grpSp>
      <p:sp>
        <p:nvSpPr>
          <p:cNvPr id="48" name="AutoShape 49"/>
          <p:cNvSpPr>
            <a:spLocks noChangeArrowheads="1"/>
          </p:cNvSpPr>
          <p:nvPr/>
        </p:nvSpPr>
        <p:spPr bwMode="gray">
          <a:xfrm>
            <a:off x="1597896" y="5548312"/>
            <a:ext cx="4419600" cy="652016"/>
          </a:xfrm>
          <a:prstGeom prst="roundRect">
            <a:avLst>
              <a:gd name="adj" fmla="val 50000"/>
            </a:avLst>
          </a:prstGeom>
          <a:noFill/>
          <a:ln w="28575" algn="ctr">
            <a:solidFill>
              <a:schemeClr val="bg2"/>
            </a:solidFill>
            <a:round/>
            <a:headEnd/>
            <a:tailEnd/>
          </a:ln>
          <a:effectLst/>
        </p:spPr>
        <p:txBody>
          <a:bodyPr wrap="none" anchor="ctr"/>
          <a:lstStyle/>
          <a:p>
            <a:pPr eaLnBrk="0" hangingPunct="0"/>
            <a:r>
              <a:rPr lang="en-US" b="1" dirty="0" smtClean="0">
                <a:solidFill>
                  <a:srgbClr val="0070C0"/>
                </a:solidFill>
              </a:rPr>
              <a:t>Conclusion &amp; Recommendation</a:t>
            </a:r>
            <a:endParaRPr lang="en-US" b="1" dirty="0">
              <a:solidFill>
                <a:srgbClr val="0070C0"/>
              </a:solidFill>
            </a:endParaRPr>
          </a:p>
        </p:txBody>
      </p:sp>
      <p:grpSp>
        <p:nvGrpSpPr>
          <p:cNvPr id="49" name="Group 67"/>
          <p:cNvGrpSpPr>
            <a:grpSpLocks/>
          </p:cNvGrpSpPr>
          <p:nvPr/>
        </p:nvGrpSpPr>
        <p:grpSpPr bwMode="auto">
          <a:xfrm>
            <a:off x="1980965" y="4744002"/>
            <a:ext cx="381000" cy="381000"/>
            <a:chOff x="2078" y="1680"/>
            <a:chExt cx="1615" cy="1615"/>
          </a:xfrm>
        </p:grpSpPr>
        <p:sp>
          <p:nvSpPr>
            <p:cNvPr id="50" name="Oval 68"/>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ar-JO"/>
            </a:p>
          </p:txBody>
        </p:sp>
        <p:sp>
          <p:nvSpPr>
            <p:cNvPr id="51" name="Oval 69"/>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ar-JO"/>
            </a:p>
          </p:txBody>
        </p:sp>
        <p:sp>
          <p:nvSpPr>
            <p:cNvPr id="52" name="Oval 70"/>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ar-JO"/>
            </a:p>
          </p:txBody>
        </p:sp>
        <p:sp>
          <p:nvSpPr>
            <p:cNvPr id="53" name="Oval 71"/>
            <p:cNvSpPr>
              <a:spLocks noChangeArrowheads="1"/>
            </p:cNvSpPr>
            <p:nvPr/>
          </p:nvSpPr>
          <p:spPr bwMode="gray">
            <a:xfrm>
              <a:off x="2254" y="1856"/>
              <a:ext cx="1262" cy="1264"/>
            </a:xfrm>
            <a:prstGeom prst="ellipse">
              <a:avLst/>
            </a:prstGeom>
            <a:gradFill rotWithShape="1">
              <a:gsLst>
                <a:gs pos="0">
                  <a:srgbClr val="21B3E1"/>
                </a:gs>
                <a:gs pos="100000">
                  <a:srgbClr val="21B3E1">
                    <a:gamma/>
                    <a:shade val="46275"/>
                    <a:invGamma/>
                  </a:srgbClr>
                </a:gs>
              </a:gsLst>
              <a:lin ang="5400000" scaled="1"/>
            </a:gradFill>
            <a:ln w="38100" algn="ctr">
              <a:noFill/>
              <a:round/>
              <a:headEnd/>
              <a:tailEnd/>
            </a:ln>
            <a:effectLst/>
          </p:spPr>
          <p:txBody>
            <a:bodyPr wrap="none" anchor="ctr">
              <a:spAutoFit/>
            </a:bodyPr>
            <a:lstStyle/>
            <a:p>
              <a:endParaRPr lang="ar-JO"/>
            </a:p>
          </p:txBody>
        </p:sp>
        <p:sp>
          <p:nvSpPr>
            <p:cNvPr id="54" name="Oval 72"/>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ar-JO"/>
            </a:p>
          </p:txBody>
        </p:sp>
        <p:sp>
          <p:nvSpPr>
            <p:cNvPr id="55" name="Oval 73"/>
            <p:cNvSpPr>
              <a:spLocks noChangeArrowheads="1"/>
            </p:cNvSpPr>
            <p:nvPr/>
          </p:nvSpPr>
          <p:spPr bwMode="gray">
            <a:xfrm>
              <a:off x="2337" y="1939"/>
              <a:ext cx="1096" cy="1098"/>
            </a:xfrm>
            <a:prstGeom prst="ellipse">
              <a:avLst/>
            </a:prstGeom>
            <a:gradFill rotWithShape="1">
              <a:gsLst>
                <a:gs pos="0">
                  <a:srgbClr val="21B3E1"/>
                </a:gs>
                <a:gs pos="100000">
                  <a:srgbClr val="21B3E1">
                    <a:gamma/>
                    <a:shade val="48627"/>
                    <a:invGamma/>
                  </a:srgbClr>
                </a:gs>
              </a:gsLst>
              <a:lin ang="2700000" scaled="1"/>
            </a:gradFill>
            <a:ln w="38100" algn="ctr">
              <a:noFill/>
              <a:round/>
              <a:headEnd/>
              <a:tailEnd/>
            </a:ln>
            <a:effectLst/>
          </p:spPr>
          <p:txBody>
            <a:bodyPr anchor="ctr">
              <a:spAutoFit/>
            </a:bodyPr>
            <a:lstStyle/>
            <a:p>
              <a:endParaRPr lang="ar-JO"/>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Literature review </a:t>
            </a:r>
            <a:endParaRPr lang="ar-JO" dirty="0"/>
          </a:p>
        </p:txBody>
      </p:sp>
      <p:sp>
        <p:nvSpPr>
          <p:cNvPr id="3" name="عنصر نائب للمحتوى 2"/>
          <p:cNvSpPr>
            <a:spLocks noGrp="1"/>
          </p:cNvSpPr>
          <p:nvPr>
            <p:ph idx="1"/>
          </p:nvPr>
        </p:nvSpPr>
        <p:spPr/>
        <p:txBody>
          <a:bodyPr/>
          <a:lstStyle/>
          <a:p>
            <a:pPr algn="l" rtl="0"/>
            <a:r>
              <a:rPr lang="en-US" sz="2400" dirty="0" smtClean="0"/>
              <a:t>Ecological benefits of using </a:t>
            </a:r>
            <a:r>
              <a:rPr lang="en-US" sz="2400" dirty="0" smtClean="0"/>
              <a:t>lime</a:t>
            </a:r>
          </a:p>
          <a:p>
            <a:pPr algn="l" rtl="0">
              <a:lnSpc>
                <a:spcPct val="150000"/>
              </a:lnSpc>
              <a:buFont typeface="Wingdings" pitchFamily="2" charset="2"/>
              <a:buChar char="§"/>
            </a:pPr>
            <a:r>
              <a:rPr lang="en-US" sz="1800" dirty="0" smtClean="0"/>
              <a:t>Lime has less embodied energy than cement</a:t>
            </a:r>
          </a:p>
          <a:p>
            <a:pPr algn="l" rtl="0">
              <a:lnSpc>
                <a:spcPct val="150000"/>
              </a:lnSpc>
              <a:buNone/>
            </a:pPr>
            <a:endParaRPr lang="en-US" sz="1800" dirty="0" smtClean="0"/>
          </a:p>
          <a:p>
            <a:pPr algn="l" rtl="0">
              <a:lnSpc>
                <a:spcPct val="150000"/>
              </a:lnSpc>
              <a:buFont typeface="Wingdings" pitchFamily="2" charset="2"/>
              <a:buChar char="§"/>
            </a:pPr>
            <a:r>
              <a:rPr lang="en-US" sz="1800" dirty="0" smtClean="0"/>
              <a:t>Free lime absorbs carbon dioxide in the setting process of </a:t>
            </a:r>
            <a:r>
              <a:rPr lang="en-US" sz="1800" dirty="0" smtClean="0"/>
              <a:t>carbonation</a:t>
            </a:r>
          </a:p>
          <a:p>
            <a:pPr algn="l" rtl="0">
              <a:lnSpc>
                <a:spcPct val="150000"/>
              </a:lnSpc>
              <a:buNone/>
            </a:pPr>
            <a:endParaRPr lang="en-US" sz="1800" dirty="0" smtClean="0"/>
          </a:p>
          <a:p>
            <a:pPr algn="l" rtl="0">
              <a:lnSpc>
                <a:spcPct val="150000"/>
              </a:lnSpc>
              <a:buFont typeface="Wingdings" pitchFamily="2" charset="2"/>
              <a:buChar char="§"/>
            </a:pPr>
            <a:r>
              <a:rPr lang="en-US" sz="1800" dirty="0" smtClean="0"/>
              <a:t>The gentle binding properties of lime enable full re-use of other material</a:t>
            </a:r>
          </a:p>
          <a:p>
            <a:pPr algn="l" rtl="0">
              <a:lnSpc>
                <a:spcPct val="150000"/>
              </a:lnSpc>
              <a:buFont typeface="Wingdings" pitchFamily="2" charset="2"/>
              <a:buChar char="§"/>
            </a:pPr>
            <a:endParaRPr lang="en-US" sz="1800" dirty="0" smtClean="0"/>
          </a:p>
          <a:p>
            <a:pPr algn="l" rtl="0">
              <a:lnSpc>
                <a:spcPct val="150000"/>
              </a:lnSpc>
              <a:buFont typeface="Wingdings" pitchFamily="2" charset="2"/>
              <a:buChar char="§"/>
            </a:pPr>
            <a:r>
              <a:rPr lang="en-US" sz="1800" dirty="0" smtClean="0"/>
              <a:t>Small quantities of lime can protect otherwise vulnerable, very low energy materials such as earth construction</a:t>
            </a:r>
            <a:r>
              <a:rPr lang="en-US" sz="2400" dirty="0" smtClean="0"/>
              <a:t>. </a:t>
            </a:r>
          </a:p>
          <a:p>
            <a:pPr algn="l" rtl="0">
              <a:buFont typeface="Wingdings" pitchFamily="2" charset="2"/>
              <a:buChar char="§"/>
            </a:pPr>
            <a:endParaRPr lang="ar-JO" sz="2400" dirty="0" smtClean="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Literature review </a:t>
            </a:r>
            <a:endParaRPr lang="ar-JO" dirty="0"/>
          </a:p>
        </p:txBody>
      </p:sp>
      <p:sp>
        <p:nvSpPr>
          <p:cNvPr id="3" name="عنصر نائب للمحتوى 2"/>
          <p:cNvSpPr>
            <a:spLocks noGrp="1"/>
          </p:cNvSpPr>
          <p:nvPr>
            <p:ph idx="1"/>
          </p:nvPr>
        </p:nvSpPr>
        <p:spPr/>
        <p:txBody>
          <a:bodyPr/>
          <a:lstStyle/>
          <a:p>
            <a:pPr algn="l" rtl="0"/>
            <a:r>
              <a:rPr lang="en-US" sz="2400" dirty="0" smtClean="0"/>
              <a:t>Lime </a:t>
            </a:r>
            <a:r>
              <a:rPr lang="en-US" sz="2400" dirty="0" smtClean="0"/>
              <a:t>mortar</a:t>
            </a:r>
          </a:p>
          <a:p>
            <a:pPr algn="l" rtl="0">
              <a:lnSpc>
                <a:spcPct val="150000"/>
              </a:lnSpc>
              <a:buFont typeface="Wingdings" pitchFamily="2" charset="2"/>
              <a:buChar char="Ø"/>
            </a:pPr>
            <a:r>
              <a:rPr lang="en-US" sz="1800" dirty="0" smtClean="0"/>
              <a:t>lime is mixed with water and sand, the result is mortar, which is used in construction to secure bricks, blocks, and stones together </a:t>
            </a:r>
            <a:r>
              <a:rPr lang="en-US" sz="1800" dirty="0" smtClean="0"/>
              <a:t>.</a:t>
            </a:r>
          </a:p>
          <a:p>
            <a:pPr algn="l" rtl="0">
              <a:lnSpc>
                <a:spcPct val="150000"/>
              </a:lnSpc>
              <a:buNone/>
            </a:pPr>
            <a:endParaRPr lang="en-US" sz="1800" dirty="0" smtClean="0"/>
          </a:p>
          <a:p>
            <a:pPr algn="l" rtl="0">
              <a:lnSpc>
                <a:spcPct val="150000"/>
              </a:lnSpc>
              <a:buFont typeface="Wingdings" pitchFamily="2" charset="2"/>
              <a:buChar char="Ø"/>
            </a:pPr>
            <a:r>
              <a:rPr lang="en-US" sz="1800" dirty="0" smtClean="0"/>
              <a:t>Mortar is initially a stiff paste that is laid between the bricks</a:t>
            </a:r>
          </a:p>
          <a:p>
            <a:pPr algn="l" rtl="0">
              <a:lnSpc>
                <a:spcPct val="150000"/>
              </a:lnSpc>
              <a:buNone/>
            </a:pPr>
            <a:endParaRPr lang="en-US" sz="1800" dirty="0" smtClean="0"/>
          </a:p>
          <a:p>
            <a:pPr algn="l" rtl="0">
              <a:lnSpc>
                <a:spcPct val="150000"/>
              </a:lnSpc>
              <a:buFont typeface="Wingdings" pitchFamily="2" charset="2"/>
              <a:buChar char="Ø"/>
            </a:pPr>
            <a:r>
              <a:rPr lang="en-US" sz="1800" dirty="0" smtClean="0"/>
              <a:t>It gradually hardens, cementing the bricks together. Lime mortar is used as an alternative to ordinary Portland cement</a:t>
            </a:r>
            <a:r>
              <a:rPr lang="en-US" sz="1800" dirty="0" smtClean="0"/>
              <a:t>.</a:t>
            </a:r>
          </a:p>
          <a:p>
            <a:pPr algn="l" rtl="0">
              <a:lnSpc>
                <a:spcPct val="150000"/>
              </a:lnSpc>
              <a:buNone/>
            </a:pPr>
            <a:r>
              <a:rPr lang="en-US" sz="1800" dirty="0" smtClean="0"/>
              <a:t> </a:t>
            </a:r>
            <a:endParaRPr lang="en-US" sz="1800" dirty="0" smtClean="0"/>
          </a:p>
          <a:p>
            <a:pPr algn="l" rtl="0">
              <a:buNone/>
            </a:pPr>
            <a:endParaRPr lang="ar-JO" sz="2400" dirty="0" smtClean="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Literature review </a:t>
            </a:r>
            <a:endParaRPr lang="ar-JO" dirty="0"/>
          </a:p>
        </p:txBody>
      </p:sp>
      <p:sp>
        <p:nvSpPr>
          <p:cNvPr id="3" name="عنصر نائب للمحتوى 2"/>
          <p:cNvSpPr>
            <a:spLocks noGrp="1"/>
          </p:cNvSpPr>
          <p:nvPr>
            <p:ph idx="1"/>
          </p:nvPr>
        </p:nvSpPr>
        <p:spPr/>
        <p:txBody>
          <a:bodyPr/>
          <a:lstStyle/>
          <a:p>
            <a:pPr algn="l" rtl="0"/>
            <a:r>
              <a:rPr lang="en-US" sz="2400" dirty="0" smtClean="0"/>
              <a:t>Wood ash </a:t>
            </a:r>
            <a:endParaRPr lang="en-US" sz="2400" dirty="0" smtClean="0"/>
          </a:p>
          <a:p>
            <a:pPr algn="l" rtl="0">
              <a:buFont typeface="Wingdings" pitchFamily="2" charset="2"/>
              <a:buChar char="§"/>
            </a:pPr>
            <a:r>
              <a:rPr lang="en-US" sz="1800" dirty="0" smtClean="0"/>
              <a:t>Wood ash is the inorganic and organic residue remaining after combustion of wood or unbleached wood fiber</a:t>
            </a:r>
            <a:r>
              <a:rPr lang="en-US" sz="2400" dirty="0" smtClean="0"/>
              <a:t>.</a:t>
            </a:r>
          </a:p>
          <a:p>
            <a:pPr algn="l" rtl="0">
              <a:buNone/>
            </a:pPr>
            <a:endParaRPr lang="en-US" sz="2400" dirty="0" smtClean="0"/>
          </a:p>
          <a:p>
            <a:pPr algn="l" rtl="0">
              <a:buFont typeface="Wingdings" pitchFamily="2" charset="2"/>
              <a:buChar char="§"/>
            </a:pPr>
            <a:r>
              <a:rPr lang="en-US" sz="1800" dirty="0" smtClean="0"/>
              <a:t>Calcium is the most abundant element in wood ash and gives ash properties similar to agricultural lime. </a:t>
            </a:r>
            <a:endParaRPr lang="en-US" sz="1800" dirty="0" smtClean="0"/>
          </a:p>
          <a:p>
            <a:pPr algn="l" rtl="0">
              <a:buFont typeface="Wingdings" pitchFamily="2" charset="2"/>
              <a:buChar char="§"/>
            </a:pPr>
            <a:endParaRPr lang="ar-JO" sz="1800" dirty="0" smtClean="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a:xfrm>
            <a:off x="14288" y="838200"/>
            <a:ext cx="9129712" cy="286544"/>
          </a:xfrm>
          <a:solidFill>
            <a:srgbClr val="FF9933"/>
          </a:solidFill>
        </p:spPr>
        <p:txBody>
          <a:bodyPr/>
          <a:lstStyle/>
          <a:p>
            <a:r>
              <a:rPr lang="en-US" dirty="0" smtClean="0"/>
              <a:t>Lime- enhanced properties of clay bricks as  green building material </a:t>
            </a:r>
            <a:endParaRPr lang="en-US" dirty="0"/>
          </a:p>
        </p:txBody>
      </p:sp>
      <p:pic>
        <p:nvPicPr>
          <p:cNvPr id="192514" name="Picture 2" descr="C:\Users\yafa\Desktop\Screenshot021.jpg"/>
          <p:cNvPicPr>
            <a:picLocks noChangeAspect="1" noChangeArrowheads="1"/>
          </p:cNvPicPr>
          <p:nvPr/>
        </p:nvPicPr>
        <p:blipFill>
          <a:blip r:embed="rId2" cstate="print"/>
          <a:srcRect/>
          <a:stretch>
            <a:fillRect/>
          </a:stretch>
        </p:blipFill>
        <p:spPr bwMode="auto">
          <a:xfrm>
            <a:off x="1115616" y="3501008"/>
            <a:ext cx="5829300" cy="3171825"/>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Literature review </a:t>
            </a:r>
            <a:endParaRPr lang="ar-JO" dirty="0"/>
          </a:p>
        </p:txBody>
      </p:sp>
      <p:sp>
        <p:nvSpPr>
          <p:cNvPr id="3" name="عنصر نائب للمحتوى 2"/>
          <p:cNvSpPr>
            <a:spLocks noGrp="1"/>
          </p:cNvSpPr>
          <p:nvPr>
            <p:ph idx="1"/>
          </p:nvPr>
        </p:nvSpPr>
        <p:spPr>
          <a:xfrm>
            <a:off x="251520" y="1152525"/>
            <a:ext cx="8435280" cy="5248275"/>
          </a:xfrm>
        </p:spPr>
        <p:txBody>
          <a:bodyPr/>
          <a:lstStyle/>
          <a:p>
            <a:pPr algn="l" rtl="0"/>
            <a:r>
              <a:rPr lang="en-US" sz="2400" dirty="0" smtClean="0"/>
              <a:t>Iron </a:t>
            </a:r>
            <a:r>
              <a:rPr lang="en-US" sz="2400" dirty="0" smtClean="0"/>
              <a:t>Powder</a:t>
            </a:r>
          </a:p>
          <a:p>
            <a:pPr algn="l" rtl="0">
              <a:lnSpc>
                <a:spcPct val="150000"/>
              </a:lnSpc>
              <a:buFont typeface="Wingdings" pitchFamily="2" charset="2"/>
              <a:buChar char="Ø"/>
            </a:pPr>
            <a:r>
              <a:rPr lang="en-US" sz="1800" dirty="0" smtClean="0"/>
              <a:t>The iron filling powder which is produced locally in great amount from steel workshops and </a:t>
            </a:r>
            <a:r>
              <a:rPr lang="en-US" sz="1800" dirty="0" smtClean="0"/>
              <a:t>factories</a:t>
            </a:r>
          </a:p>
          <a:p>
            <a:pPr algn="l" rtl="0">
              <a:lnSpc>
                <a:spcPct val="150000"/>
              </a:lnSpc>
              <a:buFont typeface="Wingdings" pitchFamily="2" charset="2"/>
              <a:buChar char="Ø"/>
            </a:pPr>
            <a:r>
              <a:rPr lang="en-US" sz="1800" b="1" dirty="0" smtClean="0"/>
              <a:t>Iron Fillings:</a:t>
            </a:r>
            <a:r>
              <a:rPr lang="en-US" sz="1800" dirty="0" smtClean="0"/>
              <a:t> “Iron filings” means small particles of metal produced by the filing or grinding of ferrous metal</a:t>
            </a:r>
            <a:r>
              <a:rPr lang="en-US" sz="1800" dirty="0" smtClean="0"/>
              <a:t>. </a:t>
            </a:r>
          </a:p>
          <a:p>
            <a:pPr algn="l" rtl="0">
              <a:lnSpc>
                <a:spcPct val="150000"/>
              </a:lnSpc>
              <a:buNone/>
            </a:pPr>
            <a:endParaRPr lang="en-US" sz="1800" dirty="0" smtClean="0"/>
          </a:p>
          <a:p>
            <a:pPr algn="l" rtl="0">
              <a:lnSpc>
                <a:spcPct val="150000"/>
              </a:lnSpc>
              <a:buFont typeface="Wingdings" pitchFamily="2" charset="2"/>
              <a:buChar char="Ø"/>
            </a:pPr>
            <a:r>
              <a:rPr lang="en-US" sz="1800" dirty="0" smtClean="0"/>
              <a:t>a negative impact on the environment when disposed </a:t>
            </a:r>
            <a:endParaRPr lang="en-US" sz="1800" dirty="0" smtClean="0"/>
          </a:p>
          <a:p>
            <a:pPr algn="l" rtl="0">
              <a:lnSpc>
                <a:spcPct val="150000"/>
              </a:lnSpc>
              <a:buFont typeface="Wingdings" pitchFamily="2" charset="2"/>
              <a:buChar char="Ø"/>
            </a:pPr>
            <a:endParaRPr lang="en-US" sz="1800" dirty="0" smtClean="0"/>
          </a:p>
          <a:p>
            <a:pPr algn="l" rtl="0">
              <a:lnSpc>
                <a:spcPct val="150000"/>
              </a:lnSpc>
              <a:buFont typeface="Wingdings" pitchFamily="2" charset="2"/>
              <a:buChar char="Ø"/>
            </a:pPr>
            <a:r>
              <a:rPr lang="en-US" sz="1800" dirty="0" smtClean="0"/>
              <a:t> </a:t>
            </a:r>
            <a:endParaRPr lang="en-US" sz="1800" dirty="0" smtClean="0"/>
          </a:p>
          <a:p>
            <a:pPr algn="l" rtl="0">
              <a:buNone/>
            </a:pPr>
            <a:endParaRPr lang="en-US" sz="2400" dirty="0" smtClean="0"/>
          </a:p>
          <a:p>
            <a:pPr algn="l" rtl="0">
              <a:buNone/>
            </a:pPr>
            <a:endParaRPr lang="en-US" sz="2400" b="1" dirty="0" smtClean="0"/>
          </a:p>
          <a:p>
            <a:pPr algn="l" rtl="0">
              <a:buNone/>
            </a:pPr>
            <a:endParaRPr lang="en-US" sz="2400" b="1" dirty="0" smtClean="0"/>
          </a:p>
          <a:p>
            <a:pPr algn="l" rtl="0">
              <a:buNone/>
            </a:pPr>
            <a:endParaRPr lang="en-US" sz="2400" b="1" dirty="0" smtClean="0"/>
          </a:p>
          <a:p>
            <a:pPr algn="l" rtl="0">
              <a:buNone/>
            </a:pPr>
            <a:endParaRPr lang="en-US" sz="2400" b="1" dirty="0" smtClean="0"/>
          </a:p>
          <a:p>
            <a:pPr algn="l" rtl="0">
              <a:buNone/>
            </a:pPr>
            <a:endParaRPr lang="en-US" sz="2400" b="1" dirty="0" smtClean="0"/>
          </a:p>
        </p:txBody>
      </p:sp>
      <p:sp>
        <p:nvSpPr>
          <p:cNvPr id="4" name="عنصر نائب للتذييل 3"/>
          <p:cNvSpPr>
            <a:spLocks noGrp="1"/>
          </p:cNvSpPr>
          <p:nvPr>
            <p:ph type="ftr" sz="quarter" idx="10"/>
          </p:nvPr>
        </p:nvSpPr>
        <p:spPr>
          <a:xfrm>
            <a:off x="4788024" y="6453337"/>
            <a:ext cx="3974976" cy="328464"/>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0" y="836712"/>
            <a:ext cx="9144000" cy="288032"/>
          </a:xfrm>
          <a:solidFill>
            <a:srgbClr val="FF9933"/>
          </a:solidFill>
        </p:spPr>
        <p:txBody>
          <a:bodyPr/>
          <a:lstStyle/>
          <a:p>
            <a:r>
              <a:rPr lang="en-US" dirty="0" smtClean="0"/>
              <a:t>Lime- enhanced properties of clay bricks as  green building material </a:t>
            </a:r>
            <a:endParaRPr lang="en-US" dirty="0"/>
          </a:p>
        </p:txBody>
      </p:sp>
      <p:pic>
        <p:nvPicPr>
          <p:cNvPr id="6" name="صورة 5" descr="homepage-iron-powder-beaker"/>
          <p:cNvPicPr/>
          <p:nvPr/>
        </p:nvPicPr>
        <p:blipFill>
          <a:blip r:embed="rId2" cstate="print"/>
          <a:srcRect/>
          <a:stretch>
            <a:fillRect/>
          </a:stretch>
        </p:blipFill>
        <p:spPr bwMode="auto">
          <a:xfrm>
            <a:off x="467544" y="4221088"/>
            <a:ext cx="5256584" cy="23762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Literature review </a:t>
            </a:r>
            <a:endParaRPr lang="ar-JO" dirty="0"/>
          </a:p>
        </p:txBody>
      </p:sp>
      <p:sp>
        <p:nvSpPr>
          <p:cNvPr id="3" name="عنصر نائب للمحتوى 2"/>
          <p:cNvSpPr>
            <a:spLocks noGrp="1"/>
          </p:cNvSpPr>
          <p:nvPr>
            <p:ph idx="1"/>
          </p:nvPr>
        </p:nvSpPr>
        <p:spPr/>
        <p:txBody>
          <a:bodyPr/>
          <a:lstStyle/>
          <a:p>
            <a:pPr algn="l" rtl="0"/>
            <a:r>
              <a:rPr lang="en-US" sz="2400" dirty="0" smtClean="0"/>
              <a:t>lime – cement mortar</a:t>
            </a:r>
          </a:p>
          <a:p>
            <a:pPr algn="l" rtl="0">
              <a:buNone/>
            </a:pPr>
            <a:r>
              <a:rPr lang="en-US" sz="2400" dirty="0" smtClean="0"/>
              <a:t> </a:t>
            </a:r>
            <a:endParaRPr lang="ar-JO" sz="2400" dirty="0"/>
          </a:p>
        </p:txBody>
      </p:sp>
      <p:sp>
        <p:nvSpPr>
          <p:cNvPr id="4" name="عنصر نائب للتذييل 3"/>
          <p:cNvSpPr>
            <a:spLocks noGrp="1"/>
          </p:cNvSpPr>
          <p:nvPr>
            <p:ph type="ftr" sz="quarter" idx="10"/>
          </p:nvPr>
        </p:nvSpPr>
        <p:spPr>
          <a:xfrm>
            <a:off x="4427984" y="6461125"/>
            <a:ext cx="4335016" cy="396875"/>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endParaRPr lang="en-US" dirty="0"/>
          </a:p>
        </p:txBody>
      </p:sp>
      <p:pic>
        <p:nvPicPr>
          <p:cNvPr id="6" name="صورة 5" descr="C:\Users\yafa\Desktop\Screenshot012.jpg"/>
          <p:cNvPicPr/>
          <p:nvPr/>
        </p:nvPicPr>
        <p:blipFill>
          <a:blip r:embed="rId2" cstate="print"/>
          <a:srcRect/>
          <a:stretch>
            <a:fillRect/>
          </a:stretch>
        </p:blipFill>
        <p:spPr bwMode="auto">
          <a:xfrm>
            <a:off x="755576" y="1700808"/>
            <a:ext cx="7488832" cy="2448272"/>
          </a:xfrm>
          <a:prstGeom prst="rect">
            <a:avLst/>
          </a:prstGeom>
          <a:noFill/>
          <a:ln w="9525">
            <a:noFill/>
            <a:miter lim="800000"/>
            <a:headEnd/>
            <a:tailEnd/>
          </a:ln>
        </p:spPr>
      </p:pic>
      <p:pic>
        <p:nvPicPr>
          <p:cNvPr id="7" name="صورة 6" descr="C:\Users\yafa\Desktop\Screenshot013.jpg"/>
          <p:cNvPicPr/>
          <p:nvPr/>
        </p:nvPicPr>
        <p:blipFill>
          <a:blip r:embed="rId3" cstate="print"/>
          <a:srcRect/>
          <a:stretch>
            <a:fillRect/>
          </a:stretch>
        </p:blipFill>
        <p:spPr bwMode="auto">
          <a:xfrm>
            <a:off x="755576" y="4005064"/>
            <a:ext cx="7416824" cy="24059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عنصر نائب للتذييل 2"/>
          <p:cNvSpPr>
            <a:spLocks noGrp="1"/>
          </p:cNvSpPr>
          <p:nvPr>
            <p:ph type="ftr" sz="quarter" idx="10"/>
          </p:nvPr>
        </p:nvSpPr>
        <p:spPr>
          <a:xfrm>
            <a:off x="4644008" y="6453337"/>
            <a:ext cx="4118992" cy="328464"/>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23"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endParaRPr lang="en-US" dirty="0"/>
          </a:p>
        </p:txBody>
      </p:sp>
      <p:grpSp>
        <p:nvGrpSpPr>
          <p:cNvPr id="2" name="Group 2"/>
          <p:cNvGrpSpPr>
            <a:grpSpLocks/>
          </p:cNvGrpSpPr>
          <p:nvPr/>
        </p:nvGrpSpPr>
        <p:grpSpPr bwMode="auto">
          <a:xfrm>
            <a:off x="1475660" y="1988840"/>
            <a:ext cx="6329366" cy="3711575"/>
            <a:chOff x="864" y="1310"/>
            <a:chExt cx="3987" cy="2338"/>
          </a:xfrm>
        </p:grpSpPr>
        <p:sp>
          <p:nvSpPr>
            <p:cNvPr id="97283" name="Oval 3"/>
            <p:cNvSpPr>
              <a:spLocks noChangeArrowheads="1"/>
            </p:cNvSpPr>
            <p:nvPr/>
          </p:nvSpPr>
          <p:spPr bwMode="gray">
            <a:xfrm>
              <a:off x="1347" y="2813"/>
              <a:ext cx="3504" cy="835"/>
            </a:xfrm>
            <a:prstGeom prst="ellipse">
              <a:avLst/>
            </a:prstGeom>
            <a:gradFill rotWithShape="1">
              <a:gsLst>
                <a:gs pos="0">
                  <a:schemeClr val="bg2"/>
                </a:gs>
                <a:gs pos="100000">
                  <a:srgbClr val="F7F9F2"/>
                </a:gs>
              </a:gsLst>
              <a:lin ang="2700000" scaled="1"/>
            </a:gradFill>
            <a:ln w="3175">
              <a:noFill/>
              <a:round/>
              <a:headEnd/>
              <a:tailEnd type="none" w="sm" len="sm"/>
            </a:ln>
            <a:effectLst/>
          </p:spPr>
          <p:txBody>
            <a:bodyPr vert="eaVert" wrap="none" lIns="92075" tIns="46038" rIns="92075" bIns="46038" anchor="ctr"/>
            <a:lstStyle/>
            <a:p>
              <a:endParaRPr lang="ar-JO"/>
            </a:p>
          </p:txBody>
        </p:sp>
        <p:sp>
          <p:nvSpPr>
            <p:cNvPr id="97284" name="Oval 4"/>
            <p:cNvSpPr>
              <a:spLocks noChangeArrowheads="1"/>
            </p:cNvSpPr>
            <p:nvPr/>
          </p:nvSpPr>
          <p:spPr bwMode="gray">
            <a:xfrm rot="-998297">
              <a:off x="890" y="1482"/>
              <a:ext cx="3630" cy="1900"/>
            </a:xfrm>
            <a:prstGeom prst="ellipse">
              <a:avLst/>
            </a:prstGeom>
            <a:gradFill rotWithShape="0">
              <a:gsLst>
                <a:gs pos="0">
                  <a:srgbClr val="808080"/>
                </a:gs>
                <a:gs pos="50000">
                  <a:srgbClr val="808080">
                    <a:gamma/>
                    <a:tint val="63529"/>
                    <a:invGamma/>
                  </a:srgbClr>
                </a:gs>
                <a:gs pos="100000">
                  <a:srgbClr val="808080"/>
                </a:gs>
              </a:gsLst>
              <a:lin ang="0" scaled="1"/>
            </a:gradFill>
            <a:ln w="12700">
              <a:noFill/>
              <a:round/>
              <a:headEnd type="none" w="sm" len="sm"/>
              <a:tailEnd type="none" w="sm" len="sm"/>
            </a:ln>
            <a:effectLst/>
          </p:spPr>
          <p:txBody>
            <a:bodyPr wrap="none" anchor="ctr"/>
            <a:lstStyle/>
            <a:p>
              <a:endParaRPr lang="ar-JO"/>
            </a:p>
          </p:txBody>
        </p:sp>
        <p:sp>
          <p:nvSpPr>
            <p:cNvPr id="97285" name="Oval 5"/>
            <p:cNvSpPr>
              <a:spLocks noChangeArrowheads="1"/>
            </p:cNvSpPr>
            <p:nvPr/>
          </p:nvSpPr>
          <p:spPr bwMode="gray">
            <a:xfrm rot="-998297">
              <a:off x="926" y="1380"/>
              <a:ext cx="3504" cy="1841"/>
            </a:xfrm>
            <a:prstGeom prst="ellipse">
              <a:avLst/>
            </a:prstGeom>
            <a:gradFill rotWithShape="1">
              <a:gsLst>
                <a:gs pos="0">
                  <a:srgbClr val="2791BB"/>
                </a:gs>
                <a:gs pos="100000">
                  <a:srgbClr val="2791BB">
                    <a:gamma/>
                    <a:shade val="0"/>
                    <a:invGamma/>
                  </a:srgbClr>
                </a:gs>
              </a:gsLst>
              <a:lin ang="2700000" scaled="1"/>
            </a:gradFill>
            <a:ln w="12700">
              <a:noFill/>
              <a:round/>
              <a:headEnd type="none" w="sm" len="sm"/>
              <a:tailEnd type="none" w="sm" len="sm"/>
            </a:ln>
            <a:effectLst/>
          </p:spPr>
          <p:txBody>
            <a:bodyPr wrap="none" anchor="ctr"/>
            <a:lstStyle/>
            <a:p>
              <a:endParaRPr lang="ar-JO"/>
            </a:p>
          </p:txBody>
        </p:sp>
        <p:sp>
          <p:nvSpPr>
            <p:cNvPr id="97286" name="Arc 6"/>
            <p:cNvSpPr>
              <a:spLocks/>
            </p:cNvSpPr>
            <p:nvPr/>
          </p:nvSpPr>
          <p:spPr bwMode="gray">
            <a:xfrm rot="-998297">
              <a:off x="2599" y="1310"/>
              <a:ext cx="1795" cy="1239"/>
            </a:xfrm>
            <a:custGeom>
              <a:avLst/>
              <a:gdLst>
                <a:gd name="G0" fmla="+- 0 0 0"/>
                <a:gd name="G1" fmla="+- 17105 0 0"/>
                <a:gd name="G2" fmla="+- 21600 0 0"/>
                <a:gd name="T0" fmla="*/ 13190 w 21600"/>
                <a:gd name="T1" fmla="*/ 0 h 29046"/>
                <a:gd name="T2" fmla="*/ 17999 w 21600"/>
                <a:gd name="T3" fmla="*/ 29046 h 29046"/>
                <a:gd name="T4" fmla="*/ 0 w 21600"/>
                <a:gd name="T5" fmla="*/ 17105 h 29046"/>
              </a:gdLst>
              <a:ahLst/>
              <a:cxnLst>
                <a:cxn ang="0">
                  <a:pos x="T0" y="T1"/>
                </a:cxn>
                <a:cxn ang="0">
                  <a:pos x="T2" y="T3"/>
                </a:cxn>
                <a:cxn ang="0">
                  <a:pos x="T4" y="T5"/>
                </a:cxn>
              </a:cxnLst>
              <a:rect l="0" t="0" r="r" b="b"/>
              <a:pathLst>
                <a:path w="21600" h="29046" fill="none" extrusionOk="0">
                  <a:moveTo>
                    <a:pt x="13190" y="-1"/>
                  </a:moveTo>
                  <a:cubicBezTo>
                    <a:pt x="18493" y="4089"/>
                    <a:pt x="21600" y="10407"/>
                    <a:pt x="21600" y="17105"/>
                  </a:cubicBezTo>
                  <a:cubicBezTo>
                    <a:pt x="21600" y="21352"/>
                    <a:pt x="20347" y="25506"/>
                    <a:pt x="17999" y="29046"/>
                  </a:cubicBezTo>
                </a:path>
                <a:path w="21600" h="29046" stroke="0" extrusionOk="0">
                  <a:moveTo>
                    <a:pt x="13190" y="-1"/>
                  </a:moveTo>
                  <a:cubicBezTo>
                    <a:pt x="18493" y="4089"/>
                    <a:pt x="21600" y="10407"/>
                    <a:pt x="21600" y="17105"/>
                  </a:cubicBezTo>
                  <a:cubicBezTo>
                    <a:pt x="21600" y="21352"/>
                    <a:pt x="20347" y="25506"/>
                    <a:pt x="17999" y="29046"/>
                  </a:cubicBezTo>
                  <a:lnTo>
                    <a:pt x="0" y="17105"/>
                  </a:lnTo>
                  <a:close/>
                </a:path>
              </a:pathLst>
            </a:custGeom>
            <a:gradFill rotWithShape="1">
              <a:gsLst>
                <a:gs pos="0">
                  <a:schemeClr val="hlink"/>
                </a:gs>
                <a:gs pos="100000">
                  <a:schemeClr val="hlink">
                    <a:gamma/>
                    <a:tint val="63529"/>
                    <a:invGamma/>
                  </a:schemeClr>
                </a:gs>
              </a:gsLst>
              <a:lin ang="5400000" scaled="1"/>
            </a:gradFill>
            <a:ln w="12700">
              <a:noFill/>
              <a:round/>
              <a:headEnd type="none" w="sm" len="sm"/>
              <a:tailEnd type="none" w="sm" len="sm"/>
            </a:ln>
            <a:effectLst/>
          </p:spPr>
          <p:txBody>
            <a:bodyPr wrap="none" anchor="ctr"/>
            <a:lstStyle/>
            <a:p>
              <a:endParaRPr lang="ar-JO"/>
            </a:p>
          </p:txBody>
        </p:sp>
        <p:sp>
          <p:nvSpPr>
            <p:cNvPr id="97287" name="Arc 7"/>
            <p:cNvSpPr>
              <a:spLocks/>
            </p:cNvSpPr>
            <p:nvPr/>
          </p:nvSpPr>
          <p:spPr bwMode="gray">
            <a:xfrm rot="20601703" flipH="1">
              <a:off x="1078" y="2479"/>
              <a:ext cx="2147" cy="930"/>
            </a:xfrm>
            <a:custGeom>
              <a:avLst/>
              <a:gdLst>
                <a:gd name="G0" fmla="+- 3659 0 0"/>
                <a:gd name="G1" fmla="+- 0 0 0"/>
                <a:gd name="G2" fmla="+- 21600 0 0"/>
                <a:gd name="T0" fmla="*/ 25114 w 25114"/>
                <a:gd name="T1" fmla="*/ 2497 h 21600"/>
                <a:gd name="T2" fmla="*/ 0 w 25114"/>
                <a:gd name="T3" fmla="*/ 21288 h 21600"/>
                <a:gd name="T4" fmla="*/ 3659 w 25114"/>
                <a:gd name="T5" fmla="*/ 0 h 21600"/>
              </a:gdLst>
              <a:ahLst/>
              <a:cxnLst>
                <a:cxn ang="0">
                  <a:pos x="T0" y="T1"/>
                </a:cxn>
                <a:cxn ang="0">
                  <a:pos x="T2" y="T3"/>
                </a:cxn>
                <a:cxn ang="0">
                  <a:pos x="T4" y="T5"/>
                </a:cxn>
              </a:cxnLst>
              <a:rect l="0" t="0" r="r" b="b"/>
              <a:pathLst>
                <a:path w="25114" h="21600" fill="none" extrusionOk="0">
                  <a:moveTo>
                    <a:pt x="25114" y="2497"/>
                  </a:moveTo>
                  <a:cubicBezTo>
                    <a:pt x="23846" y="13386"/>
                    <a:pt x="14622" y="21599"/>
                    <a:pt x="3659" y="21600"/>
                  </a:cubicBezTo>
                  <a:cubicBezTo>
                    <a:pt x="2432" y="21600"/>
                    <a:pt x="1208" y="21495"/>
                    <a:pt x="0" y="21287"/>
                  </a:cubicBezTo>
                </a:path>
                <a:path w="25114" h="21600" stroke="0" extrusionOk="0">
                  <a:moveTo>
                    <a:pt x="25114" y="2497"/>
                  </a:moveTo>
                  <a:cubicBezTo>
                    <a:pt x="23846" y="13386"/>
                    <a:pt x="14622" y="21599"/>
                    <a:pt x="3659" y="21600"/>
                  </a:cubicBezTo>
                  <a:cubicBezTo>
                    <a:pt x="2432" y="21600"/>
                    <a:pt x="1208" y="21495"/>
                    <a:pt x="0" y="21287"/>
                  </a:cubicBezTo>
                  <a:lnTo>
                    <a:pt x="3659" y="0"/>
                  </a:lnTo>
                  <a:close/>
                </a:path>
              </a:pathLst>
            </a:custGeom>
            <a:gradFill rotWithShape="1">
              <a:gsLst>
                <a:gs pos="0">
                  <a:schemeClr val="accent1">
                    <a:gamma/>
                    <a:shade val="69804"/>
                    <a:invGamma/>
                  </a:schemeClr>
                </a:gs>
                <a:gs pos="100000">
                  <a:schemeClr val="accent1"/>
                </a:gs>
              </a:gsLst>
              <a:lin ang="2700000" scaled="1"/>
            </a:gradFill>
            <a:ln w="12700">
              <a:noFill/>
              <a:round/>
              <a:headEnd type="none" w="sm" len="sm"/>
              <a:tailEnd type="none" w="sm" len="sm"/>
            </a:ln>
            <a:effectLst/>
          </p:spPr>
          <p:txBody>
            <a:bodyPr wrap="none" anchor="ctr"/>
            <a:lstStyle/>
            <a:p>
              <a:endParaRPr lang="ar-JO"/>
            </a:p>
          </p:txBody>
        </p:sp>
        <p:sp>
          <p:nvSpPr>
            <p:cNvPr id="97288" name="Arc 8"/>
            <p:cNvSpPr>
              <a:spLocks/>
            </p:cNvSpPr>
            <p:nvPr/>
          </p:nvSpPr>
          <p:spPr bwMode="gray">
            <a:xfrm rot="20601703">
              <a:off x="1717" y="1349"/>
              <a:ext cx="1963" cy="896"/>
            </a:xfrm>
            <a:custGeom>
              <a:avLst/>
              <a:gdLst>
                <a:gd name="G0" fmla="+- 9843 0 0"/>
                <a:gd name="G1" fmla="+- 21600 0 0"/>
                <a:gd name="G2" fmla="+- 21600 0 0"/>
                <a:gd name="T0" fmla="*/ 0 w 24549"/>
                <a:gd name="T1" fmla="*/ 2373 h 21600"/>
                <a:gd name="T2" fmla="*/ 24549 w 24549"/>
                <a:gd name="T3" fmla="*/ 5780 h 21600"/>
                <a:gd name="T4" fmla="*/ 9843 w 24549"/>
                <a:gd name="T5" fmla="*/ 21600 h 21600"/>
              </a:gdLst>
              <a:ahLst/>
              <a:cxnLst>
                <a:cxn ang="0">
                  <a:pos x="T0" y="T1"/>
                </a:cxn>
                <a:cxn ang="0">
                  <a:pos x="T2" y="T3"/>
                </a:cxn>
                <a:cxn ang="0">
                  <a:pos x="T4" y="T5"/>
                </a:cxn>
              </a:cxnLst>
              <a:rect l="0" t="0" r="r" b="b"/>
              <a:pathLst>
                <a:path w="24549" h="21600" fill="none" extrusionOk="0">
                  <a:moveTo>
                    <a:pt x="0" y="2373"/>
                  </a:moveTo>
                  <a:cubicBezTo>
                    <a:pt x="3046" y="813"/>
                    <a:pt x="6420" y="-1"/>
                    <a:pt x="9843" y="0"/>
                  </a:cubicBezTo>
                  <a:cubicBezTo>
                    <a:pt x="15299" y="0"/>
                    <a:pt x="20553" y="2064"/>
                    <a:pt x="24549" y="5779"/>
                  </a:cubicBezTo>
                </a:path>
                <a:path w="24549" h="21600" stroke="0" extrusionOk="0">
                  <a:moveTo>
                    <a:pt x="0" y="2373"/>
                  </a:moveTo>
                  <a:cubicBezTo>
                    <a:pt x="3046" y="813"/>
                    <a:pt x="6420" y="-1"/>
                    <a:pt x="9843" y="0"/>
                  </a:cubicBezTo>
                  <a:cubicBezTo>
                    <a:pt x="15299" y="0"/>
                    <a:pt x="20553" y="2064"/>
                    <a:pt x="24549" y="5779"/>
                  </a:cubicBezTo>
                  <a:lnTo>
                    <a:pt x="9843" y="21600"/>
                  </a:lnTo>
                  <a:close/>
                </a:path>
              </a:pathLst>
            </a:custGeom>
            <a:gradFill rotWithShape="1">
              <a:gsLst>
                <a:gs pos="0">
                  <a:schemeClr val="hlink"/>
                </a:gs>
                <a:gs pos="100000">
                  <a:schemeClr val="hlink">
                    <a:gamma/>
                    <a:shade val="72549"/>
                    <a:invGamma/>
                  </a:schemeClr>
                </a:gs>
              </a:gsLst>
              <a:lin ang="2700000" scaled="1"/>
            </a:gradFill>
            <a:ln w="12700">
              <a:noFill/>
              <a:round/>
              <a:headEnd type="none" w="sm" len="sm"/>
              <a:tailEnd type="none" w="sm" len="sm"/>
            </a:ln>
            <a:effectLst/>
          </p:spPr>
          <p:txBody>
            <a:bodyPr wrap="none" anchor="ctr"/>
            <a:lstStyle/>
            <a:p>
              <a:endParaRPr lang="ar-JO"/>
            </a:p>
          </p:txBody>
        </p:sp>
        <p:sp>
          <p:nvSpPr>
            <p:cNvPr id="97289" name="Arc 9"/>
            <p:cNvSpPr>
              <a:spLocks/>
            </p:cNvSpPr>
            <p:nvPr/>
          </p:nvSpPr>
          <p:spPr bwMode="gray">
            <a:xfrm rot="20601703" flipH="1">
              <a:off x="864" y="1713"/>
              <a:ext cx="1796" cy="1302"/>
            </a:xfrm>
            <a:custGeom>
              <a:avLst/>
              <a:gdLst>
                <a:gd name="G0" fmla="+- 0 0 0"/>
                <a:gd name="G1" fmla="+- 19945 0 0"/>
                <a:gd name="G2" fmla="+- 21600 0 0"/>
                <a:gd name="T0" fmla="*/ 8292 w 21600"/>
                <a:gd name="T1" fmla="*/ 0 h 30468"/>
                <a:gd name="T2" fmla="*/ 18863 w 21600"/>
                <a:gd name="T3" fmla="*/ 30468 h 30468"/>
                <a:gd name="T4" fmla="*/ 0 w 21600"/>
                <a:gd name="T5" fmla="*/ 19945 h 30468"/>
              </a:gdLst>
              <a:ahLst/>
              <a:cxnLst>
                <a:cxn ang="0">
                  <a:pos x="T0" y="T1"/>
                </a:cxn>
                <a:cxn ang="0">
                  <a:pos x="T2" y="T3"/>
                </a:cxn>
                <a:cxn ang="0">
                  <a:pos x="T4" y="T5"/>
                </a:cxn>
              </a:cxnLst>
              <a:rect l="0" t="0" r="r" b="b"/>
              <a:pathLst>
                <a:path w="21600" h="30468" fill="none" extrusionOk="0">
                  <a:moveTo>
                    <a:pt x="8291" y="0"/>
                  </a:moveTo>
                  <a:cubicBezTo>
                    <a:pt x="16349" y="3349"/>
                    <a:pt x="21600" y="11218"/>
                    <a:pt x="21600" y="19945"/>
                  </a:cubicBezTo>
                  <a:cubicBezTo>
                    <a:pt x="21600" y="23628"/>
                    <a:pt x="20657" y="27251"/>
                    <a:pt x="18863" y="30468"/>
                  </a:cubicBezTo>
                </a:path>
                <a:path w="21600" h="30468" stroke="0" extrusionOk="0">
                  <a:moveTo>
                    <a:pt x="8291" y="0"/>
                  </a:moveTo>
                  <a:cubicBezTo>
                    <a:pt x="16349" y="3349"/>
                    <a:pt x="21600" y="11218"/>
                    <a:pt x="21600" y="19945"/>
                  </a:cubicBezTo>
                  <a:cubicBezTo>
                    <a:pt x="21600" y="23628"/>
                    <a:pt x="20657" y="27251"/>
                    <a:pt x="18863" y="30468"/>
                  </a:cubicBezTo>
                  <a:lnTo>
                    <a:pt x="0" y="19945"/>
                  </a:lnTo>
                  <a:close/>
                </a:path>
              </a:pathLst>
            </a:custGeom>
            <a:gradFill rotWithShape="1">
              <a:gsLst>
                <a:gs pos="0">
                  <a:srgbClr val="FF9933"/>
                </a:gs>
                <a:gs pos="100000">
                  <a:srgbClr val="FF9933">
                    <a:gamma/>
                    <a:shade val="46275"/>
                    <a:invGamma/>
                  </a:srgbClr>
                </a:gs>
              </a:gsLst>
              <a:lin ang="2700000" scaled="1"/>
            </a:gradFill>
            <a:ln w="12700">
              <a:noFill/>
              <a:round/>
              <a:headEnd type="none" w="sm" len="sm"/>
              <a:tailEnd type="none" w="sm" len="sm"/>
            </a:ln>
            <a:effectLst/>
          </p:spPr>
          <p:txBody>
            <a:bodyPr wrap="none" anchor="ctr"/>
            <a:lstStyle/>
            <a:p>
              <a:endParaRPr lang="ar-JO"/>
            </a:p>
          </p:txBody>
        </p:sp>
        <p:sp>
          <p:nvSpPr>
            <p:cNvPr id="97290" name="Freeform 10"/>
            <p:cNvSpPr>
              <a:spLocks/>
            </p:cNvSpPr>
            <p:nvPr/>
          </p:nvSpPr>
          <p:spPr bwMode="gray">
            <a:xfrm>
              <a:off x="3442" y="2282"/>
              <a:ext cx="1105" cy="1120"/>
            </a:xfrm>
            <a:custGeom>
              <a:avLst/>
              <a:gdLst/>
              <a:ahLst/>
              <a:cxnLst>
                <a:cxn ang="0">
                  <a:pos x="9" y="888"/>
                </a:cxn>
                <a:cxn ang="0">
                  <a:pos x="1105" y="0"/>
                </a:cxn>
                <a:cxn ang="0">
                  <a:pos x="1081" y="256"/>
                </a:cxn>
                <a:cxn ang="0">
                  <a:pos x="705" y="704"/>
                </a:cxn>
                <a:cxn ang="0">
                  <a:pos x="17" y="1120"/>
                </a:cxn>
                <a:cxn ang="0">
                  <a:pos x="9" y="888"/>
                </a:cxn>
              </a:cxnLst>
              <a:rect l="0" t="0" r="r" b="b"/>
              <a:pathLst>
                <a:path w="1105" h="1120">
                  <a:moveTo>
                    <a:pt x="9" y="888"/>
                  </a:moveTo>
                  <a:lnTo>
                    <a:pt x="1105" y="0"/>
                  </a:lnTo>
                  <a:lnTo>
                    <a:pt x="1081" y="256"/>
                  </a:lnTo>
                  <a:cubicBezTo>
                    <a:pt x="1014" y="373"/>
                    <a:pt x="882" y="560"/>
                    <a:pt x="705" y="704"/>
                  </a:cubicBezTo>
                  <a:cubicBezTo>
                    <a:pt x="528" y="848"/>
                    <a:pt x="133" y="1089"/>
                    <a:pt x="17" y="1120"/>
                  </a:cubicBezTo>
                  <a:cubicBezTo>
                    <a:pt x="0" y="1038"/>
                    <a:pt x="9" y="888"/>
                    <a:pt x="9" y="888"/>
                  </a:cubicBezTo>
                  <a:close/>
                </a:path>
              </a:pathLst>
            </a:custGeom>
            <a:gradFill rotWithShape="0">
              <a:gsLst>
                <a:gs pos="0">
                  <a:schemeClr val="folHlink">
                    <a:gamma/>
                    <a:shade val="57647"/>
                    <a:invGamma/>
                  </a:schemeClr>
                </a:gs>
                <a:gs pos="100000">
                  <a:schemeClr val="folHlink"/>
                </a:gs>
              </a:gsLst>
              <a:lin ang="0" scaled="1"/>
            </a:gradFill>
            <a:ln w="9525" cap="flat" cmpd="sng">
              <a:noFill/>
              <a:prstDash val="solid"/>
              <a:round/>
              <a:headEnd/>
              <a:tailEnd/>
            </a:ln>
            <a:effectLst/>
          </p:spPr>
          <p:txBody>
            <a:bodyPr>
              <a:spAutoFit/>
            </a:bodyPr>
            <a:lstStyle/>
            <a:p>
              <a:endParaRPr lang="ar-JO"/>
            </a:p>
          </p:txBody>
        </p:sp>
        <p:sp>
          <p:nvSpPr>
            <p:cNvPr id="97291" name="Arc 11"/>
            <p:cNvSpPr>
              <a:spLocks/>
            </p:cNvSpPr>
            <p:nvPr/>
          </p:nvSpPr>
          <p:spPr bwMode="gray">
            <a:xfrm rot="-1060795">
              <a:off x="2840" y="1897"/>
              <a:ext cx="1719" cy="1171"/>
            </a:xfrm>
            <a:custGeom>
              <a:avLst/>
              <a:gdLst>
                <a:gd name="G0" fmla="+- 0 0 0"/>
                <a:gd name="G1" fmla="+- 0 0 0"/>
                <a:gd name="G2" fmla="+- 21600 0 0"/>
                <a:gd name="T0" fmla="*/ 18016 w 18016"/>
                <a:gd name="T1" fmla="*/ 11915 h 21282"/>
                <a:gd name="T2" fmla="*/ 3695 w 18016"/>
                <a:gd name="T3" fmla="*/ 21282 h 21282"/>
                <a:gd name="T4" fmla="*/ 0 w 18016"/>
                <a:gd name="T5" fmla="*/ 0 h 21282"/>
              </a:gdLst>
              <a:ahLst/>
              <a:cxnLst>
                <a:cxn ang="0">
                  <a:pos x="T0" y="T1"/>
                </a:cxn>
                <a:cxn ang="0">
                  <a:pos x="T2" y="T3"/>
                </a:cxn>
                <a:cxn ang="0">
                  <a:pos x="T4" y="T5"/>
                </a:cxn>
              </a:cxnLst>
              <a:rect l="0" t="0" r="r" b="b"/>
              <a:pathLst>
                <a:path w="18016" h="21282" fill="none" extrusionOk="0">
                  <a:moveTo>
                    <a:pt x="18016" y="11915"/>
                  </a:moveTo>
                  <a:cubicBezTo>
                    <a:pt x="14735" y="16875"/>
                    <a:pt x="9554" y="20264"/>
                    <a:pt x="3694" y="21281"/>
                  </a:cubicBezTo>
                </a:path>
                <a:path w="18016" h="21282" stroke="0" extrusionOk="0">
                  <a:moveTo>
                    <a:pt x="18016" y="11915"/>
                  </a:moveTo>
                  <a:cubicBezTo>
                    <a:pt x="14735" y="16875"/>
                    <a:pt x="9554" y="20264"/>
                    <a:pt x="3694" y="21281"/>
                  </a:cubicBezTo>
                  <a:lnTo>
                    <a:pt x="0" y="0"/>
                  </a:lnTo>
                  <a:close/>
                </a:path>
              </a:pathLst>
            </a:custGeom>
            <a:gradFill rotWithShape="1">
              <a:gsLst>
                <a:gs pos="0">
                  <a:schemeClr val="folHlink">
                    <a:gamma/>
                    <a:shade val="46275"/>
                    <a:invGamma/>
                  </a:schemeClr>
                </a:gs>
                <a:gs pos="100000">
                  <a:schemeClr val="folHlink"/>
                </a:gs>
              </a:gsLst>
              <a:lin ang="2700000" scaled="1"/>
            </a:gradFill>
            <a:ln w="12700">
              <a:noFill/>
              <a:round/>
              <a:headEnd type="none" w="sm" len="sm"/>
              <a:tailEnd type="none" w="sm" len="sm"/>
            </a:ln>
            <a:effectLst/>
          </p:spPr>
          <p:txBody>
            <a:bodyPr wrap="none" anchor="ctr"/>
            <a:lstStyle/>
            <a:p>
              <a:endParaRPr lang="ar-JO"/>
            </a:p>
          </p:txBody>
        </p:sp>
        <p:sp>
          <p:nvSpPr>
            <p:cNvPr id="97292" name="Freeform 12"/>
            <p:cNvSpPr>
              <a:spLocks/>
            </p:cNvSpPr>
            <p:nvPr/>
          </p:nvSpPr>
          <p:spPr bwMode="gray">
            <a:xfrm>
              <a:off x="2819" y="2496"/>
              <a:ext cx="648" cy="928"/>
            </a:xfrm>
            <a:custGeom>
              <a:avLst/>
              <a:gdLst/>
              <a:ahLst/>
              <a:cxnLst>
                <a:cxn ang="0">
                  <a:pos x="648" y="632"/>
                </a:cxn>
                <a:cxn ang="0">
                  <a:pos x="648" y="928"/>
                </a:cxn>
                <a:cxn ang="0">
                  <a:pos x="0" y="64"/>
                </a:cxn>
                <a:cxn ang="0">
                  <a:pos x="96" y="0"/>
                </a:cxn>
                <a:cxn ang="0">
                  <a:pos x="648" y="632"/>
                </a:cxn>
              </a:cxnLst>
              <a:rect l="0" t="0" r="r" b="b"/>
              <a:pathLst>
                <a:path w="648" h="928">
                  <a:moveTo>
                    <a:pt x="648" y="632"/>
                  </a:moveTo>
                  <a:lnTo>
                    <a:pt x="648" y="928"/>
                  </a:lnTo>
                  <a:lnTo>
                    <a:pt x="0" y="64"/>
                  </a:lnTo>
                  <a:lnTo>
                    <a:pt x="96" y="0"/>
                  </a:lnTo>
                  <a:lnTo>
                    <a:pt x="648" y="632"/>
                  </a:lnTo>
                  <a:close/>
                </a:path>
              </a:pathLst>
            </a:custGeom>
            <a:gradFill rotWithShape="1">
              <a:gsLst>
                <a:gs pos="0">
                  <a:schemeClr val="folHlink">
                    <a:gamma/>
                    <a:shade val="66667"/>
                    <a:invGamma/>
                  </a:schemeClr>
                </a:gs>
                <a:gs pos="100000">
                  <a:schemeClr val="folHlink"/>
                </a:gs>
              </a:gsLst>
              <a:lin ang="2700000" scaled="1"/>
            </a:gradFill>
            <a:ln w="9525" cap="flat" cmpd="sng">
              <a:noFill/>
              <a:prstDash val="solid"/>
              <a:round/>
              <a:headEnd/>
              <a:tailEnd/>
            </a:ln>
            <a:effectLst/>
          </p:spPr>
          <p:txBody>
            <a:bodyPr>
              <a:spAutoFit/>
            </a:bodyPr>
            <a:lstStyle/>
            <a:p>
              <a:endParaRPr lang="ar-JO"/>
            </a:p>
          </p:txBody>
        </p:sp>
        <p:sp>
          <p:nvSpPr>
            <p:cNvPr id="97293" name="Oval 13"/>
            <p:cNvSpPr>
              <a:spLocks noChangeArrowheads="1"/>
            </p:cNvSpPr>
            <p:nvPr/>
          </p:nvSpPr>
          <p:spPr bwMode="gray">
            <a:xfrm rot="20601703">
              <a:off x="1811" y="1898"/>
              <a:ext cx="1698" cy="844"/>
            </a:xfrm>
            <a:prstGeom prst="ellipse">
              <a:avLst/>
            </a:prstGeom>
            <a:gradFill rotWithShape="0">
              <a:gsLst>
                <a:gs pos="0">
                  <a:srgbClr val="000000"/>
                </a:gs>
                <a:gs pos="50000">
                  <a:srgbClr val="000000">
                    <a:gamma/>
                    <a:tint val="24314"/>
                    <a:invGamma/>
                  </a:srgbClr>
                </a:gs>
                <a:gs pos="100000">
                  <a:srgbClr val="000000"/>
                </a:gs>
              </a:gsLst>
              <a:lin ang="0" scaled="1"/>
            </a:gradFill>
            <a:ln w="12700">
              <a:noFill/>
              <a:round/>
              <a:headEnd type="none" w="sm" len="sm"/>
              <a:tailEnd type="none" w="sm" len="sm"/>
            </a:ln>
            <a:effectLst/>
          </p:spPr>
          <p:txBody>
            <a:bodyPr wrap="none" anchor="ctr"/>
            <a:lstStyle/>
            <a:p>
              <a:endParaRPr lang="ar-JO"/>
            </a:p>
          </p:txBody>
        </p:sp>
        <p:sp>
          <p:nvSpPr>
            <p:cNvPr id="97294" name="Text Box 14"/>
            <p:cNvSpPr txBox="1">
              <a:spLocks noChangeArrowheads="1"/>
            </p:cNvSpPr>
            <p:nvPr/>
          </p:nvSpPr>
          <p:spPr bwMode="gray">
            <a:xfrm>
              <a:off x="1000" y="2308"/>
              <a:ext cx="953" cy="330"/>
            </a:xfrm>
            <a:prstGeom prst="rect">
              <a:avLst/>
            </a:prstGeom>
            <a:noFill/>
            <a:ln w="9525" algn="ctr">
              <a:noFill/>
              <a:miter lim="800000"/>
              <a:headEnd/>
              <a:tailEnd/>
            </a:ln>
            <a:effectLst/>
          </p:spPr>
          <p:txBody>
            <a:bodyPr wrap="square">
              <a:spAutoFit/>
            </a:bodyPr>
            <a:lstStyle/>
            <a:p>
              <a:pPr algn="ctr" eaLnBrk="0" hangingPunct="0"/>
              <a:r>
                <a:rPr lang="en-US" sz="1400" b="1" dirty="0" smtClean="0">
                  <a:solidFill>
                    <a:srgbClr val="FFFFFF"/>
                  </a:solidFill>
                  <a:latin typeface="Verdana" pitchFamily="34" charset="0"/>
                </a:rPr>
                <a:t>Preparing raw material</a:t>
              </a:r>
              <a:endParaRPr lang="en-US" sz="1400" b="1" dirty="0">
                <a:solidFill>
                  <a:srgbClr val="FFFFFF"/>
                </a:solidFill>
                <a:latin typeface="Verdana" pitchFamily="34" charset="0"/>
              </a:endParaRPr>
            </a:p>
          </p:txBody>
        </p:sp>
        <p:sp>
          <p:nvSpPr>
            <p:cNvPr id="97295" name="Text Box 15"/>
            <p:cNvSpPr txBox="1">
              <a:spLocks noChangeArrowheads="1"/>
            </p:cNvSpPr>
            <p:nvPr/>
          </p:nvSpPr>
          <p:spPr bwMode="gray">
            <a:xfrm>
              <a:off x="1931" y="1490"/>
              <a:ext cx="1469" cy="194"/>
            </a:xfrm>
            <a:prstGeom prst="rect">
              <a:avLst/>
            </a:prstGeom>
            <a:noFill/>
            <a:ln w="9525" algn="ctr">
              <a:noFill/>
              <a:miter lim="800000"/>
              <a:headEnd/>
              <a:tailEnd/>
            </a:ln>
            <a:effectLst/>
          </p:spPr>
          <p:txBody>
            <a:bodyPr wrap="none">
              <a:spAutoFit/>
            </a:bodyPr>
            <a:lstStyle/>
            <a:p>
              <a:pPr algn="ctr" eaLnBrk="0" hangingPunct="0"/>
              <a:r>
                <a:rPr lang="en-US" sz="1400" b="1" dirty="0" smtClean="0">
                  <a:solidFill>
                    <a:srgbClr val="FFFFFF"/>
                  </a:solidFill>
                  <a:latin typeface="Verdana" pitchFamily="34" charset="0"/>
                </a:rPr>
                <a:t>Designing the mortar</a:t>
              </a:r>
              <a:endParaRPr lang="en-US" sz="1400" b="1" dirty="0">
                <a:solidFill>
                  <a:srgbClr val="FFFFFF"/>
                </a:solidFill>
                <a:latin typeface="Verdana" pitchFamily="34" charset="0"/>
              </a:endParaRPr>
            </a:p>
          </p:txBody>
        </p:sp>
        <p:sp>
          <p:nvSpPr>
            <p:cNvPr id="97296" name="Text Box 16"/>
            <p:cNvSpPr txBox="1">
              <a:spLocks noChangeArrowheads="1"/>
            </p:cNvSpPr>
            <p:nvPr/>
          </p:nvSpPr>
          <p:spPr bwMode="gray">
            <a:xfrm>
              <a:off x="3313" y="1682"/>
              <a:ext cx="1090" cy="465"/>
            </a:xfrm>
            <a:prstGeom prst="rect">
              <a:avLst/>
            </a:prstGeom>
            <a:noFill/>
            <a:ln w="9525" algn="ctr">
              <a:noFill/>
              <a:miter lim="800000"/>
              <a:headEnd/>
              <a:tailEnd/>
            </a:ln>
            <a:effectLst/>
          </p:spPr>
          <p:txBody>
            <a:bodyPr wrap="square">
              <a:spAutoFit/>
            </a:bodyPr>
            <a:lstStyle/>
            <a:p>
              <a:pPr algn="ctr" eaLnBrk="0" hangingPunct="0"/>
              <a:r>
                <a:rPr lang="en-US" sz="1400" b="1" dirty="0" smtClean="0">
                  <a:solidFill>
                    <a:srgbClr val="FFFFFF"/>
                  </a:solidFill>
                  <a:latin typeface="Verdana" pitchFamily="34" charset="0"/>
                </a:rPr>
                <a:t>Molding </a:t>
              </a:r>
            </a:p>
            <a:p>
              <a:pPr algn="ctr" eaLnBrk="0" hangingPunct="0"/>
              <a:r>
                <a:rPr lang="en-US" sz="1400" b="1" dirty="0" smtClean="0">
                  <a:solidFill>
                    <a:srgbClr val="FFFFFF"/>
                  </a:solidFill>
                  <a:latin typeface="Verdana" pitchFamily="34" charset="0"/>
                </a:rPr>
                <a:t>Prepared mortar</a:t>
              </a:r>
              <a:endParaRPr lang="en-US" sz="1400" b="1" dirty="0">
                <a:solidFill>
                  <a:srgbClr val="FFFFFF"/>
                </a:solidFill>
                <a:latin typeface="Verdana" pitchFamily="34" charset="0"/>
              </a:endParaRPr>
            </a:p>
          </p:txBody>
        </p:sp>
        <p:sp>
          <p:nvSpPr>
            <p:cNvPr id="97297" name="Text Box 17"/>
            <p:cNvSpPr txBox="1">
              <a:spLocks noChangeArrowheads="1"/>
            </p:cNvSpPr>
            <p:nvPr/>
          </p:nvSpPr>
          <p:spPr bwMode="gray">
            <a:xfrm>
              <a:off x="3359" y="2450"/>
              <a:ext cx="862" cy="582"/>
            </a:xfrm>
            <a:prstGeom prst="rect">
              <a:avLst/>
            </a:prstGeom>
            <a:noFill/>
            <a:ln w="9525" algn="ctr">
              <a:noFill/>
              <a:miter lim="800000"/>
              <a:headEnd/>
              <a:tailEnd/>
            </a:ln>
            <a:effectLst/>
          </p:spPr>
          <p:txBody>
            <a:bodyPr wrap="square">
              <a:spAutoFit/>
            </a:bodyPr>
            <a:lstStyle/>
            <a:p>
              <a:pPr algn="ctr" eaLnBrk="0" hangingPunct="0"/>
              <a:r>
                <a:rPr lang="en-US" b="1" dirty="0" smtClean="0">
                  <a:solidFill>
                    <a:srgbClr val="FFFFFF"/>
                  </a:solidFill>
                  <a:latin typeface="Verdana" pitchFamily="34" charset="0"/>
                </a:rPr>
                <a:t>Curing </a:t>
              </a:r>
            </a:p>
            <a:p>
              <a:pPr algn="ctr" eaLnBrk="0" hangingPunct="0"/>
              <a:r>
                <a:rPr lang="en-US" b="1" dirty="0" smtClean="0">
                  <a:solidFill>
                    <a:srgbClr val="FFFFFF"/>
                  </a:solidFill>
                  <a:latin typeface="Verdana" pitchFamily="34" charset="0"/>
                </a:rPr>
                <a:t>Under</a:t>
              </a:r>
            </a:p>
            <a:p>
              <a:pPr algn="ctr" eaLnBrk="0" hangingPunct="0"/>
              <a:r>
                <a:rPr lang="en-US" b="1" dirty="0" smtClean="0">
                  <a:solidFill>
                    <a:srgbClr val="FFFFFF"/>
                  </a:solidFill>
                  <a:latin typeface="Verdana" pitchFamily="34" charset="0"/>
                </a:rPr>
                <a:t>CO2</a:t>
              </a:r>
              <a:endParaRPr lang="en-US" b="1" dirty="0">
                <a:solidFill>
                  <a:srgbClr val="FFFFFF"/>
                </a:solidFill>
                <a:latin typeface="Verdana" pitchFamily="34" charset="0"/>
              </a:endParaRPr>
            </a:p>
          </p:txBody>
        </p:sp>
        <p:sp>
          <p:nvSpPr>
            <p:cNvPr id="97298" name="Text Box 18"/>
            <p:cNvSpPr txBox="1">
              <a:spLocks noChangeArrowheads="1"/>
            </p:cNvSpPr>
            <p:nvPr/>
          </p:nvSpPr>
          <p:spPr bwMode="gray">
            <a:xfrm>
              <a:off x="1787" y="2882"/>
              <a:ext cx="895" cy="407"/>
            </a:xfrm>
            <a:prstGeom prst="rect">
              <a:avLst/>
            </a:prstGeom>
            <a:noFill/>
            <a:ln w="9525" algn="ctr">
              <a:noFill/>
              <a:miter lim="800000"/>
              <a:headEnd/>
              <a:tailEnd/>
            </a:ln>
            <a:effectLst/>
          </p:spPr>
          <p:txBody>
            <a:bodyPr wrap="none">
              <a:spAutoFit/>
            </a:bodyPr>
            <a:lstStyle/>
            <a:p>
              <a:pPr algn="ctr" eaLnBrk="0" hangingPunct="0"/>
              <a:r>
                <a:rPr lang="en-US" b="1" dirty="0" smtClean="0">
                  <a:solidFill>
                    <a:srgbClr val="FFFFFF"/>
                  </a:solidFill>
                  <a:latin typeface="Verdana" pitchFamily="34" charset="0"/>
                </a:rPr>
                <a:t>Testing &amp;</a:t>
              </a:r>
            </a:p>
            <a:p>
              <a:pPr algn="ctr" eaLnBrk="0" hangingPunct="0"/>
              <a:r>
                <a:rPr lang="en-US" b="1" dirty="0" smtClean="0">
                  <a:solidFill>
                    <a:srgbClr val="FFFFFF"/>
                  </a:solidFill>
                  <a:latin typeface="Verdana" pitchFamily="34" charset="0"/>
                </a:rPr>
                <a:t>Results</a:t>
              </a:r>
              <a:endParaRPr lang="en-US" b="1" dirty="0">
                <a:solidFill>
                  <a:srgbClr val="FFFFFF"/>
                </a:solidFill>
                <a:latin typeface="Verdana" pitchFamily="34" charset="0"/>
              </a:endParaRPr>
            </a:p>
          </p:txBody>
        </p:sp>
        <p:sp>
          <p:nvSpPr>
            <p:cNvPr id="97299" name="Freeform 19"/>
            <p:cNvSpPr>
              <a:spLocks/>
            </p:cNvSpPr>
            <p:nvPr/>
          </p:nvSpPr>
          <p:spPr bwMode="gray">
            <a:xfrm>
              <a:off x="2768" y="2632"/>
              <a:ext cx="544" cy="680"/>
            </a:xfrm>
            <a:custGeom>
              <a:avLst/>
              <a:gdLst/>
              <a:ahLst/>
              <a:cxnLst>
                <a:cxn ang="0">
                  <a:pos x="0" y="16"/>
                </a:cxn>
                <a:cxn ang="0">
                  <a:pos x="256" y="528"/>
                </a:cxn>
                <a:cxn ang="0">
                  <a:pos x="264" y="680"/>
                </a:cxn>
                <a:cxn ang="0">
                  <a:pos x="448" y="624"/>
                </a:cxn>
                <a:cxn ang="0">
                  <a:pos x="544" y="576"/>
                </a:cxn>
                <a:cxn ang="0">
                  <a:pos x="112" y="0"/>
                </a:cxn>
                <a:cxn ang="0">
                  <a:pos x="0" y="16"/>
                </a:cxn>
              </a:cxnLst>
              <a:rect l="0" t="0" r="r" b="b"/>
              <a:pathLst>
                <a:path w="544" h="680">
                  <a:moveTo>
                    <a:pt x="0" y="16"/>
                  </a:moveTo>
                  <a:lnTo>
                    <a:pt x="256" y="528"/>
                  </a:lnTo>
                  <a:lnTo>
                    <a:pt x="264" y="680"/>
                  </a:lnTo>
                  <a:lnTo>
                    <a:pt x="448" y="624"/>
                  </a:lnTo>
                  <a:lnTo>
                    <a:pt x="544" y="576"/>
                  </a:lnTo>
                  <a:lnTo>
                    <a:pt x="112" y="0"/>
                  </a:lnTo>
                  <a:lnTo>
                    <a:pt x="0" y="16"/>
                  </a:lnTo>
                  <a:close/>
                </a:path>
              </a:pathLst>
            </a:custGeom>
            <a:gradFill rotWithShape="1">
              <a:gsLst>
                <a:gs pos="0">
                  <a:schemeClr val="hlink">
                    <a:alpha val="19000"/>
                  </a:schemeClr>
                </a:gs>
                <a:gs pos="100000">
                  <a:schemeClr val="hlink">
                    <a:gamma/>
                    <a:tint val="66667"/>
                    <a:invGamma/>
                  </a:schemeClr>
                </a:gs>
              </a:gsLst>
              <a:lin ang="5400000" scaled="1"/>
            </a:gradFill>
            <a:ln w="9525" cap="flat" cmpd="sng">
              <a:noFill/>
              <a:prstDash val="solid"/>
              <a:round/>
              <a:headEnd/>
              <a:tailEnd/>
            </a:ln>
            <a:effectLst/>
          </p:spPr>
          <p:txBody>
            <a:bodyPr wrap="none" anchor="ctr"/>
            <a:lstStyle/>
            <a:p>
              <a:endParaRPr lang="ar-JO"/>
            </a:p>
          </p:txBody>
        </p:sp>
        <p:sp>
          <p:nvSpPr>
            <p:cNvPr id="97300" name="Oval 20"/>
            <p:cNvSpPr>
              <a:spLocks noChangeArrowheads="1"/>
            </p:cNvSpPr>
            <p:nvPr/>
          </p:nvSpPr>
          <p:spPr bwMode="gray">
            <a:xfrm rot="-998297">
              <a:off x="1910" y="1989"/>
              <a:ext cx="1629" cy="687"/>
            </a:xfrm>
            <a:prstGeom prst="ellipse">
              <a:avLst/>
            </a:prstGeom>
            <a:solidFill>
              <a:srgbClr val="FFFFFF"/>
            </a:solidFill>
            <a:ln w="12700">
              <a:noFill/>
              <a:round/>
              <a:headEnd type="none" w="sm" len="sm"/>
              <a:tailEnd type="none" w="sm" len="sm"/>
            </a:ln>
            <a:effectLst/>
          </p:spPr>
          <p:txBody>
            <a:bodyPr wrap="none" anchor="ctr"/>
            <a:lstStyle/>
            <a:p>
              <a:endParaRPr lang="ar-JO"/>
            </a:p>
          </p:txBody>
        </p:sp>
      </p:grpSp>
      <p:sp>
        <p:nvSpPr>
          <p:cNvPr id="97301" name="Rectangle 21"/>
          <p:cNvSpPr>
            <a:spLocks noGrp="1" noChangeArrowheads="1"/>
          </p:cNvSpPr>
          <p:nvPr>
            <p:ph type="title"/>
          </p:nvPr>
        </p:nvSpPr>
        <p:spPr bwMode="gray">
          <a:noFill/>
          <a:ln/>
        </p:spPr>
        <p:txBody>
          <a:bodyPr/>
          <a:lstStyle/>
          <a:p>
            <a:r>
              <a:rPr lang="en-US" dirty="0" smtClean="0"/>
              <a:t>Material &amp; Method</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Methods &amp; Material</a:t>
            </a:r>
            <a:endParaRPr lang="ar-JO" dirty="0"/>
          </a:p>
        </p:txBody>
      </p:sp>
      <p:sp>
        <p:nvSpPr>
          <p:cNvPr id="3" name="عنصر نائب للمحتوى 2"/>
          <p:cNvSpPr>
            <a:spLocks noGrp="1"/>
          </p:cNvSpPr>
          <p:nvPr>
            <p:ph idx="1"/>
          </p:nvPr>
        </p:nvSpPr>
        <p:spPr/>
        <p:txBody>
          <a:bodyPr/>
          <a:lstStyle/>
          <a:p>
            <a:pPr algn="l" rtl="0">
              <a:lnSpc>
                <a:spcPct val="150000"/>
              </a:lnSpc>
              <a:buFont typeface="Wingdings" pitchFamily="2" charset="2"/>
              <a:buChar char="Ø"/>
            </a:pPr>
            <a:r>
              <a:rPr lang="en-US" sz="1800" dirty="0" smtClean="0"/>
              <a:t>The experimental program for this research study is primarily concerned with investigating the lime in making clay bricks </a:t>
            </a:r>
            <a:r>
              <a:rPr lang="en-US" sz="1800" dirty="0" smtClean="0"/>
              <a:t>.</a:t>
            </a:r>
          </a:p>
          <a:p>
            <a:pPr algn="l" rtl="0">
              <a:lnSpc>
                <a:spcPct val="150000"/>
              </a:lnSpc>
              <a:buFont typeface="Wingdings" pitchFamily="2" charset="2"/>
              <a:buChar char="Ø"/>
            </a:pPr>
            <a:endParaRPr lang="en-US" sz="1800" dirty="0" smtClean="0"/>
          </a:p>
          <a:p>
            <a:pPr algn="l" rtl="0">
              <a:lnSpc>
                <a:spcPct val="150000"/>
              </a:lnSpc>
              <a:buFont typeface="Wingdings" pitchFamily="2" charset="2"/>
              <a:buChar char="Ø"/>
            </a:pPr>
            <a:r>
              <a:rPr lang="en-US" sz="1800" dirty="0" smtClean="0"/>
              <a:t>investigating potential usefulness of using waste iron and wood ash and black carbon. Waste usually is produced from stoves and </a:t>
            </a:r>
            <a:r>
              <a:rPr lang="en-US" sz="1800" dirty="0" smtClean="0"/>
              <a:t>furnaces</a:t>
            </a:r>
          </a:p>
          <a:p>
            <a:pPr algn="l" rtl="0">
              <a:lnSpc>
                <a:spcPct val="150000"/>
              </a:lnSpc>
              <a:buNone/>
            </a:pPr>
            <a:endParaRPr lang="en-US" sz="1800" dirty="0" smtClean="0"/>
          </a:p>
          <a:p>
            <a:pPr algn="l" rtl="0">
              <a:lnSpc>
                <a:spcPct val="150000"/>
              </a:lnSpc>
              <a:buFont typeface="Wingdings" pitchFamily="2" charset="2"/>
              <a:buChar char="Ø"/>
            </a:pPr>
            <a:r>
              <a:rPr lang="en-US" sz="1800" dirty="0" smtClean="0"/>
              <a:t>also investigating the effect of activated clay enhanced sodium hydroxide in developing clay bricks properties (</a:t>
            </a:r>
            <a:r>
              <a:rPr lang="en-US" sz="1800" dirty="0" err="1" smtClean="0"/>
              <a:t>pozzolance</a:t>
            </a:r>
            <a:r>
              <a:rPr lang="en-US" sz="1800" dirty="0" smtClean="0"/>
              <a:t>). </a:t>
            </a:r>
            <a:endParaRPr lang="en-US" sz="1800" dirty="0" smtClean="0"/>
          </a:p>
          <a:p>
            <a:pPr algn="l" rtl="0">
              <a:lnSpc>
                <a:spcPct val="150000"/>
              </a:lnSpc>
              <a:buNone/>
            </a:pPr>
            <a:endParaRPr lang="en-US" sz="1800" dirty="0" smtClean="0"/>
          </a:p>
          <a:p>
            <a:pPr algn="l" rtl="0">
              <a:lnSpc>
                <a:spcPct val="150000"/>
              </a:lnSpc>
              <a:buFont typeface="Wingdings" pitchFamily="2" charset="2"/>
              <a:buChar char="Ø"/>
            </a:pPr>
            <a:r>
              <a:rPr lang="en-US" sz="1800" dirty="0" smtClean="0"/>
              <a:t>Studying the effect of curing CO2</a:t>
            </a:r>
            <a:endParaRPr lang="ar-JO" sz="1800" dirty="0" smtClean="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Methods &amp; Material</a:t>
            </a:r>
            <a:endParaRPr lang="ar-JO" dirty="0"/>
          </a:p>
        </p:txBody>
      </p:sp>
      <p:sp>
        <p:nvSpPr>
          <p:cNvPr id="3" name="عنصر نائب للمحتوى 2"/>
          <p:cNvSpPr>
            <a:spLocks noGrp="1"/>
          </p:cNvSpPr>
          <p:nvPr>
            <p:ph idx="1"/>
          </p:nvPr>
        </p:nvSpPr>
        <p:spPr/>
        <p:txBody>
          <a:bodyPr/>
          <a:lstStyle/>
          <a:p>
            <a:pPr algn="l" rtl="0"/>
            <a:r>
              <a:rPr lang="en-US" sz="2400" dirty="0" smtClean="0"/>
              <a:t>Preparing the raw materials </a:t>
            </a:r>
            <a:endParaRPr lang="en-US" sz="2400" dirty="0" smtClean="0"/>
          </a:p>
          <a:p>
            <a:pPr algn="l" rtl="0">
              <a:lnSpc>
                <a:spcPct val="150000"/>
              </a:lnSpc>
              <a:buFont typeface="Wingdings" pitchFamily="2" charset="2"/>
              <a:buChar char="Ø"/>
            </a:pPr>
            <a:r>
              <a:rPr lang="en-US" sz="1800" dirty="0" smtClean="0"/>
              <a:t>Clay material used in this research was collected from </a:t>
            </a:r>
            <a:r>
              <a:rPr lang="en-US" sz="1800" dirty="0" err="1" smtClean="0"/>
              <a:t>Beit-wazan</a:t>
            </a:r>
            <a:r>
              <a:rPr lang="en-US" sz="1800" dirty="0" smtClean="0"/>
              <a:t>  in Nablus city , Then the grinded clay sieved to get fine clay .</a:t>
            </a:r>
          </a:p>
          <a:p>
            <a:pPr algn="l" rtl="0">
              <a:buFont typeface="Wingdings" pitchFamily="2" charset="2"/>
              <a:buChar char="§"/>
            </a:pPr>
            <a:endParaRPr lang="en-US" sz="1800" dirty="0" smtClean="0"/>
          </a:p>
          <a:p>
            <a:pPr algn="l" rtl="0">
              <a:buNone/>
            </a:pPr>
            <a:endParaRPr lang="ar-JO" sz="1800" dirty="0" smtClean="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a:xfrm>
            <a:off x="14288" y="838200"/>
            <a:ext cx="9129712" cy="286544"/>
          </a:xfrm>
          <a:solidFill>
            <a:srgbClr val="FF9933"/>
          </a:solidFill>
        </p:spPr>
        <p:txBody>
          <a:bodyPr/>
          <a:lstStyle/>
          <a:p>
            <a:r>
              <a:rPr lang="en-US" dirty="0" smtClean="0"/>
              <a:t>Lime- enhanced properties of clay bricks as  green building material</a:t>
            </a:r>
            <a:endParaRPr lang="en-US" dirty="0"/>
          </a:p>
        </p:txBody>
      </p:sp>
      <p:pic>
        <p:nvPicPr>
          <p:cNvPr id="6" name="صورة 5" descr="C:\Users\yafa\Pictures\14964026_1850201855212249_238407926_o.jpg"/>
          <p:cNvPicPr/>
          <p:nvPr/>
        </p:nvPicPr>
        <p:blipFill>
          <a:blip r:embed="rId2" cstate="print"/>
          <a:srcRect/>
          <a:stretch>
            <a:fillRect/>
          </a:stretch>
        </p:blipFill>
        <p:spPr bwMode="auto">
          <a:xfrm>
            <a:off x="323528" y="2420888"/>
            <a:ext cx="2592287" cy="3528392"/>
          </a:xfrm>
          <a:prstGeom prst="rect">
            <a:avLst/>
          </a:prstGeom>
          <a:noFill/>
          <a:ln w="9525">
            <a:noFill/>
            <a:miter lim="800000"/>
            <a:headEnd/>
            <a:tailEnd/>
          </a:ln>
        </p:spPr>
      </p:pic>
      <p:sp>
        <p:nvSpPr>
          <p:cNvPr id="7" name="سهم إلى اليمين 6"/>
          <p:cNvSpPr/>
          <p:nvPr/>
        </p:nvSpPr>
        <p:spPr bwMode="auto">
          <a:xfrm>
            <a:off x="2915816" y="3645024"/>
            <a:ext cx="648072" cy="216024"/>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endParaRPr>
          </a:p>
        </p:txBody>
      </p:sp>
      <p:pic>
        <p:nvPicPr>
          <p:cNvPr id="8" name="صورة 7" descr="C:\Users\yafa\Pictures\14975832_1850201745212260_1374955680_o.jpg"/>
          <p:cNvPicPr/>
          <p:nvPr/>
        </p:nvPicPr>
        <p:blipFill>
          <a:blip r:embed="rId3" cstate="print"/>
          <a:srcRect/>
          <a:stretch>
            <a:fillRect/>
          </a:stretch>
        </p:blipFill>
        <p:spPr bwMode="auto">
          <a:xfrm>
            <a:off x="3563888" y="2348880"/>
            <a:ext cx="2664296" cy="3384376"/>
          </a:xfrm>
          <a:prstGeom prst="rect">
            <a:avLst/>
          </a:prstGeom>
          <a:noFill/>
          <a:ln w="9525">
            <a:noFill/>
            <a:miter lim="800000"/>
            <a:headEnd/>
            <a:tailEnd/>
          </a:ln>
        </p:spPr>
      </p:pic>
      <p:sp>
        <p:nvSpPr>
          <p:cNvPr id="9" name="سهم إلى اليمين 8"/>
          <p:cNvSpPr/>
          <p:nvPr/>
        </p:nvSpPr>
        <p:spPr bwMode="auto">
          <a:xfrm>
            <a:off x="6300192" y="3573016"/>
            <a:ext cx="576064" cy="216024"/>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endParaRPr>
          </a:p>
        </p:txBody>
      </p:sp>
      <p:pic>
        <p:nvPicPr>
          <p:cNvPr id="10" name="صورة 9" descr="C:\Users\yafa\Pictures\14971474_1850201218545646_1433137778_o.jpg"/>
          <p:cNvPicPr/>
          <p:nvPr/>
        </p:nvPicPr>
        <p:blipFill>
          <a:blip r:embed="rId4" cstate="print"/>
          <a:srcRect/>
          <a:stretch>
            <a:fillRect/>
          </a:stretch>
        </p:blipFill>
        <p:spPr bwMode="auto">
          <a:xfrm>
            <a:off x="7020272" y="2276872"/>
            <a:ext cx="1872208" cy="34563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Methods &amp; Material</a:t>
            </a:r>
            <a:endParaRPr lang="ar-JO" dirty="0"/>
          </a:p>
        </p:txBody>
      </p:sp>
      <p:sp>
        <p:nvSpPr>
          <p:cNvPr id="3" name="عنصر نائب للمحتوى 2"/>
          <p:cNvSpPr>
            <a:spLocks noGrp="1"/>
          </p:cNvSpPr>
          <p:nvPr>
            <p:ph idx="1"/>
          </p:nvPr>
        </p:nvSpPr>
        <p:spPr/>
        <p:txBody>
          <a:bodyPr/>
          <a:lstStyle/>
          <a:p>
            <a:pPr algn="l" rtl="0"/>
            <a:r>
              <a:rPr lang="en-US" sz="2400" dirty="0" smtClean="0"/>
              <a:t>Lime</a:t>
            </a:r>
          </a:p>
          <a:p>
            <a:pPr algn="l" rtl="0">
              <a:lnSpc>
                <a:spcPct val="150000"/>
              </a:lnSpc>
              <a:buFont typeface="Wingdings" pitchFamily="2" charset="2"/>
              <a:buChar char="Ø"/>
            </a:pPr>
            <a:r>
              <a:rPr lang="en-US" sz="1800" dirty="0" smtClean="0"/>
              <a:t>Lime is brought as powder from a significant source, and then two samples have been taken to check its percentage of content according to the chemical formula to confirm that we have pure lime</a:t>
            </a:r>
            <a:r>
              <a:rPr lang="en-US" sz="1800" dirty="0" smtClean="0"/>
              <a:t>.</a:t>
            </a:r>
          </a:p>
          <a:p>
            <a:pPr algn="l" rtl="0">
              <a:lnSpc>
                <a:spcPct val="150000"/>
              </a:lnSpc>
              <a:buFont typeface="Wingdings" pitchFamily="2" charset="2"/>
              <a:buChar char="Ø"/>
            </a:pPr>
            <a:r>
              <a:rPr lang="en-US" sz="1800" dirty="0" smtClean="0"/>
              <a:t>Ca(OH)₂                  </a:t>
            </a:r>
            <a:r>
              <a:rPr lang="en-US" sz="1800" dirty="0" err="1" smtClean="0"/>
              <a:t>CaO</a:t>
            </a:r>
            <a:r>
              <a:rPr lang="en-US" sz="1800" dirty="0" smtClean="0"/>
              <a:t> + </a:t>
            </a:r>
            <a:r>
              <a:rPr lang="en-US" sz="1800" dirty="0" err="1" smtClean="0"/>
              <a:t>H₂O</a:t>
            </a:r>
            <a:r>
              <a:rPr lang="en-US" sz="1800" dirty="0" smtClean="0"/>
              <a:t>      </a:t>
            </a:r>
          </a:p>
          <a:p>
            <a:pPr algn="l" rtl="0">
              <a:lnSpc>
                <a:spcPct val="150000"/>
              </a:lnSpc>
              <a:buNone/>
            </a:pPr>
            <a:endParaRPr lang="en-US" sz="1800" dirty="0" smtClean="0"/>
          </a:p>
          <a:p>
            <a:pPr algn="l" rtl="0">
              <a:lnSpc>
                <a:spcPct val="150000"/>
              </a:lnSpc>
              <a:buNone/>
            </a:pPr>
            <a:endParaRPr lang="en-US" sz="1800" dirty="0" smtClean="0"/>
          </a:p>
          <a:p>
            <a:pPr algn="l" rtl="0">
              <a:buNone/>
            </a:pPr>
            <a:endParaRPr lang="ar-JO" dirty="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 </a:t>
            </a:r>
            <a:endParaRPr lang="en-US" dirty="0"/>
          </a:p>
        </p:txBody>
      </p:sp>
      <p:pic>
        <p:nvPicPr>
          <p:cNvPr id="6" name="صورة 5" descr="C:\Users\yafa\Pictures\14958160_1850252035207231_1497428710_o.jpg"/>
          <p:cNvPicPr/>
          <p:nvPr/>
        </p:nvPicPr>
        <p:blipFill>
          <a:blip r:embed="rId2" cstate="print"/>
          <a:srcRect/>
          <a:stretch>
            <a:fillRect/>
          </a:stretch>
        </p:blipFill>
        <p:spPr bwMode="auto">
          <a:xfrm>
            <a:off x="467544" y="3717032"/>
            <a:ext cx="2880320" cy="2664296"/>
          </a:xfrm>
          <a:prstGeom prst="rect">
            <a:avLst/>
          </a:prstGeom>
          <a:noFill/>
          <a:ln w="9525">
            <a:noFill/>
            <a:miter lim="800000"/>
            <a:headEnd/>
            <a:tailEnd/>
          </a:ln>
        </p:spPr>
      </p:pic>
      <p:sp>
        <p:nvSpPr>
          <p:cNvPr id="7" name="سهم إلى اليمين 6"/>
          <p:cNvSpPr/>
          <p:nvPr/>
        </p:nvSpPr>
        <p:spPr bwMode="auto">
          <a:xfrm>
            <a:off x="3491880" y="4797152"/>
            <a:ext cx="576064" cy="28803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endParaRPr>
          </a:p>
        </p:txBody>
      </p:sp>
      <p:pic>
        <p:nvPicPr>
          <p:cNvPr id="8" name="صورة 7" descr="C:\Users\yafa\Pictures\14959154_1850252061873895_1797576580_o.jpg"/>
          <p:cNvPicPr/>
          <p:nvPr/>
        </p:nvPicPr>
        <p:blipFill>
          <a:blip r:embed="rId3" cstate="print"/>
          <a:srcRect/>
          <a:stretch>
            <a:fillRect/>
          </a:stretch>
        </p:blipFill>
        <p:spPr bwMode="auto">
          <a:xfrm>
            <a:off x="4211960" y="3717032"/>
            <a:ext cx="3528392" cy="2592288"/>
          </a:xfrm>
          <a:prstGeom prst="rect">
            <a:avLst/>
          </a:prstGeom>
          <a:noFill/>
          <a:ln w="9525">
            <a:noFill/>
            <a:miter lim="800000"/>
            <a:headEnd/>
            <a:tailEnd/>
          </a:ln>
        </p:spPr>
      </p:pic>
      <p:sp>
        <p:nvSpPr>
          <p:cNvPr id="9" name="سهم إلى اليمين 8"/>
          <p:cNvSpPr/>
          <p:nvPr/>
        </p:nvSpPr>
        <p:spPr bwMode="auto">
          <a:xfrm>
            <a:off x="1907704" y="3068960"/>
            <a:ext cx="720080" cy="216024"/>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Methods &amp; Material</a:t>
            </a:r>
            <a:endParaRPr lang="ar-JO" dirty="0"/>
          </a:p>
        </p:txBody>
      </p:sp>
      <p:sp>
        <p:nvSpPr>
          <p:cNvPr id="3" name="عنصر نائب للمحتوى 2"/>
          <p:cNvSpPr>
            <a:spLocks noGrp="1"/>
          </p:cNvSpPr>
          <p:nvPr>
            <p:ph idx="1"/>
          </p:nvPr>
        </p:nvSpPr>
        <p:spPr/>
        <p:txBody>
          <a:bodyPr/>
          <a:lstStyle/>
          <a:p>
            <a:pPr algn="l" rtl="0"/>
            <a:r>
              <a:rPr lang="en-US" sz="2400" dirty="0" smtClean="0"/>
              <a:t>Iron Powder</a:t>
            </a:r>
            <a:r>
              <a:rPr lang="en-US" sz="2400" dirty="0" smtClean="0"/>
              <a:t>:</a:t>
            </a:r>
          </a:p>
          <a:p>
            <a:pPr algn="l" rtl="0">
              <a:buFont typeface="Wingdings" pitchFamily="2" charset="2"/>
              <a:buChar char="§"/>
            </a:pPr>
            <a:endParaRPr lang="en-US" sz="2400" dirty="0" smtClean="0"/>
          </a:p>
          <a:p>
            <a:pPr algn="l" rtl="0">
              <a:buNone/>
            </a:pPr>
            <a:endParaRPr lang="ar-JO" dirty="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 </a:t>
            </a:r>
            <a:endParaRPr lang="en-US" dirty="0"/>
          </a:p>
        </p:txBody>
      </p:sp>
      <p:pic>
        <p:nvPicPr>
          <p:cNvPr id="193538" name="Picture 2" descr="C:\Users\yafa\Desktop\Screenshot022.jpg"/>
          <p:cNvPicPr>
            <a:picLocks noChangeAspect="1" noChangeArrowheads="1"/>
          </p:cNvPicPr>
          <p:nvPr/>
        </p:nvPicPr>
        <p:blipFill>
          <a:blip r:embed="rId2" cstate="print"/>
          <a:srcRect/>
          <a:stretch>
            <a:fillRect/>
          </a:stretch>
        </p:blipFill>
        <p:spPr bwMode="auto">
          <a:xfrm>
            <a:off x="251520" y="1484784"/>
            <a:ext cx="4824536" cy="3004542"/>
          </a:xfrm>
          <a:prstGeom prst="rect">
            <a:avLst/>
          </a:prstGeom>
          <a:noFill/>
        </p:spPr>
      </p:pic>
      <p:pic>
        <p:nvPicPr>
          <p:cNvPr id="193539" name="Picture 3"/>
          <p:cNvPicPr>
            <a:picLocks noChangeAspect="1" noChangeArrowheads="1"/>
          </p:cNvPicPr>
          <p:nvPr/>
        </p:nvPicPr>
        <p:blipFill>
          <a:blip r:embed="rId3" cstate="print"/>
          <a:srcRect/>
          <a:stretch>
            <a:fillRect/>
          </a:stretch>
        </p:blipFill>
        <p:spPr bwMode="auto">
          <a:xfrm>
            <a:off x="4008846" y="4077073"/>
            <a:ext cx="4825418" cy="23907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ذييل 3"/>
          <p:cNvSpPr>
            <a:spLocks noGrp="1"/>
          </p:cNvSpPr>
          <p:nvPr>
            <p:ph type="ftr" sz="quarter" idx="10"/>
          </p:nvPr>
        </p:nvSpPr>
        <p:spPr/>
        <p:txBody>
          <a:bodyPr/>
          <a:lstStyle/>
          <a:p>
            <a:r>
              <a:rPr lang="en-US" sz="800" dirty="0" err="1" smtClean="0"/>
              <a:t>Khaled.J.Abu</a:t>
            </a:r>
            <a:r>
              <a:rPr lang="en-US" sz="800" dirty="0" smtClean="0"/>
              <a:t> </a:t>
            </a:r>
            <a:r>
              <a:rPr lang="en-US" sz="800" dirty="0" err="1" smtClean="0"/>
              <a:t>Hewelleh</a:t>
            </a:r>
            <a:endParaRPr lang="en-US" sz="800" dirty="0"/>
          </a:p>
        </p:txBody>
      </p:sp>
      <p:sp>
        <p:nvSpPr>
          <p:cNvPr id="5" name="عنصر نائب للتاريخ 5"/>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 </a:t>
            </a:r>
            <a:endParaRPr lang="en-US" dirty="0"/>
          </a:p>
        </p:txBody>
      </p:sp>
      <p:sp>
        <p:nvSpPr>
          <p:cNvPr id="70658" name="Rectangle 2"/>
          <p:cNvSpPr>
            <a:spLocks noGrp="1" noChangeArrowheads="1"/>
          </p:cNvSpPr>
          <p:nvPr>
            <p:ph type="title"/>
          </p:nvPr>
        </p:nvSpPr>
        <p:spPr/>
        <p:txBody>
          <a:bodyPr/>
          <a:lstStyle/>
          <a:p>
            <a:r>
              <a:rPr lang="en-US" dirty="0" smtClean="0"/>
              <a:t>Introduction</a:t>
            </a:r>
            <a:endParaRPr lang="en-US" dirty="0"/>
          </a:p>
        </p:txBody>
      </p:sp>
      <p:sp>
        <p:nvSpPr>
          <p:cNvPr id="70659" name="Rectangle 3"/>
          <p:cNvSpPr>
            <a:spLocks noGrp="1" noChangeArrowheads="1"/>
          </p:cNvSpPr>
          <p:nvPr>
            <p:ph type="body" idx="1"/>
          </p:nvPr>
        </p:nvSpPr>
        <p:spPr>
          <a:xfrm>
            <a:off x="619125" y="1468438"/>
            <a:ext cx="7824788" cy="4852987"/>
          </a:xfrm>
        </p:spPr>
        <p:txBody>
          <a:bodyPr/>
          <a:lstStyle/>
          <a:p>
            <a:pPr marL="514350" indent="-457200" algn="l" rtl="0">
              <a:lnSpc>
                <a:spcPct val="80000"/>
              </a:lnSpc>
              <a:buFont typeface="Wingdings" pitchFamily="2" charset="2"/>
              <a:buChar char="§"/>
            </a:pPr>
            <a:r>
              <a:rPr lang="en-US" sz="1800" dirty="0" smtClean="0"/>
              <a:t>the </a:t>
            </a:r>
            <a:r>
              <a:rPr lang="en-US" sz="1800" dirty="0"/>
              <a:t>most construction material which employed </a:t>
            </a:r>
            <a:r>
              <a:rPr lang="en-US" sz="1800" dirty="0" smtClean="0"/>
              <a:t>worldwide.</a:t>
            </a:r>
          </a:p>
          <a:p>
            <a:pPr marL="57150" indent="0" algn="l" rtl="0">
              <a:lnSpc>
                <a:spcPct val="80000"/>
              </a:lnSpc>
              <a:buNone/>
            </a:pPr>
            <a:endParaRPr lang="en-US" sz="1800" dirty="0" smtClean="0"/>
          </a:p>
          <a:p>
            <a:pPr marL="57150" indent="0" algn="l" rtl="0">
              <a:lnSpc>
                <a:spcPct val="80000"/>
              </a:lnSpc>
              <a:buNone/>
            </a:pPr>
            <a:endParaRPr lang="en-US" sz="1800" dirty="0" smtClean="0"/>
          </a:p>
          <a:p>
            <a:pPr marL="514350" indent="-457200" algn="l" rtl="0">
              <a:lnSpc>
                <a:spcPct val="80000"/>
              </a:lnSpc>
              <a:buFont typeface="Wingdings" pitchFamily="2" charset="2"/>
              <a:buChar char="§"/>
            </a:pPr>
            <a:r>
              <a:rPr lang="en-US" sz="1800" dirty="0" smtClean="0"/>
              <a:t>the oldest building materials.</a:t>
            </a:r>
          </a:p>
          <a:p>
            <a:pPr marL="514350" indent="-457200" algn="l" rtl="0">
              <a:lnSpc>
                <a:spcPct val="80000"/>
              </a:lnSpc>
              <a:buFont typeface="Wingdings" pitchFamily="2" charset="2"/>
              <a:buChar char="§"/>
            </a:pPr>
            <a:endParaRPr lang="en-US" sz="1800" dirty="0"/>
          </a:p>
          <a:p>
            <a:pPr marL="57150" indent="0" algn="l" rtl="0">
              <a:lnSpc>
                <a:spcPct val="80000"/>
              </a:lnSpc>
              <a:buNone/>
            </a:pPr>
            <a:endParaRPr lang="en-US" sz="1800" dirty="0" smtClean="0"/>
          </a:p>
          <a:p>
            <a:pPr marL="514350" indent="-457200" algn="l" rtl="0">
              <a:lnSpc>
                <a:spcPct val="80000"/>
              </a:lnSpc>
              <a:buFont typeface="Wingdings" pitchFamily="2" charset="2"/>
              <a:buChar char="§"/>
            </a:pPr>
            <a:r>
              <a:rPr lang="en-US" sz="1800" dirty="0" smtClean="0"/>
              <a:t>alternative </a:t>
            </a:r>
            <a:r>
              <a:rPr lang="en-US" sz="1800" dirty="0"/>
              <a:t>masonry unit to concrete block in Palestine</a:t>
            </a:r>
            <a:r>
              <a:rPr lang="en-US" sz="1800" dirty="0" smtClean="0"/>
              <a:t>.</a:t>
            </a:r>
          </a:p>
          <a:p>
            <a:pPr marL="57150" indent="0" algn="l" rtl="0">
              <a:lnSpc>
                <a:spcPct val="80000"/>
              </a:lnSpc>
              <a:buNone/>
            </a:pPr>
            <a:endParaRPr lang="en-US" sz="1800" dirty="0" smtClean="0"/>
          </a:p>
          <a:p>
            <a:pPr marL="514350" indent="-457200" algn="l" rtl="0">
              <a:lnSpc>
                <a:spcPct val="80000"/>
              </a:lnSpc>
              <a:buFont typeface="Wingdings" pitchFamily="2" charset="2"/>
              <a:buChar char="§"/>
            </a:pPr>
            <a:endParaRPr lang="en-US" sz="1800" dirty="0"/>
          </a:p>
          <a:p>
            <a:pPr marL="514350" indent="-457200" algn="l" rtl="0">
              <a:lnSpc>
                <a:spcPct val="80000"/>
              </a:lnSpc>
              <a:buFont typeface="Wingdings" pitchFamily="2" charset="2"/>
              <a:buChar char="§"/>
            </a:pPr>
            <a:r>
              <a:rPr lang="en-US" sz="1800" dirty="0" smtClean="0"/>
              <a:t>It based on abundant resource.</a:t>
            </a:r>
          </a:p>
          <a:p>
            <a:pPr marL="514350" indent="-457200" algn="l" rtl="0">
              <a:lnSpc>
                <a:spcPct val="80000"/>
              </a:lnSpc>
              <a:buFont typeface="Wingdings" pitchFamily="2" charset="2"/>
              <a:buChar char="§"/>
            </a:pPr>
            <a:endParaRPr lang="en-US" sz="1800" dirty="0" smtClean="0"/>
          </a:p>
          <a:p>
            <a:pPr marL="514350" indent="-457200" algn="l" rtl="0">
              <a:lnSpc>
                <a:spcPct val="80000"/>
              </a:lnSpc>
              <a:buFont typeface="Wingdings" pitchFamily="2" charset="2"/>
              <a:buChar char="§"/>
            </a:pPr>
            <a:endParaRPr lang="en-US" sz="1800" dirty="0" smtClean="0"/>
          </a:p>
          <a:p>
            <a:pPr marL="514350" indent="-457200" algn="l" rtl="0">
              <a:lnSpc>
                <a:spcPct val="80000"/>
              </a:lnSpc>
              <a:buFont typeface="Wingdings" pitchFamily="2" charset="2"/>
              <a:buChar char="§"/>
            </a:pPr>
            <a:r>
              <a:rPr lang="en-US" sz="1800" dirty="0" smtClean="0"/>
              <a:t>reasonable </a:t>
            </a:r>
            <a:r>
              <a:rPr lang="en-US" sz="1800" dirty="0"/>
              <a:t>and simple </a:t>
            </a:r>
            <a:r>
              <a:rPr lang="en-US" sz="1800" dirty="0" smtClean="0"/>
              <a:t>method in making</a:t>
            </a:r>
          </a:p>
          <a:p>
            <a:pPr marL="514350" indent="-457200" algn="l" rtl="0">
              <a:lnSpc>
                <a:spcPct val="80000"/>
              </a:lnSpc>
              <a:buFont typeface="Wingdings" pitchFamily="2" charset="2"/>
              <a:buChar char="§"/>
            </a:pPr>
            <a:endParaRPr lang="en-US" sz="1800" dirty="0" smtClean="0"/>
          </a:p>
          <a:p>
            <a:pPr marL="57150" indent="0" algn="l" rtl="0">
              <a:lnSpc>
                <a:spcPct val="80000"/>
              </a:lnSpc>
              <a:buNone/>
            </a:pPr>
            <a:r>
              <a:rPr lang="en-US" sz="1800" dirty="0" smtClean="0"/>
              <a:t> </a:t>
            </a:r>
          </a:p>
          <a:p>
            <a:pPr marL="514350" indent="-457200" algn="l" rtl="0">
              <a:lnSpc>
                <a:spcPct val="80000"/>
              </a:lnSpc>
              <a:buFont typeface="Wingdings" pitchFamily="2" charset="2"/>
              <a:buChar char="§"/>
            </a:pPr>
            <a:r>
              <a:rPr lang="en-US" sz="1800" dirty="0" smtClean="0"/>
              <a:t>environmental </a:t>
            </a:r>
            <a:r>
              <a:rPr lang="en-US" sz="1800" dirty="0"/>
              <a:t>friendly than </a:t>
            </a:r>
            <a:r>
              <a:rPr lang="en-US" sz="1800" dirty="0" smtClean="0"/>
              <a:t>cement</a:t>
            </a:r>
          </a:p>
          <a:p>
            <a:pPr marL="57150" indent="0" algn="l" rtl="0">
              <a:lnSpc>
                <a:spcPct val="80000"/>
              </a:lnSpc>
              <a:buNone/>
            </a:pPr>
            <a:endParaRPr lang="en-US" sz="1800" dirty="0" smtClean="0"/>
          </a:p>
          <a:p>
            <a:pPr marL="514350" indent="-457200" algn="l" rtl="0">
              <a:lnSpc>
                <a:spcPct val="80000"/>
              </a:lnSpc>
              <a:buFont typeface="Wingdings" pitchFamily="2" charset="2"/>
              <a:buChar char="§"/>
            </a:pPr>
            <a:endParaRPr lang="en-US" sz="18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Methods &amp; Material</a:t>
            </a:r>
            <a:endParaRPr lang="ar-JO" dirty="0"/>
          </a:p>
        </p:txBody>
      </p:sp>
      <p:sp>
        <p:nvSpPr>
          <p:cNvPr id="3" name="عنصر نائب للمحتوى 2"/>
          <p:cNvSpPr>
            <a:spLocks noGrp="1"/>
          </p:cNvSpPr>
          <p:nvPr>
            <p:ph idx="1"/>
          </p:nvPr>
        </p:nvSpPr>
        <p:spPr/>
        <p:txBody>
          <a:bodyPr/>
          <a:lstStyle/>
          <a:p>
            <a:pPr algn="l" rtl="0"/>
            <a:r>
              <a:rPr lang="en-US" sz="2400" dirty="0" smtClean="0"/>
              <a:t>Wood Ash</a:t>
            </a:r>
            <a:r>
              <a:rPr lang="en-US" sz="2400" dirty="0" smtClean="0"/>
              <a:t>:</a:t>
            </a:r>
          </a:p>
          <a:p>
            <a:pPr algn="l" rtl="0"/>
            <a:endParaRPr lang="en-US" sz="2400" dirty="0" smtClean="0"/>
          </a:p>
          <a:p>
            <a:pPr algn="l" rtl="0"/>
            <a:endParaRPr lang="en-US" sz="2400" dirty="0" smtClean="0"/>
          </a:p>
          <a:p>
            <a:pPr algn="l" rtl="0">
              <a:buNone/>
            </a:pPr>
            <a:endParaRPr lang="en-US" sz="2400" dirty="0" smtClean="0"/>
          </a:p>
          <a:p>
            <a:pPr algn="l" rtl="0">
              <a:buNone/>
            </a:pPr>
            <a:endParaRPr lang="ar-JO" dirty="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 </a:t>
            </a:r>
            <a:endParaRPr lang="en-US" dirty="0"/>
          </a:p>
        </p:txBody>
      </p:sp>
      <p:pic>
        <p:nvPicPr>
          <p:cNvPr id="194564" name="Picture 4" descr="C:\Users\yafa\Desktop\Screenshot025.jpg"/>
          <p:cNvPicPr>
            <a:picLocks noChangeAspect="1" noChangeArrowheads="1"/>
          </p:cNvPicPr>
          <p:nvPr/>
        </p:nvPicPr>
        <p:blipFill>
          <a:blip r:embed="rId2" cstate="print"/>
          <a:srcRect/>
          <a:stretch>
            <a:fillRect/>
          </a:stretch>
        </p:blipFill>
        <p:spPr bwMode="auto">
          <a:xfrm>
            <a:off x="0" y="1700808"/>
            <a:ext cx="6156176" cy="2520280"/>
          </a:xfrm>
          <a:prstGeom prst="rect">
            <a:avLst/>
          </a:prstGeom>
          <a:noFill/>
        </p:spPr>
      </p:pic>
      <p:pic>
        <p:nvPicPr>
          <p:cNvPr id="194565" name="Picture 5" descr="C:\Users\yafa\Desktop\Screenshot026.jpg"/>
          <p:cNvPicPr>
            <a:picLocks noChangeAspect="1" noChangeArrowheads="1"/>
          </p:cNvPicPr>
          <p:nvPr/>
        </p:nvPicPr>
        <p:blipFill>
          <a:blip r:embed="rId3" cstate="print"/>
          <a:srcRect/>
          <a:stretch>
            <a:fillRect/>
          </a:stretch>
        </p:blipFill>
        <p:spPr bwMode="auto">
          <a:xfrm>
            <a:off x="3779912" y="3933056"/>
            <a:ext cx="5084440" cy="259462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Methods &amp; Material</a:t>
            </a:r>
            <a:endParaRPr lang="ar-JO" dirty="0"/>
          </a:p>
        </p:txBody>
      </p:sp>
      <p:sp>
        <p:nvSpPr>
          <p:cNvPr id="3" name="عنصر نائب للمحتوى 2"/>
          <p:cNvSpPr>
            <a:spLocks noGrp="1"/>
          </p:cNvSpPr>
          <p:nvPr>
            <p:ph idx="1"/>
          </p:nvPr>
        </p:nvSpPr>
        <p:spPr/>
        <p:txBody>
          <a:bodyPr/>
          <a:lstStyle/>
          <a:p>
            <a:pPr algn="l" rtl="0"/>
            <a:r>
              <a:rPr lang="en-US" sz="2400" dirty="0" smtClean="0"/>
              <a:t>Activation of clay</a:t>
            </a:r>
            <a:r>
              <a:rPr lang="en-US" sz="2400" dirty="0" smtClean="0"/>
              <a:t>:</a:t>
            </a:r>
          </a:p>
          <a:p>
            <a:pPr algn="l" rtl="0">
              <a:buFont typeface="Wingdings" pitchFamily="2" charset="2"/>
              <a:buChar char="§"/>
            </a:pPr>
            <a:r>
              <a:rPr lang="en-US" sz="1800" dirty="0" err="1" smtClean="0"/>
              <a:t>pozzolanic</a:t>
            </a:r>
            <a:r>
              <a:rPr lang="en-US" sz="1800" dirty="0" smtClean="0"/>
              <a:t> binders were found near the Persian Gulf, dating back to 5000-4000 B.C. </a:t>
            </a:r>
            <a:endParaRPr lang="en-US" sz="1800" dirty="0" smtClean="0"/>
          </a:p>
          <a:p>
            <a:pPr algn="l" rtl="0">
              <a:buFont typeface="Wingdings" pitchFamily="2" charset="2"/>
              <a:buChar char="§"/>
            </a:pPr>
            <a:endParaRPr lang="en-US" sz="1800" dirty="0" smtClean="0"/>
          </a:p>
          <a:p>
            <a:pPr algn="l" rtl="0">
              <a:lnSpc>
                <a:spcPct val="150000"/>
              </a:lnSpc>
              <a:buFont typeface="Wingdings" pitchFamily="2" charset="2"/>
              <a:buChar char="§"/>
            </a:pPr>
            <a:r>
              <a:rPr lang="en-US" sz="1800" dirty="0" smtClean="0"/>
              <a:t>The Greeks began using lime-</a:t>
            </a:r>
            <a:r>
              <a:rPr lang="en-US" sz="1800" dirty="0" err="1" smtClean="0"/>
              <a:t>pozzolan</a:t>
            </a:r>
            <a:r>
              <a:rPr lang="en-US" sz="1800" dirty="0" smtClean="0"/>
              <a:t> mixtures around 700 B.C., and the Romans followed them in 150 B.C. </a:t>
            </a:r>
            <a:r>
              <a:rPr lang="en-US" sz="1800" dirty="0" smtClean="0"/>
              <a:t>In the 2nd century B.C</a:t>
            </a:r>
            <a:r>
              <a:rPr lang="en-US" sz="1800" dirty="0" smtClean="0"/>
              <a:t>.</a:t>
            </a:r>
          </a:p>
          <a:p>
            <a:pPr algn="l" rtl="0">
              <a:lnSpc>
                <a:spcPct val="150000"/>
              </a:lnSpc>
              <a:buNone/>
            </a:pPr>
            <a:endParaRPr lang="en-US" sz="1800" dirty="0" smtClean="0"/>
          </a:p>
          <a:p>
            <a:pPr algn="l" rtl="0">
              <a:lnSpc>
                <a:spcPct val="150000"/>
              </a:lnSpc>
              <a:buFont typeface="Wingdings" pitchFamily="2" charset="2"/>
              <a:buChar char="§"/>
            </a:pPr>
            <a:r>
              <a:rPr lang="en-US" sz="1800" dirty="0" smtClean="0"/>
              <a:t>the development of hydraulic cements based on lime- </a:t>
            </a:r>
            <a:r>
              <a:rPr lang="en-US" sz="1800" dirty="0" err="1" smtClean="0"/>
              <a:t>pozzolan</a:t>
            </a:r>
            <a:r>
              <a:rPr lang="en-US" sz="1800" dirty="0" smtClean="0"/>
              <a:t> mixtures led to radical changes in building during the </a:t>
            </a:r>
            <a:r>
              <a:rPr lang="en-US" sz="1800" dirty="0" smtClean="0"/>
              <a:t>Roman.</a:t>
            </a:r>
          </a:p>
          <a:p>
            <a:pPr algn="l" rtl="0">
              <a:lnSpc>
                <a:spcPct val="150000"/>
              </a:lnSpc>
              <a:buFont typeface="Wingdings" pitchFamily="2" charset="2"/>
              <a:buChar char="§"/>
            </a:pPr>
            <a:endParaRPr lang="en-US" sz="1800" dirty="0" smtClean="0"/>
          </a:p>
          <a:p>
            <a:pPr algn="l" rtl="0">
              <a:lnSpc>
                <a:spcPct val="150000"/>
              </a:lnSpc>
              <a:buFont typeface="Wingdings" pitchFamily="2" charset="2"/>
              <a:buChar char="§"/>
            </a:pPr>
            <a:r>
              <a:rPr lang="en-US" sz="1800" dirty="0" smtClean="0"/>
              <a:t> </a:t>
            </a:r>
            <a:r>
              <a:rPr lang="en-US" sz="1800" dirty="0" smtClean="0"/>
              <a:t>Lime – </a:t>
            </a:r>
            <a:r>
              <a:rPr lang="en-US" sz="1800" dirty="0" err="1" smtClean="0"/>
              <a:t>pozzolan</a:t>
            </a:r>
            <a:r>
              <a:rPr lang="en-US" sz="1800" dirty="0" smtClean="0"/>
              <a:t> mortars were also used as water – proofing renders in lining of baths, tanks and </a:t>
            </a:r>
            <a:r>
              <a:rPr lang="en-US" sz="1800" dirty="0" smtClean="0"/>
              <a:t>aqueducts.</a:t>
            </a:r>
            <a:endParaRPr lang="ar-JO" sz="1800" dirty="0" smtClean="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a:xfrm>
            <a:off x="14288" y="838200"/>
            <a:ext cx="9129712" cy="286544"/>
          </a:xfrm>
          <a:solidFill>
            <a:srgbClr val="FF9933"/>
          </a:solidFill>
        </p:spPr>
        <p:txBody>
          <a:bodyPr/>
          <a:lstStyle/>
          <a:p>
            <a:r>
              <a:rPr lang="en-US" dirty="0" smtClean="0"/>
              <a:t>Lime- enhanced properties of clay bricks as  green building material </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Methods &amp; Material</a:t>
            </a:r>
            <a:endParaRPr lang="ar-JO" dirty="0"/>
          </a:p>
        </p:txBody>
      </p:sp>
      <p:sp>
        <p:nvSpPr>
          <p:cNvPr id="3" name="عنصر نائب للمحتوى 2"/>
          <p:cNvSpPr>
            <a:spLocks noGrp="1"/>
          </p:cNvSpPr>
          <p:nvPr>
            <p:ph idx="1"/>
          </p:nvPr>
        </p:nvSpPr>
        <p:spPr/>
        <p:txBody>
          <a:bodyPr/>
          <a:lstStyle/>
          <a:p>
            <a:pPr algn="l" rtl="0">
              <a:lnSpc>
                <a:spcPct val="150000"/>
              </a:lnSpc>
              <a:buFont typeface="Wingdings" pitchFamily="2" charset="2"/>
              <a:buChar char="§"/>
            </a:pPr>
            <a:r>
              <a:rPr lang="en-US" sz="1800" dirty="0" err="1" smtClean="0"/>
              <a:t>Pozzolan</a:t>
            </a:r>
            <a:r>
              <a:rPr lang="en-US" sz="1800" dirty="0" smtClean="0"/>
              <a:t> can be defined as materials composed of mainly reactive silica which will combine with lime at ordinary temperatures in the presence of water to form stable insoluble compounds with cementing </a:t>
            </a:r>
            <a:r>
              <a:rPr lang="en-US" sz="1800" dirty="0" smtClean="0"/>
              <a:t>properties.</a:t>
            </a:r>
          </a:p>
          <a:p>
            <a:pPr algn="l" rtl="0">
              <a:lnSpc>
                <a:spcPct val="150000"/>
              </a:lnSpc>
              <a:buFont typeface="Wingdings" pitchFamily="2" charset="2"/>
              <a:buChar char="§"/>
            </a:pPr>
            <a:endParaRPr lang="ar-JO" sz="1800" dirty="0" smtClean="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 </a:t>
            </a:r>
            <a:endParaRPr lang="en-US" dirty="0"/>
          </a:p>
        </p:txBody>
      </p:sp>
      <p:pic>
        <p:nvPicPr>
          <p:cNvPr id="195586" name="Picture 2" descr="C:\Users\yafa\Desktop\Screenshot027.jpg"/>
          <p:cNvPicPr>
            <a:picLocks noChangeAspect="1" noChangeArrowheads="1"/>
          </p:cNvPicPr>
          <p:nvPr/>
        </p:nvPicPr>
        <p:blipFill>
          <a:blip r:embed="rId2" cstate="print"/>
          <a:srcRect/>
          <a:stretch>
            <a:fillRect/>
          </a:stretch>
        </p:blipFill>
        <p:spPr bwMode="auto">
          <a:xfrm>
            <a:off x="611560" y="2780928"/>
            <a:ext cx="7416824" cy="3390900"/>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Methods &amp; Material</a:t>
            </a:r>
            <a:endParaRPr lang="ar-JO" dirty="0"/>
          </a:p>
        </p:txBody>
      </p:sp>
      <p:sp>
        <p:nvSpPr>
          <p:cNvPr id="3" name="عنصر نائب للمحتوى 2"/>
          <p:cNvSpPr>
            <a:spLocks noGrp="1"/>
          </p:cNvSpPr>
          <p:nvPr>
            <p:ph idx="1"/>
          </p:nvPr>
        </p:nvSpPr>
        <p:spPr/>
        <p:txBody>
          <a:bodyPr/>
          <a:lstStyle/>
          <a:p>
            <a:pPr algn="l" rtl="0"/>
            <a:r>
              <a:rPr lang="en-US" sz="2400" dirty="0" err="1" smtClean="0"/>
              <a:t>Calcined</a:t>
            </a:r>
            <a:r>
              <a:rPr lang="en-US" sz="2400" dirty="0" smtClean="0"/>
              <a:t> Clay </a:t>
            </a:r>
            <a:r>
              <a:rPr lang="en-US" sz="2400" dirty="0" err="1" smtClean="0"/>
              <a:t>pozzolan</a:t>
            </a:r>
            <a:endParaRPr lang="en-US" sz="2400" dirty="0" smtClean="0"/>
          </a:p>
          <a:p>
            <a:pPr algn="l" rtl="0">
              <a:lnSpc>
                <a:spcPct val="150000"/>
              </a:lnSpc>
              <a:buFont typeface="Wingdings" pitchFamily="2" charset="2"/>
              <a:buChar char="§"/>
            </a:pPr>
            <a:r>
              <a:rPr lang="en-US" sz="1800" dirty="0" smtClean="0"/>
              <a:t>one of the artificial </a:t>
            </a:r>
            <a:r>
              <a:rPr lang="en-US" sz="1800" dirty="0" err="1" smtClean="0"/>
              <a:t>pozzolana</a:t>
            </a:r>
            <a:r>
              <a:rPr lang="en-US" sz="1800" dirty="0" smtClean="0"/>
              <a:t> obtained by burning clay soils at specified predetermined temperatures</a:t>
            </a:r>
            <a:r>
              <a:rPr lang="en-US" sz="2400" dirty="0" smtClean="0"/>
              <a:t>.</a:t>
            </a:r>
          </a:p>
          <a:p>
            <a:pPr algn="l" rtl="0">
              <a:lnSpc>
                <a:spcPct val="150000"/>
              </a:lnSpc>
              <a:buNone/>
            </a:pPr>
            <a:endParaRPr lang="en-US" sz="2400" dirty="0" smtClean="0"/>
          </a:p>
          <a:p>
            <a:pPr algn="l" rtl="0">
              <a:lnSpc>
                <a:spcPct val="150000"/>
              </a:lnSpc>
              <a:buFont typeface="Wingdings" pitchFamily="2" charset="2"/>
              <a:buChar char="§"/>
            </a:pPr>
            <a:r>
              <a:rPr lang="en-US" sz="1800" dirty="0" smtClean="0"/>
              <a:t>the water molecules are driven off and a quasi- amorphous material, reactive with lime is obtained </a:t>
            </a:r>
            <a:r>
              <a:rPr lang="en-US" sz="1800" dirty="0" smtClean="0"/>
              <a:t>.</a:t>
            </a:r>
          </a:p>
          <a:p>
            <a:pPr algn="l" rtl="0">
              <a:lnSpc>
                <a:spcPct val="150000"/>
              </a:lnSpc>
              <a:buFont typeface="Wingdings" pitchFamily="2" charset="2"/>
              <a:buChar char="§"/>
            </a:pPr>
            <a:endParaRPr lang="en-US" sz="1800" dirty="0" smtClean="0"/>
          </a:p>
          <a:p>
            <a:pPr algn="l" rtl="0">
              <a:lnSpc>
                <a:spcPct val="150000"/>
              </a:lnSpc>
              <a:buFont typeface="Wingdings" pitchFamily="2" charset="2"/>
              <a:buChar char="§"/>
            </a:pPr>
            <a:r>
              <a:rPr lang="en-US" sz="1800" dirty="0" smtClean="0"/>
              <a:t>the clay </a:t>
            </a:r>
            <a:r>
              <a:rPr lang="en-US" sz="1800" dirty="0" err="1" smtClean="0"/>
              <a:t>calcined</a:t>
            </a:r>
            <a:r>
              <a:rPr lang="en-US" sz="1800" dirty="0" smtClean="0"/>
              <a:t> at </a:t>
            </a:r>
            <a:r>
              <a:rPr lang="en-US" sz="1800" dirty="0" err="1" smtClean="0"/>
              <a:t>600C</a:t>
            </a:r>
            <a:r>
              <a:rPr lang="en-US" sz="1800" baseline="30000" dirty="0" err="1" smtClean="0"/>
              <a:t>0</a:t>
            </a:r>
            <a:r>
              <a:rPr lang="en-US" sz="1800" baseline="30000" dirty="0" smtClean="0"/>
              <a:t> </a:t>
            </a:r>
            <a:r>
              <a:rPr lang="en-US" sz="1800" dirty="0" smtClean="0"/>
              <a:t>to </a:t>
            </a:r>
            <a:r>
              <a:rPr lang="en-US" sz="1800" dirty="0" err="1" smtClean="0"/>
              <a:t>1000C</a:t>
            </a:r>
            <a:r>
              <a:rPr lang="en-US" sz="1800" baseline="30000" dirty="0" err="1" smtClean="0"/>
              <a:t>0</a:t>
            </a:r>
            <a:r>
              <a:rPr lang="en-US" sz="1800" dirty="0" err="1" smtClean="0"/>
              <a:t>depending</a:t>
            </a:r>
            <a:r>
              <a:rPr lang="en-US" sz="1800" dirty="0" smtClean="0"/>
              <a:t> upon the type of clay </a:t>
            </a:r>
            <a:endParaRPr lang="en-US" sz="1800" dirty="0" smtClean="0"/>
          </a:p>
          <a:p>
            <a:pPr algn="l" rtl="0">
              <a:lnSpc>
                <a:spcPct val="150000"/>
              </a:lnSpc>
              <a:buNone/>
            </a:pPr>
            <a:endParaRPr lang="en-US" sz="1800" dirty="0" smtClean="0"/>
          </a:p>
          <a:p>
            <a:pPr algn="l" rtl="0">
              <a:lnSpc>
                <a:spcPct val="150000"/>
              </a:lnSpc>
              <a:buFont typeface="Wingdings" pitchFamily="2" charset="2"/>
              <a:buChar char="§"/>
            </a:pPr>
            <a:r>
              <a:rPr lang="en-US" sz="1800" dirty="0" smtClean="0"/>
              <a:t>heating the clay disrupts the clay lattice and causes silica and alumina to become reactive with lime. </a:t>
            </a:r>
            <a:endParaRPr lang="en-US" sz="1800" dirty="0" smtClean="0"/>
          </a:p>
          <a:p>
            <a:pPr algn="l" rtl="0">
              <a:lnSpc>
                <a:spcPct val="150000"/>
              </a:lnSpc>
              <a:buFont typeface="Wingdings" pitchFamily="2" charset="2"/>
              <a:buChar char="§"/>
            </a:pPr>
            <a:endParaRPr lang="en-US" sz="1800" dirty="0" smtClean="0"/>
          </a:p>
          <a:p>
            <a:pPr algn="l" rtl="0">
              <a:buFont typeface="Wingdings" pitchFamily="2" charset="2"/>
              <a:buChar char="§"/>
            </a:pPr>
            <a:endParaRPr lang="ar-JO" sz="2400" dirty="0" smtClean="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 </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Methods &amp; Material</a:t>
            </a:r>
            <a:endParaRPr lang="ar-JO" dirty="0"/>
          </a:p>
        </p:txBody>
      </p:sp>
      <p:sp>
        <p:nvSpPr>
          <p:cNvPr id="3" name="عنصر نائب للمحتوى 2"/>
          <p:cNvSpPr>
            <a:spLocks noGrp="1"/>
          </p:cNvSpPr>
          <p:nvPr>
            <p:ph idx="1"/>
          </p:nvPr>
        </p:nvSpPr>
        <p:spPr/>
        <p:txBody>
          <a:bodyPr/>
          <a:lstStyle/>
          <a:p>
            <a:pPr algn="l" rtl="0">
              <a:lnSpc>
                <a:spcPct val="150000"/>
              </a:lnSpc>
              <a:buFont typeface="Wingdings" pitchFamily="2" charset="2"/>
              <a:buChar char="§"/>
            </a:pPr>
            <a:r>
              <a:rPr lang="en-US" sz="1800" dirty="0" smtClean="0"/>
              <a:t>The activation of clay based on the removal of (OH-) groups and make the clay free and to be a quasi- amorphous material </a:t>
            </a:r>
            <a:r>
              <a:rPr lang="en-US" sz="1800" dirty="0" smtClean="0"/>
              <a:t>.</a:t>
            </a:r>
          </a:p>
          <a:p>
            <a:pPr algn="l" rtl="0">
              <a:lnSpc>
                <a:spcPct val="150000"/>
              </a:lnSpc>
              <a:buFont typeface="Wingdings" pitchFamily="2" charset="2"/>
              <a:buChar char="§"/>
            </a:pPr>
            <a:r>
              <a:rPr lang="en-US" sz="1800" dirty="0" smtClean="0"/>
              <a:t>The </a:t>
            </a:r>
            <a:r>
              <a:rPr lang="en-US" sz="1800" dirty="0" err="1" smtClean="0"/>
              <a:t>pozzolanic</a:t>
            </a:r>
            <a:r>
              <a:rPr lang="en-US" sz="1800" dirty="0" smtClean="0"/>
              <a:t> activity is due to presences of finely divided silica and lime which produces calcium silicates hydrate similar to as produced during hydration of Portland </a:t>
            </a:r>
            <a:r>
              <a:rPr lang="en-US" sz="1800" dirty="0" err="1" smtClean="0"/>
              <a:t>cemen</a:t>
            </a:r>
            <a:r>
              <a:rPr lang="en-US" sz="1800" dirty="0" smtClean="0"/>
              <a:t>.</a:t>
            </a:r>
          </a:p>
          <a:p>
            <a:pPr algn="l" rtl="0">
              <a:lnSpc>
                <a:spcPct val="150000"/>
              </a:lnSpc>
              <a:buFont typeface="Wingdings" pitchFamily="2" charset="2"/>
              <a:buChar char="§"/>
            </a:pPr>
            <a:endParaRPr lang="ar-JO" sz="1800" dirty="0" smtClean="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a:xfrm>
            <a:off x="14288" y="838200"/>
            <a:ext cx="9129712" cy="286544"/>
          </a:xfrm>
          <a:solidFill>
            <a:srgbClr val="FF9933"/>
          </a:solidFill>
        </p:spPr>
        <p:txBody>
          <a:bodyPr/>
          <a:lstStyle/>
          <a:p>
            <a:r>
              <a:rPr lang="en-US" dirty="0" smtClean="0"/>
              <a:t>Lime- enhanced properties of clay bricks as  green building material </a:t>
            </a:r>
            <a:endParaRPr lang="en-US" dirty="0"/>
          </a:p>
        </p:txBody>
      </p:sp>
      <p:pic>
        <p:nvPicPr>
          <p:cNvPr id="196610" name="Picture 2" descr="C:\Users\yafa\Desktop\Screenshot028.jpg"/>
          <p:cNvPicPr>
            <a:picLocks noChangeAspect="1" noChangeArrowheads="1"/>
          </p:cNvPicPr>
          <p:nvPr/>
        </p:nvPicPr>
        <p:blipFill>
          <a:blip r:embed="rId2" cstate="print"/>
          <a:srcRect/>
          <a:stretch>
            <a:fillRect/>
          </a:stretch>
        </p:blipFill>
        <p:spPr bwMode="auto">
          <a:xfrm>
            <a:off x="683568" y="3356992"/>
            <a:ext cx="7344816" cy="3168352"/>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Methods &amp; Material</a:t>
            </a:r>
            <a:endParaRPr lang="ar-JO" dirty="0"/>
          </a:p>
        </p:txBody>
      </p:sp>
      <p:sp>
        <p:nvSpPr>
          <p:cNvPr id="3" name="عنصر نائب للمحتوى 2"/>
          <p:cNvSpPr>
            <a:spLocks noGrp="1"/>
          </p:cNvSpPr>
          <p:nvPr>
            <p:ph idx="1"/>
          </p:nvPr>
        </p:nvSpPr>
        <p:spPr/>
        <p:txBody>
          <a:bodyPr/>
          <a:lstStyle/>
          <a:p>
            <a:pPr algn="l" rtl="0">
              <a:lnSpc>
                <a:spcPct val="150000"/>
              </a:lnSpc>
              <a:buFont typeface="Wingdings" pitchFamily="2" charset="2"/>
              <a:buChar char="§"/>
            </a:pPr>
            <a:r>
              <a:rPr lang="en-US" sz="1800" dirty="0" smtClean="0"/>
              <a:t>Strength development of mortars containing various chemical activators has been reviewed for the evaluation of the </a:t>
            </a:r>
            <a:r>
              <a:rPr lang="en-US" sz="1800" dirty="0" err="1" smtClean="0"/>
              <a:t>pozzolanic</a:t>
            </a:r>
            <a:r>
              <a:rPr lang="en-US" sz="1800" dirty="0" smtClean="0"/>
              <a:t> activity. </a:t>
            </a:r>
            <a:endParaRPr lang="en-US" sz="1800" dirty="0" smtClean="0"/>
          </a:p>
          <a:p>
            <a:pPr algn="l" rtl="0">
              <a:lnSpc>
                <a:spcPct val="150000"/>
              </a:lnSpc>
              <a:buNone/>
            </a:pPr>
            <a:endParaRPr lang="en-US" sz="1800" dirty="0" smtClean="0"/>
          </a:p>
          <a:p>
            <a:pPr algn="l" rtl="0">
              <a:lnSpc>
                <a:spcPct val="150000"/>
              </a:lnSpc>
              <a:buFont typeface="Wingdings" pitchFamily="2" charset="2"/>
              <a:buChar char="§"/>
            </a:pPr>
            <a:r>
              <a:rPr lang="en-US" sz="1800" dirty="0" smtClean="0"/>
              <a:t>the use of chemical activators namely sulfate activation and alkali activation may be utilized to accelerate </a:t>
            </a:r>
            <a:r>
              <a:rPr lang="en-US" sz="1800" dirty="0" err="1" smtClean="0"/>
              <a:t>pozzolanic</a:t>
            </a:r>
            <a:r>
              <a:rPr lang="en-US" sz="1800" dirty="0" smtClean="0"/>
              <a:t> reactivity</a:t>
            </a:r>
            <a:r>
              <a:rPr lang="en-US" sz="1800" dirty="0" smtClean="0"/>
              <a:t>.</a:t>
            </a:r>
          </a:p>
          <a:p>
            <a:pPr algn="l" rtl="0">
              <a:lnSpc>
                <a:spcPct val="150000"/>
              </a:lnSpc>
              <a:buNone/>
            </a:pPr>
            <a:endParaRPr lang="en-US" sz="1800" dirty="0" smtClean="0"/>
          </a:p>
          <a:p>
            <a:pPr algn="l" rtl="0">
              <a:lnSpc>
                <a:spcPct val="150000"/>
              </a:lnSpc>
              <a:buFont typeface="Wingdings" pitchFamily="2" charset="2"/>
              <a:buChar char="§"/>
            </a:pPr>
            <a:r>
              <a:rPr lang="en-US" sz="1800" dirty="0" smtClean="0"/>
              <a:t>Alkali activation is a way of producing cementations materials with high strength</a:t>
            </a:r>
            <a:r>
              <a:rPr lang="en-US" sz="1800" dirty="0" smtClean="0"/>
              <a:t>.</a:t>
            </a:r>
          </a:p>
          <a:p>
            <a:pPr algn="l" rtl="0">
              <a:lnSpc>
                <a:spcPct val="150000"/>
              </a:lnSpc>
              <a:buNone/>
            </a:pPr>
            <a:endParaRPr lang="en-US" sz="1800" dirty="0" smtClean="0"/>
          </a:p>
          <a:p>
            <a:pPr algn="l" rtl="0">
              <a:lnSpc>
                <a:spcPct val="150000"/>
              </a:lnSpc>
              <a:buFont typeface="Wingdings" pitchFamily="2" charset="2"/>
              <a:buChar char="§"/>
            </a:pPr>
            <a:r>
              <a:rPr lang="en-US" sz="1800" dirty="0" err="1" smtClean="0"/>
              <a:t>NaOH</a:t>
            </a:r>
            <a:r>
              <a:rPr lang="en-US" sz="1800" dirty="0" smtClean="0"/>
              <a:t> and Ca(OH)</a:t>
            </a:r>
            <a:r>
              <a:rPr lang="en-US" sz="1800" baseline="-25000" dirty="0" smtClean="0"/>
              <a:t>2 </a:t>
            </a:r>
            <a:r>
              <a:rPr lang="en-US" sz="1800" dirty="0" smtClean="0"/>
              <a:t>are used for alkali activation studies. </a:t>
            </a:r>
            <a:endParaRPr lang="ar-JO" sz="1800" dirty="0" smtClean="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a:xfrm>
            <a:off x="14288" y="838200"/>
            <a:ext cx="9129712" cy="286544"/>
          </a:xfrm>
          <a:solidFill>
            <a:srgbClr val="FF9933"/>
          </a:solidFill>
        </p:spPr>
        <p:txBody>
          <a:bodyPr/>
          <a:lstStyle/>
          <a:p>
            <a:r>
              <a:rPr lang="en-US" dirty="0" smtClean="0"/>
              <a:t>Lime- enhanced properties of clay bricks as  green building material </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Activation of clay</a:t>
            </a:r>
            <a:endParaRPr lang="ar-JO" dirty="0"/>
          </a:p>
        </p:txBody>
      </p:sp>
      <p:sp>
        <p:nvSpPr>
          <p:cNvPr id="3" name="عنصر نائب للتذييل 2"/>
          <p:cNvSpPr>
            <a:spLocks noGrp="1"/>
          </p:cNvSpPr>
          <p:nvPr>
            <p:ph type="ftr" sz="quarter" idx="10"/>
          </p:nvPr>
        </p:nvSpPr>
        <p:spPr>
          <a:xfrm>
            <a:off x="5436096" y="6525344"/>
            <a:ext cx="3326904" cy="256456"/>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p>
        </p:txBody>
      </p:sp>
      <p:sp>
        <p:nvSpPr>
          <p:cNvPr id="4" name="عنصر نائب للتاريخ 3"/>
          <p:cNvSpPr>
            <a:spLocks noGrp="1"/>
          </p:cNvSpPr>
          <p:nvPr>
            <p:ph type="dt" sz="half" idx="12"/>
          </p:nvPr>
        </p:nvSpPr>
        <p:spPr>
          <a:xfrm>
            <a:off x="14288" y="838200"/>
            <a:ext cx="9129712" cy="286544"/>
          </a:xfrm>
          <a:solidFill>
            <a:srgbClr val="FF9933"/>
          </a:solidFill>
        </p:spPr>
        <p:txBody>
          <a:bodyPr/>
          <a:lstStyle/>
          <a:p>
            <a:r>
              <a:rPr lang="en-US" dirty="0" smtClean="0"/>
              <a:t>Lime- enhanced properties of clay bricks as  green building material</a:t>
            </a:r>
            <a:endParaRPr lang="en-US" dirty="0"/>
          </a:p>
        </p:txBody>
      </p:sp>
      <p:pic>
        <p:nvPicPr>
          <p:cNvPr id="5" name="صورة 4" descr="C:\Users\yafa\Desktop\٢٠١٧٠٣٠٧_٠٩٠٨٠٠.jpg"/>
          <p:cNvPicPr/>
          <p:nvPr/>
        </p:nvPicPr>
        <p:blipFill>
          <a:blip r:embed="rId2" cstate="print"/>
          <a:srcRect/>
          <a:stretch>
            <a:fillRect/>
          </a:stretch>
        </p:blipFill>
        <p:spPr bwMode="auto">
          <a:xfrm>
            <a:off x="323528" y="1340768"/>
            <a:ext cx="2232248" cy="2011680"/>
          </a:xfrm>
          <a:prstGeom prst="rect">
            <a:avLst/>
          </a:prstGeom>
          <a:noFill/>
          <a:ln w="9525">
            <a:noFill/>
            <a:miter lim="800000"/>
            <a:headEnd/>
            <a:tailEnd/>
          </a:ln>
        </p:spPr>
      </p:pic>
      <p:sp>
        <p:nvSpPr>
          <p:cNvPr id="6" name="سهم إلى اليمين 5"/>
          <p:cNvSpPr/>
          <p:nvPr/>
        </p:nvSpPr>
        <p:spPr bwMode="auto">
          <a:xfrm>
            <a:off x="2627784" y="2132856"/>
            <a:ext cx="360040" cy="28803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endParaRPr>
          </a:p>
        </p:txBody>
      </p:sp>
      <p:pic>
        <p:nvPicPr>
          <p:cNvPr id="7" name="صورة 6" descr="C:\Users\yafa\Desktop\٢٠١٧٠٣٠٦_١٦٠٩٤٧.jpg"/>
          <p:cNvPicPr/>
          <p:nvPr/>
        </p:nvPicPr>
        <p:blipFill>
          <a:blip r:embed="rId3" cstate="print"/>
          <a:srcRect/>
          <a:stretch>
            <a:fillRect/>
          </a:stretch>
        </p:blipFill>
        <p:spPr bwMode="auto">
          <a:xfrm>
            <a:off x="2987824" y="1340768"/>
            <a:ext cx="2664296" cy="1944216"/>
          </a:xfrm>
          <a:prstGeom prst="rect">
            <a:avLst/>
          </a:prstGeom>
          <a:noFill/>
          <a:ln w="9525">
            <a:noFill/>
            <a:miter lim="800000"/>
            <a:headEnd/>
            <a:tailEnd/>
          </a:ln>
        </p:spPr>
      </p:pic>
      <p:sp>
        <p:nvSpPr>
          <p:cNvPr id="8" name="سهم إلى اليمين 7"/>
          <p:cNvSpPr/>
          <p:nvPr/>
        </p:nvSpPr>
        <p:spPr bwMode="auto">
          <a:xfrm>
            <a:off x="5796136" y="2276872"/>
            <a:ext cx="288032" cy="28803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endParaRPr>
          </a:p>
        </p:txBody>
      </p:sp>
      <p:pic>
        <p:nvPicPr>
          <p:cNvPr id="9" name="صورة 8" descr="C:\Users\yafa\Desktop\٢٠١٧٠٣٠٧_٠٩٠٩٥٤.jpg"/>
          <p:cNvPicPr/>
          <p:nvPr/>
        </p:nvPicPr>
        <p:blipFill>
          <a:blip r:embed="rId4" cstate="print"/>
          <a:srcRect/>
          <a:stretch>
            <a:fillRect/>
          </a:stretch>
        </p:blipFill>
        <p:spPr bwMode="auto">
          <a:xfrm>
            <a:off x="6228184" y="1340768"/>
            <a:ext cx="2520281" cy="1944217"/>
          </a:xfrm>
          <a:prstGeom prst="rect">
            <a:avLst/>
          </a:prstGeom>
          <a:noFill/>
          <a:ln w="9525">
            <a:noFill/>
            <a:miter lim="800000"/>
            <a:headEnd/>
            <a:tailEnd/>
          </a:ln>
        </p:spPr>
      </p:pic>
      <p:sp>
        <p:nvSpPr>
          <p:cNvPr id="10" name="سهم للأسفل 9"/>
          <p:cNvSpPr/>
          <p:nvPr/>
        </p:nvSpPr>
        <p:spPr bwMode="auto">
          <a:xfrm>
            <a:off x="7308304" y="3429000"/>
            <a:ext cx="216024" cy="288032"/>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endParaRPr>
          </a:p>
        </p:txBody>
      </p:sp>
      <p:pic>
        <p:nvPicPr>
          <p:cNvPr id="11" name="صورة 10" descr="C:\Users\yafa\Desktop\٢٠١٧٠٣١٣_١٢٤٢٢٢.jpg"/>
          <p:cNvPicPr/>
          <p:nvPr/>
        </p:nvPicPr>
        <p:blipFill>
          <a:blip r:embed="rId5" cstate="print"/>
          <a:srcRect/>
          <a:stretch>
            <a:fillRect/>
          </a:stretch>
        </p:blipFill>
        <p:spPr bwMode="auto">
          <a:xfrm>
            <a:off x="6228184" y="3789040"/>
            <a:ext cx="2394625" cy="2028825"/>
          </a:xfrm>
          <a:prstGeom prst="rect">
            <a:avLst/>
          </a:prstGeom>
          <a:noFill/>
          <a:ln w="9525">
            <a:noFill/>
            <a:miter lim="800000"/>
            <a:headEnd/>
            <a:tailEnd/>
          </a:ln>
        </p:spPr>
      </p:pic>
      <p:sp>
        <p:nvSpPr>
          <p:cNvPr id="12" name="سهم إلى اليسار 11"/>
          <p:cNvSpPr/>
          <p:nvPr/>
        </p:nvSpPr>
        <p:spPr bwMode="auto">
          <a:xfrm>
            <a:off x="5796136" y="4581128"/>
            <a:ext cx="360040" cy="216024"/>
          </a:xfrm>
          <a:prstGeom prst="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endParaRPr>
          </a:p>
        </p:txBody>
      </p:sp>
      <p:pic>
        <p:nvPicPr>
          <p:cNvPr id="13" name="صورة 12" descr="C:\Users\yafa\Desktop\٢٠١٧٠٣١٣_١٣٠١٤٩.jpg"/>
          <p:cNvPicPr/>
          <p:nvPr/>
        </p:nvPicPr>
        <p:blipFill>
          <a:blip r:embed="rId6" cstate="print"/>
          <a:srcRect/>
          <a:stretch>
            <a:fillRect/>
          </a:stretch>
        </p:blipFill>
        <p:spPr bwMode="auto">
          <a:xfrm>
            <a:off x="3275856" y="3789040"/>
            <a:ext cx="2460526" cy="2105025"/>
          </a:xfrm>
          <a:prstGeom prst="rect">
            <a:avLst/>
          </a:prstGeom>
          <a:noFill/>
          <a:ln w="9525">
            <a:noFill/>
            <a:miter lim="800000"/>
            <a:headEnd/>
            <a:tailEnd/>
          </a:ln>
        </p:spPr>
      </p:pic>
      <p:sp>
        <p:nvSpPr>
          <p:cNvPr id="14" name="سهم إلى اليسار 13"/>
          <p:cNvSpPr/>
          <p:nvPr/>
        </p:nvSpPr>
        <p:spPr bwMode="auto">
          <a:xfrm>
            <a:off x="2915816" y="4725144"/>
            <a:ext cx="288032" cy="216024"/>
          </a:xfrm>
          <a:prstGeom prst="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endParaRPr>
          </a:p>
        </p:txBody>
      </p:sp>
      <p:pic>
        <p:nvPicPr>
          <p:cNvPr id="15" name="صورة 14" descr="C:\Users\yafa\Desktop\٢٠١٧٠٣١٣_١٣٠٣٢٦.jpg"/>
          <p:cNvPicPr/>
          <p:nvPr/>
        </p:nvPicPr>
        <p:blipFill>
          <a:blip r:embed="rId7" cstate="print"/>
          <a:srcRect/>
          <a:stretch>
            <a:fillRect/>
          </a:stretch>
        </p:blipFill>
        <p:spPr bwMode="auto">
          <a:xfrm>
            <a:off x="251520" y="3645024"/>
            <a:ext cx="2520279" cy="18722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عنصر نائب للتذييل 3"/>
          <p:cNvSpPr>
            <a:spLocks noGrp="1"/>
          </p:cNvSpPr>
          <p:nvPr>
            <p:ph type="ftr" sz="quarter" idx="10"/>
          </p:nvPr>
        </p:nvSpPr>
        <p:spPr>
          <a:xfrm>
            <a:off x="4427984" y="6381328"/>
            <a:ext cx="4335016" cy="400472"/>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94" name="عنصر نائب للتاريخ 5"/>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endParaRPr lang="en-US" dirty="0"/>
          </a:p>
        </p:txBody>
      </p:sp>
      <p:sp>
        <p:nvSpPr>
          <p:cNvPr id="81922" name="Rectangle 2"/>
          <p:cNvSpPr>
            <a:spLocks noGrp="1" noChangeArrowheads="1"/>
          </p:cNvSpPr>
          <p:nvPr>
            <p:ph type="title"/>
          </p:nvPr>
        </p:nvSpPr>
        <p:spPr/>
        <p:txBody>
          <a:bodyPr/>
          <a:lstStyle/>
          <a:p>
            <a:r>
              <a:rPr lang="en-US" sz="3600" dirty="0" smtClean="0"/>
              <a:t>Method &amp; Material</a:t>
            </a:r>
            <a:endParaRPr lang="en-US" sz="2000" dirty="0"/>
          </a:p>
        </p:txBody>
      </p:sp>
      <p:grpSp>
        <p:nvGrpSpPr>
          <p:cNvPr id="2" name="Group 3"/>
          <p:cNvGrpSpPr>
            <a:grpSpLocks/>
          </p:cNvGrpSpPr>
          <p:nvPr/>
        </p:nvGrpSpPr>
        <p:grpSpPr bwMode="auto">
          <a:xfrm>
            <a:off x="0" y="3238500"/>
            <a:ext cx="9144000" cy="122238"/>
            <a:chOff x="0" y="1896"/>
            <a:chExt cx="5760" cy="120"/>
          </a:xfrm>
        </p:grpSpPr>
        <p:sp>
          <p:nvSpPr>
            <p:cNvPr id="81924" name="Rectangle 4"/>
            <p:cNvSpPr>
              <a:spLocks noChangeArrowheads="1"/>
            </p:cNvSpPr>
            <p:nvPr/>
          </p:nvSpPr>
          <p:spPr bwMode="gray">
            <a:xfrm>
              <a:off x="0" y="1896"/>
              <a:ext cx="5760" cy="47"/>
            </a:xfrm>
            <a:prstGeom prst="rect">
              <a:avLst/>
            </a:prstGeom>
            <a:gradFill rotWithShape="1">
              <a:gsLst>
                <a:gs pos="0">
                  <a:srgbClr val="808080"/>
                </a:gs>
                <a:gs pos="100000">
                  <a:srgbClr val="808080">
                    <a:gamma/>
                    <a:tint val="15294"/>
                    <a:invGamma/>
                  </a:srgbClr>
                </a:gs>
              </a:gsLst>
              <a:lin ang="5400000" scaled="1"/>
            </a:gradFill>
            <a:ln w="9525" algn="ctr">
              <a:noFill/>
              <a:miter lim="800000"/>
              <a:headEnd/>
              <a:tailEnd/>
            </a:ln>
            <a:effectLst/>
          </p:spPr>
          <p:txBody>
            <a:bodyPr wrap="none" anchor="ctr"/>
            <a:lstStyle/>
            <a:p>
              <a:endParaRPr lang="ar-JO"/>
            </a:p>
          </p:txBody>
        </p:sp>
        <p:sp>
          <p:nvSpPr>
            <p:cNvPr id="81925" name="Rectangle 5"/>
            <p:cNvSpPr>
              <a:spLocks noChangeArrowheads="1"/>
            </p:cNvSpPr>
            <p:nvPr/>
          </p:nvSpPr>
          <p:spPr bwMode="gray">
            <a:xfrm>
              <a:off x="0" y="1942"/>
              <a:ext cx="5760" cy="74"/>
            </a:xfrm>
            <a:prstGeom prst="rect">
              <a:avLst/>
            </a:prstGeom>
            <a:gradFill rotWithShape="1">
              <a:gsLst>
                <a:gs pos="0">
                  <a:srgbClr val="5F5F5F">
                    <a:gamma/>
                    <a:tint val="30196"/>
                    <a:invGamma/>
                  </a:srgbClr>
                </a:gs>
                <a:gs pos="100000">
                  <a:srgbClr val="5F5F5F"/>
                </a:gs>
              </a:gsLst>
              <a:lin ang="5400000" scaled="1"/>
            </a:gradFill>
            <a:ln w="9525" algn="ctr">
              <a:noFill/>
              <a:miter lim="800000"/>
              <a:headEnd/>
              <a:tailEnd/>
            </a:ln>
            <a:effectLst/>
          </p:spPr>
          <p:txBody>
            <a:bodyPr wrap="none" anchor="ctr"/>
            <a:lstStyle/>
            <a:p>
              <a:endParaRPr lang="ar-JO"/>
            </a:p>
          </p:txBody>
        </p:sp>
      </p:grpSp>
      <p:grpSp>
        <p:nvGrpSpPr>
          <p:cNvPr id="3" name="Group 6"/>
          <p:cNvGrpSpPr>
            <a:grpSpLocks/>
          </p:cNvGrpSpPr>
          <p:nvPr/>
        </p:nvGrpSpPr>
        <p:grpSpPr bwMode="auto">
          <a:xfrm rot="3877067">
            <a:off x="4460082" y="4310856"/>
            <a:ext cx="2273300" cy="858837"/>
            <a:chOff x="2290" y="2725"/>
            <a:chExt cx="1832" cy="713"/>
          </a:xfrm>
        </p:grpSpPr>
        <p:grpSp>
          <p:nvGrpSpPr>
            <p:cNvPr id="4" name="Group 7"/>
            <p:cNvGrpSpPr>
              <a:grpSpLocks/>
            </p:cNvGrpSpPr>
            <p:nvPr/>
          </p:nvGrpSpPr>
          <p:grpSpPr bwMode="auto">
            <a:xfrm>
              <a:off x="2290" y="3030"/>
              <a:ext cx="1832" cy="408"/>
              <a:chOff x="2290" y="3030"/>
              <a:chExt cx="1832" cy="408"/>
            </a:xfrm>
          </p:grpSpPr>
          <p:sp>
            <p:nvSpPr>
              <p:cNvPr id="81928" name="Freeform 8"/>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608788"/>
              </a:solidFill>
              <a:ln w="0">
                <a:noFill/>
                <a:prstDash val="solid"/>
                <a:round/>
                <a:headEnd/>
                <a:tailEnd/>
              </a:ln>
            </p:spPr>
            <p:txBody>
              <a:bodyPr/>
              <a:lstStyle/>
              <a:p>
                <a:endParaRPr lang="ar-JO"/>
              </a:p>
            </p:txBody>
          </p:sp>
          <p:sp>
            <p:nvSpPr>
              <p:cNvPr id="81929" name="Freeform 9"/>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JO"/>
              </a:p>
            </p:txBody>
          </p:sp>
        </p:grpSp>
        <p:grpSp>
          <p:nvGrpSpPr>
            <p:cNvPr id="5" name="Group 10"/>
            <p:cNvGrpSpPr>
              <a:grpSpLocks/>
            </p:cNvGrpSpPr>
            <p:nvPr/>
          </p:nvGrpSpPr>
          <p:grpSpPr bwMode="auto">
            <a:xfrm flipV="1">
              <a:off x="2290" y="2725"/>
              <a:ext cx="1406" cy="313"/>
              <a:chOff x="2290" y="3030"/>
              <a:chExt cx="1832" cy="408"/>
            </a:xfrm>
          </p:grpSpPr>
          <p:sp>
            <p:nvSpPr>
              <p:cNvPr id="81931" name="Freeform 11"/>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98B5B6"/>
              </a:solidFill>
              <a:ln w="0">
                <a:noFill/>
                <a:prstDash val="solid"/>
                <a:round/>
                <a:headEnd/>
                <a:tailEnd/>
              </a:ln>
            </p:spPr>
            <p:txBody>
              <a:bodyPr/>
              <a:lstStyle/>
              <a:p>
                <a:endParaRPr lang="ar-JO"/>
              </a:p>
            </p:txBody>
          </p:sp>
          <p:sp>
            <p:nvSpPr>
              <p:cNvPr id="81932" name="Freeform 12"/>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JO"/>
              </a:p>
            </p:txBody>
          </p:sp>
        </p:grpSp>
      </p:grpSp>
      <p:grpSp>
        <p:nvGrpSpPr>
          <p:cNvPr id="6" name="Group 13"/>
          <p:cNvGrpSpPr>
            <a:grpSpLocks/>
          </p:cNvGrpSpPr>
          <p:nvPr/>
        </p:nvGrpSpPr>
        <p:grpSpPr bwMode="auto">
          <a:xfrm>
            <a:off x="4283968" y="2780928"/>
            <a:ext cx="1270000" cy="1174998"/>
            <a:chOff x="2789" y="1625"/>
            <a:chExt cx="907" cy="907"/>
          </a:xfrm>
        </p:grpSpPr>
        <p:sp>
          <p:nvSpPr>
            <p:cNvPr id="81934" name="Oval 14"/>
            <p:cNvSpPr>
              <a:spLocks noChangeArrowheads="1"/>
            </p:cNvSpPr>
            <p:nvPr/>
          </p:nvSpPr>
          <p:spPr bwMode="gray">
            <a:xfrm>
              <a:off x="2789" y="1625"/>
              <a:ext cx="907" cy="907"/>
            </a:xfrm>
            <a:prstGeom prst="ellipse">
              <a:avLst/>
            </a:prstGeom>
            <a:gradFill rotWithShape="1">
              <a:gsLst>
                <a:gs pos="0">
                  <a:srgbClr val="83A6A7">
                    <a:gamma/>
                    <a:tint val="0"/>
                    <a:invGamma/>
                  </a:srgbClr>
                </a:gs>
                <a:gs pos="50000">
                  <a:srgbClr val="83A6A7"/>
                </a:gs>
                <a:gs pos="100000">
                  <a:srgbClr val="83A6A7">
                    <a:gamma/>
                    <a:tint val="0"/>
                    <a:invGamma/>
                  </a:srgbClr>
                </a:gs>
              </a:gsLst>
              <a:lin ang="2700000" scaled="1"/>
            </a:gradFill>
            <a:ln w="38100" algn="ctr">
              <a:noFill/>
              <a:round/>
              <a:headEnd/>
              <a:tailEnd/>
            </a:ln>
            <a:effectLst/>
          </p:spPr>
          <p:txBody>
            <a:bodyPr wrap="none" anchor="ctr">
              <a:spAutoFit/>
            </a:bodyPr>
            <a:lstStyle/>
            <a:p>
              <a:endParaRPr lang="ar-JO"/>
            </a:p>
          </p:txBody>
        </p:sp>
        <p:sp>
          <p:nvSpPr>
            <p:cNvPr id="81935" name="Oval 15"/>
            <p:cNvSpPr>
              <a:spLocks noChangeArrowheads="1"/>
            </p:cNvSpPr>
            <p:nvPr/>
          </p:nvSpPr>
          <p:spPr bwMode="gray">
            <a:xfrm>
              <a:off x="2789" y="1625"/>
              <a:ext cx="907" cy="907"/>
            </a:xfrm>
            <a:prstGeom prst="ellipse">
              <a:avLst/>
            </a:prstGeom>
            <a:gradFill rotWithShape="1">
              <a:gsLst>
                <a:gs pos="0">
                  <a:srgbClr val="83A6A7">
                    <a:alpha val="32001"/>
                  </a:srgbClr>
                </a:gs>
                <a:gs pos="100000">
                  <a:srgbClr val="83A6A7">
                    <a:gamma/>
                    <a:shade val="0"/>
                    <a:invGamma/>
                    <a:alpha val="89999"/>
                  </a:srgbClr>
                </a:gs>
              </a:gsLst>
              <a:lin ang="2700000" scaled="1"/>
            </a:gradFill>
            <a:ln w="38100" algn="ctr">
              <a:noFill/>
              <a:round/>
              <a:headEnd/>
              <a:tailEnd/>
            </a:ln>
            <a:effectLst/>
          </p:spPr>
          <p:txBody>
            <a:bodyPr wrap="none" anchor="ctr">
              <a:spAutoFit/>
            </a:bodyPr>
            <a:lstStyle/>
            <a:p>
              <a:endParaRPr lang="ar-JO"/>
            </a:p>
          </p:txBody>
        </p:sp>
        <p:sp>
          <p:nvSpPr>
            <p:cNvPr id="81936" name="Oval 16"/>
            <p:cNvSpPr>
              <a:spLocks noChangeArrowheads="1"/>
            </p:cNvSpPr>
            <p:nvPr/>
          </p:nvSpPr>
          <p:spPr bwMode="gray">
            <a:xfrm>
              <a:off x="2849" y="1684"/>
              <a:ext cx="787" cy="788"/>
            </a:xfrm>
            <a:prstGeom prst="ellipse">
              <a:avLst/>
            </a:prstGeom>
            <a:gradFill rotWithShape="1">
              <a:gsLst>
                <a:gs pos="0">
                  <a:srgbClr val="83A6A7">
                    <a:gamma/>
                    <a:shade val="54118"/>
                    <a:invGamma/>
                  </a:srgbClr>
                </a:gs>
                <a:gs pos="50000">
                  <a:srgbClr val="83A6A7"/>
                </a:gs>
                <a:gs pos="100000">
                  <a:srgbClr val="83A6A7">
                    <a:gamma/>
                    <a:shade val="54118"/>
                    <a:invGamma/>
                  </a:srgbClr>
                </a:gs>
              </a:gsLst>
              <a:lin ang="18900000" scaled="1"/>
            </a:gradFill>
            <a:ln w="38100" algn="ctr">
              <a:noFill/>
              <a:round/>
              <a:headEnd/>
              <a:tailEnd/>
            </a:ln>
            <a:effectLst/>
          </p:spPr>
          <p:txBody>
            <a:bodyPr anchor="ctr">
              <a:spAutoFit/>
            </a:bodyPr>
            <a:lstStyle/>
            <a:p>
              <a:endParaRPr lang="ar-JO"/>
            </a:p>
          </p:txBody>
        </p:sp>
        <p:sp>
          <p:nvSpPr>
            <p:cNvPr id="81937" name="Oval 17"/>
            <p:cNvSpPr>
              <a:spLocks noChangeArrowheads="1"/>
            </p:cNvSpPr>
            <p:nvPr/>
          </p:nvSpPr>
          <p:spPr bwMode="gray">
            <a:xfrm>
              <a:off x="2849" y="1686"/>
              <a:ext cx="787" cy="788"/>
            </a:xfrm>
            <a:prstGeom prst="ellipse">
              <a:avLst/>
            </a:prstGeom>
            <a:gradFill rotWithShape="1">
              <a:gsLst>
                <a:gs pos="0">
                  <a:srgbClr val="83A6A7">
                    <a:gamma/>
                    <a:shade val="63529"/>
                    <a:invGamma/>
                  </a:srgbClr>
                </a:gs>
                <a:gs pos="100000">
                  <a:srgbClr val="83A6A7">
                    <a:alpha val="0"/>
                  </a:srgbClr>
                </a:gs>
              </a:gsLst>
              <a:lin ang="2700000" scaled="1"/>
            </a:gradFill>
            <a:ln w="38100" algn="ctr">
              <a:noFill/>
              <a:round/>
              <a:headEnd/>
              <a:tailEnd/>
            </a:ln>
            <a:effectLst/>
          </p:spPr>
          <p:txBody>
            <a:bodyPr anchor="ctr">
              <a:spAutoFit/>
            </a:bodyPr>
            <a:lstStyle/>
            <a:p>
              <a:endParaRPr lang="ar-JO"/>
            </a:p>
          </p:txBody>
        </p:sp>
        <p:sp>
          <p:nvSpPr>
            <p:cNvPr id="81938" name="Oval 18"/>
            <p:cNvSpPr>
              <a:spLocks noChangeArrowheads="1"/>
            </p:cNvSpPr>
            <p:nvPr/>
          </p:nvSpPr>
          <p:spPr bwMode="gray">
            <a:xfrm>
              <a:off x="2888" y="1724"/>
              <a:ext cx="709" cy="709"/>
            </a:xfrm>
            <a:prstGeom prst="ellipse">
              <a:avLst/>
            </a:prstGeom>
            <a:solidFill>
              <a:srgbClr val="000000"/>
            </a:solidFill>
            <a:ln w="38100" algn="ctr">
              <a:noFill/>
              <a:round/>
              <a:headEnd/>
              <a:tailEnd/>
            </a:ln>
            <a:effectLst/>
          </p:spPr>
          <p:txBody>
            <a:bodyPr anchor="ctr">
              <a:spAutoFit/>
            </a:bodyPr>
            <a:lstStyle/>
            <a:p>
              <a:endParaRPr lang="ar-JO"/>
            </a:p>
          </p:txBody>
        </p:sp>
        <p:grpSp>
          <p:nvGrpSpPr>
            <p:cNvPr id="7" name="Group 19"/>
            <p:cNvGrpSpPr>
              <a:grpSpLocks/>
            </p:cNvGrpSpPr>
            <p:nvPr/>
          </p:nvGrpSpPr>
          <p:grpSpPr bwMode="auto">
            <a:xfrm>
              <a:off x="2899" y="1735"/>
              <a:ext cx="687" cy="688"/>
              <a:chOff x="4166" y="1706"/>
              <a:chExt cx="1252" cy="1252"/>
            </a:xfrm>
          </p:grpSpPr>
          <p:sp>
            <p:nvSpPr>
              <p:cNvPr id="81940" name="Oval 20"/>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JO"/>
              </a:p>
            </p:txBody>
          </p:sp>
          <p:sp>
            <p:nvSpPr>
              <p:cNvPr id="81941" name="Oval 21"/>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JO"/>
              </a:p>
            </p:txBody>
          </p:sp>
          <p:sp>
            <p:nvSpPr>
              <p:cNvPr id="81942" name="Oval 22"/>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JO"/>
              </a:p>
            </p:txBody>
          </p:sp>
          <p:sp>
            <p:nvSpPr>
              <p:cNvPr id="81943" name="Oval 23"/>
              <p:cNvSpPr>
                <a:spLocks noChangeArrowheads="1"/>
              </p:cNvSpPr>
              <p:nvPr/>
            </p:nvSpPr>
            <p:spPr bwMode="gray">
              <a:xfrm>
                <a:off x="4340" y="1811"/>
                <a:ext cx="1033" cy="1058"/>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r>
                  <a:rPr lang="en-US" sz="1200" dirty="0" smtClean="0"/>
                  <a:t>Activate</a:t>
                </a:r>
                <a:r>
                  <a:rPr lang="en-US" dirty="0" smtClean="0"/>
                  <a:t>d</a:t>
                </a:r>
              </a:p>
              <a:p>
                <a:r>
                  <a:rPr lang="en-US" dirty="0" smtClean="0"/>
                  <a:t>clay</a:t>
                </a:r>
                <a:endParaRPr lang="ar-JO" dirty="0"/>
              </a:p>
            </p:txBody>
          </p:sp>
        </p:grpSp>
      </p:grpSp>
      <p:grpSp>
        <p:nvGrpSpPr>
          <p:cNvPr id="8" name="Group 24"/>
          <p:cNvGrpSpPr>
            <a:grpSpLocks/>
          </p:cNvGrpSpPr>
          <p:nvPr/>
        </p:nvGrpSpPr>
        <p:grpSpPr bwMode="auto">
          <a:xfrm rot="3877067">
            <a:off x="6426994" y="4377531"/>
            <a:ext cx="2273300" cy="858838"/>
            <a:chOff x="2290" y="2725"/>
            <a:chExt cx="1832" cy="713"/>
          </a:xfrm>
        </p:grpSpPr>
        <p:grpSp>
          <p:nvGrpSpPr>
            <p:cNvPr id="9" name="Group 25"/>
            <p:cNvGrpSpPr>
              <a:grpSpLocks/>
            </p:cNvGrpSpPr>
            <p:nvPr/>
          </p:nvGrpSpPr>
          <p:grpSpPr bwMode="auto">
            <a:xfrm>
              <a:off x="2290" y="3030"/>
              <a:ext cx="1832" cy="408"/>
              <a:chOff x="2290" y="3030"/>
              <a:chExt cx="1832" cy="408"/>
            </a:xfrm>
          </p:grpSpPr>
          <p:sp>
            <p:nvSpPr>
              <p:cNvPr id="81946" name="Freeform 26"/>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0066FF"/>
              </a:solidFill>
              <a:ln w="0">
                <a:noFill/>
                <a:prstDash val="solid"/>
                <a:round/>
                <a:headEnd/>
                <a:tailEnd/>
              </a:ln>
            </p:spPr>
            <p:txBody>
              <a:bodyPr/>
              <a:lstStyle/>
              <a:p>
                <a:endParaRPr lang="ar-JO"/>
              </a:p>
            </p:txBody>
          </p:sp>
          <p:sp>
            <p:nvSpPr>
              <p:cNvPr id="81947" name="Freeform 27"/>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JO"/>
              </a:p>
            </p:txBody>
          </p:sp>
        </p:grpSp>
        <p:grpSp>
          <p:nvGrpSpPr>
            <p:cNvPr id="10" name="Group 28"/>
            <p:cNvGrpSpPr>
              <a:grpSpLocks/>
            </p:cNvGrpSpPr>
            <p:nvPr/>
          </p:nvGrpSpPr>
          <p:grpSpPr bwMode="auto">
            <a:xfrm flipV="1">
              <a:off x="2290" y="2725"/>
              <a:ext cx="1406" cy="313"/>
              <a:chOff x="2290" y="3030"/>
              <a:chExt cx="1832" cy="408"/>
            </a:xfrm>
          </p:grpSpPr>
          <p:sp>
            <p:nvSpPr>
              <p:cNvPr id="81949" name="Freeform 29"/>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6699FF"/>
              </a:solidFill>
              <a:ln w="0">
                <a:noFill/>
                <a:prstDash val="solid"/>
                <a:round/>
                <a:headEnd/>
                <a:tailEnd/>
              </a:ln>
            </p:spPr>
            <p:txBody>
              <a:bodyPr/>
              <a:lstStyle/>
              <a:p>
                <a:endParaRPr lang="ar-JO"/>
              </a:p>
            </p:txBody>
          </p:sp>
          <p:sp>
            <p:nvSpPr>
              <p:cNvPr id="81950" name="Freeform 30"/>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JO"/>
              </a:p>
            </p:txBody>
          </p:sp>
        </p:grpSp>
      </p:grpSp>
      <p:sp>
        <p:nvSpPr>
          <p:cNvPr id="81951" name="Oval 31"/>
          <p:cNvSpPr>
            <a:spLocks noChangeArrowheads="1"/>
          </p:cNvSpPr>
          <p:nvPr/>
        </p:nvSpPr>
        <p:spPr bwMode="gray">
          <a:xfrm>
            <a:off x="6089650" y="2541588"/>
            <a:ext cx="1524000" cy="1568450"/>
          </a:xfrm>
          <a:prstGeom prst="ellipse">
            <a:avLst/>
          </a:prstGeom>
          <a:gradFill rotWithShape="1">
            <a:gsLst>
              <a:gs pos="0">
                <a:srgbClr val="3399FF">
                  <a:gamma/>
                  <a:tint val="0"/>
                  <a:invGamma/>
                </a:srgbClr>
              </a:gs>
              <a:gs pos="50000">
                <a:srgbClr val="3399FF"/>
              </a:gs>
              <a:gs pos="100000">
                <a:srgbClr val="3399FF">
                  <a:gamma/>
                  <a:tint val="0"/>
                  <a:invGamma/>
                </a:srgbClr>
              </a:gs>
            </a:gsLst>
            <a:lin ang="2700000" scaled="1"/>
          </a:gradFill>
          <a:ln w="38100" algn="ctr">
            <a:noFill/>
            <a:round/>
            <a:headEnd/>
            <a:tailEnd/>
          </a:ln>
          <a:effectLst/>
        </p:spPr>
        <p:txBody>
          <a:bodyPr wrap="none" anchor="ctr">
            <a:spAutoFit/>
          </a:bodyPr>
          <a:lstStyle/>
          <a:p>
            <a:endParaRPr lang="ar-JO"/>
          </a:p>
        </p:txBody>
      </p:sp>
      <p:sp>
        <p:nvSpPr>
          <p:cNvPr id="81952" name="Oval 32"/>
          <p:cNvSpPr>
            <a:spLocks noChangeArrowheads="1"/>
          </p:cNvSpPr>
          <p:nvPr/>
        </p:nvSpPr>
        <p:spPr bwMode="gray">
          <a:xfrm>
            <a:off x="6089650" y="2541588"/>
            <a:ext cx="1524000" cy="1568450"/>
          </a:xfrm>
          <a:prstGeom prst="ellipse">
            <a:avLst/>
          </a:prstGeom>
          <a:gradFill rotWithShape="1">
            <a:gsLst>
              <a:gs pos="0">
                <a:srgbClr val="3399FF">
                  <a:alpha val="32001"/>
                </a:srgbClr>
              </a:gs>
              <a:gs pos="100000">
                <a:srgbClr val="3399FF">
                  <a:gamma/>
                  <a:shade val="0"/>
                  <a:invGamma/>
                  <a:alpha val="89999"/>
                </a:srgbClr>
              </a:gs>
            </a:gsLst>
            <a:lin ang="2700000" scaled="1"/>
          </a:gradFill>
          <a:ln w="38100" algn="ctr">
            <a:noFill/>
            <a:round/>
            <a:headEnd/>
            <a:tailEnd/>
          </a:ln>
          <a:effectLst/>
        </p:spPr>
        <p:txBody>
          <a:bodyPr wrap="none" anchor="ctr">
            <a:spAutoFit/>
          </a:bodyPr>
          <a:lstStyle/>
          <a:p>
            <a:endParaRPr lang="ar-JO"/>
          </a:p>
        </p:txBody>
      </p:sp>
      <p:sp>
        <p:nvSpPr>
          <p:cNvPr id="81953" name="Oval 33"/>
          <p:cNvSpPr>
            <a:spLocks noChangeArrowheads="1"/>
          </p:cNvSpPr>
          <p:nvPr/>
        </p:nvSpPr>
        <p:spPr bwMode="gray">
          <a:xfrm>
            <a:off x="6191250" y="2644775"/>
            <a:ext cx="1323975" cy="1362075"/>
          </a:xfrm>
          <a:prstGeom prst="ellipse">
            <a:avLst/>
          </a:prstGeom>
          <a:gradFill rotWithShape="1">
            <a:gsLst>
              <a:gs pos="0">
                <a:srgbClr val="3399FF">
                  <a:gamma/>
                  <a:shade val="54118"/>
                  <a:invGamma/>
                </a:srgbClr>
              </a:gs>
              <a:gs pos="50000">
                <a:srgbClr val="3399FF"/>
              </a:gs>
              <a:gs pos="100000">
                <a:srgbClr val="3399FF">
                  <a:gamma/>
                  <a:shade val="54118"/>
                  <a:invGamma/>
                </a:srgbClr>
              </a:gs>
            </a:gsLst>
            <a:lin ang="18900000" scaled="1"/>
          </a:gradFill>
          <a:ln w="38100" algn="ctr">
            <a:noFill/>
            <a:round/>
            <a:headEnd/>
            <a:tailEnd/>
          </a:ln>
          <a:effectLst/>
        </p:spPr>
        <p:txBody>
          <a:bodyPr anchor="ctr">
            <a:spAutoFit/>
          </a:bodyPr>
          <a:lstStyle/>
          <a:p>
            <a:endParaRPr lang="ar-JO"/>
          </a:p>
        </p:txBody>
      </p:sp>
      <p:sp>
        <p:nvSpPr>
          <p:cNvPr id="81954" name="Oval 34"/>
          <p:cNvSpPr>
            <a:spLocks noChangeArrowheads="1"/>
          </p:cNvSpPr>
          <p:nvPr/>
        </p:nvSpPr>
        <p:spPr bwMode="gray">
          <a:xfrm>
            <a:off x="6192838" y="2647950"/>
            <a:ext cx="1323975" cy="1362075"/>
          </a:xfrm>
          <a:prstGeom prst="ellipse">
            <a:avLst/>
          </a:prstGeom>
          <a:gradFill rotWithShape="1">
            <a:gsLst>
              <a:gs pos="0">
                <a:srgbClr val="3399FF">
                  <a:gamma/>
                  <a:shade val="63529"/>
                  <a:invGamma/>
                </a:srgbClr>
              </a:gs>
              <a:gs pos="100000">
                <a:srgbClr val="3399FF">
                  <a:alpha val="0"/>
                </a:srgbClr>
              </a:gs>
            </a:gsLst>
            <a:lin ang="2700000" scaled="1"/>
          </a:gradFill>
          <a:ln w="38100" algn="ctr">
            <a:noFill/>
            <a:round/>
            <a:headEnd/>
            <a:tailEnd/>
          </a:ln>
          <a:effectLst/>
        </p:spPr>
        <p:txBody>
          <a:bodyPr anchor="ctr">
            <a:spAutoFit/>
          </a:bodyPr>
          <a:lstStyle/>
          <a:p>
            <a:endParaRPr lang="ar-JO"/>
          </a:p>
        </p:txBody>
      </p:sp>
      <p:sp>
        <p:nvSpPr>
          <p:cNvPr id="81955" name="Oval 35"/>
          <p:cNvSpPr>
            <a:spLocks noChangeArrowheads="1"/>
          </p:cNvSpPr>
          <p:nvPr/>
        </p:nvSpPr>
        <p:spPr bwMode="gray">
          <a:xfrm>
            <a:off x="6256338" y="2713038"/>
            <a:ext cx="1192212" cy="1225550"/>
          </a:xfrm>
          <a:prstGeom prst="ellipse">
            <a:avLst/>
          </a:prstGeom>
          <a:solidFill>
            <a:srgbClr val="000000"/>
          </a:solidFill>
          <a:ln w="38100" algn="ctr">
            <a:noFill/>
            <a:round/>
            <a:headEnd/>
            <a:tailEnd/>
          </a:ln>
          <a:effectLst/>
        </p:spPr>
        <p:txBody>
          <a:bodyPr anchor="ctr">
            <a:spAutoFit/>
          </a:bodyPr>
          <a:lstStyle/>
          <a:p>
            <a:endParaRPr lang="ar-JO"/>
          </a:p>
        </p:txBody>
      </p:sp>
      <p:grpSp>
        <p:nvGrpSpPr>
          <p:cNvPr id="11" name="Group 36"/>
          <p:cNvGrpSpPr>
            <a:grpSpLocks/>
          </p:cNvGrpSpPr>
          <p:nvPr/>
        </p:nvGrpSpPr>
        <p:grpSpPr bwMode="auto">
          <a:xfrm>
            <a:off x="6275388" y="2732088"/>
            <a:ext cx="1155700" cy="1189037"/>
            <a:chOff x="4166" y="1706"/>
            <a:chExt cx="1252" cy="1252"/>
          </a:xfrm>
        </p:grpSpPr>
        <p:sp>
          <p:nvSpPr>
            <p:cNvPr id="81957" name="Oval 37"/>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JO"/>
            </a:p>
          </p:txBody>
        </p:sp>
        <p:sp>
          <p:nvSpPr>
            <p:cNvPr id="81958" name="Oval 38"/>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JO"/>
            </a:p>
          </p:txBody>
        </p:sp>
        <p:sp>
          <p:nvSpPr>
            <p:cNvPr id="81959" name="Oval 39"/>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JO"/>
            </a:p>
          </p:txBody>
        </p:sp>
        <p:sp>
          <p:nvSpPr>
            <p:cNvPr id="81960" name="Oval 40"/>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r>
                <a:rPr lang="en-US" dirty="0" smtClean="0"/>
                <a:t>Activated</a:t>
              </a:r>
            </a:p>
            <a:p>
              <a:r>
                <a:rPr lang="en-US" dirty="0" smtClean="0"/>
                <a:t>clay</a:t>
              </a:r>
              <a:endParaRPr lang="ar-JO" dirty="0"/>
            </a:p>
          </p:txBody>
        </p:sp>
      </p:grpSp>
      <p:grpSp>
        <p:nvGrpSpPr>
          <p:cNvPr id="12" name="Group 41"/>
          <p:cNvGrpSpPr>
            <a:grpSpLocks/>
          </p:cNvGrpSpPr>
          <p:nvPr/>
        </p:nvGrpSpPr>
        <p:grpSpPr bwMode="auto">
          <a:xfrm rot="3877067">
            <a:off x="2655094" y="4310856"/>
            <a:ext cx="2273300" cy="858838"/>
            <a:chOff x="2290" y="2725"/>
            <a:chExt cx="1832" cy="713"/>
          </a:xfrm>
        </p:grpSpPr>
        <p:grpSp>
          <p:nvGrpSpPr>
            <p:cNvPr id="13" name="Group 42"/>
            <p:cNvGrpSpPr>
              <a:grpSpLocks/>
            </p:cNvGrpSpPr>
            <p:nvPr/>
          </p:nvGrpSpPr>
          <p:grpSpPr bwMode="auto">
            <a:xfrm>
              <a:off x="2290" y="3030"/>
              <a:ext cx="1832" cy="408"/>
              <a:chOff x="2290" y="3030"/>
              <a:chExt cx="1832" cy="408"/>
            </a:xfrm>
          </p:grpSpPr>
          <p:sp>
            <p:nvSpPr>
              <p:cNvPr id="81963" name="Freeform 43"/>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608788"/>
              </a:solidFill>
              <a:ln w="0">
                <a:noFill/>
                <a:prstDash val="solid"/>
                <a:round/>
                <a:headEnd/>
                <a:tailEnd/>
              </a:ln>
            </p:spPr>
            <p:txBody>
              <a:bodyPr/>
              <a:lstStyle/>
              <a:p>
                <a:endParaRPr lang="ar-JO"/>
              </a:p>
            </p:txBody>
          </p:sp>
          <p:sp>
            <p:nvSpPr>
              <p:cNvPr id="81964" name="Freeform 44"/>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JO"/>
              </a:p>
            </p:txBody>
          </p:sp>
        </p:grpSp>
        <p:grpSp>
          <p:nvGrpSpPr>
            <p:cNvPr id="14" name="Group 45"/>
            <p:cNvGrpSpPr>
              <a:grpSpLocks/>
            </p:cNvGrpSpPr>
            <p:nvPr/>
          </p:nvGrpSpPr>
          <p:grpSpPr bwMode="auto">
            <a:xfrm flipV="1">
              <a:off x="2290" y="2725"/>
              <a:ext cx="1406" cy="313"/>
              <a:chOff x="2290" y="3030"/>
              <a:chExt cx="1832" cy="408"/>
            </a:xfrm>
          </p:grpSpPr>
          <p:sp>
            <p:nvSpPr>
              <p:cNvPr id="81966" name="Freeform 46"/>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98B5B6"/>
              </a:solidFill>
              <a:ln w="0">
                <a:noFill/>
                <a:prstDash val="solid"/>
                <a:round/>
                <a:headEnd/>
                <a:tailEnd/>
              </a:ln>
            </p:spPr>
            <p:txBody>
              <a:bodyPr/>
              <a:lstStyle/>
              <a:p>
                <a:endParaRPr lang="ar-JO"/>
              </a:p>
            </p:txBody>
          </p:sp>
          <p:sp>
            <p:nvSpPr>
              <p:cNvPr id="81967" name="Freeform 47"/>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JO"/>
              </a:p>
            </p:txBody>
          </p:sp>
        </p:grpSp>
      </p:grpSp>
      <p:grpSp>
        <p:nvGrpSpPr>
          <p:cNvPr id="15" name="Group 48"/>
          <p:cNvGrpSpPr>
            <a:grpSpLocks/>
          </p:cNvGrpSpPr>
          <p:nvPr/>
        </p:nvGrpSpPr>
        <p:grpSpPr bwMode="auto">
          <a:xfrm>
            <a:off x="2509838" y="2686050"/>
            <a:ext cx="1268412" cy="1308100"/>
            <a:chOff x="2789" y="1625"/>
            <a:chExt cx="907" cy="907"/>
          </a:xfrm>
        </p:grpSpPr>
        <p:sp>
          <p:nvSpPr>
            <p:cNvPr id="81969" name="Oval 49"/>
            <p:cNvSpPr>
              <a:spLocks noChangeArrowheads="1"/>
            </p:cNvSpPr>
            <p:nvPr/>
          </p:nvSpPr>
          <p:spPr bwMode="gray">
            <a:xfrm>
              <a:off x="2789" y="1625"/>
              <a:ext cx="907" cy="907"/>
            </a:xfrm>
            <a:prstGeom prst="ellipse">
              <a:avLst/>
            </a:prstGeom>
            <a:gradFill rotWithShape="1">
              <a:gsLst>
                <a:gs pos="0">
                  <a:srgbClr val="83A6A7">
                    <a:gamma/>
                    <a:tint val="0"/>
                    <a:invGamma/>
                  </a:srgbClr>
                </a:gs>
                <a:gs pos="50000">
                  <a:srgbClr val="83A6A7"/>
                </a:gs>
                <a:gs pos="100000">
                  <a:srgbClr val="83A6A7">
                    <a:gamma/>
                    <a:tint val="0"/>
                    <a:invGamma/>
                  </a:srgbClr>
                </a:gs>
              </a:gsLst>
              <a:lin ang="2700000" scaled="1"/>
            </a:gradFill>
            <a:ln w="38100" algn="ctr">
              <a:noFill/>
              <a:round/>
              <a:headEnd/>
              <a:tailEnd/>
            </a:ln>
            <a:effectLst/>
          </p:spPr>
          <p:txBody>
            <a:bodyPr wrap="none" anchor="ctr">
              <a:spAutoFit/>
            </a:bodyPr>
            <a:lstStyle/>
            <a:p>
              <a:endParaRPr lang="ar-JO"/>
            </a:p>
          </p:txBody>
        </p:sp>
        <p:sp>
          <p:nvSpPr>
            <p:cNvPr id="81970" name="Oval 50"/>
            <p:cNvSpPr>
              <a:spLocks noChangeArrowheads="1"/>
            </p:cNvSpPr>
            <p:nvPr/>
          </p:nvSpPr>
          <p:spPr bwMode="gray">
            <a:xfrm>
              <a:off x="2789" y="1625"/>
              <a:ext cx="907" cy="907"/>
            </a:xfrm>
            <a:prstGeom prst="ellipse">
              <a:avLst/>
            </a:prstGeom>
            <a:gradFill rotWithShape="1">
              <a:gsLst>
                <a:gs pos="0">
                  <a:srgbClr val="83A6A7">
                    <a:alpha val="32001"/>
                  </a:srgbClr>
                </a:gs>
                <a:gs pos="100000">
                  <a:srgbClr val="83A6A7">
                    <a:gamma/>
                    <a:shade val="0"/>
                    <a:invGamma/>
                    <a:alpha val="89999"/>
                  </a:srgbClr>
                </a:gs>
              </a:gsLst>
              <a:lin ang="2700000" scaled="1"/>
            </a:gradFill>
            <a:ln w="38100" algn="ctr">
              <a:noFill/>
              <a:round/>
              <a:headEnd/>
              <a:tailEnd/>
            </a:ln>
            <a:effectLst/>
          </p:spPr>
          <p:txBody>
            <a:bodyPr wrap="none" anchor="ctr">
              <a:spAutoFit/>
            </a:bodyPr>
            <a:lstStyle/>
            <a:p>
              <a:endParaRPr lang="ar-JO"/>
            </a:p>
          </p:txBody>
        </p:sp>
        <p:sp>
          <p:nvSpPr>
            <p:cNvPr id="81971" name="Oval 51"/>
            <p:cNvSpPr>
              <a:spLocks noChangeArrowheads="1"/>
            </p:cNvSpPr>
            <p:nvPr/>
          </p:nvSpPr>
          <p:spPr bwMode="gray">
            <a:xfrm>
              <a:off x="2849" y="1684"/>
              <a:ext cx="787" cy="788"/>
            </a:xfrm>
            <a:prstGeom prst="ellipse">
              <a:avLst/>
            </a:prstGeom>
            <a:gradFill rotWithShape="1">
              <a:gsLst>
                <a:gs pos="0">
                  <a:srgbClr val="83A6A7">
                    <a:gamma/>
                    <a:shade val="54118"/>
                    <a:invGamma/>
                  </a:srgbClr>
                </a:gs>
                <a:gs pos="50000">
                  <a:srgbClr val="83A6A7"/>
                </a:gs>
                <a:gs pos="100000">
                  <a:srgbClr val="83A6A7">
                    <a:gamma/>
                    <a:shade val="54118"/>
                    <a:invGamma/>
                  </a:srgbClr>
                </a:gs>
              </a:gsLst>
              <a:lin ang="18900000" scaled="1"/>
            </a:gradFill>
            <a:ln w="38100" algn="ctr">
              <a:noFill/>
              <a:round/>
              <a:headEnd/>
              <a:tailEnd/>
            </a:ln>
            <a:effectLst/>
          </p:spPr>
          <p:txBody>
            <a:bodyPr anchor="ctr">
              <a:spAutoFit/>
            </a:bodyPr>
            <a:lstStyle/>
            <a:p>
              <a:endParaRPr lang="ar-JO"/>
            </a:p>
          </p:txBody>
        </p:sp>
        <p:sp>
          <p:nvSpPr>
            <p:cNvPr id="81972" name="Oval 52"/>
            <p:cNvSpPr>
              <a:spLocks noChangeArrowheads="1"/>
            </p:cNvSpPr>
            <p:nvPr/>
          </p:nvSpPr>
          <p:spPr bwMode="gray">
            <a:xfrm>
              <a:off x="2849" y="1686"/>
              <a:ext cx="787" cy="788"/>
            </a:xfrm>
            <a:prstGeom prst="ellipse">
              <a:avLst/>
            </a:prstGeom>
            <a:gradFill rotWithShape="1">
              <a:gsLst>
                <a:gs pos="0">
                  <a:srgbClr val="83A6A7">
                    <a:gamma/>
                    <a:shade val="63529"/>
                    <a:invGamma/>
                  </a:srgbClr>
                </a:gs>
                <a:gs pos="100000">
                  <a:srgbClr val="83A6A7">
                    <a:alpha val="0"/>
                  </a:srgbClr>
                </a:gs>
              </a:gsLst>
              <a:lin ang="2700000" scaled="1"/>
            </a:gradFill>
            <a:ln w="38100" algn="ctr">
              <a:noFill/>
              <a:round/>
              <a:headEnd/>
              <a:tailEnd/>
            </a:ln>
            <a:effectLst/>
          </p:spPr>
          <p:txBody>
            <a:bodyPr anchor="ctr">
              <a:spAutoFit/>
            </a:bodyPr>
            <a:lstStyle/>
            <a:p>
              <a:endParaRPr lang="ar-JO"/>
            </a:p>
          </p:txBody>
        </p:sp>
        <p:sp>
          <p:nvSpPr>
            <p:cNvPr id="81973" name="Oval 53"/>
            <p:cNvSpPr>
              <a:spLocks noChangeArrowheads="1"/>
            </p:cNvSpPr>
            <p:nvPr/>
          </p:nvSpPr>
          <p:spPr bwMode="gray">
            <a:xfrm>
              <a:off x="2888" y="1724"/>
              <a:ext cx="709" cy="709"/>
            </a:xfrm>
            <a:prstGeom prst="ellipse">
              <a:avLst/>
            </a:prstGeom>
            <a:solidFill>
              <a:srgbClr val="000000"/>
            </a:solidFill>
            <a:ln w="38100" algn="ctr">
              <a:noFill/>
              <a:round/>
              <a:headEnd/>
              <a:tailEnd/>
            </a:ln>
            <a:effectLst/>
          </p:spPr>
          <p:txBody>
            <a:bodyPr anchor="ctr">
              <a:spAutoFit/>
            </a:bodyPr>
            <a:lstStyle/>
            <a:p>
              <a:endParaRPr lang="ar-JO"/>
            </a:p>
          </p:txBody>
        </p:sp>
        <p:grpSp>
          <p:nvGrpSpPr>
            <p:cNvPr id="16" name="Group 54"/>
            <p:cNvGrpSpPr>
              <a:grpSpLocks/>
            </p:cNvGrpSpPr>
            <p:nvPr/>
          </p:nvGrpSpPr>
          <p:grpSpPr bwMode="auto">
            <a:xfrm>
              <a:off x="2899" y="1735"/>
              <a:ext cx="687" cy="688"/>
              <a:chOff x="4166" y="1706"/>
              <a:chExt cx="1252" cy="1252"/>
            </a:xfrm>
          </p:grpSpPr>
          <p:sp>
            <p:nvSpPr>
              <p:cNvPr id="81975" name="Oval 55"/>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JO"/>
              </a:p>
            </p:txBody>
          </p:sp>
          <p:sp>
            <p:nvSpPr>
              <p:cNvPr id="81976" name="Oval 56"/>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JO"/>
              </a:p>
            </p:txBody>
          </p:sp>
          <p:sp>
            <p:nvSpPr>
              <p:cNvPr id="81977" name="Oval 57"/>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JO"/>
              </a:p>
            </p:txBody>
          </p:sp>
          <p:sp>
            <p:nvSpPr>
              <p:cNvPr id="81978" name="Oval 58"/>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r>
                  <a:rPr lang="en-US" dirty="0" smtClean="0"/>
                  <a:t>clay</a:t>
                </a:r>
                <a:endParaRPr lang="ar-JO" dirty="0"/>
              </a:p>
            </p:txBody>
          </p:sp>
        </p:grpSp>
      </p:grpSp>
      <p:grpSp>
        <p:nvGrpSpPr>
          <p:cNvPr id="17" name="Group 59"/>
          <p:cNvGrpSpPr>
            <a:grpSpLocks/>
          </p:cNvGrpSpPr>
          <p:nvPr/>
        </p:nvGrpSpPr>
        <p:grpSpPr bwMode="auto">
          <a:xfrm rot="3877067">
            <a:off x="908844" y="4310856"/>
            <a:ext cx="2273300" cy="858838"/>
            <a:chOff x="2290" y="2725"/>
            <a:chExt cx="1832" cy="713"/>
          </a:xfrm>
        </p:grpSpPr>
        <p:grpSp>
          <p:nvGrpSpPr>
            <p:cNvPr id="18" name="Group 60"/>
            <p:cNvGrpSpPr>
              <a:grpSpLocks/>
            </p:cNvGrpSpPr>
            <p:nvPr/>
          </p:nvGrpSpPr>
          <p:grpSpPr bwMode="auto">
            <a:xfrm>
              <a:off x="2290" y="3030"/>
              <a:ext cx="1832" cy="408"/>
              <a:chOff x="2290" y="3030"/>
              <a:chExt cx="1832" cy="408"/>
            </a:xfrm>
          </p:grpSpPr>
          <p:sp>
            <p:nvSpPr>
              <p:cNvPr id="81981" name="Freeform 61"/>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608788"/>
              </a:solidFill>
              <a:ln w="0">
                <a:noFill/>
                <a:prstDash val="solid"/>
                <a:round/>
                <a:headEnd/>
                <a:tailEnd/>
              </a:ln>
            </p:spPr>
            <p:txBody>
              <a:bodyPr/>
              <a:lstStyle/>
              <a:p>
                <a:endParaRPr lang="ar-JO"/>
              </a:p>
            </p:txBody>
          </p:sp>
          <p:sp>
            <p:nvSpPr>
              <p:cNvPr id="81982" name="Freeform 62"/>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JO"/>
              </a:p>
            </p:txBody>
          </p:sp>
        </p:grpSp>
        <p:grpSp>
          <p:nvGrpSpPr>
            <p:cNvPr id="19" name="Group 63"/>
            <p:cNvGrpSpPr>
              <a:grpSpLocks/>
            </p:cNvGrpSpPr>
            <p:nvPr/>
          </p:nvGrpSpPr>
          <p:grpSpPr bwMode="auto">
            <a:xfrm flipV="1">
              <a:off x="2290" y="2725"/>
              <a:ext cx="1406" cy="313"/>
              <a:chOff x="2290" y="3030"/>
              <a:chExt cx="1832" cy="408"/>
            </a:xfrm>
          </p:grpSpPr>
          <p:sp>
            <p:nvSpPr>
              <p:cNvPr id="81984" name="Freeform 64"/>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98B5B6"/>
              </a:solidFill>
              <a:ln w="0">
                <a:noFill/>
                <a:prstDash val="solid"/>
                <a:round/>
                <a:headEnd/>
                <a:tailEnd/>
              </a:ln>
            </p:spPr>
            <p:txBody>
              <a:bodyPr/>
              <a:lstStyle/>
              <a:p>
                <a:endParaRPr lang="ar-JO"/>
              </a:p>
            </p:txBody>
          </p:sp>
          <p:sp>
            <p:nvSpPr>
              <p:cNvPr id="81985" name="Freeform 65"/>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JO"/>
              </a:p>
            </p:txBody>
          </p:sp>
        </p:grpSp>
      </p:grpSp>
      <p:grpSp>
        <p:nvGrpSpPr>
          <p:cNvPr id="20" name="Group 66"/>
          <p:cNvGrpSpPr>
            <a:grpSpLocks/>
          </p:cNvGrpSpPr>
          <p:nvPr/>
        </p:nvGrpSpPr>
        <p:grpSpPr bwMode="auto">
          <a:xfrm>
            <a:off x="755576" y="2636912"/>
            <a:ext cx="1268413" cy="1308100"/>
            <a:chOff x="2789" y="1625"/>
            <a:chExt cx="907" cy="907"/>
          </a:xfrm>
        </p:grpSpPr>
        <p:sp>
          <p:nvSpPr>
            <p:cNvPr id="81987" name="Oval 67"/>
            <p:cNvSpPr>
              <a:spLocks noChangeArrowheads="1"/>
            </p:cNvSpPr>
            <p:nvPr/>
          </p:nvSpPr>
          <p:spPr bwMode="gray">
            <a:xfrm>
              <a:off x="2789" y="1625"/>
              <a:ext cx="907" cy="907"/>
            </a:xfrm>
            <a:prstGeom prst="ellipse">
              <a:avLst/>
            </a:prstGeom>
            <a:gradFill rotWithShape="1">
              <a:gsLst>
                <a:gs pos="0">
                  <a:srgbClr val="83A6A7">
                    <a:gamma/>
                    <a:tint val="0"/>
                    <a:invGamma/>
                  </a:srgbClr>
                </a:gs>
                <a:gs pos="50000">
                  <a:srgbClr val="83A6A7"/>
                </a:gs>
                <a:gs pos="100000">
                  <a:srgbClr val="83A6A7">
                    <a:gamma/>
                    <a:tint val="0"/>
                    <a:invGamma/>
                  </a:srgbClr>
                </a:gs>
              </a:gsLst>
              <a:lin ang="2700000" scaled="1"/>
            </a:gradFill>
            <a:ln w="38100" algn="ctr">
              <a:noFill/>
              <a:round/>
              <a:headEnd/>
              <a:tailEnd/>
            </a:ln>
            <a:effectLst/>
          </p:spPr>
          <p:txBody>
            <a:bodyPr wrap="none" anchor="ctr">
              <a:spAutoFit/>
            </a:bodyPr>
            <a:lstStyle/>
            <a:p>
              <a:endParaRPr lang="ar-JO"/>
            </a:p>
          </p:txBody>
        </p:sp>
        <p:sp>
          <p:nvSpPr>
            <p:cNvPr id="81988" name="Oval 68"/>
            <p:cNvSpPr>
              <a:spLocks noChangeArrowheads="1"/>
            </p:cNvSpPr>
            <p:nvPr/>
          </p:nvSpPr>
          <p:spPr bwMode="gray">
            <a:xfrm>
              <a:off x="2789" y="1625"/>
              <a:ext cx="907" cy="907"/>
            </a:xfrm>
            <a:prstGeom prst="ellipse">
              <a:avLst/>
            </a:prstGeom>
            <a:gradFill rotWithShape="1">
              <a:gsLst>
                <a:gs pos="0">
                  <a:srgbClr val="83A6A7">
                    <a:alpha val="32001"/>
                  </a:srgbClr>
                </a:gs>
                <a:gs pos="100000">
                  <a:srgbClr val="83A6A7">
                    <a:gamma/>
                    <a:shade val="0"/>
                    <a:invGamma/>
                    <a:alpha val="89999"/>
                  </a:srgbClr>
                </a:gs>
              </a:gsLst>
              <a:lin ang="2700000" scaled="1"/>
            </a:gradFill>
            <a:ln w="38100" algn="ctr">
              <a:noFill/>
              <a:round/>
              <a:headEnd/>
              <a:tailEnd/>
            </a:ln>
            <a:effectLst/>
          </p:spPr>
          <p:txBody>
            <a:bodyPr wrap="none" anchor="ctr">
              <a:spAutoFit/>
            </a:bodyPr>
            <a:lstStyle/>
            <a:p>
              <a:endParaRPr lang="ar-JO"/>
            </a:p>
          </p:txBody>
        </p:sp>
        <p:sp>
          <p:nvSpPr>
            <p:cNvPr id="81989" name="Oval 69"/>
            <p:cNvSpPr>
              <a:spLocks noChangeArrowheads="1"/>
            </p:cNvSpPr>
            <p:nvPr/>
          </p:nvSpPr>
          <p:spPr bwMode="gray">
            <a:xfrm>
              <a:off x="2849" y="1684"/>
              <a:ext cx="787" cy="788"/>
            </a:xfrm>
            <a:prstGeom prst="ellipse">
              <a:avLst/>
            </a:prstGeom>
            <a:gradFill rotWithShape="1">
              <a:gsLst>
                <a:gs pos="0">
                  <a:srgbClr val="83A6A7">
                    <a:gamma/>
                    <a:shade val="54118"/>
                    <a:invGamma/>
                  </a:srgbClr>
                </a:gs>
                <a:gs pos="50000">
                  <a:srgbClr val="83A6A7"/>
                </a:gs>
                <a:gs pos="100000">
                  <a:srgbClr val="83A6A7">
                    <a:gamma/>
                    <a:shade val="54118"/>
                    <a:invGamma/>
                  </a:srgbClr>
                </a:gs>
              </a:gsLst>
              <a:lin ang="18900000" scaled="1"/>
            </a:gradFill>
            <a:ln w="38100" algn="ctr">
              <a:noFill/>
              <a:round/>
              <a:headEnd/>
              <a:tailEnd/>
            </a:ln>
            <a:effectLst/>
          </p:spPr>
          <p:txBody>
            <a:bodyPr anchor="ctr">
              <a:spAutoFit/>
            </a:bodyPr>
            <a:lstStyle/>
            <a:p>
              <a:endParaRPr lang="ar-JO"/>
            </a:p>
          </p:txBody>
        </p:sp>
        <p:sp>
          <p:nvSpPr>
            <p:cNvPr id="81990" name="Oval 70"/>
            <p:cNvSpPr>
              <a:spLocks noChangeArrowheads="1"/>
            </p:cNvSpPr>
            <p:nvPr/>
          </p:nvSpPr>
          <p:spPr bwMode="gray">
            <a:xfrm>
              <a:off x="2849" y="1686"/>
              <a:ext cx="787" cy="788"/>
            </a:xfrm>
            <a:prstGeom prst="ellipse">
              <a:avLst/>
            </a:prstGeom>
            <a:gradFill rotWithShape="1">
              <a:gsLst>
                <a:gs pos="0">
                  <a:srgbClr val="83A6A7">
                    <a:gamma/>
                    <a:shade val="63529"/>
                    <a:invGamma/>
                  </a:srgbClr>
                </a:gs>
                <a:gs pos="100000">
                  <a:srgbClr val="83A6A7">
                    <a:alpha val="0"/>
                  </a:srgbClr>
                </a:gs>
              </a:gsLst>
              <a:lin ang="2700000" scaled="1"/>
            </a:gradFill>
            <a:ln w="38100" algn="ctr">
              <a:noFill/>
              <a:round/>
              <a:headEnd/>
              <a:tailEnd/>
            </a:ln>
            <a:effectLst/>
          </p:spPr>
          <p:txBody>
            <a:bodyPr anchor="ctr">
              <a:spAutoFit/>
            </a:bodyPr>
            <a:lstStyle/>
            <a:p>
              <a:endParaRPr lang="ar-JO"/>
            </a:p>
          </p:txBody>
        </p:sp>
        <p:sp>
          <p:nvSpPr>
            <p:cNvPr id="81991" name="Oval 71"/>
            <p:cNvSpPr>
              <a:spLocks noChangeArrowheads="1"/>
            </p:cNvSpPr>
            <p:nvPr/>
          </p:nvSpPr>
          <p:spPr bwMode="gray">
            <a:xfrm>
              <a:off x="2888" y="1724"/>
              <a:ext cx="709" cy="709"/>
            </a:xfrm>
            <a:prstGeom prst="ellipse">
              <a:avLst/>
            </a:prstGeom>
            <a:solidFill>
              <a:srgbClr val="000000"/>
            </a:solidFill>
            <a:ln w="38100" algn="ctr">
              <a:noFill/>
              <a:round/>
              <a:headEnd/>
              <a:tailEnd/>
            </a:ln>
            <a:effectLst/>
          </p:spPr>
          <p:txBody>
            <a:bodyPr anchor="ctr">
              <a:spAutoFit/>
            </a:bodyPr>
            <a:lstStyle/>
            <a:p>
              <a:endParaRPr lang="ar-JO"/>
            </a:p>
          </p:txBody>
        </p:sp>
        <p:grpSp>
          <p:nvGrpSpPr>
            <p:cNvPr id="21" name="Group 72"/>
            <p:cNvGrpSpPr>
              <a:grpSpLocks/>
            </p:cNvGrpSpPr>
            <p:nvPr/>
          </p:nvGrpSpPr>
          <p:grpSpPr bwMode="auto">
            <a:xfrm>
              <a:off x="2899" y="1735"/>
              <a:ext cx="687" cy="688"/>
              <a:chOff x="4166" y="1706"/>
              <a:chExt cx="1252" cy="1252"/>
            </a:xfrm>
          </p:grpSpPr>
          <p:sp>
            <p:nvSpPr>
              <p:cNvPr id="81993" name="Oval 73"/>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JO"/>
              </a:p>
            </p:txBody>
          </p:sp>
          <p:sp>
            <p:nvSpPr>
              <p:cNvPr id="81994" name="Oval 74"/>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JO"/>
              </a:p>
            </p:txBody>
          </p:sp>
          <p:sp>
            <p:nvSpPr>
              <p:cNvPr id="81995" name="Oval 75"/>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JO"/>
              </a:p>
            </p:txBody>
          </p:sp>
          <p:sp>
            <p:nvSpPr>
              <p:cNvPr id="81996" name="Oval 76"/>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r>
                  <a:rPr lang="en-US" dirty="0" smtClean="0"/>
                  <a:t>clay</a:t>
                </a:r>
                <a:endParaRPr lang="ar-JO" dirty="0"/>
              </a:p>
            </p:txBody>
          </p:sp>
        </p:grpSp>
      </p:grpSp>
      <p:sp>
        <p:nvSpPr>
          <p:cNvPr id="81997" name="Text Box 77"/>
          <p:cNvSpPr txBox="1">
            <a:spLocks noChangeArrowheads="1"/>
          </p:cNvSpPr>
          <p:nvPr/>
        </p:nvSpPr>
        <p:spPr bwMode="gray">
          <a:xfrm rot="3925970">
            <a:off x="848464" y="4663425"/>
            <a:ext cx="1943632" cy="307777"/>
          </a:xfrm>
          <a:prstGeom prst="rect">
            <a:avLst/>
          </a:prstGeom>
          <a:noFill/>
          <a:ln w="9525">
            <a:noFill/>
            <a:miter lim="800000"/>
            <a:headEnd/>
            <a:tailEnd/>
          </a:ln>
          <a:effectLst/>
        </p:spPr>
        <p:txBody>
          <a:bodyPr wrap="square">
            <a:spAutoFit/>
          </a:bodyPr>
          <a:lstStyle/>
          <a:p>
            <a:pPr eaLnBrk="0" hangingPunct="0"/>
            <a:r>
              <a:rPr lang="en-US" sz="1400" b="1" dirty="0" smtClean="0">
                <a:solidFill>
                  <a:schemeClr val="bg1"/>
                </a:solidFill>
              </a:rPr>
              <a:t>Without additives</a:t>
            </a:r>
            <a:endParaRPr lang="en-US" sz="1400" b="1" dirty="0">
              <a:solidFill>
                <a:schemeClr val="bg1"/>
              </a:solidFill>
            </a:endParaRPr>
          </a:p>
        </p:txBody>
      </p:sp>
      <p:sp>
        <p:nvSpPr>
          <p:cNvPr id="81998" name="Text Box 78"/>
          <p:cNvSpPr txBox="1">
            <a:spLocks noChangeArrowheads="1"/>
          </p:cNvSpPr>
          <p:nvPr/>
        </p:nvSpPr>
        <p:spPr bwMode="gray">
          <a:xfrm rot="3925970">
            <a:off x="1469384" y="4225231"/>
            <a:ext cx="1249060" cy="307777"/>
          </a:xfrm>
          <a:prstGeom prst="rect">
            <a:avLst/>
          </a:prstGeom>
          <a:noFill/>
          <a:ln w="9525">
            <a:noFill/>
            <a:miter lim="800000"/>
            <a:headEnd/>
            <a:tailEnd/>
          </a:ln>
          <a:effectLst/>
        </p:spPr>
        <p:txBody>
          <a:bodyPr wrap="none">
            <a:spAutoFit/>
          </a:bodyPr>
          <a:lstStyle/>
          <a:p>
            <a:pPr eaLnBrk="0" hangingPunct="0"/>
            <a:r>
              <a:rPr lang="en-US" sz="1400" b="1" dirty="0" smtClean="0"/>
              <a:t>Lime &amp; sand</a:t>
            </a:r>
            <a:endParaRPr lang="en-US" sz="1400" b="1" dirty="0"/>
          </a:p>
        </p:txBody>
      </p:sp>
      <p:sp>
        <p:nvSpPr>
          <p:cNvPr id="81999" name="Text Box 79"/>
          <p:cNvSpPr txBox="1">
            <a:spLocks noChangeArrowheads="1"/>
          </p:cNvSpPr>
          <p:nvPr/>
        </p:nvSpPr>
        <p:spPr bwMode="gray">
          <a:xfrm rot="3925970">
            <a:off x="2504995" y="4803211"/>
            <a:ext cx="2174358" cy="307777"/>
          </a:xfrm>
          <a:prstGeom prst="rect">
            <a:avLst/>
          </a:prstGeom>
          <a:noFill/>
          <a:ln w="9525">
            <a:noFill/>
            <a:miter lim="800000"/>
            <a:headEnd/>
            <a:tailEnd/>
          </a:ln>
          <a:effectLst/>
        </p:spPr>
        <p:txBody>
          <a:bodyPr wrap="square">
            <a:spAutoFit/>
          </a:bodyPr>
          <a:lstStyle/>
          <a:p>
            <a:pPr eaLnBrk="0" hangingPunct="0"/>
            <a:r>
              <a:rPr lang="en-US" sz="1400" b="1" dirty="0" smtClean="0">
                <a:solidFill>
                  <a:schemeClr val="bg1"/>
                </a:solidFill>
              </a:rPr>
              <a:t>Secondary additives</a:t>
            </a:r>
            <a:endParaRPr lang="en-US" sz="1400" b="1" dirty="0">
              <a:solidFill>
                <a:schemeClr val="bg1"/>
              </a:solidFill>
            </a:endParaRPr>
          </a:p>
        </p:txBody>
      </p:sp>
      <p:sp>
        <p:nvSpPr>
          <p:cNvPr id="82000" name="Text Box 80"/>
          <p:cNvSpPr txBox="1">
            <a:spLocks noChangeArrowheads="1"/>
          </p:cNvSpPr>
          <p:nvPr/>
        </p:nvSpPr>
        <p:spPr bwMode="gray">
          <a:xfrm rot="3925970">
            <a:off x="3210871" y="4225231"/>
            <a:ext cx="1249060" cy="307777"/>
          </a:xfrm>
          <a:prstGeom prst="rect">
            <a:avLst/>
          </a:prstGeom>
          <a:noFill/>
          <a:ln w="9525">
            <a:noFill/>
            <a:miter lim="800000"/>
            <a:headEnd/>
            <a:tailEnd/>
          </a:ln>
          <a:effectLst/>
        </p:spPr>
        <p:txBody>
          <a:bodyPr wrap="none">
            <a:spAutoFit/>
          </a:bodyPr>
          <a:lstStyle/>
          <a:p>
            <a:pPr eaLnBrk="0" hangingPunct="0"/>
            <a:r>
              <a:rPr lang="en-US" sz="1400" b="1" dirty="0" smtClean="0"/>
              <a:t>Lime &amp; sand</a:t>
            </a:r>
            <a:endParaRPr lang="en-US" sz="1400" b="1" dirty="0"/>
          </a:p>
        </p:txBody>
      </p:sp>
      <p:sp>
        <p:nvSpPr>
          <p:cNvPr id="82001" name="Text Box 81"/>
          <p:cNvSpPr txBox="1">
            <a:spLocks noChangeArrowheads="1"/>
          </p:cNvSpPr>
          <p:nvPr/>
        </p:nvSpPr>
        <p:spPr bwMode="gray">
          <a:xfrm rot="3925970">
            <a:off x="4910399" y="4500533"/>
            <a:ext cx="898003" cy="400110"/>
          </a:xfrm>
          <a:prstGeom prst="rect">
            <a:avLst/>
          </a:prstGeom>
          <a:noFill/>
          <a:ln w="9525">
            <a:noFill/>
            <a:miter lim="800000"/>
            <a:headEnd/>
            <a:tailEnd/>
          </a:ln>
          <a:effectLst/>
        </p:spPr>
        <p:txBody>
          <a:bodyPr wrap="none">
            <a:spAutoFit/>
          </a:bodyPr>
          <a:lstStyle/>
          <a:p>
            <a:pPr eaLnBrk="0" hangingPunct="0"/>
            <a:r>
              <a:rPr lang="en-US" sz="2000" b="1" dirty="0" err="1" smtClean="0">
                <a:solidFill>
                  <a:schemeClr val="bg1"/>
                </a:solidFill>
              </a:rPr>
              <a:t>NaOH</a:t>
            </a:r>
            <a:endParaRPr lang="en-US" sz="2000" b="1" dirty="0">
              <a:solidFill>
                <a:schemeClr val="bg1"/>
              </a:solidFill>
            </a:endParaRPr>
          </a:p>
        </p:txBody>
      </p:sp>
      <p:sp>
        <p:nvSpPr>
          <p:cNvPr id="82002" name="Text Box 82"/>
          <p:cNvSpPr txBox="1">
            <a:spLocks noChangeArrowheads="1"/>
          </p:cNvSpPr>
          <p:nvPr/>
        </p:nvSpPr>
        <p:spPr bwMode="gray">
          <a:xfrm rot="3925970">
            <a:off x="5023796" y="4225231"/>
            <a:ext cx="1249060" cy="307777"/>
          </a:xfrm>
          <a:prstGeom prst="rect">
            <a:avLst/>
          </a:prstGeom>
          <a:noFill/>
          <a:ln w="9525">
            <a:noFill/>
            <a:miter lim="800000"/>
            <a:headEnd/>
            <a:tailEnd/>
          </a:ln>
          <a:effectLst/>
        </p:spPr>
        <p:txBody>
          <a:bodyPr wrap="none">
            <a:spAutoFit/>
          </a:bodyPr>
          <a:lstStyle/>
          <a:p>
            <a:pPr eaLnBrk="0" hangingPunct="0"/>
            <a:r>
              <a:rPr lang="en-US" sz="1400" b="1" dirty="0" smtClean="0"/>
              <a:t>Lime &amp; sand</a:t>
            </a:r>
            <a:endParaRPr lang="en-US" sz="1400" b="1" dirty="0"/>
          </a:p>
        </p:txBody>
      </p:sp>
      <p:sp>
        <p:nvSpPr>
          <p:cNvPr id="82003" name="Text Box 83"/>
          <p:cNvSpPr txBox="1">
            <a:spLocks noChangeArrowheads="1"/>
          </p:cNvSpPr>
          <p:nvPr/>
        </p:nvSpPr>
        <p:spPr bwMode="gray">
          <a:xfrm rot="3925970">
            <a:off x="6485519" y="4643408"/>
            <a:ext cx="1653017" cy="400110"/>
          </a:xfrm>
          <a:prstGeom prst="rect">
            <a:avLst/>
          </a:prstGeom>
          <a:noFill/>
          <a:ln w="9525">
            <a:noFill/>
            <a:miter lim="800000"/>
            <a:headEnd/>
            <a:tailEnd/>
          </a:ln>
          <a:effectLst/>
        </p:spPr>
        <p:txBody>
          <a:bodyPr wrap="none">
            <a:spAutoFit/>
          </a:bodyPr>
          <a:lstStyle/>
          <a:p>
            <a:pPr eaLnBrk="0" hangingPunct="0"/>
            <a:r>
              <a:rPr lang="en-US" sz="2000" b="1" dirty="0" smtClean="0">
                <a:solidFill>
                  <a:schemeClr val="bg1"/>
                </a:solidFill>
              </a:rPr>
              <a:t>carbonation</a:t>
            </a:r>
            <a:endParaRPr lang="en-US" sz="2000" b="1" dirty="0">
              <a:solidFill>
                <a:schemeClr val="bg1"/>
              </a:solidFill>
            </a:endParaRPr>
          </a:p>
        </p:txBody>
      </p:sp>
      <p:sp>
        <p:nvSpPr>
          <p:cNvPr id="82004" name="Text Box 84"/>
          <p:cNvSpPr txBox="1">
            <a:spLocks noChangeArrowheads="1"/>
          </p:cNvSpPr>
          <p:nvPr/>
        </p:nvSpPr>
        <p:spPr bwMode="gray">
          <a:xfrm rot="3925970">
            <a:off x="6974834" y="4368106"/>
            <a:ext cx="1249060" cy="307777"/>
          </a:xfrm>
          <a:prstGeom prst="rect">
            <a:avLst/>
          </a:prstGeom>
          <a:noFill/>
          <a:ln w="9525">
            <a:noFill/>
            <a:miter lim="800000"/>
            <a:headEnd/>
            <a:tailEnd/>
          </a:ln>
          <a:effectLst/>
        </p:spPr>
        <p:txBody>
          <a:bodyPr wrap="none">
            <a:spAutoFit/>
          </a:bodyPr>
          <a:lstStyle/>
          <a:p>
            <a:pPr eaLnBrk="0" hangingPunct="0"/>
            <a:r>
              <a:rPr lang="en-US" sz="1400" b="1" dirty="0" smtClean="0"/>
              <a:t>Lime &amp; sand</a:t>
            </a:r>
            <a:endParaRPr lang="en-US" sz="1400" b="1" dirty="0"/>
          </a:p>
        </p:txBody>
      </p:sp>
      <p:grpSp>
        <p:nvGrpSpPr>
          <p:cNvPr id="22" name="Group 85"/>
          <p:cNvGrpSpPr>
            <a:grpSpLocks/>
          </p:cNvGrpSpPr>
          <p:nvPr/>
        </p:nvGrpSpPr>
        <p:grpSpPr bwMode="auto">
          <a:xfrm>
            <a:off x="1069975" y="1828800"/>
            <a:ext cx="6742114" cy="409575"/>
            <a:chOff x="967" y="1152"/>
            <a:chExt cx="4247" cy="258"/>
          </a:xfrm>
        </p:grpSpPr>
        <p:sp>
          <p:nvSpPr>
            <p:cNvPr id="82006" name="Text Box 86"/>
            <p:cNvSpPr txBox="1">
              <a:spLocks noChangeArrowheads="1"/>
            </p:cNvSpPr>
            <p:nvPr/>
          </p:nvSpPr>
          <p:spPr bwMode="gray">
            <a:xfrm>
              <a:off x="967" y="1177"/>
              <a:ext cx="670" cy="233"/>
            </a:xfrm>
            <a:prstGeom prst="rect">
              <a:avLst/>
            </a:prstGeom>
            <a:noFill/>
            <a:ln w="9525">
              <a:noFill/>
              <a:miter lim="800000"/>
              <a:headEnd/>
              <a:tailEnd/>
            </a:ln>
            <a:effectLst/>
          </p:spPr>
          <p:txBody>
            <a:bodyPr wrap="none">
              <a:spAutoFit/>
            </a:bodyPr>
            <a:lstStyle/>
            <a:p>
              <a:pPr eaLnBrk="0" hangingPunct="0"/>
              <a:r>
                <a:rPr lang="en-US" dirty="0" smtClean="0">
                  <a:solidFill>
                    <a:schemeClr val="tx2"/>
                  </a:solidFill>
                  <a:latin typeface="Verdana" pitchFamily="34" charset="0"/>
                </a:rPr>
                <a:t>1</a:t>
              </a:r>
              <a:r>
                <a:rPr lang="en-US" baseline="30000" dirty="0" smtClean="0">
                  <a:solidFill>
                    <a:schemeClr val="tx2"/>
                  </a:solidFill>
                  <a:latin typeface="Verdana" pitchFamily="34" charset="0"/>
                </a:rPr>
                <a:t>st</a:t>
              </a:r>
              <a:r>
                <a:rPr lang="en-US" dirty="0" smtClean="0">
                  <a:solidFill>
                    <a:schemeClr val="tx2"/>
                  </a:solidFill>
                  <a:latin typeface="Verdana" pitchFamily="34" charset="0"/>
                </a:rPr>
                <a:t> Path</a:t>
              </a:r>
              <a:endParaRPr lang="en-US" dirty="0">
                <a:solidFill>
                  <a:schemeClr val="tx2"/>
                </a:solidFill>
                <a:latin typeface="Verdana" pitchFamily="34" charset="0"/>
              </a:endParaRPr>
            </a:p>
          </p:txBody>
        </p:sp>
        <p:sp>
          <p:nvSpPr>
            <p:cNvPr id="82007" name="Text Box 87"/>
            <p:cNvSpPr txBox="1">
              <a:spLocks noChangeArrowheads="1"/>
            </p:cNvSpPr>
            <p:nvPr/>
          </p:nvSpPr>
          <p:spPr bwMode="gray">
            <a:xfrm>
              <a:off x="2072" y="1177"/>
              <a:ext cx="703" cy="233"/>
            </a:xfrm>
            <a:prstGeom prst="rect">
              <a:avLst/>
            </a:prstGeom>
            <a:noFill/>
            <a:ln w="9525">
              <a:noFill/>
              <a:miter lim="800000"/>
              <a:headEnd/>
              <a:tailEnd/>
            </a:ln>
            <a:effectLst/>
          </p:spPr>
          <p:txBody>
            <a:bodyPr wrap="none">
              <a:spAutoFit/>
            </a:bodyPr>
            <a:lstStyle/>
            <a:p>
              <a:pPr eaLnBrk="0" hangingPunct="0"/>
              <a:r>
                <a:rPr lang="en-US" dirty="0" smtClean="0">
                  <a:solidFill>
                    <a:schemeClr val="tx2"/>
                  </a:solidFill>
                  <a:latin typeface="Verdana" pitchFamily="34" charset="0"/>
                </a:rPr>
                <a:t>2</a:t>
              </a:r>
              <a:r>
                <a:rPr lang="en-US" baseline="30000" dirty="0" smtClean="0">
                  <a:solidFill>
                    <a:schemeClr val="tx2"/>
                  </a:solidFill>
                  <a:latin typeface="Verdana" pitchFamily="34" charset="0"/>
                </a:rPr>
                <a:t>nd</a:t>
              </a:r>
              <a:r>
                <a:rPr lang="en-US" dirty="0" smtClean="0">
                  <a:solidFill>
                    <a:schemeClr val="tx2"/>
                  </a:solidFill>
                  <a:latin typeface="Verdana" pitchFamily="34" charset="0"/>
                </a:rPr>
                <a:t> Path</a:t>
              </a:r>
              <a:endParaRPr lang="en-US" dirty="0">
                <a:solidFill>
                  <a:schemeClr val="tx2"/>
                </a:solidFill>
                <a:latin typeface="Verdana" pitchFamily="34" charset="0"/>
              </a:endParaRPr>
            </a:p>
          </p:txBody>
        </p:sp>
        <p:sp>
          <p:nvSpPr>
            <p:cNvPr id="82008" name="Text Box 88"/>
            <p:cNvSpPr txBox="1">
              <a:spLocks noChangeArrowheads="1"/>
            </p:cNvSpPr>
            <p:nvPr/>
          </p:nvSpPr>
          <p:spPr bwMode="gray">
            <a:xfrm>
              <a:off x="3172" y="1177"/>
              <a:ext cx="683" cy="233"/>
            </a:xfrm>
            <a:prstGeom prst="rect">
              <a:avLst/>
            </a:prstGeom>
            <a:noFill/>
            <a:ln w="9525">
              <a:noFill/>
              <a:miter lim="800000"/>
              <a:headEnd/>
              <a:tailEnd/>
            </a:ln>
            <a:effectLst/>
          </p:spPr>
          <p:txBody>
            <a:bodyPr wrap="none">
              <a:spAutoFit/>
            </a:bodyPr>
            <a:lstStyle/>
            <a:p>
              <a:pPr eaLnBrk="0" hangingPunct="0"/>
              <a:r>
                <a:rPr lang="en-US" dirty="0" smtClean="0">
                  <a:solidFill>
                    <a:schemeClr val="tx2"/>
                  </a:solidFill>
                  <a:latin typeface="Verdana" pitchFamily="34" charset="0"/>
                </a:rPr>
                <a:t>3</a:t>
              </a:r>
              <a:r>
                <a:rPr lang="en-US" baseline="30000" dirty="0" smtClean="0">
                  <a:solidFill>
                    <a:schemeClr val="tx2"/>
                  </a:solidFill>
                  <a:latin typeface="Verdana" pitchFamily="34" charset="0"/>
                </a:rPr>
                <a:t>rd</a:t>
              </a:r>
              <a:r>
                <a:rPr lang="en-US" dirty="0" smtClean="0">
                  <a:solidFill>
                    <a:schemeClr val="tx2"/>
                  </a:solidFill>
                  <a:latin typeface="Verdana" pitchFamily="34" charset="0"/>
                </a:rPr>
                <a:t> Path</a:t>
              </a:r>
              <a:endParaRPr lang="en-US" dirty="0">
                <a:solidFill>
                  <a:schemeClr val="tx2"/>
                </a:solidFill>
                <a:latin typeface="Verdana" pitchFamily="34" charset="0"/>
              </a:endParaRPr>
            </a:p>
          </p:txBody>
        </p:sp>
        <p:sp>
          <p:nvSpPr>
            <p:cNvPr id="82009" name="Text Box 89"/>
            <p:cNvSpPr txBox="1">
              <a:spLocks noChangeArrowheads="1"/>
            </p:cNvSpPr>
            <p:nvPr/>
          </p:nvSpPr>
          <p:spPr bwMode="gray">
            <a:xfrm>
              <a:off x="4398" y="1152"/>
              <a:ext cx="816" cy="252"/>
            </a:xfrm>
            <a:prstGeom prst="rect">
              <a:avLst/>
            </a:prstGeom>
            <a:noFill/>
            <a:ln w="9525">
              <a:noFill/>
              <a:miter lim="800000"/>
              <a:headEnd/>
              <a:tailEnd/>
            </a:ln>
            <a:effectLst/>
          </p:spPr>
          <p:txBody>
            <a:bodyPr wrap="square">
              <a:spAutoFit/>
            </a:bodyPr>
            <a:lstStyle/>
            <a:p>
              <a:pPr eaLnBrk="0" hangingPunct="0"/>
              <a:r>
                <a:rPr lang="en-US" sz="2000" dirty="0" smtClean="0">
                  <a:solidFill>
                    <a:schemeClr val="tx2"/>
                  </a:solidFill>
                  <a:latin typeface="Verdana" pitchFamily="34" charset="0"/>
                </a:rPr>
                <a:t>4</a:t>
              </a:r>
              <a:r>
                <a:rPr lang="en-US" sz="2000" baseline="30000" dirty="0" smtClean="0">
                  <a:solidFill>
                    <a:schemeClr val="tx2"/>
                  </a:solidFill>
                  <a:latin typeface="Verdana" pitchFamily="34" charset="0"/>
                </a:rPr>
                <a:t>th</a:t>
              </a:r>
              <a:r>
                <a:rPr lang="en-US" sz="2000" dirty="0" smtClean="0">
                  <a:solidFill>
                    <a:schemeClr val="tx2"/>
                  </a:solidFill>
                  <a:latin typeface="Verdana" pitchFamily="34" charset="0"/>
                </a:rPr>
                <a:t>  </a:t>
              </a:r>
              <a:r>
                <a:rPr lang="en-US" sz="2000" dirty="0" smtClean="0">
                  <a:solidFill>
                    <a:schemeClr val="tx2"/>
                  </a:solidFill>
                  <a:latin typeface="Verdana" pitchFamily="34" charset="0"/>
                </a:rPr>
                <a:t>Path</a:t>
              </a:r>
              <a:endParaRPr lang="en-US" sz="2000" dirty="0">
                <a:solidFill>
                  <a:schemeClr val="tx2"/>
                </a:solidFill>
                <a:latin typeface="Verdana" pitchFamily="34" charset="0"/>
              </a:endParaRPr>
            </a:p>
          </p:txBody>
        </p:sp>
        <p:cxnSp>
          <p:nvCxnSpPr>
            <p:cNvPr id="82010" name="AutoShape 90"/>
            <p:cNvCxnSpPr>
              <a:cxnSpLocks noChangeShapeType="1"/>
              <a:stCxn id="82006" idx="3"/>
              <a:endCxn id="82007" idx="1"/>
            </p:cNvCxnSpPr>
            <p:nvPr/>
          </p:nvCxnSpPr>
          <p:spPr bwMode="gray">
            <a:xfrm>
              <a:off x="1637" y="1293"/>
              <a:ext cx="435" cy="0"/>
            </a:xfrm>
            <a:prstGeom prst="straightConnector1">
              <a:avLst/>
            </a:prstGeom>
            <a:noFill/>
            <a:ln w="9525">
              <a:solidFill>
                <a:schemeClr val="tx2"/>
              </a:solidFill>
              <a:round/>
              <a:headEnd/>
              <a:tailEnd type="triangle" w="med" len="med"/>
            </a:ln>
            <a:effectLst/>
          </p:spPr>
        </p:cxnSp>
        <p:cxnSp>
          <p:nvCxnSpPr>
            <p:cNvPr id="82011" name="AutoShape 91"/>
            <p:cNvCxnSpPr>
              <a:cxnSpLocks noChangeShapeType="1"/>
              <a:stCxn id="82007" idx="3"/>
              <a:endCxn id="82008" idx="1"/>
            </p:cNvCxnSpPr>
            <p:nvPr/>
          </p:nvCxnSpPr>
          <p:spPr bwMode="gray">
            <a:xfrm>
              <a:off x="2775" y="1293"/>
              <a:ext cx="397" cy="0"/>
            </a:xfrm>
            <a:prstGeom prst="straightConnector1">
              <a:avLst/>
            </a:prstGeom>
            <a:noFill/>
            <a:ln w="9525">
              <a:solidFill>
                <a:schemeClr val="tx2"/>
              </a:solidFill>
              <a:round/>
              <a:headEnd/>
              <a:tailEnd type="triangle" w="med" len="med"/>
            </a:ln>
            <a:effectLst/>
          </p:spPr>
        </p:cxnSp>
        <p:cxnSp>
          <p:nvCxnSpPr>
            <p:cNvPr id="82012" name="AutoShape 92"/>
            <p:cNvCxnSpPr>
              <a:cxnSpLocks noChangeShapeType="1"/>
            </p:cNvCxnSpPr>
            <p:nvPr/>
          </p:nvCxnSpPr>
          <p:spPr bwMode="gray">
            <a:xfrm>
              <a:off x="3763" y="1298"/>
              <a:ext cx="616" cy="0"/>
            </a:xfrm>
            <a:prstGeom prst="straightConnector1">
              <a:avLst/>
            </a:prstGeom>
            <a:noFill/>
            <a:ln w="9525">
              <a:solidFill>
                <a:schemeClr val="tx2"/>
              </a:solidFill>
              <a:round/>
              <a:headEnd/>
              <a:tailEnd type="triangle" w="med" len="med"/>
            </a:ln>
            <a:effectLst/>
          </p:spPr>
        </p:cxnSp>
      </p:gr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عنصر نائب للتذييل 3"/>
          <p:cNvSpPr>
            <a:spLocks noGrp="1"/>
          </p:cNvSpPr>
          <p:nvPr>
            <p:ph type="ftr" sz="quarter" idx="10"/>
          </p:nvPr>
        </p:nvSpPr>
        <p:spPr>
          <a:xfrm>
            <a:off x="5004048" y="6381329"/>
            <a:ext cx="3758952" cy="400472"/>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42" name="عنصر نائب للتاريخ 5"/>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endParaRPr lang="en-US" dirty="0"/>
          </a:p>
        </p:txBody>
      </p:sp>
      <p:sp>
        <p:nvSpPr>
          <p:cNvPr id="90114" name="AutoShape 2"/>
          <p:cNvSpPr>
            <a:spLocks noChangeArrowheads="1"/>
          </p:cNvSpPr>
          <p:nvPr/>
        </p:nvSpPr>
        <p:spPr bwMode="auto">
          <a:xfrm>
            <a:off x="3419872" y="3573016"/>
            <a:ext cx="2664296" cy="2448272"/>
          </a:xfrm>
          <a:prstGeom prst="roundRect">
            <a:avLst>
              <a:gd name="adj" fmla="val 13745"/>
            </a:avLst>
          </a:prstGeom>
          <a:noFill/>
          <a:ln w="38100">
            <a:solidFill>
              <a:schemeClr val="bg2"/>
            </a:solidFill>
            <a:round/>
            <a:headEnd/>
            <a:tailEnd/>
          </a:ln>
          <a:effectLst/>
        </p:spPr>
        <p:txBody>
          <a:bodyPr anchor="ctr"/>
          <a:lstStyle/>
          <a:p>
            <a:pPr eaLnBrk="0" hangingPunct="0"/>
            <a:r>
              <a:rPr lang="en-US" sz="1400" dirty="0" smtClean="0"/>
              <a:t>Based on the 1</a:t>
            </a:r>
            <a:r>
              <a:rPr lang="en-US" sz="1400" baseline="30000" dirty="0" smtClean="0"/>
              <a:t>st</a:t>
            </a:r>
            <a:r>
              <a:rPr lang="en-US" sz="1400" dirty="0" smtClean="0"/>
              <a:t> Scenario , samples of clay with the proportion content resulted from the 1</a:t>
            </a:r>
            <a:r>
              <a:rPr lang="en-US" sz="1400" baseline="30000" dirty="0" smtClean="0"/>
              <a:t>st</a:t>
            </a:r>
            <a:r>
              <a:rPr lang="en-US" sz="1400" dirty="0" smtClean="0"/>
              <a:t>  scenario then cured under CO</a:t>
            </a:r>
            <a:r>
              <a:rPr lang="en-US" sz="1400" baseline="-25000" dirty="0" smtClean="0"/>
              <a:t>2</a:t>
            </a:r>
            <a:r>
              <a:rPr lang="en-US" sz="1400" dirty="0" smtClean="0"/>
              <a:t> in system open to the atmosphere with CO</a:t>
            </a:r>
            <a:r>
              <a:rPr lang="en-US" sz="1400" baseline="-25000" dirty="0" smtClean="0"/>
              <a:t>2</a:t>
            </a:r>
            <a:r>
              <a:rPr lang="en-US" sz="1400" dirty="0" smtClean="0"/>
              <a:t> pressure </a:t>
            </a:r>
            <a:endParaRPr lang="en-US" sz="1400" dirty="0">
              <a:solidFill>
                <a:schemeClr val="tx2"/>
              </a:solidFill>
              <a:latin typeface="Verdana" pitchFamily="34" charset="0"/>
            </a:endParaRPr>
          </a:p>
        </p:txBody>
      </p:sp>
      <p:sp>
        <p:nvSpPr>
          <p:cNvPr id="90115" name="AutoShape 3"/>
          <p:cNvSpPr>
            <a:spLocks noChangeArrowheads="1"/>
          </p:cNvSpPr>
          <p:nvPr/>
        </p:nvSpPr>
        <p:spPr bwMode="auto">
          <a:xfrm>
            <a:off x="467544" y="3501008"/>
            <a:ext cx="2868488" cy="2664296"/>
          </a:xfrm>
          <a:prstGeom prst="roundRect">
            <a:avLst>
              <a:gd name="adj" fmla="val 13745"/>
            </a:avLst>
          </a:prstGeom>
          <a:noFill/>
          <a:ln w="38100">
            <a:solidFill>
              <a:schemeClr val="bg2"/>
            </a:solidFill>
            <a:round/>
            <a:headEnd/>
            <a:tailEnd/>
          </a:ln>
          <a:effectLst/>
        </p:spPr>
        <p:txBody>
          <a:bodyPr anchor="ctr"/>
          <a:lstStyle/>
          <a:p>
            <a:pPr eaLnBrk="0" hangingPunct="0"/>
            <a:endParaRPr lang="en-US" sz="1400" dirty="0">
              <a:solidFill>
                <a:schemeClr val="tx2"/>
              </a:solidFill>
              <a:latin typeface="Verdana" pitchFamily="34" charset="0"/>
            </a:endParaRPr>
          </a:p>
        </p:txBody>
      </p:sp>
      <p:sp>
        <p:nvSpPr>
          <p:cNvPr id="90116" name="AutoShape 4"/>
          <p:cNvSpPr>
            <a:spLocks noChangeArrowheads="1"/>
          </p:cNvSpPr>
          <p:nvPr/>
        </p:nvSpPr>
        <p:spPr bwMode="auto">
          <a:xfrm>
            <a:off x="6156176" y="3573016"/>
            <a:ext cx="2520280" cy="2520280"/>
          </a:xfrm>
          <a:prstGeom prst="roundRect">
            <a:avLst>
              <a:gd name="adj" fmla="val 13745"/>
            </a:avLst>
          </a:prstGeom>
          <a:noFill/>
          <a:ln w="38100">
            <a:solidFill>
              <a:schemeClr val="bg2"/>
            </a:solidFill>
            <a:round/>
            <a:headEnd/>
            <a:tailEnd/>
          </a:ln>
          <a:effectLst/>
        </p:spPr>
        <p:txBody>
          <a:bodyPr anchor="ctr"/>
          <a:lstStyle/>
          <a:p>
            <a:r>
              <a:rPr lang="en-US" sz="1400" dirty="0" smtClean="0"/>
              <a:t>After identification the optimal content of lime according the compressive strength after 7 days, sand with different proportions with the optimal lime content from the 2</a:t>
            </a:r>
            <a:r>
              <a:rPr lang="en-US" sz="1400" baseline="30000" dirty="0" smtClean="0"/>
              <a:t>nd</a:t>
            </a:r>
            <a:r>
              <a:rPr lang="en-US" sz="1400" dirty="0" smtClean="0"/>
              <a:t> Scenario to the clay (sand, lime and clay) then cured under CO</a:t>
            </a:r>
            <a:r>
              <a:rPr lang="en-US" sz="1400" baseline="-25000" dirty="0" smtClean="0"/>
              <a:t>2</a:t>
            </a:r>
            <a:r>
              <a:rPr lang="en-US" sz="1400" dirty="0" smtClean="0"/>
              <a:t> under the same conditions in 2</a:t>
            </a:r>
            <a:r>
              <a:rPr lang="en-US" sz="1400" baseline="30000" dirty="0" smtClean="0"/>
              <a:t>nd</a:t>
            </a:r>
            <a:r>
              <a:rPr lang="en-US" sz="1400" dirty="0" smtClean="0"/>
              <a:t> Scenario.</a:t>
            </a:r>
            <a:endParaRPr lang="en-US" sz="1400" dirty="0"/>
          </a:p>
        </p:txBody>
      </p:sp>
      <p:sp>
        <p:nvSpPr>
          <p:cNvPr id="90117" name="Rectangle 5"/>
          <p:cNvSpPr>
            <a:spLocks noGrp="1" noChangeArrowheads="1"/>
          </p:cNvSpPr>
          <p:nvPr>
            <p:ph type="title"/>
          </p:nvPr>
        </p:nvSpPr>
        <p:spPr/>
        <p:txBody>
          <a:bodyPr/>
          <a:lstStyle/>
          <a:p>
            <a:r>
              <a:rPr lang="en-US" sz="3600" dirty="0" smtClean="0"/>
              <a:t>Methods &amp; Material (1</a:t>
            </a:r>
            <a:r>
              <a:rPr lang="en-US" sz="3600" baseline="30000" dirty="0" smtClean="0"/>
              <a:t>st</a:t>
            </a:r>
            <a:r>
              <a:rPr lang="en-US" sz="3600" dirty="0" smtClean="0"/>
              <a:t> Path)</a:t>
            </a:r>
            <a:endParaRPr lang="en-US" sz="2000" dirty="0"/>
          </a:p>
        </p:txBody>
      </p:sp>
      <p:sp>
        <p:nvSpPr>
          <p:cNvPr id="90118" name="AutoShape 6"/>
          <p:cNvSpPr>
            <a:spLocks noChangeArrowheads="1"/>
          </p:cNvSpPr>
          <p:nvPr/>
        </p:nvSpPr>
        <p:spPr bwMode="gray">
          <a:xfrm>
            <a:off x="3151188" y="2452688"/>
            <a:ext cx="400050" cy="449262"/>
          </a:xfrm>
          <a:prstGeom prst="chevron">
            <a:avLst>
              <a:gd name="adj" fmla="val 52514"/>
            </a:avLst>
          </a:prstGeom>
          <a:solidFill>
            <a:schemeClr val="accent1"/>
          </a:solidFill>
          <a:ln w="0" algn="ctr">
            <a:noFill/>
            <a:miter lim="800000"/>
            <a:headEnd/>
            <a:tailEnd/>
          </a:ln>
          <a:effectLst/>
        </p:spPr>
        <p:txBody>
          <a:bodyPr wrap="none" anchor="ctr"/>
          <a:lstStyle/>
          <a:p>
            <a:endParaRPr lang="ar-JO"/>
          </a:p>
        </p:txBody>
      </p:sp>
      <p:sp>
        <p:nvSpPr>
          <p:cNvPr id="90119" name="AutoShape 7"/>
          <p:cNvSpPr>
            <a:spLocks noChangeArrowheads="1"/>
          </p:cNvSpPr>
          <p:nvPr/>
        </p:nvSpPr>
        <p:spPr bwMode="gray">
          <a:xfrm>
            <a:off x="5613400" y="2452688"/>
            <a:ext cx="398463" cy="449262"/>
          </a:xfrm>
          <a:prstGeom prst="chevron">
            <a:avLst>
              <a:gd name="adj" fmla="val 52514"/>
            </a:avLst>
          </a:prstGeom>
          <a:solidFill>
            <a:schemeClr val="hlink"/>
          </a:solidFill>
          <a:ln w="0" algn="ctr">
            <a:noFill/>
            <a:miter lim="800000"/>
            <a:headEnd/>
            <a:tailEnd/>
          </a:ln>
          <a:effectLst/>
        </p:spPr>
        <p:txBody>
          <a:bodyPr wrap="none" anchor="ctr"/>
          <a:lstStyle/>
          <a:p>
            <a:endParaRPr lang="ar-JO"/>
          </a:p>
        </p:txBody>
      </p:sp>
      <p:sp>
        <p:nvSpPr>
          <p:cNvPr id="90120" name="Oval 8"/>
          <p:cNvSpPr>
            <a:spLocks noChangeArrowheads="1"/>
          </p:cNvSpPr>
          <p:nvPr/>
        </p:nvSpPr>
        <p:spPr bwMode="gray">
          <a:xfrm>
            <a:off x="6221413" y="1833563"/>
            <a:ext cx="1703387" cy="1687512"/>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ar-JO"/>
          </a:p>
        </p:txBody>
      </p:sp>
      <p:sp>
        <p:nvSpPr>
          <p:cNvPr id="90121" name="Oval 9"/>
          <p:cNvSpPr>
            <a:spLocks noChangeArrowheads="1"/>
          </p:cNvSpPr>
          <p:nvPr/>
        </p:nvSpPr>
        <p:spPr bwMode="gray">
          <a:xfrm>
            <a:off x="6221413" y="1833563"/>
            <a:ext cx="1703387" cy="1687512"/>
          </a:xfrm>
          <a:prstGeom prst="ellipse">
            <a:avLst/>
          </a:prstGeom>
          <a:gradFill rotWithShape="1">
            <a:gsLst>
              <a:gs pos="0">
                <a:schemeClr val="hlink">
                  <a:alpha val="32001"/>
                </a:schemeClr>
              </a:gs>
              <a:gs pos="100000">
                <a:schemeClr val="hlink">
                  <a:gamma/>
                  <a:shade val="0"/>
                  <a:invGamma/>
                  <a:alpha val="89999"/>
                </a:schemeClr>
              </a:gs>
            </a:gsLst>
            <a:lin ang="2700000" scaled="1"/>
          </a:gradFill>
          <a:ln w="38100" algn="ctr">
            <a:noFill/>
            <a:round/>
            <a:headEnd/>
            <a:tailEnd/>
          </a:ln>
          <a:effectLst/>
        </p:spPr>
        <p:txBody>
          <a:bodyPr anchor="ctr">
            <a:spAutoFit/>
          </a:bodyPr>
          <a:lstStyle/>
          <a:p>
            <a:endParaRPr lang="ar-JO"/>
          </a:p>
        </p:txBody>
      </p:sp>
      <p:sp>
        <p:nvSpPr>
          <p:cNvPr id="90122" name="Oval 10"/>
          <p:cNvSpPr>
            <a:spLocks noChangeArrowheads="1"/>
          </p:cNvSpPr>
          <p:nvPr/>
        </p:nvSpPr>
        <p:spPr bwMode="gray">
          <a:xfrm>
            <a:off x="6332538" y="1944688"/>
            <a:ext cx="1481137" cy="1466850"/>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ar-JO"/>
          </a:p>
        </p:txBody>
      </p:sp>
      <p:sp>
        <p:nvSpPr>
          <p:cNvPr id="90123" name="Oval 11"/>
          <p:cNvSpPr>
            <a:spLocks noChangeArrowheads="1"/>
          </p:cNvSpPr>
          <p:nvPr/>
        </p:nvSpPr>
        <p:spPr bwMode="gray">
          <a:xfrm>
            <a:off x="6357938" y="1952625"/>
            <a:ext cx="1481137" cy="1466850"/>
          </a:xfrm>
          <a:prstGeom prst="ellipse">
            <a:avLst/>
          </a:prstGeom>
          <a:gradFill rotWithShape="1">
            <a:gsLst>
              <a:gs pos="0">
                <a:schemeClr val="hlink">
                  <a:gamma/>
                  <a:shade val="63529"/>
                  <a:invGamma/>
                </a:schemeClr>
              </a:gs>
              <a:gs pos="100000">
                <a:schemeClr val="hlink">
                  <a:alpha val="0"/>
                </a:schemeClr>
              </a:gs>
            </a:gsLst>
            <a:lin ang="2700000" scaled="1"/>
          </a:gradFill>
          <a:ln w="38100" algn="ctr">
            <a:noFill/>
            <a:round/>
            <a:headEnd/>
            <a:tailEnd/>
          </a:ln>
          <a:effectLst/>
        </p:spPr>
        <p:txBody>
          <a:bodyPr anchor="ctr">
            <a:spAutoFit/>
          </a:bodyPr>
          <a:lstStyle/>
          <a:p>
            <a:endParaRPr lang="ar-JO"/>
          </a:p>
        </p:txBody>
      </p:sp>
      <p:sp>
        <p:nvSpPr>
          <p:cNvPr id="90124" name="Oval 12"/>
          <p:cNvSpPr>
            <a:spLocks noChangeArrowheads="1"/>
          </p:cNvSpPr>
          <p:nvPr/>
        </p:nvSpPr>
        <p:spPr bwMode="gray">
          <a:xfrm>
            <a:off x="6411913" y="2016125"/>
            <a:ext cx="1335087" cy="1320800"/>
          </a:xfrm>
          <a:prstGeom prst="ellipse">
            <a:avLst/>
          </a:prstGeom>
          <a:solidFill>
            <a:srgbClr val="333333"/>
          </a:solidFill>
          <a:ln w="38100" algn="ctr">
            <a:noFill/>
            <a:round/>
            <a:headEnd/>
            <a:tailEnd/>
          </a:ln>
          <a:effectLst/>
        </p:spPr>
        <p:txBody>
          <a:bodyPr anchor="ctr">
            <a:spAutoFit/>
          </a:bodyPr>
          <a:lstStyle/>
          <a:p>
            <a:endParaRPr lang="ar-JO"/>
          </a:p>
        </p:txBody>
      </p:sp>
      <p:sp>
        <p:nvSpPr>
          <p:cNvPr id="90125" name="Oval 13"/>
          <p:cNvSpPr>
            <a:spLocks noChangeArrowheads="1"/>
          </p:cNvSpPr>
          <p:nvPr/>
        </p:nvSpPr>
        <p:spPr bwMode="gray">
          <a:xfrm>
            <a:off x="1295400" y="1828800"/>
            <a:ext cx="1703388" cy="1687513"/>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endParaRPr lang="ar-JO"/>
          </a:p>
        </p:txBody>
      </p:sp>
      <p:sp>
        <p:nvSpPr>
          <p:cNvPr id="90126" name="Oval 14"/>
          <p:cNvSpPr>
            <a:spLocks noChangeArrowheads="1"/>
          </p:cNvSpPr>
          <p:nvPr/>
        </p:nvSpPr>
        <p:spPr bwMode="gray">
          <a:xfrm>
            <a:off x="1331640" y="1844824"/>
            <a:ext cx="1703388" cy="1687513"/>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headEnd/>
            <a:tailEnd/>
          </a:ln>
          <a:effectLst/>
        </p:spPr>
        <p:txBody>
          <a:bodyPr wrap="none" anchor="ctr">
            <a:spAutoFit/>
          </a:bodyPr>
          <a:lstStyle/>
          <a:p>
            <a:endParaRPr lang="ar-JO"/>
          </a:p>
        </p:txBody>
      </p:sp>
      <p:sp>
        <p:nvSpPr>
          <p:cNvPr id="90127" name="Oval 15"/>
          <p:cNvSpPr>
            <a:spLocks noChangeArrowheads="1"/>
          </p:cNvSpPr>
          <p:nvPr/>
        </p:nvSpPr>
        <p:spPr bwMode="gray">
          <a:xfrm>
            <a:off x="1406525" y="1938338"/>
            <a:ext cx="1481138" cy="1466850"/>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endParaRPr lang="ar-JO"/>
          </a:p>
        </p:txBody>
      </p:sp>
      <p:sp>
        <p:nvSpPr>
          <p:cNvPr id="90128" name="Oval 16"/>
          <p:cNvSpPr>
            <a:spLocks noChangeArrowheads="1"/>
          </p:cNvSpPr>
          <p:nvPr/>
        </p:nvSpPr>
        <p:spPr bwMode="gray">
          <a:xfrm>
            <a:off x="1408113" y="1941513"/>
            <a:ext cx="1481137" cy="1466850"/>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anchor="ctr">
            <a:spAutoFit/>
          </a:bodyPr>
          <a:lstStyle/>
          <a:p>
            <a:endParaRPr lang="ar-JO"/>
          </a:p>
        </p:txBody>
      </p:sp>
      <p:sp>
        <p:nvSpPr>
          <p:cNvPr id="90129" name="Oval 17"/>
          <p:cNvSpPr>
            <a:spLocks noChangeArrowheads="1"/>
          </p:cNvSpPr>
          <p:nvPr/>
        </p:nvSpPr>
        <p:spPr bwMode="gray">
          <a:xfrm>
            <a:off x="1481138" y="2012950"/>
            <a:ext cx="1333500" cy="1320800"/>
          </a:xfrm>
          <a:prstGeom prst="ellipse">
            <a:avLst/>
          </a:prstGeom>
          <a:solidFill>
            <a:srgbClr val="333333"/>
          </a:solidFill>
          <a:ln w="38100" algn="ctr">
            <a:noFill/>
            <a:round/>
            <a:headEnd/>
            <a:tailEnd/>
          </a:ln>
          <a:effectLst/>
        </p:spPr>
        <p:txBody>
          <a:bodyPr anchor="ctr">
            <a:spAutoFit/>
          </a:bodyPr>
          <a:lstStyle/>
          <a:p>
            <a:endParaRPr lang="ar-JO"/>
          </a:p>
        </p:txBody>
      </p:sp>
      <p:grpSp>
        <p:nvGrpSpPr>
          <p:cNvPr id="90130" name="Group 18"/>
          <p:cNvGrpSpPr>
            <a:grpSpLocks/>
          </p:cNvGrpSpPr>
          <p:nvPr/>
        </p:nvGrpSpPr>
        <p:grpSpPr bwMode="auto">
          <a:xfrm>
            <a:off x="1475656" y="2060848"/>
            <a:ext cx="1290638" cy="1277938"/>
            <a:chOff x="4166" y="1706"/>
            <a:chExt cx="1252" cy="1252"/>
          </a:xfrm>
        </p:grpSpPr>
        <p:sp>
          <p:nvSpPr>
            <p:cNvPr id="90131" name="Oval 19"/>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JO"/>
            </a:p>
          </p:txBody>
        </p:sp>
        <p:sp>
          <p:nvSpPr>
            <p:cNvPr id="90132" name="Oval 20"/>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JO"/>
            </a:p>
          </p:txBody>
        </p:sp>
        <p:sp>
          <p:nvSpPr>
            <p:cNvPr id="90133" name="Oval 21"/>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JO"/>
            </a:p>
          </p:txBody>
        </p:sp>
        <p:sp>
          <p:nvSpPr>
            <p:cNvPr id="90134" name="Oval 22"/>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ar-JO"/>
            </a:p>
          </p:txBody>
        </p:sp>
      </p:grpSp>
      <p:sp>
        <p:nvSpPr>
          <p:cNvPr id="90135" name="Oval 23"/>
          <p:cNvSpPr>
            <a:spLocks noChangeArrowheads="1"/>
          </p:cNvSpPr>
          <p:nvPr/>
        </p:nvSpPr>
        <p:spPr bwMode="gray">
          <a:xfrm>
            <a:off x="3759200" y="1833563"/>
            <a:ext cx="1703388" cy="1687512"/>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w="38100" algn="ctr">
            <a:noFill/>
            <a:round/>
            <a:headEnd/>
            <a:tailEnd/>
          </a:ln>
          <a:effectLst/>
        </p:spPr>
        <p:txBody>
          <a:bodyPr wrap="none" anchor="ctr">
            <a:spAutoFit/>
          </a:bodyPr>
          <a:lstStyle/>
          <a:p>
            <a:endParaRPr lang="ar-JO"/>
          </a:p>
        </p:txBody>
      </p:sp>
      <p:sp>
        <p:nvSpPr>
          <p:cNvPr id="90136" name="Oval 24"/>
          <p:cNvSpPr>
            <a:spLocks noChangeArrowheads="1"/>
          </p:cNvSpPr>
          <p:nvPr/>
        </p:nvSpPr>
        <p:spPr bwMode="gray">
          <a:xfrm>
            <a:off x="3759200" y="1833563"/>
            <a:ext cx="1703388" cy="1687512"/>
          </a:xfrm>
          <a:prstGeom prst="ellipse">
            <a:avLst/>
          </a:prstGeom>
          <a:gradFill rotWithShape="1">
            <a:gsLst>
              <a:gs pos="0">
                <a:schemeClr val="accent1">
                  <a:alpha val="32001"/>
                </a:schemeClr>
              </a:gs>
              <a:gs pos="100000">
                <a:schemeClr val="accent1">
                  <a:gamma/>
                  <a:shade val="46275"/>
                  <a:invGamma/>
                </a:schemeClr>
              </a:gs>
            </a:gsLst>
            <a:lin ang="2700000" scaled="1"/>
          </a:gradFill>
          <a:ln w="38100" algn="ctr">
            <a:noFill/>
            <a:round/>
            <a:headEnd/>
            <a:tailEnd/>
          </a:ln>
          <a:effectLst/>
        </p:spPr>
        <p:txBody>
          <a:bodyPr wrap="none" anchor="ctr">
            <a:spAutoFit/>
          </a:bodyPr>
          <a:lstStyle/>
          <a:p>
            <a:endParaRPr lang="ar-JO"/>
          </a:p>
        </p:txBody>
      </p:sp>
      <p:sp>
        <p:nvSpPr>
          <p:cNvPr id="90137" name="Oval 25"/>
          <p:cNvSpPr>
            <a:spLocks noChangeArrowheads="1"/>
          </p:cNvSpPr>
          <p:nvPr/>
        </p:nvSpPr>
        <p:spPr bwMode="gray">
          <a:xfrm>
            <a:off x="3870325" y="1944688"/>
            <a:ext cx="1481138" cy="1466850"/>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w="38100" algn="ctr">
            <a:noFill/>
            <a:round/>
            <a:headEnd/>
            <a:tailEnd/>
          </a:ln>
          <a:effectLst/>
        </p:spPr>
        <p:txBody>
          <a:bodyPr anchor="ctr">
            <a:spAutoFit/>
          </a:bodyPr>
          <a:lstStyle/>
          <a:p>
            <a:endParaRPr lang="ar-JO"/>
          </a:p>
        </p:txBody>
      </p:sp>
      <p:sp>
        <p:nvSpPr>
          <p:cNvPr id="90138" name="Oval 26"/>
          <p:cNvSpPr>
            <a:spLocks noChangeArrowheads="1"/>
          </p:cNvSpPr>
          <p:nvPr/>
        </p:nvSpPr>
        <p:spPr bwMode="gray">
          <a:xfrm>
            <a:off x="3779912" y="1916832"/>
            <a:ext cx="1481137" cy="1466850"/>
          </a:xfrm>
          <a:prstGeom prst="ellipse">
            <a:avLst/>
          </a:prstGeom>
          <a:gradFill rotWithShape="1">
            <a:gsLst>
              <a:gs pos="0">
                <a:schemeClr val="accent1">
                  <a:gamma/>
                  <a:shade val="63529"/>
                  <a:invGamma/>
                </a:schemeClr>
              </a:gs>
              <a:gs pos="100000">
                <a:schemeClr val="accent1">
                  <a:alpha val="0"/>
                </a:schemeClr>
              </a:gs>
            </a:gsLst>
            <a:lin ang="2700000" scaled="1"/>
          </a:gradFill>
          <a:ln w="38100" algn="ctr">
            <a:noFill/>
            <a:round/>
            <a:headEnd/>
            <a:tailEnd/>
          </a:ln>
          <a:effectLst/>
        </p:spPr>
        <p:txBody>
          <a:bodyPr anchor="ctr">
            <a:spAutoFit/>
          </a:bodyPr>
          <a:lstStyle/>
          <a:p>
            <a:endParaRPr lang="ar-JO"/>
          </a:p>
        </p:txBody>
      </p:sp>
      <p:sp>
        <p:nvSpPr>
          <p:cNvPr id="90139" name="Oval 27"/>
          <p:cNvSpPr>
            <a:spLocks noChangeArrowheads="1"/>
          </p:cNvSpPr>
          <p:nvPr/>
        </p:nvSpPr>
        <p:spPr bwMode="gray">
          <a:xfrm>
            <a:off x="3943350" y="2016125"/>
            <a:ext cx="1333500" cy="1320800"/>
          </a:xfrm>
          <a:prstGeom prst="ellipse">
            <a:avLst/>
          </a:prstGeom>
          <a:solidFill>
            <a:srgbClr val="333333"/>
          </a:solidFill>
          <a:ln w="38100" algn="ctr">
            <a:noFill/>
            <a:round/>
            <a:headEnd/>
            <a:tailEnd/>
          </a:ln>
          <a:effectLst/>
        </p:spPr>
        <p:txBody>
          <a:bodyPr anchor="ctr">
            <a:spAutoFit/>
          </a:bodyPr>
          <a:lstStyle/>
          <a:p>
            <a:endParaRPr lang="ar-JO"/>
          </a:p>
        </p:txBody>
      </p:sp>
      <p:grpSp>
        <p:nvGrpSpPr>
          <p:cNvPr id="90140" name="Group 28"/>
          <p:cNvGrpSpPr>
            <a:grpSpLocks/>
          </p:cNvGrpSpPr>
          <p:nvPr/>
        </p:nvGrpSpPr>
        <p:grpSpPr bwMode="auto">
          <a:xfrm>
            <a:off x="3965575" y="2032000"/>
            <a:ext cx="1290638" cy="1277938"/>
            <a:chOff x="4166" y="1706"/>
            <a:chExt cx="1252" cy="1252"/>
          </a:xfrm>
        </p:grpSpPr>
        <p:sp>
          <p:nvSpPr>
            <p:cNvPr id="90141" name="Oval 29"/>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JO"/>
            </a:p>
          </p:txBody>
        </p:sp>
        <p:sp>
          <p:nvSpPr>
            <p:cNvPr id="90142" name="Oval 30"/>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JO"/>
            </a:p>
          </p:txBody>
        </p:sp>
        <p:sp>
          <p:nvSpPr>
            <p:cNvPr id="90143" name="Oval 31"/>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JO"/>
            </a:p>
          </p:txBody>
        </p:sp>
        <p:sp>
          <p:nvSpPr>
            <p:cNvPr id="90144" name="Oval 32"/>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ar-JO"/>
            </a:p>
          </p:txBody>
        </p:sp>
      </p:grpSp>
      <p:grpSp>
        <p:nvGrpSpPr>
          <p:cNvPr id="90145" name="Group 33"/>
          <p:cNvGrpSpPr>
            <a:grpSpLocks/>
          </p:cNvGrpSpPr>
          <p:nvPr/>
        </p:nvGrpSpPr>
        <p:grpSpPr bwMode="auto">
          <a:xfrm>
            <a:off x="6435725" y="2032000"/>
            <a:ext cx="1292225" cy="1277938"/>
            <a:chOff x="4166" y="1706"/>
            <a:chExt cx="1252" cy="1252"/>
          </a:xfrm>
        </p:grpSpPr>
        <p:sp>
          <p:nvSpPr>
            <p:cNvPr id="90146" name="Oval 34"/>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JO"/>
            </a:p>
          </p:txBody>
        </p:sp>
        <p:sp>
          <p:nvSpPr>
            <p:cNvPr id="90147" name="Oval 35"/>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JO"/>
            </a:p>
          </p:txBody>
        </p:sp>
        <p:sp>
          <p:nvSpPr>
            <p:cNvPr id="90148" name="Oval 36"/>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JO"/>
            </a:p>
          </p:txBody>
        </p:sp>
        <p:sp>
          <p:nvSpPr>
            <p:cNvPr id="90149" name="Oval 37"/>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ar-JO"/>
            </a:p>
          </p:txBody>
        </p:sp>
      </p:grpSp>
      <p:sp>
        <p:nvSpPr>
          <p:cNvPr id="90150" name="Text Box 38"/>
          <p:cNvSpPr txBox="1">
            <a:spLocks noChangeArrowheads="1"/>
          </p:cNvSpPr>
          <p:nvPr/>
        </p:nvSpPr>
        <p:spPr bwMode="gray">
          <a:xfrm>
            <a:off x="1403648" y="2505075"/>
            <a:ext cx="1368152" cy="646331"/>
          </a:xfrm>
          <a:prstGeom prst="rect">
            <a:avLst/>
          </a:prstGeom>
          <a:noFill/>
          <a:ln w="9525" algn="ctr">
            <a:noFill/>
            <a:miter lim="800000"/>
            <a:headEnd/>
            <a:tailEnd/>
          </a:ln>
          <a:effectLst/>
        </p:spPr>
        <p:txBody>
          <a:bodyPr wrap="square">
            <a:spAutoFit/>
          </a:bodyPr>
          <a:lstStyle/>
          <a:p>
            <a:pPr algn="ctr" eaLnBrk="0" hangingPunct="0"/>
            <a:r>
              <a:rPr lang="en-US" dirty="0" smtClean="0">
                <a:solidFill>
                  <a:srgbClr val="000000"/>
                </a:solidFill>
              </a:rPr>
              <a:t>1</a:t>
            </a:r>
            <a:r>
              <a:rPr lang="en-US" baseline="30000" dirty="0" smtClean="0">
                <a:solidFill>
                  <a:srgbClr val="000000"/>
                </a:solidFill>
              </a:rPr>
              <a:t>st</a:t>
            </a:r>
            <a:r>
              <a:rPr lang="en-US" dirty="0" smtClean="0">
                <a:solidFill>
                  <a:srgbClr val="000000"/>
                </a:solidFill>
              </a:rPr>
              <a:t> </a:t>
            </a:r>
          </a:p>
          <a:p>
            <a:pPr algn="ctr" eaLnBrk="0" hangingPunct="0"/>
            <a:r>
              <a:rPr lang="en-US" dirty="0" smtClean="0">
                <a:solidFill>
                  <a:srgbClr val="000000"/>
                </a:solidFill>
              </a:rPr>
              <a:t>Scenario</a:t>
            </a:r>
            <a:endParaRPr lang="en-US" dirty="0">
              <a:solidFill>
                <a:srgbClr val="000000"/>
              </a:solidFill>
            </a:endParaRPr>
          </a:p>
        </p:txBody>
      </p:sp>
      <p:sp>
        <p:nvSpPr>
          <p:cNvPr id="90151" name="Text Box 39"/>
          <p:cNvSpPr txBox="1">
            <a:spLocks noChangeArrowheads="1"/>
          </p:cNvSpPr>
          <p:nvPr/>
        </p:nvSpPr>
        <p:spPr bwMode="gray">
          <a:xfrm>
            <a:off x="3995936" y="2505075"/>
            <a:ext cx="1325156" cy="646331"/>
          </a:xfrm>
          <a:prstGeom prst="rect">
            <a:avLst/>
          </a:prstGeom>
          <a:noFill/>
          <a:ln w="9525" algn="ctr">
            <a:noFill/>
            <a:miter lim="800000"/>
            <a:headEnd/>
            <a:tailEnd/>
          </a:ln>
          <a:effectLst/>
        </p:spPr>
        <p:txBody>
          <a:bodyPr wrap="square">
            <a:spAutoFit/>
          </a:bodyPr>
          <a:lstStyle/>
          <a:p>
            <a:pPr algn="ctr" eaLnBrk="0" hangingPunct="0"/>
            <a:r>
              <a:rPr lang="en-US" dirty="0" smtClean="0">
                <a:solidFill>
                  <a:srgbClr val="000000"/>
                </a:solidFill>
              </a:rPr>
              <a:t>2</a:t>
            </a:r>
            <a:r>
              <a:rPr lang="en-US" baseline="30000" dirty="0" smtClean="0">
                <a:solidFill>
                  <a:srgbClr val="000000"/>
                </a:solidFill>
              </a:rPr>
              <a:t>nd</a:t>
            </a:r>
            <a:r>
              <a:rPr lang="en-US" dirty="0" smtClean="0">
                <a:solidFill>
                  <a:srgbClr val="000000"/>
                </a:solidFill>
              </a:rPr>
              <a:t> </a:t>
            </a:r>
          </a:p>
          <a:p>
            <a:pPr algn="ctr" eaLnBrk="0" hangingPunct="0"/>
            <a:r>
              <a:rPr lang="en-US" dirty="0" smtClean="0">
                <a:solidFill>
                  <a:srgbClr val="000000"/>
                </a:solidFill>
              </a:rPr>
              <a:t>Scenario</a:t>
            </a:r>
          </a:p>
        </p:txBody>
      </p:sp>
      <p:sp>
        <p:nvSpPr>
          <p:cNvPr id="90152" name="Text Box 40"/>
          <p:cNvSpPr txBox="1">
            <a:spLocks noChangeArrowheads="1"/>
          </p:cNvSpPr>
          <p:nvPr/>
        </p:nvSpPr>
        <p:spPr bwMode="gray">
          <a:xfrm>
            <a:off x="6539808" y="2505075"/>
            <a:ext cx="1095172" cy="646331"/>
          </a:xfrm>
          <a:prstGeom prst="rect">
            <a:avLst/>
          </a:prstGeom>
          <a:noFill/>
          <a:ln w="9525" algn="ctr">
            <a:noFill/>
            <a:miter lim="800000"/>
            <a:headEnd/>
            <a:tailEnd/>
          </a:ln>
          <a:effectLst/>
        </p:spPr>
        <p:txBody>
          <a:bodyPr wrap="none">
            <a:spAutoFit/>
          </a:bodyPr>
          <a:lstStyle/>
          <a:p>
            <a:pPr algn="ctr" eaLnBrk="0" hangingPunct="0"/>
            <a:r>
              <a:rPr lang="en-US" dirty="0" smtClean="0">
                <a:solidFill>
                  <a:srgbClr val="000000"/>
                </a:solidFill>
              </a:rPr>
              <a:t>3</a:t>
            </a:r>
            <a:r>
              <a:rPr lang="en-US" baseline="30000" dirty="0" smtClean="0">
                <a:solidFill>
                  <a:srgbClr val="000000"/>
                </a:solidFill>
              </a:rPr>
              <a:t>rd</a:t>
            </a:r>
            <a:r>
              <a:rPr lang="en-US" dirty="0" smtClean="0">
                <a:solidFill>
                  <a:srgbClr val="000000"/>
                </a:solidFill>
              </a:rPr>
              <a:t>  </a:t>
            </a:r>
          </a:p>
          <a:p>
            <a:pPr algn="ctr" eaLnBrk="0" hangingPunct="0"/>
            <a:r>
              <a:rPr lang="en-US" dirty="0" smtClean="0">
                <a:solidFill>
                  <a:srgbClr val="000000"/>
                </a:solidFill>
              </a:rPr>
              <a:t>Scenario</a:t>
            </a:r>
          </a:p>
        </p:txBody>
      </p:sp>
      <p:sp>
        <p:nvSpPr>
          <p:cNvPr id="43" name="مستطيل 42"/>
          <p:cNvSpPr/>
          <p:nvPr/>
        </p:nvSpPr>
        <p:spPr>
          <a:xfrm>
            <a:off x="539552" y="3717031"/>
            <a:ext cx="2592288" cy="2308324"/>
          </a:xfrm>
          <a:prstGeom prst="rect">
            <a:avLst/>
          </a:prstGeom>
        </p:spPr>
        <p:txBody>
          <a:bodyPr wrap="square">
            <a:spAutoFit/>
          </a:bodyPr>
          <a:lstStyle/>
          <a:p>
            <a:r>
              <a:rPr lang="en-US" sz="1600" dirty="0" smtClean="0"/>
              <a:t>The lime added to the clay with different proportion contents (5%, 10%, 15%, 20%, 25% and 30%) with clay to obtaining the optimal content of lime according to the compressive strength after 7 days.</a:t>
            </a:r>
            <a:endParaRPr lang="en-US" sz="16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Methods &amp; Material (2</a:t>
            </a:r>
            <a:r>
              <a:rPr lang="en-US" baseline="30000" dirty="0" smtClean="0"/>
              <a:t>nd</a:t>
            </a:r>
            <a:r>
              <a:rPr lang="en-US" dirty="0" smtClean="0"/>
              <a:t> Path)</a:t>
            </a:r>
            <a:endParaRPr lang="ar-JO" dirty="0"/>
          </a:p>
        </p:txBody>
      </p:sp>
      <p:sp>
        <p:nvSpPr>
          <p:cNvPr id="3" name="عنصر نائب للمحتوى 2"/>
          <p:cNvSpPr>
            <a:spLocks noGrp="1"/>
          </p:cNvSpPr>
          <p:nvPr>
            <p:ph idx="1"/>
          </p:nvPr>
        </p:nvSpPr>
        <p:spPr>
          <a:xfrm>
            <a:off x="251520" y="1152525"/>
            <a:ext cx="8435280" cy="5248275"/>
          </a:xfrm>
        </p:spPr>
        <p:txBody>
          <a:bodyPr/>
          <a:lstStyle/>
          <a:p>
            <a:pPr algn="l" rtl="0">
              <a:buNone/>
            </a:pPr>
            <a:r>
              <a:rPr lang="en-US" dirty="0" smtClean="0"/>
              <a:t>2</a:t>
            </a:r>
            <a:r>
              <a:rPr lang="en-US" baseline="30000" dirty="0" smtClean="0"/>
              <a:t>nd</a:t>
            </a:r>
            <a:r>
              <a:rPr lang="en-US" dirty="0" smtClean="0"/>
              <a:t> Path </a:t>
            </a:r>
            <a:endParaRPr lang="ar-JO" dirty="0"/>
          </a:p>
        </p:txBody>
      </p:sp>
      <p:sp>
        <p:nvSpPr>
          <p:cNvPr id="4" name="عنصر نائب للتذييل 3"/>
          <p:cNvSpPr>
            <a:spLocks noGrp="1"/>
          </p:cNvSpPr>
          <p:nvPr>
            <p:ph type="ftr" sz="quarter" idx="10"/>
          </p:nvPr>
        </p:nvSpPr>
        <p:spPr>
          <a:xfrm>
            <a:off x="4283968" y="6381328"/>
            <a:ext cx="4479032" cy="400472"/>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86544"/>
          </a:xfrm>
          <a:solidFill>
            <a:srgbClr val="FF9933"/>
          </a:solidFill>
        </p:spPr>
        <p:txBody>
          <a:bodyPr/>
          <a:lstStyle/>
          <a:p>
            <a:r>
              <a:rPr lang="en-US" dirty="0" smtClean="0"/>
              <a:t>Lime- enhanced properties of clay bricks as  green building material</a:t>
            </a:r>
            <a:endParaRPr lang="en-US" dirty="0"/>
          </a:p>
        </p:txBody>
      </p:sp>
      <p:sp>
        <p:nvSpPr>
          <p:cNvPr id="6" name="AutoShape 2"/>
          <p:cNvSpPr>
            <a:spLocks noChangeArrowheads="1"/>
          </p:cNvSpPr>
          <p:nvPr/>
        </p:nvSpPr>
        <p:spPr bwMode="auto">
          <a:xfrm>
            <a:off x="3635896" y="3501008"/>
            <a:ext cx="2448272" cy="2808312"/>
          </a:xfrm>
          <a:prstGeom prst="roundRect">
            <a:avLst>
              <a:gd name="adj" fmla="val 13745"/>
            </a:avLst>
          </a:prstGeom>
          <a:noFill/>
          <a:ln w="38100">
            <a:solidFill>
              <a:schemeClr val="bg2"/>
            </a:solidFill>
            <a:round/>
            <a:headEnd/>
            <a:tailEnd/>
          </a:ln>
          <a:effectLst/>
        </p:spPr>
        <p:txBody>
          <a:bodyPr anchor="ctr"/>
          <a:lstStyle/>
          <a:p>
            <a:r>
              <a:rPr lang="en-US" sz="1400" dirty="0" smtClean="0"/>
              <a:t>Based on the 1</a:t>
            </a:r>
            <a:r>
              <a:rPr lang="en-US" sz="1400" baseline="30000" dirty="0" smtClean="0"/>
              <a:t>st</a:t>
            </a:r>
            <a:r>
              <a:rPr lang="en-US" sz="1400" dirty="0" smtClean="0"/>
              <a:t> Scenario, the optimal percent of lime determined which resulted from the crushing strength after 7 days, then different proportions of sand around 15% and candidate percents were (10%, 20%, and 25%) then tested according compressive strength after 7 days.</a:t>
            </a:r>
            <a:endParaRPr lang="en-US" sz="1400" dirty="0"/>
          </a:p>
        </p:txBody>
      </p:sp>
      <p:sp>
        <p:nvSpPr>
          <p:cNvPr id="7" name="AutoShape 4"/>
          <p:cNvSpPr>
            <a:spLocks noChangeArrowheads="1"/>
          </p:cNvSpPr>
          <p:nvPr/>
        </p:nvSpPr>
        <p:spPr bwMode="auto">
          <a:xfrm>
            <a:off x="6156176" y="3429000"/>
            <a:ext cx="2520280" cy="2880320"/>
          </a:xfrm>
          <a:prstGeom prst="roundRect">
            <a:avLst>
              <a:gd name="adj" fmla="val 13745"/>
            </a:avLst>
          </a:prstGeom>
          <a:noFill/>
          <a:ln w="38100">
            <a:solidFill>
              <a:schemeClr val="bg2"/>
            </a:solidFill>
            <a:round/>
            <a:headEnd/>
            <a:tailEnd/>
          </a:ln>
          <a:effectLst/>
        </p:spPr>
        <p:txBody>
          <a:bodyPr anchor="ctr"/>
          <a:lstStyle/>
          <a:p>
            <a:r>
              <a:rPr lang="en-US" sz="1400" dirty="0" smtClean="0"/>
              <a:t>Based on the 2</a:t>
            </a:r>
            <a:r>
              <a:rPr lang="en-US" sz="1400" baseline="30000" dirty="0" smtClean="0"/>
              <a:t>nd</a:t>
            </a:r>
            <a:r>
              <a:rPr lang="en-US" sz="1400" dirty="0" smtClean="0"/>
              <a:t> Scenario , the optimal proportions of lime &amp; sand identified , then secondary additives added such as iron powder , wood ash and black carbon which these additives added separately to the main components of the mix ( clay , sand and lime) , so this scenario divided to three stages.</a:t>
            </a:r>
            <a:endParaRPr lang="en-US" sz="1400" dirty="0"/>
          </a:p>
        </p:txBody>
      </p:sp>
      <p:sp>
        <p:nvSpPr>
          <p:cNvPr id="8" name="AutoShape 6"/>
          <p:cNvSpPr>
            <a:spLocks noChangeArrowheads="1"/>
          </p:cNvSpPr>
          <p:nvPr/>
        </p:nvSpPr>
        <p:spPr bwMode="gray">
          <a:xfrm>
            <a:off x="3151188" y="2452688"/>
            <a:ext cx="400050" cy="449262"/>
          </a:xfrm>
          <a:prstGeom prst="chevron">
            <a:avLst>
              <a:gd name="adj" fmla="val 52514"/>
            </a:avLst>
          </a:prstGeom>
          <a:solidFill>
            <a:schemeClr val="accent1"/>
          </a:solidFill>
          <a:ln w="0" algn="ctr">
            <a:noFill/>
            <a:miter lim="800000"/>
            <a:headEnd/>
            <a:tailEnd/>
          </a:ln>
          <a:effectLst/>
        </p:spPr>
        <p:txBody>
          <a:bodyPr wrap="none" anchor="ctr"/>
          <a:lstStyle/>
          <a:p>
            <a:endParaRPr lang="ar-JO"/>
          </a:p>
        </p:txBody>
      </p:sp>
      <p:sp>
        <p:nvSpPr>
          <p:cNvPr id="9" name="AutoShape 7"/>
          <p:cNvSpPr>
            <a:spLocks noChangeArrowheads="1"/>
          </p:cNvSpPr>
          <p:nvPr/>
        </p:nvSpPr>
        <p:spPr bwMode="gray">
          <a:xfrm>
            <a:off x="5613400" y="2452688"/>
            <a:ext cx="398463" cy="449262"/>
          </a:xfrm>
          <a:prstGeom prst="chevron">
            <a:avLst>
              <a:gd name="adj" fmla="val 52514"/>
            </a:avLst>
          </a:prstGeom>
          <a:solidFill>
            <a:schemeClr val="hlink"/>
          </a:solidFill>
          <a:ln w="0" algn="ctr">
            <a:noFill/>
            <a:miter lim="800000"/>
            <a:headEnd/>
            <a:tailEnd/>
          </a:ln>
          <a:effectLst/>
        </p:spPr>
        <p:txBody>
          <a:bodyPr wrap="none" anchor="ctr"/>
          <a:lstStyle/>
          <a:p>
            <a:endParaRPr lang="ar-JO"/>
          </a:p>
        </p:txBody>
      </p:sp>
      <p:sp>
        <p:nvSpPr>
          <p:cNvPr id="10" name="Oval 10"/>
          <p:cNvSpPr>
            <a:spLocks noChangeArrowheads="1"/>
          </p:cNvSpPr>
          <p:nvPr/>
        </p:nvSpPr>
        <p:spPr bwMode="gray">
          <a:xfrm>
            <a:off x="6332538" y="1944688"/>
            <a:ext cx="1481137" cy="1466850"/>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ar-JO"/>
          </a:p>
        </p:txBody>
      </p:sp>
      <p:sp>
        <p:nvSpPr>
          <p:cNvPr id="11" name="Oval 11"/>
          <p:cNvSpPr>
            <a:spLocks noChangeArrowheads="1"/>
          </p:cNvSpPr>
          <p:nvPr/>
        </p:nvSpPr>
        <p:spPr bwMode="gray">
          <a:xfrm>
            <a:off x="6357938" y="1952625"/>
            <a:ext cx="1481137" cy="1466850"/>
          </a:xfrm>
          <a:prstGeom prst="ellipse">
            <a:avLst/>
          </a:prstGeom>
          <a:gradFill rotWithShape="1">
            <a:gsLst>
              <a:gs pos="0">
                <a:schemeClr val="hlink">
                  <a:gamma/>
                  <a:shade val="63529"/>
                  <a:invGamma/>
                </a:schemeClr>
              </a:gs>
              <a:gs pos="100000">
                <a:schemeClr val="hlink">
                  <a:alpha val="0"/>
                </a:schemeClr>
              </a:gs>
            </a:gsLst>
            <a:lin ang="2700000" scaled="1"/>
          </a:gradFill>
          <a:ln w="38100" algn="ctr">
            <a:noFill/>
            <a:round/>
            <a:headEnd/>
            <a:tailEnd/>
          </a:ln>
          <a:effectLst/>
        </p:spPr>
        <p:txBody>
          <a:bodyPr anchor="ctr">
            <a:spAutoFit/>
          </a:bodyPr>
          <a:lstStyle/>
          <a:p>
            <a:endParaRPr lang="ar-JO"/>
          </a:p>
        </p:txBody>
      </p:sp>
      <p:sp>
        <p:nvSpPr>
          <p:cNvPr id="12" name="Oval 12"/>
          <p:cNvSpPr>
            <a:spLocks noChangeArrowheads="1"/>
          </p:cNvSpPr>
          <p:nvPr/>
        </p:nvSpPr>
        <p:spPr bwMode="gray">
          <a:xfrm>
            <a:off x="6411913" y="2016125"/>
            <a:ext cx="1335087" cy="1320800"/>
          </a:xfrm>
          <a:prstGeom prst="ellipse">
            <a:avLst/>
          </a:prstGeom>
          <a:solidFill>
            <a:srgbClr val="333333"/>
          </a:solidFill>
          <a:ln w="38100" algn="ctr">
            <a:noFill/>
            <a:round/>
            <a:headEnd/>
            <a:tailEnd/>
          </a:ln>
          <a:effectLst/>
        </p:spPr>
        <p:txBody>
          <a:bodyPr anchor="ctr">
            <a:spAutoFit/>
          </a:bodyPr>
          <a:lstStyle/>
          <a:p>
            <a:endParaRPr lang="ar-JO"/>
          </a:p>
        </p:txBody>
      </p:sp>
      <p:sp>
        <p:nvSpPr>
          <p:cNvPr id="13" name="Oval 16"/>
          <p:cNvSpPr>
            <a:spLocks noChangeArrowheads="1"/>
          </p:cNvSpPr>
          <p:nvPr/>
        </p:nvSpPr>
        <p:spPr bwMode="gray">
          <a:xfrm>
            <a:off x="1408113" y="1941513"/>
            <a:ext cx="1481137" cy="1466850"/>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anchor="ctr">
            <a:spAutoFit/>
          </a:bodyPr>
          <a:lstStyle/>
          <a:p>
            <a:endParaRPr lang="ar-JO"/>
          </a:p>
        </p:txBody>
      </p:sp>
      <p:sp>
        <p:nvSpPr>
          <p:cNvPr id="14" name="Oval 17"/>
          <p:cNvSpPr>
            <a:spLocks noChangeArrowheads="1"/>
          </p:cNvSpPr>
          <p:nvPr/>
        </p:nvSpPr>
        <p:spPr bwMode="gray">
          <a:xfrm>
            <a:off x="1481138" y="2012950"/>
            <a:ext cx="1333500" cy="1320800"/>
          </a:xfrm>
          <a:prstGeom prst="ellipse">
            <a:avLst/>
          </a:prstGeom>
          <a:solidFill>
            <a:srgbClr val="333333"/>
          </a:solidFill>
          <a:ln w="38100" algn="ctr">
            <a:noFill/>
            <a:round/>
            <a:headEnd/>
            <a:tailEnd/>
          </a:ln>
          <a:effectLst/>
        </p:spPr>
        <p:txBody>
          <a:bodyPr anchor="ctr">
            <a:spAutoFit/>
          </a:bodyPr>
          <a:lstStyle/>
          <a:p>
            <a:endParaRPr lang="ar-JO"/>
          </a:p>
        </p:txBody>
      </p:sp>
      <p:grpSp>
        <p:nvGrpSpPr>
          <p:cNvPr id="15" name="Group 18"/>
          <p:cNvGrpSpPr>
            <a:grpSpLocks/>
          </p:cNvGrpSpPr>
          <p:nvPr/>
        </p:nvGrpSpPr>
        <p:grpSpPr bwMode="auto">
          <a:xfrm>
            <a:off x="1475656" y="2060848"/>
            <a:ext cx="1290638" cy="1277938"/>
            <a:chOff x="4166" y="1706"/>
            <a:chExt cx="1252" cy="1252"/>
          </a:xfrm>
        </p:grpSpPr>
        <p:sp>
          <p:nvSpPr>
            <p:cNvPr id="16" name="Oval 19"/>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JO"/>
            </a:p>
          </p:txBody>
        </p:sp>
        <p:sp>
          <p:nvSpPr>
            <p:cNvPr id="17" name="Oval 20"/>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JO"/>
            </a:p>
          </p:txBody>
        </p:sp>
        <p:sp>
          <p:nvSpPr>
            <p:cNvPr id="18" name="Oval 21"/>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JO"/>
            </a:p>
          </p:txBody>
        </p:sp>
        <p:sp>
          <p:nvSpPr>
            <p:cNvPr id="19" name="Oval 22"/>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ar-JO"/>
            </a:p>
          </p:txBody>
        </p:sp>
      </p:grpSp>
      <p:sp>
        <p:nvSpPr>
          <p:cNvPr id="20" name="Oval 25"/>
          <p:cNvSpPr>
            <a:spLocks noChangeArrowheads="1"/>
          </p:cNvSpPr>
          <p:nvPr/>
        </p:nvSpPr>
        <p:spPr bwMode="gray">
          <a:xfrm>
            <a:off x="3870325" y="1944688"/>
            <a:ext cx="1481138" cy="1466850"/>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w="38100" algn="ctr">
            <a:noFill/>
            <a:round/>
            <a:headEnd/>
            <a:tailEnd/>
          </a:ln>
          <a:effectLst/>
        </p:spPr>
        <p:txBody>
          <a:bodyPr anchor="ctr">
            <a:spAutoFit/>
          </a:bodyPr>
          <a:lstStyle/>
          <a:p>
            <a:endParaRPr lang="ar-JO"/>
          </a:p>
        </p:txBody>
      </p:sp>
      <p:sp>
        <p:nvSpPr>
          <p:cNvPr id="21" name="Oval 27"/>
          <p:cNvSpPr>
            <a:spLocks noChangeArrowheads="1"/>
          </p:cNvSpPr>
          <p:nvPr/>
        </p:nvSpPr>
        <p:spPr bwMode="gray">
          <a:xfrm>
            <a:off x="3943350" y="2016125"/>
            <a:ext cx="1333500" cy="1320800"/>
          </a:xfrm>
          <a:prstGeom prst="ellipse">
            <a:avLst/>
          </a:prstGeom>
          <a:solidFill>
            <a:srgbClr val="333333"/>
          </a:solidFill>
          <a:ln w="38100" algn="ctr">
            <a:noFill/>
            <a:round/>
            <a:headEnd/>
            <a:tailEnd/>
          </a:ln>
          <a:effectLst/>
        </p:spPr>
        <p:txBody>
          <a:bodyPr anchor="ctr">
            <a:spAutoFit/>
          </a:bodyPr>
          <a:lstStyle/>
          <a:p>
            <a:endParaRPr lang="ar-JO"/>
          </a:p>
        </p:txBody>
      </p:sp>
      <p:grpSp>
        <p:nvGrpSpPr>
          <p:cNvPr id="22" name="Group 28"/>
          <p:cNvGrpSpPr>
            <a:grpSpLocks/>
          </p:cNvGrpSpPr>
          <p:nvPr/>
        </p:nvGrpSpPr>
        <p:grpSpPr bwMode="auto">
          <a:xfrm>
            <a:off x="3965575" y="2032000"/>
            <a:ext cx="1290638" cy="1277938"/>
            <a:chOff x="4166" y="1706"/>
            <a:chExt cx="1252" cy="1252"/>
          </a:xfrm>
        </p:grpSpPr>
        <p:sp>
          <p:nvSpPr>
            <p:cNvPr id="23" name="Oval 29"/>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JO"/>
            </a:p>
          </p:txBody>
        </p:sp>
        <p:sp>
          <p:nvSpPr>
            <p:cNvPr id="24" name="Oval 30"/>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JO"/>
            </a:p>
          </p:txBody>
        </p:sp>
        <p:sp>
          <p:nvSpPr>
            <p:cNvPr id="25" name="Oval 31"/>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JO"/>
            </a:p>
          </p:txBody>
        </p:sp>
        <p:sp>
          <p:nvSpPr>
            <p:cNvPr id="26" name="Oval 32"/>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ar-JO"/>
            </a:p>
          </p:txBody>
        </p:sp>
      </p:grpSp>
      <p:grpSp>
        <p:nvGrpSpPr>
          <p:cNvPr id="27" name="Group 33"/>
          <p:cNvGrpSpPr>
            <a:grpSpLocks/>
          </p:cNvGrpSpPr>
          <p:nvPr/>
        </p:nvGrpSpPr>
        <p:grpSpPr bwMode="auto">
          <a:xfrm>
            <a:off x="6435725" y="2032000"/>
            <a:ext cx="1292225" cy="1277938"/>
            <a:chOff x="4166" y="1706"/>
            <a:chExt cx="1252" cy="1252"/>
          </a:xfrm>
        </p:grpSpPr>
        <p:sp>
          <p:nvSpPr>
            <p:cNvPr id="28" name="Oval 34"/>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JO"/>
            </a:p>
          </p:txBody>
        </p:sp>
        <p:sp>
          <p:nvSpPr>
            <p:cNvPr id="29" name="Oval 35"/>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JO"/>
            </a:p>
          </p:txBody>
        </p:sp>
        <p:sp>
          <p:nvSpPr>
            <p:cNvPr id="30" name="Oval 36"/>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JO"/>
            </a:p>
          </p:txBody>
        </p:sp>
        <p:sp>
          <p:nvSpPr>
            <p:cNvPr id="31" name="Oval 37"/>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ar-JO"/>
            </a:p>
          </p:txBody>
        </p:sp>
      </p:grpSp>
      <p:sp>
        <p:nvSpPr>
          <p:cNvPr id="32" name="Text Box 38"/>
          <p:cNvSpPr txBox="1">
            <a:spLocks noChangeArrowheads="1"/>
          </p:cNvSpPr>
          <p:nvPr/>
        </p:nvSpPr>
        <p:spPr bwMode="gray">
          <a:xfrm>
            <a:off x="1403648" y="2505075"/>
            <a:ext cx="1368152" cy="646331"/>
          </a:xfrm>
          <a:prstGeom prst="rect">
            <a:avLst/>
          </a:prstGeom>
          <a:noFill/>
          <a:ln w="9525" algn="ctr">
            <a:noFill/>
            <a:miter lim="800000"/>
            <a:headEnd/>
            <a:tailEnd/>
          </a:ln>
          <a:effectLst/>
        </p:spPr>
        <p:txBody>
          <a:bodyPr wrap="square">
            <a:spAutoFit/>
          </a:bodyPr>
          <a:lstStyle/>
          <a:p>
            <a:pPr algn="ctr" eaLnBrk="0" hangingPunct="0"/>
            <a:r>
              <a:rPr lang="en-US" dirty="0" smtClean="0">
                <a:solidFill>
                  <a:srgbClr val="000000"/>
                </a:solidFill>
              </a:rPr>
              <a:t>1</a:t>
            </a:r>
            <a:r>
              <a:rPr lang="en-US" baseline="30000" dirty="0" smtClean="0">
                <a:solidFill>
                  <a:srgbClr val="000000"/>
                </a:solidFill>
              </a:rPr>
              <a:t>st</a:t>
            </a:r>
            <a:r>
              <a:rPr lang="en-US" dirty="0" smtClean="0">
                <a:solidFill>
                  <a:srgbClr val="000000"/>
                </a:solidFill>
              </a:rPr>
              <a:t> </a:t>
            </a:r>
          </a:p>
          <a:p>
            <a:pPr algn="ctr" eaLnBrk="0" hangingPunct="0"/>
            <a:r>
              <a:rPr lang="en-US" dirty="0" smtClean="0">
                <a:solidFill>
                  <a:srgbClr val="000000"/>
                </a:solidFill>
              </a:rPr>
              <a:t>Scenario</a:t>
            </a:r>
            <a:endParaRPr lang="en-US" dirty="0">
              <a:solidFill>
                <a:srgbClr val="000000"/>
              </a:solidFill>
            </a:endParaRPr>
          </a:p>
        </p:txBody>
      </p:sp>
      <p:sp>
        <p:nvSpPr>
          <p:cNvPr id="33" name="Text Box 39"/>
          <p:cNvSpPr txBox="1">
            <a:spLocks noChangeArrowheads="1"/>
          </p:cNvSpPr>
          <p:nvPr/>
        </p:nvSpPr>
        <p:spPr bwMode="gray">
          <a:xfrm>
            <a:off x="3995936" y="2505075"/>
            <a:ext cx="1325156" cy="646331"/>
          </a:xfrm>
          <a:prstGeom prst="rect">
            <a:avLst/>
          </a:prstGeom>
          <a:noFill/>
          <a:ln w="9525" algn="ctr">
            <a:noFill/>
            <a:miter lim="800000"/>
            <a:headEnd/>
            <a:tailEnd/>
          </a:ln>
          <a:effectLst/>
        </p:spPr>
        <p:txBody>
          <a:bodyPr wrap="square">
            <a:spAutoFit/>
          </a:bodyPr>
          <a:lstStyle/>
          <a:p>
            <a:pPr algn="ctr" eaLnBrk="0" hangingPunct="0"/>
            <a:r>
              <a:rPr lang="en-US" dirty="0" smtClean="0">
                <a:solidFill>
                  <a:srgbClr val="000000"/>
                </a:solidFill>
              </a:rPr>
              <a:t>2</a:t>
            </a:r>
            <a:r>
              <a:rPr lang="en-US" baseline="30000" dirty="0" smtClean="0">
                <a:solidFill>
                  <a:srgbClr val="000000"/>
                </a:solidFill>
              </a:rPr>
              <a:t>nd</a:t>
            </a:r>
            <a:r>
              <a:rPr lang="en-US" dirty="0" smtClean="0">
                <a:solidFill>
                  <a:srgbClr val="000000"/>
                </a:solidFill>
              </a:rPr>
              <a:t> </a:t>
            </a:r>
          </a:p>
          <a:p>
            <a:pPr algn="ctr" eaLnBrk="0" hangingPunct="0"/>
            <a:r>
              <a:rPr lang="en-US" dirty="0" smtClean="0">
                <a:solidFill>
                  <a:srgbClr val="000000"/>
                </a:solidFill>
              </a:rPr>
              <a:t>Scenario</a:t>
            </a:r>
          </a:p>
        </p:txBody>
      </p:sp>
      <p:sp>
        <p:nvSpPr>
          <p:cNvPr id="34" name="Text Box 40"/>
          <p:cNvSpPr txBox="1">
            <a:spLocks noChangeArrowheads="1"/>
          </p:cNvSpPr>
          <p:nvPr/>
        </p:nvSpPr>
        <p:spPr bwMode="gray">
          <a:xfrm>
            <a:off x="6539808" y="2505075"/>
            <a:ext cx="1095172" cy="646331"/>
          </a:xfrm>
          <a:prstGeom prst="rect">
            <a:avLst/>
          </a:prstGeom>
          <a:noFill/>
          <a:ln w="9525" algn="ctr">
            <a:noFill/>
            <a:miter lim="800000"/>
            <a:headEnd/>
            <a:tailEnd/>
          </a:ln>
          <a:effectLst/>
        </p:spPr>
        <p:txBody>
          <a:bodyPr wrap="none">
            <a:spAutoFit/>
          </a:bodyPr>
          <a:lstStyle/>
          <a:p>
            <a:pPr algn="ctr" eaLnBrk="0" hangingPunct="0"/>
            <a:r>
              <a:rPr lang="en-US" dirty="0" smtClean="0">
                <a:solidFill>
                  <a:srgbClr val="000000"/>
                </a:solidFill>
              </a:rPr>
              <a:t>3</a:t>
            </a:r>
            <a:r>
              <a:rPr lang="en-US" baseline="30000" dirty="0" smtClean="0">
                <a:solidFill>
                  <a:srgbClr val="000000"/>
                </a:solidFill>
              </a:rPr>
              <a:t>rd</a:t>
            </a:r>
            <a:r>
              <a:rPr lang="en-US" dirty="0" smtClean="0">
                <a:solidFill>
                  <a:srgbClr val="000000"/>
                </a:solidFill>
              </a:rPr>
              <a:t>  </a:t>
            </a:r>
          </a:p>
          <a:p>
            <a:pPr algn="ctr" eaLnBrk="0" hangingPunct="0"/>
            <a:r>
              <a:rPr lang="en-US" dirty="0" smtClean="0">
                <a:solidFill>
                  <a:srgbClr val="000000"/>
                </a:solidFill>
              </a:rPr>
              <a:t>Scenario</a:t>
            </a:r>
          </a:p>
        </p:txBody>
      </p:sp>
      <p:sp>
        <p:nvSpPr>
          <p:cNvPr id="35" name="مستطيل 34"/>
          <p:cNvSpPr/>
          <p:nvPr/>
        </p:nvSpPr>
        <p:spPr>
          <a:xfrm>
            <a:off x="683568" y="3573017"/>
            <a:ext cx="2448272" cy="2800767"/>
          </a:xfrm>
          <a:prstGeom prst="rect">
            <a:avLst/>
          </a:prstGeom>
        </p:spPr>
        <p:txBody>
          <a:bodyPr wrap="square">
            <a:spAutoFit/>
          </a:bodyPr>
          <a:lstStyle/>
          <a:p>
            <a:r>
              <a:rPr lang="en-US" sz="1600" dirty="0" smtClean="0"/>
              <a:t>The sand content in the mix considered 15 %( this according the results in Path 1) and lime take as proportions (15%, 25%, and 35%) with clay to obtaining the optimal content of lime in this scenario according to compressive strength after 7 days.</a:t>
            </a:r>
            <a:endParaRPr lang="en-US" sz="1600" dirty="0"/>
          </a:p>
        </p:txBody>
      </p:sp>
      <p:sp>
        <p:nvSpPr>
          <p:cNvPr id="36" name="AutoShape 3"/>
          <p:cNvSpPr>
            <a:spLocks noChangeArrowheads="1"/>
          </p:cNvSpPr>
          <p:nvPr/>
        </p:nvSpPr>
        <p:spPr bwMode="auto">
          <a:xfrm>
            <a:off x="467544" y="3501008"/>
            <a:ext cx="3096344" cy="2880320"/>
          </a:xfrm>
          <a:prstGeom prst="roundRect">
            <a:avLst>
              <a:gd name="adj" fmla="val 13745"/>
            </a:avLst>
          </a:prstGeom>
          <a:noFill/>
          <a:ln w="38100">
            <a:solidFill>
              <a:schemeClr val="bg2"/>
            </a:solidFill>
            <a:round/>
            <a:headEnd/>
            <a:tailEnd/>
          </a:ln>
          <a:effectLst/>
        </p:spPr>
        <p:txBody>
          <a:bodyPr anchor="ctr"/>
          <a:lstStyle/>
          <a:p>
            <a:pPr eaLnBrk="0" hangingPunct="0"/>
            <a:endParaRPr lang="en-US" sz="1400" dirty="0">
              <a:solidFill>
                <a:schemeClr val="tx2"/>
              </a:solidFill>
              <a:latin typeface="Verdana"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gn="l" rtl="0">
              <a:lnSpc>
                <a:spcPct val="80000"/>
              </a:lnSpc>
              <a:buFont typeface="Wingdings" pitchFamily="2" charset="2"/>
              <a:buNone/>
            </a:pPr>
            <a:r>
              <a:rPr lang="en-US" sz="2000" dirty="0"/>
              <a:t>Objectives</a:t>
            </a:r>
            <a:r>
              <a:rPr lang="en-US" sz="2000" dirty="0" smtClean="0"/>
              <a:t>:</a:t>
            </a:r>
          </a:p>
          <a:p>
            <a:pPr marL="0" indent="0" algn="l" rtl="0">
              <a:lnSpc>
                <a:spcPct val="80000"/>
              </a:lnSpc>
              <a:buFont typeface="Wingdings" pitchFamily="2" charset="2"/>
              <a:buNone/>
            </a:pPr>
            <a:endParaRPr lang="en-US" sz="1800" dirty="0"/>
          </a:p>
          <a:p>
            <a:pPr algn="l" rtl="0">
              <a:lnSpc>
                <a:spcPct val="80000"/>
              </a:lnSpc>
              <a:buFont typeface="Wingdings" pitchFamily="2" charset="2"/>
              <a:buChar char="§"/>
            </a:pPr>
            <a:r>
              <a:rPr lang="en-US" sz="1800" dirty="0"/>
              <a:t>Identification the properties of clay raw </a:t>
            </a:r>
            <a:r>
              <a:rPr lang="en-US" sz="1800" dirty="0" smtClean="0"/>
              <a:t>materials.</a:t>
            </a:r>
          </a:p>
          <a:p>
            <a:pPr marL="0" indent="0" algn="l" rtl="0">
              <a:lnSpc>
                <a:spcPct val="80000"/>
              </a:lnSpc>
              <a:buNone/>
            </a:pPr>
            <a:endParaRPr lang="en-US" sz="1800" dirty="0" smtClean="0"/>
          </a:p>
          <a:p>
            <a:pPr algn="l" rtl="0">
              <a:lnSpc>
                <a:spcPct val="80000"/>
              </a:lnSpc>
              <a:buFont typeface="Wingdings" pitchFamily="2" charset="2"/>
              <a:buChar char="§"/>
            </a:pPr>
            <a:endParaRPr lang="en-US" sz="1800" dirty="0"/>
          </a:p>
          <a:p>
            <a:pPr algn="l" rtl="0">
              <a:lnSpc>
                <a:spcPct val="80000"/>
              </a:lnSpc>
              <a:buFont typeface="Wingdings" pitchFamily="2" charset="2"/>
              <a:buChar char="§"/>
            </a:pPr>
            <a:r>
              <a:rPr lang="en-US" sz="1800" dirty="0"/>
              <a:t>Identification  the effects of adding lime  </a:t>
            </a:r>
            <a:r>
              <a:rPr lang="en-US" sz="1800" dirty="0" smtClean="0"/>
              <a:t>material</a:t>
            </a:r>
          </a:p>
          <a:p>
            <a:pPr marL="0" indent="0" algn="l" rtl="0">
              <a:lnSpc>
                <a:spcPct val="80000"/>
              </a:lnSpc>
              <a:buNone/>
            </a:pPr>
            <a:endParaRPr lang="en-US" sz="1800" dirty="0" smtClean="0"/>
          </a:p>
          <a:p>
            <a:pPr algn="l" rtl="0">
              <a:lnSpc>
                <a:spcPct val="80000"/>
              </a:lnSpc>
              <a:buFont typeface="Wingdings" pitchFamily="2" charset="2"/>
              <a:buChar char="§"/>
            </a:pPr>
            <a:endParaRPr lang="en-US" sz="1800" dirty="0"/>
          </a:p>
          <a:p>
            <a:pPr algn="l" rtl="0">
              <a:lnSpc>
                <a:spcPct val="80000"/>
              </a:lnSpc>
              <a:buFont typeface="Wingdings" pitchFamily="2" charset="2"/>
              <a:buChar char="§"/>
            </a:pPr>
            <a:r>
              <a:rPr lang="en-US" sz="1800" dirty="0"/>
              <a:t>the optimal contents of </a:t>
            </a:r>
            <a:r>
              <a:rPr lang="en-US" sz="1800" dirty="0" smtClean="0"/>
              <a:t>constituents</a:t>
            </a:r>
            <a:r>
              <a:rPr lang="en-US" sz="1800" dirty="0"/>
              <a:t> </a:t>
            </a:r>
            <a:r>
              <a:rPr lang="en-US" sz="1800" dirty="0" smtClean="0"/>
              <a:t>of brick mortar.</a:t>
            </a:r>
          </a:p>
          <a:p>
            <a:pPr algn="l" rtl="0">
              <a:lnSpc>
                <a:spcPct val="80000"/>
              </a:lnSpc>
              <a:buFont typeface="Wingdings" pitchFamily="2" charset="2"/>
              <a:buChar char="§"/>
            </a:pPr>
            <a:endParaRPr lang="en-US" sz="1800" dirty="0"/>
          </a:p>
          <a:p>
            <a:pPr algn="l" rtl="0">
              <a:lnSpc>
                <a:spcPct val="80000"/>
              </a:lnSpc>
              <a:buFont typeface="Wingdings" pitchFamily="2" charset="2"/>
              <a:buChar char="§"/>
            </a:pPr>
            <a:endParaRPr lang="en-US" sz="1800" dirty="0" smtClean="0"/>
          </a:p>
          <a:p>
            <a:pPr algn="l" rtl="0">
              <a:lnSpc>
                <a:spcPct val="80000"/>
              </a:lnSpc>
              <a:buFont typeface="Wingdings" pitchFamily="2" charset="2"/>
              <a:buChar char="§"/>
            </a:pPr>
            <a:r>
              <a:rPr lang="en-US" sz="1800" dirty="0" smtClean="0"/>
              <a:t> </a:t>
            </a:r>
            <a:r>
              <a:rPr lang="en-US" sz="1800" dirty="0"/>
              <a:t>the effect of CO</a:t>
            </a:r>
            <a:r>
              <a:rPr lang="en-US" sz="1800" baseline="-25000" dirty="0"/>
              <a:t>2</a:t>
            </a:r>
            <a:r>
              <a:rPr lang="en-US" sz="1800" dirty="0"/>
              <a:t> curing (carbonation process) </a:t>
            </a:r>
            <a:endParaRPr lang="en-US" sz="1800" dirty="0" smtClean="0"/>
          </a:p>
          <a:p>
            <a:pPr algn="l" rtl="0">
              <a:lnSpc>
                <a:spcPct val="80000"/>
              </a:lnSpc>
              <a:buFont typeface="Wingdings" pitchFamily="2" charset="2"/>
              <a:buChar char="§"/>
            </a:pPr>
            <a:endParaRPr lang="en-US" sz="1800" dirty="0"/>
          </a:p>
          <a:p>
            <a:pPr algn="l" rtl="0">
              <a:lnSpc>
                <a:spcPct val="80000"/>
              </a:lnSpc>
              <a:buFont typeface="Wingdings" pitchFamily="2" charset="2"/>
              <a:buChar char="§"/>
            </a:pPr>
            <a:endParaRPr lang="en-US" sz="1800" dirty="0" smtClean="0"/>
          </a:p>
          <a:p>
            <a:pPr algn="l" rtl="0">
              <a:lnSpc>
                <a:spcPct val="80000"/>
              </a:lnSpc>
              <a:buFont typeface="Wingdings" pitchFamily="2" charset="2"/>
              <a:buChar char="§"/>
            </a:pPr>
            <a:r>
              <a:rPr lang="en-US" sz="1800" dirty="0" smtClean="0"/>
              <a:t>The effect of secondary additives .</a:t>
            </a:r>
          </a:p>
          <a:p>
            <a:pPr marL="0" indent="0" algn="l" rtl="0">
              <a:lnSpc>
                <a:spcPct val="80000"/>
              </a:lnSpc>
              <a:buNone/>
            </a:pPr>
            <a:endParaRPr lang="en-US" sz="1800" dirty="0" smtClean="0"/>
          </a:p>
          <a:p>
            <a:pPr algn="l" rtl="0">
              <a:lnSpc>
                <a:spcPct val="80000"/>
              </a:lnSpc>
              <a:buFont typeface="Wingdings" pitchFamily="2" charset="2"/>
              <a:buChar char="§"/>
            </a:pPr>
            <a:endParaRPr lang="en-US" sz="1800" dirty="0"/>
          </a:p>
          <a:p>
            <a:pPr algn="l" rtl="0">
              <a:lnSpc>
                <a:spcPct val="80000"/>
              </a:lnSpc>
              <a:buFont typeface="Wingdings" pitchFamily="2" charset="2"/>
              <a:buChar char="§"/>
            </a:pPr>
            <a:r>
              <a:rPr lang="en-US" sz="1800" dirty="0" smtClean="0"/>
              <a:t>The effect of </a:t>
            </a:r>
            <a:r>
              <a:rPr lang="en-US" sz="1800" dirty="0" err="1" smtClean="0"/>
              <a:t>pozzolanic</a:t>
            </a:r>
            <a:r>
              <a:rPr lang="en-US" sz="1800" dirty="0"/>
              <a:t> </a:t>
            </a:r>
            <a:r>
              <a:rPr lang="en-US" sz="1800" dirty="0" smtClean="0"/>
              <a:t>activity .</a:t>
            </a:r>
            <a:endParaRPr lang="en-US" sz="1800" dirty="0"/>
          </a:p>
        </p:txBody>
      </p:sp>
      <p:sp>
        <p:nvSpPr>
          <p:cNvPr id="4" name="Footer Placeholder 3"/>
          <p:cNvSpPr>
            <a:spLocks noGrp="1"/>
          </p:cNvSpPr>
          <p:nvPr>
            <p:ph type="ftr" sz="quarter" idx="10"/>
          </p:nvPr>
        </p:nvSpPr>
        <p:spPr>
          <a:xfrm>
            <a:off x="2915816" y="6461125"/>
            <a:ext cx="5847184" cy="320675"/>
          </a:xfrm>
        </p:spPr>
        <p:txBody>
          <a:bodyPr/>
          <a:lstStyle/>
          <a:p>
            <a:r>
              <a:rPr lang="en-US" sz="800" dirty="0" err="1" smtClean="0"/>
              <a:t>Khaled.J</a:t>
            </a:r>
            <a:r>
              <a:rPr lang="en-US" sz="800" dirty="0" smtClean="0"/>
              <a:t>. Abu </a:t>
            </a:r>
            <a:r>
              <a:rPr lang="en-US" sz="800" dirty="0" err="1" smtClean="0"/>
              <a:t>Hewelleh</a:t>
            </a:r>
            <a:r>
              <a:rPr lang="en-US" sz="800" dirty="0" smtClean="0"/>
              <a:t> &amp; Ahmed </a:t>
            </a:r>
            <a:r>
              <a:rPr lang="en-US" sz="800" dirty="0" err="1" smtClean="0"/>
              <a:t>Hanhan</a:t>
            </a:r>
            <a:endParaRPr lang="en-US" sz="800" dirty="0"/>
          </a:p>
        </p:txBody>
      </p:sp>
      <p:sp>
        <p:nvSpPr>
          <p:cNvPr id="5" name="Date Placeholder 4"/>
          <p:cNvSpPr>
            <a:spLocks noGrp="1"/>
          </p:cNvSpPr>
          <p:nvPr>
            <p:ph type="dt" sz="half" idx="12"/>
          </p:nvPr>
        </p:nvSpPr>
        <p:spPr>
          <a:xfrm>
            <a:off x="0" y="836712"/>
            <a:ext cx="9144000" cy="216024"/>
          </a:xfrm>
          <a:solidFill>
            <a:srgbClr val="FF9933"/>
          </a:solidFill>
        </p:spPr>
        <p:txBody>
          <a:bodyPr/>
          <a:lstStyle/>
          <a:p>
            <a:r>
              <a:rPr lang="en-US" dirty="0"/>
              <a:t>Graduation project : Lime- enhancing properties in developing clay bricks as a green building material </a:t>
            </a:r>
          </a:p>
        </p:txBody>
      </p:sp>
    </p:spTree>
    <p:extLst>
      <p:ext uri="{BB962C8B-B14F-4D97-AF65-F5344CB8AC3E}">
        <p14:creationId xmlns="" xmlns:p14="http://schemas.microsoft.com/office/powerpoint/2010/main" val="53056736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Methods &amp; Material (3</a:t>
            </a:r>
            <a:r>
              <a:rPr lang="en-US" baseline="30000" dirty="0" smtClean="0"/>
              <a:t>rd</a:t>
            </a:r>
            <a:r>
              <a:rPr lang="en-US" dirty="0" smtClean="0"/>
              <a:t>  Path)</a:t>
            </a:r>
            <a:endParaRPr lang="ar-JO" dirty="0"/>
          </a:p>
        </p:txBody>
      </p:sp>
      <p:sp>
        <p:nvSpPr>
          <p:cNvPr id="3" name="عنصر نائب للمحتوى 2"/>
          <p:cNvSpPr>
            <a:spLocks noGrp="1"/>
          </p:cNvSpPr>
          <p:nvPr>
            <p:ph idx="1"/>
          </p:nvPr>
        </p:nvSpPr>
        <p:spPr/>
        <p:txBody>
          <a:bodyPr/>
          <a:lstStyle/>
          <a:p>
            <a:pPr algn="l" rtl="0">
              <a:buNone/>
            </a:pPr>
            <a:r>
              <a:rPr lang="en-US" dirty="0" smtClean="0"/>
              <a:t>3</a:t>
            </a:r>
            <a:r>
              <a:rPr lang="en-US" baseline="30000" dirty="0" smtClean="0"/>
              <a:t>rd</a:t>
            </a:r>
            <a:r>
              <a:rPr lang="en-US" dirty="0" smtClean="0"/>
              <a:t> Path</a:t>
            </a:r>
          </a:p>
          <a:p>
            <a:pPr algn="l" rtl="0">
              <a:buNone/>
            </a:pPr>
            <a:endParaRPr lang="ar-JO" dirty="0"/>
          </a:p>
        </p:txBody>
      </p:sp>
      <p:sp>
        <p:nvSpPr>
          <p:cNvPr id="4" name="عنصر نائب للتذييل 3"/>
          <p:cNvSpPr>
            <a:spLocks noGrp="1"/>
          </p:cNvSpPr>
          <p:nvPr>
            <p:ph type="ftr" sz="quarter" idx="10"/>
          </p:nvPr>
        </p:nvSpPr>
        <p:spPr>
          <a:xfrm>
            <a:off x="4644008" y="6381328"/>
            <a:ext cx="4118992" cy="400472"/>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endParaRPr lang="en-US" dirty="0"/>
          </a:p>
        </p:txBody>
      </p:sp>
      <p:sp>
        <p:nvSpPr>
          <p:cNvPr id="6" name="AutoShape 2"/>
          <p:cNvSpPr>
            <a:spLocks noChangeArrowheads="1"/>
          </p:cNvSpPr>
          <p:nvPr/>
        </p:nvSpPr>
        <p:spPr bwMode="auto">
          <a:xfrm>
            <a:off x="3419872" y="3501008"/>
            <a:ext cx="2592288" cy="2808312"/>
          </a:xfrm>
          <a:prstGeom prst="roundRect">
            <a:avLst>
              <a:gd name="adj" fmla="val 13745"/>
            </a:avLst>
          </a:prstGeom>
          <a:noFill/>
          <a:ln w="38100">
            <a:solidFill>
              <a:schemeClr val="bg2"/>
            </a:solidFill>
            <a:round/>
            <a:headEnd/>
            <a:tailEnd/>
          </a:ln>
          <a:effectLst/>
        </p:spPr>
        <p:txBody>
          <a:bodyPr anchor="ctr"/>
          <a:lstStyle/>
          <a:p>
            <a:r>
              <a:rPr lang="en-US" sz="1400" dirty="0" smtClean="0"/>
              <a:t>the sodium hydroxide (</a:t>
            </a:r>
            <a:r>
              <a:rPr lang="en-US" sz="1400" dirty="0" err="1" smtClean="0"/>
              <a:t>NaOH</a:t>
            </a:r>
            <a:r>
              <a:rPr lang="en-US" sz="1400" dirty="0" smtClean="0"/>
              <a:t>) added with different concentrations </a:t>
            </a:r>
            <a:r>
              <a:rPr lang="en-US" sz="1400" dirty="0" err="1" smtClean="0"/>
              <a:t>2M</a:t>
            </a:r>
            <a:r>
              <a:rPr lang="en-US" sz="1400" dirty="0" smtClean="0"/>
              <a:t> and </a:t>
            </a:r>
            <a:r>
              <a:rPr lang="en-US" sz="1400" dirty="0" err="1" smtClean="0"/>
              <a:t>4M</a:t>
            </a:r>
            <a:r>
              <a:rPr lang="en-US" sz="1400" dirty="0" smtClean="0"/>
              <a:t> to the activated clay with sand since the addition of </a:t>
            </a:r>
            <a:r>
              <a:rPr lang="en-US" sz="1400" dirty="0" err="1" smtClean="0"/>
              <a:t>NaOH</a:t>
            </a:r>
            <a:r>
              <a:rPr lang="en-US" sz="1400" dirty="0" smtClean="0"/>
              <a:t> contributes in accelerating the </a:t>
            </a:r>
            <a:r>
              <a:rPr lang="en-US" sz="1400" dirty="0" err="1" smtClean="0"/>
              <a:t>pozzolanic</a:t>
            </a:r>
            <a:r>
              <a:rPr lang="en-US" sz="1400" dirty="0" smtClean="0"/>
              <a:t> reaction , then determined the compressive strength after 7 days.</a:t>
            </a:r>
            <a:endParaRPr lang="en-US" sz="1400" dirty="0"/>
          </a:p>
        </p:txBody>
      </p:sp>
      <p:sp>
        <p:nvSpPr>
          <p:cNvPr id="7" name="AutoShape 4"/>
          <p:cNvSpPr>
            <a:spLocks noChangeArrowheads="1"/>
          </p:cNvSpPr>
          <p:nvPr/>
        </p:nvSpPr>
        <p:spPr bwMode="auto">
          <a:xfrm>
            <a:off x="6084168" y="3429000"/>
            <a:ext cx="2736304" cy="2880320"/>
          </a:xfrm>
          <a:prstGeom prst="roundRect">
            <a:avLst>
              <a:gd name="adj" fmla="val 13745"/>
            </a:avLst>
          </a:prstGeom>
          <a:noFill/>
          <a:ln w="38100">
            <a:solidFill>
              <a:schemeClr val="bg2"/>
            </a:solidFill>
            <a:round/>
            <a:headEnd/>
            <a:tailEnd/>
          </a:ln>
          <a:effectLst/>
        </p:spPr>
        <p:txBody>
          <a:bodyPr anchor="ctr"/>
          <a:lstStyle/>
          <a:p>
            <a:r>
              <a:rPr lang="en-US" sz="1400" dirty="0" smtClean="0"/>
              <a:t>Based on the results of 2</a:t>
            </a:r>
            <a:r>
              <a:rPr lang="en-US" sz="1400" baseline="30000" dirty="0" smtClean="0"/>
              <a:t>nd</a:t>
            </a:r>
            <a:r>
              <a:rPr lang="en-US" sz="1400" dirty="0" smtClean="0"/>
              <a:t> scenario and after determination the concentration of </a:t>
            </a:r>
            <a:r>
              <a:rPr lang="en-US" sz="1400" dirty="0" err="1" smtClean="0"/>
              <a:t>NaOH</a:t>
            </a:r>
            <a:r>
              <a:rPr lang="en-US" sz="1400" dirty="0" smtClean="0"/>
              <a:t>, lime added to the constituents in the 2</a:t>
            </a:r>
            <a:r>
              <a:rPr lang="en-US" sz="1400" baseline="30000" dirty="0" smtClean="0"/>
              <a:t>nd</a:t>
            </a:r>
            <a:r>
              <a:rPr lang="en-US" sz="1400" dirty="0" smtClean="0"/>
              <a:t> Scenario with 15% by weight since the 15% of lime gives the best results according previous sceneries, then determined the compressive strength after 7 days.</a:t>
            </a:r>
            <a:endParaRPr lang="en-US" sz="1400" dirty="0"/>
          </a:p>
        </p:txBody>
      </p:sp>
      <p:sp>
        <p:nvSpPr>
          <p:cNvPr id="8" name="AutoShape 6"/>
          <p:cNvSpPr>
            <a:spLocks noChangeArrowheads="1"/>
          </p:cNvSpPr>
          <p:nvPr/>
        </p:nvSpPr>
        <p:spPr bwMode="gray">
          <a:xfrm>
            <a:off x="3151188" y="2452688"/>
            <a:ext cx="400050" cy="449262"/>
          </a:xfrm>
          <a:prstGeom prst="chevron">
            <a:avLst>
              <a:gd name="adj" fmla="val 52514"/>
            </a:avLst>
          </a:prstGeom>
          <a:solidFill>
            <a:schemeClr val="accent1"/>
          </a:solidFill>
          <a:ln w="0" algn="ctr">
            <a:noFill/>
            <a:miter lim="800000"/>
            <a:headEnd/>
            <a:tailEnd/>
          </a:ln>
          <a:effectLst/>
        </p:spPr>
        <p:txBody>
          <a:bodyPr wrap="none" anchor="ctr"/>
          <a:lstStyle/>
          <a:p>
            <a:endParaRPr lang="ar-JO"/>
          </a:p>
        </p:txBody>
      </p:sp>
      <p:sp>
        <p:nvSpPr>
          <p:cNvPr id="9" name="AutoShape 7"/>
          <p:cNvSpPr>
            <a:spLocks noChangeArrowheads="1"/>
          </p:cNvSpPr>
          <p:nvPr/>
        </p:nvSpPr>
        <p:spPr bwMode="gray">
          <a:xfrm>
            <a:off x="5613400" y="2452688"/>
            <a:ext cx="398463" cy="449262"/>
          </a:xfrm>
          <a:prstGeom prst="chevron">
            <a:avLst>
              <a:gd name="adj" fmla="val 52514"/>
            </a:avLst>
          </a:prstGeom>
          <a:solidFill>
            <a:schemeClr val="hlink"/>
          </a:solidFill>
          <a:ln w="0" algn="ctr">
            <a:noFill/>
            <a:miter lim="800000"/>
            <a:headEnd/>
            <a:tailEnd/>
          </a:ln>
          <a:effectLst/>
        </p:spPr>
        <p:txBody>
          <a:bodyPr wrap="none" anchor="ctr"/>
          <a:lstStyle/>
          <a:p>
            <a:endParaRPr lang="ar-JO"/>
          </a:p>
        </p:txBody>
      </p:sp>
      <p:sp>
        <p:nvSpPr>
          <p:cNvPr id="10" name="Oval 10"/>
          <p:cNvSpPr>
            <a:spLocks noChangeArrowheads="1"/>
          </p:cNvSpPr>
          <p:nvPr/>
        </p:nvSpPr>
        <p:spPr bwMode="gray">
          <a:xfrm>
            <a:off x="6332538" y="1944688"/>
            <a:ext cx="1481137" cy="1466850"/>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ar-JO"/>
          </a:p>
        </p:txBody>
      </p:sp>
      <p:sp>
        <p:nvSpPr>
          <p:cNvPr id="11" name="Oval 11"/>
          <p:cNvSpPr>
            <a:spLocks noChangeArrowheads="1"/>
          </p:cNvSpPr>
          <p:nvPr/>
        </p:nvSpPr>
        <p:spPr bwMode="gray">
          <a:xfrm>
            <a:off x="6357938" y="1952625"/>
            <a:ext cx="1481137" cy="1466850"/>
          </a:xfrm>
          <a:prstGeom prst="ellipse">
            <a:avLst/>
          </a:prstGeom>
          <a:gradFill rotWithShape="1">
            <a:gsLst>
              <a:gs pos="0">
                <a:schemeClr val="hlink">
                  <a:gamma/>
                  <a:shade val="63529"/>
                  <a:invGamma/>
                </a:schemeClr>
              </a:gs>
              <a:gs pos="100000">
                <a:schemeClr val="hlink">
                  <a:alpha val="0"/>
                </a:schemeClr>
              </a:gs>
            </a:gsLst>
            <a:lin ang="2700000" scaled="1"/>
          </a:gradFill>
          <a:ln w="38100" algn="ctr">
            <a:noFill/>
            <a:round/>
            <a:headEnd/>
            <a:tailEnd/>
          </a:ln>
          <a:effectLst/>
        </p:spPr>
        <p:txBody>
          <a:bodyPr anchor="ctr">
            <a:spAutoFit/>
          </a:bodyPr>
          <a:lstStyle/>
          <a:p>
            <a:endParaRPr lang="ar-JO"/>
          </a:p>
        </p:txBody>
      </p:sp>
      <p:sp>
        <p:nvSpPr>
          <p:cNvPr id="12" name="Oval 12"/>
          <p:cNvSpPr>
            <a:spLocks noChangeArrowheads="1"/>
          </p:cNvSpPr>
          <p:nvPr/>
        </p:nvSpPr>
        <p:spPr bwMode="gray">
          <a:xfrm>
            <a:off x="6411913" y="2016125"/>
            <a:ext cx="1335087" cy="1320800"/>
          </a:xfrm>
          <a:prstGeom prst="ellipse">
            <a:avLst/>
          </a:prstGeom>
          <a:solidFill>
            <a:srgbClr val="333333"/>
          </a:solidFill>
          <a:ln w="38100" algn="ctr">
            <a:noFill/>
            <a:round/>
            <a:headEnd/>
            <a:tailEnd/>
          </a:ln>
          <a:effectLst/>
        </p:spPr>
        <p:txBody>
          <a:bodyPr anchor="ctr">
            <a:spAutoFit/>
          </a:bodyPr>
          <a:lstStyle/>
          <a:p>
            <a:endParaRPr lang="ar-JO"/>
          </a:p>
        </p:txBody>
      </p:sp>
      <p:sp>
        <p:nvSpPr>
          <p:cNvPr id="13" name="Oval 16"/>
          <p:cNvSpPr>
            <a:spLocks noChangeArrowheads="1"/>
          </p:cNvSpPr>
          <p:nvPr/>
        </p:nvSpPr>
        <p:spPr bwMode="gray">
          <a:xfrm>
            <a:off x="1408113" y="1941513"/>
            <a:ext cx="1481137" cy="1466850"/>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anchor="ctr">
            <a:spAutoFit/>
          </a:bodyPr>
          <a:lstStyle/>
          <a:p>
            <a:endParaRPr lang="ar-JO"/>
          </a:p>
        </p:txBody>
      </p:sp>
      <p:sp>
        <p:nvSpPr>
          <p:cNvPr id="14" name="Oval 17"/>
          <p:cNvSpPr>
            <a:spLocks noChangeArrowheads="1"/>
          </p:cNvSpPr>
          <p:nvPr/>
        </p:nvSpPr>
        <p:spPr bwMode="gray">
          <a:xfrm>
            <a:off x="1481138" y="2012950"/>
            <a:ext cx="1333500" cy="1320800"/>
          </a:xfrm>
          <a:prstGeom prst="ellipse">
            <a:avLst/>
          </a:prstGeom>
          <a:solidFill>
            <a:srgbClr val="333333"/>
          </a:solidFill>
          <a:ln w="38100" algn="ctr">
            <a:noFill/>
            <a:round/>
            <a:headEnd/>
            <a:tailEnd/>
          </a:ln>
          <a:effectLst/>
        </p:spPr>
        <p:txBody>
          <a:bodyPr anchor="ctr">
            <a:spAutoFit/>
          </a:bodyPr>
          <a:lstStyle/>
          <a:p>
            <a:endParaRPr lang="ar-JO"/>
          </a:p>
        </p:txBody>
      </p:sp>
      <p:grpSp>
        <p:nvGrpSpPr>
          <p:cNvPr id="15" name="Group 18"/>
          <p:cNvGrpSpPr>
            <a:grpSpLocks/>
          </p:cNvGrpSpPr>
          <p:nvPr/>
        </p:nvGrpSpPr>
        <p:grpSpPr bwMode="auto">
          <a:xfrm>
            <a:off x="1475656" y="2060848"/>
            <a:ext cx="1290638" cy="1277938"/>
            <a:chOff x="4166" y="1706"/>
            <a:chExt cx="1252" cy="1252"/>
          </a:xfrm>
        </p:grpSpPr>
        <p:sp>
          <p:nvSpPr>
            <p:cNvPr id="16" name="Oval 19"/>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JO"/>
            </a:p>
          </p:txBody>
        </p:sp>
        <p:sp>
          <p:nvSpPr>
            <p:cNvPr id="17" name="Oval 20"/>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JO"/>
            </a:p>
          </p:txBody>
        </p:sp>
        <p:sp>
          <p:nvSpPr>
            <p:cNvPr id="18" name="Oval 21"/>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JO"/>
            </a:p>
          </p:txBody>
        </p:sp>
        <p:sp>
          <p:nvSpPr>
            <p:cNvPr id="19" name="Oval 22"/>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ar-JO"/>
            </a:p>
          </p:txBody>
        </p:sp>
      </p:grpSp>
      <p:sp>
        <p:nvSpPr>
          <p:cNvPr id="20" name="Oval 25"/>
          <p:cNvSpPr>
            <a:spLocks noChangeArrowheads="1"/>
          </p:cNvSpPr>
          <p:nvPr/>
        </p:nvSpPr>
        <p:spPr bwMode="gray">
          <a:xfrm>
            <a:off x="3870325" y="1944688"/>
            <a:ext cx="1481138" cy="1466850"/>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w="38100" algn="ctr">
            <a:noFill/>
            <a:round/>
            <a:headEnd/>
            <a:tailEnd/>
          </a:ln>
          <a:effectLst/>
        </p:spPr>
        <p:txBody>
          <a:bodyPr anchor="ctr">
            <a:spAutoFit/>
          </a:bodyPr>
          <a:lstStyle/>
          <a:p>
            <a:endParaRPr lang="ar-JO"/>
          </a:p>
        </p:txBody>
      </p:sp>
      <p:sp>
        <p:nvSpPr>
          <p:cNvPr id="21" name="Oval 27"/>
          <p:cNvSpPr>
            <a:spLocks noChangeArrowheads="1"/>
          </p:cNvSpPr>
          <p:nvPr/>
        </p:nvSpPr>
        <p:spPr bwMode="gray">
          <a:xfrm>
            <a:off x="3943350" y="2016125"/>
            <a:ext cx="1333500" cy="1320800"/>
          </a:xfrm>
          <a:prstGeom prst="ellipse">
            <a:avLst/>
          </a:prstGeom>
          <a:solidFill>
            <a:srgbClr val="333333"/>
          </a:solidFill>
          <a:ln w="38100" algn="ctr">
            <a:noFill/>
            <a:round/>
            <a:headEnd/>
            <a:tailEnd/>
          </a:ln>
          <a:effectLst/>
        </p:spPr>
        <p:txBody>
          <a:bodyPr anchor="ctr">
            <a:spAutoFit/>
          </a:bodyPr>
          <a:lstStyle/>
          <a:p>
            <a:endParaRPr lang="ar-JO"/>
          </a:p>
        </p:txBody>
      </p:sp>
      <p:grpSp>
        <p:nvGrpSpPr>
          <p:cNvPr id="22" name="Group 28"/>
          <p:cNvGrpSpPr>
            <a:grpSpLocks/>
          </p:cNvGrpSpPr>
          <p:nvPr/>
        </p:nvGrpSpPr>
        <p:grpSpPr bwMode="auto">
          <a:xfrm>
            <a:off x="3965575" y="2032000"/>
            <a:ext cx="1290638" cy="1277938"/>
            <a:chOff x="4166" y="1706"/>
            <a:chExt cx="1252" cy="1252"/>
          </a:xfrm>
        </p:grpSpPr>
        <p:sp>
          <p:nvSpPr>
            <p:cNvPr id="23" name="Oval 29"/>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JO"/>
            </a:p>
          </p:txBody>
        </p:sp>
        <p:sp>
          <p:nvSpPr>
            <p:cNvPr id="24" name="Oval 30"/>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JO"/>
            </a:p>
          </p:txBody>
        </p:sp>
        <p:sp>
          <p:nvSpPr>
            <p:cNvPr id="25" name="Oval 31"/>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JO"/>
            </a:p>
          </p:txBody>
        </p:sp>
        <p:sp>
          <p:nvSpPr>
            <p:cNvPr id="26" name="Oval 32"/>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ar-JO"/>
            </a:p>
          </p:txBody>
        </p:sp>
      </p:grpSp>
      <p:grpSp>
        <p:nvGrpSpPr>
          <p:cNvPr id="27" name="Group 33"/>
          <p:cNvGrpSpPr>
            <a:grpSpLocks/>
          </p:cNvGrpSpPr>
          <p:nvPr/>
        </p:nvGrpSpPr>
        <p:grpSpPr bwMode="auto">
          <a:xfrm>
            <a:off x="6435725" y="2032000"/>
            <a:ext cx="1292225" cy="1277938"/>
            <a:chOff x="4166" y="1706"/>
            <a:chExt cx="1252" cy="1252"/>
          </a:xfrm>
        </p:grpSpPr>
        <p:sp>
          <p:nvSpPr>
            <p:cNvPr id="28" name="Oval 34"/>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JO"/>
            </a:p>
          </p:txBody>
        </p:sp>
        <p:sp>
          <p:nvSpPr>
            <p:cNvPr id="29" name="Oval 35"/>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JO"/>
            </a:p>
          </p:txBody>
        </p:sp>
        <p:sp>
          <p:nvSpPr>
            <p:cNvPr id="30" name="Oval 36"/>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JO"/>
            </a:p>
          </p:txBody>
        </p:sp>
        <p:sp>
          <p:nvSpPr>
            <p:cNvPr id="31" name="Oval 37"/>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ar-JO"/>
            </a:p>
          </p:txBody>
        </p:sp>
      </p:grpSp>
      <p:sp>
        <p:nvSpPr>
          <p:cNvPr id="32" name="Text Box 38"/>
          <p:cNvSpPr txBox="1">
            <a:spLocks noChangeArrowheads="1"/>
          </p:cNvSpPr>
          <p:nvPr/>
        </p:nvSpPr>
        <p:spPr bwMode="gray">
          <a:xfrm>
            <a:off x="1403648" y="2505075"/>
            <a:ext cx="1368152" cy="646331"/>
          </a:xfrm>
          <a:prstGeom prst="rect">
            <a:avLst/>
          </a:prstGeom>
          <a:noFill/>
          <a:ln w="9525" algn="ctr">
            <a:noFill/>
            <a:miter lim="800000"/>
            <a:headEnd/>
            <a:tailEnd/>
          </a:ln>
          <a:effectLst/>
        </p:spPr>
        <p:txBody>
          <a:bodyPr wrap="square">
            <a:spAutoFit/>
          </a:bodyPr>
          <a:lstStyle/>
          <a:p>
            <a:pPr algn="ctr" eaLnBrk="0" hangingPunct="0"/>
            <a:r>
              <a:rPr lang="en-US" dirty="0" smtClean="0">
                <a:solidFill>
                  <a:srgbClr val="000000"/>
                </a:solidFill>
              </a:rPr>
              <a:t>1</a:t>
            </a:r>
            <a:r>
              <a:rPr lang="en-US" baseline="30000" dirty="0" smtClean="0">
                <a:solidFill>
                  <a:srgbClr val="000000"/>
                </a:solidFill>
              </a:rPr>
              <a:t>st</a:t>
            </a:r>
            <a:r>
              <a:rPr lang="en-US" dirty="0" smtClean="0">
                <a:solidFill>
                  <a:srgbClr val="000000"/>
                </a:solidFill>
              </a:rPr>
              <a:t> </a:t>
            </a:r>
          </a:p>
          <a:p>
            <a:pPr algn="ctr" eaLnBrk="0" hangingPunct="0"/>
            <a:r>
              <a:rPr lang="en-US" dirty="0" smtClean="0">
                <a:solidFill>
                  <a:srgbClr val="000000"/>
                </a:solidFill>
              </a:rPr>
              <a:t>Scenario</a:t>
            </a:r>
            <a:endParaRPr lang="en-US" dirty="0">
              <a:solidFill>
                <a:srgbClr val="000000"/>
              </a:solidFill>
            </a:endParaRPr>
          </a:p>
        </p:txBody>
      </p:sp>
      <p:sp>
        <p:nvSpPr>
          <p:cNvPr id="33" name="Text Box 39"/>
          <p:cNvSpPr txBox="1">
            <a:spLocks noChangeArrowheads="1"/>
          </p:cNvSpPr>
          <p:nvPr/>
        </p:nvSpPr>
        <p:spPr bwMode="gray">
          <a:xfrm>
            <a:off x="3995936" y="2505075"/>
            <a:ext cx="1325156" cy="646331"/>
          </a:xfrm>
          <a:prstGeom prst="rect">
            <a:avLst/>
          </a:prstGeom>
          <a:noFill/>
          <a:ln w="9525" algn="ctr">
            <a:noFill/>
            <a:miter lim="800000"/>
            <a:headEnd/>
            <a:tailEnd/>
          </a:ln>
          <a:effectLst/>
        </p:spPr>
        <p:txBody>
          <a:bodyPr wrap="square">
            <a:spAutoFit/>
          </a:bodyPr>
          <a:lstStyle/>
          <a:p>
            <a:pPr algn="ctr" eaLnBrk="0" hangingPunct="0"/>
            <a:r>
              <a:rPr lang="en-US" dirty="0" smtClean="0">
                <a:solidFill>
                  <a:srgbClr val="000000"/>
                </a:solidFill>
              </a:rPr>
              <a:t>2</a:t>
            </a:r>
            <a:r>
              <a:rPr lang="en-US" baseline="30000" dirty="0" smtClean="0">
                <a:solidFill>
                  <a:srgbClr val="000000"/>
                </a:solidFill>
              </a:rPr>
              <a:t>nd</a:t>
            </a:r>
            <a:r>
              <a:rPr lang="en-US" dirty="0" smtClean="0">
                <a:solidFill>
                  <a:srgbClr val="000000"/>
                </a:solidFill>
              </a:rPr>
              <a:t> </a:t>
            </a:r>
          </a:p>
          <a:p>
            <a:pPr algn="ctr" eaLnBrk="0" hangingPunct="0"/>
            <a:r>
              <a:rPr lang="en-US" dirty="0" smtClean="0">
                <a:solidFill>
                  <a:srgbClr val="000000"/>
                </a:solidFill>
              </a:rPr>
              <a:t>Scenario</a:t>
            </a:r>
          </a:p>
        </p:txBody>
      </p:sp>
      <p:sp>
        <p:nvSpPr>
          <p:cNvPr id="34" name="Text Box 40"/>
          <p:cNvSpPr txBox="1">
            <a:spLocks noChangeArrowheads="1"/>
          </p:cNvSpPr>
          <p:nvPr/>
        </p:nvSpPr>
        <p:spPr bwMode="gray">
          <a:xfrm>
            <a:off x="6539808" y="2505075"/>
            <a:ext cx="1095172" cy="646331"/>
          </a:xfrm>
          <a:prstGeom prst="rect">
            <a:avLst/>
          </a:prstGeom>
          <a:noFill/>
          <a:ln w="9525" algn="ctr">
            <a:noFill/>
            <a:miter lim="800000"/>
            <a:headEnd/>
            <a:tailEnd/>
          </a:ln>
          <a:effectLst/>
        </p:spPr>
        <p:txBody>
          <a:bodyPr wrap="none">
            <a:spAutoFit/>
          </a:bodyPr>
          <a:lstStyle/>
          <a:p>
            <a:pPr algn="ctr" eaLnBrk="0" hangingPunct="0"/>
            <a:r>
              <a:rPr lang="en-US" dirty="0" smtClean="0">
                <a:solidFill>
                  <a:srgbClr val="000000"/>
                </a:solidFill>
              </a:rPr>
              <a:t>3</a:t>
            </a:r>
            <a:r>
              <a:rPr lang="en-US" baseline="30000" dirty="0" smtClean="0">
                <a:solidFill>
                  <a:srgbClr val="000000"/>
                </a:solidFill>
              </a:rPr>
              <a:t>rd</a:t>
            </a:r>
            <a:r>
              <a:rPr lang="en-US" dirty="0" smtClean="0">
                <a:solidFill>
                  <a:srgbClr val="000000"/>
                </a:solidFill>
              </a:rPr>
              <a:t>  </a:t>
            </a:r>
          </a:p>
          <a:p>
            <a:pPr algn="ctr" eaLnBrk="0" hangingPunct="0"/>
            <a:r>
              <a:rPr lang="en-US" dirty="0" smtClean="0">
                <a:solidFill>
                  <a:srgbClr val="000000"/>
                </a:solidFill>
              </a:rPr>
              <a:t>Scenario</a:t>
            </a:r>
          </a:p>
        </p:txBody>
      </p:sp>
      <p:sp>
        <p:nvSpPr>
          <p:cNvPr id="35" name="مستطيل 34"/>
          <p:cNvSpPr/>
          <p:nvPr/>
        </p:nvSpPr>
        <p:spPr>
          <a:xfrm>
            <a:off x="755576" y="3861048"/>
            <a:ext cx="2448272" cy="2308324"/>
          </a:xfrm>
          <a:prstGeom prst="rect">
            <a:avLst/>
          </a:prstGeom>
        </p:spPr>
        <p:txBody>
          <a:bodyPr wrap="square">
            <a:spAutoFit/>
          </a:bodyPr>
          <a:lstStyle/>
          <a:p>
            <a:r>
              <a:rPr lang="en-US" sz="1600" dirty="0" smtClean="0"/>
              <a:t>The lime adding in different proportions to the activated clay in addition to the sand to obtaining the best percent of lime which give the pest compressive strength after 7 days.</a:t>
            </a:r>
            <a:endParaRPr lang="en-US" sz="1600" dirty="0"/>
          </a:p>
        </p:txBody>
      </p:sp>
      <p:sp>
        <p:nvSpPr>
          <p:cNvPr id="36" name="AutoShape 3"/>
          <p:cNvSpPr>
            <a:spLocks noChangeArrowheads="1"/>
          </p:cNvSpPr>
          <p:nvPr/>
        </p:nvSpPr>
        <p:spPr bwMode="auto">
          <a:xfrm>
            <a:off x="467544" y="3573016"/>
            <a:ext cx="2808312" cy="2808312"/>
          </a:xfrm>
          <a:prstGeom prst="roundRect">
            <a:avLst>
              <a:gd name="adj" fmla="val 13745"/>
            </a:avLst>
          </a:prstGeom>
          <a:noFill/>
          <a:ln w="38100">
            <a:solidFill>
              <a:schemeClr val="bg2"/>
            </a:solidFill>
            <a:round/>
            <a:headEnd/>
            <a:tailEnd/>
          </a:ln>
          <a:effectLst/>
        </p:spPr>
        <p:txBody>
          <a:bodyPr anchor="ctr"/>
          <a:lstStyle/>
          <a:p>
            <a:pPr eaLnBrk="0" hangingPunct="0"/>
            <a:endParaRPr lang="en-US" sz="1400" dirty="0">
              <a:solidFill>
                <a:schemeClr val="tx2"/>
              </a:solidFill>
              <a:latin typeface="Verdana"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Mix Design</a:t>
            </a:r>
            <a:endParaRPr lang="ar-JO" dirty="0"/>
          </a:p>
        </p:txBody>
      </p:sp>
      <p:sp>
        <p:nvSpPr>
          <p:cNvPr id="3" name="عنصر نائب للتذييل 2"/>
          <p:cNvSpPr>
            <a:spLocks noGrp="1"/>
          </p:cNvSpPr>
          <p:nvPr>
            <p:ph type="ftr" sz="quarter" idx="10"/>
          </p:nvPr>
        </p:nvSpPr>
        <p:spPr>
          <a:xfrm>
            <a:off x="3995936" y="6525343"/>
            <a:ext cx="4767064" cy="256457"/>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4" name="عنصر نائب للتاريخ 3"/>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endParaRPr lang="en-US" dirty="0"/>
          </a:p>
        </p:txBody>
      </p:sp>
      <p:pic>
        <p:nvPicPr>
          <p:cNvPr id="5" name="صورة 4" descr="C:\Users\yafa\Desktop\17357603_1889784427931225_1055194581_o.jpg"/>
          <p:cNvPicPr/>
          <p:nvPr/>
        </p:nvPicPr>
        <p:blipFill>
          <a:blip r:embed="rId2" cstate="print"/>
          <a:srcRect/>
          <a:stretch>
            <a:fillRect/>
          </a:stretch>
        </p:blipFill>
        <p:spPr bwMode="auto">
          <a:xfrm>
            <a:off x="179513" y="1124745"/>
            <a:ext cx="3168351" cy="1944216"/>
          </a:xfrm>
          <a:prstGeom prst="rect">
            <a:avLst/>
          </a:prstGeom>
          <a:noFill/>
          <a:ln w="9525">
            <a:noFill/>
            <a:miter lim="800000"/>
            <a:headEnd/>
            <a:tailEnd/>
          </a:ln>
        </p:spPr>
      </p:pic>
      <p:sp>
        <p:nvSpPr>
          <p:cNvPr id="6" name="سهم إلى اليمين 5"/>
          <p:cNvSpPr/>
          <p:nvPr/>
        </p:nvSpPr>
        <p:spPr bwMode="auto">
          <a:xfrm>
            <a:off x="3491880" y="1988840"/>
            <a:ext cx="504056" cy="36004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endParaRPr>
          </a:p>
        </p:txBody>
      </p:sp>
      <p:pic>
        <p:nvPicPr>
          <p:cNvPr id="7" name="صورة 6" descr="C:\Users\yafa\Desktop\17311768_1889784291264572_1693019567_o.jpg"/>
          <p:cNvPicPr/>
          <p:nvPr/>
        </p:nvPicPr>
        <p:blipFill>
          <a:blip r:embed="rId3" cstate="print"/>
          <a:srcRect/>
          <a:stretch>
            <a:fillRect/>
          </a:stretch>
        </p:blipFill>
        <p:spPr bwMode="auto">
          <a:xfrm>
            <a:off x="4283968" y="1196752"/>
            <a:ext cx="2997512" cy="2124075"/>
          </a:xfrm>
          <a:prstGeom prst="rect">
            <a:avLst/>
          </a:prstGeom>
          <a:noFill/>
          <a:ln w="9525">
            <a:noFill/>
            <a:miter lim="800000"/>
            <a:headEnd/>
            <a:tailEnd/>
          </a:ln>
        </p:spPr>
      </p:pic>
      <p:cxnSp>
        <p:nvCxnSpPr>
          <p:cNvPr id="10" name="رابط كسهم مستقيم 9"/>
          <p:cNvCxnSpPr/>
          <p:nvPr/>
        </p:nvCxnSpPr>
        <p:spPr bwMode="auto">
          <a:xfrm flipH="1">
            <a:off x="3419872" y="3429000"/>
            <a:ext cx="1296144" cy="72008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3" name="رابط كسهم مستقيم 12"/>
          <p:cNvCxnSpPr/>
          <p:nvPr/>
        </p:nvCxnSpPr>
        <p:spPr bwMode="auto">
          <a:xfrm>
            <a:off x="5508104" y="3429000"/>
            <a:ext cx="1080120" cy="86409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pic>
        <p:nvPicPr>
          <p:cNvPr id="14" name="صورة 13" descr="C:\Users\yafa\Desktop\٢٠١٧٠٣١٥_١٣٥٤٢٣.jpg"/>
          <p:cNvPicPr/>
          <p:nvPr/>
        </p:nvPicPr>
        <p:blipFill>
          <a:blip r:embed="rId4" cstate="print"/>
          <a:srcRect/>
          <a:stretch>
            <a:fillRect/>
          </a:stretch>
        </p:blipFill>
        <p:spPr bwMode="auto">
          <a:xfrm>
            <a:off x="395537" y="4221088"/>
            <a:ext cx="3528392" cy="2264668"/>
          </a:xfrm>
          <a:prstGeom prst="rect">
            <a:avLst/>
          </a:prstGeom>
          <a:noFill/>
          <a:ln w="9525">
            <a:noFill/>
            <a:miter lim="800000"/>
            <a:headEnd/>
            <a:tailEnd/>
          </a:ln>
        </p:spPr>
      </p:pic>
      <p:pic>
        <p:nvPicPr>
          <p:cNvPr id="15" name="صورة 14" descr="https://scontent-amt2-1.xx.fbcdn.net/v/t35.0-12/15060233_1853695668196201_572017843_o.jpg?oh=e72dc3d8d0e0ac4161ebbb2a6869b6a6&amp;oe=58276D65"/>
          <p:cNvPicPr/>
          <p:nvPr/>
        </p:nvPicPr>
        <p:blipFill>
          <a:blip r:embed="rId5" cstate="print"/>
          <a:srcRect/>
          <a:stretch>
            <a:fillRect/>
          </a:stretch>
        </p:blipFill>
        <p:spPr bwMode="auto">
          <a:xfrm>
            <a:off x="4355976" y="4365104"/>
            <a:ext cx="4305300" cy="213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Carbonation Process</a:t>
            </a:r>
            <a:endParaRPr lang="ar-JO" dirty="0"/>
          </a:p>
        </p:txBody>
      </p:sp>
      <p:sp>
        <p:nvSpPr>
          <p:cNvPr id="3" name="عنصر نائب للتذييل 2"/>
          <p:cNvSpPr>
            <a:spLocks noGrp="1"/>
          </p:cNvSpPr>
          <p:nvPr>
            <p:ph type="ftr" sz="quarter" idx="10"/>
          </p:nvPr>
        </p:nvSpPr>
        <p:spPr/>
        <p:txBody>
          <a:bodyPr/>
          <a:lstStyle/>
          <a:p>
            <a:r>
              <a:rPr lang="en-US" smtClean="0"/>
              <a:t>Company Logo</a:t>
            </a:r>
            <a:endParaRPr lang="en-US"/>
          </a:p>
        </p:txBody>
      </p:sp>
      <p:sp>
        <p:nvSpPr>
          <p:cNvPr id="4" name="عنصر نائب للتاريخ 3"/>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endParaRPr lang="en-US" dirty="0"/>
          </a:p>
        </p:txBody>
      </p:sp>
      <p:sp>
        <p:nvSpPr>
          <p:cNvPr id="5" name="مستطيل 4"/>
          <p:cNvSpPr/>
          <p:nvPr/>
        </p:nvSpPr>
        <p:spPr>
          <a:xfrm>
            <a:off x="251520" y="1412776"/>
            <a:ext cx="8208912" cy="1338828"/>
          </a:xfrm>
          <a:prstGeom prst="rect">
            <a:avLst/>
          </a:prstGeom>
        </p:spPr>
        <p:txBody>
          <a:bodyPr wrap="square">
            <a:spAutoFit/>
          </a:bodyPr>
          <a:lstStyle/>
          <a:p>
            <a:pPr marL="342900" indent="-342900">
              <a:lnSpc>
                <a:spcPct val="150000"/>
              </a:lnSpc>
              <a:spcBef>
                <a:spcPct val="20000"/>
              </a:spcBef>
              <a:buClr>
                <a:schemeClr val="hlink"/>
              </a:buClr>
              <a:buFont typeface="Wingdings" pitchFamily="2" charset="2"/>
              <a:buChar char="§"/>
            </a:pPr>
            <a:r>
              <a:rPr lang="en-US" dirty="0" smtClean="0">
                <a:latin typeface="+mn-lt"/>
              </a:rPr>
              <a:t>Methods to reduce the amount of green house gases such as CO2 in the atmosphere are an active way. </a:t>
            </a:r>
            <a:br>
              <a:rPr lang="en-US" dirty="0" smtClean="0">
                <a:latin typeface="+mn-lt"/>
              </a:rPr>
            </a:br>
            <a:endParaRPr lang="ar-JO" dirty="0" smtClean="0">
              <a:latin typeface="+mn-lt"/>
            </a:endParaRPr>
          </a:p>
        </p:txBody>
      </p:sp>
      <p:sp>
        <p:nvSpPr>
          <p:cNvPr id="6" name="مستطيل 5"/>
          <p:cNvSpPr/>
          <p:nvPr/>
        </p:nvSpPr>
        <p:spPr>
          <a:xfrm>
            <a:off x="395536" y="2492896"/>
            <a:ext cx="7920880" cy="4552015"/>
          </a:xfrm>
          <a:prstGeom prst="rect">
            <a:avLst/>
          </a:prstGeom>
        </p:spPr>
        <p:txBody>
          <a:bodyPr wrap="square">
            <a:spAutoFit/>
          </a:bodyPr>
          <a:lstStyle/>
          <a:p>
            <a:pPr marL="342900" indent="-342900">
              <a:lnSpc>
                <a:spcPct val="150000"/>
              </a:lnSpc>
              <a:spcBef>
                <a:spcPct val="20000"/>
              </a:spcBef>
              <a:buClr>
                <a:schemeClr val="hlink"/>
              </a:buClr>
              <a:buFont typeface="Wingdings" pitchFamily="2" charset="2"/>
              <a:buChar char="§"/>
            </a:pPr>
            <a:r>
              <a:rPr lang="en-US" dirty="0" smtClean="0">
                <a:latin typeface="+mn-lt"/>
              </a:rPr>
              <a:t>The carbonation reaction of lime in mortars occurs when CO2 gas in the atmosphere dissolves in the </a:t>
            </a:r>
            <a:r>
              <a:rPr lang="en-US" dirty="0" err="1" smtClean="0">
                <a:latin typeface="+mn-lt"/>
              </a:rPr>
              <a:t>alkine</a:t>
            </a:r>
            <a:r>
              <a:rPr lang="en-US" dirty="0" smtClean="0">
                <a:latin typeface="+mn-lt"/>
              </a:rPr>
              <a:t> pore solution where it reacts with Ca(OH)2 leading to the precipitation of </a:t>
            </a:r>
            <a:r>
              <a:rPr lang="en-US" dirty="0" err="1" smtClean="0">
                <a:latin typeface="+mn-lt"/>
              </a:rPr>
              <a:t>CaCO3</a:t>
            </a:r>
            <a:r>
              <a:rPr lang="en-US" dirty="0" smtClean="0">
                <a:latin typeface="+mn-lt"/>
              </a:rPr>
              <a:t>.</a:t>
            </a:r>
          </a:p>
          <a:p>
            <a:pPr marL="342900" indent="-342900">
              <a:lnSpc>
                <a:spcPct val="150000"/>
              </a:lnSpc>
              <a:spcBef>
                <a:spcPct val="20000"/>
              </a:spcBef>
              <a:buClr>
                <a:schemeClr val="hlink"/>
              </a:buClr>
            </a:pPr>
            <a:endParaRPr lang="en-US" dirty="0" smtClean="0">
              <a:latin typeface="+mn-lt"/>
            </a:endParaRPr>
          </a:p>
          <a:p>
            <a:pPr marL="342900" indent="-342900">
              <a:lnSpc>
                <a:spcPct val="150000"/>
              </a:lnSpc>
              <a:spcBef>
                <a:spcPct val="20000"/>
              </a:spcBef>
              <a:buClr>
                <a:schemeClr val="hlink"/>
              </a:buClr>
              <a:buFont typeface="Wingdings" pitchFamily="2" charset="2"/>
              <a:buChar char="§"/>
            </a:pPr>
            <a:r>
              <a:rPr lang="en-US" dirty="0" smtClean="0"/>
              <a:t>The carbonation process is slow, being controlled by diffusion of carbon dioxide into the bulk of the material. </a:t>
            </a:r>
            <a:endParaRPr lang="en-US" dirty="0" smtClean="0"/>
          </a:p>
          <a:p>
            <a:endParaRPr lang="en-US" dirty="0" smtClean="0">
              <a:latin typeface="+mn-lt"/>
            </a:endParaRPr>
          </a:p>
          <a:p>
            <a:pPr marL="342900" indent="-342900">
              <a:buAutoNum type="arabicPeriod"/>
            </a:pPr>
            <a:r>
              <a:rPr lang="en-US" dirty="0" smtClean="0"/>
              <a:t>Diffusion </a:t>
            </a:r>
            <a:r>
              <a:rPr lang="en-US" dirty="0" smtClean="0"/>
              <a:t>of the atmospheric CO2 gas into the pore structure of the mortar</a:t>
            </a:r>
            <a:r>
              <a:rPr lang="en-US" dirty="0" smtClean="0"/>
              <a:t>.</a:t>
            </a:r>
          </a:p>
          <a:p>
            <a:pPr marL="342900" indent="-342900"/>
            <a:endParaRPr lang="en-US" dirty="0" smtClean="0"/>
          </a:p>
          <a:p>
            <a:r>
              <a:rPr lang="en-US" dirty="0" smtClean="0"/>
              <a:t>2. Chemical reaction between the dissolved CO2 and Ca (OH) 2.</a:t>
            </a:r>
          </a:p>
          <a:p>
            <a:pPr marL="342900" indent="-342900">
              <a:lnSpc>
                <a:spcPct val="150000"/>
              </a:lnSpc>
              <a:spcBef>
                <a:spcPct val="20000"/>
              </a:spcBef>
              <a:buClr>
                <a:schemeClr val="hlink"/>
              </a:buClr>
              <a:buFont typeface="Wingdings" pitchFamily="2" charset="2"/>
              <a:buChar char="§"/>
            </a:pPr>
            <a:endParaRPr lang="ar-JO" dirty="0" smtClean="0">
              <a:latin typeface="+mn-lt"/>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Carbonation Process</a:t>
            </a:r>
            <a:endParaRPr lang="ar-JO" dirty="0"/>
          </a:p>
        </p:txBody>
      </p:sp>
      <p:sp>
        <p:nvSpPr>
          <p:cNvPr id="3" name="عنصر نائب للتذييل 2"/>
          <p:cNvSpPr>
            <a:spLocks noGrp="1"/>
          </p:cNvSpPr>
          <p:nvPr>
            <p:ph type="ftr" sz="quarter" idx="10"/>
          </p:nvPr>
        </p:nvSpPr>
        <p:spPr/>
        <p:txBody>
          <a:bodyPr/>
          <a:lstStyle/>
          <a:p>
            <a:r>
              <a:rPr lang="en-US" smtClean="0"/>
              <a:t>Company Logo</a:t>
            </a:r>
            <a:endParaRPr lang="en-US"/>
          </a:p>
        </p:txBody>
      </p:sp>
      <p:sp>
        <p:nvSpPr>
          <p:cNvPr id="4" name="عنصر نائب للتاريخ 3"/>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endParaRPr lang="en-US" dirty="0"/>
          </a:p>
        </p:txBody>
      </p:sp>
      <p:sp>
        <p:nvSpPr>
          <p:cNvPr id="5" name="مستطيل 4"/>
          <p:cNvSpPr/>
          <p:nvPr/>
        </p:nvSpPr>
        <p:spPr>
          <a:xfrm>
            <a:off x="251520" y="1340768"/>
            <a:ext cx="8208912" cy="369332"/>
          </a:xfrm>
          <a:prstGeom prst="rect">
            <a:avLst/>
          </a:prstGeom>
        </p:spPr>
        <p:txBody>
          <a:bodyPr wrap="square">
            <a:spAutoFit/>
          </a:bodyPr>
          <a:lstStyle/>
          <a:p>
            <a:r>
              <a:rPr lang="en-US" dirty="0" smtClean="0"/>
              <a:t>Ca </a:t>
            </a:r>
            <a:r>
              <a:rPr lang="en-US" dirty="0" smtClean="0"/>
              <a:t>(OH)</a:t>
            </a:r>
            <a:r>
              <a:rPr lang="en-US" baseline="-25000" dirty="0" smtClean="0"/>
              <a:t>2</a:t>
            </a:r>
            <a:r>
              <a:rPr lang="en-US" dirty="0" smtClean="0"/>
              <a:t> + CO</a:t>
            </a:r>
            <a:r>
              <a:rPr lang="en-US" baseline="-25000" dirty="0" smtClean="0"/>
              <a:t>2</a:t>
            </a:r>
            <a:r>
              <a:rPr lang="en-US" dirty="0" smtClean="0"/>
              <a:t>(g) + </a:t>
            </a:r>
            <a:r>
              <a:rPr lang="en-US" dirty="0" err="1" smtClean="0"/>
              <a:t>H</a:t>
            </a:r>
            <a:r>
              <a:rPr lang="en-US" baseline="-25000" dirty="0" err="1" smtClean="0"/>
              <a:t>2</a:t>
            </a:r>
            <a:r>
              <a:rPr lang="en-US" dirty="0" err="1" smtClean="0"/>
              <a:t>O</a:t>
            </a:r>
            <a:r>
              <a:rPr lang="en-US" dirty="0" smtClean="0"/>
              <a:t>(</a:t>
            </a:r>
            <a:r>
              <a:rPr lang="en-US" dirty="0" err="1" smtClean="0"/>
              <a:t>aq</a:t>
            </a:r>
            <a:r>
              <a:rPr lang="en-US" dirty="0" smtClean="0"/>
              <a:t>)               </a:t>
            </a:r>
            <a:r>
              <a:rPr lang="en-US" dirty="0" smtClean="0"/>
              <a:t> </a:t>
            </a:r>
            <a:r>
              <a:rPr lang="en-US" dirty="0" err="1" smtClean="0"/>
              <a:t>CaCO3</a:t>
            </a:r>
            <a:r>
              <a:rPr lang="en-US" dirty="0" smtClean="0"/>
              <a:t>(s) + </a:t>
            </a:r>
            <a:r>
              <a:rPr lang="en-US" dirty="0" err="1" smtClean="0"/>
              <a:t>2H</a:t>
            </a:r>
            <a:r>
              <a:rPr lang="en-US" baseline="-25000" dirty="0" err="1" smtClean="0"/>
              <a:t>2</a:t>
            </a:r>
            <a:r>
              <a:rPr lang="en-US" dirty="0" err="1" smtClean="0"/>
              <a:t>O</a:t>
            </a:r>
            <a:r>
              <a:rPr lang="en-US" dirty="0" smtClean="0"/>
              <a:t>(</a:t>
            </a:r>
            <a:r>
              <a:rPr lang="en-US" dirty="0" err="1" smtClean="0"/>
              <a:t>aq</a:t>
            </a:r>
            <a:r>
              <a:rPr lang="en-US" dirty="0" smtClean="0"/>
              <a:t>) + 74 </a:t>
            </a:r>
            <a:r>
              <a:rPr lang="en-US" dirty="0" err="1" smtClean="0"/>
              <a:t>kj</a:t>
            </a:r>
            <a:r>
              <a:rPr lang="en-US" dirty="0" smtClean="0"/>
              <a:t>/ mole </a:t>
            </a:r>
            <a:endParaRPr lang="ar-JO" dirty="0"/>
          </a:p>
        </p:txBody>
      </p:sp>
      <p:sp>
        <p:nvSpPr>
          <p:cNvPr id="6" name="سهم إلى اليمين 5"/>
          <p:cNvSpPr/>
          <p:nvPr/>
        </p:nvSpPr>
        <p:spPr bwMode="auto">
          <a:xfrm>
            <a:off x="3491880" y="1484784"/>
            <a:ext cx="792088" cy="189735"/>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endParaRPr>
          </a:p>
        </p:txBody>
      </p:sp>
      <p:pic>
        <p:nvPicPr>
          <p:cNvPr id="7" name="صورة 6" descr="https://scontent-amt2-1.xx.fbcdn.net/v/t34.0-12/18360576_1943830085849425_2102356805_n.jpg?oh=a658580947bafe6f5d8d43cad90021c0&amp;oe=5911305B"/>
          <p:cNvPicPr/>
          <p:nvPr/>
        </p:nvPicPr>
        <p:blipFill>
          <a:blip r:embed="rId2" cstate="print"/>
          <a:srcRect/>
          <a:stretch>
            <a:fillRect/>
          </a:stretch>
        </p:blipFill>
        <p:spPr bwMode="auto">
          <a:xfrm>
            <a:off x="179512" y="2348880"/>
            <a:ext cx="4464496" cy="4248472"/>
          </a:xfrm>
          <a:prstGeom prst="rect">
            <a:avLst/>
          </a:prstGeom>
          <a:noFill/>
          <a:ln w="9525">
            <a:noFill/>
            <a:miter lim="800000"/>
            <a:headEnd/>
            <a:tailEnd/>
          </a:ln>
        </p:spPr>
      </p:pic>
      <p:pic>
        <p:nvPicPr>
          <p:cNvPr id="8" name="صورة 7" descr="C:\Users\yafa\Pictures\14975955_1850202378545530_315766049_o.jpg"/>
          <p:cNvPicPr/>
          <p:nvPr/>
        </p:nvPicPr>
        <p:blipFill>
          <a:blip r:embed="rId3" cstate="print"/>
          <a:srcRect/>
          <a:stretch>
            <a:fillRect/>
          </a:stretch>
        </p:blipFill>
        <p:spPr bwMode="auto">
          <a:xfrm>
            <a:off x="5004048" y="2348880"/>
            <a:ext cx="3672408" cy="41044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Curing of CO2</a:t>
            </a:r>
            <a:endParaRPr lang="ar-JO" dirty="0"/>
          </a:p>
        </p:txBody>
      </p:sp>
      <p:sp>
        <p:nvSpPr>
          <p:cNvPr id="3" name="عنصر نائب للتذييل 2"/>
          <p:cNvSpPr>
            <a:spLocks noGrp="1"/>
          </p:cNvSpPr>
          <p:nvPr>
            <p:ph type="ftr" sz="quarter" idx="10"/>
          </p:nvPr>
        </p:nvSpPr>
        <p:spPr>
          <a:xfrm>
            <a:off x="5076056" y="6453337"/>
            <a:ext cx="3686944" cy="328464"/>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smtClean="0"/>
          </a:p>
        </p:txBody>
      </p:sp>
      <p:sp>
        <p:nvSpPr>
          <p:cNvPr id="4" name="عنصر نائب للتاريخ 3"/>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endParaRPr lang="en-US" dirty="0"/>
          </a:p>
        </p:txBody>
      </p:sp>
      <p:pic>
        <p:nvPicPr>
          <p:cNvPr id="5" name="صورة 4" descr="C:\Users\yafa\Desktop\18378728_1943830092516091_800550074_o.jpg"/>
          <p:cNvPicPr/>
          <p:nvPr/>
        </p:nvPicPr>
        <p:blipFill>
          <a:blip r:embed="rId2" cstate="print"/>
          <a:srcRect/>
          <a:stretch>
            <a:fillRect/>
          </a:stretch>
        </p:blipFill>
        <p:spPr bwMode="auto">
          <a:xfrm>
            <a:off x="827584" y="1196752"/>
            <a:ext cx="6552728" cy="2736304"/>
          </a:xfrm>
          <a:prstGeom prst="rect">
            <a:avLst/>
          </a:prstGeom>
          <a:noFill/>
          <a:ln w="9525">
            <a:noFill/>
            <a:miter lim="800000"/>
            <a:headEnd/>
            <a:tailEnd/>
          </a:ln>
        </p:spPr>
      </p:pic>
      <p:pic>
        <p:nvPicPr>
          <p:cNvPr id="6" name="صورة 5" descr="https://scontent-amt2-1.xx.fbcdn.net/v/t35.0-12/18405340_1943829775849456_1471421226_o.jpg?oh=aa54f18e362889c8872320c4de31af26&amp;oe=59121B86"/>
          <p:cNvPicPr/>
          <p:nvPr/>
        </p:nvPicPr>
        <p:blipFill>
          <a:blip r:embed="rId3" cstate="print"/>
          <a:srcRect/>
          <a:stretch>
            <a:fillRect/>
          </a:stretch>
        </p:blipFill>
        <p:spPr bwMode="auto">
          <a:xfrm>
            <a:off x="827584" y="4005064"/>
            <a:ext cx="6624736" cy="23615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Methods &amp; Material (4</a:t>
            </a:r>
            <a:r>
              <a:rPr lang="en-US" baseline="30000" dirty="0" smtClean="0"/>
              <a:t>th</a:t>
            </a:r>
            <a:r>
              <a:rPr lang="en-US" dirty="0" smtClean="0"/>
              <a:t>   Path)</a:t>
            </a:r>
            <a:endParaRPr lang="ar-JO" dirty="0"/>
          </a:p>
        </p:txBody>
      </p:sp>
      <p:graphicFrame>
        <p:nvGraphicFramePr>
          <p:cNvPr id="6" name="عنصر نائب للمحتوى 5"/>
          <p:cNvGraphicFramePr>
            <a:graphicFrameLocks noGrp="1"/>
          </p:cNvGraphicFramePr>
          <p:nvPr>
            <p:ph idx="1"/>
          </p:nvPr>
        </p:nvGraphicFramePr>
        <p:xfrm>
          <a:off x="323528" y="1340766"/>
          <a:ext cx="8445624" cy="4392491"/>
        </p:xfrm>
        <a:graphic>
          <a:graphicData uri="http://schemas.openxmlformats.org/drawingml/2006/table">
            <a:tbl>
              <a:tblPr rtl="1" firstRow="1" bandRow="1">
                <a:tableStyleId>{5C22544A-7EE6-4342-B048-85BDC9FD1C3A}</a:tableStyleId>
              </a:tblPr>
              <a:tblGrid>
                <a:gridCol w="2815208"/>
                <a:gridCol w="2815208"/>
                <a:gridCol w="2815208"/>
              </a:tblGrid>
              <a:tr h="588352">
                <a:tc>
                  <a:txBody>
                    <a:bodyPr/>
                    <a:lstStyle/>
                    <a:p>
                      <a:pPr algn="l" rtl="0"/>
                      <a:r>
                        <a:rPr lang="en-US" dirty="0" smtClean="0"/>
                        <a:t>Time of curing (hr)</a:t>
                      </a:r>
                      <a:endParaRPr lang="ar-JO" dirty="0"/>
                    </a:p>
                  </a:txBody>
                  <a:tcPr/>
                </a:tc>
                <a:tc>
                  <a:txBody>
                    <a:bodyPr/>
                    <a:lstStyle/>
                    <a:p>
                      <a:pPr algn="l" rtl="0"/>
                      <a:r>
                        <a:rPr lang="en-US" dirty="0" smtClean="0"/>
                        <a:t>Pressure ( bar)</a:t>
                      </a:r>
                      <a:endParaRPr lang="ar-JO" dirty="0"/>
                    </a:p>
                  </a:txBody>
                  <a:tcPr/>
                </a:tc>
                <a:tc>
                  <a:txBody>
                    <a:bodyPr/>
                    <a:lstStyle/>
                    <a:p>
                      <a:pPr algn="l" rtl="0"/>
                      <a:r>
                        <a:rPr lang="en-US" dirty="0" smtClean="0"/>
                        <a:t>Specimen constituents </a:t>
                      </a:r>
                      <a:endParaRPr lang="ar-JO" dirty="0"/>
                    </a:p>
                  </a:txBody>
                  <a:tcPr/>
                </a:tc>
              </a:tr>
              <a:tr h="588352">
                <a:tc>
                  <a:txBody>
                    <a:bodyPr/>
                    <a:lstStyle/>
                    <a:p>
                      <a:pPr algn="ctr" rtl="1"/>
                      <a:r>
                        <a:rPr lang="en-US" dirty="0" smtClean="0"/>
                        <a:t>2</a:t>
                      </a:r>
                      <a:endParaRPr lang="ar-JO" dirty="0"/>
                    </a:p>
                  </a:txBody>
                  <a:tcPr/>
                </a:tc>
                <a:tc>
                  <a:txBody>
                    <a:bodyPr/>
                    <a:lstStyle/>
                    <a:p>
                      <a:pPr algn="ctr" rtl="1"/>
                      <a:r>
                        <a:rPr lang="en-US" dirty="0" smtClean="0"/>
                        <a:t>10</a:t>
                      </a:r>
                      <a:endParaRPr lang="ar-JO" dirty="0"/>
                    </a:p>
                  </a:txBody>
                  <a:tcPr/>
                </a:tc>
                <a:tc rowSpan="3">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en-US" sz="1800" b="1" kern="1200" dirty="0" smtClean="0">
                        <a:solidFill>
                          <a:schemeClr val="dk1"/>
                        </a:solidFill>
                        <a:latin typeface="+mn-lt"/>
                        <a:ea typeface="+mn-ea"/>
                        <a:cs typeface="+mn-cs"/>
                      </a:endParaRPr>
                    </a:p>
                    <a:p>
                      <a:pPr marL="0" marR="0" indent="0" algn="ctr" defTabSz="914400" rtl="1"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latin typeface="+mn-lt"/>
                          <a:ea typeface="+mn-ea"/>
                          <a:cs typeface="+mn-cs"/>
                        </a:rPr>
                        <a:t>activated clay + sand </a:t>
                      </a:r>
                    </a:p>
                    <a:p>
                      <a:pPr marL="0" marR="0" indent="0" algn="ctr" defTabSz="914400" rtl="1"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latin typeface="+mn-lt"/>
                          <a:ea typeface="+mn-ea"/>
                          <a:cs typeface="+mn-cs"/>
                        </a:rPr>
                        <a:t>+ Lime +</a:t>
                      </a:r>
                      <a:r>
                        <a:rPr lang="en-US" sz="1800" b="1" kern="1200" dirty="0" err="1" smtClean="0">
                          <a:solidFill>
                            <a:schemeClr val="dk1"/>
                          </a:solidFill>
                          <a:latin typeface="+mn-lt"/>
                          <a:ea typeface="+mn-ea"/>
                          <a:cs typeface="+mn-cs"/>
                        </a:rPr>
                        <a:t>4M</a:t>
                      </a:r>
                      <a:r>
                        <a:rPr lang="en-US" sz="1800" b="1" kern="1200" dirty="0" smtClean="0">
                          <a:solidFill>
                            <a:schemeClr val="dk1"/>
                          </a:solidFill>
                          <a:latin typeface="+mn-lt"/>
                          <a:ea typeface="+mn-ea"/>
                          <a:cs typeface="+mn-cs"/>
                        </a:rPr>
                        <a:t> </a:t>
                      </a:r>
                      <a:r>
                        <a:rPr lang="en-US" sz="1800" b="1" kern="1200" dirty="0" err="1" smtClean="0">
                          <a:solidFill>
                            <a:schemeClr val="dk1"/>
                          </a:solidFill>
                          <a:latin typeface="+mn-lt"/>
                          <a:ea typeface="+mn-ea"/>
                          <a:cs typeface="+mn-cs"/>
                        </a:rPr>
                        <a:t>NaOH</a:t>
                      </a:r>
                      <a:endParaRPr lang="en-US" sz="1800" kern="1200" dirty="0" smtClean="0">
                        <a:solidFill>
                          <a:schemeClr val="dk1"/>
                        </a:solidFill>
                        <a:latin typeface="+mn-lt"/>
                        <a:ea typeface="+mn-ea"/>
                        <a:cs typeface="+mn-cs"/>
                      </a:endParaRPr>
                    </a:p>
                    <a:p>
                      <a:pPr rtl="1"/>
                      <a:endParaRPr lang="ar-JO" dirty="0"/>
                    </a:p>
                  </a:txBody>
                  <a:tcPr/>
                </a:tc>
              </a:tr>
              <a:tr h="588352">
                <a:tc>
                  <a:txBody>
                    <a:bodyPr/>
                    <a:lstStyle/>
                    <a:p>
                      <a:pPr algn="ctr" rtl="1"/>
                      <a:r>
                        <a:rPr lang="en-US" dirty="0" smtClean="0"/>
                        <a:t>2</a:t>
                      </a:r>
                      <a:endParaRPr lang="ar-JO" dirty="0"/>
                    </a:p>
                  </a:txBody>
                  <a:tcPr/>
                </a:tc>
                <a:tc rowSpan="2">
                  <a:txBody>
                    <a:bodyPr/>
                    <a:lstStyle/>
                    <a:p>
                      <a:pPr algn="ctr" rtl="1"/>
                      <a:endParaRPr lang="en-US" dirty="0" smtClean="0"/>
                    </a:p>
                    <a:p>
                      <a:pPr algn="ctr" rtl="1"/>
                      <a:r>
                        <a:rPr lang="en-US" dirty="0" smtClean="0"/>
                        <a:t>20</a:t>
                      </a:r>
                    </a:p>
                    <a:p>
                      <a:pPr algn="ctr" rtl="1"/>
                      <a:endParaRPr lang="ar-JO" dirty="0"/>
                    </a:p>
                  </a:txBody>
                  <a:tcPr/>
                </a:tc>
                <a:tc vMerge="1">
                  <a:txBody>
                    <a:bodyPr/>
                    <a:lstStyle/>
                    <a:p>
                      <a:pPr rtl="1"/>
                      <a:endParaRPr lang="ar-JO"/>
                    </a:p>
                  </a:txBody>
                  <a:tcPr/>
                </a:tc>
              </a:tr>
              <a:tr h="862379">
                <a:tc>
                  <a:txBody>
                    <a:bodyPr/>
                    <a:lstStyle/>
                    <a:p>
                      <a:pPr algn="ctr" rtl="1"/>
                      <a:r>
                        <a:rPr lang="en-US" dirty="0" smtClean="0"/>
                        <a:t>4</a:t>
                      </a:r>
                      <a:endParaRPr lang="ar-JO" dirty="0"/>
                    </a:p>
                  </a:txBody>
                  <a:tcPr/>
                </a:tc>
                <a:tc vMerge="1">
                  <a:txBody>
                    <a:bodyPr/>
                    <a:lstStyle/>
                    <a:p>
                      <a:pPr rtl="1"/>
                      <a:endParaRPr lang="ar-JO" dirty="0"/>
                    </a:p>
                  </a:txBody>
                  <a:tcPr/>
                </a:tc>
                <a:tc vMerge="1">
                  <a:txBody>
                    <a:bodyPr/>
                    <a:lstStyle/>
                    <a:p>
                      <a:pPr rtl="1"/>
                      <a:endParaRPr lang="ar-JO" dirty="0"/>
                    </a:p>
                  </a:txBody>
                  <a:tcPr/>
                </a:tc>
              </a:tr>
              <a:tr h="588352">
                <a:tc>
                  <a:txBody>
                    <a:bodyPr/>
                    <a:lstStyle/>
                    <a:p>
                      <a:pPr algn="ctr" rtl="1"/>
                      <a:r>
                        <a:rPr lang="en-US" dirty="0" smtClean="0"/>
                        <a:t>2</a:t>
                      </a:r>
                      <a:endParaRPr lang="ar-JO" dirty="0"/>
                    </a:p>
                  </a:txBody>
                  <a:tcPr/>
                </a:tc>
                <a:tc>
                  <a:txBody>
                    <a:bodyPr/>
                    <a:lstStyle/>
                    <a:p>
                      <a:pPr algn="ctr" rtl="1"/>
                      <a:r>
                        <a:rPr lang="en-US" dirty="0" smtClean="0"/>
                        <a:t>10</a:t>
                      </a:r>
                      <a:endParaRPr lang="ar-JO" dirty="0"/>
                    </a:p>
                  </a:txBody>
                  <a:tcPr/>
                </a:tc>
                <a:tc rowSpan="3">
                  <a:txBody>
                    <a:bodyPr/>
                    <a:lstStyle/>
                    <a:p>
                      <a:pPr algn="ctr" rtl="1"/>
                      <a:endParaRPr lang="en-US" sz="1800" b="1" kern="1200" dirty="0" smtClean="0">
                        <a:solidFill>
                          <a:schemeClr val="dk1"/>
                        </a:solidFill>
                        <a:latin typeface="+mn-lt"/>
                        <a:ea typeface="+mn-ea"/>
                        <a:cs typeface="+mn-cs"/>
                      </a:endParaRPr>
                    </a:p>
                    <a:p>
                      <a:pPr algn="ctr" rtl="1"/>
                      <a:r>
                        <a:rPr lang="en-US" sz="1800" b="1" kern="1200" dirty="0" smtClean="0">
                          <a:solidFill>
                            <a:schemeClr val="dk1"/>
                          </a:solidFill>
                          <a:latin typeface="+mn-lt"/>
                          <a:ea typeface="+mn-ea"/>
                          <a:cs typeface="+mn-cs"/>
                        </a:rPr>
                        <a:t>Activated clay + sand</a:t>
                      </a:r>
                    </a:p>
                    <a:p>
                      <a:pPr algn="ctr" rtl="1"/>
                      <a:r>
                        <a:rPr lang="en-US" sz="1800" b="1" kern="1200" dirty="0" smtClean="0">
                          <a:solidFill>
                            <a:schemeClr val="dk1"/>
                          </a:solidFill>
                          <a:latin typeface="+mn-lt"/>
                          <a:ea typeface="+mn-ea"/>
                          <a:cs typeface="+mn-cs"/>
                        </a:rPr>
                        <a:t>+ lime</a:t>
                      </a:r>
                      <a:endParaRPr lang="ar-JO" dirty="0"/>
                    </a:p>
                  </a:txBody>
                  <a:tcPr/>
                </a:tc>
              </a:tr>
              <a:tr h="588352">
                <a:tc>
                  <a:txBody>
                    <a:bodyPr/>
                    <a:lstStyle/>
                    <a:p>
                      <a:pPr algn="ctr" rtl="1"/>
                      <a:r>
                        <a:rPr lang="en-US" dirty="0" smtClean="0"/>
                        <a:t>2</a:t>
                      </a:r>
                      <a:endParaRPr lang="ar-JO" dirty="0"/>
                    </a:p>
                  </a:txBody>
                  <a:tcPr/>
                </a:tc>
                <a:tc rowSpan="2">
                  <a:txBody>
                    <a:bodyPr/>
                    <a:lstStyle/>
                    <a:p>
                      <a:pPr algn="ctr" rtl="1"/>
                      <a:endParaRPr lang="en-US" dirty="0" smtClean="0"/>
                    </a:p>
                    <a:p>
                      <a:pPr algn="ctr" rtl="1"/>
                      <a:r>
                        <a:rPr lang="en-US" dirty="0" smtClean="0"/>
                        <a:t>20</a:t>
                      </a:r>
                      <a:endParaRPr lang="ar-JO" dirty="0"/>
                    </a:p>
                  </a:txBody>
                  <a:tcPr/>
                </a:tc>
                <a:tc vMerge="1">
                  <a:txBody>
                    <a:bodyPr/>
                    <a:lstStyle/>
                    <a:p>
                      <a:pPr rtl="1"/>
                      <a:endParaRPr lang="ar-JO" dirty="0"/>
                    </a:p>
                  </a:txBody>
                  <a:tcPr/>
                </a:tc>
              </a:tr>
              <a:tr h="588352">
                <a:tc>
                  <a:txBody>
                    <a:bodyPr/>
                    <a:lstStyle/>
                    <a:p>
                      <a:pPr algn="ctr" rtl="1"/>
                      <a:r>
                        <a:rPr lang="en-US" dirty="0" smtClean="0"/>
                        <a:t>4</a:t>
                      </a:r>
                      <a:endParaRPr lang="ar-JO" dirty="0"/>
                    </a:p>
                  </a:txBody>
                  <a:tcPr/>
                </a:tc>
                <a:tc vMerge="1">
                  <a:txBody>
                    <a:bodyPr/>
                    <a:lstStyle/>
                    <a:p>
                      <a:pPr rtl="1"/>
                      <a:endParaRPr lang="ar-JO" dirty="0"/>
                    </a:p>
                  </a:txBody>
                  <a:tcPr/>
                </a:tc>
                <a:tc vMerge="1">
                  <a:txBody>
                    <a:bodyPr/>
                    <a:lstStyle/>
                    <a:p>
                      <a:pPr rtl="1"/>
                      <a:endParaRPr lang="ar-JO" dirty="0"/>
                    </a:p>
                  </a:txBody>
                  <a:tcPr/>
                </a:tc>
              </a:tr>
            </a:tbl>
          </a:graphicData>
        </a:graphic>
      </p:graphicFrame>
      <p:sp>
        <p:nvSpPr>
          <p:cNvPr id="4" name="عنصر نائب للتذييل 3"/>
          <p:cNvSpPr>
            <a:spLocks noGrp="1"/>
          </p:cNvSpPr>
          <p:nvPr>
            <p:ph type="ftr" sz="quarter" idx="10"/>
          </p:nvPr>
        </p:nvSpPr>
        <p:spPr>
          <a:xfrm>
            <a:off x="4788024" y="6525344"/>
            <a:ext cx="3974976" cy="256456"/>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عنصر نائب للتذييل 3"/>
          <p:cNvSpPr>
            <a:spLocks noGrp="1"/>
          </p:cNvSpPr>
          <p:nvPr>
            <p:ph type="ftr" sz="quarter" idx="10"/>
          </p:nvPr>
        </p:nvSpPr>
        <p:spPr>
          <a:xfrm>
            <a:off x="4860032" y="6381329"/>
            <a:ext cx="3902968" cy="400472"/>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20" name="عنصر نائب للتاريخ 5"/>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endParaRPr lang="en-US" dirty="0"/>
          </a:p>
        </p:txBody>
      </p:sp>
      <p:sp>
        <p:nvSpPr>
          <p:cNvPr id="71682" name="Rectangle 2"/>
          <p:cNvSpPr>
            <a:spLocks noGrp="1" noChangeArrowheads="1"/>
          </p:cNvSpPr>
          <p:nvPr>
            <p:ph type="title"/>
          </p:nvPr>
        </p:nvSpPr>
        <p:spPr/>
        <p:txBody>
          <a:bodyPr/>
          <a:lstStyle/>
          <a:p>
            <a:r>
              <a:rPr lang="en-US" sz="3600" dirty="0" smtClean="0"/>
              <a:t>Testing Program</a:t>
            </a:r>
            <a:endParaRPr lang="en-US" sz="2000" dirty="0"/>
          </a:p>
        </p:txBody>
      </p:sp>
      <p:sp>
        <p:nvSpPr>
          <p:cNvPr id="71683" name="AutoShape 3"/>
          <p:cNvSpPr>
            <a:spLocks noChangeArrowheads="1"/>
          </p:cNvSpPr>
          <p:nvPr/>
        </p:nvSpPr>
        <p:spPr bwMode="auto">
          <a:xfrm>
            <a:off x="5796136" y="4077072"/>
            <a:ext cx="2952328" cy="2016224"/>
          </a:xfrm>
          <a:prstGeom prst="roundRect">
            <a:avLst>
              <a:gd name="adj" fmla="val 16667"/>
            </a:avLst>
          </a:prstGeom>
          <a:noFill/>
          <a:ln w="38100">
            <a:solidFill>
              <a:schemeClr val="tx1"/>
            </a:solidFill>
            <a:round/>
            <a:headEnd/>
            <a:tailEnd/>
          </a:ln>
          <a:effectLst/>
        </p:spPr>
        <p:txBody>
          <a:bodyPr wrap="none" anchor="ctr"/>
          <a:lstStyle/>
          <a:p>
            <a:pPr algn="ctr" eaLnBrk="0" hangingPunct="0"/>
            <a:r>
              <a:rPr lang="en-US" dirty="0" smtClean="0">
                <a:latin typeface="Verdana" pitchFamily="34" charset="0"/>
              </a:rPr>
              <a:t> </a:t>
            </a:r>
            <a:endParaRPr lang="ar-JO" dirty="0">
              <a:latin typeface="Verdana" pitchFamily="34" charset="0"/>
            </a:endParaRPr>
          </a:p>
        </p:txBody>
      </p:sp>
      <p:sp>
        <p:nvSpPr>
          <p:cNvPr id="71685" name="AutoShape 5"/>
          <p:cNvSpPr>
            <a:spLocks noChangeArrowheads="1"/>
          </p:cNvSpPr>
          <p:nvPr/>
        </p:nvSpPr>
        <p:spPr bwMode="auto">
          <a:xfrm>
            <a:off x="251520" y="3861048"/>
            <a:ext cx="2952328" cy="1872208"/>
          </a:xfrm>
          <a:prstGeom prst="roundRect">
            <a:avLst>
              <a:gd name="adj" fmla="val 16667"/>
            </a:avLst>
          </a:prstGeom>
          <a:noFill/>
          <a:ln w="38100">
            <a:solidFill>
              <a:schemeClr val="tx1"/>
            </a:solidFill>
            <a:round/>
            <a:headEnd/>
            <a:tailEnd/>
          </a:ln>
          <a:effectLst/>
        </p:spPr>
        <p:txBody>
          <a:bodyPr wrap="none" anchor="ctr"/>
          <a:lstStyle/>
          <a:p>
            <a:pPr algn="ctr" eaLnBrk="0" hangingPunct="0"/>
            <a:endParaRPr lang="ar-JO">
              <a:latin typeface="Verdana" pitchFamily="34" charset="0"/>
            </a:endParaRPr>
          </a:p>
        </p:txBody>
      </p:sp>
      <p:sp>
        <p:nvSpPr>
          <p:cNvPr id="71686" name="Text Box 6"/>
          <p:cNvSpPr txBox="1">
            <a:spLocks noChangeArrowheads="1"/>
          </p:cNvSpPr>
          <p:nvPr/>
        </p:nvSpPr>
        <p:spPr bwMode="auto">
          <a:xfrm>
            <a:off x="539552" y="4149080"/>
            <a:ext cx="2448272" cy="1231106"/>
          </a:xfrm>
          <a:prstGeom prst="rect">
            <a:avLst/>
          </a:prstGeom>
          <a:noFill/>
          <a:ln w="9525">
            <a:noFill/>
            <a:miter lim="800000"/>
            <a:headEnd/>
            <a:tailEnd/>
          </a:ln>
          <a:effectLst/>
        </p:spPr>
        <p:txBody>
          <a:bodyPr wrap="square">
            <a:spAutoFit/>
          </a:bodyPr>
          <a:lstStyle/>
          <a:p>
            <a:pPr algn="ctr" eaLnBrk="0" hangingPunct="0"/>
            <a:r>
              <a:rPr lang="en-US" sz="2000" b="1" dirty="0" smtClean="0">
                <a:solidFill>
                  <a:srgbClr val="000000"/>
                </a:solidFill>
              </a:rPr>
              <a:t>Physical Properties</a:t>
            </a:r>
          </a:p>
          <a:p>
            <a:pPr eaLnBrk="0" hangingPunct="0"/>
            <a:endParaRPr lang="en-US" sz="2000" b="1" dirty="0" smtClean="0">
              <a:solidFill>
                <a:srgbClr val="000000"/>
              </a:solidFill>
            </a:endParaRPr>
          </a:p>
          <a:p>
            <a:pPr marL="342900" indent="-342900" eaLnBrk="0" hangingPunct="0"/>
            <a:endParaRPr lang="en-US" sz="1400" dirty="0">
              <a:solidFill>
                <a:srgbClr val="000000"/>
              </a:solidFill>
            </a:endParaRPr>
          </a:p>
        </p:txBody>
      </p:sp>
      <p:sp>
        <p:nvSpPr>
          <p:cNvPr id="71687" name="Freeform 7"/>
          <p:cNvSpPr>
            <a:spLocks/>
          </p:cNvSpPr>
          <p:nvPr/>
        </p:nvSpPr>
        <p:spPr bwMode="gray">
          <a:xfrm>
            <a:off x="3222625" y="3255963"/>
            <a:ext cx="903288"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63529"/>
                  <a:invGamma/>
                </a:schemeClr>
              </a:gs>
            </a:gsLst>
            <a:lin ang="0" scaled="1"/>
          </a:gradFill>
          <a:ln w="0">
            <a:noFill/>
            <a:prstDash val="solid"/>
            <a:round/>
            <a:headEnd/>
            <a:tailEnd/>
          </a:ln>
        </p:spPr>
        <p:txBody>
          <a:bodyPr/>
          <a:lstStyle/>
          <a:p>
            <a:endParaRPr lang="ar-JO"/>
          </a:p>
        </p:txBody>
      </p:sp>
      <p:sp>
        <p:nvSpPr>
          <p:cNvPr id="71688" name="AutoShape 8"/>
          <p:cNvSpPr>
            <a:spLocks noChangeAspect="1" noChangeArrowheads="1" noTextEdit="1"/>
          </p:cNvSpPr>
          <p:nvPr/>
        </p:nvSpPr>
        <p:spPr bwMode="gray">
          <a:xfrm flipH="1">
            <a:off x="4868863" y="3252788"/>
            <a:ext cx="909637" cy="1244600"/>
          </a:xfrm>
          <a:prstGeom prst="rect">
            <a:avLst/>
          </a:prstGeom>
          <a:noFill/>
          <a:ln w="9525">
            <a:noFill/>
            <a:miter lim="800000"/>
            <a:headEnd/>
            <a:tailEnd/>
          </a:ln>
        </p:spPr>
        <p:txBody>
          <a:bodyPr/>
          <a:lstStyle/>
          <a:p>
            <a:endParaRPr lang="ar-JO"/>
          </a:p>
        </p:txBody>
      </p:sp>
      <p:sp>
        <p:nvSpPr>
          <p:cNvPr id="71689" name="Freeform 9"/>
          <p:cNvSpPr>
            <a:spLocks/>
          </p:cNvSpPr>
          <p:nvPr/>
        </p:nvSpPr>
        <p:spPr bwMode="gray">
          <a:xfrm flipH="1">
            <a:off x="4875213" y="3255963"/>
            <a:ext cx="903287"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w="0">
            <a:noFill/>
            <a:prstDash val="solid"/>
            <a:round/>
            <a:headEnd/>
            <a:tailEnd/>
          </a:ln>
        </p:spPr>
        <p:txBody>
          <a:bodyPr/>
          <a:lstStyle/>
          <a:p>
            <a:endParaRPr lang="ar-JO"/>
          </a:p>
        </p:txBody>
      </p:sp>
      <p:grpSp>
        <p:nvGrpSpPr>
          <p:cNvPr id="2" name="Group 10"/>
          <p:cNvGrpSpPr>
            <a:grpSpLocks/>
          </p:cNvGrpSpPr>
          <p:nvPr/>
        </p:nvGrpSpPr>
        <p:grpSpPr bwMode="auto">
          <a:xfrm>
            <a:off x="3048000" y="1628775"/>
            <a:ext cx="2998788" cy="1601788"/>
            <a:chOff x="1997" y="1314"/>
            <a:chExt cx="1889" cy="1009"/>
          </a:xfrm>
        </p:grpSpPr>
        <p:grpSp>
          <p:nvGrpSpPr>
            <p:cNvPr id="3" name="Group 11"/>
            <p:cNvGrpSpPr>
              <a:grpSpLocks/>
            </p:cNvGrpSpPr>
            <p:nvPr/>
          </p:nvGrpSpPr>
          <p:grpSpPr bwMode="auto">
            <a:xfrm>
              <a:off x="1997" y="1404"/>
              <a:ext cx="1889" cy="919"/>
              <a:chOff x="1973" y="1027"/>
              <a:chExt cx="1926" cy="937"/>
            </a:xfrm>
          </p:grpSpPr>
          <p:sp>
            <p:nvSpPr>
              <p:cNvPr id="71692" name="Oval 12"/>
              <p:cNvSpPr>
                <a:spLocks noChangeArrowheads="1"/>
              </p:cNvSpPr>
              <p:nvPr/>
            </p:nvSpPr>
            <p:spPr bwMode="gray">
              <a:xfrm>
                <a:off x="1994" y="1057"/>
                <a:ext cx="1905" cy="907"/>
              </a:xfrm>
              <a:prstGeom prst="ellipse">
                <a:avLst/>
              </a:prstGeom>
              <a:gradFill rotWithShape="1">
                <a:gsLst>
                  <a:gs pos="0">
                    <a:schemeClr val="hlink"/>
                  </a:gs>
                  <a:gs pos="100000">
                    <a:schemeClr val="hlink">
                      <a:gamma/>
                      <a:shade val="48627"/>
                      <a:invGamma/>
                    </a:schemeClr>
                  </a:gs>
                </a:gsLst>
                <a:lin ang="2700000" scaled="1"/>
              </a:gradFill>
              <a:ln w="9525">
                <a:noFill/>
                <a:round/>
                <a:headEnd/>
                <a:tailEnd/>
              </a:ln>
              <a:effectLst/>
            </p:spPr>
            <p:txBody>
              <a:bodyPr wrap="none" anchor="ctr"/>
              <a:lstStyle/>
              <a:p>
                <a:endParaRPr lang="ar-JO"/>
              </a:p>
            </p:txBody>
          </p:sp>
          <p:sp>
            <p:nvSpPr>
              <p:cNvPr id="71693" name="Oval 13"/>
              <p:cNvSpPr>
                <a:spLocks noChangeArrowheads="1"/>
              </p:cNvSpPr>
              <p:nvPr/>
            </p:nvSpPr>
            <p:spPr bwMode="gray">
              <a:xfrm>
                <a:off x="1973" y="1027"/>
                <a:ext cx="1905" cy="907"/>
              </a:xfrm>
              <a:prstGeom prst="ellipse">
                <a:avLst/>
              </a:prstGeom>
              <a:gradFill rotWithShape="1">
                <a:gsLst>
                  <a:gs pos="0">
                    <a:schemeClr val="hlink">
                      <a:gamma/>
                      <a:tint val="44314"/>
                      <a:invGamma/>
                    </a:schemeClr>
                  </a:gs>
                  <a:gs pos="100000">
                    <a:schemeClr val="hlink"/>
                  </a:gs>
                </a:gsLst>
                <a:lin ang="2700000" scaled="1"/>
              </a:gradFill>
              <a:ln w="9525">
                <a:noFill/>
                <a:round/>
                <a:headEnd/>
                <a:tailEnd/>
              </a:ln>
              <a:effectLst/>
            </p:spPr>
            <p:txBody>
              <a:bodyPr wrap="none" anchor="ctr"/>
              <a:lstStyle/>
              <a:p>
                <a:endParaRPr lang="ar-JO"/>
              </a:p>
            </p:txBody>
          </p:sp>
        </p:grpSp>
        <p:sp>
          <p:nvSpPr>
            <p:cNvPr id="71694" name="Oval 14"/>
            <p:cNvSpPr>
              <a:spLocks noChangeArrowheads="1"/>
            </p:cNvSpPr>
            <p:nvPr/>
          </p:nvSpPr>
          <p:spPr bwMode="gray">
            <a:xfrm>
              <a:off x="2086" y="1314"/>
              <a:ext cx="1691" cy="845"/>
            </a:xfrm>
            <a:prstGeom prst="ellipse">
              <a:avLst/>
            </a:prstGeom>
            <a:gradFill rotWithShape="1">
              <a:gsLst>
                <a:gs pos="0">
                  <a:schemeClr val="accent1">
                    <a:gamma/>
                    <a:shade val="46275"/>
                    <a:invGamma/>
                  </a:schemeClr>
                </a:gs>
                <a:gs pos="100000">
                  <a:schemeClr val="accent1"/>
                </a:gs>
              </a:gsLst>
              <a:lin ang="2700000" scaled="1"/>
            </a:gradFill>
            <a:ln w="9525" algn="ctr">
              <a:noFill/>
              <a:round/>
              <a:headEnd/>
              <a:tailEnd/>
            </a:ln>
            <a:effectLst/>
          </p:spPr>
          <p:txBody>
            <a:bodyPr vert="eaVert" wrap="none" anchor="ctr"/>
            <a:lstStyle/>
            <a:p>
              <a:endParaRPr lang="ar-JO"/>
            </a:p>
          </p:txBody>
        </p:sp>
        <p:sp>
          <p:nvSpPr>
            <p:cNvPr id="71695" name="Oval 15"/>
            <p:cNvSpPr>
              <a:spLocks noChangeArrowheads="1"/>
            </p:cNvSpPr>
            <p:nvPr/>
          </p:nvSpPr>
          <p:spPr bwMode="gray">
            <a:xfrm>
              <a:off x="2108" y="1319"/>
              <a:ext cx="1650" cy="824"/>
            </a:xfrm>
            <a:prstGeom prst="ellipse">
              <a:avLst/>
            </a:prstGeom>
            <a:gradFill rotWithShape="1">
              <a:gsLst>
                <a:gs pos="0">
                  <a:schemeClr val="accent1">
                    <a:alpha val="0"/>
                  </a:schemeClr>
                </a:gs>
                <a:gs pos="100000">
                  <a:schemeClr val="accent1">
                    <a:gamma/>
                    <a:tint val="34902"/>
                    <a:invGamma/>
                  </a:schemeClr>
                </a:gs>
              </a:gsLst>
              <a:lin ang="2700000" scaled="1"/>
            </a:gradFill>
            <a:ln w="9525" algn="ctr">
              <a:noFill/>
              <a:round/>
              <a:headEnd/>
              <a:tailEnd/>
            </a:ln>
            <a:effectLst/>
          </p:spPr>
          <p:txBody>
            <a:bodyPr vert="eaVert" wrap="none" anchor="ctr"/>
            <a:lstStyle/>
            <a:p>
              <a:endParaRPr lang="ar-JO"/>
            </a:p>
          </p:txBody>
        </p:sp>
        <p:sp>
          <p:nvSpPr>
            <p:cNvPr id="71696" name="Oval 16"/>
            <p:cNvSpPr>
              <a:spLocks noChangeArrowheads="1"/>
            </p:cNvSpPr>
            <p:nvPr/>
          </p:nvSpPr>
          <p:spPr bwMode="gray">
            <a:xfrm>
              <a:off x="2125" y="1327"/>
              <a:ext cx="1570" cy="770"/>
            </a:xfrm>
            <a:prstGeom prst="ellipse">
              <a:avLst/>
            </a:prstGeom>
            <a:gradFill rotWithShape="1">
              <a:gsLst>
                <a:gs pos="0">
                  <a:schemeClr val="accent1">
                    <a:gamma/>
                    <a:shade val="79216"/>
                    <a:invGamma/>
                  </a:schemeClr>
                </a:gs>
                <a:gs pos="100000">
                  <a:schemeClr val="accent1">
                    <a:alpha val="48000"/>
                  </a:schemeClr>
                </a:gs>
              </a:gsLst>
              <a:lin ang="2700000" scaled="1"/>
            </a:gradFill>
            <a:ln w="9525" algn="ctr">
              <a:noFill/>
              <a:round/>
              <a:headEnd/>
              <a:tailEnd/>
            </a:ln>
            <a:effectLst/>
          </p:spPr>
          <p:txBody>
            <a:bodyPr vert="eaVert" wrap="none" anchor="ctr"/>
            <a:lstStyle/>
            <a:p>
              <a:endParaRPr lang="ar-JO"/>
            </a:p>
          </p:txBody>
        </p:sp>
        <p:sp>
          <p:nvSpPr>
            <p:cNvPr id="71697" name="Oval 17"/>
            <p:cNvSpPr>
              <a:spLocks noChangeArrowheads="1"/>
            </p:cNvSpPr>
            <p:nvPr/>
          </p:nvSpPr>
          <p:spPr bwMode="gray">
            <a:xfrm>
              <a:off x="2208" y="1344"/>
              <a:ext cx="1382" cy="624"/>
            </a:xfrm>
            <a:prstGeom prst="ellipse">
              <a:avLst/>
            </a:prstGeom>
            <a:gradFill rotWithShape="1">
              <a:gsLst>
                <a:gs pos="0">
                  <a:schemeClr val="accent1">
                    <a:gamma/>
                    <a:tint val="0"/>
                    <a:invGamma/>
                  </a:schemeClr>
                </a:gs>
                <a:gs pos="100000">
                  <a:schemeClr val="accent1">
                    <a:alpha val="38000"/>
                  </a:schemeClr>
                </a:gs>
              </a:gsLst>
              <a:lin ang="2700000" scaled="1"/>
            </a:gradFill>
            <a:ln w="9525" algn="ctr">
              <a:noFill/>
              <a:round/>
              <a:headEnd/>
              <a:tailEnd/>
            </a:ln>
            <a:effectLst/>
          </p:spPr>
          <p:txBody>
            <a:bodyPr vert="eaVert" wrap="none" anchor="ctr"/>
            <a:lstStyle/>
            <a:p>
              <a:endParaRPr lang="ar-JO"/>
            </a:p>
          </p:txBody>
        </p:sp>
      </p:grpSp>
      <p:sp>
        <p:nvSpPr>
          <p:cNvPr id="71698" name="Text Box 18"/>
          <p:cNvSpPr txBox="1">
            <a:spLocks noChangeArrowheads="1"/>
          </p:cNvSpPr>
          <p:nvPr/>
        </p:nvSpPr>
        <p:spPr bwMode="auto">
          <a:xfrm>
            <a:off x="3419872" y="1988840"/>
            <a:ext cx="2383903" cy="830997"/>
          </a:xfrm>
          <a:prstGeom prst="rect">
            <a:avLst/>
          </a:prstGeom>
          <a:noFill/>
          <a:ln w="9525" algn="ctr">
            <a:noFill/>
            <a:miter lim="800000"/>
            <a:headEnd/>
            <a:tailEnd/>
          </a:ln>
          <a:effectLst/>
        </p:spPr>
        <p:txBody>
          <a:bodyPr wrap="square">
            <a:spAutoFit/>
          </a:bodyPr>
          <a:lstStyle/>
          <a:p>
            <a:pPr algn="ctr" eaLnBrk="0" hangingPunct="0"/>
            <a:r>
              <a:rPr lang="en-US" sz="2400" b="1" dirty="0" smtClean="0">
                <a:solidFill>
                  <a:srgbClr val="000000"/>
                </a:solidFill>
              </a:rPr>
              <a:t>Testing Program</a:t>
            </a:r>
            <a:endParaRPr lang="en-US" sz="1400" dirty="0">
              <a:solidFill>
                <a:srgbClr val="000000"/>
              </a:solidFill>
            </a:endParaRPr>
          </a:p>
        </p:txBody>
      </p:sp>
      <p:sp>
        <p:nvSpPr>
          <p:cNvPr id="71699" name="Text Box 19"/>
          <p:cNvSpPr txBox="1">
            <a:spLocks noChangeArrowheads="1"/>
          </p:cNvSpPr>
          <p:nvPr/>
        </p:nvSpPr>
        <p:spPr bwMode="auto">
          <a:xfrm>
            <a:off x="6300192" y="4293096"/>
            <a:ext cx="1961406" cy="1631216"/>
          </a:xfrm>
          <a:prstGeom prst="rect">
            <a:avLst/>
          </a:prstGeom>
          <a:noFill/>
          <a:ln w="9525">
            <a:noFill/>
            <a:miter lim="800000"/>
            <a:headEnd/>
            <a:tailEnd/>
          </a:ln>
          <a:effectLst/>
        </p:spPr>
        <p:txBody>
          <a:bodyPr wrap="square">
            <a:spAutoFit/>
          </a:bodyPr>
          <a:lstStyle/>
          <a:p>
            <a:pPr algn="ctr"/>
            <a:r>
              <a:rPr lang="en-US" sz="2000" b="1" dirty="0" smtClean="0">
                <a:solidFill>
                  <a:srgbClr val="000000"/>
                </a:solidFill>
              </a:rPr>
              <a:t>Mechanical Properties</a:t>
            </a:r>
          </a:p>
          <a:p>
            <a:endParaRPr lang="en-US" sz="2000" b="1" dirty="0" smtClean="0">
              <a:solidFill>
                <a:srgbClr val="000000"/>
              </a:solidFill>
            </a:endParaRPr>
          </a:p>
          <a:p>
            <a:endParaRPr lang="en-US" sz="2000" b="1" dirty="0" smtClean="0">
              <a:solidFill>
                <a:srgbClr val="000000"/>
              </a:solidFill>
            </a:endParaRPr>
          </a:p>
          <a:p>
            <a:endParaRPr lang="en-US" sz="2000" b="1" dirty="0" smtClean="0">
              <a:solidFill>
                <a:srgbClr val="000000"/>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عنصر نائب للتذييل 3"/>
          <p:cNvSpPr>
            <a:spLocks noGrp="1"/>
          </p:cNvSpPr>
          <p:nvPr>
            <p:ph type="ftr" sz="quarter" idx="10"/>
          </p:nvPr>
        </p:nvSpPr>
        <p:spPr>
          <a:xfrm>
            <a:off x="4572000" y="6381329"/>
            <a:ext cx="4191000" cy="400472"/>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68" name="عنصر نائب للتاريخ 5"/>
          <p:cNvSpPr>
            <a:spLocks noGrp="1"/>
          </p:cNvSpPr>
          <p:nvPr>
            <p:ph type="dt" sz="half" idx="12"/>
          </p:nvPr>
        </p:nvSpPr>
        <p:spPr>
          <a:xfrm>
            <a:off x="14288" y="838200"/>
            <a:ext cx="9129712" cy="286544"/>
          </a:xfrm>
          <a:solidFill>
            <a:srgbClr val="FF9933"/>
          </a:solidFill>
        </p:spPr>
        <p:txBody>
          <a:bodyPr/>
          <a:lstStyle/>
          <a:p>
            <a:r>
              <a:rPr lang="en-US" dirty="0" smtClean="0"/>
              <a:t>Lime- enhanced properties of clay bricks as  green building material</a:t>
            </a:r>
            <a:endParaRPr lang="en-US" dirty="0"/>
          </a:p>
        </p:txBody>
      </p:sp>
      <p:sp>
        <p:nvSpPr>
          <p:cNvPr id="91138" name="Rectangle 2"/>
          <p:cNvSpPr>
            <a:spLocks noGrp="1" noChangeArrowheads="1"/>
          </p:cNvSpPr>
          <p:nvPr>
            <p:ph type="title"/>
          </p:nvPr>
        </p:nvSpPr>
        <p:spPr/>
        <p:txBody>
          <a:bodyPr/>
          <a:lstStyle/>
          <a:p>
            <a:r>
              <a:rPr lang="en-US" sz="3600" dirty="0" smtClean="0"/>
              <a:t>Physical Properties</a:t>
            </a:r>
            <a:endParaRPr lang="en-US" sz="2000" dirty="0"/>
          </a:p>
        </p:txBody>
      </p:sp>
      <p:grpSp>
        <p:nvGrpSpPr>
          <p:cNvPr id="2" name="Group 3"/>
          <p:cNvGrpSpPr>
            <a:grpSpLocks/>
          </p:cNvGrpSpPr>
          <p:nvPr/>
        </p:nvGrpSpPr>
        <p:grpSpPr bwMode="auto">
          <a:xfrm>
            <a:off x="3505200" y="1752600"/>
            <a:ext cx="2362200" cy="2438400"/>
            <a:chOff x="4071" y="1584"/>
            <a:chExt cx="1092" cy="1097"/>
          </a:xfrm>
        </p:grpSpPr>
        <p:sp>
          <p:nvSpPr>
            <p:cNvPr id="91140" name="Oval 4"/>
            <p:cNvSpPr>
              <a:spLocks noChangeArrowheads="1"/>
            </p:cNvSpPr>
            <p:nvPr/>
          </p:nvSpPr>
          <p:spPr bwMode="gray">
            <a:xfrm>
              <a:off x="4071" y="1584"/>
              <a:ext cx="1090" cy="1088"/>
            </a:xfrm>
            <a:prstGeom prst="ellipse">
              <a:avLst/>
            </a:prstGeom>
            <a:gradFill rotWithShape="1">
              <a:gsLst>
                <a:gs pos="0">
                  <a:srgbClr val="D8755A">
                    <a:gamma/>
                    <a:tint val="0"/>
                    <a:invGamma/>
                  </a:srgbClr>
                </a:gs>
                <a:gs pos="50000">
                  <a:srgbClr val="D8755A"/>
                </a:gs>
                <a:gs pos="100000">
                  <a:srgbClr val="D8755A">
                    <a:gamma/>
                    <a:tint val="0"/>
                    <a:invGamma/>
                  </a:srgbClr>
                </a:gs>
              </a:gsLst>
              <a:lin ang="2700000" scaled="1"/>
            </a:gradFill>
            <a:ln w="38100" algn="ctr">
              <a:noFill/>
              <a:round/>
              <a:headEnd/>
              <a:tailEnd/>
            </a:ln>
            <a:effectLst/>
          </p:spPr>
          <p:txBody>
            <a:bodyPr wrap="none" anchor="ctr">
              <a:spAutoFit/>
            </a:bodyPr>
            <a:lstStyle/>
            <a:p>
              <a:endParaRPr lang="ar-JO"/>
            </a:p>
          </p:txBody>
        </p:sp>
        <p:sp>
          <p:nvSpPr>
            <p:cNvPr id="91141" name="Oval 5"/>
            <p:cNvSpPr>
              <a:spLocks noChangeArrowheads="1"/>
            </p:cNvSpPr>
            <p:nvPr/>
          </p:nvSpPr>
          <p:spPr bwMode="gray">
            <a:xfrm>
              <a:off x="4073" y="1593"/>
              <a:ext cx="1090" cy="1088"/>
            </a:xfrm>
            <a:prstGeom prst="ellipse">
              <a:avLst/>
            </a:prstGeom>
            <a:gradFill rotWithShape="1">
              <a:gsLst>
                <a:gs pos="0">
                  <a:srgbClr val="D8755A">
                    <a:alpha val="32001"/>
                  </a:srgbClr>
                </a:gs>
                <a:gs pos="100000">
                  <a:srgbClr val="D8755A">
                    <a:gamma/>
                    <a:shade val="0"/>
                    <a:invGamma/>
                    <a:alpha val="89999"/>
                  </a:srgbClr>
                </a:gs>
              </a:gsLst>
              <a:lin ang="2700000" scaled="1"/>
            </a:gradFill>
            <a:ln w="38100" algn="ctr">
              <a:noFill/>
              <a:round/>
              <a:headEnd/>
              <a:tailEnd/>
            </a:ln>
            <a:effectLst/>
          </p:spPr>
          <p:txBody>
            <a:bodyPr wrap="none" anchor="ctr">
              <a:spAutoFit/>
            </a:bodyPr>
            <a:lstStyle/>
            <a:p>
              <a:endParaRPr lang="ar-JO"/>
            </a:p>
          </p:txBody>
        </p:sp>
        <p:sp>
          <p:nvSpPr>
            <p:cNvPr id="91142" name="Oval 6"/>
            <p:cNvSpPr>
              <a:spLocks noChangeArrowheads="1"/>
            </p:cNvSpPr>
            <p:nvPr/>
          </p:nvSpPr>
          <p:spPr bwMode="gray">
            <a:xfrm>
              <a:off x="4131" y="1655"/>
              <a:ext cx="946" cy="945"/>
            </a:xfrm>
            <a:prstGeom prst="ellipse">
              <a:avLst/>
            </a:prstGeom>
            <a:gradFill rotWithShape="1">
              <a:gsLst>
                <a:gs pos="0">
                  <a:srgbClr val="D8755A">
                    <a:gamma/>
                    <a:shade val="54118"/>
                    <a:invGamma/>
                  </a:srgbClr>
                </a:gs>
                <a:gs pos="50000">
                  <a:srgbClr val="D8755A"/>
                </a:gs>
                <a:gs pos="100000">
                  <a:srgbClr val="D8755A">
                    <a:gamma/>
                    <a:shade val="54118"/>
                    <a:invGamma/>
                  </a:srgbClr>
                </a:gs>
              </a:gsLst>
              <a:lin ang="18900000" scaled="1"/>
            </a:gradFill>
            <a:ln w="38100" algn="ctr">
              <a:noFill/>
              <a:round/>
              <a:headEnd/>
              <a:tailEnd/>
            </a:ln>
            <a:effectLst/>
          </p:spPr>
          <p:txBody>
            <a:bodyPr anchor="ctr">
              <a:spAutoFit/>
            </a:bodyPr>
            <a:lstStyle/>
            <a:p>
              <a:endParaRPr lang="ar-JO"/>
            </a:p>
          </p:txBody>
        </p:sp>
        <p:sp>
          <p:nvSpPr>
            <p:cNvPr id="91143" name="Oval 7"/>
            <p:cNvSpPr>
              <a:spLocks noChangeArrowheads="1"/>
            </p:cNvSpPr>
            <p:nvPr/>
          </p:nvSpPr>
          <p:spPr bwMode="gray">
            <a:xfrm>
              <a:off x="4128" y="1650"/>
              <a:ext cx="946" cy="945"/>
            </a:xfrm>
            <a:prstGeom prst="ellipse">
              <a:avLst/>
            </a:prstGeom>
            <a:gradFill rotWithShape="1">
              <a:gsLst>
                <a:gs pos="0">
                  <a:srgbClr val="D8755A">
                    <a:gamma/>
                    <a:shade val="63529"/>
                    <a:invGamma/>
                  </a:srgbClr>
                </a:gs>
                <a:gs pos="100000">
                  <a:srgbClr val="D8755A">
                    <a:alpha val="0"/>
                  </a:srgbClr>
                </a:gs>
              </a:gsLst>
              <a:lin ang="2700000" scaled="1"/>
            </a:gradFill>
            <a:ln w="38100" algn="ctr">
              <a:noFill/>
              <a:round/>
              <a:headEnd/>
              <a:tailEnd/>
            </a:ln>
            <a:effectLst/>
          </p:spPr>
          <p:txBody>
            <a:bodyPr anchor="ctr">
              <a:spAutoFit/>
            </a:bodyPr>
            <a:lstStyle/>
            <a:p>
              <a:endParaRPr lang="ar-JO"/>
            </a:p>
          </p:txBody>
        </p:sp>
        <p:sp>
          <p:nvSpPr>
            <p:cNvPr id="91144" name="Oval 8"/>
            <p:cNvSpPr>
              <a:spLocks noChangeArrowheads="1"/>
            </p:cNvSpPr>
            <p:nvPr/>
          </p:nvSpPr>
          <p:spPr bwMode="gray">
            <a:xfrm>
              <a:off x="4178" y="1703"/>
              <a:ext cx="852" cy="850"/>
            </a:xfrm>
            <a:prstGeom prst="ellipse">
              <a:avLst/>
            </a:prstGeom>
            <a:solidFill>
              <a:srgbClr val="000000"/>
            </a:solidFill>
            <a:ln w="38100" algn="ctr">
              <a:noFill/>
              <a:round/>
              <a:headEnd/>
              <a:tailEnd/>
            </a:ln>
            <a:effectLst/>
          </p:spPr>
          <p:txBody>
            <a:bodyPr anchor="ctr">
              <a:spAutoFit/>
            </a:bodyPr>
            <a:lstStyle/>
            <a:p>
              <a:endParaRPr lang="ar-JO"/>
            </a:p>
          </p:txBody>
        </p:sp>
        <p:grpSp>
          <p:nvGrpSpPr>
            <p:cNvPr id="3" name="Group 9"/>
            <p:cNvGrpSpPr>
              <a:grpSpLocks/>
            </p:cNvGrpSpPr>
            <p:nvPr/>
          </p:nvGrpSpPr>
          <p:grpSpPr bwMode="auto">
            <a:xfrm>
              <a:off x="4197" y="1716"/>
              <a:ext cx="826" cy="825"/>
              <a:chOff x="4166" y="1706"/>
              <a:chExt cx="1252" cy="1252"/>
            </a:xfrm>
          </p:grpSpPr>
          <p:sp>
            <p:nvSpPr>
              <p:cNvPr id="91146" name="Oval 10"/>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JO"/>
              </a:p>
            </p:txBody>
          </p:sp>
          <p:sp>
            <p:nvSpPr>
              <p:cNvPr id="91147" name="Oval 11"/>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JO"/>
              </a:p>
            </p:txBody>
          </p:sp>
          <p:sp>
            <p:nvSpPr>
              <p:cNvPr id="91148" name="Oval 12"/>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JO"/>
              </a:p>
            </p:txBody>
          </p:sp>
          <p:sp>
            <p:nvSpPr>
              <p:cNvPr id="91149" name="Oval 13"/>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ar-JO"/>
              </a:p>
            </p:txBody>
          </p:sp>
        </p:grpSp>
      </p:grpSp>
      <p:grpSp>
        <p:nvGrpSpPr>
          <p:cNvPr id="4" name="Group 14"/>
          <p:cNvGrpSpPr>
            <a:grpSpLocks/>
          </p:cNvGrpSpPr>
          <p:nvPr/>
        </p:nvGrpSpPr>
        <p:grpSpPr bwMode="auto">
          <a:xfrm>
            <a:off x="2895600" y="2743200"/>
            <a:ext cx="3581400" cy="1828800"/>
            <a:chOff x="1680" y="1824"/>
            <a:chExt cx="2256" cy="1152"/>
          </a:xfrm>
        </p:grpSpPr>
        <p:sp>
          <p:nvSpPr>
            <p:cNvPr id="91151" name="AutoShape 15"/>
            <p:cNvSpPr>
              <a:spLocks noChangeArrowheads="1"/>
            </p:cNvSpPr>
            <p:nvPr/>
          </p:nvSpPr>
          <p:spPr bwMode="gray">
            <a:xfrm rot="10800000">
              <a:off x="3552" y="1824"/>
              <a:ext cx="384" cy="288"/>
            </a:xfrm>
            <a:prstGeom prst="leftArrow">
              <a:avLst>
                <a:gd name="adj1" fmla="val 31250"/>
                <a:gd name="adj2" fmla="val 71531"/>
              </a:avLst>
            </a:prstGeom>
            <a:gradFill rotWithShape="1">
              <a:gsLst>
                <a:gs pos="0">
                  <a:srgbClr val="666699"/>
                </a:gs>
                <a:gs pos="100000">
                  <a:srgbClr val="666699">
                    <a:gamma/>
                    <a:tint val="42353"/>
                    <a:invGamma/>
                  </a:srgbClr>
                </a:gs>
              </a:gsLst>
              <a:lin ang="0" scaled="1"/>
            </a:gradFill>
            <a:ln w="9525" algn="ctr">
              <a:noFill/>
              <a:miter lim="800000"/>
              <a:headEnd/>
              <a:tailEnd/>
            </a:ln>
            <a:effectLst/>
          </p:spPr>
          <p:txBody>
            <a:bodyPr wrap="none" anchor="ctr"/>
            <a:lstStyle/>
            <a:p>
              <a:endParaRPr lang="ar-JO"/>
            </a:p>
          </p:txBody>
        </p:sp>
        <p:sp>
          <p:nvSpPr>
            <p:cNvPr id="91152" name="AutoShape 16"/>
            <p:cNvSpPr>
              <a:spLocks noChangeArrowheads="1"/>
            </p:cNvSpPr>
            <p:nvPr/>
          </p:nvSpPr>
          <p:spPr bwMode="gray">
            <a:xfrm rot="-25285140">
              <a:off x="2112" y="2640"/>
              <a:ext cx="384" cy="288"/>
            </a:xfrm>
            <a:prstGeom prst="leftArrow">
              <a:avLst>
                <a:gd name="adj1" fmla="val 31250"/>
                <a:gd name="adj2" fmla="val 71531"/>
              </a:avLst>
            </a:prstGeom>
            <a:gradFill rotWithShape="1">
              <a:gsLst>
                <a:gs pos="0">
                  <a:srgbClr val="666699"/>
                </a:gs>
                <a:gs pos="100000">
                  <a:srgbClr val="666699">
                    <a:gamma/>
                    <a:tint val="42353"/>
                    <a:invGamma/>
                  </a:srgbClr>
                </a:gs>
              </a:gsLst>
              <a:lin ang="0" scaled="1"/>
            </a:gradFill>
            <a:ln w="9525" algn="ctr">
              <a:noFill/>
              <a:miter lim="800000"/>
              <a:headEnd/>
              <a:tailEnd/>
            </a:ln>
            <a:effectLst/>
          </p:spPr>
          <p:txBody>
            <a:bodyPr wrap="none" anchor="ctr"/>
            <a:lstStyle/>
            <a:p>
              <a:endParaRPr lang="ar-JO"/>
            </a:p>
          </p:txBody>
        </p:sp>
        <p:sp>
          <p:nvSpPr>
            <p:cNvPr id="91153" name="AutoShape 17"/>
            <p:cNvSpPr>
              <a:spLocks noChangeArrowheads="1"/>
            </p:cNvSpPr>
            <p:nvPr/>
          </p:nvSpPr>
          <p:spPr bwMode="gray">
            <a:xfrm>
              <a:off x="1680" y="1824"/>
              <a:ext cx="384" cy="288"/>
            </a:xfrm>
            <a:prstGeom prst="leftArrow">
              <a:avLst>
                <a:gd name="adj1" fmla="val 31250"/>
                <a:gd name="adj2" fmla="val 71531"/>
              </a:avLst>
            </a:prstGeom>
            <a:gradFill rotWithShape="1">
              <a:gsLst>
                <a:gs pos="0">
                  <a:srgbClr val="666699"/>
                </a:gs>
                <a:gs pos="100000">
                  <a:srgbClr val="666699">
                    <a:gamma/>
                    <a:tint val="42353"/>
                    <a:invGamma/>
                  </a:srgbClr>
                </a:gs>
              </a:gsLst>
              <a:lin ang="0" scaled="1"/>
            </a:gradFill>
            <a:ln w="9525" algn="ctr">
              <a:noFill/>
              <a:miter lim="800000"/>
              <a:headEnd/>
              <a:tailEnd/>
            </a:ln>
            <a:effectLst/>
          </p:spPr>
          <p:txBody>
            <a:bodyPr wrap="none" anchor="ctr"/>
            <a:lstStyle/>
            <a:p>
              <a:endParaRPr lang="ar-JO"/>
            </a:p>
          </p:txBody>
        </p:sp>
        <p:sp>
          <p:nvSpPr>
            <p:cNvPr id="91154" name="AutoShape 18"/>
            <p:cNvSpPr>
              <a:spLocks noChangeArrowheads="1"/>
            </p:cNvSpPr>
            <p:nvPr/>
          </p:nvSpPr>
          <p:spPr bwMode="gray">
            <a:xfrm rot="-29384550">
              <a:off x="3120" y="2640"/>
              <a:ext cx="384" cy="288"/>
            </a:xfrm>
            <a:prstGeom prst="leftArrow">
              <a:avLst>
                <a:gd name="adj1" fmla="val 31250"/>
                <a:gd name="adj2" fmla="val 71531"/>
              </a:avLst>
            </a:prstGeom>
            <a:gradFill rotWithShape="1">
              <a:gsLst>
                <a:gs pos="0">
                  <a:srgbClr val="666699"/>
                </a:gs>
                <a:gs pos="100000">
                  <a:srgbClr val="666699">
                    <a:gamma/>
                    <a:tint val="42353"/>
                    <a:invGamma/>
                  </a:srgbClr>
                </a:gs>
              </a:gsLst>
              <a:lin ang="0" scaled="1"/>
            </a:gradFill>
            <a:ln w="9525" algn="ctr">
              <a:noFill/>
              <a:miter lim="800000"/>
              <a:headEnd/>
              <a:tailEnd/>
            </a:ln>
            <a:effectLst/>
          </p:spPr>
          <p:txBody>
            <a:bodyPr wrap="none" anchor="ctr"/>
            <a:lstStyle/>
            <a:p>
              <a:endParaRPr lang="ar-JO"/>
            </a:p>
          </p:txBody>
        </p:sp>
      </p:grpSp>
      <p:sp>
        <p:nvSpPr>
          <p:cNvPr id="91155" name="Text Box 19"/>
          <p:cNvSpPr txBox="1">
            <a:spLocks noChangeArrowheads="1"/>
          </p:cNvSpPr>
          <p:nvPr/>
        </p:nvSpPr>
        <p:spPr bwMode="gray">
          <a:xfrm>
            <a:off x="3826191" y="2514600"/>
            <a:ext cx="1707519" cy="830997"/>
          </a:xfrm>
          <a:prstGeom prst="rect">
            <a:avLst/>
          </a:prstGeom>
          <a:noFill/>
          <a:ln w="9525" algn="ctr">
            <a:noFill/>
            <a:miter lim="800000"/>
            <a:headEnd/>
            <a:tailEnd/>
          </a:ln>
          <a:effectLst/>
        </p:spPr>
        <p:txBody>
          <a:bodyPr wrap="none">
            <a:spAutoFit/>
          </a:bodyPr>
          <a:lstStyle/>
          <a:p>
            <a:pPr algn="ctr" eaLnBrk="0" hangingPunct="0"/>
            <a:r>
              <a:rPr lang="en-US" sz="2400" b="1" dirty="0" smtClean="0">
                <a:solidFill>
                  <a:srgbClr val="000000"/>
                </a:solidFill>
              </a:rPr>
              <a:t>Physical </a:t>
            </a:r>
          </a:p>
          <a:p>
            <a:pPr algn="ctr" eaLnBrk="0" hangingPunct="0"/>
            <a:r>
              <a:rPr lang="en-US" sz="2400" b="1" dirty="0" smtClean="0">
                <a:solidFill>
                  <a:srgbClr val="000000"/>
                </a:solidFill>
              </a:rPr>
              <a:t>Properties</a:t>
            </a:r>
            <a:endParaRPr lang="en-US" sz="2400" b="1" dirty="0">
              <a:solidFill>
                <a:srgbClr val="000000"/>
              </a:solidFill>
            </a:endParaRPr>
          </a:p>
        </p:txBody>
      </p:sp>
      <p:grpSp>
        <p:nvGrpSpPr>
          <p:cNvPr id="5" name="Group 20"/>
          <p:cNvGrpSpPr>
            <a:grpSpLocks/>
          </p:cNvGrpSpPr>
          <p:nvPr/>
        </p:nvGrpSpPr>
        <p:grpSpPr bwMode="auto">
          <a:xfrm>
            <a:off x="6637338" y="1988840"/>
            <a:ext cx="2039118" cy="2016224"/>
            <a:chOff x="2789" y="1625"/>
            <a:chExt cx="907" cy="907"/>
          </a:xfrm>
        </p:grpSpPr>
        <p:sp>
          <p:nvSpPr>
            <p:cNvPr id="91157" name="Oval 21"/>
            <p:cNvSpPr>
              <a:spLocks noChangeArrowheads="1"/>
            </p:cNvSpPr>
            <p:nvPr/>
          </p:nvSpPr>
          <p:spPr bwMode="gray">
            <a:xfrm>
              <a:off x="2789" y="1625"/>
              <a:ext cx="907" cy="907"/>
            </a:xfrm>
            <a:prstGeom prst="ellipse">
              <a:avLst/>
            </a:prstGeom>
            <a:gradFill rotWithShape="1">
              <a:gsLst>
                <a:gs pos="0">
                  <a:srgbClr val="83A6A7">
                    <a:gamma/>
                    <a:tint val="0"/>
                    <a:invGamma/>
                  </a:srgbClr>
                </a:gs>
                <a:gs pos="50000">
                  <a:srgbClr val="83A6A7"/>
                </a:gs>
                <a:gs pos="100000">
                  <a:srgbClr val="83A6A7">
                    <a:gamma/>
                    <a:tint val="0"/>
                    <a:invGamma/>
                  </a:srgbClr>
                </a:gs>
              </a:gsLst>
              <a:lin ang="2700000" scaled="1"/>
            </a:gradFill>
            <a:ln w="38100" algn="ctr">
              <a:noFill/>
              <a:round/>
              <a:headEnd/>
              <a:tailEnd/>
            </a:ln>
            <a:effectLst/>
          </p:spPr>
          <p:txBody>
            <a:bodyPr wrap="none" anchor="ctr">
              <a:spAutoFit/>
            </a:bodyPr>
            <a:lstStyle/>
            <a:p>
              <a:endParaRPr lang="ar-JO"/>
            </a:p>
          </p:txBody>
        </p:sp>
        <p:sp>
          <p:nvSpPr>
            <p:cNvPr id="91158" name="Oval 22"/>
            <p:cNvSpPr>
              <a:spLocks noChangeArrowheads="1"/>
            </p:cNvSpPr>
            <p:nvPr/>
          </p:nvSpPr>
          <p:spPr bwMode="gray">
            <a:xfrm>
              <a:off x="2789" y="1625"/>
              <a:ext cx="907" cy="907"/>
            </a:xfrm>
            <a:prstGeom prst="ellipse">
              <a:avLst/>
            </a:prstGeom>
            <a:gradFill rotWithShape="1">
              <a:gsLst>
                <a:gs pos="0">
                  <a:srgbClr val="83A6A7">
                    <a:alpha val="32001"/>
                  </a:srgbClr>
                </a:gs>
                <a:gs pos="100000">
                  <a:srgbClr val="83A6A7">
                    <a:gamma/>
                    <a:shade val="0"/>
                    <a:invGamma/>
                    <a:alpha val="89999"/>
                  </a:srgbClr>
                </a:gs>
              </a:gsLst>
              <a:lin ang="2700000" scaled="1"/>
            </a:gradFill>
            <a:ln w="38100" algn="ctr">
              <a:noFill/>
              <a:round/>
              <a:headEnd/>
              <a:tailEnd/>
            </a:ln>
            <a:effectLst/>
          </p:spPr>
          <p:txBody>
            <a:bodyPr wrap="none" anchor="ctr">
              <a:spAutoFit/>
            </a:bodyPr>
            <a:lstStyle/>
            <a:p>
              <a:endParaRPr lang="ar-JO"/>
            </a:p>
          </p:txBody>
        </p:sp>
        <p:sp>
          <p:nvSpPr>
            <p:cNvPr id="91159" name="Oval 23"/>
            <p:cNvSpPr>
              <a:spLocks noChangeArrowheads="1"/>
            </p:cNvSpPr>
            <p:nvPr/>
          </p:nvSpPr>
          <p:spPr bwMode="gray">
            <a:xfrm>
              <a:off x="2849" y="1684"/>
              <a:ext cx="787" cy="788"/>
            </a:xfrm>
            <a:prstGeom prst="ellipse">
              <a:avLst/>
            </a:prstGeom>
            <a:gradFill rotWithShape="1">
              <a:gsLst>
                <a:gs pos="0">
                  <a:srgbClr val="83A6A7">
                    <a:gamma/>
                    <a:shade val="54118"/>
                    <a:invGamma/>
                  </a:srgbClr>
                </a:gs>
                <a:gs pos="50000">
                  <a:srgbClr val="83A6A7"/>
                </a:gs>
                <a:gs pos="100000">
                  <a:srgbClr val="83A6A7">
                    <a:gamma/>
                    <a:shade val="54118"/>
                    <a:invGamma/>
                  </a:srgbClr>
                </a:gs>
              </a:gsLst>
              <a:lin ang="18900000" scaled="1"/>
            </a:gradFill>
            <a:ln w="38100" algn="ctr">
              <a:noFill/>
              <a:round/>
              <a:headEnd/>
              <a:tailEnd/>
            </a:ln>
            <a:effectLst/>
          </p:spPr>
          <p:txBody>
            <a:bodyPr anchor="ctr">
              <a:spAutoFit/>
            </a:bodyPr>
            <a:lstStyle/>
            <a:p>
              <a:endParaRPr lang="ar-JO"/>
            </a:p>
          </p:txBody>
        </p:sp>
        <p:sp>
          <p:nvSpPr>
            <p:cNvPr id="91160" name="Oval 24"/>
            <p:cNvSpPr>
              <a:spLocks noChangeArrowheads="1"/>
            </p:cNvSpPr>
            <p:nvPr/>
          </p:nvSpPr>
          <p:spPr bwMode="gray">
            <a:xfrm>
              <a:off x="2849" y="1686"/>
              <a:ext cx="787" cy="788"/>
            </a:xfrm>
            <a:prstGeom prst="ellipse">
              <a:avLst/>
            </a:prstGeom>
            <a:gradFill rotWithShape="1">
              <a:gsLst>
                <a:gs pos="0">
                  <a:srgbClr val="83A6A7">
                    <a:gamma/>
                    <a:shade val="63529"/>
                    <a:invGamma/>
                  </a:srgbClr>
                </a:gs>
                <a:gs pos="100000">
                  <a:srgbClr val="83A6A7">
                    <a:alpha val="0"/>
                  </a:srgbClr>
                </a:gs>
              </a:gsLst>
              <a:lin ang="2700000" scaled="1"/>
            </a:gradFill>
            <a:ln w="38100" algn="ctr">
              <a:noFill/>
              <a:round/>
              <a:headEnd/>
              <a:tailEnd/>
            </a:ln>
            <a:effectLst/>
          </p:spPr>
          <p:txBody>
            <a:bodyPr anchor="ctr">
              <a:spAutoFit/>
            </a:bodyPr>
            <a:lstStyle/>
            <a:p>
              <a:endParaRPr lang="ar-JO"/>
            </a:p>
          </p:txBody>
        </p:sp>
        <p:sp>
          <p:nvSpPr>
            <p:cNvPr id="91161" name="Oval 25"/>
            <p:cNvSpPr>
              <a:spLocks noChangeArrowheads="1"/>
            </p:cNvSpPr>
            <p:nvPr/>
          </p:nvSpPr>
          <p:spPr bwMode="gray">
            <a:xfrm>
              <a:off x="2888" y="1724"/>
              <a:ext cx="709" cy="709"/>
            </a:xfrm>
            <a:prstGeom prst="ellipse">
              <a:avLst/>
            </a:prstGeom>
            <a:solidFill>
              <a:srgbClr val="000000"/>
            </a:solidFill>
            <a:ln w="38100" algn="ctr">
              <a:noFill/>
              <a:round/>
              <a:headEnd/>
              <a:tailEnd/>
            </a:ln>
            <a:effectLst/>
          </p:spPr>
          <p:txBody>
            <a:bodyPr anchor="ctr">
              <a:spAutoFit/>
            </a:bodyPr>
            <a:lstStyle/>
            <a:p>
              <a:endParaRPr lang="ar-JO"/>
            </a:p>
          </p:txBody>
        </p:sp>
        <p:grpSp>
          <p:nvGrpSpPr>
            <p:cNvPr id="6" name="Group 26"/>
            <p:cNvGrpSpPr>
              <a:grpSpLocks/>
            </p:cNvGrpSpPr>
            <p:nvPr/>
          </p:nvGrpSpPr>
          <p:grpSpPr bwMode="auto">
            <a:xfrm>
              <a:off x="2899" y="1735"/>
              <a:ext cx="687" cy="688"/>
              <a:chOff x="4166" y="1706"/>
              <a:chExt cx="1252" cy="1252"/>
            </a:xfrm>
          </p:grpSpPr>
          <p:sp>
            <p:nvSpPr>
              <p:cNvPr id="91163" name="Oval 27"/>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JO"/>
              </a:p>
            </p:txBody>
          </p:sp>
          <p:sp>
            <p:nvSpPr>
              <p:cNvPr id="91164" name="Oval 28"/>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JO"/>
              </a:p>
            </p:txBody>
          </p:sp>
          <p:sp>
            <p:nvSpPr>
              <p:cNvPr id="91165" name="Oval 29"/>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JO"/>
              </a:p>
            </p:txBody>
          </p:sp>
          <p:sp>
            <p:nvSpPr>
              <p:cNvPr id="91166" name="Oval 30"/>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ar-JO"/>
              </a:p>
            </p:txBody>
          </p:sp>
        </p:grpSp>
      </p:grpSp>
      <p:sp>
        <p:nvSpPr>
          <p:cNvPr id="91167" name="Text Box 31"/>
          <p:cNvSpPr txBox="1">
            <a:spLocks noChangeArrowheads="1"/>
          </p:cNvSpPr>
          <p:nvPr/>
        </p:nvSpPr>
        <p:spPr bwMode="gray">
          <a:xfrm>
            <a:off x="6948264" y="2492896"/>
            <a:ext cx="1436802" cy="1015663"/>
          </a:xfrm>
          <a:prstGeom prst="rect">
            <a:avLst/>
          </a:prstGeom>
          <a:noFill/>
          <a:ln w="9525" algn="ctr">
            <a:noFill/>
            <a:miter lim="800000"/>
            <a:headEnd/>
            <a:tailEnd/>
          </a:ln>
          <a:effectLst/>
        </p:spPr>
        <p:txBody>
          <a:bodyPr wrap="square">
            <a:spAutoFit/>
          </a:bodyPr>
          <a:lstStyle/>
          <a:p>
            <a:pPr algn="ctr" eaLnBrk="0" hangingPunct="0"/>
            <a:r>
              <a:rPr lang="en-US" sz="2000" b="1" dirty="0" smtClean="0">
                <a:solidFill>
                  <a:srgbClr val="000000"/>
                </a:solidFill>
              </a:rPr>
              <a:t>Apparent</a:t>
            </a:r>
          </a:p>
          <a:p>
            <a:pPr algn="ctr" eaLnBrk="0" hangingPunct="0"/>
            <a:r>
              <a:rPr lang="en-US" sz="2000" b="1" dirty="0" smtClean="0">
                <a:solidFill>
                  <a:srgbClr val="000000"/>
                </a:solidFill>
              </a:rPr>
              <a:t>Specific gravity</a:t>
            </a:r>
            <a:endParaRPr lang="en-US" sz="2000" b="1" dirty="0">
              <a:solidFill>
                <a:srgbClr val="000000"/>
              </a:solidFill>
            </a:endParaRPr>
          </a:p>
        </p:txBody>
      </p:sp>
      <p:grpSp>
        <p:nvGrpSpPr>
          <p:cNvPr id="7" name="Group 32"/>
          <p:cNvGrpSpPr>
            <a:grpSpLocks/>
          </p:cNvGrpSpPr>
          <p:nvPr/>
        </p:nvGrpSpPr>
        <p:grpSpPr bwMode="auto">
          <a:xfrm>
            <a:off x="5076056" y="4495800"/>
            <a:ext cx="2232248" cy="1524000"/>
            <a:chOff x="864" y="1680"/>
            <a:chExt cx="910" cy="960"/>
          </a:xfrm>
        </p:grpSpPr>
        <p:sp>
          <p:nvSpPr>
            <p:cNvPr id="91169" name="Oval 33"/>
            <p:cNvSpPr>
              <a:spLocks noChangeArrowheads="1"/>
            </p:cNvSpPr>
            <p:nvPr/>
          </p:nvSpPr>
          <p:spPr bwMode="gray">
            <a:xfrm>
              <a:off x="864" y="1680"/>
              <a:ext cx="910" cy="960"/>
            </a:xfrm>
            <a:prstGeom prst="ellipse">
              <a:avLst/>
            </a:prstGeom>
            <a:gradFill rotWithShape="1">
              <a:gsLst>
                <a:gs pos="0">
                  <a:srgbClr val="FF6699">
                    <a:gamma/>
                    <a:tint val="0"/>
                    <a:invGamma/>
                  </a:srgbClr>
                </a:gs>
                <a:gs pos="50000">
                  <a:srgbClr val="FF6699"/>
                </a:gs>
                <a:gs pos="100000">
                  <a:srgbClr val="FF6699">
                    <a:gamma/>
                    <a:tint val="0"/>
                    <a:invGamma/>
                  </a:srgbClr>
                </a:gs>
              </a:gsLst>
              <a:lin ang="2700000" scaled="1"/>
            </a:gradFill>
            <a:ln w="38100" algn="ctr">
              <a:noFill/>
              <a:round/>
              <a:headEnd/>
              <a:tailEnd/>
            </a:ln>
            <a:effectLst/>
          </p:spPr>
          <p:txBody>
            <a:bodyPr wrap="none" anchor="ctr">
              <a:spAutoFit/>
            </a:bodyPr>
            <a:lstStyle/>
            <a:p>
              <a:endParaRPr lang="ar-JO"/>
            </a:p>
          </p:txBody>
        </p:sp>
        <p:sp>
          <p:nvSpPr>
            <p:cNvPr id="91170" name="Oval 34"/>
            <p:cNvSpPr>
              <a:spLocks noChangeArrowheads="1"/>
            </p:cNvSpPr>
            <p:nvPr/>
          </p:nvSpPr>
          <p:spPr bwMode="gray">
            <a:xfrm>
              <a:off x="864" y="1680"/>
              <a:ext cx="910" cy="960"/>
            </a:xfrm>
            <a:prstGeom prst="ellipse">
              <a:avLst/>
            </a:prstGeom>
            <a:gradFill rotWithShape="1">
              <a:gsLst>
                <a:gs pos="0">
                  <a:srgbClr val="FF6699">
                    <a:alpha val="32001"/>
                  </a:srgbClr>
                </a:gs>
                <a:gs pos="100000">
                  <a:srgbClr val="FF6699">
                    <a:gamma/>
                    <a:shade val="0"/>
                    <a:invGamma/>
                    <a:alpha val="89999"/>
                  </a:srgbClr>
                </a:gs>
              </a:gsLst>
              <a:lin ang="2700000" scaled="1"/>
            </a:gradFill>
            <a:ln w="38100" algn="ctr">
              <a:noFill/>
              <a:round/>
              <a:headEnd/>
              <a:tailEnd/>
            </a:ln>
            <a:effectLst/>
          </p:spPr>
          <p:txBody>
            <a:bodyPr wrap="none" anchor="ctr">
              <a:spAutoFit/>
            </a:bodyPr>
            <a:lstStyle/>
            <a:p>
              <a:endParaRPr lang="ar-JO"/>
            </a:p>
          </p:txBody>
        </p:sp>
        <p:sp>
          <p:nvSpPr>
            <p:cNvPr id="91171" name="Oval 35"/>
            <p:cNvSpPr>
              <a:spLocks noChangeArrowheads="1"/>
            </p:cNvSpPr>
            <p:nvPr/>
          </p:nvSpPr>
          <p:spPr bwMode="gray">
            <a:xfrm>
              <a:off x="923" y="1742"/>
              <a:ext cx="792" cy="836"/>
            </a:xfrm>
            <a:prstGeom prst="ellipse">
              <a:avLst/>
            </a:prstGeom>
            <a:gradFill rotWithShape="1">
              <a:gsLst>
                <a:gs pos="0">
                  <a:srgbClr val="FF6699">
                    <a:gamma/>
                    <a:shade val="54118"/>
                    <a:invGamma/>
                  </a:srgbClr>
                </a:gs>
                <a:gs pos="50000">
                  <a:srgbClr val="FF6699"/>
                </a:gs>
                <a:gs pos="100000">
                  <a:srgbClr val="FF6699">
                    <a:gamma/>
                    <a:shade val="54118"/>
                    <a:invGamma/>
                  </a:srgbClr>
                </a:gs>
              </a:gsLst>
              <a:lin ang="18900000" scaled="1"/>
            </a:gradFill>
            <a:ln w="38100" algn="ctr">
              <a:noFill/>
              <a:round/>
              <a:headEnd/>
              <a:tailEnd/>
            </a:ln>
            <a:effectLst/>
          </p:spPr>
          <p:txBody>
            <a:bodyPr anchor="ctr">
              <a:spAutoFit/>
            </a:bodyPr>
            <a:lstStyle/>
            <a:p>
              <a:endParaRPr lang="ar-JO"/>
            </a:p>
          </p:txBody>
        </p:sp>
        <p:sp>
          <p:nvSpPr>
            <p:cNvPr id="91172" name="Oval 36"/>
            <p:cNvSpPr>
              <a:spLocks noChangeArrowheads="1"/>
            </p:cNvSpPr>
            <p:nvPr/>
          </p:nvSpPr>
          <p:spPr bwMode="gray">
            <a:xfrm>
              <a:off x="912" y="1728"/>
              <a:ext cx="791" cy="836"/>
            </a:xfrm>
            <a:prstGeom prst="ellipse">
              <a:avLst/>
            </a:prstGeom>
            <a:gradFill rotWithShape="1">
              <a:gsLst>
                <a:gs pos="0">
                  <a:srgbClr val="FF6699">
                    <a:gamma/>
                    <a:shade val="63529"/>
                    <a:invGamma/>
                  </a:srgbClr>
                </a:gs>
                <a:gs pos="100000">
                  <a:srgbClr val="FF6699">
                    <a:alpha val="0"/>
                  </a:srgbClr>
                </a:gs>
              </a:gsLst>
              <a:lin ang="2700000" scaled="1"/>
            </a:gradFill>
            <a:ln w="38100" algn="ctr">
              <a:noFill/>
              <a:round/>
              <a:headEnd/>
              <a:tailEnd/>
            </a:ln>
            <a:effectLst/>
          </p:spPr>
          <p:txBody>
            <a:bodyPr anchor="ctr">
              <a:spAutoFit/>
            </a:bodyPr>
            <a:lstStyle/>
            <a:p>
              <a:endParaRPr lang="ar-JO"/>
            </a:p>
          </p:txBody>
        </p:sp>
        <p:sp>
          <p:nvSpPr>
            <p:cNvPr id="91173" name="Oval 37"/>
            <p:cNvSpPr>
              <a:spLocks noChangeArrowheads="1"/>
            </p:cNvSpPr>
            <p:nvPr/>
          </p:nvSpPr>
          <p:spPr bwMode="gray">
            <a:xfrm>
              <a:off x="966" y="1785"/>
              <a:ext cx="712" cy="750"/>
            </a:xfrm>
            <a:prstGeom prst="ellipse">
              <a:avLst/>
            </a:prstGeom>
            <a:solidFill>
              <a:srgbClr val="333333"/>
            </a:solidFill>
            <a:ln w="38100" algn="ctr">
              <a:noFill/>
              <a:round/>
              <a:headEnd/>
              <a:tailEnd/>
            </a:ln>
            <a:effectLst/>
          </p:spPr>
          <p:txBody>
            <a:bodyPr anchor="ctr">
              <a:spAutoFit/>
            </a:bodyPr>
            <a:lstStyle/>
            <a:p>
              <a:endParaRPr lang="ar-JO"/>
            </a:p>
          </p:txBody>
        </p:sp>
        <p:sp>
          <p:nvSpPr>
            <p:cNvPr id="91174" name="Oval 38"/>
            <p:cNvSpPr>
              <a:spLocks noChangeArrowheads="1"/>
            </p:cNvSpPr>
            <p:nvPr/>
          </p:nvSpPr>
          <p:spPr bwMode="gray">
            <a:xfrm>
              <a:off x="960" y="1776"/>
              <a:ext cx="689" cy="727"/>
            </a:xfrm>
            <a:prstGeom prst="ellipse">
              <a:avLst/>
            </a:prstGeom>
            <a:gradFill rotWithShape="1">
              <a:gsLst>
                <a:gs pos="0">
                  <a:srgbClr val="C0C0C0">
                    <a:gamma/>
                    <a:shade val="46275"/>
                    <a:invGamma/>
                  </a:srgbClr>
                </a:gs>
                <a:gs pos="100000">
                  <a:srgbClr val="C0C0C0"/>
                </a:gs>
              </a:gsLst>
              <a:lin ang="5400000" scaled="1"/>
            </a:gradFill>
            <a:ln w="9525" algn="ctr">
              <a:noFill/>
              <a:round/>
              <a:headEnd/>
              <a:tailEnd/>
            </a:ln>
            <a:effectLst/>
          </p:spPr>
          <p:txBody>
            <a:bodyPr vert="eaVert" wrap="none" anchor="ctr"/>
            <a:lstStyle/>
            <a:p>
              <a:endParaRPr lang="ar-JO"/>
            </a:p>
          </p:txBody>
        </p:sp>
        <p:sp>
          <p:nvSpPr>
            <p:cNvPr id="91175" name="Oval 39"/>
            <p:cNvSpPr>
              <a:spLocks noChangeArrowheads="1"/>
            </p:cNvSpPr>
            <p:nvPr/>
          </p:nvSpPr>
          <p:spPr bwMode="gray">
            <a:xfrm>
              <a:off x="986" y="1801"/>
              <a:ext cx="673" cy="709"/>
            </a:xfrm>
            <a:prstGeom prst="ellipse">
              <a:avLst/>
            </a:prstGeom>
            <a:gradFill rotWithShape="1">
              <a:gsLst>
                <a:gs pos="0">
                  <a:srgbClr val="C0C0C0">
                    <a:alpha val="0"/>
                  </a:srgbClr>
                </a:gs>
                <a:gs pos="100000">
                  <a:srgbClr val="C0C0C0">
                    <a:gamma/>
                    <a:tint val="34902"/>
                    <a:invGamma/>
                  </a:srgbClr>
                </a:gs>
              </a:gsLst>
              <a:lin ang="5400000" scaled="1"/>
            </a:gradFill>
            <a:ln w="9525" algn="ctr">
              <a:noFill/>
              <a:round/>
              <a:headEnd/>
              <a:tailEnd/>
            </a:ln>
            <a:effectLst/>
          </p:spPr>
          <p:txBody>
            <a:bodyPr vert="eaVert" wrap="none" anchor="ctr"/>
            <a:lstStyle/>
            <a:p>
              <a:endParaRPr lang="ar-JO"/>
            </a:p>
          </p:txBody>
        </p:sp>
        <p:sp>
          <p:nvSpPr>
            <p:cNvPr id="91176" name="Oval 40"/>
            <p:cNvSpPr>
              <a:spLocks noChangeArrowheads="1"/>
            </p:cNvSpPr>
            <p:nvPr/>
          </p:nvSpPr>
          <p:spPr bwMode="gray">
            <a:xfrm>
              <a:off x="994" y="1808"/>
              <a:ext cx="640" cy="663"/>
            </a:xfrm>
            <a:prstGeom prst="ellipse">
              <a:avLst/>
            </a:prstGeom>
            <a:gradFill rotWithShape="1">
              <a:gsLst>
                <a:gs pos="0">
                  <a:srgbClr val="C0C0C0">
                    <a:gamma/>
                    <a:shade val="79216"/>
                    <a:invGamma/>
                  </a:srgbClr>
                </a:gs>
                <a:gs pos="100000">
                  <a:srgbClr val="C0C0C0">
                    <a:alpha val="48000"/>
                  </a:srgbClr>
                </a:gs>
              </a:gsLst>
              <a:lin ang="5400000" scaled="1"/>
            </a:gradFill>
            <a:ln w="9525" algn="ctr">
              <a:noFill/>
              <a:round/>
              <a:headEnd/>
              <a:tailEnd/>
            </a:ln>
            <a:effectLst/>
          </p:spPr>
          <p:txBody>
            <a:bodyPr vert="eaVert" wrap="none" anchor="ctr"/>
            <a:lstStyle/>
            <a:p>
              <a:endParaRPr lang="ar-JO"/>
            </a:p>
          </p:txBody>
        </p:sp>
        <p:sp>
          <p:nvSpPr>
            <p:cNvPr id="91177" name="Oval 41"/>
            <p:cNvSpPr>
              <a:spLocks noChangeArrowheads="1"/>
            </p:cNvSpPr>
            <p:nvPr/>
          </p:nvSpPr>
          <p:spPr bwMode="gray">
            <a:xfrm>
              <a:off x="1031" y="1827"/>
              <a:ext cx="569" cy="538"/>
            </a:xfrm>
            <a:prstGeom prst="ellipse">
              <a:avLst/>
            </a:prstGeom>
            <a:gradFill rotWithShape="1">
              <a:gsLst>
                <a:gs pos="0">
                  <a:srgbClr val="C0C0C0">
                    <a:gamma/>
                    <a:tint val="0"/>
                    <a:invGamma/>
                  </a:srgbClr>
                </a:gs>
                <a:gs pos="100000">
                  <a:srgbClr val="C0C0C0">
                    <a:alpha val="38000"/>
                  </a:srgbClr>
                </a:gs>
              </a:gsLst>
              <a:lin ang="5400000" scaled="1"/>
            </a:gradFill>
            <a:ln w="9525" algn="ctr">
              <a:noFill/>
              <a:round/>
              <a:headEnd/>
              <a:tailEnd/>
            </a:ln>
            <a:effectLst/>
          </p:spPr>
          <p:txBody>
            <a:bodyPr vert="eaVert" wrap="none" anchor="ctr"/>
            <a:lstStyle/>
            <a:p>
              <a:endParaRPr lang="ar-JO"/>
            </a:p>
          </p:txBody>
        </p:sp>
        <p:sp>
          <p:nvSpPr>
            <p:cNvPr id="91178" name="Text Box 42"/>
            <p:cNvSpPr txBox="1">
              <a:spLocks noChangeArrowheads="1"/>
            </p:cNvSpPr>
            <p:nvPr/>
          </p:nvSpPr>
          <p:spPr bwMode="gray">
            <a:xfrm>
              <a:off x="986" y="1915"/>
              <a:ext cx="682" cy="446"/>
            </a:xfrm>
            <a:prstGeom prst="rect">
              <a:avLst/>
            </a:prstGeom>
            <a:noFill/>
            <a:ln w="9525" algn="ctr">
              <a:noFill/>
              <a:miter lim="800000"/>
              <a:headEnd/>
              <a:tailEnd/>
            </a:ln>
            <a:effectLst/>
          </p:spPr>
          <p:txBody>
            <a:bodyPr wrap="square">
              <a:spAutoFit/>
            </a:bodyPr>
            <a:lstStyle/>
            <a:p>
              <a:pPr algn="ctr" eaLnBrk="0" hangingPunct="0"/>
              <a:r>
                <a:rPr lang="en-US" sz="2000" b="1" dirty="0" smtClean="0">
                  <a:solidFill>
                    <a:srgbClr val="000000"/>
                  </a:solidFill>
                </a:rPr>
                <a:t>Bulk </a:t>
              </a:r>
            </a:p>
            <a:p>
              <a:pPr algn="ctr" eaLnBrk="0" hangingPunct="0"/>
              <a:r>
                <a:rPr lang="en-US" sz="2000" b="1" dirty="0" smtClean="0">
                  <a:solidFill>
                    <a:srgbClr val="000000"/>
                  </a:solidFill>
                </a:rPr>
                <a:t>density</a:t>
              </a:r>
              <a:endParaRPr lang="en-US" sz="2000" b="1" dirty="0">
                <a:solidFill>
                  <a:srgbClr val="000000"/>
                </a:solidFill>
              </a:endParaRPr>
            </a:p>
          </p:txBody>
        </p:sp>
      </p:grpSp>
      <p:grpSp>
        <p:nvGrpSpPr>
          <p:cNvPr id="8" name="Group 43"/>
          <p:cNvGrpSpPr>
            <a:grpSpLocks/>
          </p:cNvGrpSpPr>
          <p:nvPr/>
        </p:nvGrpSpPr>
        <p:grpSpPr bwMode="auto">
          <a:xfrm>
            <a:off x="755576" y="2286000"/>
            <a:ext cx="2160240" cy="1524000"/>
            <a:chOff x="884" y="2523"/>
            <a:chExt cx="862" cy="862"/>
          </a:xfrm>
        </p:grpSpPr>
        <p:sp>
          <p:nvSpPr>
            <p:cNvPr id="91180" name="Oval 44"/>
            <p:cNvSpPr>
              <a:spLocks noChangeArrowheads="1"/>
            </p:cNvSpPr>
            <p:nvPr/>
          </p:nvSpPr>
          <p:spPr bwMode="gray">
            <a:xfrm>
              <a:off x="884" y="2523"/>
              <a:ext cx="862" cy="862"/>
            </a:xfrm>
            <a:prstGeom prst="ellipse">
              <a:avLst/>
            </a:prstGeom>
            <a:gradFill rotWithShape="1">
              <a:gsLst>
                <a:gs pos="0">
                  <a:srgbClr val="00CC66">
                    <a:gamma/>
                    <a:tint val="0"/>
                    <a:invGamma/>
                  </a:srgbClr>
                </a:gs>
                <a:gs pos="50000">
                  <a:srgbClr val="00CC66"/>
                </a:gs>
                <a:gs pos="100000">
                  <a:srgbClr val="00CC66">
                    <a:gamma/>
                    <a:tint val="0"/>
                    <a:invGamma/>
                  </a:srgbClr>
                </a:gs>
              </a:gsLst>
              <a:lin ang="2700000" scaled="1"/>
            </a:gradFill>
            <a:ln w="38100" algn="ctr">
              <a:noFill/>
              <a:round/>
              <a:headEnd/>
              <a:tailEnd/>
            </a:ln>
            <a:effectLst/>
          </p:spPr>
          <p:txBody>
            <a:bodyPr wrap="none" anchor="ctr">
              <a:spAutoFit/>
            </a:bodyPr>
            <a:lstStyle/>
            <a:p>
              <a:endParaRPr lang="ar-JO"/>
            </a:p>
          </p:txBody>
        </p:sp>
        <p:sp>
          <p:nvSpPr>
            <p:cNvPr id="91181" name="Oval 45"/>
            <p:cNvSpPr>
              <a:spLocks noChangeArrowheads="1"/>
            </p:cNvSpPr>
            <p:nvPr/>
          </p:nvSpPr>
          <p:spPr bwMode="gray">
            <a:xfrm>
              <a:off x="884" y="2523"/>
              <a:ext cx="862" cy="862"/>
            </a:xfrm>
            <a:prstGeom prst="ellipse">
              <a:avLst/>
            </a:prstGeom>
            <a:gradFill rotWithShape="1">
              <a:gsLst>
                <a:gs pos="0">
                  <a:srgbClr val="00CC66">
                    <a:alpha val="32001"/>
                  </a:srgbClr>
                </a:gs>
                <a:gs pos="100000">
                  <a:srgbClr val="00CC66">
                    <a:gamma/>
                    <a:shade val="0"/>
                    <a:invGamma/>
                    <a:alpha val="89999"/>
                  </a:srgbClr>
                </a:gs>
              </a:gsLst>
              <a:lin ang="2700000" scaled="1"/>
            </a:gradFill>
            <a:ln w="38100" algn="ctr">
              <a:noFill/>
              <a:round/>
              <a:headEnd/>
              <a:tailEnd/>
            </a:ln>
            <a:effectLst/>
          </p:spPr>
          <p:txBody>
            <a:bodyPr wrap="none" anchor="ctr">
              <a:spAutoFit/>
            </a:bodyPr>
            <a:lstStyle/>
            <a:p>
              <a:endParaRPr lang="ar-JO"/>
            </a:p>
          </p:txBody>
        </p:sp>
        <p:sp>
          <p:nvSpPr>
            <p:cNvPr id="91182" name="Oval 46"/>
            <p:cNvSpPr>
              <a:spLocks noChangeArrowheads="1"/>
            </p:cNvSpPr>
            <p:nvPr/>
          </p:nvSpPr>
          <p:spPr bwMode="gray">
            <a:xfrm>
              <a:off x="940" y="2579"/>
              <a:ext cx="750" cy="750"/>
            </a:xfrm>
            <a:prstGeom prst="ellipse">
              <a:avLst/>
            </a:prstGeom>
            <a:gradFill rotWithShape="1">
              <a:gsLst>
                <a:gs pos="0">
                  <a:srgbClr val="00CC66">
                    <a:gamma/>
                    <a:shade val="54118"/>
                    <a:invGamma/>
                  </a:srgbClr>
                </a:gs>
                <a:gs pos="50000">
                  <a:srgbClr val="00CC66"/>
                </a:gs>
                <a:gs pos="100000">
                  <a:srgbClr val="00CC66">
                    <a:gamma/>
                    <a:shade val="54118"/>
                    <a:invGamma/>
                  </a:srgbClr>
                </a:gs>
              </a:gsLst>
              <a:lin ang="18900000" scaled="1"/>
            </a:gradFill>
            <a:ln w="38100" algn="ctr">
              <a:noFill/>
              <a:round/>
              <a:headEnd/>
              <a:tailEnd/>
            </a:ln>
            <a:effectLst/>
          </p:spPr>
          <p:txBody>
            <a:bodyPr anchor="ctr">
              <a:spAutoFit/>
            </a:bodyPr>
            <a:lstStyle/>
            <a:p>
              <a:endParaRPr lang="ar-JO"/>
            </a:p>
          </p:txBody>
        </p:sp>
        <p:sp>
          <p:nvSpPr>
            <p:cNvPr id="91183" name="Oval 47"/>
            <p:cNvSpPr>
              <a:spLocks noChangeArrowheads="1"/>
            </p:cNvSpPr>
            <p:nvPr/>
          </p:nvSpPr>
          <p:spPr bwMode="gray">
            <a:xfrm>
              <a:off x="941" y="2579"/>
              <a:ext cx="749" cy="750"/>
            </a:xfrm>
            <a:prstGeom prst="ellipse">
              <a:avLst/>
            </a:prstGeom>
            <a:gradFill rotWithShape="1">
              <a:gsLst>
                <a:gs pos="0">
                  <a:srgbClr val="00CC66">
                    <a:gamma/>
                    <a:shade val="63529"/>
                    <a:invGamma/>
                  </a:srgbClr>
                </a:gs>
                <a:gs pos="100000">
                  <a:srgbClr val="00CC66">
                    <a:alpha val="0"/>
                  </a:srgbClr>
                </a:gs>
              </a:gsLst>
              <a:lin ang="2700000" scaled="1"/>
            </a:gradFill>
            <a:ln w="38100" algn="ctr">
              <a:noFill/>
              <a:round/>
              <a:headEnd/>
              <a:tailEnd/>
            </a:ln>
            <a:effectLst/>
          </p:spPr>
          <p:txBody>
            <a:bodyPr anchor="ctr">
              <a:spAutoFit/>
            </a:bodyPr>
            <a:lstStyle/>
            <a:p>
              <a:endParaRPr lang="ar-JO"/>
            </a:p>
          </p:txBody>
        </p:sp>
        <p:sp>
          <p:nvSpPr>
            <p:cNvPr id="91184" name="Oval 48"/>
            <p:cNvSpPr>
              <a:spLocks noChangeArrowheads="1"/>
            </p:cNvSpPr>
            <p:nvPr/>
          </p:nvSpPr>
          <p:spPr bwMode="gray">
            <a:xfrm>
              <a:off x="981" y="2617"/>
              <a:ext cx="674" cy="674"/>
            </a:xfrm>
            <a:prstGeom prst="ellipse">
              <a:avLst/>
            </a:prstGeom>
            <a:solidFill>
              <a:srgbClr val="333333"/>
            </a:solidFill>
            <a:ln w="38100" algn="ctr">
              <a:noFill/>
              <a:round/>
              <a:headEnd/>
              <a:tailEnd/>
            </a:ln>
            <a:effectLst/>
          </p:spPr>
          <p:txBody>
            <a:bodyPr anchor="ctr">
              <a:spAutoFit/>
            </a:bodyPr>
            <a:lstStyle/>
            <a:p>
              <a:endParaRPr lang="ar-JO"/>
            </a:p>
          </p:txBody>
        </p:sp>
        <p:sp>
          <p:nvSpPr>
            <p:cNvPr id="91185" name="Oval 49"/>
            <p:cNvSpPr>
              <a:spLocks noChangeArrowheads="1"/>
            </p:cNvSpPr>
            <p:nvPr/>
          </p:nvSpPr>
          <p:spPr bwMode="gray">
            <a:xfrm>
              <a:off x="992" y="2628"/>
              <a:ext cx="653" cy="653"/>
            </a:xfrm>
            <a:prstGeom prst="ellipse">
              <a:avLst/>
            </a:prstGeom>
            <a:gradFill rotWithShape="1">
              <a:gsLst>
                <a:gs pos="0">
                  <a:srgbClr val="C0C0C0">
                    <a:gamma/>
                    <a:shade val="46275"/>
                    <a:invGamma/>
                  </a:srgbClr>
                </a:gs>
                <a:gs pos="100000">
                  <a:srgbClr val="C0C0C0"/>
                </a:gs>
              </a:gsLst>
              <a:lin ang="5400000" scaled="1"/>
            </a:gradFill>
            <a:ln w="9525" algn="ctr">
              <a:noFill/>
              <a:round/>
              <a:headEnd/>
              <a:tailEnd/>
            </a:ln>
            <a:effectLst/>
          </p:spPr>
          <p:txBody>
            <a:bodyPr vert="eaVert" wrap="none" anchor="ctr"/>
            <a:lstStyle/>
            <a:p>
              <a:endParaRPr lang="ar-JO"/>
            </a:p>
          </p:txBody>
        </p:sp>
        <p:sp>
          <p:nvSpPr>
            <p:cNvPr id="91186" name="Oval 50"/>
            <p:cNvSpPr>
              <a:spLocks noChangeArrowheads="1"/>
            </p:cNvSpPr>
            <p:nvPr/>
          </p:nvSpPr>
          <p:spPr bwMode="gray">
            <a:xfrm>
              <a:off x="1000" y="2632"/>
              <a:ext cx="637" cy="636"/>
            </a:xfrm>
            <a:prstGeom prst="ellipse">
              <a:avLst/>
            </a:prstGeom>
            <a:gradFill rotWithShape="1">
              <a:gsLst>
                <a:gs pos="0">
                  <a:srgbClr val="C0C0C0">
                    <a:alpha val="0"/>
                  </a:srgbClr>
                </a:gs>
                <a:gs pos="100000">
                  <a:srgbClr val="C0C0C0">
                    <a:gamma/>
                    <a:tint val="34902"/>
                    <a:invGamma/>
                  </a:srgbClr>
                </a:gs>
              </a:gsLst>
              <a:lin ang="5400000" scaled="1"/>
            </a:gradFill>
            <a:ln w="9525" algn="ctr">
              <a:noFill/>
              <a:round/>
              <a:headEnd/>
              <a:tailEnd/>
            </a:ln>
            <a:effectLst/>
          </p:spPr>
          <p:txBody>
            <a:bodyPr vert="eaVert" wrap="none" anchor="ctr"/>
            <a:lstStyle/>
            <a:p>
              <a:endParaRPr lang="ar-JO"/>
            </a:p>
          </p:txBody>
        </p:sp>
        <p:sp>
          <p:nvSpPr>
            <p:cNvPr id="91187" name="Oval 51"/>
            <p:cNvSpPr>
              <a:spLocks noChangeArrowheads="1"/>
            </p:cNvSpPr>
            <p:nvPr/>
          </p:nvSpPr>
          <p:spPr bwMode="gray">
            <a:xfrm>
              <a:off x="1007" y="2638"/>
              <a:ext cx="606" cy="595"/>
            </a:xfrm>
            <a:prstGeom prst="ellipse">
              <a:avLst/>
            </a:prstGeom>
            <a:gradFill rotWithShape="1">
              <a:gsLst>
                <a:gs pos="0">
                  <a:srgbClr val="C0C0C0">
                    <a:gamma/>
                    <a:shade val="79216"/>
                    <a:invGamma/>
                  </a:srgbClr>
                </a:gs>
                <a:gs pos="100000">
                  <a:srgbClr val="C0C0C0">
                    <a:alpha val="48000"/>
                  </a:srgbClr>
                </a:gs>
              </a:gsLst>
              <a:lin ang="5400000" scaled="1"/>
            </a:gradFill>
            <a:ln w="9525" algn="ctr">
              <a:noFill/>
              <a:round/>
              <a:headEnd/>
              <a:tailEnd/>
            </a:ln>
            <a:effectLst/>
          </p:spPr>
          <p:txBody>
            <a:bodyPr vert="eaVert" wrap="none" anchor="ctr"/>
            <a:lstStyle/>
            <a:p>
              <a:endParaRPr lang="ar-JO"/>
            </a:p>
          </p:txBody>
        </p:sp>
        <p:sp>
          <p:nvSpPr>
            <p:cNvPr id="91188" name="Oval 52"/>
            <p:cNvSpPr>
              <a:spLocks noChangeArrowheads="1"/>
            </p:cNvSpPr>
            <p:nvPr/>
          </p:nvSpPr>
          <p:spPr bwMode="gray">
            <a:xfrm>
              <a:off x="1042" y="2655"/>
              <a:ext cx="539" cy="483"/>
            </a:xfrm>
            <a:prstGeom prst="ellipse">
              <a:avLst/>
            </a:prstGeom>
            <a:gradFill rotWithShape="1">
              <a:gsLst>
                <a:gs pos="0">
                  <a:srgbClr val="C0C0C0">
                    <a:gamma/>
                    <a:tint val="0"/>
                    <a:invGamma/>
                  </a:srgbClr>
                </a:gs>
                <a:gs pos="100000">
                  <a:srgbClr val="C0C0C0">
                    <a:alpha val="38000"/>
                  </a:srgbClr>
                </a:gs>
              </a:gsLst>
              <a:lin ang="5400000" scaled="1"/>
            </a:gradFill>
            <a:ln w="9525" algn="ctr">
              <a:noFill/>
              <a:round/>
              <a:headEnd/>
              <a:tailEnd/>
            </a:ln>
            <a:effectLst/>
          </p:spPr>
          <p:txBody>
            <a:bodyPr vert="eaVert" wrap="none" anchor="ctr"/>
            <a:lstStyle/>
            <a:p>
              <a:endParaRPr lang="ar-JO"/>
            </a:p>
          </p:txBody>
        </p:sp>
      </p:grpSp>
      <p:sp>
        <p:nvSpPr>
          <p:cNvPr id="91189" name="Text Box 53"/>
          <p:cNvSpPr txBox="1">
            <a:spLocks noChangeArrowheads="1"/>
          </p:cNvSpPr>
          <p:nvPr/>
        </p:nvSpPr>
        <p:spPr bwMode="gray">
          <a:xfrm>
            <a:off x="1115617" y="2708920"/>
            <a:ext cx="1440160" cy="720080"/>
          </a:xfrm>
          <a:prstGeom prst="rect">
            <a:avLst/>
          </a:prstGeom>
          <a:noFill/>
          <a:ln w="9525" algn="ctr">
            <a:noFill/>
            <a:miter lim="800000"/>
            <a:headEnd/>
            <a:tailEnd/>
          </a:ln>
          <a:effectLst/>
        </p:spPr>
        <p:txBody>
          <a:bodyPr wrap="square">
            <a:spAutoFit/>
          </a:bodyPr>
          <a:lstStyle/>
          <a:p>
            <a:pPr eaLnBrk="0" hangingPunct="0"/>
            <a:r>
              <a:rPr lang="en-US" sz="2000" b="1" dirty="0" smtClean="0">
                <a:solidFill>
                  <a:srgbClr val="000000"/>
                </a:solidFill>
              </a:rPr>
              <a:t>Apparent </a:t>
            </a:r>
          </a:p>
          <a:p>
            <a:pPr eaLnBrk="0" hangingPunct="0"/>
            <a:r>
              <a:rPr lang="en-US" sz="2000" b="1" dirty="0" smtClean="0">
                <a:solidFill>
                  <a:srgbClr val="000000"/>
                </a:solidFill>
              </a:rPr>
              <a:t>Porosity</a:t>
            </a:r>
            <a:endParaRPr lang="en-US" sz="2000" b="1" dirty="0">
              <a:solidFill>
                <a:srgbClr val="000000"/>
              </a:solidFill>
            </a:endParaRPr>
          </a:p>
        </p:txBody>
      </p:sp>
      <p:grpSp>
        <p:nvGrpSpPr>
          <p:cNvPr id="9" name="Group 54"/>
          <p:cNvGrpSpPr>
            <a:grpSpLocks/>
          </p:cNvGrpSpPr>
          <p:nvPr/>
        </p:nvGrpSpPr>
        <p:grpSpPr bwMode="auto">
          <a:xfrm>
            <a:off x="2195736" y="4437112"/>
            <a:ext cx="2245366" cy="1669504"/>
            <a:chOff x="1685" y="3125"/>
            <a:chExt cx="934" cy="907"/>
          </a:xfrm>
        </p:grpSpPr>
        <p:grpSp>
          <p:nvGrpSpPr>
            <p:cNvPr id="10" name="Group 55"/>
            <p:cNvGrpSpPr>
              <a:grpSpLocks/>
            </p:cNvGrpSpPr>
            <p:nvPr/>
          </p:nvGrpSpPr>
          <p:grpSpPr bwMode="auto">
            <a:xfrm>
              <a:off x="1685" y="3125"/>
              <a:ext cx="907" cy="907"/>
              <a:chOff x="2832" y="1728"/>
              <a:chExt cx="907" cy="907"/>
            </a:xfrm>
          </p:grpSpPr>
          <p:sp>
            <p:nvSpPr>
              <p:cNvPr id="91192" name="Oval 56"/>
              <p:cNvSpPr>
                <a:spLocks noChangeArrowheads="1"/>
              </p:cNvSpPr>
              <p:nvPr/>
            </p:nvSpPr>
            <p:spPr bwMode="gray">
              <a:xfrm>
                <a:off x="2832" y="1728"/>
                <a:ext cx="907" cy="907"/>
              </a:xfrm>
              <a:prstGeom prst="ellipse">
                <a:avLst/>
              </a:prstGeom>
              <a:gradFill rotWithShape="1">
                <a:gsLst>
                  <a:gs pos="0">
                    <a:srgbClr val="3965E1">
                      <a:gamma/>
                      <a:tint val="0"/>
                      <a:invGamma/>
                    </a:srgbClr>
                  </a:gs>
                  <a:gs pos="50000">
                    <a:srgbClr val="3965E1"/>
                  </a:gs>
                  <a:gs pos="100000">
                    <a:srgbClr val="3965E1">
                      <a:gamma/>
                      <a:tint val="0"/>
                      <a:invGamma/>
                    </a:srgbClr>
                  </a:gs>
                </a:gsLst>
                <a:lin ang="2700000" scaled="1"/>
              </a:gradFill>
              <a:ln w="38100" algn="ctr">
                <a:noFill/>
                <a:round/>
                <a:headEnd/>
                <a:tailEnd/>
              </a:ln>
              <a:effectLst/>
            </p:spPr>
            <p:txBody>
              <a:bodyPr wrap="none" anchor="ctr">
                <a:spAutoFit/>
              </a:bodyPr>
              <a:lstStyle/>
              <a:p>
                <a:endParaRPr lang="ar-JO"/>
              </a:p>
            </p:txBody>
          </p:sp>
          <p:sp>
            <p:nvSpPr>
              <p:cNvPr id="91193" name="Oval 57"/>
              <p:cNvSpPr>
                <a:spLocks noChangeArrowheads="1"/>
              </p:cNvSpPr>
              <p:nvPr/>
            </p:nvSpPr>
            <p:spPr bwMode="gray">
              <a:xfrm>
                <a:off x="2832" y="1728"/>
                <a:ext cx="907" cy="907"/>
              </a:xfrm>
              <a:prstGeom prst="ellipse">
                <a:avLst/>
              </a:prstGeom>
              <a:gradFill rotWithShape="1">
                <a:gsLst>
                  <a:gs pos="0">
                    <a:srgbClr val="3965E1">
                      <a:alpha val="32001"/>
                    </a:srgbClr>
                  </a:gs>
                  <a:gs pos="100000">
                    <a:srgbClr val="3965E1">
                      <a:gamma/>
                      <a:shade val="0"/>
                      <a:invGamma/>
                      <a:alpha val="89999"/>
                    </a:srgbClr>
                  </a:gs>
                </a:gsLst>
                <a:lin ang="2700000" scaled="1"/>
              </a:gradFill>
              <a:ln w="38100" algn="ctr">
                <a:noFill/>
                <a:round/>
                <a:headEnd/>
                <a:tailEnd/>
              </a:ln>
              <a:effectLst/>
            </p:spPr>
            <p:txBody>
              <a:bodyPr wrap="none" anchor="ctr">
                <a:spAutoFit/>
              </a:bodyPr>
              <a:lstStyle/>
              <a:p>
                <a:endParaRPr lang="ar-JO"/>
              </a:p>
            </p:txBody>
          </p:sp>
          <p:sp>
            <p:nvSpPr>
              <p:cNvPr id="91194" name="Oval 58"/>
              <p:cNvSpPr>
                <a:spLocks noChangeArrowheads="1"/>
              </p:cNvSpPr>
              <p:nvPr/>
            </p:nvSpPr>
            <p:spPr bwMode="gray">
              <a:xfrm>
                <a:off x="2889" y="1788"/>
                <a:ext cx="787" cy="788"/>
              </a:xfrm>
              <a:prstGeom prst="ellipse">
                <a:avLst/>
              </a:prstGeom>
              <a:gradFill rotWithShape="1">
                <a:gsLst>
                  <a:gs pos="0">
                    <a:srgbClr val="3965E1">
                      <a:gamma/>
                      <a:shade val="54118"/>
                      <a:invGamma/>
                    </a:srgbClr>
                  </a:gs>
                  <a:gs pos="50000">
                    <a:srgbClr val="3965E1"/>
                  </a:gs>
                  <a:gs pos="100000">
                    <a:srgbClr val="3965E1">
                      <a:gamma/>
                      <a:shade val="54118"/>
                      <a:invGamma/>
                    </a:srgbClr>
                  </a:gs>
                </a:gsLst>
                <a:lin ang="18900000" scaled="1"/>
              </a:gradFill>
              <a:ln w="38100" algn="ctr">
                <a:noFill/>
                <a:round/>
                <a:headEnd/>
                <a:tailEnd/>
              </a:ln>
              <a:effectLst/>
            </p:spPr>
            <p:txBody>
              <a:bodyPr anchor="ctr">
                <a:spAutoFit/>
              </a:bodyPr>
              <a:lstStyle/>
              <a:p>
                <a:endParaRPr lang="ar-JO"/>
              </a:p>
            </p:txBody>
          </p:sp>
          <p:sp>
            <p:nvSpPr>
              <p:cNvPr id="91195" name="Oval 59"/>
              <p:cNvSpPr>
                <a:spLocks noChangeArrowheads="1"/>
              </p:cNvSpPr>
              <p:nvPr/>
            </p:nvSpPr>
            <p:spPr bwMode="gray">
              <a:xfrm>
                <a:off x="2889" y="1794"/>
                <a:ext cx="787" cy="788"/>
              </a:xfrm>
              <a:prstGeom prst="ellipse">
                <a:avLst/>
              </a:prstGeom>
              <a:gradFill rotWithShape="1">
                <a:gsLst>
                  <a:gs pos="0">
                    <a:srgbClr val="3965E1">
                      <a:gamma/>
                      <a:shade val="66667"/>
                      <a:invGamma/>
                    </a:srgbClr>
                  </a:gs>
                  <a:gs pos="100000">
                    <a:srgbClr val="3965E1">
                      <a:alpha val="0"/>
                    </a:srgbClr>
                  </a:gs>
                </a:gsLst>
                <a:lin ang="2700000" scaled="1"/>
              </a:gradFill>
              <a:ln w="38100" algn="ctr">
                <a:noFill/>
                <a:round/>
                <a:headEnd/>
                <a:tailEnd/>
              </a:ln>
              <a:effectLst/>
            </p:spPr>
            <p:txBody>
              <a:bodyPr anchor="ctr">
                <a:spAutoFit/>
              </a:bodyPr>
              <a:lstStyle/>
              <a:p>
                <a:endParaRPr lang="ar-JO"/>
              </a:p>
            </p:txBody>
          </p:sp>
          <p:sp>
            <p:nvSpPr>
              <p:cNvPr id="91196" name="Oval 60"/>
              <p:cNvSpPr>
                <a:spLocks noChangeArrowheads="1"/>
              </p:cNvSpPr>
              <p:nvPr/>
            </p:nvSpPr>
            <p:spPr bwMode="gray">
              <a:xfrm>
                <a:off x="2928" y="1833"/>
                <a:ext cx="709" cy="709"/>
              </a:xfrm>
              <a:prstGeom prst="ellipse">
                <a:avLst/>
              </a:prstGeom>
              <a:gradFill rotWithShape="1">
                <a:gsLst>
                  <a:gs pos="0">
                    <a:srgbClr val="3965E1"/>
                  </a:gs>
                  <a:gs pos="100000">
                    <a:srgbClr val="3965E1">
                      <a:gamma/>
                      <a:shade val="5882"/>
                      <a:invGamma/>
                    </a:srgbClr>
                  </a:gs>
                </a:gsLst>
                <a:lin ang="5400000" scaled="1"/>
              </a:gradFill>
              <a:ln w="38100" algn="ctr">
                <a:noFill/>
                <a:round/>
                <a:headEnd/>
                <a:tailEnd/>
              </a:ln>
              <a:effectLst/>
            </p:spPr>
            <p:txBody>
              <a:bodyPr anchor="ctr">
                <a:spAutoFit/>
              </a:bodyPr>
              <a:lstStyle/>
              <a:p>
                <a:endParaRPr lang="ar-JO"/>
              </a:p>
            </p:txBody>
          </p:sp>
          <p:grpSp>
            <p:nvGrpSpPr>
              <p:cNvPr id="11" name="Group 61"/>
              <p:cNvGrpSpPr>
                <a:grpSpLocks/>
              </p:cNvGrpSpPr>
              <p:nvPr/>
            </p:nvGrpSpPr>
            <p:grpSpPr bwMode="auto">
              <a:xfrm>
                <a:off x="2946" y="1842"/>
                <a:ext cx="687" cy="688"/>
                <a:chOff x="4166" y="1706"/>
                <a:chExt cx="1252" cy="1252"/>
              </a:xfrm>
            </p:grpSpPr>
            <p:sp>
              <p:nvSpPr>
                <p:cNvPr id="91198" name="Oval 62"/>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JO"/>
                </a:p>
              </p:txBody>
            </p:sp>
            <p:sp>
              <p:nvSpPr>
                <p:cNvPr id="91199" name="Oval 63"/>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JO"/>
                </a:p>
              </p:txBody>
            </p:sp>
            <p:sp>
              <p:nvSpPr>
                <p:cNvPr id="91200" name="Oval 64"/>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JO"/>
                </a:p>
              </p:txBody>
            </p:sp>
            <p:sp>
              <p:nvSpPr>
                <p:cNvPr id="91201" name="Oval 65"/>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ar-JO"/>
                </a:p>
              </p:txBody>
            </p:sp>
          </p:grpSp>
        </p:grpSp>
        <p:sp>
          <p:nvSpPr>
            <p:cNvPr id="91202" name="Text Box 66"/>
            <p:cNvSpPr txBox="1">
              <a:spLocks noChangeArrowheads="1"/>
            </p:cNvSpPr>
            <p:nvPr/>
          </p:nvSpPr>
          <p:spPr bwMode="gray">
            <a:xfrm>
              <a:off x="1729" y="3456"/>
              <a:ext cx="890" cy="385"/>
            </a:xfrm>
            <a:prstGeom prst="rect">
              <a:avLst/>
            </a:prstGeom>
            <a:noFill/>
            <a:ln w="9525" algn="ctr">
              <a:noFill/>
              <a:miter lim="800000"/>
              <a:headEnd/>
              <a:tailEnd/>
            </a:ln>
            <a:effectLst/>
          </p:spPr>
          <p:txBody>
            <a:bodyPr wrap="square">
              <a:spAutoFit/>
            </a:bodyPr>
            <a:lstStyle/>
            <a:p>
              <a:pPr algn="ctr" eaLnBrk="0" hangingPunct="0"/>
              <a:r>
                <a:rPr lang="en-US" sz="2000" b="1" dirty="0" smtClean="0">
                  <a:solidFill>
                    <a:srgbClr val="000000"/>
                  </a:solidFill>
                </a:rPr>
                <a:t>Water</a:t>
              </a:r>
            </a:p>
            <a:p>
              <a:pPr algn="ctr" eaLnBrk="0" hangingPunct="0"/>
              <a:r>
                <a:rPr lang="en-US" sz="2000" b="1" dirty="0" smtClean="0">
                  <a:solidFill>
                    <a:srgbClr val="000000"/>
                  </a:solidFill>
                </a:rPr>
                <a:t>Absorption</a:t>
              </a:r>
              <a:endParaRPr lang="en-US" sz="2000" b="1" dirty="0">
                <a:solidFill>
                  <a:srgbClr val="000000"/>
                </a:solidFill>
              </a:endParaRPr>
            </a:p>
          </p:txBody>
        </p:sp>
      </p:gr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Testing Program</a:t>
            </a:r>
            <a:endParaRPr lang="ar-JO" dirty="0"/>
          </a:p>
        </p:txBody>
      </p:sp>
      <p:sp>
        <p:nvSpPr>
          <p:cNvPr id="3" name="عنصر نائب للمحتوى 2"/>
          <p:cNvSpPr>
            <a:spLocks noGrp="1"/>
          </p:cNvSpPr>
          <p:nvPr>
            <p:ph idx="1"/>
          </p:nvPr>
        </p:nvSpPr>
        <p:spPr/>
        <p:txBody>
          <a:bodyPr/>
          <a:lstStyle/>
          <a:p>
            <a:pPr algn="just" rtl="0">
              <a:lnSpc>
                <a:spcPct val="150000"/>
              </a:lnSpc>
              <a:buFont typeface="Wingdings" pitchFamily="2" charset="2"/>
              <a:buChar char="§"/>
            </a:pPr>
            <a:r>
              <a:rPr lang="en-US" sz="1800" kern="1200" dirty="0" smtClean="0"/>
              <a:t>The testing program including testing the specimens for compressive strength, bulk density, specific gravity and water absorption of the prepared </a:t>
            </a:r>
            <a:r>
              <a:rPr lang="en-US" sz="1800" kern="1200" dirty="0" smtClean="0"/>
              <a:t>specimens.</a:t>
            </a:r>
          </a:p>
          <a:p>
            <a:pPr algn="just" rtl="0">
              <a:lnSpc>
                <a:spcPct val="150000"/>
              </a:lnSpc>
              <a:buFont typeface="Wingdings" pitchFamily="2" charset="2"/>
              <a:buChar char="§"/>
            </a:pPr>
            <a:r>
              <a:rPr lang="en-US" sz="1800" dirty="0" smtClean="0"/>
              <a:t>Bricks according ASTM </a:t>
            </a:r>
            <a:endParaRPr lang="en-US" sz="1800" dirty="0" smtClean="0"/>
          </a:p>
          <a:p>
            <a:pPr algn="just" rtl="0">
              <a:lnSpc>
                <a:spcPct val="150000"/>
              </a:lnSpc>
              <a:buNone/>
            </a:pPr>
            <a:r>
              <a:rPr lang="en-US" sz="1800" dirty="0" smtClean="0"/>
              <a:t>Clay </a:t>
            </a:r>
            <a:r>
              <a:rPr lang="en-US" sz="1800" dirty="0" smtClean="0"/>
              <a:t>Brick (Reference </a:t>
            </a:r>
            <a:r>
              <a:rPr lang="en-US" sz="1800" b="1" dirty="0" smtClean="0"/>
              <a:t>ASTM Standard C 216</a:t>
            </a:r>
            <a:r>
              <a:rPr lang="en-US" sz="1800" dirty="0" smtClean="0"/>
              <a:t> Standard Specification for Facing Brick (Solid Masonry Units Made from Clay or Shale</a:t>
            </a:r>
            <a:r>
              <a:rPr lang="en-US" sz="1800" dirty="0" smtClean="0"/>
              <a:t>)).</a:t>
            </a:r>
          </a:p>
          <a:p>
            <a:pPr algn="just" rtl="0">
              <a:lnSpc>
                <a:spcPct val="150000"/>
              </a:lnSpc>
              <a:buNone/>
            </a:pPr>
            <a:endParaRPr lang="en-US" sz="1800" dirty="0" smtClean="0"/>
          </a:p>
          <a:p>
            <a:pPr algn="just" rtl="0">
              <a:lnSpc>
                <a:spcPct val="150000"/>
              </a:lnSpc>
            </a:pPr>
            <a:r>
              <a:rPr lang="en-US" sz="1800" b="1" dirty="0" smtClean="0"/>
              <a:t>Physical </a:t>
            </a:r>
            <a:r>
              <a:rPr lang="en-US" sz="1800" b="1" dirty="0" smtClean="0"/>
              <a:t>properties</a:t>
            </a:r>
          </a:p>
          <a:p>
            <a:pPr algn="just" rtl="0">
              <a:lnSpc>
                <a:spcPct val="150000"/>
              </a:lnSpc>
              <a:buFont typeface="Wingdings" pitchFamily="2" charset="2"/>
              <a:buChar char="§"/>
            </a:pPr>
            <a:r>
              <a:rPr lang="en-US" sz="1800" dirty="0" smtClean="0"/>
              <a:t>Apparent porosity </a:t>
            </a:r>
            <a:endParaRPr lang="en-US" sz="1800" dirty="0" smtClean="0"/>
          </a:p>
          <a:p>
            <a:pPr algn="just" rtl="0">
              <a:lnSpc>
                <a:spcPct val="150000"/>
              </a:lnSpc>
              <a:buFont typeface="Wingdings" pitchFamily="2" charset="2"/>
              <a:buChar char="Ø"/>
            </a:pPr>
            <a:r>
              <a:rPr lang="en-US" sz="1800" dirty="0" smtClean="0"/>
              <a:t>Apparent porosity expresses, as a percent, the relationship of the volume of open pores of the specimen to its exterior volume</a:t>
            </a:r>
          </a:p>
          <a:p>
            <a:pPr algn="just" rtl="0">
              <a:lnSpc>
                <a:spcPct val="150000"/>
              </a:lnSpc>
              <a:buNone/>
            </a:pPr>
            <a:endParaRPr lang="en-US" sz="1800" dirty="0" smtClean="0"/>
          </a:p>
          <a:p>
            <a:pPr algn="just" rtl="0">
              <a:lnSpc>
                <a:spcPct val="150000"/>
              </a:lnSpc>
              <a:buNone/>
            </a:pPr>
            <a:r>
              <a:rPr lang="en-US" sz="1800" dirty="0" smtClean="0"/>
              <a:t> </a:t>
            </a:r>
            <a:endParaRPr lang="ar-JO" sz="1800" kern="1200" dirty="0" smtClean="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p:txBody>
          <a:bodyPr/>
          <a:lstStyle/>
          <a:p>
            <a:r>
              <a:rPr lang="en-US" smtClean="0"/>
              <a:t>www.themegallery.com</a:t>
            </a:r>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Physical Properties</a:t>
            </a:r>
            <a:endParaRPr lang="ar-JO" dirty="0"/>
          </a:p>
        </p:txBody>
      </p:sp>
      <p:sp>
        <p:nvSpPr>
          <p:cNvPr id="3" name="عنصر نائب للمحتوى 2"/>
          <p:cNvSpPr>
            <a:spLocks noGrp="1"/>
          </p:cNvSpPr>
          <p:nvPr>
            <p:ph idx="1"/>
          </p:nvPr>
        </p:nvSpPr>
        <p:spPr/>
        <p:txBody>
          <a:bodyPr/>
          <a:lstStyle/>
          <a:p>
            <a:pPr algn="just" rtl="0">
              <a:lnSpc>
                <a:spcPct val="150000"/>
              </a:lnSpc>
              <a:buFont typeface="Wingdings" pitchFamily="2" charset="2"/>
              <a:buChar char="§"/>
            </a:pPr>
            <a:r>
              <a:rPr lang="en-US" sz="1800" kern="1200" dirty="0" smtClean="0"/>
              <a:t>The value of porosity of clay bricks from the 12th to 18th centuries as ranging from 12 to 43 vol. </a:t>
            </a:r>
            <a:r>
              <a:rPr lang="en-US" sz="1800" kern="1200" dirty="0" smtClean="0"/>
              <a:t>% with a mean value of 18 vol. </a:t>
            </a:r>
            <a:r>
              <a:rPr lang="en-US" sz="1800" kern="1200" dirty="0" smtClean="0"/>
              <a:t>%.</a:t>
            </a:r>
          </a:p>
          <a:p>
            <a:pPr algn="just" rtl="0">
              <a:lnSpc>
                <a:spcPct val="150000"/>
              </a:lnSpc>
              <a:buNone/>
            </a:pPr>
            <a:r>
              <a:rPr lang="en-US" sz="1800" kern="1200" dirty="0" smtClean="0"/>
              <a:t> </a:t>
            </a:r>
          </a:p>
          <a:p>
            <a:pPr algn="just" rtl="0">
              <a:lnSpc>
                <a:spcPct val="150000"/>
              </a:lnSpc>
              <a:buFont typeface="Wingdings" pitchFamily="2" charset="2"/>
              <a:buChar char="§"/>
            </a:pPr>
            <a:r>
              <a:rPr lang="en-US" sz="1800" kern="1200" dirty="0" smtClean="0"/>
              <a:t>around </a:t>
            </a:r>
            <a:r>
              <a:rPr lang="en-US" sz="1800" kern="1200" dirty="0" smtClean="0"/>
              <a:t>80% of the samples exhibited porosity larger than 25 vol. % and the vast majority between 25 and 35 vol. </a:t>
            </a:r>
            <a:r>
              <a:rPr lang="en-US" sz="1800" kern="1200" dirty="0" smtClean="0"/>
              <a:t>%.</a:t>
            </a:r>
          </a:p>
          <a:p>
            <a:pPr algn="just" rtl="0">
              <a:lnSpc>
                <a:spcPct val="150000"/>
              </a:lnSpc>
              <a:buFont typeface="Wingdings" pitchFamily="2" charset="2"/>
              <a:buChar char="§"/>
            </a:pPr>
            <a:r>
              <a:rPr lang="en-US" sz="1800" kern="1200" dirty="0" smtClean="0"/>
              <a:t> </a:t>
            </a:r>
            <a:endParaRPr lang="ar-JO" sz="1800" kern="1200" dirty="0" smtClean="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a:xfrm>
            <a:off x="14288" y="838200"/>
            <a:ext cx="9129712" cy="286544"/>
          </a:xfrm>
          <a:solidFill>
            <a:srgbClr val="FF9933"/>
          </a:solidFill>
        </p:spPr>
        <p:txBody>
          <a:bodyPr/>
          <a:lstStyle/>
          <a:p>
            <a:r>
              <a:rPr lang="en-US" dirty="0" smtClean="0"/>
              <a:t>Lime- enhanced properties of clay bricks as  green building material</a:t>
            </a:r>
          </a:p>
          <a:p>
            <a:r>
              <a:rPr lang="en-US" dirty="0" smtClean="0"/>
              <a:t>m</a:t>
            </a:r>
            <a:endParaRPr lang="en-US" dirty="0"/>
          </a:p>
        </p:txBody>
      </p:sp>
      <p:pic>
        <p:nvPicPr>
          <p:cNvPr id="197635" name="Picture 3" descr="C:\Users\yafa\Desktop\Screenshot029.jpg"/>
          <p:cNvPicPr>
            <a:picLocks noChangeAspect="1" noChangeArrowheads="1"/>
          </p:cNvPicPr>
          <p:nvPr/>
        </p:nvPicPr>
        <p:blipFill>
          <a:blip r:embed="rId2" cstate="print"/>
          <a:srcRect/>
          <a:stretch>
            <a:fillRect/>
          </a:stretch>
        </p:blipFill>
        <p:spPr bwMode="auto">
          <a:xfrm>
            <a:off x="827584" y="3717032"/>
            <a:ext cx="6624736" cy="266429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algn="l" rtl="0"/>
            <a:r>
              <a:rPr lang="en-US" dirty="0"/>
              <a:t> </a:t>
            </a:r>
            <a:r>
              <a:rPr lang="en-US" dirty="0" smtClean="0"/>
              <a:t>Motivations</a:t>
            </a:r>
          </a:p>
          <a:p>
            <a:pPr marL="0" indent="0" algn="l" rtl="0">
              <a:buNone/>
            </a:pPr>
            <a:r>
              <a:rPr lang="en-US" dirty="0" smtClean="0"/>
              <a:t> </a:t>
            </a:r>
          </a:p>
          <a:p>
            <a:pPr algn="l" rtl="0">
              <a:lnSpc>
                <a:spcPct val="80000"/>
              </a:lnSpc>
              <a:buFont typeface="Wingdings" pitchFamily="2" charset="2"/>
              <a:buChar char="§"/>
            </a:pPr>
            <a:r>
              <a:rPr lang="en-US" sz="1800" dirty="0"/>
              <a:t>The continuous increase of population </a:t>
            </a:r>
            <a:r>
              <a:rPr lang="en-US" sz="1800" dirty="0" smtClean="0"/>
              <a:t>number.</a:t>
            </a:r>
          </a:p>
          <a:p>
            <a:pPr algn="l" rtl="0">
              <a:lnSpc>
                <a:spcPct val="80000"/>
              </a:lnSpc>
              <a:buFont typeface="Wingdings" pitchFamily="2" charset="2"/>
              <a:buChar char="§"/>
            </a:pPr>
            <a:endParaRPr lang="en-US" sz="1800" dirty="0" smtClean="0"/>
          </a:p>
          <a:p>
            <a:pPr algn="l" rtl="0">
              <a:lnSpc>
                <a:spcPct val="80000"/>
              </a:lnSpc>
              <a:buFont typeface="Wingdings" pitchFamily="2" charset="2"/>
              <a:buChar char="§"/>
            </a:pPr>
            <a:endParaRPr lang="en-US" sz="1800" dirty="0" smtClean="0"/>
          </a:p>
          <a:p>
            <a:pPr marL="0" indent="0" algn="l" rtl="0">
              <a:lnSpc>
                <a:spcPct val="80000"/>
              </a:lnSpc>
              <a:buNone/>
            </a:pPr>
            <a:endParaRPr lang="en-US" sz="1800" dirty="0"/>
          </a:p>
          <a:p>
            <a:pPr algn="l" rtl="0">
              <a:lnSpc>
                <a:spcPct val="80000"/>
              </a:lnSpc>
              <a:buFont typeface="Wingdings" pitchFamily="2" charset="2"/>
              <a:buChar char="§"/>
            </a:pPr>
            <a:r>
              <a:rPr lang="en-US" sz="1800" dirty="0"/>
              <a:t>concrete and stone that formed the source of environmental </a:t>
            </a:r>
            <a:r>
              <a:rPr lang="en-US" sz="1800" dirty="0" smtClean="0"/>
              <a:t>pollution.</a:t>
            </a:r>
          </a:p>
          <a:p>
            <a:pPr algn="l" rtl="0">
              <a:lnSpc>
                <a:spcPct val="80000"/>
              </a:lnSpc>
              <a:buFont typeface="Wingdings" pitchFamily="2" charset="2"/>
              <a:buChar char="§"/>
            </a:pPr>
            <a:endParaRPr lang="en-US" sz="1800" dirty="0"/>
          </a:p>
          <a:p>
            <a:pPr marL="0" indent="0" algn="l" rtl="0">
              <a:lnSpc>
                <a:spcPct val="80000"/>
              </a:lnSpc>
              <a:buNone/>
            </a:pPr>
            <a:endParaRPr lang="en-US" sz="1800" dirty="0" smtClean="0"/>
          </a:p>
          <a:p>
            <a:pPr algn="l" rtl="0">
              <a:lnSpc>
                <a:spcPct val="80000"/>
              </a:lnSpc>
              <a:buFont typeface="Wingdings" pitchFamily="2" charset="2"/>
              <a:buChar char="§"/>
            </a:pPr>
            <a:endParaRPr lang="en-US" sz="1800" dirty="0"/>
          </a:p>
          <a:p>
            <a:pPr algn="l" rtl="0">
              <a:lnSpc>
                <a:spcPct val="80000"/>
              </a:lnSpc>
              <a:buFont typeface="Wingdings" pitchFamily="2" charset="2"/>
              <a:buChar char="§"/>
            </a:pPr>
            <a:r>
              <a:rPr lang="en-US" sz="1800" dirty="0"/>
              <a:t>global trend to re-use clay </a:t>
            </a:r>
            <a:r>
              <a:rPr lang="en-US" sz="1800" dirty="0" smtClean="0"/>
              <a:t>bricks as construction material.</a:t>
            </a:r>
          </a:p>
          <a:p>
            <a:pPr algn="l" rtl="0">
              <a:lnSpc>
                <a:spcPct val="80000"/>
              </a:lnSpc>
              <a:buFont typeface="Wingdings" pitchFamily="2" charset="2"/>
              <a:buChar char="§"/>
            </a:pPr>
            <a:endParaRPr lang="en-US" sz="1800" dirty="0"/>
          </a:p>
          <a:p>
            <a:pPr algn="l" rtl="0">
              <a:lnSpc>
                <a:spcPct val="80000"/>
              </a:lnSpc>
              <a:buFont typeface="Wingdings" pitchFamily="2" charset="2"/>
              <a:buChar char="§"/>
            </a:pPr>
            <a:endParaRPr lang="en-US" sz="1800" dirty="0" smtClean="0"/>
          </a:p>
          <a:p>
            <a:pPr algn="l" rtl="0">
              <a:lnSpc>
                <a:spcPct val="80000"/>
              </a:lnSpc>
              <a:buFont typeface="Wingdings" pitchFamily="2" charset="2"/>
              <a:buChar char="§"/>
            </a:pPr>
            <a:endParaRPr lang="en-US" sz="1800" dirty="0"/>
          </a:p>
          <a:p>
            <a:pPr algn="l" rtl="0">
              <a:lnSpc>
                <a:spcPct val="80000"/>
              </a:lnSpc>
              <a:buFont typeface="Wingdings" pitchFamily="2" charset="2"/>
              <a:buChar char="§"/>
            </a:pPr>
            <a:r>
              <a:rPr lang="en-US" sz="1800" dirty="0"/>
              <a:t>(</a:t>
            </a:r>
            <a:r>
              <a:rPr lang="en-US" sz="1800" dirty="0" err="1"/>
              <a:t>Bawabet</a:t>
            </a:r>
            <a:r>
              <a:rPr lang="en-US" sz="1800" dirty="0"/>
              <a:t> </a:t>
            </a:r>
            <a:r>
              <a:rPr lang="en-US" sz="1800" dirty="0" err="1"/>
              <a:t>Areiha</a:t>
            </a:r>
            <a:r>
              <a:rPr lang="en-US" sz="1800" dirty="0"/>
              <a:t>) </a:t>
            </a:r>
            <a:r>
              <a:rPr lang="en-US" sz="1800" dirty="0" smtClean="0"/>
              <a:t>Project.  </a:t>
            </a:r>
            <a:endParaRPr lang="en-US" sz="1800" dirty="0"/>
          </a:p>
        </p:txBody>
      </p:sp>
      <p:sp>
        <p:nvSpPr>
          <p:cNvPr id="4" name="Footer Placeholder 3"/>
          <p:cNvSpPr>
            <a:spLocks noGrp="1"/>
          </p:cNvSpPr>
          <p:nvPr>
            <p:ph type="ftr" sz="quarter" idx="10"/>
          </p:nvPr>
        </p:nvSpPr>
        <p:spPr>
          <a:xfrm>
            <a:off x="4067944" y="6461125"/>
            <a:ext cx="4695056" cy="320675"/>
          </a:xfrm>
        </p:spPr>
        <p:txBody>
          <a:bodyPr/>
          <a:lstStyle/>
          <a:p>
            <a:r>
              <a:rPr lang="en-US" dirty="0" err="1" smtClean="0"/>
              <a:t>Khaled.J</a:t>
            </a:r>
            <a:r>
              <a:rPr lang="en-US" dirty="0" smtClean="0"/>
              <a:t>. Abu </a:t>
            </a:r>
            <a:r>
              <a:rPr lang="en-US" dirty="0" err="1" smtClean="0"/>
              <a:t>Hewelleh</a:t>
            </a:r>
            <a:r>
              <a:rPr lang="en-US" dirty="0" smtClean="0"/>
              <a:t> &amp; Ahmad </a:t>
            </a:r>
            <a:r>
              <a:rPr lang="en-US" dirty="0" err="1" smtClean="0"/>
              <a:t>Hanhan</a:t>
            </a:r>
            <a:endParaRPr lang="en-US" dirty="0"/>
          </a:p>
        </p:txBody>
      </p:sp>
      <p:sp>
        <p:nvSpPr>
          <p:cNvPr id="5" name="Date Placeholder 4"/>
          <p:cNvSpPr>
            <a:spLocks noGrp="1"/>
          </p:cNvSpPr>
          <p:nvPr>
            <p:ph type="dt" sz="half" idx="12"/>
          </p:nvPr>
        </p:nvSpPr>
        <p:spPr>
          <a:xfrm>
            <a:off x="14288" y="838200"/>
            <a:ext cx="9129712" cy="214536"/>
          </a:xfrm>
          <a:solidFill>
            <a:srgbClr val="FF9933"/>
          </a:solidFill>
        </p:spPr>
        <p:txBody>
          <a:bodyPr/>
          <a:lstStyle/>
          <a:p>
            <a:r>
              <a:rPr lang="en-US" dirty="0"/>
              <a:t>Lime- enhanced properties of clay bricks as  green building material </a:t>
            </a:r>
          </a:p>
        </p:txBody>
      </p:sp>
    </p:spTree>
    <p:extLst>
      <p:ext uri="{BB962C8B-B14F-4D97-AF65-F5344CB8AC3E}">
        <p14:creationId xmlns="" xmlns:p14="http://schemas.microsoft.com/office/powerpoint/2010/main" val="699383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332656"/>
            <a:ext cx="8458200" cy="383307"/>
          </a:xfrm>
        </p:spPr>
        <p:txBody>
          <a:bodyPr/>
          <a:lstStyle/>
          <a:p>
            <a:r>
              <a:rPr lang="en-US" dirty="0" smtClean="0"/>
              <a:t>Physical Properties</a:t>
            </a:r>
            <a:r>
              <a:rPr lang="ar-JO" dirty="0" smtClean="0"/>
              <a:t/>
            </a:r>
            <a:br>
              <a:rPr lang="ar-JO" dirty="0" smtClean="0"/>
            </a:br>
            <a:endParaRPr lang="ar-JO" dirty="0"/>
          </a:p>
        </p:txBody>
      </p:sp>
      <p:sp>
        <p:nvSpPr>
          <p:cNvPr id="3" name="عنصر نائب للمحتوى 2"/>
          <p:cNvSpPr>
            <a:spLocks noGrp="1"/>
          </p:cNvSpPr>
          <p:nvPr>
            <p:ph idx="1"/>
          </p:nvPr>
        </p:nvSpPr>
        <p:spPr/>
        <p:txBody>
          <a:bodyPr/>
          <a:lstStyle/>
          <a:p>
            <a:pPr algn="l" rtl="0">
              <a:buFont typeface="Wingdings" pitchFamily="2" charset="2"/>
              <a:buChar char="Ø"/>
            </a:pPr>
            <a:r>
              <a:rPr lang="en-US" sz="2400" dirty="0" smtClean="0"/>
              <a:t>Absorption</a:t>
            </a:r>
          </a:p>
          <a:p>
            <a:pPr algn="l" rtl="0">
              <a:lnSpc>
                <a:spcPct val="150000"/>
              </a:lnSpc>
              <a:buFont typeface="Wingdings" pitchFamily="2" charset="2"/>
              <a:buChar char="§"/>
            </a:pPr>
            <a:r>
              <a:rPr lang="en-US" sz="1800" kern="1200" dirty="0" smtClean="0"/>
              <a:t>Water absorption expresses as a percent, the relationship of the mass of water absorbed to the mass of the dry specimen. </a:t>
            </a:r>
            <a:endParaRPr lang="en-US" sz="1800" kern="1200" dirty="0" smtClean="0"/>
          </a:p>
          <a:p>
            <a:pPr algn="l" rtl="0">
              <a:buNone/>
            </a:pPr>
            <a:endParaRPr lang="en-US" sz="1800" kern="1200" dirty="0" smtClean="0"/>
          </a:p>
          <a:p>
            <a:pPr algn="l" rtl="0">
              <a:lnSpc>
                <a:spcPct val="150000"/>
              </a:lnSpc>
              <a:buFont typeface="Wingdings" pitchFamily="2" charset="2"/>
              <a:buChar char="§"/>
            </a:pPr>
            <a:r>
              <a:rPr lang="en-US" sz="1800" kern="1200" dirty="0" smtClean="0"/>
              <a:t>clay bricks from the 12th to 18th centuries  exhibited values between 6 and 32 wt.%, with an average value of 17 wt</a:t>
            </a:r>
            <a:r>
              <a:rPr lang="en-US" sz="1800" kern="1200" dirty="0" smtClean="0"/>
              <a:t>.%</a:t>
            </a:r>
            <a:r>
              <a:rPr lang="en-US" sz="1800" kern="1200" dirty="0" smtClean="0"/>
              <a:t> and more than 90% of the values in the range 10–25 wt</a:t>
            </a:r>
            <a:r>
              <a:rPr lang="en-US" sz="1800" kern="1200" dirty="0" smtClean="0"/>
              <a:t>.%.</a:t>
            </a:r>
          </a:p>
          <a:p>
            <a:pPr algn="l" rtl="0">
              <a:lnSpc>
                <a:spcPct val="150000"/>
              </a:lnSpc>
              <a:buFont typeface="Wingdings" pitchFamily="2" charset="2"/>
              <a:buChar char="§"/>
            </a:pPr>
            <a:r>
              <a:rPr lang="en-US" sz="1800" kern="1200" dirty="0" smtClean="0"/>
              <a:t>good quality brick doesn't absorb more than 20% of its own </a:t>
            </a:r>
            <a:r>
              <a:rPr lang="en-US" sz="1800" kern="1200" dirty="0" smtClean="0"/>
              <a:t>weight.</a:t>
            </a:r>
          </a:p>
          <a:p>
            <a:pPr algn="l" rtl="0">
              <a:lnSpc>
                <a:spcPct val="150000"/>
              </a:lnSpc>
              <a:buFont typeface="Wingdings" pitchFamily="2" charset="2"/>
              <a:buChar char="§"/>
            </a:pPr>
            <a:endParaRPr lang="en-US" sz="1800" kern="1200" dirty="0" smtClean="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a:xfrm>
            <a:off x="14288" y="838200"/>
            <a:ext cx="9129712" cy="286544"/>
          </a:xfrm>
          <a:solidFill>
            <a:srgbClr val="FF9933"/>
          </a:solidFill>
        </p:spPr>
        <p:txBody>
          <a:bodyPr/>
          <a:lstStyle/>
          <a:p>
            <a:r>
              <a:rPr lang="en-US" dirty="0" smtClean="0"/>
              <a:t>Lime- enhanced properties of clay bricks as  green building material</a:t>
            </a:r>
          </a:p>
        </p:txBody>
      </p:sp>
      <p:pic>
        <p:nvPicPr>
          <p:cNvPr id="198660" name="Picture 4" descr="C:\Users\yafa\Desktop\Screenshot030.jpg"/>
          <p:cNvPicPr>
            <a:picLocks noChangeAspect="1" noChangeArrowheads="1"/>
          </p:cNvPicPr>
          <p:nvPr/>
        </p:nvPicPr>
        <p:blipFill>
          <a:blip r:embed="rId2" cstate="print"/>
          <a:srcRect/>
          <a:stretch>
            <a:fillRect/>
          </a:stretch>
        </p:blipFill>
        <p:spPr bwMode="auto">
          <a:xfrm>
            <a:off x="971600" y="4581128"/>
            <a:ext cx="3960440" cy="1756023"/>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Physical Properties</a:t>
            </a:r>
            <a:endParaRPr lang="ar-JO" dirty="0"/>
          </a:p>
        </p:txBody>
      </p:sp>
      <p:sp>
        <p:nvSpPr>
          <p:cNvPr id="3" name="عنصر نائب للمحتوى 2"/>
          <p:cNvSpPr>
            <a:spLocks noGrp="1"/>
          </p:cNvSpPr>
          <p:nvPr>
            <p:ph idx="1"/>
          </p:nvPr>
        </p:nvSpPr>
        <p:spPr/>
        <p:txBody>
          <a:bodyPr/>
          <a:lstStyle/>
          <a:p>
            <a:pPr algn="l" rtl="0">
              <a:buFont typeface="Wingdings" pitchFamily="2" charset="2"/>
              <a:buChar char="Ø"/>
            </a:pPr>
            <a:r>
              <a:rPr lang="en-US" sz="2400" dirty="0" smtClean="0"/>
              <a:t>Bulk density </a:t>
            </a:r>
            <a:endParaRPr lang="en-US" sz="2400" dirty="0" smtClean="0"/>
          </a:p>
          <a:p>
            <a:pPr algn="just" rtl="0">
              <a:lnSpc>
                <a:spcPct val="150000"/>
              </a:lnSpc>
              <a:buFont typeface="Wingdings" pitchFamily="2" charset="2"/>
              <a:buChar char="§"/>
            </a:pPr>
            <a:r>
              <a:rPr lang="en-US" sz="1800" kern="1200" dirty="0" smtClean="0"/>
              <a:t>its dry mass divided by the exterior volume, including pores</a:t>
            </a:r>
            <a:r>
              <a:rPr lang="en-US" sz="1800" kern="1200" dirty="0" smtClean="0"/>
              <a:t>.</a:t>
            </a:r>
          </a:p>
          <a:p>
            <a:pPr algn="l" rtl="0">
              <a:lnSpc>
                <a:spcPct val="150000"/>
              </a:lnSpc>
              <a:buFont typeface="Wingdings" pitchFamily="2" charset="2"/>
              <a:buChar char="Ø"/>
            </a:pPr>
            <a:r>
              <a:rPr lang="en-US" sz="2400" dirty="0" smtClean="0"/>
              <a:t>Apparent specific </a:t>
            </a:r>
            <a:r>
              <a:rPr lang="en-US" sz="2400" dirty="0" smtClean="0"/>
              <a:t>gravity</a:t>
            </a:r>
          </a:p>
          <a:p>
            <a:pPr algn="l" rtl="0">
              <a:lnSpc>
                <a:spcPct val="150000"/>
              </a:lnSpc>
              <a:buNone/>
            </a:pPr>
            <a:r>
              <a:rPr lang="en-US" sz="2400" dirty="0" smtClean="0"/>
              <a:t>  </a:t>
            </a:r>
          </a:p>
          <a:p>
            <a:pPr algn="l" rtl="0">
              <a:buNone/>
            </a:pPr>
            <a:endParaRPr lang="ar-JO" dirty="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a:xfrm>
            <a:off x="14288" y="838200"/>
            <a:ext cx="9129712" cy="286544"/>
          </a:xfrm>
          <a:solidFill>
            <a:srgbClr val="FF9933"/>
          </a:solidFill>
        </p:spPr>
        <p:txBody>
          <a:bodyPr/>
          <a:lstStyle/>
          <a:p>
            <a:r>
              <a:rPr lang="en-US" dirty="0" smtClean="0"/>
              <a:t>Lime- enhanced properties of clay bricks as  green building material</a:t>
            </a:r>
          </a:p>
        </p:txBody>
      </p:sp>
      <p:sp>
        <p:nvSpPr>
          <p:cNvPr id="7" name="مستطيل 6"/>
          <p:cNvSpPr/>
          <p:nvPr/>
        </p:nvSpPr>
        <p:spPr>
          <a:xfrm>
            <a:off x="683568" y="2551837"/>
            <a:ext cx="7920880" cy="2308324"/>
          </a:xfrm>
          <a:prstGeom prst="rect">
            <a:avLst/>
          </a:prstGeom>
        </p:spPr>
        <p:txBody>
          <a:bodyPr wrap="square">
            <a:spAutoFit/>
          </a:bodyPr>
          <a:lstStyle/>
          <a:p>
            <a:pPr algn="just">
              <a:lnSpc>
                <a:spcPct val="150000"/>
              </a:lnSpc>
            </a:pPr>
            <a:r>
              <a:rPr lang="en-US" dirty="0" smtClean="0">
                <a:latin typeface="+mn-lt"/>
              </a:rPr>
              <a:t>This test </a:t>
            </a:r>
            <a:r>
              <a:rPr lang="en-US" dirty="0" smtClean="0">
                <a:latin typeface="+mn-lt"/>
              </a:rPr>
              <a:t>executed </a:t>
            </a:r>
            <a:r>
              <a:rPr lang="en-US" dirty="0" smtClean="0"/>
              <a:t>According to </a:t>
            </a:r>
            <a:r>
              <a:rPr lang="en-US" dirty="0" smtClean="0"/>
              <a:t>ASTM-</a:t>
            </a:r>
            <a:r>
              <a:rPr lang="en-US" dirty="0" err="1" smtClean="0"/>
              <a:t>97,The</a:t>
            </a:r>
            <a:r>
              <a:rPr lang="en-US" dirty="0" smtClean="0"/>
              <a:t> </a:t>
            </a:r>
            <a:r>
              <a:rPr lang="en-US" dirty="0" smtClean="0"/>
              <a:t>same steps used </a:t>
            </a:r>
          </a:p>
          <a:p>
            <a:pPr>
              <a:lnSpc>
                <a:spcPct val="150000"/>
              </a:lnSpc>
            </a:pPr>
            <a:r>
              <a:rPr lang="en-US" dirty="0" smtClean="0"/>
              <a:t>in the absorption test are followed expected that the </a:t>
            </a:r>
            <a:r>
              <a:rPr lang="en-US" dirty="0" smtClean="0"/>
              <a:t>specimen </a:t>
            </a:r>
            <a:r>
              <a:rPr lang="en-US" dirty="0" smtClean="0"/>
              <a:t>Is to be weighted being soaked in </a:t>
            </a:r>
            <a:r>
              <a:rPr lang="en-US" dirty="0" smtClean="0"/>
              <a:t>water</a:t>
            </a:r>
          </a:p>
          <a:p>
            <a:pPr>
              <a:lnSpc>
                <a:spcPct val="150000"/>
              </a:lnSpc>
            </a:pPr>
            <a:endParaRPr lang="en-US" dirty="0" smtClean="0"/>
          </a:p>
          <a:p>
            <a:endParaRPr lang="en-US" dirty="0" smtClean="0"/>
          </a:p>
          <a:p>
            <a:endParaRPr lang="en-US" dirty="0" smtClean="0">
              <a:latin typeface="+mn-lt"/>
            </a:endParaRPr>
          </a:p>
        </p:txBody>
      </p:sp>
      <p:pic>
        <p:nvPicPr>
          <p:cNvPr id="199683" name="Picture 3" descr="C:\Users\yafa\Desktop\Screenshot031.jpg"/>
          <p:cNvPicPr>
            <a:picLocks noChangeAspect="1" noChangeArrowheads="1"/>
          </p:cNvPicPr>
          <p:nvPr/>
        </p:nvPicPr>
        <p:blipFill>
          <a:blip r:embed="rId2" cstate="print"/>
          <a:srcRect/>
          <a:stretch>
            <a:fillRect/>
          </a:stretch>
        </p:blipFill>
        <p:spPr bwMode="auto">
          <a:xfrm>
            <a:off x="827584" y="3933056"/>
            <a:ext cx="5184576" cy="2162175"/>
          </a:xfrm>
          <a:prstGeom prst="rect">
            <a:avLst/>
          </a:prstGeom>
          <a:noFill/>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JO"/>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p:txBody>
          <a:bodyPr/>
          <a:lstStyle/>
          <a:p>
            <a:r>
              <a:rPr lang="en-US" smtClean="0"/>
              <a:t>www.themegallery.com</a:t>
            </a:r>
            <a:endParaRPr lang="en-US"/>
          </a:p>
        </p:txBody>
      </p:sp>
      <p:pic>
        <p:nvPicPr>
          <p:cNvPr id="6" name="عنصر نائب للمحتوى 5" descr="https://scontent-amt2-1.xx.fbcdn.net/v/t35.0-12/18362194_1943829665849467_412747156_o.jpg?oh=2e0d0336a2932d3b8ccf3bc0c45a56f3&amp;oe=59110A06"/>
          <p:cNvPicPr>
            <a:picLocks noGrp="1"/>
          </p:cNvPicPr>
          <p:nvPr>
            <p:ph idx="1"/>
          </p:nvPr>
        </p:nvPicPr>
        <p:blipFill>
          <a:blip r:embed="rId2" cstate="print"/>
          <a:srcRect/>
          <a:stretch>
            <a:fillRect/>
          </a:stretch>
        </p:blipFill>
        <p:spPr bwMode="auto">
          <a:xfrm>
            <a:off x="457200" y="1462087"/>
            <a:ext cx="5266928" cy="2470969"/>
          </a:xfrm>
          <a:prstGeom prst="rect">
            <a:avLst/>
          </a:prstGeom>
          <a:noFill/>
          <a:ln w="9525">
            <a:noFill/>
            <a:miter lim="800000"/>
            <a:headEnd/>
            <a:tailEnd/>
          </a:ln>
        </p:spPr>
      </p:pic>
      <p:pic>
        <p:nvPicPr>
          <p:cNvPr id="7" name="صورة 6" descr="https://scontent-amt2-1.xx.fbcdn.net/v/t35.0-12/18362496_1943829605849473_307498062_o.jpg?oh=b78c03400926bc0bbb965435f4a6097e&amp;oe=5911EBE0"/>
          <p:cNvPicPr/>
          <p:nvPr/>
        </p:nvPicPr>
        <p:blipFill>
          <a:blip r:embed="rId3" cstate="print"/>
          <a:srcRect/>
          <a:stretch>
            <a:fillRect/>
          </a:stretch>
        </p:blipFill>
        <p:spPr bwMode="auto">
          <a:xfrm>
            <a:off x="539552" y="4077072"/>
            <a:ext cx="2304256" cy="2219325"/>
          </a:xfrm>
          <a:prstGeom prst="rect">
            <a:avLst/>
          </a:prstGeom>
          <a:noFill/>
          <a:ln w="9525">
            <a:noFill/>
            <a:miter lim="800000"/>
            <a:headEnd/>
            <a:tailEnd/>
          </a:ln>
        </p:spPr>
      </p:pic>
      <p:pic>
        <p:nvPicPr>
          <p:cNvPr id="8" name="صورة 7" descr="C:\Users\yafa\Desktop\18405673_1943829619182805_568500845_o.jpg"/>
          <p:cNvPicPr/>
          <p:nvPr/>
        </p:nvPicPr>
        <p:blipFill>
          <a:blip r:embed="rId4" cstate="print"/>
          <a:srcRect/>
          <a:stretch>
            <a:fillRect/>
          </a:stretch>
        </p:blipFill>
        <p:spPr bwMode="auto">
          <a:xfrm>
            <a:off x="3131840" y="4149080"/>
            <a:ext cx="2088232" cy="2122713"/>
          </a:xfrm>
          <a:prstGeom prst="rect">
            <a:avLst/>
          </a:prstGeom>
          <a:noFill/>
          <a:ln w="9525">
            <a:noFill/>
            <a:miter lim="800000"/>
            <a:headEnd/>
            <a:tailEnd/>
          </a:ln>
        </p:spPr>
      </p:pic>
      <p:pic>
        <p:nvPicPr>
          <p:cNvPr id="9" name="صورة 8" descr="https://scontent-amt2-1.xx.fbcdn.net/v/t34.0-12/18386949_1943829672516133_904097979_n.jpg?oh=00c4d9aa8b9cf3b7dcf0003b68db9323&amp;oe=591255EF"/>
          <p:cNvPicPr/>
          <p:nvPr/>
        </p:nvPicPr>
        <p:blipFill>
          <a:blip r:embed="rId5" cstate="print"/>
          <a:srcRect/>
          <a:stretch>
            <a:fillRect/>
          </a:stretch>
        </p:blipFill>
        <p:spPr bwMode="auto">
          <a:xfrm>
            <a:off x="5508104" y="4293096"/>
            <a:ext cx="2736304" cy="1743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Testing of samples</a:t>
            </a:r>
            <a:endParaRPr lang="ar-JO" dirty="0"/>
          </a:p>
        </p:txBody>
      </p:sp>
      <p:sp>
        <p:nvSpPr>
          <p:cNvPr id="3" name="عنصر نائب للتذييل 2"/>
          <p:cNvSpPr>
            <a:spLocks noGrp="1"/>
          </p:cNvSpPr>
          <p:nvPr>
            <p:ph type="ftr" sz="quarter" idx="10"/>
          </p:nvPr>
        </p:nvSpPr>
        <p:spPr>
          <a:xfrm>
            <a:off x="4932040" y="6381329"/>
            <a:ext cx="3830960" cy="400472"/>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smtClean="0"/>
          </a:p>
        </p:txBody>
      </p:sp>
      <p:sp>
        <p:nvSpPr>
          <p:cNvPr id="4" name="عنصر نائب للتاريخ 3"/>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endParaRPr lang="en-US" dirty="0"/>
          </a:p>
        </p:txBody>
      </p:sp>
      <p:pic>
        <p:nvPicPr>
          <p:cNvPr id="5" name="صورة 4" descr="https://scontent-amt2-1.xx.fbcdn.net/v/t35.0-12/18362164_1943842902514810_1283749107_o.jpg?oh=42ca30042bca1890ebf62c9e4b00f795&amp;oe=59123BD3"/>
          <p:cNvPicPr/>
          <p:nvPr/>
        </p:nvPicPr>
        <p:blipFill>
          <a:blip r:embed="rId2" cstate="print"/>
          <a:srcRect/>
          <a:stretch>
            <a:fillRect/>
          </a:stretch>
        </p:blipFill>
        <p:spPr bwMode="auto">
          <a:xfrm>
            <a:off x="251520" y="1196752"/>
            <a:ext cx="2808312" cy="2076450"/>
          </a:xfrm>
          <a:prstGeom prst="rect">
            <a:avLst/>
          </a:prstGeom>
          <a:noFill/>
          <a:ln w="9525">
            <a:noFill/>
            <a:miter lim="800000"/>
            <a:headEnd/>
            <a:tailEnd/>
          </a:ln>
        </p:spPr>
      </p:pic>
      <p:pic>
        <p:nvPicPr>
          <p:cNvPr id="6" name="صورة 5" descr="https://scontent-amt2-1.xx.fbcdn.net/v/t34.0-12/18360974_1943836772515423_1253562809_n.jpg?oh=54fb9146cb241e6609a5abd4ce2f4ed7&amp;oe=591209A7"/>
          <p:cNvPicPr/>
          <p:nvPr/>
        </p:nvPicPr>
        <p:blipFill>
          <a:blip r:embed="rId3" cstate="print"/>
          <a:srcRect/>
          <a:stretch>
            <a:fillRect/>
          </a:stretch>
        </p:blipFill>
        <p:spPr bwMode="auto">
          <a:xfrm>
            <a:off x="3203848" y="1268760"/>
            <a:ext cx="1944216" cy="2107542"/>
          </a:xfrm>
          <a:prstGeom prst="rect">
            <a:avLst/>
          </a:prstGeom>
          <a:noFill/>
          <a:ln w="9525">
            <a:noFill/>
            <a:miter lim="800000"/>
            <a:headEnd/>
            <a:tailEnd/>
          </a:ln>
        </p:spPr>
      </p:pic>
      <p:pic>
        <p:nvPicPr>
          <p:cNvPr id="7" name="صورة 6" descr="https://scontent-amt2-1.xx.fbcdn.net/v/t34.0-12/18386619_1943829879182779_1941946486_n.jpg?oh=f58017a9cbe761a621c444ee3167d39a&amp;oe=5911EE3F"/>
          <p:cNvPicPr/>
          <p:nvPr/>
        </p:nvPicPr>
        <p:blipFill>
          <a:blip r:embed="rId4" cstate="print"/>
          <a:srcRect/>
          <a:stretch>
            <a:fillRect/>
          </a:stretch>
        </p:blipFill>
        <p:spPr bwMode="auto">
          <a:xfrm>
            <a:off x="5364088" y="1412776"/>
            <a:ext cx="1728192" cy="2160240"/>
          </a:xfrm>
          <a:prstGeom prst="rect">
            <a:avLst/>
          </a:prstGeom>
          <a:noFill/>
          <a:ln w="9525">
            <a:noFill/>
            <a:miter lim="800000"/>
            <a:headEnd/>
            <a:tailEnd/>
          </a:ln>
        </p:spPr>
      </p:pic>
      <p:pic>
        <p:nvPicPr>
          <p:cNvPr id="8" name="صورة 7" descr="https://scontent-amt2-1.xx.fbcdn.net/v/t35.0-12/18362164_1943842902514810_1283749107_o.jpg?oh=42ca30042bca1890ebf62c9e4b00f795&amp;oe=59123BD3"/>
          <p:cNvPicPr/>
          <p:nvPr/>
        </p:nvPicPr>
        <p:blipFill>
          <a:blip r:embed="rId5" cstate="print"/>
          <a:srcRect/>
          <a:stretch>
            <a:fillRect/>
          </a:stretch>
        </p:blipFill>
        <p:spPr bwMode="auto">
          <a:xfrm>
            <a:off x="683568" y="3429000"/>
            <a:ext cx="2016224" cy="2304256"/>
          </a:xfrm>
          <a:prstGeom prst="rect">
            <a:avLst/>
          </a:prstGeom>
          <a:noFill/>
          <a:ln w="9525">
            <a:noFill/>
            <a:miter lim="800000"/>
            <a:headEnd/>
            <a:tailEnd/>
          </a:ln>
        </p:spPr>
      </p:pic>
      <p:pic>
        <p:nvPicPr>
          <p:cNvPr id="9" name="صورة 8" descr="https://scontent-amt2-1.xx.fbcdn.net/v/t35.0-12/18362217_1943842882514812_463860139_o.jpg?oh=fbabc43564fa3adc33e16de254eca46f&amp;oe=59123490"/>
          <p:cNvPicPr/>
          <p:nvPr/>
        </p:nvPicPr>
        <p:blipFill>
          <a:blip r:embed="rId6" cstate="print"/>
          <a:srcRect/>
          <a:stretch>
            <a:fillRect/>
          </a:stretch>
        </p:blipFill>
        <p:spPr bwMode="auto">
          <a:xfrm>
            <a:off x="2987824" y="3501008"/>
            <a:ext cx="2088232" cy="2219325"/>
          </a:xfrm>
          <a:prstGeom prst="rect">
            <a:avLst/>
          </a:prstGeom>
          <a:noFill/>
          <a:ln w="9525">
            <a:noFill/>
            <a:miter lim="800000"/>
            <a:headEnd/>
            <a:tailEnd/>
          </a:ln>
        </p:spPr>
      </p:pic>
      <p:pic>
        <p:nvPicPr>
          <p:cNvPr id="10" name="صورة 9" descr="https://scontent-amt2-1.xx.fbcdn.net/v/t34.0-12/18361327_1943832732515827_60744390_n.jpg?oh=719569aa2f550b10698b8f255952ba5c&amp;oe=591237B2"/>
          <p:cNvPicPr/>
          <p:nvPr/>
        </p:nvPicPr>
        <p:blipFill>
          <a:blip r:embed="rId7" cstate="print"/>
          <a:srcRect/>
          <a:stretch>
            <a:fillRect/>
          </a:stretch>
        </p:blipFill>
        <p:spPr bwMode="auto">
          <a:xfrm>
            <a:off x="5292080" y="3717032"/>
            <a:ext cx="1793847" cy="240129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Testing of samples</a:t>
            </a:r>
            <a:endParaRPr lang="ar-JO" dirty="0"/>
          </a:p>
        </p:txBody>
      </p:sp>
      <p:sp>
        <p:nvSpPr>
          <p:cNvPr id="3" name="عنصر نائب للتذييل 2"/>
          <p:cNvSpPr>
            <a:spLocks noGrp="1"/>
          </p:cNvSpPr>
          <p:nvPr>
            <p:ph type="ftr" sz="quarter" idx="10"/>
          </p:nvPr>
        </p:nvSpPr>
        <p:spPr>
          <a:xfrm>
            <a:off x="5004048" y="6453337"/>
            <a:ext cx="3758952" cy="328464"/>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smtClean="0"/>
          </a:p>
        </p:txBody>
      </p:sp>
      <p:sp>
        <p:nvSpPr>
          <p:cNvPr id="4" name="عنصر نائب للتاريخ 3"/>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endParaRPr lang="en-US" dirty="0"/>
          </a:p>
        </p:txBody>
      </p:sp>
      <p:pic>
        <p:nvPicPr>
          <p:cNvPr id="5" name="صورة 4" descr="https://scontent-amt2-1.xx.fbcdn.net/v/t35.0-12/18362087_1943832902515810_2045854021_o.jpg?oh=ab80376c98e39e4d27fb42c53da9de4d&amp;oe=591221DC"/>
          <p:cNvPicPr/>
          <p:nvPr/>
        </p:nvPicPr>
        <p:blipFill>
          <a:blip r:embed="rId2" cstate="print"/>
          <a:srcRect/>
          <a:stretch>
            <a:fillRect/>
          </a:stretch>
        </p:blipFill>
        <p:spPr bwMode="auto">
          <a:xfrm>
            <a:off x="323528" y="1268760"/>
            <a:ext cx="2952328" cy="2520280"/>
          </a:xfrm>
          <a:prstGeom prst="rect">
            <a:avLst/>
          </a:prstGeom>
          <a:noFill/>
          <a:ln w="9525">
            <a:noFill/>
            <a:miter lim="800000"/>
            <a:headEnd/>
            <a:tailEnd/>
          </a:ln>
        </p:spPr>
      </p:pic>
      <p:pic>
        <p:nvPicPr>
          <p:cNvPr id="6" name="صورة 5" descr="https://scontent-amt2-1.xx.fbcdn.net/v/t35.0-12/18362298_1943832962515804_944396660_o.jpg?oh=c670d9fc11473749fbd8947b23f27987&amp;oe=59123827"/>
          <p:cNvPicPr/>
          <p:nvPr/>
        </p:nvPicPr>
        <p:blipFill>
          <a:blip r:embed="rId3" cstate="print"/>
          <a:srcRect/>
          <a:stretch>
            <a:fillRect/>
          </a:stretch>
        </p:blipFill>
        <p:spPr bwMode="auto">
          <a:xfrm>
            <a:off x="3779912" y="1340768"/>
            <a:ext cx="3336979" cy="2448272"/>
          </a:xfrm>
          <a:prstGeom prst="rect">
            <a:avLst/>
          </a:prstGeom>
          <a:noFill/>
          <a:ln w="9525">
            <a:noFill/>
            <a:miter lim="800000"/>
            <a:headEnd/>
            <a:tailEnd/>
          </a:ln>
        </p:spPr>
      </p:pic>
      <p:pic>
        <p:nvPicPr>
          <p:cNvPr id="7" name="صورة 6" descr="https://scontent-lhr3-1.xx.fbcdn.net/v/t34.0-12/15327594_1730896710564298_1083356090_n.jpg?oh=ecf25436fbe6ea768168c8402586140a&amp;oe=584D8351"/>
          <p:cNvPicPr/>
          <p:nvPr/>
        </p:nvPicPr>
        <p:blipFill>
          <a:blip r:embed="rId4" cstate="print"/>
          <a:srcRect/>
          <a:stretch>
            <a:fillRect/>
          </a:stretch>
        </p:blipFill>
        <p:spPr bwMode="auto">
          <a:xfrm>
            <a:off x="539552" y="3789040"/>
            <a:ext cx="6480720" cy="2592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عنصر نائب للتذييل 3"/>
          <p:cNvSpPr>
            <a:spLocks noGrp="1"/>
          </p:cNvSpPr>
          <p:nvPr>
            <p:ph type="ftr" sz="quarter" idx="10"/>
          </p:nvPr>
        </p:nvSpPr>
        <p:spPr>
          <a:xfrm>
            <a:off x="4860032" y="6381329"/>
            <a:ext cx="3902968" cy="400472"/>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smtClean="0"/>
          </a:p>
        </p:txBody>
      </p:sp>
      <p:sp>
        <p:nvSpPr>
          <p:cNvPr id="32" name="عنصر نائب للتاريخ 5"/>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p>
        </p:txBody>
      </p:sp>
      <p:sp>
        <p:nvSpPr>
          <p:cNvPr id="94210" name="Rectangle 2"/>
          <p:cNvSpPr>
            <a:spLocks noGrp="1" noChangeArrowheads="1"/>
          </p:cNvSpPr>
          <p:nvPr>
            <p:ph type="title"/>
          </p:nvPr>
        </p:nvSpPr>
        <p:spPr/>
        <p:txBody>
          <a:bodyPr/>
          <a:lstStyle/>
          <a:p>
            <a:r>
              <a:rPr lang="en-US" sz="3600" dirty="0" smtClean="0"/>
              <a:t>Results</a:t>
            </a:r>
            <a:endParaRPr lang="en-US" sz="2000" dirty="0"/>
          </a:p>
        </p:txBody>
      </p:sp>
      <p:sp>
        <p:nvSpPr>
          <p:cNvPr id="94212" name="Freeform 4"/>
          <p:cNvSpPr>
            <a:spLocks noEditPoints="1"/>
          </p:cNvSpPr>
          <p:nvPr/>
        </p:nvSpPr>
        <p:spPr bwMode="gray">
          <a:xfrm>
            <a:off x="1066800" y="1905000"/>
            <a:ext cx="5943600" cy="4038600"/>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gradFill rotWithShape="1">
            <a:gsLst>
              <a:gs pos="0">
                <a:schemeClr val="hlink"/>
              </a:gs>
              <a:gs pos="100000">
                <a:schemeClr val="accent1"/>
              </a:gs>
            </a:gsLst>
            <a:lin ang="5400000" scaled="1"/>
          </a:gradFill>
          <a:ln w="0">
            <a:noFill/>
            <a:prstDash val="solid"/>
            <a:round/>
            <a:headEnd/>
            <a:tailEnd/>
          </a:ln>
          <a:effectLst>
            <a:outerShdw dist="206741" dir="8249373" algn="ctr" rotWithShape="0">
              <a:srgbClr val="C1D1D3">
                <a:alpha val="50000"/>
              </a:srgbClr>
            </a:outerShdw>
          </a:effectLst>
        </p:spPr>
        <p:txBody>
          <a:bodyPr/>
          <a:lstStyle/>
          <a:p>
            <a:endParaRPr lang="ar-JO"/>
          </a:p>
        </p:txBody>
      </p:sp>
      <p:sp>
        <p:nvSpPr>
          <p:cNvPr id="94241" name="Text Box 33"/>
          <p:cNvSpPr txBox="1">
            <a:spLocks noChangeArrowheads="1"/>
          </p:cNvSpPr>
          <p:nvPr/>
        </p:nvSpPr>
        <p:spPr bwMode="auto">
          <a:xfrm>
            <a:off x="7020272" y="3717032"/>
            <a:ext cx="2123728" cy="1384995"/>
          </a:xfrm>
          <a:prstGeom prst="rect">
            <a:avLst/>
          </a:prstGeom>
          <a:noFill/>
          <a:ln w="9525" algn="ctr">
            <a:noFill/>
            <a:miter lim="800000"/>
            <a:headEnd/>
            <a:tailEnd/>
          </a:ln>
          <a:effectLst/>
        </p:spPr>
        <p:txBody>
          <a:bodyPr wrap="square">
            <a:spAutoFit/>
          </a:bodyPr>
          <a:lstStyle/>
          <a:p>
            <a:r>
              <a:rPr lang="en-US" sz="2800" dirty="0" smtClean="0">
                <a:effectLst>
                  <a:outerShdw blurRad="38100" dist="38100" dir="2700000" algn="tl">
                    <a:srgbClr val="C0C0C0"/>
                  </a:outerShdw>
                </a:effectLst>
              </a:rPr>
              <a:t>Mechanical &amp; Physical properties</a:t>
            </a:r>
            <a:endParaRPr lang="en-US" sz="2800" dirty="0"/>
          </a:p>
        </p:txBody>
      </p:sp>
      <p:grpSp>
        <p:nvGrpSpPr>
          <p:cNvPr id="2" name="Group 34"/>
          <p:cNvGrpSpPr>
            <a:grpSpLocks/>
          </p:cNvGrpSpPr>
          <p:nvPr/>
        </p:nvGrpSpPr>
        <p:grpSpPr bwMode="auto">
          <a:xfrm>
            <a:off x="1219200" y="1447800"/>
            <a:ext cx="3657600" cy="4038600"/>
            <a:chOff x="816" y="1152"/>
            <a:chExt cx="2304" cy="2544"/>
          </a:xfrm>
        </p:grpSpPr>
        <p:sp>
          <p:nvSpPr>
            <p:cNvPr id="94243" name="Oval 35"/>
            <p:cNvSpPr>
              <a:spLocks noChangeArrowheads="1"/>
            </p:cNvSpPr>
            <p:nvPr/>
          </p:nvSpPr>
          <p:spPr bwMode="gray">
            <a:xfrm rot="-723406">
              <a:off x="2089" y="3276"/>
              <a:ext cx="906" cy="420"/>
            </a:xfrm>
            <a:prstGeom prst="ellipse">
              <a:avLst/>
            </a:prstGeom>
            <a:solidFill>
              <a:srgbClr val="0F2145">
                <a:alpha val="30000"/>
              </a:srgbClr>
            </a:solidFill>
            <a:ln w="9525">
              <a:noFill/>
              <a:round/>
              <a:headEnd/>
              <a:tailEnd/>
            </a:ln>
            <a:effectLst/>
          </p:spPr>
          <p:txBody>
            <a:bodyPr wrap="none" anchor="ctr"/>
            <a:lstStyle/>
            <a:p>
              <a:endParaRPr lang="ar-JO"/>
            </a:p>
          </p:txBody>
        </p:sp>
        <p:sp>
          <p:nvSpPr>
            <p:cNvPr id="94244" name="Oval 36"/>
            <p:cNvSpPr>
              <a:spLocks noChangeArrowheads="1"/>
            </p:cNvSpPr>
            <p:nvPr/>
          </p:nvSpPr>
          <p:spPr bwMode="gray">
            <a:xfrm>
              <a:off x="2046" y="2508"/>
              <a:ext cx="1074" cy="1075"/>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JO"/>
            </a:p>
          </p:txBody>
        </p:sp>
        <p:sp>
          <p:nvSpPr>
            <p:cNvPr id="94245" name="Oval 37"/>
            <p:cNvSpPr>
              <a:spLocks noChangeArrowheads="1"/>
            </p:cNvSpPr>
            <p:nvPr/>
          </p:nvSpPr>
          <p:spPr bwMode="gray">
            <a:xfrm>
              <a:off x="2059" y="2514"/>
              <a:ext cx="1049" cy="1048"/>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JO"/>
            </a:p>
          </p:txBody>
        </p:sp>
        <p:sp>
          <p:nvSpPr>
            <p:cNvPr id="94246" name="Oval 38"/>
            <p:cNvSpPr>
              <a:spLocks noChangeArrowheads="1"/>
            </p:cNvSpPr>
            <p:nvPr/>
          </p:nvSpPr>
          <p:spPr bwMode="gray">
            <a:xfrm>
              <a:off x="2070" y="2524"/>
              <a:ext cx="998" cy="980"/>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JO"/>
            </a:p>
          </p:txBody>
        </p:sp>
        <p:sp>
          <p:nvSpPr>
            <p:cNvPr id="94247" name="Oval 39"/>
            <p:cNvSpPr>
              <a:spLocks noChangeArrowheads="1"/>
            </p:cNvSpPr>
            <p:nvPr/>
          </p:nvSpPr>
          <p:spPr bwMode="gray">
            <a:xfrm>
              <a:off x="2128" y="2552"/>
              <a:ext cx="888" cy="795"/>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ar-JO"/>
            </a:p>
          </p:txBody>
        </p:sp>
        <p:sp>
          <p:nvSpPr>
            <p:cNvPr id="94248" name="Text Box 40"/>
            <p:cNvSpPr txBox="1">
              <a:spLocks noChangeArrowheads="1"/>
            </p:cNvSpPr>
            <p:nvPr/>
          </p:nvSpPr>
          <p:spPr bwMode="gray">
            <a:xfrm>
              <a:off x="2136" y="2903"/>
              <a:ext cx="896" cy="330"/>
            </a:xfrm>
            <a:prstGeom prst="rect">
              <a:avLst/>
            </a:prstGeom>
            <a:noFill/>
            <a:ln w="9525" algn="ctr">
              <a:noFill/>
              <a:miter lim="800000"/>
              <a:headEnd/>
              <a:tailEnd/>
            </a:ln>
            <a:effectLst/>
          </p:spPr>
          <p:txBody>
            <a:bodyPr wrap="none">
              <a:spAutoFit/>
            </a:bodyPr>
            <a:lstStyle/>
            <a:p>
              <a:pPr algn="ctr"/>
              <a:r>
                <a:rPr lang="en-US" sz="2800" dirty="0" smtClean="0">
                  <a:solidFill>
                    <a:srgbClr val="000000"/>
                  </a:solidFill>
                </a:rPr>
                <a:t>4</a:t>
              </a:r>
              <a:r>
                <a:rPr lang="en-US" sz="2800" baseline="30000" dirty="0" smtClean="0">
                  <a:solidFill>
                    <a:srgbClr val="000000"/>
                  </a:solidFill>
                </a:rPr>
                <a:t>th</a:t>
              </a:r>
              <a:r>
                <a:rPr lang="en-US" sz="2800" dirty="0" smtClean="0">
                  <a:solidFill>
                    <a:srgbClr val="000000"/>
                  </a:solidFill>
                </a:rPr>
                <a:t> Path</a:t>
              </a:r>
              <a:endParaRPr lang="en-US" dirty="0"/>
            </a:p>
          </p:txBody>
        </p:sp>
        <p:sp>
          <p:nvSpPr>
            <p:cNvPr id="94249" name="Oval 41"/>
            <p:cNvSpPr>
              <a:spLocks noChangeArrowheads="1"/>
            </p:cNvSpPr>
            <p:nvPr/>
          </p:nvSpPr>
          <p:spPr bwMode="gray">
            <a:xfrm rot="-772996">
              <a:off x="928" y="2892"/>
              <a:ext cx="714" cy="384"/>
            </a:xfrm>
            <a:prstGeom prst="ellipse">
              <a:avLst/>
            </a:prstGeom>
            <a:solidFill>
              <a:srgbClr val="0F2145">
                <a:alpha val="30000"/>
              </a:srgbClr>
            </a:solidFill>
            <a:ln w="9525">
              <a:noFill/>
              <a:round/>
              <a:headEnd/>
              <a:tailEnd/>
            </a:ln>
            <a:effectLst/>
          </p:spPr>
          <p:txBody>
            <a:bodyPr wrap="none" anchor="ctr"/>
            <a:lstStyle/>
            <a:p>
              <a:endParaRPr lang="ar-JO"/>
            </a:p>
          </p:txBody>
        </p:sp>
        <p:grpSp>
          <p:nvGrpSpPr>
            <p:cNvPr id="3" name="Group 42"/>
            <p:cNvGrpSpPr>
              <a:grpSpLocks/>
            </p:cNvGrpSpPr>
            <p:nvPr/>
          </p:nvGrpSpPr>
          <p:grpSpPr bwMode="auto">
            <a:xfrm>
              <a:off x="880" y="2268"/>
              <a:ext cx="864" cy="908"/>
              <a:chOff x="732" y="2112"/>
              <a:chExt cx="842" cy="860"/>
            </a:xfrm>
          </p:grpSpPr>
          <p:sp>
            <p:nvSpPr>
              <p:cNvPr id="94251" name="Oval 43"/>
              <p:cNvSpPr>
                <a:spLocks noChangeArrowheads="1"/>
              </p:cNvSpPr>
              <p:nvPr/>
            </p:nvSpPr>
            <p:spPr bwMode="gray">
              <a:xfrm>
                <a:off x="732" y="2112"/>
                <a:ext cx="842" cy="860"/>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JO"/>
              </a:p>
            </p:txBody>
          </p:sp>
          <p:sp>
            <p:nvSpPr>
              <p:cNvPr id="94252" name="Oval 44"/>
              <p:cNvSpPr>
                <a:spLocks noChangeArrowheads="1"/>
              </p:cNvSpPr>
              <p:nvPr/>
            </p:nvSpPr>
            <p:spPr bwMode="gray">
              <a:xfrm>
                <a:off x="743" y="2117"/>
                <a:ext cx="821" cy="838"/>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JO"/>
              </a:p>
            </p:txBody>
          </p:sp>
          <p:sp>
            <p:nvSpPr>
              <p:cNvPr id="94253" name="Oval 45"/>
              <p:cNvSpPr>
                <a:spLocks noChangeArrowheads="1"/>
              </p:cNvSpPr>
              <p:nvPr/>
            </p:nvSpPr>
            <p:spPr bwMode="gray">
              <a:xfrm>
                <a:off x="751" y="2125"/>
                <a:ext cx="781" cy="784"/>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JO"/>
              </a:p>
            </p:txBody>
          </p:sp>
          <p:sp>
            <p:nvSpPr>
              <p:cNvPr id="94254" name="Oval 46"/>
              <p:cNvSpPr>
                <a:spLocks noChangeArrowheads="1"/>
              </p:cNvSpPr>
              <p:nvPr/>
            </p:nvSpPr>
            <p:spPr bwMode="gray">
              <a:xfrm>
                <a:off x="795" y="2147"/>
                <a:ext cx="695" cy="63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ar-JO"/>
              </a:p>
            </p:txBody>
          </p:sp>
          <p:sp>
            <p:nvSpPr>
              <p:cNvPr id="94255" name="Text Box 47"/>
              <p:cNvSpPr txBox="1">
                <a:spLocks noChangeArrowheads="1"/>
              </p:cNvSpPr>
              <p:nvPr/>
            </p:nvSpPr>
            <p:spPr bwMode="gray">
              <a:xfrm>
                <a:off x="756" y="2414"/>
                <a:ext cx="772" cy="275"/>
              </a:xfrm>
              <a:prstGeom prst="rect">
                <a:avLst/>
              </a:prstGeom>
              <a:noFill/>
              <a:ln w="9525" algn="ctr">
                <a:noFill/>
                <a:miter lim="800000"/>
                <a:headEnd/>
                <a:tailEnd/>
              </a:ln>
              <a:effectLst/>
            </p:spPr>
            <p:txBody>
              <a:bodyPr wrap="none">
                <a:spAutoFit/>
              </a:bodyPr>
              <a:lstStyle/>
              <a:p>
                <a:pPr algn="ctr"/>
                <a:r>
                  <a:rPr lang="en-US" sz="2400" dirty="0" smtClean="0">
                    <a:solidFill>
                      <a:srgbClr val="000000"/>
                    </a:solidFill>
                  </a:rPr>
                  <a:t>3</a:t>
                </a:r>
                <a:r>
                  <a:rPr lang="en-US" sz="2400" baseline="30000" dirty="0" smtClean="0">
                    <a:solidFill>
                      <a:srgbClr val="000000"/>
                    </a:solidFill>
                  </a:rPr>
                  <a:t>rd</a:t>
                </a:r>
                <a:r>
                  <a:rPr lang="en-US" sz="2400" dirty="0" smtClean="0">
                    <a:solidFill>
                      <a:srgbClr val="000000"/>
                    </a:solidFill>
                  </a:rPr>
                  <a:t> Path</a:t>
                </a:r>
                <a:endParaRPr lang="en-US" dirty="0"/>
              </a:p>
            </p:txBody>
          </p:sp>
        </p:grpSp>
        <p:sp>
          <p:nvSpPr>
            <p:cNvPr id="94256" name="Oval 48"/>
            <p:cNvSpPr>
              <a:spLocks noChangeArrowheads="1"/>
            </p:cNvSpPr>
            <p:nvPr/>
          </p:nvSpPr>
          <p:spPr bwMode="gray">
            <a:xfrm>
              <a:off x="816" y="1786"/>
              <a:ext cx="576" cy="336"/>
            </a:xfrm>
            <a:prstGeom prst="ellipse">
              <a:avLst/>
            </a:prstGeom>
            <a:solidFill>
              <a:srgbClr val="0F2145">
                <a:alpha val="30000"/>
              </a:srgbClr>
            </a:solidFill>
            <a:ln w="9525">
              <a:noFill/>
              <a:round/>
              <a:headEnd/>
              <a:tailEnd/>
            </a:ln>
            <a:effectLst/>
          </p:spPr>
          <p:txBody>
            <a:bodyPr wrap="none" anchor="ctr"/>
            <a:lstStyle/>
            <a:p>
              <a:endParaRPr lang="ar-JO"/>
            </a:p>
          </p:txBody>
        </p:sp>
        <p:sp>
          <p:nvSpPr>
            <p:cNvPr id="94257" name="Oval 49"/>
            <p:cNvSpPr>
              <a:spLocks noChangeArrowheads="1"/>
            </p:cNvSpPr>
            <p:nvPr/>
          </p:nvSpPr>
          <p:spPr bwMode="gray">
            <a:xfrm>
              <a:off x="864" y="1404"/>
              <a:ext cx="645" cy="645"/>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JO"/>
            </a:p>
          </p:txBody>
        </p:sp>
        <p:sp>
          <p:nvSpPr>
            <p:cNvPr id="94258" name="Oval 50"/>
            <p:cNvSpPr>
              <a:spLocks noChangeArrowheads="1"/>
            </p:cNvSpPr>
            <p:nvPr/>
          </p:nvSpPr>
          <p:spPr bwMode="gray">
            <a:xfrm>
              <a:off x="872" y="1407"/>
              <a:ext cx="630" cy="630"/>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JO"/>
            </a:p>
          </p:txBody>
        </p:sp>
        <p:sp>
          <p:nvSpPr>
            <p:cNvPr id="94259" name="Oval 51"/>
            <p:cNvSpPr>
              <a:spLocks noChangeArrowheads="1"/>
            </p:cNvSpPr>
            <p:nvPr/>
          </p:nvSpPr>
          <p:spPr bwMode="gray">
            <a:xfrm>
              <a:off x="879" y="1414"/>
              <a:ext cx="599" cy="588"/>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JO"/>
            </a:p>
          </p:txBody>
        </p:sp>
        <p:sp>
          <p:nvSpPr>
            <p:cNvPr id="94260" name="Oval 52"/>
            <p:cNvSpPr>
              <a:spLocks noChangeArrowheads="1"/>
            </p:cNvSpPr>
            <p:nvPr/>
          </p:nvSpPr>
          <p:spPr bwMode="gray">
            <a:xfrm>
              <a:off x="913" y="1430"/>
              <a:ext cx="534" cy="477"/>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ar-JO"/>
            </a:p>
          </p:txBody>
        </p:sp>
        <p:sp>
          <p:nvSpPr>
            <p:cNvPr id="94261" name="Text Box 53"/>
            <p:cNvSpPr txBox="1">
              <a:spLocks noChangeArrowheads="1"/>
            </p:cNvSpPr>
            <p:nvPr/>
          </p:nvSpPr>
          <p:spPr bwMode="gray">
            <a:xfrm>
              <a:off x="857" y="1624"/>
              <a:ext cx="672" cy="233"/>
            </a:xfrm>
            <a:prstGeom prst="rect">
              <a:avLst/>
            </a:prstGeom>
            <a:noFill/>
            <a:ln w="9525" algn="ctr">
              <a:noFill/>
              <a:miter lim="800000"/>
              <a:headEnd/>
              <a:tailEnd/>
            </a:ln>
            <a:effectLst/>
          </p:spPr>
          <p:txBody>
            <a:bodyPr wrap="none">
              <a:spAutoFit/>
            </a:bodyPr>
            <a:lstStyle/>
            <a:p>
              <a:pPr algn="ctr"/>
              <a:r>
                <a:rPr lang="en-US" b="1" dirty="0" smtClean="0">
                  <a:solidFill>
                    <a:srgbClr val="000000"/>
                  </a:solidFill>
                </a:rPr>
                <a:t>2</a:t>
              </a:r>
              <a:r>
                <a:rPr lang="en-US" b="1" baseline="30000" dirty="0" smtClean="0">
                  <a:solidFill>
                    <a:srgbClr val="000000"/>
                  </a:solidFill>
                </a:rPr>
                <a:t>nd</a:t>
              </a:r>
              <a:r>
                <a:rPr lang="en-US" b="1" dirty="0" smtClean="0">
                  <a:solidFill>
                    <a:srgbClr val="000000"/>
                  </a:solidFill>
                </a:rPr>
                <a:t> Path</a:t>
              </a:r>
              <a:endParaRPr lang="en-US" dirty="0"/>
            </a:p>
          </p:txBody>
        </p:sp>
        <p:sp>
          <p:nvSpPr>
            <p:cNvPr id="94262" name="Oval 54"/>
            <p:cNvSpPr>
              <a:spLocks noChangeArrowheads="1"/>
            </p:cNvSpPr>
            <p:nvPr/>
          </p:nvSpPr>
          <p:spPr bwMode="gray">
            <a:xfrm>
              <a:off x="1614" y="1488"/>
              <a:ext cx="432" cy="144"/>
            </a:xfrm>
            <a:prstGeom prst="ellipse">
              <a:avLst/>
            </a:prstGeom>
            <a:solidFill>
              <a:srgbClr val="0F2145">
                <a:alpha val="30000"/>
              </a:srgbClr>
            </a:solidFill>
            <a:ln w="9525">
              <a:noFill/>
              <a:round/>
              <a:headEnd/>
              <a:tailEnd/>
            </a:ln>
            <a:effectLst/>
          </p:spPr>
          <p:txBody>
            <a:bodyPr wrap="none" anchor="ctr"/>
            <a:lstStyle/>
            <a:p>
              <a:endParaRPr lang="ar-JO"/>
            </a:p>
          </p:txBody>
        </p:sp>
        <p:sp>
          <p:nvSpPr>
            <p:cNvPr id="94263" name="Oval 55"/>
            <p:cNvSpPr>
              <a:spLocks noChangeArrowheads="1"/>
            </p:cNvSpPr>
            <p:nvPr/>
          </p:nvSpPr>
          <p:spPr bwMode="gray">
            <a:xfrm>
              <a:off x="1691" y="1152"/>
              <a:ext cx="430" cy="430"/>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JO"/>
            </a:p>
          </p:txBody>
        </p:sp>
        <p:sp>
          <p:nvSpPr>
            <p:cNvPr id="94264" name="Oval 56"/>
            <p:cNvSpPr>
              <a:spLocks noChangeArrowheads="1"/>
            </p:cNvSpPr>
            <p:nvPr/>
          </p:nvSpPr>
          <p:spPr bwMode="gray">
            <a:xfrm>
              <a:off x="1697" y="1154"/>
              <a:ext cx="419" cy="420"/>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JO"/>
            </a:p>
          </p:txBody>
        </p:sp>
        <p:sp>
          <p:nvSpPr>
            <p:cNvPr id="94265" name="Oval 57"/>
            <p:cNvSpPr>
              <a:spLocks noChangeArrowheads="1"/>
            </p:cNvSpPr>
            <p:nvPr/>
          </p:nvSpPr>
          <p:spPr bwMode="gray">
            <a:xfrm>
              <a:off x="1701" y="1158"/>
              <a:ext cx="399" cy="392"/>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JO"/>
            </a:p>
          </p:txBody>
        </p:sp>
        <p:sp>
          <p:nvSpPr>
            <p:cNvPr id="94266" name="Oval 58"/>
            <p:cNvSpPr>
              <a:spLocks noChangeArrowheads="1"/>
            </p:cNvSpPr>
            <p:nvPr/>
          </p:nvSpPr>
          <p:spPr bwMode="gray">
            <a:xfrm>
              <a:off x="1724" y="1170"/>
              <a:ext cx="355" cy="317"/>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ar-JO"/>
            </a:p>
          </p:txBody>
        </p:sp>
        <p:sp>
          <p:nvSpPr>
            <p:cNvPr id="94267" name="Text Box 59"/>
            <p:cNvSpPr txBox="1">
              <a:spLocks noChangeArrowheads="1"/>
            </p:cNvSpPr>
            <p:nvPr/>
          </p:nvSpPr>
          <p:spPr bwMode="gray">
            <a:xfrm>
              <a:off x="1646" y="1293"/>
              <a:ext cx="522" cy="194"/>
            </a:xfrm>
            <a:prstGeom prst="rect">
              <a:avLst/>
            </a:prstGeom>
            <a:noFill/>
            <a:ln w="9525" algn="ctr">
              <a:noFill/>
              <a:miter lim="800000"/>
              <a:headEnd/>
              <a:tailEnd/>
            </a:ln>
            <a:effectLst/>
          </p:spPr>
          <p:txBody>
            <a:bodyPr wrap="none">
              <a:spAutoFit/>
            </a:bodyPr>
            <a:lstStyle/>
            <a:p>
              <a:pPr algn="ctr"/>
              <a:r>
                <a:rPr lang="en-US" sz="1400" b="1" dirty="0" smtClean="0">
                  <a:solidFill>
                    <a:srgbClr val="000000"/>
                  </a:solidFill>
                </a:rPr>
                <a:t>1</a:t>
              </a:r>
              <a:r>
                <a:rPr lang="en-US" sz="1400" b="1" baseline="30000" dirty="0" smtClean="0">
                  <a:solidFill>
                    <a:srgbClr val="000000"/>
                  </a:solidFill>
                </a:rPr>
                <a:t>st</a:t>
              </a:r>
              <a:r>
                <a:rPr lang="en-US" sz="1400" b="1" dirty="0" smtClean="0">
                  <a:solidFill>
                    <a:srgbClr val="000000"/>
                  </a:solidFill>
                </a:rPr>
                <a:t> Path</a:t>
              </a:r>
              <a:endParaRPr lang="en-US" dirty="0"/>
            </a:p>
          </p:txBody>
        </p:sp>
      </p:gr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Results(1</a:t>
            </a:r>
            <a:r>
              <a:rPr lang="en-US" baseline="30000" dirty="0" smtClean="0"/>
              <a:t>st</a:t>
            </a:r>
            <a:r>
              <a:rPr lang="en-US" dirty="0" smtClean="0"/>
              <a:t> Path) </a:t>
            </a:r>
            <a:endParaRPr lang="ar-JO" dirty="0"/>
          </a:p>
        </p:txBody>
      </p:sp>
      <p:sp>
        <p:nvSpPr>
          <p:cNvPr id="4" name="عنصر نائب للتذييل 3"/>
          <p:cNvSpPr>
            <a:spLocks noGrp="1"/>
          </p:cNvSpPr>
          <p:nvPr>
            <p:ph type="ftr" sz="quarter" idx="10"/>
          </p:nvPr>
        </p:nvSpPr>
        <p:spPr>
          <a:xfrm>
            <a:off x="4644008" y="6381329"/>
            <a:ext cx="4118992" cy="400472"/>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0" y="836712"/>
            <a:ext cx="9144000" cy="288032"/>
          </a:xfrm>
          <a:solidFill>
            <a:srgbClr val="FF9933"/>
          </a:solidFill>
        </p:spPr>
        <p:txBody>
          <a:bodyPr/>
          <a:lstStyle/>
          <a:p>
            <a:r>
              <a:rPr lang="en-US" dirty="0" smtClean="0"/>
              <a:t>Lime- enhanced properties of clay bricks as  green building material</a:t>
            </a:r>
          </a:p>
          <a:p>
            <a:r>
              <a:rPr lang="en-US" dirty="0" smtClean="0"/>
              <a:t>m</a:t>
            </a:r>
            <a:endParaRPr lang="en-US" dirty="0"/>
          </a:p>
        </p:txBody>
      </p:sp>
      <p:pic>
        <p:nvPicPr>
          <p:cNvPr id="143362" name="Picture 2" descr="C:\Users\yafa\Desktop\Screenshot019.jpg"/>
          <p:cNvPicPr>
            <a:picLocks noGrp="1" noChangeAspect="1" noChangeArrowheads="1"/>
          </p:cNvPicPr>
          <p:nvPr>
            <p:ph idx="1"/>
          </p:nvPr>
        </p:nvPicPr>
        <p:blipFill>
          <a:blip r:embed="rId2" cstate="print"/>
          <a:srcRect/>
          <a:stretch>
            <a:fillRect/>
          </a:stretch>
        </p:blipFill>
        <p:spPr bwMode="auto">
          <a:xfrm>
            <a:off x="251520" y="1196752"/>
            <a:ext cx="5976664" cy="2832805"/>
          </a:xfrm>
          <a:prstGeom prst="rect">
            <a:avLst/>
          </a:prstGeom>
          <a:noFill/>
        </p:spPr>
      </p:pic>
      <p:pic>
        <p:nvPicPr>
          <p:cNvPr id="143363" name="Picture 3" descr="C:\Users\yafa\Desktop\Screenshot020.jpg"/>
          <p:cNvPicPr>
            <a:picLocks noChangeAspect="1" noChangeArrowheads="1"/>
          </p:cNvPicPr>
          <p:nvPr/>
        </p:nvPicPr>
        <p:blipFill>
          <a:blip r:embed="rId3" cstate="print"/>
          <a:srcRect/>
          <a:stretch>
            <a:fillRect/>
          </a:stretch>
        </p:blipFill>
        <p:spPr bwMode="auto">
          <a:xfrm>
            <a:off x="395536" y="4022389"/>
            <a:ext cx="7344816" cy="2286931"/>
          </a:xfrm>
          <a:prstGeom prst="rect">
            <a:avLst/>
          </a:prstGeom>
          <a:noFill/>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Results(1</a:t>
            </a:r>
            <a:r>
              <a:rPr lang="en-US" baseline="30000" dirty="0" smtClean="0"/>
              <a:t>st</a:t>
            </a:r>
            <a:r>
              <a:rPr lang="en-US" dirty="0" smtClean="0"/>
              <a:t> Path)</a:t>
            </a:r>
            <a:endParaRPr lang="ar-JO" dirty="0"/>
          </a:p>
        </p:txBody>
      </p:sp>
      <p:sp>
        <p:nvSpPr>
          <p:cNvPr id="4" name="عنصر نائب للتذييل 3"/>
          <p:cNvSpPr>
            <a:spLocks noGrp="1"/>
          </p:cNvSpPr>
          <p:nvPr>
            <p:ph type="ftr" sz="quarter" idx="10"/>
          </p:nvPr>
        </p:nvSpPr>
        <p:spPr>
          <a:xfrm>
            <a:off x="4283968" y="6237313"/>
            <a:ext cx="4479032" cy="360039"/>
          </a:xfrm>
        </p:spPr>
        <p:txBody>
          <a:bodyPr/>
          <a:lstStyle/>
          <a:p>
            <a:r>
              <a:rPr lang="en-US" sz="900" dirty="0" err="1" smtClean="0"/>
              <a:t>Khaled.Jamal.Abu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p>
        </p:txBody>
      </p:sp>
      <p:pic>
        <p:nvPicPr>
          <p:cNvPr id="144386" name="Picture 2" descr="C:\Users\yafa\Desktop\Screenshot019.jpg"/>
          <p:cNvPicPr>
            <a:picLocks noGrp="1" noChangeAspect="1" noChangeArrowheads="1"/>
          </p:cNvPicPr>
          <p:nvPr>
            <p:ph idx="1"/>
          </p:nvPr>
        </p:nvPicPr>
        <p:blipFill>
          <a:blip r:embed="rId2" cstate="print"/>
          <a:srcRect/>
          <a:stretch>
            <a:fillRect/>
          </a:stretch>
        </p:blipFill>
        <p:spPr bwMode="auto">
          <a:xfrm>
            <a:off x="323528" y="1052737"/>
            <a:ext cx="6254830" cy="2376263"/>
          </a:xfrm>
          <a:prstGeom prst="rect">
            <a:avLst/>
          </a:prstGeom>
          <a:noFill/>
        </p:spPr>
      </p:pic>
      <p:pic>
        <p:nvPicPr>
          <p:cNvPr id="144387" name="Picture 3" descr="C:\Users\yafa\Desktop\Screenshot020.jpg"/>
          <p:cNvPicPr>
            <a:picLocks noChangeAspect="1" noChangeArrowheads="1"/>
          </p:cNvPicPr>
          <p:nvPr/>
        </p:nvPicPr>
        <p:blipFill>
          <a:blip r:embed="rId3" cstate="print"/>
          <a:srcRect/>
          <a:stretch>
            <a:fillRect/>
          </a:stretch>
        </p:blipFill>
        <p:spPr bwMode="auto">
          <a:xfrm>
            <a:off x="1691680" y="3356992"/>
            <a:ext cx="7086600" cy="2941662"/>
          </a:xfrm>
          <a:prstGeom prst="rect">
            <a:avLst/>
          </a:prstGeom>
          <a:noFill/>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Results(1</a:t>
            </a:r>
            <a:r>
              <a:rPr lang="en-US" baseline="30000" dirty="0" smtClean="0"/>
              <a:t>st</a:t>
            </a:r>
            <a:r>
              <a:rPr lang="en-US" dirty="0" smtClean="0"/>
              <a:t> Path)</a:t>
            </a:r>
            <a:endParaRPr lang="ar-JO" dirty="0"/>
          </a:p>
        </p:txBody>
      </p:sp>
      <p:sp>
        <p:nvSpPr>
          <p:cNvPr id="4" name="عنصر نائب للتذييل 3"/>
          <p:cNvSpPr>
            <a:spLocks noGrp="1"/>
          </p:cNvSpPr>
          <p:nvPr>
            <p:ph type="ftr" sz="quarter" idx="10"/>
          </p:nvPr>
        </p:nvSpPr>
        <p:spPr>
          <a:xfrm>
            <a:off x="4499992" y="6453337"/>
            <a:ext cx="4263008" cy="328464"/>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0" y="836712"/>
            <a:ext cx="9144000" cy="216024"/>
          </a:xfrm>
          <a:solidFill>
            <a:srgbClr val="FF9933"/>
          </a:solidFill>
        </p:spPr>
        <p:txBody>
          <a:bodyPr/>
          <a:lstStyle/>
          <a:p>
            <a:r>
              <a:rPr lang="en-US" dirty="0" smtClean="0"/>
              <a:t>Lime- enhanced properties of clay bricks as  green building material</a:t>
            </a:r>
          </a:p>
        </p:txBody>
      </p:sp>
      <p:pic>
        <p:nvPicPr>
          <p:cNvPr id="145410" name="Picture 2" descr="C:\Users\yafa\Desktop\Screenshot021.jpg"/>
          <p:cNvPicPr>
            <a:picLocks noGrp="1" noChangeAspect="1" noChangeArrowheads="1"/>
          </p:cNvPicPr>
          <p:nvPr>
            <p:ph idx="1"/>
          </p:nvPr>
        </p:nvPicPr>
        <p:blipFill>
          <a:blip r:embed="rId2" cstate="print"/>
          <a:srcRect/>
          <a:stretch>
            <a:fillRect/>
          </a:stretch>
        </p:blipFill>
        <p:spPr bwMode="auto">
          <a:xfrm>
            <a:off x="251521" y="1124744"/>
            <a:ext cx="8640960" cy="4968552"/>
          </a:xfrm>
          <a:prstGeom prst="rect">
            <a:avLst/>
          </a:prstGeom>
          <a:noFill/>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Results(2</a:t>
            </a:r>
            <a:r>
              <a:rPr lang="en-US" baseline="30000" dirty="0" smtClean="0"/>
              <a:t>nd</a:t>
            </a:r>
            <a:r>
              <a:rPr lang="en-US" dirty="0" smtClean="0"/>
              <a:t> Path)</a:t>
            </a:r>
            <a:endParaRPr lang="ar-JO" dirty="0"/>
          </a:p>
        </p:txBody>
      </p:sp>
      <p:sp>
        <p:nvSpPr>
          <p:cNvPr id="4" name="عنصر نائب للتذييل 3"/>
          <p:cNvSpPr>
            <a:spLocks noGrp="1"/>
          </p:cNvSpPr>
          <p:nvPr>
            <p:ph type="ftr" sz="quarter" idx="10"/>
          </p:nvPr>
        </p:nvSpPr>
        <p:spPr>
          <a:xfrm>
            <a:off x="4788024" y="6525344"/>
            <a:ext cx="3974976" cy="256456"/>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Hanahn</a:t>
            </a:r>
            <a:r>
              <a:rPr lang="en-US" sz="900" dirty="0" smtClean="0"/>
              <a:t> </a:t>
            </a:r>
            <a:endParaRPr lang="en-US" sz="900"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p>
          <a:p>
            <a:endParaRPr lang="en-US" dirty="0"/>
          </a:p>
        </p:txBody>
      </p:sp>
      <p:pic>
        <p:nvPicPr>
          <p:cNvPr id="146434" name="Picture 2" descr="C:\Users\yafa\Desktop\Screenshot022.jpg"/>
          <p:cNvPicPr>
            <a:picLocks noGrp="1" noChangeAspect="1" noChangeArrowheads="1"/>
          </p:cNvPicPr>
          <p:nvPr>
            <p:ph idx="1"/>
          </p:nvPr>
        </p:nvPicPr>
        <p:blipFill>
          <a:blip r:embed="rId2" cstate="print"/>
          <a:srcRect/>
          <a:stretch>
            <a:fillRect/>
          </a:stretch>
        </p:blipFill>
        <p:spPr bwMode="auto">
          <a:xfrm>
            <a:off x="611560" y="1209675"/>
            <a:ext cx="7848872" cy="513397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algn="l" rtl="0"/>
            <a:r>
              <a:rPr lang="en-US" dirty="0" smtClean="0"/>
              <a:t> </a:t>
            </a:r>
            <a:r>
              <a:rPr lang="en-US" sz="2800" dirty="0" smtClean="0"/>
              <a:t>Methodology</a:t>
            </a:r>
          </a:p>
          <a:p>
            <a:pPr marL="0" indent="0" algn="l" rtl="0">
              <a:buNone/>
            </a:pPr>
            <a:r>
              <a:rPr lang="en-US" dirty="0" smtClean="0"/>
              <a:t> </a:t>
            </a:r>
          </a:p>
          <a:p>
            <a:pPr marL="0" indent="0" algn="l" rtl="0">
              <a:buNone/>
            </a:pPr>
            <a:endParaRPr lang="en-US" dirty="0"/>
          </a:p>
        </p:txBody>
      </p:sp>
      <p:sp>
        <p:nvSpPr>
          <p:cNvPr id="4" name="Footer Placeholder 3"/>
          <p:cNvSpPr>
            <a:spLocks noGrp="1"/>
          </p:cNvSpPr>
          <p:nvPr>
            <p:ph type="ftr" sz="quarter" idx="10"/>
          </p:nvPr>
        </p:nvSpPr>
        <p:spPr>
          <a:xfrm>
            <a:off x="3923928" y="6461125"/>
            <a:ext cx="4839072" cy="320675"/>
          </a:xfrm>
        </p:spPr>
        <p:txBody>
          <a:bodyPr/>
          <a:lstStyle/>
          <a:p>
            <a:r>
              <a:rPr lang="en-US" sz="900" dirty="0" smtClean="0"/>
              <a:t>K.J. Abu </a:t>
            </a:r>
            <a:r>
              <a:rPr lang="en-US" sz="900" dirty="0" err="1" smtClean="0"/>
              <a:t>Hewelleh</a:t>
            </a:r>
            <a:r>
              <a:rPr lang="en-US" sz="900" dirty="0" smtClean="0"/>
              <a:t> &amp; Ahmad </a:t>
            </a:r>
            <a:r>
              <a:rPr lang="en-US" sz="900" dirty="0" err="1" smtClean="0"/>
              <a:t>Hanhan</a:t>
            </a:r>
            <a:endParaRPr lang="en-US" sz="900" dirty="0"/>
          </a:p>
        </p:txBody>
      </p:sp>
      <p:sp>
        <p:nvSpPr>
          <p:cNvPr id="5" name="Date Placeholder 4"/>
          <p:cNvSpPr>
            <a:spLocks noGrp="1"/>
          </p:cNvSpPr>
          <p:nvPr>
            <p:ph type="dt" sz="half" idx="12"/>
          </p:nvPr>
        </p:nvSpPr>
        <p:spPr>
          <a:xfrm>
            <a:off x="14288" y="838200"/>
            <a:ext cx="9129712" cy="214536"/>
          </a:xfrm>
          <a:solidFill>
            <a:srgbClr val="FF9933"/>
          </a:solidFill>
        </p:spPr>
        <p:txBody>
          <a:bodyPr/>
          <a:lstStyle/>
          <a:p>
            <a:r>
              <a:rPr lang="en-US" dirty="0"/>
              <a:t>Lime- enhanced properties of clay bricks as  green building material </a:t>
            </a:r>
          </a:p>
        </p:txBody>
      </p:sp>
      <p:graphicFrame>
        <p:nvGraphicFramePr>
          <p:cNvPr id="6" name="رسم تخطيطي 10"/>
          <p:cNvGraphicFramePr/>
          <p:nvPr>
            <p:extLst>
              <p:ext uri="{D42A27DB-BD31-4B8C-83A1-F6EECF244321}">
                <p14:modId xmlns="" xmlns:p14="http://schemas.microsoft.com/office/powerpoint/2010/main" val="499808595"/>
              </p:ext>
            </p:extLst>
          </p:nvPr>
        </p:nvGraphicFramePr>
        <p:xfrm>
          <a:off x="827584" y="1700808"/>
          <a:ext cx="7776864" cy="46085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66928615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 (2</a:t>
            </a:r>
            <a:r>
              <a:rPr lang="en-US" baseline="30000" dirty="0" smtClean="0"/>
              <a:t>nd</a:t>
            </a:r>
            <a:r>
              <a:rPr lang="en-US" dirty="0" smtClean="0"/>
              <a:t> Path)</a:t>
            </a:r>
            <a:endParaRPr lang="ar-JO" dirty="0"/>
          </a:p>
        </p:txBody>
      </p:sp>
      <p:sp>
        <p:nvSpPr>
          <p:cNvPr id="4" name="عنصر نائب للتذييل 3"/>
          <p:cNvSpPr>
            <a:spLocks noGrp="1"/>
          </p:cNvSpPr>
          <p:nvPr>
            <p:ph type="ftr" sz="quarter" idx="10"/>
          </p:nvPr>
        </p:nvSpPr>
        <p:spPr/>
        <p:txBody>
          <a:bodyPr/>
          <a:lstStyle/>
          <a:p>
            <a:r>
              <a:rPr lang="en-US" sz="900" dirty="0" err="1" smtClean="0"/>
              <a:t>Khaled.J.Abu</a:t>
            </a:r>
            <a:r>
              <a:rPr lang="en-US" sz="900" dirty="0" smtClean="0"/>
              <a:t> </a:t>
            </a:r>
            <a:r>
              <a:rPr lang="en-US" sz="900" dirty="0" err="1" smtClean="0"/>
              <a:t>Hewelleh</a:t>
            </a:r>
            <a:r>
              <a:rPr lang="en-US" sz="900" dirty="0" smtClean="0"/>
              <a:t> </a:t>
            </a:r>
            <a:endParaRPr lang="en-US" sz="900"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p>
        </p:txBody>
      </p:sp>
      <p:pic>
        <p:nvPicPr>
          <p:cNvPr id="147458" name="Picture 2" descr="C:\Users\yafa\Desktop\Screenshot023.jpg"/>
          <p:cNvPicPr>
            <a:picLocks noGrp="1" noChangeAspect="1" noChangeArrowheads="1"/>
          </p:cNvPicPr>
          <p:nvPr>
            <p:ph idx="1"/>
          </p:nvPr>
        </p:nvPicPr>
        <p:blipFill>
          <a:blip r:embed="rId2" cstate="print"/>
          <a:srcRect/>
          <a:stretch>
            <a:fillRect/>
          </a:stretch>
        </p:blipFill>
        <p:spPr bwMode="auto">
          <a:xfrm>
            <a:off x="0" y="1052736"/>
            <a:ext cx="5724128" cy="2756520"/>
          </a:xfrm>
          <a:prstGeom prst="rect">
            <a:avLst/>
          </a:prstGeom>
          <a:noFill/>
        </p:spPr>
      </p:pic>
      <p:pic>
        <p:nvPicPr>
          <p:cNvPr id="147459" name="Picture 3" descr="C:\Users\yafa\Desktop\Screenshot024.jpg"/>
          <p:cNvPicPr>
            <a:picLocks noChangeAspect="1" noChangeArrowheads="1"/>
          </p:cNvPicPr>
          <p:nvPr/>
        </p:nvPicPr>
        <p:blipFill>
          <a:blip r:embed="rId3" cstate="print"/>
          <a:srcRect/>
          <a:stretch>
            <a:fillRect/>
          </a:stretch>
        </p:blipFill>
        <p:spPr bwMode="auto">
          <a:xfrm>
            <a:off x="467544" y="3717032"/>
            <a:ext cx="7409631" cy="2808312"/>
          </a:xfrm>
          <a:prstGeom prst="rect">
            <a:avLst/>
          </a:prstGeom>
          <a:noFill/>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Results(2</a:t>
            </a:r>
            <a:r>
              <a:rPr lang="en-US" baseline="30000" dirty="0" smtClean="0"/>
              <a:t>nd</a:t>
            </a:r>
            <a:r>
              <a:rPr lang="en-US" dirty="0" smtClean="0"/>
              <a:t> Path)</a:t>
            </a:r>
            <a:endParaRPr lang="ar-JO" dirty="0"/>
          </a:p>
        </p:txBody>
      </p:sp>
      <p:sp>
        <p:nvSpPr>
          <p:cNvPr id="4" name="عنصر نائب للتذييل 3"/>
          <p:cNvSpPr>
            <a:spLocks noGrp="1"/>
          </p:cNvSpPr>
          <p:nvPr>
            <p:ph type="ftr" sz="quarter" idx="10"/>
          </p:nvPr>
        </p:nvSpPr>
        <p:spPr>
          <a:xfrm>
            <a:off x="4499992" y="6381328"/>
            <a:ext cx="4263008" cy="400473"/>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6712"/>
            <a:ext cx="9129712" cy="230088"/>
          </a:xfrm>
          <a:solidFill>
            <a:srgbClr val="FF9933"/>
          </a:solidFill>
        </p:spPr>
        <p:txBody>
          <a:bodyPr/>
          <a:lstStyle/>
          <a:p>
            <a:r>
              <a:rPr lang="en-US" dirty="0" smtClean="0"/>
              <a:t>Lime- enhanced properties of clay bricks as  green building material</a:t>
            </a:r>
          </a:p>
        </p:txBody>
      </p:sp>
      <p:pic>
        <p:nvPicPr>
          <p:cNvPr id="148482" name="Picture 2" descr="C:\Users\yafa\Desktop\Screenshot025.jpg"/>
          <p:cNvPicPr>
            <a:picLocks noGrp="1" noChangeAspect="1" noChangeArrowheads="1"/>
          </p:cNvPicPr>
          <p:nvPr>
            <p:ph idx="1"/>
          </p:nvPr>
        </p:nvPicPr>
        <p:blipFill>
          <a:blip r:embed="rId2" cstate="print"/>
          <a:srcRect/>
          <a:stretch>
            <a:fillRect/>
          </a:stretch>
        </p:blipFill>
        <p:spPr bwMode="auto">
          <a:xfrm>
            <a:off x="179512" y="1124744"/>
            <a:ext cx="6268219" cy="2664296"/>
          </a:xfrm>
          <a:prstGeom prst="rect">
            <a:avLst/>
          </a:prstGeom>
          <a:noFill/>
        </p:spPr>
      </p:pic>
      <p:pic>
        <p:nvPicPr>
          <p:cNvPr id="148483" name="Picture 3" descr="C:\Users\yafa\Desktop\Screenshot019.jpg"/>
          <p:cNvPicPr>
            <a:picLocks noChangeAspect="1" noChangeArrowheads="1"/>
          </p:cNvPicPr>
          <p:nvPr/>
        </p:nvPicPr>
        <p:blipFill>
          <a:blip r:embed="rId3" cstate="print"/>
          <a:srcRect/>
          <a:stretch>
            <a:fillRect/>
          </a:stretch>
        </p:blipFill>
        <p:spPr bwMode="auto">
          <a:xfrm>
            <a:off x="683568" y="3861048"/>
            <a:ext cx="7485881" cy="2520280"/>
          </a:xfrm>
          <a:prstGeom prst="rect">
            <a:avLst/>
          </a:prstGeom>
          <a:noFill/>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Results(3</a:t>
            </a:r>
            <a:r>
              <a:rPr lang="en-US" baseline="30000" dirty="0" smtClean="0"/>
              <a:t>rd</a:t>
            </a:r>
            <a:r>
              <a:rPr lang="en-US" dirty="0" smtClean="0"/>
              <a:t> Path) </a:t>
            </a:r>
            <a:endParaRPr lang="ar-JO" dirty="0"/>
          </a:p>
        </p:txBody>
      </p:sp>
      <p:sp>
        <p:nvSpPr>
          <p:cNvPr id="4" name="عنصر نائب للتذييل 3"/>
          <p:cNvSpPr>
            <a:spLocks noGrp="1"/>
          </p:cNvSpPr>
          <p:nvPr>
            <p:ph type="ftr" sz="quarter" idx="10"/>
          </p:nvPr>
        </p:nvSpPr>
        <p:spPr>
          <a:xfrm>
            <a:off x="4716016" y="6309321"/>
            <a:ext cx="4046984" cy="472480"/>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p>
        </p:txBody>
      </p:sp>
      <p:pic>
        <p:nvPicPr>
          <p:cNvPr id="149506" name="Picture 2" descr="C:\Users\yafa\Desktop\Screenshot020.jpg"/>
          <p:cNvPicPr>
            <a:picLocks noGrp="1" noChangeAspect="1" noChangeArrowheads="1"/>
          </p:cNvPicPr>
          <p:nvPr>
            <p:ph idx="1"/>
          </p:nvPr>
        </p:nvPicPr>
        <p:blipFill>
          <a:blip r:embed="rId2" cstate="print"/>
          <a:srcRect/>
          <a:stretch>
            <a:fillRect/>
          </a:stretch>
        </p:blipFill>
        <p:spPr bwMode="auto">
          <a:xfrm>
            <a:off x="539552" y="1281112"/>
            <a:ext cx="7776864" cy="4991100"/>
          </a:xfrm>
          <a:prstGeom prst="rect">
            <a:avLst/>
          </a:prstGeom>
          <a:noFill/>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Results(3</a:t>
            </a:r>
            <a:r>
              <a:rPr lang="en-US" baseline="30000" dirty="0" smtClean="0"/>
              <a:t>rd</a:t>
            </a:r>
            <a:r>
              <a:rPr lang="en-US" dirty="0" smtClean="0"/>
              <a:t> Path)</a:t>
            </a:r>
            <a:endParaRPr lang="ar-JO" dirty="0"/>
          </a:p>
        </p:txBody>
      </p:sp>
      <p:sp>
        <p:nvSpPr>
          <p:cNvPr id="4" name="عنصر نائب للتذييل 3"/>
          <p:cNvSpPr>
            <a:spLocks noGrp="1"/>
          </p:cNvSpPr>
          <p:nvPr>
            <p:ph type="ftr" sz="quarter" idx="10"/>
          </p:nvPr>
        </p:nvSpPr>
        <p:spPr>
          <a:xfrm>
            <a:off x="4499992" y="6381329"/>
            <a:ext cx="4263008" cy="400472"/>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86544"/>
          </a:xfrm>
          <a:solidFill>
            <a:srgbClr val="FF9933"/>
          </a:solidFill>
        </p:spPr>
        <p:txBody>
          <a:bodyPr/>
          <a:lstStyle/>
          <a:p>
            <a:r>
              <a:rPr lang="en-US" dirty="0" smtClean="0"/>
              <a:t>Lime- enhanced properties of clay bricks as  green building material</a:t>
            </a:r>
          </a:p>
        </p:txBody>
      </p:sp>
      <p:pic>
        <p:nvPicPr>
          <p:cNvPr id="150530" name="Picture 2" descr="C:\Users\yafa\Desktop\Screenshot021.jpg"/>
          <p:cNvPicPr>
            <a:picLocks noGrp="1" noChangeAspect="1" noChangeArrowheads="1"/>
          </p:cNvPicPr>
          <p:nvPr>
            <p:ph idx="1"/>
          </p:nvPr>
        </p:nvPicPr>
        <p:blipFill>
          <a:blip r:embed="rId2" cstate="print"/>
          <a:srcRect/>
          <a:stretch>
            <a:fillRect/>
          </a:stretch>
        </p:blipFill>
        <p:spPr bwMode="auto">
          <a:xfrm>
            <a:off x="1" y="1268760"/>
            <a:ext cx="6372200" cy="2376264"/>
          </a:xfrm>
          <a:prstGeom prst="rect">
            <a:avLst/>
          </a:prstGeom>
          <a:noFill/>
        </p:spPr>
      </p:pic>
      <p:pic>
        <p:nvPicPr>
          <p:cNvPr id="150531" name="Picture 3"/>
          <p:cNvPicPr>
            <a:picLocks noChangeAspect="1" noChangeArrowheads="1"/>
          </p:cNvPicPr>
          <p:nvPr/>
        </p:nvPicPr>
        <p:blipFill>
          <a:blip r:embed="rId3" cstate="print"/>
          <a:srcRect/>
          <a:stretch>
            <a:fillRect/>
          </a:stretch>
        </p:blipFill>
        <p:spPr bwMode="auto">
          <a:xfrm>
            <a:off x="179512" y="3573016"/>
            <a:ext cx="7344816" cy="2808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 (4</a:t>
            </a:r>
            <a:r>
              <a:rPr lang="en-US" baseline="30000" dirty="0" smtClean="0"/>
              <a:t>th</a:t>
            </a:r>
            <a:r>
              <a:rPr lang="en-US" dirty="0" smtClean="0"/>
              <a:t> Path)</a:t>
            </a:r>
            <a:endParaRPr lang="ar-JO" dirty="0"/>
          </a:p>
        </p:txBody>
      </p:sp>
      <p:sp>
        <p:nvSpPr>
          <p:cNvPr id="4" name="عنصر نائب للتذييل 3"/>
          <p:cNvSpPr>
            <a:spLocks noGrp="1"/>
          </p:cNvSpPr>
          <p:nvPr>
            <p:ph type="ftr" sz="quarter" idx="10"/>
          </p:nvPr>
        </p:nvSpPr>
        <p:spPr>
          <a:xfrm>
            <a:off x="5652120" y="6597352"/>
            <a:ext cx="3110880" cy="184448"/>
          </a:xfrm>
          <a:solidFill>
            <a:srgbClr val="FF9933"/>
          </a:solidFill>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p>
        </p:txBody>
      </p:sp>
      <p:pic>
        <p:nvPicPr>
          <p:cNvPr id="156676" name="Picture 4"/>
          <p:cNvPicPr>
            <a:picLocks noGrp="1" noChangeAspect="1" noChangeArrowheads="1"/>
          </p:cNvPicPr>
          <p:nvPr>
            <p:ph idx="1"/>
          </p:nvPr>
        </p:nvPicPr>
        <p:blipFill>
          <a:blip r:embed="rId2" cstate="print"/>
          <a:srcRect/>
          <a:stretch>
            <a:fillRect/>
          </a:stretch>
        </p:blipFill>
        <p:spPr bwMode="auto">
          <a:xfrm>
            <a:off x="323528" y="1484784"/>
            <a:ext cx="6562725" cy="2295525"/>
          </a:xfrm>
          <a:prstGeom prst="rect">
            <a:avLst/>
          </a:prstGeom>
          <a:noFill/>
          <a:ln w="9525">
            <a:noFill/>
            <a:miter lim="800000"/>
            <a:headEnd/>
            <a:tailEnd/>
          </a:ln>
        </p:spPr>
      </p:pic>
      <p:pic>
        <p:nvPicPr>
          <p:cNvPr id="156677" name="Picture 5" descr="C:\Users\yafa\Desktop\Screenshot024.jpg"/>
          <p:cNvPicPr>
            <a:picLocks noChangeAspect="1" noChangeArrowheads="1"/>
          </p:cNvPicPr>
          <p:nvPr/>
        </p:nvPicPr>
        <p:blipFill>
          <a:blip r:embed="rId3" cstate="print"/>
          <a:srcRect/>
          <a:stretch>
            <a:fillRect/>
          </a:stretch>
        </p:blipFill>
        <p:spPr bwMode="auto">
          <a:xfrm>
            <a:off x="539552" y="3573017"/>
            <a:ext cx="6953250" cy="2592288"/>
          </a:xfrm>
          <a:prstGeom prst="rect">
            <a:avLst/>
          </a:prstGeom>
          <a:noFill/>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 ( Apparent Porosity)</a:t>
            </a:r>
            <a:endParaRPr lang="ar-JO" dirty="0"/>
          </a:p>
        </p:txBody>
      </p:sp>
      <p:sp>
        <p:nvSpPr>
          <p:cNvPr id="4" name="عنصر نائب للتذييل 3"/>
          <p:cNvSpPr>
            <a:spLocks noGrp="1"/>
          </p:cNvSpPr>
          <p:nvPr>
            <p:ph type="ftr" sz="quarter" idx="10"/>
          </p:nvPr>
        </p:nvSpPr>
        <p:spPr>
          <a:xfrm>
            <a:off x="3923928" y="6453337"/>
            <a:ext cx="4839072" cy="328464"/>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6712"/>
            <a:ext cx="9129712" cy="230088"/>
          </a:xfrm>
          <a:solidFill>
            <a:srgbClr val="FF9933"/>
          </a:solidFill>
        </p:spPr>
        <p:txBody>
          <a:bodyPr/>
          <a:lstStyle/>
          <a:p>
            <a:r>
              <a:rPr lang="en-US" dirty="0" smtClean="0"/>
              <a:t>Lime- enhanced properties of clay bricks as  green building material</a:t>
            </a:r>
          </a:p>
        </p:txBody>
      </p:sp>
      <p:pic>
        <p:nvPicPr>
          <p:cNvPr id="157698" name="Picture 2"/>
          <p:cNvPicPr>
            <a:picLocks noGrp="1" noChangeAspect="1" noChangeArrowheads="1"/>
          </p:cNvPicPr>
          <p:nvPr>
            <p:ph idx="1"/>
          </p:nvPr>
        </p:nvPicPr>
        <p:blipFill>
          <a:blip r:embed="rId2" cstate="print"/>
          <a:srcRect/>
          <a:stretch>
            <a:fillRect/>
          </a:stretch>
        </p:blipFill>
        <p:spPr bwMode="auto">
          <a:xfrm>
            <a:off x="395537" y="1124745"/>
            <a:ext cx="4536503" cy="4824536"/>
          </a:xfrm>
          <a:prstGeom prst="rect">
            <a:avLst/>
          </a:prstGeom>
          <a:noFill/>
          <a:ln w="9525">
            <a:noFill/>
            <a:miter lim="800000"/>
            <a:headEnd/>
            <a:tailEnd/>
          </a:ln>
        </p:spPr>
      </p:pic>
      <p:pic>
        <p:nvPicPr>
          <p:cNvPr id="157699" name="Picture 3" descr="C:\Users\yafa\Desktop\Screenshot027.jpg"/>
          <p:cNvPicPr>
            <a:picLocks noChangeAspect="1" noChangeArrowheads="1"/>
          </p:cNvPicPr>
          <p:nvPr/>
        </p:nvPicPr>
        <p:blipFill>
          <a:blip r:embed="rId3" cstate="print"/>
          <a:srcRect/>
          <a:stretch>
            <a:fillRect/>
          </a:stretch>
        </p:blipFill>
        <p:spPr bwMode="auto">
          <a:xfrm>
            <a:off x="4644008" y="1340768"/>
            <a:ext cx="4248472" cy="4608512"/>
          </a:xfrm>
          <a:prstGeom prst="rect">
            <a:avLst/>
          </a:prstGeom>
          <a:noFill/>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 Water absorption)</a:t>
            </a:r>
            <a:endParaRPr lang="ar-JO" dirty="0"/>
          </a:p>
        </p:txBody>
      </p:sp>
      <p:sp>
        <p:nvSpPr>
          <p:cNvPr id="4" name="عنصر نائب للتذييل 3"/>
          <p:cNvSpPr>
            <a:spLocks noGrp="1"/>
          </p:cNvSpPr>
          <p:nvPr>
            <p:ph type="ftr" sz="quarter" idx="10"/>
          </p:nvPr>
        </p:nvSpPr>
        <p:spPr>
          <a:xfrm>
            <a:off x="5004048" y="6525344"/>
            <a:ext cx="3758952" cy="256456"/>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p>
        </p:txBody>
      </p:sp>
      <p:pic>
        <p:nvPicPr>
          <p:cNvPr id="158722" name="Picture 2" descr="C:\Users\yafa\Desktop\Screenshot020.jpg"/>
          <p:cNvPicPr>
            <a:picLocks noGrp="1" noChangeAspect="1" noChangeArrowheads="1"/>
          </p:cNvPicPr>
          <p:nvPr>
            <p:ph idx="1"/>
          </p:nvPr>
        </p:nvPicPr>
        <p:blipFill>
          <a:blip r:embed="rId2" cstate="print"/>
          <a:srcRect/>
          <a:stretch>
            <a:fillRect/>
          </a:stretch>
        </p:blipFill>
        <p:spPr bwMode="auto">
          <a:xfrm>
            <a:off x="179512" y="1196752"/>
            <a:ext cx="4320480" cy="4608512"/>
          </a:xfrm>
          <a:prstGeom prst="rect">
            <a:avLst/>
          </a:prstGeom>
          <a:noFill/>
        </p:spPr>
      </p:pic>
      <p:pic>
        <p:nvPicPr>
          <p:cNvPr id="158723" name="Picture 3" descr="C:\Users\yafa\Desktop\Screenshot021.jpg"/>
          <p:cNvPicPr>
            <a:picLocks noChangeAspect="1" noChangeArrowheads="1"/>
          </p:cNvPicPr>
          <p:nvPr/>
        </p:nvPicPr>
        <p:blipFill>
          <a:blip r:embed="rId3" cstate="print"/>
          <a:srcRect/>
          <a:stretch>
            <a:fillRect/>
          </a:stretch>
        </p:blipFill>
        <p:spPr bwMode="auto">
          <a:xfrm>
            <a:off x="4355976" y="1916832"/>
            <a:ext cx="4448919" cy="4032448"/>
          </a:xfrm>
          <a:prstGeom prst="rect">
            <a:avLst/>
          </a:prstGeom>
          <a:noFill/>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 (Bulk density)</a:t>
            </a:r>
            <a:endParaRPr lang="ar-JO" dirty="0"/>
          </a:p>
        </p:txBody>
      </p:sp>
      <p:sp>
        <p:nvSpPr>
          <p:cNvPr id="4" name="عنصر نائب للتذييل 3"/>
          <p:cNvSpPr>
            <a:spLocks noGrp="1"/>
          </p:cNvSpPr>
          <p:nvPr>
            <p:ph type="ftr" sz="quarter" idx="10"/>
          </p:nvPr>
        </p:nvSpPr>
        <p:spPr>
          <a:xfrm>
            <a:off x="5004048" y="6381329"/>
            <a:ext cx="3758952" cy="400472"/>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6712"/>
            <a:ext cx="9129712" cy="230088"/>
          </a:xfrm>
          <a:solidFill>
            <a:srgbClr val="FF9933"/>
          </a:solidFill>
        </p:spPr>
        <p:txBody>
          <a:bodyPr/>
          <a:lstStyle/>
          <a:p>
            <a:r>
              <a:rPr lang="en-US" dirty="0" smtClean="0"/>
              <a:t>Lime- enhanced properties of clay bricks as  green building material</a:t>
            </a:r>
          </a:p>
        </p:txBody>
      </p:sp>
      <p:pic>
        <p:nvPicPr>
          <p:cNvPr id="159746" name="Picture 2" descr="C:\Users\yafa\Desktop\Screenshot022.jpg"/>
          <p:cNvPicPr>
            <a:picLocks noGrp="1" noChangeAspect="1" noChangeArrowheads="1"/>
          </p:cNvPicPr>
          <p:nvPr>
            <p:ph idx="1"/>
          </p:nvPr>
        </p:nvPicPr>
        <p:blipFill>
          <a:blip r:embed="rId2" cstate="print"/>
          <a:srcRect/>
          <a:stretch>
            <a:fillRect/>
          </a:stretch>
        </p:blipFill>
        <p:spPr bwMode="auto">
          <a:xfrm>
            <a:off x="251521" y="1268760"/>
            <a:ext cx="4680520" cy="4536504"/>
          </a:xfrm>
          <a:prstGeom prst="rect">
            <a:avLst/>
          </a:prstGeom>
          <a:noFill/>
        </p:spPr>
      </p:pic>
      <p:pic>
        <p:nvPicPr>
          <p:cNvPr id="159747" name="Picture 3" descr="C:\Users\yafa\Desktop\Screenshot023.jpg"/>
          <p:cNvPicPr>
            <a:picLocks noChangeAspect="1" noChangeArrowheads="1"/>
          </p:cNvPicPr>
          <p:nvPr/>
        </p:nvPicPr>
        <p:blipFill>
          <a:blip r:embed="rId3" cstate="print"/>
          <a:srcRect/>
          <a:stretch>
            <a:fillRect/>
          </a:stretch>
        </p:blipFill>
        <p:spPr bwMode="auto">
          <a:xfrm>
            <a:off x="4788024" y="1844824"/>
            <a:ext cx="3960440" cy="3744416"/>
          </a:xfrm>
          <a:prstGeom prst="rect">
            <a:avLst/>
          </a:prstGeom>
          <a:noFill/>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 ( Apparent specific gravity)</a:t>
            </a:r>
            <a:endParaRPr lang="ar-JO" dirty="0"/>
          </a:p>
        </p:txBody>
      </p:sp>
      <p:sp>
        <p:nvSpPr>
          <p:cNvPr id="4" name="عنصر نائب للتذييل 3"/>
          <p:cNvSpPr>
            <a:spLocks noGrp="1"/>
          </p:cNvSpPr>
          <p:nvPr>
            <p:ph type="ftr" sz="quarter" idx="10"/>
          </p:nvPr>
        </p:nvSpPr>
        <p:spPr>
          <a:xfrm>
            <a:off x="4932040" y="6453336"/>
            <a:ext cx="3830960" cy="328464"/>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p>
        </p:txBody>
      </p:sp>
      <p:pic>
        <p:nvPicPr>
          <p:cNvPr id="160770" name="Picture 2" descr="C:\Users\yafa\Desktop\Screenshot024.jpg"/>
          <p:cNvPicPr>
            <a:picLocks noGrp="1" noChangeAspect="1" noChangeArrowheads="1"/>
          </p:cNvPicPr>
          <p:nvPr>
            <p:ph idx="1"/>
          </p:nvPr>
        </p:nvPicPr>
        <p:blipFill>
          <a:blip r:embed="rId2" cstate="print"/>
          <a:srcRect/>
          <a:stretch>
            <a:fillRect/>
          </a:stretch>
        </p:blipFill>
        <p:spPr bwMode="auto">
          <a:xfrm>
            <a:off x="251520" y="1124744"/>
            <a:ext cx="4464496" cy="4320480"/>
          </a:xfrm>
          <a:prstGeom prst="rect">
            <a:avLst/>
          </a:prstGeom>
          <a:noFill/>
        </p:spPr>
      </p:pic>
      <p:pic>
        <p:nvPicPr>
          <p:cNvPr id="160771" name="Picture 3" descr="C:\Users\yafa\Desktop\Screenshot025.jpg"/>
          <p:cNvPicPr>
            <a:picLocks noChangeAspect="1" noChangeArrowheads="1"/>
          </p:cNvPicPr>
          <p:nvPr/>
        </p:nvPicPr>
        <p:blipFill>
          <a:blip r:embed="rId3" cstate="print"/>
          <a:srcRect/>
          <a:stretch>
            <a:fillRect/>
          </a:stretch>
        </p:blipFill>
        <p:spPr bwMode="auto">
          <a:xfrm>
            <a:off x="4572000" y="1844824"/>
            <a:ext cx="4176464" cy="3888432"/>
          </a:xfrm>
          <a:prstGeom prst="rect">
            <a:avLst/>
          </a:prstGeom>
          <a:noFill/>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عنصر نائب للتذييل 2"/>
          <p:cNvSpPr>
            <a:spLocks noGrp="1"/>
          </p:cNvSpPr>
          <p:nvPr>
            <p:ph type="ftr" sz="quarter" idx="10"/>
          </p:nvPr>
        </p:nvSpPr>
        <p:spPr>
          <a:xfrm>
            <a:off x="4499992" y="6461125"/>
            <a:ext cx="4263008" cy="208235"/>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1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p>
        </p:txBody>
      </p:sp>
      <p:sp>
        <p:nvSpPr>
          <p:cNvPr id="93186" name="Rectangle 2"/>
          <p:cNvSpPr>
            <a:spLocks noGrp="1" noChangeArrowheads="1"/>
          </p:cNvSpPr>
          <p:nvPr>
            <p:ph type="title"/>
          </p:nvPr>
        </p:nvSpPr>
        <p:spPr/>
        <p:txBody>
          <a:bodyPr/>
          <a:lstStyle/>
          <a:p>
            <a:r>
              <a:rPr lang="en-US" dirty="0" smtClean="0"/>
              <a:t>Results</a:t>
            </a:r>
            <a:endParaRPr lang="en-US" dirty="0"/>
          </a:p>
        </p:txBody>
      </p:sp>
      <p:grpSp>
        <p:nvGrpSpPr>
          <p:cNvPr id="2" name="Group 3"/>
          <p:cNvGrpSpPr>
            <a:grpSpLocks/>
          </p:cNvGrpSpPr>
          <p:nvPr/>
        </p:nvGrpSpPr>
        <p:grpSpPr bwMode="auto">
          <a:xfrm>
            <a:off x="1066800" y="1981200"/>
            <a:ext cx="6781800" cy="4006850"/>
            <a:chOff x="240" y="864"/>
            <a:chExt cx="5280" cy="3120"/>
          </a:xfrm>
        </p:grpSpPr>
        <p:sp>
          <p:nvSpPr>
            <p:cNvPr id="93188" name="AutoShape 4"/>
            <p:cNvSpPr>
              <a:spLocks noChangeArrowheads="1"/>
            </p:cNvSpPr>
            <p:nvPr/>
          </p:nvSpPr>
          <p:spPr bwMode="auto">
            <a:xfrm>
              <a:off x="240" y="1008"/>
              <a:ext cx="2592" cy="2976"/>
            </a:xfrm>
            <a:prstGeom prst="roundRect">
              <a:avLst>
                <a:gd name="adj" fmla="val 9106"/>
              </a:avLst>
            </a:prstGeom>
            <a:gradFill rotWithShape="1">
              <a:gsLst>
                <a:gs pos="0">
                  <a:schemeClr val="hlink"/>
                </a:gs>
                <a:gs pos="100000">
                  <a:schemeClr val="hlink">
                    <a:gamma/>
                    <a:tint val="33725"/>
                    <a:invGamma/>
                  </a:schemeClr>
                </a:gs>
              </a:gsLst>
              <a:lin ang="5400000" scaled="1"/>
            </a:gradFill>
            <a:ln w="25400">
              <a:solidFill>
                <a:schemeClr val="hlink"/>
              </a:solidFill>
              <a:round/>
              <a:headEnd/>
              <a:tailEnd/>
            </a:ln>
            <a:effectLst/>
          </p:spPr>
          <p:txBody>
            <a:bodyPr wrap="none" anchor="ctr"/>
            <a:lstStyle/>
            <a:p>
              <a:endParaRPr lang="ar-JO"/>
            </a:p>
          </p:txBody>
        </p:sp>
        <p:graphicFrame>
          <p:nvGraphicFramePr>
            <p:cNvPr id="93189" name="Object 5"/>
            <p:cNvGraphicFramePr>
              <a:graphicFrameLocks noChangeAspect="1"/>
            </p:cNvGraphicFramePr>
            <p:nvPr/>
          </p:nvGraphicFramePr>
          <p:xfrm>
            <a:off x="334" y="1319"/>
            <a:ext cx="2280" cy="2555"/>
          </p:xfrm>
          <a:graphic>
            <a:graphicData uri="http://schemas.openxmlformats.org/presentationml/2006/ole">
              <p:oleObj spid="_x0000_s186370" name="مخطط" r:id="rId3" imgW="3609919" imgH="4057642" progId="MSGraph.Chart.8">
                <p:embed followColorScheme="full"/>
              </p:oleObj>
            </a:graphicData>
          </a:graphic>
        </p:graphicFrame>
        <p:sp>
          <p:nvSpPr>
            <p:cNvPr id="93190" name="AutoShape 6"/>
            <p:cNvSpPr>
              <a:spLocks noChangeArrowheads="1"/>
            </p:cNvSpPr>
            <p:nvPr/>
          </p:nvSpPr>
          <p:spPr bwMode="auto">
            <a:xfrm>
              <a:off x="480" y="864"/>
              <a:ext cx="2112" cy="288"/>
            </a:xfrm>
            <a:prstGeom prst="roundRect">
              <a:avLst>
                <a:gd name="adj" fmla="val 50000"/>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w="9525">
              <a:noFill/>
              <a:round/>
              <a:headEnd/>
              <a:tailEnd/>
            </a:ln>
            <a:effectLst/>
          </p:spPr>
          <p:txBody>
            <a:bodyPr wrap="none" anchor="ctr"/>
            <a:lstStyle/>
            <a:p>
              <a:endParaRPr lang="ar-JO"/>
            </a:p>
          </p:txBody>
        </p:sp>
        <p:sp>
          <p:nvSpPr>
            <p:cNvPr id="93191" name="AutoShape 7"/>
            <p:cNvSpPr>
              <a:spLocks noChangeArrowheads="1"/>
            </p:cNvSpPr>
            <p:nvPr/>
          </p:nvSpPr>
          <p:spPr bwMode="auto">
            <a:xfrm>
              <a:off x="576" y="960"/>
              <a:ext cx="96" cy="96"/>
            </a:xfrm>
            <a:prstGeom prst="octagon">
              <a:avLst>
                <a:gd name="adj" fmla="val 29287"/>
              </a:avLst>
            </a:prstGeom>
            <a:solidFill>
              <a:srgbClr val="FFFFFF"/>
            </a:solidFill>
            <a:ln w="9525">
              <a:solidFill>
                <a:schemeClr val="tx1"/>
              </a:solidFill>
              <a:miter lim="800000"/>
              <a:headEnd/>
              <a:tailEnd/>
            </a:ln>
            <a:effectLst/>
          </p:spPr>
          <p:txBody>
            <a:bodyPr wrap="none" anchor="ctr"/>
            <a:lstStyle/>
            <a:p>
              <a:endParaRPr lang="ar-JO"/>
            </a:p>
          </p:txBody>
        </p:sp>
        <p:sp>
          <p:nvSpPr>
            <p:cNvPr id="93192" name="AutoShape 8"/>
            <p:cNvSpPr>
              <a:spLocks noChangeArrowheads="1"/>
            </p:cNvSpPr>
            <p:nvPr/>
          </p:nvSpPr>
          <p:spPr bwMode="auto">
            <a:xfrm>
              <a:off x="2400" y="960"/>
              <a:ext cx="96" cy="96"/>
            </a:xfrm>
            <a:prstGeom prst="octagon">
              <a:avLst>
                <a:gd name="adj" fmla="val 29287"/>
              </a:avLst>
            </a:prstGeom>
            <a:solidFill>
              <a:srgbClr val="FFFFFF"/>
            </a:solidFill>
            <a:ln w="9525">
              <a:solidFill>
                <a:schemeClr val="tx1"/>
              </a:solidFill>
              <a:miter lim="800000"/>
              <a:headEnd/>
              <a:tailEnd/>
            </a:ln>
            <a:effectLst/>
          </p:spPr>
          <p:txBody>
            <a:bodyPr wrap="none" anchor="ctr"/>
            <a:lstStyle/>
            <a:p>
              <a:endParaRPr lang="ar-JO"/>
            </a:p>
          </p:txBody>
        </p:sp>
        <p:sp>
          <p:nvSpPr>
            <p:cNvPr id="93193" name="AutoShape 9"/>
            <p:cNvSpPr>
              <a:spLocks noChangeArrowheads="1"/>
            </p:cNvSpPr>
            <p:nvPr/>
          </p:nvSpPr>
          <p:spPr bwMode="auto">
            <a:xfrm>
              <a:off x="2928" y="1008"/>
              <a:ext cx="2592" cy="2976"/>
            </a:xfrm>
            <a:prstGeom prst="roundRect">
              <a:avLst>
                <a:gd name="adj" fmla="val 9106"/>
              </a:avLst>
            </a:prstGeom>
            <a:gradFill rotWithShape="1">
              <a:gsLst>
                <a:gs pos="0">
                  <a:schemeClr val="accent1"/>
                </a:gs>
                <a:gs pos="100000">
                  <a:schemeClr val="accent1">
                    <a:gamma/>
                    <a:tint val="15294"/>
                    <a:invGamma/>
                  </a:schemeClr>
                </a:gs>
              </a:gsLst>
              <a:lin ang="5400000" scaled="1"/>
            </a:gradFill>
            <a:ln w="25400">
              <a:solidFill>
                <a:schemeClr val="accent1"/>
              </a:solidFill>
              <a:round/>
              <a:headEnd/>
              <a:tailEnd/>
            </a:ln>
            <a:effectLst/>
          </p:spPr>
          <p:txBody>
            <a:bodyPr wrap="none" anchor="ctr"/>
            <a:lstStyle/>
            <a:p>
              <a:endParaRPr lang="ar-JO"/>
            </a:p>
          </p:txBody>
        </p:sp>
        <p:sp>
          <p:nvSpPr>
            <p:cNvPr id="93195" name="AutoShape 11"/>
            <p:cNvSpPr>
              <a:spLocks noChangeArrowheads="1"/>
            </p:cNvSpPr>
            <p:nvPr/>
          </p:nvSpPr>
          <p:spPr bwMode="auto">
            <a:xfrm>
              <a:off x="3168" y="864"/>
              <a:ext cx="2112" cy="288"/>
            </a:xfrm>
            <a:prstGeom prst="roundRect">
              <a:avLst>
                <a:gd name="adj" fmla="val 50000"/>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noFill/>
              <a:round/>
              <a:headEnd/>
              <a:tailEnd/>
            </a:ln>
            <a:effectLst/>
          </p:spPr>
          <p:txBody>
            <a:bodyPr wrap="none" anchor="ctr"/>
            <a:lstStyle/>
            <a:p>
              <a:endParaRPr lang="ar-JO"/>
            </a:p>
          </p:txBody>
        </p:sp>
        <p:sp>
          <p:nvSpPr>
            <p:cNvPr id="93196" name="AutoShape 12"/>
            <p:cNvSpPr>
              <a:spLocks noChangeArrowheads="1"/>
            </p:cNvSpPr>
            <p:nvPr/>
          </p:nvSpPr>
          <p:spPr bwMode="auto">
            <a:xfrm>
              <a:off x="3264" y="960"/>
              <a:ext cx="96" cy="96"/>
            </a:xfrm>
            <a:prstGeom prst="octagon">
              <a:avLst>
                <a:gd name="adj" fmla="val 29287"/>
              </a:avLst>
            </a:prstGeom>
            <a:solidFill>
              <a:srgbClr val="FFFFFF"/>
            </a:solidFill>
            <a:ln w="9525">
              <a:solidFill>
                <a:schemeClr val="tx1"/>
              </a:solidFill>
              <a:miter lim="800000"/>
              <a:headEnd/>
              <a:tailEnd/>
            </a:ln>
            <a:effectLst/>
          </p:spPr>
          <p:txBody>
            <a:bodyPr wrap="none" anchor="ctr"/>
            <a:lstStyle/>
            <a:p>
              <a:endParaRPr lang="ar-JO"/>
            </a:p>
          </p:txBody>
        </p:sp>
        <p:sp>
          <p:nvSpPr>
            <p:cNvPr id="93197" name="AutoShape 13"/>
            <p:cNvSpPr>
              <a:spLocks noChangeArrowheads="1"/>
            </p:cNvSpPr>
            <p:nvPr/>
          </p:nvSpPr>
          <p:spPr bwMode="auto">
            <a:xfrm>
              <a:off x="5088" y="960"/>
              <a:ext cx="96" cy="96"/>
            </a:xfrm>
            <a:prstGeom prst="octagon">
              <a:avLst>
                <a:gd name="adj" fmla="val 29287"/>
              </a:avLst>
            </a:prstGeom>
            <a:solidFill>
              <a:srgbClr val="FFFFFF"/>
            </a:solidFill>
            <a:ln w="9525">
              <a:solidFill>
                <a:schemeClr val="tx1"/>
              </a:solidFill>
              <a:miter lim="800000"/>
              <a:headEnd/>
              <a:tailEnd/>
            </a:ln>
            <a:effectLst/>
          </p:spPr>
          <p:txBody>
            <a:bodyPr wrap="none" anchor="ctr"/>
            <a:lstStyle/>
            <a:p>
              <a:endParaRPr lang="ar-JO"/>
            </a:p>
          </p:txBody>
        </p:sp>
      </p:grpSp>
      <p:graphicFrame>
        <p:nvGraphicFramePr>
          <p:cNvPr id="17" name="Object 5"/>
          <p:cNvGraphicFramePr>
            <a:graphicFrameLocks noChangeAspect="1"/>
          </p:cNvGraphicFramePr>
          <p:nvPr/>
        </p:nvGraphicFramePr>
        <p:xfrm>
          <a:off x="4644008" y="2564904"/>
          <a:ext cx="2928505" cy="3528392"/>
        </p:xfrm>
        <a:graphic>
          <a:graphicData uri="http://schemas.openxmlformats.org/presentationml/2006/ole">
            <p:oleObj spid="_x0000_s186371" name="مخطط" r:id="rId4" imgW="3581306" imgH="4076807" progId="MSGraph.Chart.8">
              <p:embed followColorScheme="full"/>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Literature review </a:t>
            </a:r>
            <a:endParaRPr lang="ar-JO" dirty="0"/>
          </a:p>
        </p:txBody>
      </p:sp>
      <p:sp>
        <p:nvSpPr>
          <p:cNvPr id="3" name="عنصر نائب للمحتوى 2"/>
          <p:cNvSpPr>
            <a:spLocks noGrp="1"/>
          </p:cNvSpPr>
          <p:nvPr>
            <p:ph idx="1"/>
          </p:nvPr>
        </p:nvSpPr>
        <p:spPr>
          <a:xfrm>
            <a:off x="251520" y="1124745"/>
            <a:ext cx="8435280" cy="5276056"/>
          </a:xfrm>
        </p:spPr>
        <p:txBody>
          <a:bodyPr/>
          <a:lstStyle/>
          <a:p>
            <a:pPr algn="l" rtl="0">
              <a:lnSpc>
                <a:spcPct val="80000"/>
              </a:lnSpc>
              <a:buFont typeface="Wingdings" pitchFamily="2" charset="2"/>
              <a:buChar char="§"/>
            </a:pPr>
            <a:endParaRPr lang="en-US" sz="1800" dirty="0" smtClean="0"/>
          </a:p>
          <a:p>
            <a:pPr algn="l" rtl="0">
              <a:lnSpc>
                <a:spcPct val="150000"/>
              </a:lnSpc>
              <a:buFont typeface="Wingdings" pitchFamily="2" charset="2"/>
              <a:buChar char="§"/>
            </a:pPr>
            <a:r>
              <a:rPr lang="en-US" sz="1800" dirty="0" smtClean="0"/>
              <a:t>Masonry </a:t>
            </a:r>
            <a:r>
              <a:rPr lang="en-US" sz="1800" dirty="0" smtClean="0"/>
              <a:t>unit is a significant basic material of construction </a:t>
            </a:r>
            <a:r>
              <a:rPr lang="en-US" sz="1800" dirty="0" smtClean="0"/>
              <a:t>13 </a:t>
            </a:r>
            <a:r>
              <a:rPr lang="en-US" sz="1800" dirty="0" smtClean="0"/>
              <a:t>percent of the total cost of building material required for construction </a:t>
            </a:r>
            <a:r>
              <a:rPr lang="en-US" sz="1800" dirty="0" smtClean="0"/>
              <a:t>.</a:t>
            </a:r>
          </a:p>
          <a:p>
            <a:pPr algn="l" rtl="0">
              <a:lnSpc>
                <a:spcPct val="80000"/>
              </a:lnSpc>
              <a:buNone/>
            </a:pPr>
            <a:endParaRPr lang="en-US" sz="1800" dirty="0" smtClean="0"/>
          </a:p>
          <a:p>
            <a:pPr algn="l" rtl="0">
              <a:lnSpc>
                <a:spcPct val="80000"/>
              </a:lnSpc>
              <a:buFont typeface="Wingdings" pitchFamily="2" charset="2"/>
              <a:buChar char="§"/>
            </a:pPr>
            <a:endParaRPr lang="en-US" sz="1800" dirty="0" smtClean="0"/>
          </a:p>
          <a:p>
            <a:pPr algn="l" rtl="0">
              <a:lnSpc>
                <a:spcPct val="150000"/>
              </a:lnSpc>
              <a:buFont typeface="Wingdings" pitchFamily="2" charset="2"/>
              <a:buChar char="§"/>
            </a:pPr>
            <a:r>
              <a:rPr lang="en-US" sz="1800" dirty="0" smtClean="0"/>
              <a:t>Bricks have been widely used as construction and building material all around the world for a long time</a:t>
            </a:r>
            <a:r>
              <a:rPr lang="en-US" sz="1800" dirty="0" smtClean="0"/>
              <a:t>.</a:t>
            </a:r>
          </a:p>
          <a:p>
            <a:pPr algn="l" rtl="0">
              <a:lnSpc>
                <a:spcPct val="150000"/>
              </a:lnSpc>
              <a:buNone/>
            </a:pPr>
            <a:r>
              <a:rPr lang="en-US" sz="1800" dirty="0" smtClean="0"/>
              <a:t> </a:t>
            </a:r>
          </a:p>
          <a:p>
            <a:pPr algn="l" rtl="0">
              <a:lnSpc>
                <a:spcPct val="80000"/>
              </a:lnSpc>
              <a:buFont typeface="Wingdings" pitchFamily="2" charset="2"/>
              <a:buChar char="§"/>
            </a:pPr>
            <a:endParaRPr lang="en-US" sz="1800" dirty="0" smtClean="0"/>
          </a:p>
          <a:p>
            <a:pPr algn="l" rtl="0">
              <a:lnSpc>
                <a:spcPct val="150000"/>
              </a:lnSpc>
              <a:buFont typeface="Wingdings" pitchFamily="2" charset="2"/>
              <a:buChar char="§"/>
            </a:pPr>
            <a:r>
              <a:rPr lang="en-US" sz="1800" dirty="0" smtClean="0"/>
              <a:t> The first masonry units were based on dried mud and were used for the first time around 8000 BC in </a:t>
            </a:r>
            <a:r>
              <a:rPr lang="en-US" sz="1800" dirty="0" smtClean="0"/>
              <a:t>Mesopotamia stretching </a:t>
            </a:r>
            <a:r>
              <a:rPr lang="en-US" sz="1800" dirty="0" smtClean="0"/>
              <a:t>from Southeast Turkey, Northern Syria, and Iraq reaching the Arabic </a:t>
            </a:r>
            <a:r>
              <a:rPr lang="en-US" sz="1800" dirty="0" smtClean="0"/>
              <a:t>Gulf.</a:t>
            </a:r>
          </a:p>
          <a:p>
            <a:pPr algn="l" rtl="0">
              <a:lnSpc>
                <a:spcPct val="150000"/>
              </a:lnSpc>
              <a:buFont typeface="Wingdings" pitchFamily="2" charset="2"/>
              <a:buChar char="§"/>
            </a:pPr>
            <a:endParaRPr lang="en-US" sz="1800" dirty="0" smtClean="0"/>
          </a:p>
        </p:txBody>
      </p:sp>
      <p:sp>
        <p:nvSpPr>
          <p:cNvPr id="4" name="عنصر نائب للتذييل 3"/>
          <p:cNvSpPr>
            <a:spLocks noGrp="1"/>
          </p:cNvSpPr>
          <p:nvPr>
            <p:ph type="ftr" sz="quarter" idx="10"/>
          </p:nvPr>
        </p:nvSpPr>
        <p:spPr/>
        <p:txBody>
          <a:bodyPr/>
          <a:lstStyle/>
          <a:p>
            <a:r>
              <a:rPr lang="en-US" dirty="0" smtClean="0"/>
              <a:t>Company Logo</a:t>
            </a:r>
            <a:endParaRPr lang="en-US"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a:t>
            </a:r>
            <a:r>
              <a:rPr lang="en-US" dirty="0" smtClean="0"/>
              <a:t>enhanced properties of clay bricks as  green building material </a:t>
            </a:r>
          </a:p>
          <a:p>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عنصر نائب للتذييل 3"/>
          <p:cNvSpPr>
            <a:spLocks noGrp="1"/>
          </p:cNvSpPr>
          <p:nvPr>
            <p:ph type="ftr" sz="quarter" idx="10"/>
          </p:nvPr>
        </p:nvSpPr>
        <p:spPr>
          <a:xfrm>
            <a:off x="4788024" y="6381329"/>
            <a:ext cx="3974976" cy="400472"/>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31" name="عنصر نائب للتاريخ 5"/>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endParaRPr lang="en-US" dirty="0"/>
          </a:p>
        </p:txBody>
      </p:sp>
      <p:sp>
        <p:nvSpPr>
          <p:cNvPr id="75778" name="Rectangle 2"/>
          <p:cNvSpPr>
            <a:spLocks noGrp="1" noChangeArrowheads="1"/>
          </p:cNvSpPr>
          <p:nvPr>
            <p:ph type="title"/>
          </p:nvPr>
        </p:nvSpPr>
        <p:spPr/>
        <p:txBody>
          <a:bodyPr/>
          <a:lstStyle/>
          <a:p>
            <a:r>
              <a:rPr lang="en-US" sz="3600" dirty="0" smtClean="0"/>
              <a:t>Methods &amp; Material</a:t>
            </a:r>
            <a:endParaRPr lang="en-US" sz="2000" dirty="0"/>
          </a:p>
        </p:txBody>
      </p:sp>
      <p:sp>
        <p:nvSpPr>
          <p:cNvPr id="75779" name="Line 3"/>
          <p:cNvSpPr>
            <a:spLocks noChangeShapeType="1"/>
          </p:cNvSpPr>
          <p:nvPr/>
        </p:nvSpPr>
        <p:spPr bwMode="gray">
          <a:xfrm flipH="1">
            <a:off x="873125" y="5621338"/>
            <a:ext cx="1657350" cy="1587"/>
          </a:xfrm>
          <a:prstGeom prst="line">
            <a:avLst/>
          </a:prstGeom>
          <a:noFill/>
          <a:ln w="9525">
            <a:solidFill>
              <a:schemeClr val="tx1"/>
            </a:solidFill>
            <a:round/>
            <a:headEnd/>
            <a:tailEnd/>
          </a:ln>
          <a:effectLst/>
        </p:spPr>
        <p:txBody>
          <a:bodyPr wrap="none" anchor="ctr"/>
          <a:lstStyle/>
          <a:p>
            <a:endParaRPr lang="ar-JO"/>
          </a:p>
        </p:txBody>
      </p:sp>
      <p:sp>
        <p:nvSpPr>
          <p:cNvPr id="75780" name="Line 4"/>
          <p:cNvSpPr>
            <a:spLocks noChangeShapeType="1"/>
          </p:cNvSpPr>
          <p:nvPr/>
        </p:nvSpPr>
        <p:spPr bwMode="gray">
          <a:xfrm flipH="1">
            <a:off x="873125" y="4783138"/>
            <a:ext cx="2438400" cy="0"/>
          </a:xfrm>
          <a:prstGeom prst="line">
            <a:avLst/>
          </a:prstGeom>
          <a:noFill/>
          <a:ln w="9525">
            <a:solidFill>
              <a:schemeClr val="tx1"/>
            </a:solidFill>
            <a:round/>
            <a:headEnd/>
            <a:tailEnd/>
          </a:ln>
          <a:effectLst/>
        </p:spPr>
        <p:txBody>
          <a:bodyPr wrap="none" anchor="ctr"/>
          <a:lstStyle/>
          <a:p>
            <a:endParaRPr lang="ar-JO"/>
          </a:p>
        </p:txBody>
      </p:sp>
      <p:sp>
        <p:nvSpPr>
          <p:cNvPr id="75781" name="Line 5"/>
          <p:cNvSpPr>
            <a:spLocks noChangeShapeType="1"/>
          </p:cNvSpPr>
          <p:nvPr/>
        </p:nvSpPr>
        <p:spPr bwMode="gray">
          <a:xfrm flipH="1">
            <a:off x="873125" y="3952875"/>
            <a:ext cx="3352800" cy="0"/>
          </a:xfrm>
          <a:prstGeom prst="line">
            <a:avLst/>
          </a:prstGeom>
          <a:noFill/>
          <a:ln w="9525">
            <a:solidFill>
              <a:schemeClr val="tx1"/>
            </a:solidFill>
            <a:round/>
            <a:headEnd/>
            <a:tailEnd/>
          </a:ln>
          <a:effectLst/>
        </p:spPr>
        <p:txBody>
          <a:bodyPr wrap="none" anchor="ctr"/>
          <a:lstStyle/>
          <a:p>
            <a:endParaRPr lang="ar-JO"/>
          </a:p>
        </p:txBody>
      </p:sp>
      <p:sp>
        <p:nvSpPr>
          <p:cNvPr id="75782" name="Line 6"/>
          <p:cNvSpPr>
            <a:spLocks noChangeShapeType="1"/>
          </p:cNvSpPr>
          <p:nvPr/>
        </p:nvSpPr>
        <p:spPr bwMode="gray">
          <a:xfrm flipH="1">
            <a:off x="873125" y="3124200"/>
            <a:ext cx="4165600" cy="0"/>
          </a:xfrm>
          <a:prstGeom prst="line">
            <a:avLst/>
          </a:prstGeom>
          <a:noFill/>
          <a:ln w="9525">
            <a:solidFill>
              <a:schemeClr val="tx1"/>
            </a:solidFill>
            <a:round/>
            <a:headEnd/>
            <a:tailEnd/>
          </a:ln>
          <a:effectLst/>
        </p:spPr>
        <p:txBody>
          <a:bodyPr wrap="none" anchor="ctr"/>
          <a:lstStyle/>
          <a:p>
            <a:endParaRPr lang="ar-JO"/>
          </a:p>
        </p:txBody>
      </p:sp>
      <p:sp>
        <p:nvSpPr>
          <p:cNvPr id="75783" name="Line 7"/>
          <p:cNvSpPr>
            <a:spLocks noChangeShapeType="1"/>
          </p:cNvSpPr>
          <p:nvPr/>
        </p:nvSpPr>
        <p:spPr bwMode="gray">
          <a:xfrm flipH="1" flipV="1">
            <a:off x="873125" y="2282825"/>
            <a:ext cx="5033963" cy="0"/>
          </a:xfrm>
          <a:prstGeom prst="line">
            <a:avLst/>
          </a:prstGeom>
          <a:noFill/>
          <a:ln w="9525">
            <a:solidFill>
              <a:schemeClr val="tx1"/>
            </a:solidFill>
            <a:round/>
            <a:headEnd/>
            <a:tailEnd/>
          </a:ln>
          <a:effectLst/>
        </p:spPr>
        <p:txBody>
          <a:bodyPr wrap="none" anchor="ctr"/>
          <a:lstStyle/>
          <a:p>
            <a:endParaRPr lang="ar-JO"/>
          </a:p>
        </p:txBody>
      </p:sp>
      <p:sp>
        <p:nvSpPr>
          <p:cNvPr id="75784" name="Line 8"/>
          <p:cNvSpPr>
            <a:spLocks noChangeShapeType="1"/>
          </p:cNvSpPr>
          <p:nvPr/>
        </p:nvSpPr>
        <p:spPr bwMode="gray">
          <a:xfrm>
            <a:off x="1025525" y="2276475"/>
            <a:ext cx="0" cy="871538"/>
          </a:xfrm>
          <a:prstGeom prst="line">
            <a:avLst/>
          </a:prstGeom>
          <a:noFill/>
          <a:ln w="9525">
            <a:solidFill>
              <a:schemeClr val="tx1"/>
            </a:solidFill>
            <a:round/>
            <a:headEnd type="triangle" w="med" len="med"/>
            <a:tailEnd type="triangle" w="med" len="med"/>
          </a:ln>
          <a:effectLst/>
        </p:spPr>
        <p:txBody>
          <a:bodyPr wrap="none" anchor="ctr"/>
          <a:lstStyle/>
          <a:p>
            <a:endParaRPr lang="ar-JO"/>
          </a:p>
        </p:txBody>
      </p:sp>
      <p:sp>
        <p:nvSpPr>
          <p:cNvPr id="75785" name="Line 9"/>
          <p:cNvSpPr>
            <a:spLocks noChangeShapeType="1"/>
          </p:cNvSpPr>
          <p:nvPr/>
        </p:nvSpPr>
        <p:spPr bwMode="gray">
          <a:xfrm>
            <a:off x="1025525" y="3148013"/>
            <a:ext cx="0" cy="817562"/>
          </a:xfrm>
          <a:prstGeom prst="line">
            <a:avLst/>
          </a:prstGeom>
          <a:noFill/>
          <a:ln w="9525">
            <a:solidFill>
              <a:schemeClr val="tx1"/>
            </a:solidFill>
            <a:round/>
            <a:headEnd type="triangle" w="med" len="med"/>
            <a:tailEnd type="triangle" w="med" len="med"/>
          </a:ln>
          <a:effectLst/>
        </p:spPr>
        <p:txBody>
          <a:bodyPr wrap="none" anchor="ctr"/>
          <a:lstStyle/>
          <a:p>
            <a:endParaRPr lang="ar-JO"/>
          </a:p>
        </p:txBody>
      </p:sp>
      <p:sp>
        <p:nvSpPr>
          <p:cNvPr id="75786" name="Line 10"/>
          <p:cNvSpPr>
            <a:spLocks noChangeShapeType="1"/>
          </p:cNvSpPr>
          <p:nvPr/>
        </p:nvSpPr>
        <p:spPr bwMode="gray">
          <a:xfrm>
            <a:off x="1025525" y="3965575"/>
            <a:ext cx="0" cy="815975"/>
          </a:xfrm>
          <a:prstGeom prst="line">
            <a:avLst/>
          </a:prstGeom>
          <a:noFill/>
          <a:ln w="9525">
            <a:solidFill>
              <a:schemeClr val="tx1"/>
            </a:solidFill>
            <a:round/>
            <a:headEnd type="triangle" w="med" len="med"/>
            <a:tailEnd type="triangle" w="med" len="med"/>
          </a:ln>
          <a:effectLst/>
        </p:spPr>
        <p:txBody>
          <a:bodyPr wrap="none" anchor="ctr"/>
          <a:lstStyle/>
          <a:p>
            <a:endParaRPr lang="ar-JO"/>
          </a:p>
        </p:txBody>
      </p:sp>
      <p:sp>
        <p:nvSpPr>
          <p:cNvPr id="75787" name="Line 11"/>
          <p:cNvSpPr>
            <a:spLocks noChangeShapeType="1"/>
          </p:cNvSpPr>
          <p:nvPr/>
        </p:nvSpPr>
        <p:spPr bwMode="gray">
          <a:xfrm>
            <a:off x="1025525" y="4783138"/>
            <a:ext cx="0" cy="815975"/>
          </a:xfrm>
          <a:prstGeom prst="line">
            <a:avLst/>
          </a:prstGeom>
          <a:noFill/>
          <a:ln w="9525">
            <a:solidFill>
              <a:schemeClr val="tx1"/>
            </a:solidFill>
            <a:round/>
            <a:headEnd type="triangle" w="med" len="med"/>
            <a:tailEnd type="triangle" w="med" len="med"/>
          </a:ln>
          <a:effectLst/>
        </p:spPr>
        <p:txBody>
          <a:bodyPr wrap="none" anchor="ctr"/>
          <a:lstStyle/>
          <a:p>
            <a:endParaRPr lang="ar-JO"/>
          </a:p>
        </p:txBody>
      </p:sp>
      <p:sp>
        <p:nvSpPr>
          <p:cNvPr id="75788" name="Text Box 12"/>
          <p:cNvSpPr txBox="1">
            <a:spLocks noChangeArrowheads="1"/>
          </p:cNvSpPr>
          <p:nvPr/>
        </p:nvSpPr>
        <p:spPr bwMode="gray">
          <a:xfrm>
            <a:off x="1177925" y="2600325"/>
            <a:ext cx="3013967" cy="523220"/>
          </a:xfrm>
          <a:prstGeom prst="rect">
            <a:avLst/>
          </a:prstGeom>
          <a:noFill/>
          <a:ln w="9525">
            <a:noFill/>
            <a:miter lim="800000"/>
            <a:headEnd/>
            <a:tailEnd/>
          </a:ln>
          <a:effectLst/>
        </p:spPr>
        <p:txBody>
          <a:bodyPr wrap="none">
            <a:spAutoFit/>
          </a:bodyPr>
          <a:lstStyle/>
          <a:p>
            <a:pPr eaLnBrk="0" hangingPunct="0"/>
            <a:r>
              <a:rPr lang="en-US" sz="1400" dirty="0" smtClean="0">
                <a:latin typeface="Verdana" pitchFamily="34" charset="0"/>
              </a:rPr>
              <a:t>Carbonation process ( pressure</a:t>
            </a:r>
          </a:p>
          <a:p>
            <a:pPr eaLnBrk="0" hangingPunct="0"/>
            <a:r>
              <a:rPr lang="en-US" sz="1400" dirty="0" smtClean="0">
                <a:latin typeface="Verdana" pitchFamily="34" charset="0"/>
              </a:rPr>
              <a:t> , time)</a:t>
            </a:r>
            <a:endParaRPr lang="en-US" sz="1400" dirty="0">
              <a:latin typeface="Verdana" pitchFamily="34" charset="0"/>
            </a:endParaRPr>
          </a:p>
        </p:txBody>
      </p:sp>
      <p:sp>
        <p:nvSpPr>
          <p:cNvPr id="75789" name="Text Box 13"/>
          <p:cNvSpPr txBox="1">
            <a:spLocks noChangeArrowheads="1"/>
          </p:cNvSpPr>
          <p:nvPr/>
        </p:nvSpPr>
        <p:spPr bwMode="gray">
          <a:xfrm>
            <a:off x="1177925" y="3427413"/>
            <a:ext cx="2276585" cy="523220"/>
          </a:xfrm>
          <a:prstGeom prst="rect">
            <a:avLst/>
          </a:prstGeom>
          <a:noFill/>
          <a:ln w="9525">
            <a:noFill/>
            <a:miter lim="800000"/>
            <a:headEnd/>
            <a:tailEnd/>
          </a:ln>
          <a:effectLst/>
        </p:spPr>
        <p:txBody>
          <a:bodyPr wrap="none">
            <a:spAutoFit/>
          </a:bodyPr>
          <a:lstStyle/>
          <a:p>
            <a:pPr eaLnBrk="0" hangingPunct="0"/>
            <a:r>
              <a:rPr lang="en-US" sz="1400" dirty="0" smtClean="0">
                <a:latin typeface="Verdana" pitchFamily="34" charset="0"/>
              </a:rPr>
              <a:t>15% lime , 15 % sand </a:t>
            </a:r>
          </a:p>
          <a:p>
            <a:pPr eaLnBrk="0" hangingPunct="0"/>
            <a:r>
              <a:rPr lang="en-US" sz="1400" dirty="0" err="1" smtClean="0">
                <a:latin typeface="Verdana" pitchFamily="34" charset="0"/>
              </a:rPr>
              <a:t>4M</a:t>
            </a:r>
            <a:r>
              <a:rPr lang="en-US" sz="1400" dirty="0" smtClean="0">
                <a:latin typeface="Verdana" pitchFamily="34" charset="0"/>
              </a:rPr>
              <a:t> </a:t>
            </a:r>
            <a:r>
              <a:rPr lang="en-US" sz="1400" dirty="0" err="1" smtClean="0">
                <a:latin typeface="Verdana" pitchFamily="34" charset="0"/>
              </a:rPr>
              <a:t>NaOH</a:t>
            </a:r>
            <a:endParaRPr lang="en-US" sz="1400" dirty="0">
              <a:latin typeface="Verdana" pitchFamily="34" charset="0"/>
            </a:endParaRPr>
          </a:p>
        </p:txBody>
      </p:sp>
      <p:sp>
        <p:nvSpPr>
          <p:cNvPr id="75790" name="Text Box 14"/>
          <p:cNvSpPr txBox="1">
            <a:spLocks noChangeArrowheads="1"/>
          </p:cNvSpPr>
          <p:nvPr/>
        </p:nvSpPr>
        <p:spPr bwMode="gray">
          <a:xfrm>
            <a:off x="1177925" y="4291013"/>
            <a:ext cx="2214068" cy="523220"/>
          </a:xfrm>
          <a:prstGeom prst="rect">
            <a:avLst/>
          </a:prstGeom>
          <a:noFill/>
          <a:ln w="9525">
            <a:noFill/>
            <a:miter lim="800000"/>
            <a:headEnd/>
            <a:tailEnd/>
          </a:ln>
          <a:effectLst/>
        </p:spPr>
        <p:txBody>
          <a:bodyPr wrap="square">
            <a:spAutoFit/>
          </a:bodyPr>
          <a:lstStyle/>
          <a:p>
            <a:pPr eaLnBrk="0" hangingPunct="0"/>
            <a:r>
              <a:rPr lang="en-US" sz="1400" dirty="0" smtClean="0">
                <a:latin typeface="Verdana" pitchFamily="34" charset="0"/>
              </a:rPr>
              <a:t>35% lime , 15% sand</a:t>
            </a:r>
          </a:p>
          <a:p>
            <a:pPr eaLnBrk="0" hangingPunct="0"/>
            <a:r>
              <a:rPr lang="en-US" sz="1400" dirty="0" smtClean="0">
                <a:latin typeface="Verdana" pitchFamily="34" charset="0"/>
              </a:rPr>
              <a:t>10% iron powder </a:t>
            </a:r>
            <a:endParaRPr lang="en-US" sz="1400" dirty="0">
              <a:latin typeface="Verdana" pitchFamily="34" charset="0"/>
            </a:endParaRPr>
          </a:p>
        </p:txBody>
      </p:sp>
      <p:sp>
        <p:nvSpPr>
          <p:cNvPr id="75791" name="Text Box 15"/>
          <p:cNvSpPr txBox="1">
            <a:spLocks noChangeArrowheads="1"/>
          </p:cNvSpPr>
          <p:nvPr/>
        </p:nvSpPr>
        <p:spPr bwMode="gray">
          <a:xfrm>
            <a:off x="1177925" y="5097463"/>
            <a:ext cx="1233835" cy="523220"/>
          </a:xfrm>
          <a:prstGeom prst="rect">
            <a:avLst/>
          </a:prstGeom>
          <a:noFill/>
          <a:ln w="9525">
            <a:noFill/>
            <a:miter lim="800000"/>
            <a:headEnd/>
            <a:tailEnd/>
          </a:ln>
          <a:effectLst/>
        </p:spPr>
        <p:txBody>
          <a:bodyPr wrap="square">
            <a:spAutoFit/>
          </a:bodyPr>
          <a:lstStyle/>
          <a:p>
            <a:pPr eaLnBrk="0" hangingPunct="0"/>
            <a:r>
              <a:rPr lang="en-US" sz="1400" dirty="0" smtClean="0">
                <a:latin typeface="Verdana" pitchFamily="34" charset="0"/>
              </a:rPr>
              <a:t>15 % lime </a:t>
            </a:r>
            <a:r>
              <a:rPr lang="en-US" sz="1400" dirty="0" smtClean="0">
                <a:latin typeface="Verdana" pitchFamily="34" charset="0"/>
              </a:rPr>
              <a:t>, </a:t>
            </a:r>
            <a:r>
              <a:rPr lang="en-US" sz="1400" dirty="0" smtClean="0">
                <a:latin typeface="Verdana" pitchFamily="34" charset="0"/>
              </a:rPr>
              <a:t>15 % sand</a:t>
            </a:r>
            <a:endParaRPr lang="en-US" sz="1400" dirty="0">
              <a:latin typeface="Verdana" pitchFamily="34" charset="0"/>
            </a:endParaRPr>
          </a:p>
        </p:txBody>
      </p:sp>
      <p:grpSp>
        <p:nvGrpSpPr>
          <p:cNvPr id="2" name="Group 16"/>
          <p:cNvGrpSpPr>
            <a:grpSpLocks/>
          </p:cNvGrpSpPr>
          <p:nvPr/>
        </p:nvGrpSpPr>
        <p:grpSpPr bwMode="auto">
          <a:xfrm>
            <a:off x="2590800" y="2286000"/>
            <a:ext cx="5826125" cy="3343275"/>
            <a:chOff x="1514" y="1446"/>
            <a:chExt cx="3670" cy="2106"/>
          </a:xfrm>
        </p:grpSpPr>
        <p:sp>
          <p:nvSpPr>
            <p:cNvPr id="75793" name="Freeform 17"/>
            <p:cNvSpPr>
              <a:spLocks/>
            </p:cNvSpPr>
            <p:nvPr/>
          </p:nvSpPr>
          <p:spPr bwMode="gray">
            <a:xfrm>
              <a:off x="4817" y="1446"/>
              <a:ext cx="363" cy="533"/>
            </a:xfrm>
            <a:custGeom>
              <a:avLst/>
              <a:gdLst/>
              <a:ahLst/>
              <a:cxnLst>
                <a:cxn ang="0">
                  <a:pos x="308" y="120"/>
                </a:cxn>
                <a:cxn ang="0">
                  <a:pos x="0" y="444"/>
                </a:cxn>
                <a:cxn ang="0">
                  <a:pos x="0" y="286"/>
                </a:cxn>
                <a:cxn ang="0">
                  <a:pos x="308" y="0"/>
                </a:cxn>
                <a:cxn ang="0">
                  <a:pos x="308" y="120"/>
                </a:cxn>
              </a:cxnLst>
              <a:rect l="0" t="0" r="r" b="b"/>
              <a:pathLst>
                <a:path w="308" h="444">
                  <a:moveTo>
                    <a:pt x="308" y="120"/>
                  </a:moveTo>
                  <a:lnTo>
                    <a:pt x="0" y="444"/>
                  </a:lnTo>
                  <a:lnTo>
                    <a:pt x="0" y="286"/>
                  </a:lnTo>
                  <a:lnTo>
                    <a:pt x="308" y="0"/>
                  </a:lnTo>
                  <a:lnTo>
                    <a:pt x="308" y="120"/>
                  </a:lnTo>
                  <a:close/>
                </a:path>
              </a:pathLst>
            </a:custGeom>
            <a:gradFill rotWithShape="1">
              <a:gsLst>
                <a:gs pos="0">
                  <a:schemeClr val="accent2">
                    <a:gamma/>
                    <a:shade val="46275"/>
                    <a:invGamma/>
                  </a:schemeClr>
                </a:gs>
                <a:gs pos="50000">
                  <a:schemeClr val="accent2"/>
                </a:gs>
                <a:gs pos="100000">
                  <a:schemeClr val="accent2">
                    <a:gamma/>
                    <a:shade val="46275"/>
                    <a:invGamma/>
                  </a:schemeClr>
                </a:gs>
              </a:gsLst>
              <a:lin ang="2700000" scaled="1"/>
            </a:gradFill>
            <a:ln w="0">
              <a:noFill/>
              <a:prstDash val="solid"/>
              <a:round/>
              <a:headEnd/>
              <a:tailEnd/>
            </a:ln>
          </p:spPr>
          <p:txBody>
            <a:bodyPr/>
            <a:lstStyle/>
            <a:p>
              <a:endParaRPr lang="ar-JO"/>
            </a:p>
          </p:txBody>
        </p:sp>
        <p:sp>
          <p:nvSpPr>
            <p:cNvPr id="75794" name="Freeform 18"/>
            <p:cNvSpPr>
              <a:spLocks/>
            </p:cNvSpPr>
            <p:nvPr/>
          </p:nvSpPr>
          <p:spPr bwMode="gray">
            <a:xfrm>
              <a:off x="3078" y="1446"/>
              <a:ext cx="2106" cy="341"/>
            </a:xfrm>
            <a:custGeom>
              <a:avLst/>
              <a:gdLst/>
              <a:ahLst/>
              <a:cxnLst>
                <a:cxn ang="0">
                  <a:pos x="1478" y="284"/>
                </a:cxn>
                <a:cxn ang="0">
                  <a:pos x="0" y="284"/>
                </a:cxn>
                <a:cxn ang="0">
                  <a:pos x="446" y="0"/>
                </a:cxn>
                <a:cxn ang="0">
                  <a:pos x="1786" y="0"/>
                </a:cxn>
                <a:cxn ang="0">
                  <a:pos x="1478" y="284"/>
                </a:cxn>
              </a:cxnLst>
              <a:rect l="0" t="0" r="r" b="b"/>
              <a:pathLst>
                <a:path w="1786" h="284">
                  <a:moveTo>
                    <a:pt x="1478" y="284"/>
                  </a:moveTo>
                  <a:lnTo>
                    <a:pt x="0" y="284"/>
                  </a:lnTo>
                  <a:lnTo>
                    <a:pt x="446" y="0"/>
                  </a:lnTo>
                  <a:lnTo>
                    <a:pt x="1786" y="0"/>
                  </a:lnTo>
                  <a:lnTo>
                    <a:pt x="1478" y="284"/>
                  </a:lnTo>
                  <a:close/>
                </a:path>
              </a:pathLst>
            </a:custGeom>
            <a:solidFill>
              <a:schemeClr val="accent2"/>
            </a:solidFill>
            <a:ln w="0">
              <a:noFill/>
              <a:prstDash val="solid"/>
              <a:round/>
              <a:headEnd/>
              <a:tailEnd/>
            </a:ln>
          </p:spPr>
          <p:txBody>
            <a:bodyPr/>
            <a:lstStyle/>
            <a:p>
              <a:endParaRPr lang="ar-JO"/>
            </a:p>
          </p:txBody>
        </p:sp>
        <p:sp>
          <p:nvSpPr>
            <p:cNvPr id="75795" name="Freeform 19"/>
            <p:cNvSpPr>
              <a:spLocks/>
            </p:cNvSpPr>
            <p:nvPr/>
          </p:nvSpPr>
          <p:spPr bwMode="gray">
            <a:xfrm>
              <a:off x="4452" y="1970"/>
              <a:ext cx="363" cy="530"/>
            </a:xfrm>
            <a:custGeom>
              <a:avLst/>
              <a:gdLst/>
              <a:ahLst/>
              <a:cxnLst>
                <a:cxn ang="0">
                  <a:pos x="308" y="120"/>
                </a:cxn>
                <a:cxn ang="0">
                  <a:pos x="0" y="442"/>
                </a:cxn>
                <a:cxn ang="0">
                  <a:pos x="0" y="286"/>
                </a:cxn>
                <a:cxn ang="0">
                  <a:pos x="308" y="0"/>
                </a:cxn>
                <a:cxn ang="0">
                  <a:pos x="308" y="120"/>
                </a:cxn>
              </a:cxnLst>
              <a:rect l="0" t="0" r="r" b="b"/>
              <a:pathLst>
                <a:path w="308" h="442">
                  <a:moveTo>
                    <a:pt x="308" y="120"/>
                  </a:moveTo>
                  <a:lnTo>
                    <a:pt x="0" y="442"/>
                  </a:lnTo>
                  <a:lnTo>
                    <a:pt x="0" y="286"/>
                  </a:lnTo>
                  <a:lnTo>
                    <a:pt x="308" y="0"/>
                  </a:lnTo>
                  <a:lnTo>
                    <a:pt x="308" y="120"/>
                  </a:lnTo>
                  <a:close/>
                </a:path>
              </a:pathLst>
            </a:custGeom>
            <a:gradFill rotWithShape="1">
              <a:gsLst>
                <a:gs pos="0">
                  <a:schemeClr val="hlink">
                    <a:gamma/>
                    <a:shade val="46275"/>
                    <a:invGamma/>
                  </a:schemeClr>
                </a:gs>
                <a:gs pos="50000">
                  <a:schemeClr val="hlink"/>
                </a:gs>
                <a:gs pos="100000">
                  <a:schemeClr val="hlink">
                    <a:gamma/>
                    <a:shade val="46275"/>
                    <a:invGamma/>
                  </a:schemeClr>
                </a:gs>
              </a:gsLst>
              <a:lin ang="2700000" scaled="1"/>
            </a:gradFill>
            <a:ln w="0">
              <a:noFill/>
              <a:prstDash val="solid"/>
              <a:round/>
              <a:headEnd/>
              <a:tailEnd/>
            </a:ln>
          </p:spPr>
          <p:txBody>
            <a:bodyPr/>
            <a:lstStyle/>
            <a:p>
              <a:endParaRPr lang="ar-JO"/>
            </a:p>
          </p:txBody>
        </p:sp>
        <p:sp>
          <p:nvSpPr>
            <p:cNvPr id="75796" name="Freeform 20"/>
            <p:cNvSpPr>
              <a:spLocks/>
            </p:cNvSpPr>
            <p:nvPr/>
          </p:nvSpPr>
          <p:spPr bwMode="gray">
            <a:xfrm>
              <a:off x="2555" y="1970"/>
              <a:ext cx="2264" cy="340"/>
            </a:xfrm>
            <a:custGeom>
              <a:avLst/>
              <a:gdLst/>
              <a:ahLst/>
              <a:cxnLst>
                <a:cxn ang="0">
                  <a:pos x="1612" y="284"/>
                </a:cxn>
                <a:cxn ang="0">
                  <a:pos x="0" y="284"/>
                </a:cxn>
                <a:cxn ang="0">
                  <a:pos x="446" y="0"/>
                </a:cxn>
                <a:cxn ang="0">
                  <a:pos x="1920" y="0"/>
                </a:cxn>
                <a:cxn ang="0">
                  <a:pos x="1612" y="284"/>
                </a:cxn>
              </a:cxnLst>
              <a:rect l="0" t="0" r="r" b="b"/>
              <a:pathLst>
                <a:path w="1920" h="284">
                  <a:moveTo>
                    <a:pt x="1612" y="284"/>
                  </a:moveTo>
                  <a:lnTo>
                    <a:pt x="0" y="284"/>
                  </a:lnTo>
                  <a:lnTo>
                    <a:pt x="446" y="0"/>
                  </a:lnTo>
                  <a:lnTo>
                    <a:pt x="1920" y="0"/>
                  </a:lnTo>
                  <a:lnTo>
                    <a:pt x="1612" y="284"/>
                  </a:lnTo>
                  <a:close/>
                </a:path>
              </a:pathLst>
            </a:custGeom>
            <a:solidFill>
              <a:schemeClr val="hlink"/>
            </a:solidFill>
            <a:ln w="0">
              <a:noFill/>
              <a:prstDash val="solid"/>
              <a:round/>
              <a:headEnd/>
              <a:tailEnd/>
            </a:ln>
          </p:spPr>
          <p:txBody>
            <a:bodyPr/>
            <a:lstStyle/>
            <a:p>
              <a:endParaRPr lang="ar-JO" dirty="0"/>
            </a:p>
          </p:txBody>
        </p:sp>
        <p:sp>
          <p:nvSpPr>
            <p:cNvPr id="75797" name="Freeform 21"/>
            <p:cNvSpPr>
              <a:spLocks/>
            </p:cNvSpPr>
            <p:nvPr/>
          </p:nvSpPr>
          <p:spPr bwMode="gray">
            <a:xfrm>
              <a:off x="4086" y="2494"/>
              <a:ext cx="361" cy="532"/>
            </a:xfrm>
            <a:custGeom>
              <a:avLst/>
              <a:gdLst/>
              <a:ahLst/>
              <a:cxnLst>
                <a:cxn ang="0">
                  <a:pos x="306" y="122"/>
                </a:cxn>
                <a:cxn ang="0">
                  <a:pos x="0" y="444"/>
                </a:cxn>
                <a:cxn ang="0">
                  <a:pos x="0" y="286"/>
                </a:cxn>
                <a:cxn ang="0">
                  <a:pos x="306" y="0"/>
                </a:cxn>
                <a:cxn ang="0">
                  <a:pos x="306" y="122"/>
                </a:cxn>
              </a:cxnLst>
              <a:rect l="0" t="0" r="r" b="b"/>
              <a:pathLst>
                <a:path w="306" h="444">
                  <a:moveTo>
                    <a:pt x="306" y="122"/>
                  </a:moveTo>
                  <a:lnTo>
                    <a:pt x="0" y="444"/>
                  </a:lnTo>
                  <a:lnTo>
                    <a:pt x="0" y="286"/>
                  </a:lnTo>
                  <a:lnTo>
                    <a:pt x="306" y="0"/>
                  </a:lnTo>
                  <a:lnTo>
                    <a:pt x="306" y="122"/>
                  </a:lnTo>
                  <a:close/>
                </a:path>
              </a:pathLst>
            </a:custGeom>
            <a:gradFill rotWithShape="1">
              <a:gsLst>
                <a:gs pos="0">
                  <a:schemeClr val="folHlink">
                    <a:gamma/>
                    <a:shade val="46275"/>
                    <a:invGamma/>
                  </a:schemeClr>
                </a:gs>
                <a:gs pos="50000">
                  <a:schemeClr val="folHlink"/>
                </a:gs>
                <a:gs pos="100000">
                  <a:schemeClr val="folHlink">
                    <a:gamma/>
                    <a:shade val="46275"/>
                    <a:invGamma/>
                  </a:schemeClr>
                </a:gs>
              </a:gsLst>
              <a:lin ang="2700000" scaled="1"/>
            </a:gradFill>
            <a:ln w="0">
              <a:noFill/>
              <a:prstDash val="solid"/>
              <a:round/>
              <a:headEnd/>
              <a:tailEnd/>
            </a:ln>
          </p:spPr>
          <p:txBody>
            <a:bodyPr/>
            <a:lstStyle/>
            <a:p>
              <a:endParaRPr lang="ar-JO"/>
            </a:p>
          </p:txBody>
        </p:sp>
        <p:sp>
          <p:nvSpPr>
            <p:cNvPr id="75798" name="Freeform 22"/>
            <p:cNvSpPr>
              <a:spLocks/>
            </p:cNvSpPr>
            <p:nvPr/>
          </p:nvSpPr>
          <p:spPr bwMode="gray">
            <a:xfrm>
              <a:off x="3722" y="3019"/>
              <a:ext cx="364" cy="533"/>
            </a:xfrm>
            <a:custGeom>
              <a:avLst/>
              <a:gdLst/>
              <a:ahLst/>
              <a:cxnLst>
                <a:cxn ang="0">
                  <a:pos x="308" y="122"/>
                </a:cxn>
                <a:cxn ang="0">
                  <a:pos x="0" y="444"/>
                </a:cxn>
                <a:cxn ang="0">
                  <a:pos x="0" y="286"/>
                </a:cxn>
                <a:cxn ang="0">
                  <a:pos x="308" y="0"/>
                </a:cxn>
                <a:cxn ang="0">
                  <a:pos x="308" y="122"/>
                </a:cxn>
              </a:cxnLst>
              <a:rect l="0" t="0" r="r" b="b"/>
              <a:pathLst>
                <a:path w="308" h="444">
                  <a:moveTo>
                    <a:pt x="308" y="122"/>
                  </a:moveTo>
                  <a:lnTo>
                    <a:pt x="0" y="444"/>
                  </a:lnTo>
                  <a:lnTo>
                    <a:pt x="0" y="286"/>
                  </a:lnTo>
                  <a:lnTo>
                    <a:pt x="308" y="0"/>
                  </a:lnTo>
                  <a:lnTo>
                    <a:pt x="308" y="122"/>
                  </a:lnTo>
                  <a:close/>
                </a:path>
              </a:pathLst>
            </a:custGeom>
            <a:gradFill rotWithShape="1">
              <a:gsLst>
                <a:gs pos="0">
                  <a:schemeClr val="accent1">
                    <a:gamma/>
                    <a:shade val="46275"/>
                    <a:invGamma/>
                  </a:schemeClr>
                </a:gs>
                <a:gs pos="50000">
                  <a:schemeClr val="accent1"/>
                </a:gs>
                <a:gs pos="100000">
                  <a:schemeClr val="accent1">
                    <a:gamma/>
                    <a:shade val="46275"/>
                    <a:invGamma/>
                  </a:schemeClr>
                </a:gs>
              </a:gsLst>
              <a:lin ang="2700000" scaled="1"/>
            </a:gradFill>
            <a:ln w="0">
              <a:noFill/>
              <a:prstDash val="solid"/>
              <a:round/>
              <a:headEnd/>
              <a:tailEnd/>
            </a:ln>
          </p:spPr>
          <p:txBody>
            <a:bodyPr/>
            <a:lstStyle/>
            <a:p>
              <a:endParaRPr lang="ar-JO"/>
            </a:p>
          </p:txBody>
        </p:sp>
        <p:sp>
          <p:nvSpPr>
            <p:cNvPr id="75799" name="Freeform 23"/>
            <p:cNvSpPr>
              <a:spLocks/>
            </p:cNvSpPr>
            <p:nvPr/>
          </p:nvSpPr>
          <p:spPr bwMode="gray">
            <a:xfrm>
              <a:off x="1515" y="3022"/>
              <a:ext cx="2571" cy="340"/>
            </a:xfrm>
            <a:custGeom>
              <a:avLst/>
              <a:gdLst/>
              <a:ahLst/>
              <a:cxnLst>
                <a:cxn ang="0">
                  <a:pos x="1872" y="284"/>
                </a:cxn>
                <a:cxn ang="0">
                  <a:pos x="0" y="284"/>
                </a:cxn>
                <a:cxn ang="0">
                  <a:pos x="446" y="0"/>
                </a:cxn>
                <a:cxn ang="0">
                  <a:pos x="2180" y="0"/>
                </a:cxn>
                <a:cxn ang="0">
                  <a:pos x="1872" y="284"/>
                </a:cxn>
              </a:cxnLst>
              <a:rect l="0" t="0" r="r" b="b"/>
              <a:pathLst>
                <a:path w="2180" h="284">
                  <a:moveTo>
                    <a:pt x="1872" y="284"/>
                  </a:moveTo>
                  <a:lnTo>
                    <a:pt x="0" y="284"/>
                  </a:lnTo>
                  <a:lnTo>
                    <a:pt x="446" y="0"/>
                  </a:lnTo>
                  <a:lnTo>
                    <a:pt x="2180" y="0"/>
                  </a:lnTo>
                  <a:lnTo>
                    <a:pt x="1872" y="284"/>
                  </a:lnTo>
                  <a:close/>
                </a:path>
              </a:pathLst>
            </a:custGeom>
            <a:solidFill>
              <a:schemeClr val="accent1"/>
            </a:solidFill>
            <a:ln w="0">
              <a:noFill/>
              <a:prstDash val="solid"/>
              <a:round/>
              <a:headEnd/>
              <a:tailEnd/>
            </a:ln>
          </p:spPr>
          <p:txBody>
            <a:bodyPr/>
            <a:lstStyle/>
            <a:p>
              <a:endParaRPr lang="ar-JO" dirty="0"/>
            </a:p>
          </p:txBody>
        </p:sp>
        <p:sp>
          <p:nvSpPr>
            <p:cNvPr id="75800" name="Freeform 24"/>
            <p:cNvSpPr>
              <a:spLocks/>
            </p:cNvSpPr>
            <p:nvPr/>
          </p:nvSpPr>
          <p:spPr bwMode="gray">
            <a:xfrm>
              <a:off x="1888" y="1543"/>
              <a:ext cx="1158" cy="1715"/>
            </a:xfrm>
            <a:custGeom>
              <a:avLst/>
              <a:gdLst/>
              <a:ahLst/>
              <a:cxnLst>
                <a:cxn ang="0">
                  <a:pos x="12" y="2464"/>
                </a:cxn>
                <a:cxn ang="0">
                  <a:pos x="56" y="2120"/>
                </a:cxn>
                <a:cxn ang="0">
                  <a:pos x="124" y="1808"/>
                </a:cxn>
                <a:cxn ang="0">
                  <a:pos x="212" y="1524"/>
                </a:cxn>
                <a:cxn ang="0">
                  <a:pos x="316" y="1270"/>
                </a:cxn>
                <a:cxn ang="0">
                  <a:pos x="430" y="1044"/>
                </a:cxn>
                <a:cxn ang="0">
                  <a:pos x="550" y="846"/>
                </a:cxn>
                <a:cxn ang="0">
                  <a:pos x="672" y="674"/>
                </a:cxn>
                <a:cxn ang="0">
                  <a:pos x="792" y="528"/>
                </a:cxn>
                <a:cxn ang="0">
                  <a:pos x="906" y="408"/>
                </a:cxn>
                <a:cxn ang="0">
                  <a:pos x="1010" y="310"/>
                </a:cxn>
                <a:cxn ang="0">
                  <a:pos x="1096" y="236"/>
                </a:cxn>
                <a:cxn ang="0">
                  <a:pos x="1164" y="184"/>
                </a:cxn>
                <a:cxn ang="0">
                  <a:pos x="1208" y="154"/>
                </a:cxn>
                <a:cxn ang="0">
                  <a:pos x="1224" y="144"/>
                </a:cxn>
                <a:cxn ang="0">
                  <a:pos x="1728" y="56"/>
                </a:cxn>
                <a:cxn ang="0">
                  <a:pos x="1568" y="328"/>
                </a:cxn>
                <a:cxn ang="0">
                  <a:pos x="1554" y="332"/>
                </a:cxn>
                <a:cxn ang="0">
                  <a:pos x="1514" y="346"/>
                </a:cxn>
                <a:cxn ang="0">
                  <a:pos x="1452" y="370"/>
                </a:cxn>
                <a:cxn ang="0">
                  <a:pos x="1370" y="410"/>
                </a:cxn>
                <a:cxn ang="0">
                  <a:pos x="1270" y="466"/>
                </a:cxn>
                <a:cxn ang="0">
                  <a:pos x="1158" y="540"/>
                </a:cxn>
                <a:cxn ang="0">
                  <a:pos x="1034" y="636"/>
                </a:cxn>
                <a:cxn ang="0">
                  <a:pos x="904" y="756"/>
                </a:cxn>
                <a:cxn ang="0">
                  <a:pos x="770" y="900"/>
                </a:cxn>
                <a:cxn ang="0">
                  <a:pos x="632" y="1076"/>
                </a:cxn>
                <a:cxn ang="0">
                  <a:pos x="498" y="1280"/>
                </a:cxn>
                <a:cxn ang="0">
                  <a:pos x="370" y="1518"/>
                </a:cxn>
                <a:cxn ang="0">
                  <a:pos x="248" y="1792"/>
                </a:cxn>
                <a:cxn ang="0">
                  <a:pos x="138" y="2104"/>
                </a:cxn>
                <a:cxn ang="0">
                  <a:pos x="42" y="2456"/>
                </a:cxn>
              </a:cxnLst>
              <a:rect l="0" t="0" r="r" b="b"/>
              <a:pathLst>
                <a:path w="1824" h="2648">
                  <a:moveTo>
                    <a:pt x="0" y="2648"/>
                  </a:moveTo>
                  <a:lnTo>
                    <a:pt x="12" y="2464"/>
                  </a:lnTo>
                  <a:lnTo>
                    <a:pt x="32" y="2288"/>
                  </a:lnTo>
                  <a:lnTo>
                    <a:pt x="56" y="2120"/>
                  </a:lnTo>
                  <a:lnTo>
                    <a:pt x="88" y="1960"/>
                  </a:lnTo>
                  <a:lnTo>
                    <a:pt x="124" y="1808"/>
                  </a:lnTo>
                  <a:lnTo>
                    <a:pt x="166" y="1662"/>
                  </a:lnTo>
                  <a:lnTo>
                    <a:pt x="212" y="1524"/>
                  </a:lnTo>
                  <a:lnTo>
                    <a:pt x="262" y="1394"/>
                  </a:lnTo>
                  <a:lnTo>
                    <a:pt x="316" y="1270"/>
                  </a:lnTo>
                  <a:lnTo>
                    <a:pt x="372" y="1154"/>
                  </a:lnTo>
                  <a:lnTo>
                    <a:pt x="430" y="1044"/>
                  </a:lnTo>
                  <a:lnTo>
                    <a:pt x="490" y="942"/>
                  </a:lnTo>
                  <a:lnTo>
                    <a:pt x="550" y="846"/>
                  </a:lnTo>
                  <a:lnTo>
                    <a:pt x="612" y="758"/>
                  </a:lnTo>
                  <a:lnTo>
                    <a:pt x="672" y="674"/>
                  </a:lnTo>
                  <a:lnTo>
                    <a:pt x="734" y="598"/>
                  </a:lnTo>
                  <a:lnTo>
                    <a:pt x="792" y="528"/>
                  </a:lnTo>
                  <a:lnTo>
                    <a:pt x="850" y="464"/>
                  </a:lnTo>
                  <a:lnTo>
                    <a:pt x="906" y="408"/>
                  </a:lnTo>
                  <a:lnTo>
                    <a:pt x="960" y="356"/>
                  </a:lnTo>
                  <a:lnTo>
                    <a:pt x="1010" y="310"/>
                  </a:lnTo>
                  <a:lnTo>
                    <a:pt x="1056" y="270"/>
                  </a:lnTo>
                  <a:lnTo>
                    <a:pt x="1096" y="236"/>
                  </a:lnTo>
                  <a:lnTo>
                    <a:pt x="1134" y="208"/>
                  </a:lnTo>
                  <a:lnTo>
                    <a:pt x="1164" y="184"/>
                  </a:lnTo>
                  <a:lnTo>
                    <a:pt x="1190" y="166"/>
                  </a:lnTo>
                  <a:lnTo>
                    <a:pt x="1208" y="154"/>
                  </a:lnTo>
                  <a:lnTo>
                    <a:pt x="1220" y="146"/>
                  </a:lnTo>
                  <a:lnTo>
                    <a:pt x="1224" y="144"/>
                  </a:lnTo>
                  <a:lnTo>
                    <a:pt x="848" y="0"/>
                  </a:lnTo>
                  <a:lnTo>
                    <a:pt x="1728" y="56"/>
                  </a:lnTo>
                  <a:lnTo>
                    <a:pt x="1824" y="480"/>
                  </a:lnTo>
                  <a:lnTo>
                    <a:pt x="1568" y="328"/>
                  </a:lnTo>
                  <a:lnTo>
                    <a:pt x="1564" y="328"/>
                  </a:lnTo>
                  <a:lnTo>
                    <a:pt x="1554" y="332"/>
                  </a:lnTo>
                  <a:lnTo>
                    <a:pt x="1538" y="338"/>
                  </a:lnTo>
                  <a:lnTo>
                    <a:pt x="1514" y="346"/>
                  </a:lnTo>
                  <a:lnTo>
                    <a:pt x="1486" y="356"/>
                  </a:lnTo>
                  <a:lnTo>
                    <a:pt x="1452" y="370"/>
                  </a:lnTo>
                  <a:lnTo>
                    <a:pt x="1412" y="388"/>
                  </a:lnTo>
                  <a:lnTo>
                    <a:pt x="1370" y="410"/>
                  </a:lnTo>
                  <a:lnTo>
                    <a:pt x="1322" y="436"/>
                  </a:lnTo>
                  <a:lnTo>
                    <a:pt x="1270" y="466"/>
                  </a:lnTo>
                  <a:lnTo>
                    <a:pt x="1216" y="500"/>
                  </a:lnTo>
                  <a:lnTo>
                    <a:pt x="1158" y="540"/>
                  </a:lnTo>
                  <a:lnTo>
                    <a:pt x="1098" y="584"/>
                  </a:lnTo>
                  <a:lnTo>
                    <a:pt x="1034" y="636"/>
                  </a:lnTo>
                  <a:lnTo>
                    <a:pt x="970" y="692"/>
                  </a:lnTo>
                  <a:lnTo>
                    <a:pt x="904" y="756"/>
                  </a:lnTo>
                  <a:lnTo>
                    <a:pt x="836" y="824"/>
                  </a:lnTo>
                  <a:lnTo>
                    <a:pt x="770" y="900"/>
                  </a:lnTo>
                  <a:lnTo>
                    <a:pt x="700" y="984"/>
                  </a:lnTo>
                  <a:lnTo>
                    <a:pt x="632" y="1076"/>
                  </a:lnTo>
                  <a:lnTo>
                    <a:pt x="566" y="1174"/>
                  </a:lnTo>
                  <a:lnTo>
                    <a:pt x="498" y="1280"/>
                  </a:lnTo>
                  <a:lnTo>
                    <a:pt x="434" y="1394"/>
                  </a:lnTo>
                  <a:lnTo>
                    <a:pt x="370" y="1518"/>
                  </a:lnTo>
                  <a:lnTo>
                    <a:pt x="308" y="1650"/>
                  </a:lnTo>
                  <a:lnTo>
                    <a:pt x="248" y="1792"/>
                  </a:lnTo>
                  <a:lnTo>
                    <a:pt x="192" y="1944"/>
                  </a:lnTo>
                  <a:lnTo>
                    <a:pt x="138" y="2104"/>
                  </a:lnTo>
                  <a:lnTo>
                    <a:pt x="88" y="2274"/>
                  </a:lnTo>
                  <a:lnTo>
                    <a:pt x="42" y="2456"/>
                  </a:lnTo>
                  <a:lnTo>
                    <a:pt x="0" y="2648"/>
                  </a:lnTo>
                  <a:close/>
                </a:path>
              </a:pathLst>
            </a:custGeom>
            <a:gradFill rotWithShape="1">
              <a:gsLst>
                <a:gs pos="0">
                  <a:srgbClr val="D11364"/>
                </a:gs>
                <a:gs pos="100000">
                  <a:srgbClr val="D11364">
                    <a:gamma/>
                    <a:shade val="46275"/>
                    <a:invGamma/>
                  </a:srgbClr>
                </a:gs>
              </a:gsLst>
              <a:lin ang="5400000" scaled="1"/>
            </a:gradFill>
            <a:ln w="0">
              <a:noFill/>
              <a:prstDash val="solid"/>
              <a:round/>
              <a:headEnd/>
              <a:tailEnd/>
            </a:ln>
          </p:spPr>
          <p:txBody>
            <a:bodyPr/>
            <a:lstStyle/>
            <a:p>
              <a:endParaRPr lang="ar-JO"/>
            </a:p>
          </p:txBody>
        </p:sp>
        <p:sp>
          <p:nvSpPr>
            <p:cNvPr id="75801" name="Rectangle 25"/>
            <p:cNvSpPr>
              <a:spLocks noChangeArrowheads="1"/>
            </p:cNvSpPr>
            <p:nvPr/>
          </p:nvSpPr>
          <p:spPr bwMode="gray">
            <a:xfrm>
              <a:off x="3082" y="1787"/>
              <a:ext cx="1743" cy="192"/>
            </a:xfrm>
            <a:prstGeom prst="rect">
              <a:avLst/>
            </a:prstGeom>
            <a:gradFill rotWithShape="1">
              <a:gsLst>
                <a:gs pos="0">
                  <a:schemeClr val="accent2">
                    <a:gamma/>
                    <a:shade val="72549"/>
                    <a:invGamma/>
                  </a:schemeClr>
                </a:gs>
                <a:gs pos="50000">
                  <a:schemeClr val="accent2"/>
                </a:gs>
                <a:gs pos="100000">
                  <a:schemeClr val="accent2">
                    <a:gamma/>
                    <a:shade val="72549"/>
                    <a:invGamma/>
                  </a:schemeClr>
                </a:gs>
              </a:gsLst>
              <a:lin ang="2700000" scaled="1"/>
            </a:gradFill>
            <a:ln w="9525">
              <a:noFill/>
              <a:miter lim="800000"/>
              <a:headEnd/>
              <a:tailEnd/>
            </a:ln>
            <a:effectLst/>
          </p:spPr>
          <p:txBody>
            <a:bodyPr wrap="none" anchor="ctr"/>
            <a:lstStyle/>
            <a:p>
              <a:pPr algn="ctr" eaLnBrk="0" hangingPunct="0"/>
              <a:r>
                <a:rPr lang="en-US" sz="1600" b="1" dirty="0" smtClean="0">
                  <a:solidFill>
                    <a:srgbClr val="FFFFFF"/>
                  </a:solidFill>
                  <a:latin typeface="Verdana" pitchFamily="34" charset="0"/>
                </a:rPr>
                <a:t>4</a:t>
              </a:r>
              <a:r>
                <a:rPr lang="en-US" sz="1600" b="1" baseline="30000" dirty="0" smtClean="0">
                  <a:solidFill>
                    <a:srgbClr val="FFFFFF"/>
                  </a:solidFill>
                  <a:latin typeface="Verdana" pitchFamily="34" charset="0"/>
                </a:rPr>
                <a:t>th</a:t>
              </a:r>
              <a:r>
                <a:rPr lang="en-US" sz="1600" b="1" dirty="0" smtClean="0">
                  <a:solidFill>
                    <a:srgbClr val="FFFFFF"/>
                  </a:solidFill>
                  <a:latin typeface="Verdana" pitchFamily="34" charset="0"/>
                </a:rPr>
                <a:t> Path</a:t>
              </a:r>
              <a:endParaRPr lang="en-US" sz="1600" b="1" dirty="0">
                <a:solidFill>
                  <a:srgbClr val="FFFFFF"/>
                </a:solidFill>
                <a:latin typeface="Verdana" pitchFamily="34" charset="0"/>
              </a:endParaRPr>
            </a:p>
          </p:txBody>
        </p:sp>
        <p:sp>
          <p:nvSpPr>
            <p:cNvPr id="75802" name="Rectangle 26"/>
            <p:cNvSpPr>
              <a:spLocks noChangeArrowheads="1"/>
            </p:cNvSpPr>
            <p:nvPr/>
          </p:nvSpPr>
          <p:spPr bwMode="gray">
            <a:xfrm>
              <a:off x="2556" y="2310"/>
              <a:ext cx="1900" cy="188"/>
            </a:xfrm>
            <a:prstGeom prst="rect">
              <a:avLst/>
            </a:prstGeom>
            <a:gradFill rotWithShape="1">
              <a:gsLst>
                <a:gs pos="0">
                  <a:schemeClr val="hlink">
                    <a:gamma/>
                    <a:shade val="72549"/>
                    <a:invGamma/>
                  </a:schemeClr>
                </a:gs>
                <a:gs pos="50000">
                  <a:schemeClr val="hlink"/>
                </a:gs>
                <a:gs pos="100000">
                  <a:schemeClr val="hlink">
                    <a:gamma/>
                    <a:shade val="72549"/>
                    <a:invGamma/>
                  </a:schemeClr>
                </a:gs>
              </a:gsLst>
              <a:lin ang="2700000" scaled="1"/>
            </a:gradFill>
            <a:ln w="9525">
              <a:noFill/>
              <a:miter lim="800000"/>
              <a:headEnd/>
              <a:tailEnd/>
            </a:ln>
            <a:effectLst/>
          </p:spPr>
          <p:txBody>
            <a:bodyPr wrap="none" anchor="ctr"/>
            <a:lstStyle/>
            <a:p>
              <a:pPr algn="ctr" eaLnBrk="0" hangingPunct="0"/>
              <a:r>
                <a:rPr lang="en-US" sz="1600" b="1" dirty="0" smtClean="0">
                  <a:solidFill>
                    <a:srgbClr val="FFFFFF"/>
                  </a:solidFill>
                  <a:latin typeface="Verdana" pitchFamily="34" charset="0"/>
                </a:rPr>
                <a:t>3</a:t>
              </a:r>
              <a:r>
                <a:rPr lang="en-US" sz="1600" b="1" baseline="30000" dirty="0" smtClean="0">
                  <a:solidFill>
                    <a:srgbClr val="FFFFFF"/>
                  </a:solidFill>
                  <a:latin typeface="Verdana" pitchFamily="34" charset="0"/>
                </a:rPr>
                <a:t>rd</a:t>
              </a:r>
              <a:r>
                <a:rPr lang="en-US" sz="1600" b="1" dirty="0" smtClean="0">
                  <a:solidFill>
                    <a:srgbClr val="FFFFFF"/>
                  </a:solidFill>
                  <a:latin typeface="Verdana" pitchFamily="34" charset="0"/>
                </a:rPr>
                <a:t>  Path</a:t>
              </a:r>
              <a:endParaRPr lang="en-US" sz="1600" b="1" dirty="0">
                <a:solidFill>
                  <a:srgbClr val="FFFFFF"/>
                </a:solidFill>
                <a:latin typeface="Verdana" pitchFamily="34" charset="0"/>
              </a:endParaRPr>
            </a:p>
          </p:txBody>
        </p:sp>
        <p:sp>
          <p:nvSpPr>
            <p:cNvPr id="75803" name="Freeform 27"/>
            <p:cNvSpPr>
              <a:spLocks/>
            </p:cNvSpPr>
            <p:nvPr/>
          </p:nvSpPr>
          <p:spPr bwMode="gray">
            <a:xfrm>
              <a:off x="2036" y="2494"/>
              <a:ext cx="2415" cy="343"/>
            </a:xfrm>
            <a:custGeom>
              <a:avLst/>
              <a:gdLst/>
              <a:ahLst/>
              <a:cxnLst>
                <a:cxn ang="0">
                  <a:pos x="1742" y="286"/>
                </a:cxn>
                <a:cxn ang="0">
                  <a:pos x="0" y="286"/>
                </a:cxn>
                <a:cxn ang="0">
                  <a:pos x="446" y="0"/>
                </a:cxn>
                <a:cxn ang="0">
                  <a:pos x="2048" y="0"/>
                </a:cxn>
                <a:cxn ang="0">
                  <a:pos x="1742" y="286"/>
                </a:cxn>
              </a:cxnLst>
              <a:rect l="0" t="0" r="r" b="b"/>
              <a:pathLst>
                <a:path w="2048" h="286">
                  <a:moveTo>
                    <a:pt x="1742" y="286"/>
                  </a:moveTo>
                  <a:lnTo>
                    <a:pt x="0" y="286"/>
                  </a:lnTo>
                  <a:lnTo>
                    <a:pt x="446" y="0"/>
                  </a:lnTo>
                  <a:lnTo>
                    <a:pt x="2048" y="0"/>
                  </a:lnTo>
                  <a:lnTo>
                    <a:pt x="1742" y="286"/>
                  </a:lnTo>
                  <a:close/>
                </a:path>
              </a:pathLst>
            </a:custGeom>
            <a:solidFill>
              <a:schemeClr val="folHlink"/>
            </a:solidFill>
            <a:ln w="0">
              <a:noFill/>
              <a:prstDash val="solid"/>
              <a:round/>
              <a:headEnd/>
              <a:tailEnd/>
            </a:ln>
          </p:spPr>
          <p:txBody>
            <a:bodyPr/>
            <a:lstStyle/>
            <a:p>
              <a:endParaRPr lang="ar-JO" dirty="0"/>
            </a:p>
          </p:txBody>
        </p:sp>
        <p:sp>
          <p:nvSpPr>
            <p:cNvPr id="75804" name="Rectangle 28"/>
            <p:cNvSpPr>
              <a:spLocks noChangeArrowheads="1"/>
            </p:cNvSpPr>
            <p:nvPr/>
          </p:nvSpPr>
          <p:spPr bwMode="gray">
            <a:xfrm>
              <a:off x="2038" y="2836"/>
              <a:ext cx="2056" cy="188"/>
            </a:xfrm>
            <a:prstGeom prst="rect">
              <a:avLst/>
            </a:prstGeom>
            <a:gradFill rotWithShape="1">
              <a:gsLst>
                <a:gs pos="0">
                  <a:schemeClr val="folHlink">
                    <a:gamma/>
                    <a:shade val="72549"/>
                    <a:invGamma/>
                  </a:schemeClr>
                </a:gs>
                <a:gs pos="50000">
                  <a:schemeClr val="folHlink"/>
                </a:gs>
                <a:gs pos="100000">
                  <a:schemeClr val="folHlink">
                    <a:gamma/>
                    <a:shade val="72549"/>
                    <a:invGamma/>
                  </a:schemeClr>
                </a:gs>
              </a:gsLst>
              <a:lin ang="2700000" scaled="1"/>
            </a:gradFill>
            <a:ln w="9525">
              <a:noFill/>
              <a:miter lim="800000"/>
              <a:headEnd/>
              <a:tailEnd/>
            </a:ln>
            <a:effectLst/>
          </p:spPr>
          <p:txBody>
            <a:bodyPr wrap="none" anchor="ctr"/>
            <a:lstStyle/>
            <a:p>
              <a:pPr algn="ctr" eaLnBrk="0" hangingPunct="0"/>
              <a:r>
                <a:rPr lang="en-US" sz="1600" b="1" dirty="0" smtClean="0">
                  <a:solidFill>
                    <a:srgbClr val="FFFFFF"/>
                  </a:solidFill>
                  <a:latin typeface="Verdana" pitchFamily="34" charset="0"/>
                </a:rPr>
                <a:t>2</a:t>
              </a:r>
              <a:r>
                <a:rPr lang="en-US" sz="1600" b="1" baseline="30000" dirty="0" smtClean="0">
                  <a:solidFill>
                    <a:srgbClr val="FFFFFF"/>
                  </a:solidFill>
                  <a:latin typeface="Verdana" pitchFamily="34" charset="0"/>
                </a:rPr>
                <a:t>nd</a:t>
              </a:r>
              <a:r>
                <a:rPr lang="en-US" sz="1600" b="1" dirty="0" smtClean="0">
                  <a:solidFill>
                    <a:srgbClr val="FFFFFF"/>
                  </a:solidFill>
                  <a:latin typeface="Verdana" pitchFamily="34" charset="0"/>
                </a:rPr>
                <a:t>  Path</a:t>
              </a:r>
              <a:endParaRPr lang="en-US" sz="1600" b="1" dirty="0">
                <a:solidFill>
                  <a:srgbClr val="FFFFFF"/>
                </a:solidFill>
                <a:latin typeface="Verdana" pitchFamily="34" charset="0"/>
              </a:endParaRPr>
            </a:p>
          </p:txBody>
        </p:sp>
        <p:sp>
          <p:nvSpPr>
            <p:cNvPr id="75805" name="Rectangle 29"/>
            <p:cNvSpPr>
              <a:spLocks noChangeArrowheads="1"/>
            </p:cNvSpPr>
            <p:nvPr/>
          </p:nvSpPr>
          <p:spPr bwMode="gray">
            <a:xfrm>
              <a:off x="1514" y="3363"/>
              <a:ext cx="2213" cy="187"/>
            </a:xfrm>
            <a:prstGeom prst="rect">
              <a:avLst/>
            </a:prstGeom>
            <a:gradFill rotWithShape="1">
              <a:gsLst>
                <a:gs pos="0">
                  <a:schemeClr val="accent1">
                    <a:gamma/>
                    <a:shade val="72549"/>
                    <a:invGamma/>
                  </a:schemeClr>
                </a:gs>
                <a:gs pos="50000">
                  <a:schemeClr val="accent1"/>
                </a:gs>
                <a:gs pos="100000">
                  <a:schemeClr val="accent1">
                    <a:gamma/>
                    <a:shade val="72549"/>
                    <a:invGamma/>
                  </a:schemeClr>
                </a:gs>
              </a:gsLst>
              <a:lin ang="2700000" scaled="1"/>
            </a:gradFill>
            <a:ln w="9525">
              <a:noFill/>
              <a:miter lim="800000"/>
              <a:headEnd/>
              <a:tailEnd/>
            </a:ln>
            <a:effectLst/>
          </p:spPr>
          <p:txBody>
            <a:bodyPr wrap="none" anchor="ctr"/>
            <a:lstStyle/>
            <a:p>
              <a:pPr algn="ctr" eaLnBrk="0" hangingPunct="0"/>
              <a:r>
                <a:rPr lang="en-US" sz="1600" b="1" dirty="0" smtClean="0">
                  <a:solidFill>
                    <a:srgbClr val="FFFFFF"/>
                  </a:solidFill>
                  <a:latin typeface="Verdana" pitchFamily="34" charset="0"/>
                </a:rPr>
                <a:t>1</a:t>
              </a:r>
              <a:r>
                <a:rPr lang="en-US" sz="1600" b="1" baseline="30000" dirty="0" smtClean="0">
                  <a:solidFill>
                    <a:srgbClr val="FFFFFF"/>
                  </a:solidFill>
                  <a:latin typeface="Verdana" pitchFamily="34" charset="0"/>
                </a:rPr>
                <a:t>st</a:t>
              </a:r>
              <a:r>
                <a:rPr lang="en-US" sz="1600" b="1" dirty="0" smtClean="0">
                  <a:solidFill>
                    <a:srgbClr val="FFFFFF"/>
                  </a:solidFill>
                  <a:latin typeface="Verdana" pitchFamily="34" charset="0"/>
                </a:rPr>
                <a:t>  Path</a:t>
              </a:r>
              <a:endParaRPr lang="en-US" sz="1600" b="1" dirty="0">
                <a:solidFill>
                  <a:srgbClr val="FFFFFF"/>
                </a:solidFill>
                <a:latin typeface="Verdana" pitchFamily="34" charset="0"/>
              </a:endParaRPr>
            </a:p>
          </p:txBody>
        </p:sp>
      </p:gr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عنصر نائب للتذييل 3"/>
          <p:cNvSpPr>
            <a:spLocks noGrp="1"/>
          </p:cNvSpPr>
          <p:nvPr>
            <p:ph type="ftr" sz="quarter" idx="10"/>
          </p:nvPr>
        </p:nvSpPr>
        <p:spPr>
          <a:xfrm>
            <a:off x="4788024" y="6525344"/>
            <a:ext cx="3974976" cy="256456"/>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32" name="عنصر نائب للتاريخ 5"/>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p>
        </p:txBody>
      </p:sp>
      <p:sp>
        <p:nvSpPr>
          <p:cNvPr id="99330" name="Rectangle 2"/>
          <p:cNvSpPr>
            <a:spLocks noGrp="1" noChangeArrowheads="1"/>
          </p:cNvSpPr>
          <p:nvPr>
            <p:ph type="title"/>
          </p:nvPr>
        </p:nvSpPr>
        <p:spPr/>
        <p:txBody>
          <a:bodyPr/>
          <a:lstStyle/>
          <a:p>
            <a:r>
              <a:rPr lang="en-US" dirty="0" smtClean="0"/>
              <a:t>Design mortar constituents</a:t>
            </a:r>
            <a:endParaRPr lang="en-US" dirty="0"/>
          </a:p>
        </p:txBody>
      </p:sp>
      <p:grpSp>
        <p:nvGrpSpPr>
          <p:cNvPr id="2" name="Group 3"/>
          <p:cNvGrpSpPr>
            <a:grpSpLocks/>
          </p:cNvGrpSpPr>
          <p:nvPr/>
        </p:nvGrpSpPr>
        <p:grpSpPr bwMode="auto">
          <a:xfrm>
            <a:off x="1452563" y="1246188"/>
            <a:ext cx="5786437" cy="5078412"/>
            <a:chOff x="768" y="768"/>
            <a:chExt cx="3645" cy="3199"/>
          </a:xfrm>
        </p:grpSpPr>
        <p:sp>
          <p:nvSpPr>
            <p:cNvPr id="99332" name="Oval 4"/>
            <p:cNvSpPr>
              <a:spLocks noChangeArrowheads="1"/>
            </p:cNvSpPr>
            <p:nvPr/>
          </p:nvSpPr>
          <p:spPr bwMode="gray">
            <a:xfrm>
              <a:off x="3234" y="1310"/>
              <a:ext cx="468" cy="130"/>
            </a:xfrm>
            <a:prstGeom prst="ellipse">
              <a:avLst/>
            </a:prstGeom>
            <a:gradFill rotWithShape="1">
              <a:gsLst>
                <a:gs pos="0">
                  <a:srgbClr val="B2B2B2"/>
                </a:gs>
                <a:gs pos="100000">
                  <a:srgbClr val="B2B2B2">
                    <a:gamma/>
                    <a:tint val="0"/>
                    <a:invGamma/>
                  </a:srgbClr>
                </a:gs>
              </a:gsLst>
              <a:path path="shape">
                <a:fillToRect l="50000" t="50000" r="50000" b="50000"/>
              </a:path>
            </a:gradFill>
            <a:ln w="9525">
              <a:noFill/>
              <a:round/>
              <a:headEnd/>
              <a:tailEnd/>
            </a:ln>
            <a:effectLst/>
          </p:spPr>
          <p:txBody>
            <a:bodyPr wrap="none" anchor="ctr"/>
            <a:lstStyle/>
            <a:p>
              <a:pPr algn="ctr"/>
              <a:endParaRPr lang="ar-JO"/>
            </a:p>
          </p:txBody>
        </p:sp>
        <p:sp>
          <p:nvSpPr>
            <p:cNvPr id="99333" name="Oval 5"/>
            <p:cNvSpPr>
              <a:spLocks noChangeArrowheads="1"/>
            </p:cNvSpPr>
            <p:nvPr/>
          </p:nvSpPr>
          <p:spPr bwMode="gray">
            <a:xfrm>
              <a:off x="2424" y="2372"/>
              <a:ext cx="792" cy="220"/>
            </a:xfrm>
            <a:prstGeom prst="ellipse">
              <a:avLst/>
            </a:prstGeom>
            <a:gradFill rotWithShape="1">
              <a:gsLst>
                <a:gs pos="0">
                  <a:srgbClr val="B2B2B2"/>
                </a:gs>
                <a:gs pos="100000">
                  <a:srgbClr val="B2B2B2">
                    <a:gamma/>
                    <a:tint val="0"/>
                    <a:invGamma/>
                  </a:srgbClr>
                </a:gs>
              </a:gsLst>
              <a:path path="shape">
                <a:fillToRect l="50000" t="50000" r="50000" b="50000"/>
              </a:path>
            </a:gradFill>
            <a:ln w="9525">
              <a:noFill/>
              <a:round/>
              <a:headEnd/>
              <a:tailEnd/>
            </a:ln>
            <a:effectLst/>
          </p:spPr>
          <p:txBody>
            <a:bodyPr wrap="none" anchor="ctr"/>
            <a:lstStyle/>
            <a:p>
              <a:pPr algn="ctr"/>
              <a:endParaRPr lang="ar-JO"/>
            </a:p>
          </p:txBody>
        </p:sp>
        <p:sp>
          <p:nvSpPr>
            <p:cNvPr id="99334" name="Oval 6"/>
            <p:cNvSpPr>
              <a:spLocks noChangeArrowheads="1"/>
            </p:cNvSpPr>
            <p:nvPr/>
          </p:nvSpPr>
          <p:spPr bwMode="gray">
            <a:xfrm>
              <a:off x="3264" y="3648"/>
              <a:ext cx="1149" cy="319"/>
            </a:xfrm>
            <a:prstGeom prst="ellipse">
              <a:avLst/>
            </a:prstGeom>
            <a:gradFill rotWithShape="1">
              <a:gsLst>
                <a:gs pos="0">
                  <a:srgbClr val="B2B2B2"/>
                </a:gs>
                <a:gs pos="100000">
                  <a:srgbClr val="B2B2B2">
                    <a:gamma/>
                    <a:tint val="0"/>
                    <a:invGamma/>
                  </a:srgbClr>
                </a:gs>
              </a:gsLst>
              <a:path path="shape">
                <a:fillToRect l="50000" t="50000" r="50000" b="50000"/>
              </a:path>
            </a:gradFill>
            <a:ln w="9525">
              <a:noFill/>
              <a:round/>
              <a:headEnd/>
              <a:tailEnd/>
            </a:ln>
            <a:effectLst/>
          </p:spPr>
          <p:txBody>
            <a:bodyPr wrap="none" anchor="ctr"/>
            <a:lstStyle/>
            <a:p>
              <a:pPr algn="ctr"/>
              <a:endParaRPr lang="ar-JO"/>
            </a:p>
          </p:txBody>
        </p:sp>
        <p:sp>
          <p:nvSpPr>
            <p:cNvPr id="99335" name="Oval 7"/>
            <p:cNvSpPr>
              <a:spLocks noChangeArrowheads="1"/>
            </p:cNvSpPr>
            <p:nvPr/>
          </p:nvSpPr>
          <p:spPr bwMode="gray">
            <a:xfrm>
              <a:off x="912" y="2789"/>
              <a:ext cx="933" cy="259"/>
            </a:xfrm>
            <a:prstGeom prst="ellipse">
              <a:avLst/>
            </a:prstGeom>
            <a:gradFill rotWithShape="1">
              <a:gsLst>
                <a:gs pos="0">
                  <a:srgbClr val="B2B2B2"/>
                </a:gs>
                <a:gs pos="100000">
                  <a:srgbClr val="B2B2B2">
                    <a:gamma/>
                    <a:tint val="0"/>
                    <a:invGamma/>
                  </a:srgbClr>
                </a:gs>
              </a:gsLst>
              <a:path path="shape">
                <a:fillToRect l="50000" t="50000" r="50000" b="50000"/>
              </a:path>
            </a:gradFill>
            <a:ln w="9525">
              <a:noFill/>
              <a:round/>
              <a:headEnd/>
              <a:tailEnd/>
            </a:ln>
            <a:effectLst/>
          </p:spPr>
          <p:txBody>
            <a:bodyPr wrap="none" anchor="ctr"/>
            <a:lstStyle/>
            <a:p>
              <a:pPr algn="ctr"/>
              <a:endParaRPr lang="ar-JO"/>
            </a:p>
          </p:txBody>
        </p:sp>
        <p:sp>
          <p:nvSpPr>
            <p:cNvPr id="99336" name="Rectangle 8"/>
            <p:cNvSpPr>
              <a:spLocks noChangeArrowheads="1"/>
            </p:cNvSpPr>
            <p:nvPr/>
          </p:nvSpPr>
          <p:spPr bwMode="gray">
            <a:xfrm rot="13770025">
              <a:off x="2951" y="2306"/>
              <a:ext cx="605" cy="121"/>
            </a:xfrm>
            <a:prstGeom prst="rect">
              <a:avLst/>
            </a:prstGeom>
            <a:gradFill rotWithShape="1">
              <a:gsLst>
                <a:gs pos="0">
                  <a:srgbClr val="969696">
                    <a:gamma/>
                    <a:shade val="46275"/>
                    <a:invGamma/>
                  </a:srgbClr>
                </a:gs>
                <a:gs pos="50000">
                  <a:srgbClr val="969696"/>
                </a:gs>
                <a:gs pos="100000">
                  <a:srgbClr val="969696">
                    <a:gamma/>
                    <a:shade val="46275"/>
                    <a:invGamma/>
                  </a:srgbClr>
                </a:gs>
              </a:gsLst>
              <a:lin ang="5400000" scaled="1"/>
            </a:gradFill>
            <a:ln w="9525" algn="ctr">
              <a:noFill/>
              <a:miter lim="800000"/>
              <a:headEnd/>
              <a:tailEnd/>
            </a:ln>
            <a:effectLst/>
          </p:spPr>
          <p:txBody>
            <a:bodyPr wrap="none" anchor="ctr"/>
            <a:lstStyle/>
            <a:p>
              <a:endParaRPr lang="ar-JO"/>
            </a:p>
          </p:txBody>
        </p:sp>
        <p:sp>
          <p:nvSpPr>
            <p:cNvPr id="99337" name="Rectangle 9"/>
            <p:cNvSpPr>
              <a:spLocks noChangeArrowheads="1"/>
            </p:cNvSpPr>
            <p:nvPr/>
          </p:nvSpPr>
          <p:spPr bwMode="gray">
            <a:xfrm rot="-743917">
              <a:off x="1698" y="2021"/>
              <a:ext cx="636" cy="109"/>
            </a:xfrm>
            <a:prstGeom prst="rect">
              <a:avLst/>
            </a:prstGeom>
            <a:gradFill rotWithShape="1">
              <a:gsLst>
                <a:gs pos="0">
                  <a:srgbClr val="969696">
                    <a:gamma/>
                    <a:shade val="46275"/>
                    <a:invGamma/>
                  </a:srgbClr>
                </a:gs>
                <a:gs pos="50000">
                  <a:srgbClr val="969696"/>
                </a:gs>
                <a:gs pos="100000">
                  <a:srgbClr val="969696">
                    <a:gamma/>
                    <a:shade val="46275"/>
                    <a:invGamma/>
                  </a:srgbClr>
                </a:gs>
              </a:gsLst>
              <a:lin ang="5400000" scaled="1"/>
            </a:gradFill>
            <a:ln w="9525" algn="ctr">
              <a:noFill/>
              <a:miter lim="800000"/>
              <a:headEnd/>
              <a:tailEnd/>
            </a:ln>
            <a:effectLst/>
          </p:spPr>
          <p:txBody>
            <a:bodyPr wrap="none" anchor="ctr"/>
            <a:lstStyle/>
            <a:p>
              <a:endParaRPr lang="ar-JO"/>
            </a:p>
          </p:txBody>
        </p:sp>
        <p:grpSp>
          <p:nvGrpSpPr>
            <p:cNvPr id="3" name="Group 10"/>
            <p:cNvGrpSpPr>
              <a:grpSpLocks/>
            </p:cNvGrpSpPr>
            <p:nvPr/>
          </p:nvGrpSpPr>
          <p:grpSpPr bwMode="auto">
            <a:xfrm>
              <a:off x="2289" y="1206"/>
              <a:ext cx="1034" cy="1149"/>
              <a:chOff x="2433" y="1254"/>
              <a:chExt cx="1034" cy="1149"/>
            </a:xfrm>
          </p:grpSpPr>
          <p:sp>
            <p:nvSpPr>
              <p:cNvPr id="99339" name="Rectangle 11"/>
              <p:cNvSpPr>
                <a:spLocks noChangeArrowheads="1"/>
              </p:cNvSpPr>
              <p:nvPr/>
            </p:nvSpPr>
            <p:spPr bwMode="gray">
              <a:xfrm rot="18394650">
                <a:off x="3202" y="1366"/>
                <a:ext cx="376" cy="151"/>
              </a:xfrm>
              <a:prstGeom prst="rect">
                <a:avLst/>
              </a:prstGeom>
              <a:gradFill rotWithShape="1">
                <a:gsLst>
                  <a:gs pos="0">
                    <a:srgbClr val="969696">
                      <a:gamma/>
                      <a:shade val="46275"/>
                      <a:invGamma/>
                    </a:srgbClr>
                  </a:gs>
                  <a:gs pos="50000">
                    <a:srgbClr val="969696"/>
                  </a:gs>
                  <a:gs pos="100000">
                    <a:srgbClr val="969696">
                      <a:gamma/>
                      <a:shade val="46275"/>
                      <a:invGamma/>
                    </a:srgbClr>
                  </a:gs>
                </a:gsLst>
                <a:lin ang="5400000" scaled="1"/>
              </a:gradFill>
              <a:ln w="9525" algn="ctr">
                <a:noFill/>
                <a:miter lim="800000"/>
                <a:headEnd/>
                <a:tailEnd/>
              </a:ln>
              <a:effectLst/>
            </p:spPr>
            <p:txBody>
              <a:bodyPr wrap="none" anchor="ctr"/>
              <a:lstStyle/>
              <a:p>
                <a:endParaRPr lang="ar-JO"/>
              </a:p>
            </p:txBody>
          </p:sp>
          <p:grpSp>
            <p:nvGrpSpPr>
              <p:cNvPr id="4" name="Group 12"/>
              <p:cNvGrpSpPr>
                <a:grpSpLocks/>
              </p:cNvGrpSpPr>
              <p:nvPr/>
            </p:nvGrpSpPr>
            <p:grpSpPr bwMode="auto">
              <a:xfrm>
                <a:off x="2433" y="1401"/>
                <a:ext cx="1014" cy="1002"/>
                <a:chOff x="2016" y="1920"/>
                <a:chExt cx="1680" cy="1680"/>
              </a:xfrm>
            </p:grpSpPr>
            <p:sp>
              <p:nvSpPr>
                <p:cNvPr id="99341" name="Oval 13"/>
                <p:cNvSpPr>
                  <a:spLocks noChangeArrowheads="1"/>
                </p:cNvSpPr>
                <p:nvPr/>
              </p:nvSpPr>
              <p:spPr bwMode="gray">
                <a:xfrm>
                  <a:off x="2016" y="1920"/>
                  <a:ext cx="1680" cy="1680"/>
                </a:xfrm>
                <a:prstGeom prst="ellipse">
                  <a:avLst/>
                </a:prstGeom>
                <a:gradFill rotWithShape="1">
                  <a:gsLst>
                    <a:gs pos="0">
                      <a:schemeClr val="folHlink"/>
                    </a:gs>
                    <a:gs pos="100000">
                      <a:schemeClr val="folHlink">
                        <a:gamma/>
                        <a:shade val="24314"/>
                        <a:invGamma/>
                      </a:schemeClr>
                    </a:gs>
                  </a:gsLst>
                  <a:lin ang="5400000" scaled="1"/>
                </a:gradFill>
                <a:ln w="9525">
                  <a:noFill/>
                  <a:round/>
                  <a:headEnd/>
                  <a:tailEnd/>
                </a:ln>
                <a:effectLst/>
              </p:spPr>
              <p:txBody>
                <a:bodyPr wrap="none" anchor="ctr"/>
                <a:lstStyle/>
                <a:p>
                  <a:endParaRPr lang="ar-JO"/>
                </a:p>
              </p:txBody>
            </p:sp>
            <p:sp>
              <p:nvSpPr>
                <p:cNvPr id="99342" name="Freeform 14"/>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folHlink"/>
                    </a:gs>
                  </a:gsLst>
                  <a:lin ang="5400000" scaled="1"/>
                </a:gradFill>
                <a:ln w="0">
                  <a:noFill/>
                  <a:prstDash val="solid"/>
                  <a:round/>
                  <a:headEnd/>
                  <a:tailEnd/>
                </a:ln>
              </p:spPr>
              <p:txBody>
                <a:bodyPr/>
                <a:lstStyle/>
                <a:p>
                  <a:endParaRPr lang="ar-JO"/>
                </a:p>
              </p:txBody>
            </p:sp>
          </p:grpSp>
          <p:sp>
            <p:nvSpPr>
              <p:cNvPr id="99343" name="Text Box 15"/>
              <p:cNvSpPr txBox="1">
                <a:spLocks noChangeArrowheads="1"/>
              </p:cNvSpPr>
              <p:nvPr/>
            </p:nvSpPr>
            <p:spPr bwMode="gray">
              <a:xfrm>
                <a:off x="2469" y="1601"/>
                <a:ext cx="998" cy="640"/>
              </a:xfrm>
              <a:prstGeom prst="rect">
                <a:avLst/>
              </a:prstGeom>
              <a:noFill/>
              <a:ln w="9525">
                <a:noFill/>
                <a:miter lim="800000"/>
                <a:headEnd/>
                <a:tailEnd/>
              </a:ln>
              <a:effectLst/>
            </p:spPr>
            <p:txBody>
              <a:bodyPr wrap="square">
                <a:spAutoFit/>
              </a:bodyPr>
              <a:lstStyle/>
              <a:p>
                <a:pPr algn="ctr" eaLnBrk="0" hangingPunct="0"/>
                <a:r>
                  <a:rPr lang="en-US" sz="2000" b="1" dirty="0" smtClean="0">
                    <a:solidFill>
                      <a:srgbClr val="FFFFFF"/>
                    </a:solidFill>
                    <a:effectLst>
                      <a:outerShdw blurRad="38100" dist="38100" dir="2700000" algn="tl">
                        <a:srgbClr val="C0C0C0"/>
                      </a:outerShdw>
                    </a:effectLst>
                  </a:rPr>
                  <a:t>Activated clay at </a:t>
                </a:r>
                <a:r>
                  <a:rPr lang="en-US" sz="2000" b="1" dirty="0" err="1" smtClean="0">
                    <a:solidFill>
                      <a:srgbClr val="FFFFFF"/>
                    </a:solidFill>
                    <a:effectLst>
                      <a:outerShdw blurRad="38100" dist="38100" dir="2700000" algn="tl">
                        <a:srgbClr val="C0C0C0"/>
                      </a:outerShdw>
                    </a:effectLst>
                  </a:rPr>
                  <a:t>650c</a:t>
                </a:r>
                <a:endParaRPr lang="en-US" sz="2000" b="1" dirty="0">
                  <a:solidFill>
                    <a:srgbClr val="FFFFFF"/>
                  </a:solidFill>
                  <a:effectLst>
                    <a:outerShdw blurRad="38100" dist="38100" dir="2700000" algn="tl">
                      <a:srgbClr val="C0C0C0"/>
                    </a:outerShdw>
                  </a:effectLst>
                </a:endParaRPr>
              </a:p>
            </p:txBody>
          </p:sp>
        </p:grpSp>
        <p:grpSp>
          <p:nvGrpSpPr>
            <p:cNvPr id="5" name="Group 16"/>
            <p:cNvGrpSpPr>
              <a:grpSpLocks/>
            </p:cNvGrpSpPr>
            <p:nvPr/>
          </p:nvGrpSpPr>
          <p:grpSpPr bwMode="auto">
            <a:xfrm>
              <a:off x="3177" y="768"/>
              <a:ext cx="549" cy="543"/>
              <a:chOff x="3321" y="816"/>
              <a:chExt cx="549" cy="543"/>
            </a:xfrm>
          </p:grpSpPr>
          <p:grpSp>
            <p:nvGrpSpPr>
              <p:cNvPr id="6" name="Group 17"/>
              <p:cNvGrpSpPr>
                <a:grpSpLocks/>
              </p:cNvGrpSpPr>
              <p:nvPr/>
            </p:nvGrpSpPr>
            <p:grpSpPr bwMode="auto">
              <a:xfrm>
                <a:off x="3321" y="816"/>
                <a:ext cx="549" cy="543"/>
                <a:chOff x="2016" y="1920"/>
                <a:chExt cx="1680" cy="1680"/>
              </a:xfrm>
            </p:grpSpPr>
            <p:sp>
              <p:nvSpPr>
                <p:cNvPr id="99346" name="Oval 18"/>
                <p:cNvSpPr>
                  <a:spLocks noChangeArrowheads="1"/>
                </p:cNvSpPr>
                <p:nvPr/>
              </p:nvSpPr>
              <p:spPr bwMode="gray">
                <a:xfrm>
                  <a:off x="2016" y="1920"/>
                  <a:ext cx="1680" cy="1680"/>
                </a:xfrm>
                <a:prstGeom prst="ellipse">
                  <a:avLst/>
                </a:prstGeom>
                <a:gradFill rotWithShape="1">
                  <a:gsLst>
                    <a:gs pos="0">
                      <a:schemeClr val="accent1"/>
                    </a:gs>
                    <a:gs pos="100000">
                      <a:schemeClr val="accent1">
                        <a:gamma/>
                        <a:shade val="45490"/>
                        <a:invGamma/>
                      </a:schemeClr>
                    </a:gs>
                  </a:gsLst>
                  <a:lin ang="5400000" scaled="1"/>
                </a:gradFill>
                <a:ln w="9525">
                  <a:noFill/>
                  <a:round/>
                  <a:headEnd/>
                  <a:tailEnd/>
                </a:ln>
                <a:effectLst/>
              </p:spPr>
              <p:txBody>
                <a:bodyPr wrap="none" anchor="ctr"/>
                <a:lstStyle/>
                <a:p>
                  <a:endParaRPr lang="ar-JO"/>
                </a:p>
              </p:txBody>
            </p:sp>
            <p:sp>
              <p:nvSpPr>
                <p:cNvPr id="99347" name="Freeform 19"/>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accent1"/>
                    </a:gs>
                  </a:gsLst>
                  <a:lin ang="5400000" scaled="1"/>
                </a:gradFill>
                <a:ln w="0">
                  <a:noFill/>
                  <a:prstDash val="solid"/>
                  <a:round/>
                  <a:headEnd/>
                  <a:tailEnd/>
                </a:ln>
              </p:spPr>
              <p:txBody>
                <a:bodyPr/>
                <a:lstStyle/>
                <a:p>
                  <a:pPr algn="ctr"/>
                  <a:r>
                    <a:rPr lang="en-US" dirty="0" smtClean="0"/>
                    <a:t>15%</a:t>
                  </a:r>
                  <a:endParaRPr lang="ar-JO" dirty="0"/>
                </a:p>
              </p:txBody>
            </p:sp>
          </p:grpSp>
          <p:sp>
            <p:nvSpPr>
              <p:cNvPr id="99348" name="Text Box 20"/>
              <p:cNvSpPr txBox="1">
                <a:spLocks noChangeArrowheads="1"/>
              </p:cNvSpPr>
              <p:nvPr/>
            </p:nvSpPr>
            <p:spPr bwMode="gray">
              <a:xfrm>
                <a:off x="3406" y="1025"/>
                <a:ext cx="404" cy="194"/>
              </a:xfrm>
              <a:prstGeom prst="rect">
                <a:avLst/>
              </a:prstGeom>
              <a:noFill/>
              <a:ln w="9525" algn="ctr">
                <a:noFill/>
                <a:miter lim="800000"/>
                <a:headEnd/>
                <a:tailEnd/>
              </a:ln>
              <a:effectLst/>
            </p:spPr>
            <p:txBody>
              <a:bodyPr wrap="none">
                <a:spAutoFit/>
              </a:bodyPr>
              <a:lstStyle/>
              <a:p>
                <a:pPr algn="ctr" eaLnBrk="0" hangingPunct="0"/>
                <a:r>
                  <a:rPr lang="en-US" sz="1400" dirty="0" smtClean="0">
                    <a:solidFill>
                      <a:srgbClr val="FFFFFF"/>
                    </a:solidFill>
                    <a:effectLst>
                      <a:outerShdw blurRad="38100" dist="38100" dir="2700000" algn="tl">
                        <a:srgbClr val="C0C0C0"/>
                      </a:outerShdw>
                    </a:effectLst>
                    <a:latin typeface="Verdana" pitchFamily="34" charset="0"/>
                  </a:rPr>
                  <a:t>Sand</a:t>
                </a:r>
                <a:endParaRPr lang="en-US" sz="1400" dirty="0">
                  <a:solidFill>
                    <a:srgbClr val="FFFFFF"/>
                  </a:solidFill>
                  <a:effectLst>
                    <a:outerShdw blurRad="38100" dist="38100" dir="2700000" algn="tl">
                      <a:srgbClr val="C0C0C0"/>
                    </a:outerShdw>
                  </a:effectLst>
                  <a:latin typeface="Verdana" pitchFamily="34" charset="0"/>
                </a:endParaRPr>
              </a:p>
            </p:txBody>
          </p:sp>
        </p:grpSp>
        <p:grpSp>
          <p:nvGrpSpPr>
            <p:cNvPr id="7" name="Group 21"/>
            <p:cNvGrpSpPr>
              <a:grpSpLocks/>
            </p:cNvGrpSpPr>
            <p:nvPr/>
          </p:nvGrpSpPr>
          <p:grpSpPr bwMode="auto">
            <a:xfrm>
              <a:off x="768" y="1602"/>
              <a:ext cx="1099" cy="1128"/>
              <a:chOff x="912" y="1650"/>
              <a:chExt cx="1099" cy="1128"/>
            </a:xfrm>
          </p:grpSpPr>
          <p:grpSp>
            <p:nvGrpSpPr>
              <p:cNvPr id="8" name="Group 22"/>
              <p:cNvGrpSpPr>
                <a:grpSpLocks/>
              </p:cNvGrpSpPr>
              <p:nvPr/>
            </p:nvGrpSpPr>
            <p:grpSpPr bwMode="auto">
              <a:xfrm>
                <a:off x="912" y="1650"/>
                <a:ext cx="1099" cy="1128"/>
                <a:chOff x="2017" y="1919"/>
                <a:chExt cx="1680" cy="1680"/>
              </a:xfrm>
            </p:grpSpPr>
            <p:sp>
              <p:nvSpPr>
                <p:cNvPr id="99351" name="Oval 23"/>
                <p:cNvSpPr>
                  <a:spLocks noChangeArrowheads="1"/>
                </p:cNvSpPr>
                <p:nvPr/>
              </p:nvSpPr>
              <p:spPr bwMode="gray">
                <a:xfrm>
                  <a:off x="2017" y="1919"/>
                  <a:ext cx="1680" cy="1680"/>
                </a:xfrm>
                <a:prstGeom prst="ellipse">
                  <a:avLst/>
                </a:prstGeom>
                <a:gradFill rotWithShape="1">
                  <a:gsLst>
                    <a:gs pos="0">
                      <a:schemeClr val="accent2"/>
                    </a:gs>
                    <a:gs pos="100000">
                      <a:schemeClr val="accent2">
                        <a:gamma/>
                        <a:shade val="72549"/>
                        <a:invGamma/>
                      </a:schemeClr>
                    </a:gs>
                  </a:gsLst>
                  <a:lin ang="5400000" scaled="1"/>
                </a:gradFill>
                <a:ln w="9525">
                  <a:noFill/>
                  <a:round/>
                  <a:headEnd/>
                  <a:tailEnd/>
                </a:ln>
                <a:effectLst/>
              </p:spPr>
              <p:txBody>
                <a:bodyPr wrap="none" anchor="ctr"/>
                <a:lstStyle/>
                <a:p>
                  <a:endParaRPr lang="ar-JO"/>
                </a:p>
              </p:txBody>
            </p:sp>
            <p:sp>
              <p:nvSpPr>
                <p:cNvPr id="99352" name="Freeform 24"/>
                <p:cNvSpPr>
                  <a:spLocks/>
                </p:cNvSpPr>
                <p:nvPr/>
              </p:nvSpPr>
              <p:spPr bwMode="gray">
                <a:xfrm>
                  <a:off x="2385" y="2116"/>
                  <a:ext cx="911" cy="466"/>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accent2"/>
                    </a:gs>
                  </a:gsLst>
                  <a:lin ang="5400000" scaled="1"/>
                </a:gradFill>
                <a:ln w="0">
                  <a:noFill/>
                  <a:prstDash val="solid"/>
                  <a:round/>
                  <a:headEnd/>
                  <a:tailEnd/>
                </a:ln>
              </p:spPr>
              <p:txBody>
                <a:bodyPr/>
                <a:lstStyle/>
                <a:p>
                  <a:pPr algn="ctr"/>
                  <a:r>
                    <a:rPr lang="en-US" dirty="0" smtClean="0"/>
                    <a:t>15%</a:t>
                  </a:r>
                  <a:endParaRPr lang="ar-JO" dirty="0"/>
                </a:p>
              </p:txBody>
            </p:sp>
          </p:grpSp>
          <p:sp>
            <p:nvSpPr>
              <p:cNvPr id="99353" name="Text Box 25"/>
              <p:cNvSpPr txBox="1">
                <a:spLocks noChangeArrowheads="1"/>
              </p:cNvSpPr>
              <p:nvPr/>
            </p:nvSpPr>
            <p:spPr bwMode="gray">
              <a:xfrm>
                <a:off x="1135" y="2152"/>
                <a:ext cx="644" cy="330"/>
              </a:xfrm>
              <a:prstGeom prst="rect">
                <a:avLst/>
              </a:prstGeom>
              <a:noFill/>
              <a:ln w="9525">
                <a:noFill/>
                <a:miter lim="800000"/>
                <a:headEnd/>
                <a:tailEnd/>
              </a:ln>
              <a:effectLst/>
            </p:spPr>
            <p:txBody>
              <a:bodyPr wrap="none">
                <a:spAutoFit/>
              </a:bodyPr>
              <a:lstStyle/>
              <a:p>
                <a:pPr algn="ctr" eaLnBrk="0" hangingPunct="0"/>
                <a:r>
                  <a:rPr lang="en-US" sz="2800" b="1" dirty="0" smtClean="0">
                    <a:solidFill>
                      <a:srgbClr val="FFFFFF"/>
                    </a:solidFill>
                    <a:effectLst>
                      <a:outerShdw blurRad="38100" dist="38100" dir="2700000" algn="tl">
                        <a:srgbClr val="C0C0C0"/>
                      </a:outerShdw>
                    </a:effectLst>
                  </a:rPr>
                  <a:t>Lime</a:t>
                </a:r>
                <a:endParaRPr lang="en-US" sz="2800" b="1" dirty="0">
                  <a:solidFill>
                    <a:srgbClr val="FFFFFF"/>
                  </a:solidFill>
                  <a:effectLst>
                    <a:outerShdw blurRad="38100" dist="38100" dir="2700000" algn="tl">
                      <a:srgbClr val="C0C0C0"/>
                    </a:outerShdw>
                  </a:effectLst>
                </a:endParaRPr>
              </a:p>
            </p:txBody>
          </p:sp>
        </p:grpSp>
        <p:grpSp>
          <p:nvGrpSpPr>
            <p:cNvPr id="9" name="Group 26"/>
            <p:cNvGrpSpPr>
              <a:grpSpLocks/>
            </p:cNvGrpSpPr>
            <p:nvPr/>
          </p:nvGrpSpPr>
          <p:grpSpPr bwMode="auto">
            <a:xfrm>
              <a:off x="3134" y="2397"/>
              <a:ext cx="1268" cy="1253"/>
              <a:chOff x="3278" y="2445"/>
              <a:chExt cx="1268" cy="1253"/>
            </a:xfrm>
          </p:grpSpPr>
          <p:grpSp>
            <p:nvGrpSpPr>
              <p:cNvPr id="10" name="Group 27"/>
              <p:cNvGrpSpPr>
                <a:grpSpLocks/>
              </p:cNvGrpSpPr>
              <p:nvPr/>
            </p:nvGrpSpPr>
            <p:grpSpPr bwMode="auto">
              <a:xfrm>
                <a:off x="3278" y="2445"/>
                <a:ext cx="1268" cy="1253"/>
                <a:chOff x="2016" y="1920"/>
                <a:chExt cx="1680" cy="1680"/>
              </a:xfrm>
            </p:grpSpPr>
            <p:sp>
              <p:nvSpPr>
                <p:cNvPr id="99356" name="Oval 28"/>
                <p:cNvSpPr>
                  <a:spLocks noChangeArrowheads="1"/>
                </p:cNvSpPr>
                <p:nvPr/>
              </p:nvSpPr>
              <p:spPr bwMode="gray">
                <a:xfrm>
                  <a:off x="2016" y="1920"/>
                  <a:ext cx="1680" cy="1680"/>
                </a:xfrm>
                <a:prstGeom prst="ellipse">
                  <a:avLst/>
                </a:prstGeom>
                <a:gradFill rotWithShape="1">
                  <a:gsLst>
                    <a:gs pos="0">
                      <a:schemeClr val="hlink"/>
                    </a:gs>
                    <a:gs pos="100000">
                      <a:schemeClr val="hlink">
                        <a:gamma/>
                        <a:shade val="54510"/>
                        <a:invGamma/>
                      </a:schemeClr>
                    </a:gs>
                  </a:gsLst>
                  <a:lin ang="5400000" scaled="1"/>
                </a:gradFill>
                <a:ln w="9525">
                  <a:noFill/>
                  <a:round/>
                  <a:headEnd/>
                  <a:tailEnd/>
                </a:ln>
                <a:effectLst/>
              </p:spPr>
              <p:txBody>
                <a:bodyPr wrap="none" anchor="ctr"/>
                <a:lstStyle/>
                <a:p>
                  <a:endParaRPr lang="ar-JO"/>
                </a:p>
              </p:txBody>
            </p:sp>
            <p:sp>
              <p:nvSpPr>
                <p:cNvPr id="99357" name="Freeform 29"/>
                <p:cNvSpPr>
                  <a:spLocks/>
                </p:cNvSpPr>
                <p:nvPr/>
              </p:nvSpPr>
              <p:spPr bwMode="gray">
                <a:xfrm>
                  <a:off x="2446" y="2188"/>
                  <a:ext cx="781" cy="39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hlink">
                        <a:gamma/>
                        <a:tint val="0"/>
                        <a:invGamma/>
                      </a:schemeClr>
                    </a:gs>
                    <a:gs pos="100000">
                      <a:schemeClr val="hlink"/>
                    </a:gs>
                  </a:gsLst>
                  <a:lin ang="5400000" scaled="1"/>
                </a:gradFill>
                <a:ln w="0">
                  <a:noFill/>
                  <a:prstDash val="solid"/>
                  <a:round/>
                  <a:headEnd/>
                  <a:tailEnd/>
                </a:ln>
                <a:effectLst/>
              </p:spPr>
              <p:txBody>
                <a:bodyPr/>
                <a:lstStyle/>
                <a:p>
                  <a:pPr algn="ctr"/>
                  <a:r>
                    <a:rPr lang="en-US" dirty="0" err="1" smtClean="0"/>
                    <a:t>4M</a:t>
                  </a:r>
                  <a:endParaRPr lang="en-US" dirty="0" smtClean="0"/>
                </a:p>
                <a:p>
                  <a:pPr algn="ctr"/>
                  <a:endParaRPr lang="en-US" dirty="0" smtClean="0"/>
                </a:p>
              </p:txBody>
            </p:sp>
          </p:grpSp>
          <p:sp>
            <p:nvSpPr>
              <p:cNvPr id="99358" name="Text Box 30"/>
              <p:cNvSpPr txBox="1">
                <a:spLocks noChangeArrowheads="1"/>
              </p:cNvSpPr>
              <p:nvPr/>
            </p:nvSpPr>
            <p:spPr bwMode="gray">
              <a:xfrm>
                <a:off x="3591" y="2988"/>
                <a:ext cx="745" cy="330"/>
              </a:xfrm>
              <a:prstGeom prst="rect">
                <a:avLst/>
              </a:prstGeom>
              <a:noFill/>
              <a:ln w="9525">
                <a:noFill/>
                <a:miter lim="800000"/>
                <a:headEnd/>
                <a:tailEnd/>
              </a:ln>
              <a:effectLst/>
            </p:spPr>
            <p:txBody>
              <a:bodyPr wrap="none">
                <a:spAutoFit/>
              </a:bodyPr>
              <a:lstStyle/>
              <a:p>
                <a:pPr algn="ctr" eaLnBrk="0" hangingPunct="0"/>
                <a:r>
                  <a:rPr lang="en-US" sz="2800" b="1" dirty="0" err="1" smtClean="0">
                    <a:solidFill>
                      <a:srgbClr val="FFFFFF"/>
                    </a:solidFill>
                    <a:effectLst>
                      <a:outerShdw blurRad="38100" dist="38100" dir="2700000" algn="tl">
                        <a:srgbClr val="C0C0C0"/>
                      </a:outerShdw>
                    </a:effectLst>
                  </a:rPr>
                  <a:t>NaOH</a:t>
                </a:r>
                <a:endParaRPr lang="en-US" sz="2800" b="1" dirty="0">
                  <a:solidFill>
                    <a:srgbClr val="FFFFFF"/>
                  </a:solidFill>
                  <a:effectLst>
                    <a:outerShdw blurRad="38100" dist="38100" dir="2700000" algn="tl">
                      <a:srgbClr val="C0C0C0"/>
                    </a:outerShdw>
                  </a:effectLst>
                </a:endParaRPr>
              </a:p>
            </p:txBody>
          </p:sp>
        </p:grpSp>
      </p:gr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Analysis of infill wall masonry</a:t>
            </a:r>
            <a:endParaRPr lang="ar-JO" dirty="0"/>
          </a:p>
        </p:txBody>
      </p:sp>
      <p:sp>
        <p:nvSpPr>
          <p:cNvPr id="3" name="عنصر نائب للمحتوى 2"/>
          <p:cNvSpPr>
            <a:spLocks noGrp="1"/>
          </p:cNvSpPr>
          <p:nvPr>
            <p:ph idx="1"/>
          </p:nvPr>
        </p:nvSpPr>
        <p:spPr/>
        <p:txBody>
          <a:bodyPr/>
          <a:lstStyle/>
          <a:p>
            <a:pPr algn="l" rtl="0">
              <a:buNone/>
            </a:pPr>
            <a:r>
              <a:rPr lang="en-US" dirty="0" smtClean="0"/>
              <a:t>Modeling of infill wall</a:t>
            </a:r>
          </a:p>
          <a:p>
            <a:pPr algn="l" rtl="0">
              <a:buFont typeface="Wingdings" pitchFamily="2" charset="2"/>
              <a:buChar char="§"/>
            </a:pPr>
            <a:r>
              <a:rPr lang="en-US" sz="2000" dirty="0" smtClean="0"/>
              <a:t>Two main types of masonry models can be distinguished into: the micro- and the macro-modeling.</a:t>
            </a:r>
          </a:p>
          <a:p>
            <a:pPr algn="l" rtl="0">
              <a:buFont typeface="Wingdings" pitchFamily="2" charset="2"/>
              <a:buChar char="§"/>
            </a:pPr>
            <a:endParaRPr lang="en-US" sz="2000" dirty="0" smtClean="0"/>
          </a:p>
          <a:p>
            <a:pPr algn="l" rtl="0">
              <a:buFont typeface="Wingdings" pitchFamily="2" charset="2"/>
              <a:buChar char="§"/>
            </a:pPr>
            <a:r>
              <a:rPr lang="en-US" sz="2000" dirty="0" smtClean="0"/>
              <a:t>The infill frame is typically represented by a single global structural member- equivalent strut.</a:t>
            </a:r>
          </a:p>
          <a:p>
            <a:pPr algn="l" rtl="0">
              <a:buNone/>
            </a:pPr>
            <a:endParaRPr lang="en-US" sz="2000" dirty="0" smtClean="0"/>
          </a:p>
          <a:p>
            <a:pPr algn="l" rtl="0">
              <a:buFont typeface="Wingdings" pitchFamily="2" charset="2"/>
              <a:buChar char="§"/>
            </a:pPr>
            <a:endParaRPr lang="ar-JO" sz="2000" dirty="0" smtClean="0"/>
          </a:p>
        </p:txBody>
      </p:sp>
      <p:sp>
        <p:nvSpPr>
          <p:cNvPr id="4" name="عنصر نائب للتذييل 3"/>
          <p:cNvSpPr>
            <a:spLocks noGrp="1"/>
          </p:cNvSpPr>
          <p:nvPr>
            <p:ph type="ftr" sz="quarter" idx="10"/>
          </p:nvPr>
        </p:nvSpPr>
        <p:spPr>
          <a:xfrm>
            <a:off x="4788024" y="6453336"/>
            <a:ext cx="3974976" cy="328464"/>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0" y="836712"/>
            <a:ext cx="9144000" cy="228600"/>
          </a:xfrm>
          <a:solidFill>
            <a:srgbClr val="FF9933"/>
          </a:solidFill>
        </p:spPr>
        <p:txBody>
          <a:bodyPr/>
          <a:lstStyle/>
          <a:p>
            <a:r>
              <a:rPr lang="en-US" dirty="0" smtClean="0"/>
              <a:t>Lime- enhanced properties of clay bricks as  green building material</a:t>
            </a:r>
          </a:p>
        </p:txBody>
      </p:sp>
      <p:pic>
        <p:nvPicPr>
          <p:cNvPr id="6" name="صورة 5" descr="C:\Users\yafa\Desktop\Screenshot016.jpg"/>
          <p:cNvPicPr/>
          <p:nvPr/>
        </p:nvPicPr>
        <p:blipFill>
          <a:blip r:embed="rId2" cstate="print"/>
          <a:srcRect/>
          <a:stretch>
            <a:fillRect/>
          </a:stretch>
        </p:blipFill>
        <p:spPr bwMode="auto">
          <a:xfrm>
            <a:off x="1115616" y="3645024"/>
            <a:ext cx="6264696" cy="28319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Analysis of infill wall masonry</a:t>
            </a:r>
            <a:endParaRPr lang="ar-JO" dirty="0"/>
          </a:p>
        </p:txBody>
      </p:sp>
      <p:sp>
        <p:nvSpPr>
          <p:cNvPr id="3" name="عنصر نائب للمحتوى 2"/>
          <p:cNvSpPr>
            <a:spLocks noGrp="1"/>
          </p:cNvSpPr>
          <p:nvPr>
            <p:ph idx="1"/>
          </p:nvPr>
        </p:nvSpPr>
        <p:spPr>
          <a:xfrm>
            <a:off x="457200" y="1152525"/>
            <a:ext cx="8435280" cy="5248275"/>
          </a:xfrm>
        </p:spPr>
        <p:txBody>
          <a:bodyPr/>
          <a:lstStyle/>
          <a:p>
            <a:pPr algn="l">
              <a:buNone/>
            </a:pPr>
            <a:r>
              <a:rPr lang="en-US" dirty="0" smtClean="0"/>
              <a:t>Effect of infill wall </a:t>
            </a:r>
          </a:p>
          <a:p>
            <a:pPr algn="l" rtl="0">
              <a:buFont typeface="Wingdings" pitchFamily="2" charset="2"/>
              <a:buChar char="§"/>
            </a:pPr>
            <a:r>
              <a:rPr lang="en-US" sz="2000" dirty="0" smtClean="0"/>
              <a:t>enhances the lateral stiffness of the framed structures.</a:t>
            </a:r>
          </a:p>
          <a:p>
            <a:pPr algn="l" rtl="0">
              <a:buNone/>
            </a:pPr>
            <a:endParaRPr lang="en-US" sz="2000" dirty="0" smtClean="0"/>
          </a:p>
          <a:p>
            <a:pPr algn="l" rtl="0">
              <a:buNone/>
            </a:pPr>
            <a:endParaRPr lang="en-US" sz="2000" dirty="0" smtClean="0"/>
          </a:p>
          <a:p>
            <a:pPr algn="l" rtl="0">
              <a:buFont typeface="Wingdings" pitchFamily="2" charset="2"/>
              <a:buChar char="§"/>
            </a:pPr>
            <a:r>
              <a:rPr lang="en-US" sz="2000" dirty="0" smtClean="0"/>
              <a:t>The infill was assumed to crack once the stress in the infill exceeded the ultimate compressive stress of the infill material.</a:t>
            </a:r>
          </a:p>
          <a:p>
            <a:pPr algn="l" rtl="0">
              <a:buFont typeface="Wingdings" pitchFamily="2" charset="2"/>
              <a:buChar char="§"/>
            </a:pPr>
            <a:endParaRPr lang="en-US" sz="2000" dirty="0" smtClean="0"/>
          </a:p>
          <a:p>
            <a:pPr algn="l" rtl="0">
              <a:buNone/>
            </a:pPr>
            <a:endParaRPr lang="en-US" sz="2000" dirty="0" smtClean="0"/>
          </a:p>
          <a:p>
            <a:pPr algn="l" rtl="0">
              <a:buFont typeface="Wingdings" pitchFamily="2" charset="2"/>
              <a:buChar char="§"/>
            </a:pPr>
            <a:r>
              <a:rPr lang="en-US" sz="2000" dirty="0" smtClean="0"/>
              <a:t>The simplest equivalent strut model includes a single pin -jointed strut.</a:t>
            </a:r>
          </a:p>
          <a:p>
            <a:pPr algn="l" rtl="0">
              <a:buNone/>
            </a:pPr>
            <a:endParaRPr lang="en-US" sz="2000" dirty="0" smtClean="0"/>
          </a:p>
          <a:p>
            <a:pPr algn="l" rtl="0">
              <a:buFont typeface="Wingdings" pitchFamily="2" charset="2"/>
              <a:buChar char="§"/>
            </a:pPr>
            <a:r>
              <a:rPr lang="en-US" sz="2000" dirty="0" smtClean="0"/>
              <a:t>equivalent pin-jointed diagonal strut made of the same material and having the same thickness of infill wall width.</a:t>
            </a:r>
          </a:p>
        </p:txBody>
      </p:sp>
      <p:sp>
        <p:nvSpPr>
          <p:cNvPr id="4" name="عنصر نائب للتذييل 3"/>
          <p:cNvSpPr>
            <a:spLocks noGrp="1"/>
          </p:cNvSpPr>
          <p:nvPr>
            <p:ph type="ftr" sz="quarter" idx="10"/>
          </p:nvPr>
        </p:nvSpPr>
        <p:spPr>
          <a:xfrm>
            <a:off x="4572000" y="6381328"/>
            <a:ext cx="4191000" cy="400472"/>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0" y="836712"/>
            <a:ext cx="9129712" cy="230088"/>
          </a:xfrm>
          <a:solidFill>
            <a:srgbClr val="FF9933"/>
          </a:solidFill>
        </p:spPr>
        <p:txBody>
          <a:bodyPr/>
          <a:lstStyle/>
          <a:p>
            <a:r>
              <a:rPr lang="en-US" dirty="0" smtClean="0"/>
              <a:t>Lime- enhanced properties of clay bricks as  green building material</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2800" dirty="0" smtClean="0"/>
              <a:t>Concept of equivalent diagonal strut</a:t>
            </a:r>
            <a:endParaRPr lang="ar-JO" sz="2800" dirty="0"/>
          </a:p>
        </p:txBody>
      </p:sp>
      <p:sp>
        <p:nvSpPr>
          <p:cNvPr id="4" name="عنصر نائب للتذييل 3"/>
          <p:cNvSpPr>
            <a:spLocks noGrp="1"/>
          </p:cNvSpPr>
          <p:nvPr>
            <p:ph type="ftr" sz="quarter" idx="10"/>
          </p:nvPr>
        </p:nvSpPr>
        <p:spPr>
          <a:xfrm>
            <a:off x="4788024" y="6453336"/>
            <a:ext cx="3974976" cy="328465"/>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86544"/>
          </a:xfrm>
          <a:solidFill>
            <a:srgbClr val="FF9933"/>
          </a:solidFill>
        </p:spPr>
        <p:txBody>
          <a:bodyPr/>
          <a:lstStyle/>
          <a:p>
            <a:r>
              <a:rPr lang="en-US" dirty="0" smtClean="0"/>
              <a:t>Lime- enhanced properties of clay bricks as  green building material</a:t>
            </a:r>
          </a:p>
        </p:txBody>
      </p:sp>
      <p:pic>
        <p:nvPicPr>
          <p:cNvPr id="161794" name="Picture 2" descr="C:\Users\yafa\Desktop\Screenshot026.jpg"/>
          <p:cNvPicPr>
            <a:picLocks noGrp="1" noChangeAspect="1" noChangeArrowheads="1"/>
          </p:cNvPicPr>
          <p:nvPr>
            <p:ph idx="1"/>
          </p:nvPr>
        </p:nvPicPr>
        <p:blipFill>
          <a:blip r:embed="rId2" cstate="print"/>
          <a:srcRect/>
          <a:stretch>
            <a:fillRect/>
          </a:stretch>
        </p:blipFill>
        <p:spPr bwMode="auto">
          <a:xfrm>
            <a:off x="179512" y="1196752"/>
            <a:ext cx="7920880" cy="3528392"/>
          </a:xfrm>
          <a:prstGeom prst="rect">
            <a:avLst/>
          </a:prstGeom>
          <a:noFill/>
        </p:spPr>
      </p:pic>
      <p:pic>
        <p:nvPicPr>
          <p:cNvPr id="161795" name="Picture 3" descr="C:\Users\yafa\Desktop\Screenshot027.jpg"/>
          <p:cNvPicPr>
            <a:picLocks noChangeAspect="1" noChangeArrowheads="1"/>
          </p:cNvPicPr>
          <p:nvPr/>
        </p:nvPicPr>
        <p:blipFill>
          <a:blip r:embed="rId3" cstate="print"/>
          <a:srcRect/>
          <a:stretch>
            <a:fillRect/>
          </a:stretch>
        </p:blipFill>
        <p:spPr bwMode="auto">
          <a:xfrm>
            <a:off x="395536" y="4725144"/>
            <a:ext cx="5472608" cy="1872208"/>
          </a:xfrm>
          <a:prstGeom prst="rect">
            <a:avLst/>
          </a:prstGeom>
          <a:noFill/>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Analytical Methods </a:t>
            </a:r>
            <a:endParaRPr lang="ar-JO" dirty="0"/>
          </a:p>
        </p:txBody>
      </p:sp>
      <p:sp>
        <p:nvSpPr>
          <p:cNvPr id="3" name="عنصر نائب للمحتوى 2"/>
          <p:cNvSpPr>
            <a:spLocks noGrp="1"/>
          </p:cNvSpPr>
          <p:nvPr>
            <p:ph idx="1"/>
          </p:nvPr>
        </p:nvSpPr>
        <p:spPr/>
        <p:txBody>
          <a:bodyPr/>
          <a:lstStyle/>
          <a:p>
            <a:pPr algn="l">
              <a:buNone/>
            </a:pPr>
            <a:r>
              <a:rPr lang="en-US" sz="2400" dirty="0" smtClean="0"/>
              <a:t>Equivalent Static Analysis (</a:t>
            </a:r>
            <a:r>
              <a:rPr lang="en-US" sz="2400" dirty="0" err="1" smtClean="0"/>
              <a:t>ESA</a:t>
            </a:r>
            <a:r>
              <a:rPr lang="en-US" sz="2400" dirty="0" smtClean="0"/>
              <a:t>)</a:t>
            </a:r>
          </a:p>
          <a:p>
            <a:pPr algn="l">
              <a:buNone/>
            </a:pPr>
            <a:endParaRPr lang="en-US" sz="2400" dirty="0" smtClean="0"/>
          </a:p>
          <a:p>
            <a:pPr algn="l" rtl="0">
              <a:buNone/>
            </a:pPr>
            <a:endParaRPr lang="en-US" sz="2000" dirty="0" smtClean="0"/>
          </a:p>
          <a:p>
            <a:pPr algn="l">
              <a:buNone/>
            </a:pPr>
            <a:endParaRPr lang="ar-JO" sz="2400" dirty="0" smtClean="0"/>
          </a:p>
        </p:txBody>
      </p:sp>
      <p:sp>
        <p:nvSpPr>
          <p:cNvPr id="4" name="عنصر نائب للتذييل 3"/>
          <p:cNvSpPr>
            <a:spLocks noGrp="1"/>
          </p:cNvSpPr>
          <p:nvPr>
            <p:ph type="ftr" sz="quarter" idx="10"/>
          </p:nvPr>
        </p:nvSpPr>
        <p:spPr>
          <a:xfrm>
            <a:off x="3419872" y="6453337"/>
            <a:ext cx="5343128" cy="328464"/>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p>
        </p:txBody>
      </p:sp>
      <p:pic>
        <p:nvPicPr>
          <p:cNvPr id="9" name="صورة 8" descr="C:\Users\yafa\Desktop\Picture1.png"/>
          <p:cNvPicPr/>
          <p:nvPr/>
        </p:nvPicPr>
        <p:blipFill>
          <a:blip r:embed="rId2" cstate="print"/>
          <a:srcRect/>
          <a:stretch>
            <a:fillRect/>
          </a:stretch>
        </p:blipFill>
        <p:spPr bwMode="auto">
          <a:xfrm>
            <a:off x="179513" y="1952625"/>
            <a:ext cx="5112568" cy="3276576"/>
          </a:xfrm>
          <a:prstGeom prst="rect">
            <a:avLst/>
          </a:prstGeom>
          <a:noFill/>
          <a:ln w="9525">
            <a:noFill/>
            <a:miter lim="800000"/>
            <a:headEnd/>
            <a:tailEnd/>
          </a:ln>
        </p:spPr>
      </p:pic>
      <p:pic>
        <p:nvPicPr>
          <p:cNvPr id="10" name="صورة 9" descr="C:\Users\yafa\Desktop\seismic-analysis-15-638.jpg"/>
          <p:cNvPicPr/>
          <p:nvPr/>
        </p:nvPicPr>
        <p:blipFill>
          <a:blip r:embed="rId3" cstate="print"/>
          <a:srcRect/>
          <a:stretch>
            <a:fillRect/>
          </a:stretch>
        </p:blipFill>
        <p:spPr bwMode="auto">
          <a:xfrm>
            <a:off x="4644008" y="3356992"/>
            <a:ext cx="3888110" cy="23568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Modeling of structure</a:t>
            </a:r>
            <a:endParaRPr lang="ar-JO" dirty="0"/>
          </a:p>
        </p:txBody>
      </p:sp>
      <p:sp>
        <p:nvSpPr>
          <p:cNvPr id="4" name="عنصر نائب للتذييل 3"/>
          <p:cNvSpPr>
            <a:spLocks noGrp="1"/>
          </p:cNvSpPr>
          <p:nvPr>
            <p:ph type="ftr" sz="quarter" idx="10"/>
          </p:nvPr>
        </p:nvSpPr>
        <p:spPr>
          <a:xfrm>
            <a:off x="4716016" y="6453337"/>
            <a:ext cx="4046984" cy="328464"/>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6712"/>
            <a:ext cx="9129712" cy="230088"/>
          </a:xfrm>
          <a:solidFill>
            <a:srgbClr val="FF9933"/>
          </a:solidFill>
        </p:spPr>
        <p:txBody>
          <a:bodyPr/>
          <a:lstStyle/>
          <a:p>
            <a:r>
              <a:rPr lang="en-US" dirty="0" smtClean="0"/>
              <a:t>Lime- enhanced properties of clay bricks as  green building material</a:t>
            </a:r>
          </a:p>
        </p:txBody>
      </p:sp>
      <p:pic>
        <p:nvPicPr>
          <p:cNvPr id="162818" name="Picture 2" descr="C:\Users\yafa\Desktop\Screenshot028.jpg"/>
          <p:cNvPicPr>
            <a:picLocks noGrp="1" noChangeAspect="1" noChangeArrowheads="1"/>
          </p:cNvPicPr>
          <p:nvPr>
            <p:ph idx="1"/>
          </p:nvPr>
        </p:nvPicPr>
        <p:blipFill>
          <a:blip r:embed="rId2" cstate="print"/>
          <a:srcRect/>
          <a:stretch>
            <a:fillRect/>
          </a:stretch>
        </p:blipFill>
        <p:spPr bwMode="auto">
          <a:xfrm>
            <a:off x="251521" y="1268760"/>
            <a:ext cx="4392488" cy="4608511"/>
          </a:xfrm>
          <a:prstGeom prst="rect">
            <a:avLst/>
          </a:prstGeom>
          <a:noFill/>
        </p:spPr>
      </p:pic>
      <p:pic>
        <p:nvPicPr>
          <p:cNvPr id="162819" name="Picture 3" descr="C:\Users\yafa\Desktop\Screenshot029.jpg"/>
          <p:cNvPicPr>
            <a:picLocks noChangeAspect="1" noChangeArrowheads="1"/>
          </p:cNvPicPr>
          <p:nvPr/>
        </p:nvPicPr>
        <p:blipFill>
          <a:blip r:embed="rId3" cstate="print"/>
          <a:srcRect/>
          <a:stretch>
            <a:fillRect/>
          </a:stretch>
        </p:blipFill>
        <p:spPr bwMode="auto">
          <a:xfrm>
            <a:off x="3995936" y="1484784"/>
            <a:ext cx="4856237" cy="4536504"/>
          </a:xfrm>
          <a:prstGeom prst="rect">
            <a:avLst/>
          </a:prstGeom>
          <a:noFill/>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Configuration Data</a:t>
            </a:r>
            <a:endParaRPr lang="ar-JO" dirty="0"/>
          </a:p>
        </p:txBody>
      </p:sp>
      <p:sp>
        <p:nvSpPr>
          <p:cNvPr id="4" name="عنصر نائب للتذييل 3"/>
          <p:cNvSpPr>
            <a:spLocks noGrp="1"/>
          </p:cNvSpPr>
          <p:nvPr>
            <p:ph type="ftr" sz="quarter" idx="10"/>
          </p:nvPr>
        </p:nvSpPr>
        <p:spPr>
          <a:xfrm>
            <a:off x="5076056" y="6453337"/>
            <a:ext cx="3686944" cy="328464"/>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p>
        </p:txBody>
      </p:sp>
      <p:pic>
        <p:nvPicPr>
          <p:cNvPr id="163842" name="Picture 2"/>
          <p:cNvPicPr>
            <a:picLocks noGrp="1" noChangeAspect="1" noChangeArrowheads="1"/>
          </p:cNvPicPr>
          <p:nvPr>
            <p:ph idx="1"/>
          </p:nvPr>
        </p:nvPicPr>
        <p:blipFill>
          <a:blip r:embed="rId2" cstate="print"/>
          <a:srcRect/>
          <a:stretch>
            <a:fillRect/>
          </a:stretch>
        </p:blipFill>
        <p:spPr bwMode="auto">
          <a:xfrm>
            <a:off x="827584" y="1433512"/>
            <a:ext cx="7704856" cy="50918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Design of Base shear (</a:t>
            </a:r>
            <a:r>
              <a:rPr lang="en-US" dirty="0" err="1" smtClean="0"/>
              <a:t>ESA</a:t>
            </a:r>
            <a:r>
              <a:rPr lang="en-US" dirty="0" smtClean="0"/>
              <a:t>)</a:t>
            </a:r>
            <a:endParaRPr lang="ar-JO" dirty="0"/>
          </a:p>
        </p:txBody>
      </p:sp>
      <p:sp>
        <p:nvSpPr>
          <p:cNvPr id="4" name="عنصر نائب للتذييل 3"/>
          <p:cNvSpPr>
            <a:spLocks noGrp="1"/>
          </p:cNvSpPr>
          <p:nvPr>
            <p:ph type="ftr" sz="quarter" idx="10"/>
          </p:nvPr>
        </p:nvSpPr>
        <p:spPr>
          <a:xfrm>
            <a:off x="4572000" y="6381329"/>
            <a:ext cx="4191000" cy="400472"/>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86544"/>
          </a:xfrm>
          <a:solidFill>
            <a:srgbClr val="FF9933"/>
          </a:solidFill>
        </p:spPr>
        <p:txBody>
          <a:bodyPr/>
          <a:lstStyle/>
          <a:p>
            <a:r>
              <a:rPr lang="en-US" dirty="0" smtClean="0"/>
              <a:t>Lime- enhanced properties of clay bricks as  green building material</a:t>
            </a:r>
          </a:p>
        </p:txBody>
      </p:sp>
      <p:pic>
        <p:nvPicPr>
          <p:cNvPr id="164866" name="Picture 2"/>
          <p:cNvPicPr>
            <a:picLocks noGrp="1" noChangeAspect="1" noChangeArrowheads="1"/>
          </p:cNvPicPr>
          <p:nvPr>
            <p:ph idx="1"/>
          </p:nvPr>
        </p:nvPicPr>
        <p:blipFill>
          <a:blip r:embed="rId2" cstate="print"/>
          <a:srcRect/>
          <a:stretch>
            <a:fillRect/>
          </a:stretch>
        </p:blipFill>
        <p:spPr bwMode="auto">
          <a:xfrm>
            <a:off x="179512" y="1268760"/>
            <a:ext cx="5638800" cy="2371725"/>
          </a:xfrm>
          <a:prstGeom prst="rect">
            <a:avLst/>
          </a:prstGeom>
          <a:noFill/>
          <a:ln w="9525">
            <a:noFill/>
            <a:miter lim="800000"/>
            <a:headEnd/>
            <a:tailEnd/>
          </a:ln>
        </p:spPr>
      </p:pic>
      <p:pic>
        <p:nvPicPr>
          <p:cNvPr id="164867" name="Picture 3"/>
          <p:cNvPicPr>
            <a:picLocks noChangeAspect="1" noChangeArrowheads="1"/>
          </p:cNvPicPr>
          <p:nvPr/>
        </p:nvPicPr>
        <p:blipFill>
          <a:blip r:embed="rId3" cstate="print"/>
          <a:srcRect/>
          <a:stretch>
            <a:fillRect/>
          </a:stretch>
        </p:blipFill>
        <p:spPr bwMode="auto">
          <a:xfrm>
            <a:off x="395536" y="3573016"/>
            <a:ext cx="7704856" cy="2808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Strut width</a:t>
            </a:r>
            <a:endParaRPr lang="ar-JO" dirty="0"/>
          </a:p>
        </p:txBody>
      </p:sp>
      <p:sp>
        <p:nvSpPr>
          <p:cNvPr id="4" name="عنصر نائب للتذييل 3"/>
          <p:cNvSpPr>
            <a:spLocks noGrp="1"/>
          </p:cNvSpPr>
          <p:nvPr>
            <p:ph type="ftr" sz="quarter" idx="10"/>
          </p:nvPr>
        </p:nvSpPr>
        <p:spPr>
          <a:xfrm>
            <a:off x="4716016" y="6453337"/>
            <a:ext cx="4046984" cy="328464"/>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86544"/>
          </a:xfrm>
          <a:solidFill>
            <a:srgbClr val="FF9933"/>
          </a:solidFill>
        </p:spPr>
        <p:txBody>
          <a:bodyPr/>
          <a:lstStyle/>
          <a:p>
            <a:r>
              <a:rPr lang="en-US" dirty="0" smtClean="0"/>
              <a:t>Lime- enhanced properties of clay bricks as  green building material</a:t>
            </a:r>
          </a:p>
        </p:txBody>
      </p:sp>
      <p:pic>
        <p:nvPicPr>
          <p:cNvPr id="166914" name="Picture 2"/>
          <p:cNvPicPr>
            <a:picLocks noGrp="1" noChangeAspect="1" noChangeArrowheads="1"/>
          </p:cNvPicPr>
          <p:nvPr>
            <p:ph idx="1"/>
          </p:nvPr>
        </p:nvPicPr>
        <p:blipFill>
          <a:blip r:embed="rId2" cstate="print"/>
          <a:srcRect/>
          <a:stretch>
            <a:fillRect/>
          </a:stretch>
        </p:blipFill>
        <p:spPr bwMode="auto">
          <a:xfrm>
            <a:off x="179512" y="1340768"/>
            <a:ext cx="8496944" cy="47525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JO"/>
          </a:p>
        </p:txBody>
      </p:sp>
      <p:sp>
        <p:nvSpPr>
          <p:cNvPr id="3" name="عنصر نائب للمحتوى 2"/>
          <p:cNvSpPr>
            <a:spLocks noGrp="1"/>
          </p:cNvSpPr>
          <p:nvPr>
            <p:ph idx="1"/>
          </p:nvPr>
        </p:nvSpPr>
        <p:spPr/>
        <p:txBody>
          <a:bodyPr/>
          <a:lstStyle/>
          <a:p>
            <a:pPr algn="l" rtl="0">
              <a:buFont typeface="Wingdings" pitchFamily="2" charset="2"/>
              <a:buChar char="§"/>
            </a:pPr>
            <a:endParaRPr lang="en-US" sz="1800" dirty="0" smtClean="0"/>
          </a:p>
          <a:p>
            <a:pPr algn="l" rtl="0">
              <a:lnSpc>
                <a:spcPct val="150000"/>
              </a:lnSpc>
              <a:buFont typeface="Wingdings" pitchFamily="2" charset="2"/>
              <a:buChar char="§"/>
            </a:pPr>
            <a:r>
              <a:rPr lang="en-US" sz="1800" dirty="0" smtClean="0"/>
              <a:t>US </a:t>
            </a:r>
            <a:r>
              <a:rPr lang="en-US" sz="1800" dirty="0" smtClean="0"/>
              <a:t>demand for clay brick and concrete block </a:t>
            </a:r>
            <a:r>
              <a:rPr lang="en-US" sz="1800" dirty="0" smtClean="0"/>
              <a:t>increase </a:t>
            </a:r>
            <a:r>
              <a:rPr lang="en-US" sz="1800" dirty="0" smtClean="0"/>
              <a:t>nearly 12% annually from a weak 2009 base to 12.4 billion units in 2014 (66% clay bricks and 37% concrete </a:t>
            </a:r>
            <a:r>
              <a:rPr lang="en-US" sz="1800" dirty="0" smtClean="0"/>
              <a:t>blocks.</a:t>
            </a:r>
          </a:p>
          <a:p>
            <a:pPr algn="l" rtl="0">
              <a:lnSpc>
                <a:spcPct val="150000"/>
              </a:lnSpc>
              <a:buFont typeface="Wingdings" pitchFamily="2" charset="2"/>
              <a:buChar char="§"/>
            </a:pPr>
            <a:endParaRPr lang="en-US" sz="1800" dirty="0" smtClean="0"/>
          </a:p>
          <a:p>
            <a:pPr algn="l" rtl="0">
              <a:lnSpc>
                <a:spcPct val="150000"/>
              </a:lnSpc>
              <a:buFont typeface="Wingdings" pitchFamily="2" charset="2"/>
              <a:buChar char="§"/>
            </a:pPr>
            <a:r>
              <a:rPr lang="en-US" sz="1800" dirty="0" smtClean="0"/>
              <a:t>Many developed countries realized the importance of Reusing the Mud in the </a:t>
            </a:r>
            <a:r>
              <a:rPr lang="en-US" sz="1800" dirty="0" smtClean="0"/>
              <a:t>construction.</a:t>
            </a:r>
          </a:p>
          <a:p>
            <a:pPr algn="l" rtl="0">
              <a:lnSpc>
                <a:spcPct val="150000"/>
              </a:lnSpc>
              <a:buFont typeface="Wingdings" pitchFamily="2" charset="2"/>
              <a:buChar char="§"/>
            </a:pPr>
            <a:endParaRPr lang="en-US" sz="1800" dirty="0" smtClean="0"/>
          </a:p>
          <a:p>
            <a:pPr algn="l" rtl="0">
              <a:lnSpc>
                <a:spcPct val="150000"/>
              </a:lnSpc>
              <a:buFont typeface="Wingdings" pitchFamily="2" charset="2"/>
              <a:buChar char="§"/>
            </a:pPr>
            <a:endParaRPr lang="en-US" sz="1800" dirty="0" smtClean="0"/>
          </a:p>
          <a:p>
            <a:pPr algn="l" rtl="0">
              <a:lnSpc>
                <a:spcPct val="150000"/>
              </a:lnSpc>
              <a:buFont typeface="Wingdings" pitchFamily="2" charset="2"/>
              <a:buChar char="§"/>
            </a:pPr>
            <a:endParaRPr lang="en-US" sz="1800" dirty="0" smtClean="0"/>
          </a:p>
          <a:p>
            <a:pPr algn="l" rtl="0">
              <a:lnSpc>
                <a:spcPct val="150000"/>
              </a:lnSpc>
              <a:buFont typeface="Wingdings" pitchFamily="2" charset="2"/>
              <a:buChar char="§"/>
            </a:pPr>
            <a:endParaRPr lang="en-US" sz="1800" dirty="0" smtClean="0"/>
          </a:p>
          <a:p>
            <a:pPr algn="l" rtl="0">
              <a:lnSpc>
                <a:spcPct val="150000"/>
              </a:lnSpc>
              <a:buFont typeface="Wingdings" pitchFamily="2" charset="2"/>
              <a:buChar char="§"/>
            </a:pPr>
            <a:endParaRPr lang="ar-JO" sz="1800" dirty="0" smtClean="0"/>
          </a:p>
        </p:txBody>
      </p:sp>
      <p:sp>
        <p:nvSpPr>
          <p:cNvPr id="4" name="عنصر نائب للتذييل 3"/>
          <p:cNvSpPr>
            <a:spLocks noGrp="1"/>
          </p:cNvSpPr>
          <p:nvPr>
            <p:ph type="ftr" sz="quarter" idx="10"/>
          </p:nvPr>
        </p:nvSpPr>
        <p:spPr/>
        <p:txBody>
          <a:bodyPr/>
          <a:lstStyle/>
          <a:p>
            <a:r>
              <a:rPr lang="en-US" dirty="0" smtClean="0"/>
              <a:t>Company Logo</a:t>
            </a:r>
            <a:endParaRPr lang="en-US" dirty="0"/>
          </a:p>
        </p:txBody>
      </p:sp>
      <p:sp>
        <p:nvSpPr>
          <p:cNvPr id="5" name="عنصر نائب للتاريخ 4"/>
          <p:cNvSpPr>
            <a:spLocks noGrp="1"/>
          </p:cNvSpPr>
          <p:nvPr>
            <p:ph type="dt" sz="half" idx="12"/>
          </p:nvPr>
        </p:nvSpPr>
        <p:spPr/>
        <p:txBody>
          <a:bodyPr/>
          <a:lstStyle/>
          <a:p>
            <a:r>
              <a:rPr lang="en-US" smtClean="0"/>
              <a:t>www.themegallery.com</a:t>
            </a:r>
            <a:endParaRPr lang="en-US"/>
          </a:p>
        </p:txBody>
      </p:sp>
      <p:pic>
        <p:nvPicPr>
          <p:cNvPr id="6" name="صورة 5" descr="C:\Users\yafa\Desktop\٢٠١٧٠٣١٦_٢٢٣٠١٠.jpg"/>
          <p:cNvPicPr/>
          <p:nvPr/>
        </p:nvPicPr>
        <p:blipFill>
          <a:blip r:embed="rId2" cstate="print"/>
          <a:srcRect/>
          <a:stretch>
            <a:fillRect/>
          </a:stretch>
        </p:blipFill>
        <p:spPr bwMode="auto">
          <a:xfrm>
            <a:off x="683568" y="4149080"/>
            <a:ext cx="5274945" cy="22839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Load cases</a:t>
            </a:r>
            <a:endParaRPr lang="ar-JO" dirty="0"/>
          </a:p>
        </p:txBody>
      </p:sp>
      <p:sp>
        <p:nvSpPr>
          <p:cNvPr id="4" name="عنصر نائب للتذييل 3"/>
          <p:cNvSpPr>
            <a:spLocks noGrp="1"/>
          </p:cNvSpPr>
          <p:nvPr>
            <p:ph type="ftr" sz="quarter" idx="10"/>
          </p:nvPr>
        </p:nvSpPr>
        <p:spPr>
          <a:xfrm>
            <a:off x="4139952" y="6453337"/>
            <a:ext cx="4623048" cy="328464"/>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p>
        </p:txBody>
      </p:sp>
      <p:pic>
        <p:nvPicPr>
          <p:cNvPr id="167938" name="Picture 2" descr="C:\Users\yafa\Desktop\Screenshot022.jpg"/>
          <p:cNvPicPr>
            <a:picLocks noGrp="1" noChangeAspect="1" noChangeArrowheads="1"/>
          </p:cNvPicPr>
          <p:nvPr>
            <p:ph idx="1"/>
          </p:nvPr>
        </p:nvPicPr>
        <p:blipFill>
          <a:blip r:embed="rId2" cstate="print"/>
          <a:srcRect/>
          <a:stretch>
            <a:fillRect/>
          </a:stretch>
        </p:blipFill>
        <p:spPr bwMode="auto">
          <a:xfrm>
            <a:off x="251520" y="1412776"/>
            <a:ext cx="4824536" cy="4536504"/>
          </a:xfrm>
          <a:prstGeom prst="rect">
            <a:avLst/>
          </a:prstGeom>
          <a:noFill/>
        </p:spPr>
      </p:pic>
      <p:pic>
        <p:nvPicPr>
          <p:cNvPr id="167939" name="Picture 3" descr="C:\Users\yafa\Desktop\Screenshot023.jpg"/>
          <p:cNvPicPr>
            <a:picLocks noChangeAspect="1" noChangeArrowheads="1"/>
          </p:cNvPicPr>
          <p:nvPr/>
        </p:nvPicPr>
        <p:blipFill>
          <a:blip r:embed="rId3" cstate="print"/>
          <a:srcRect/>
          <a:stretch>
            <a:fillRect/>
          </a:stretch>
        </p:blipFill>
        <p:spPr bwMode="auto">
          <a:xfrm>
            <a:off x="3203848" y="1412776"/>
            <a:ext cx="5760640" cy="4536503"/>
          </a:xfrm>
          <a:prstGeom prst="rect">
            <a:avLst/>
          </a:prstGeom>
          <a:noFill/>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Model Run</a:t>
            </a:r>
            <a:endParaRPr lang="ar-JO" dirty="0"/>
          </a:p>
        </p:txBody>
      </p:sp>
      <p:sp>
        <p:nvSpPr>
          <p:cNvPr id="4" name="عنصر نائب للتذييل 3"/>
          <p:cNvSpPr>
            <a:spLocks noGrp="1"/>
          </p:cNvSpPr>
          <p:nvPr>
            <p:ph type="ftr" sz="quarter" idx="10"/>
          </p:nvPr>
        </p:nvSpPr>
        <p:spPr>
          <a:xfrm>
            <a:off x="4067944" y="6453337"/>
            <a:ext cx="4695056" cy="328464"/>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p>
        </p:txBody>
      </p:sp>
      <p:pic>
        <p:nvPicPr>
          <p:cNvPr id="168962" name="Picture 2" descr="C:\Users\yafa\Desktop\Screenshot024.jpg"/>
          <p:cNvPicPr>
            <a:picLocks noGrp="1" noChangeAspect="1" noChangeArrowheads="1"/>
          </p:cNvPicPr>
          <p:nvPr>
            <p:ph idx="1"/>
          </p:nvPr>
        </p:nvPicPr>
        <p:blipFill>
          <a:blip r:embed="rId2" cstate="print"/>
          <a:srcRect/>
          <a:stretch>
            <a:fillRect/>
          </a:stretch>
        </p:blipFill>
        <p:spPr bwMode="auto">
          <a:xfrm>
            <a:off x="179512" y="1196752"/>
            <a:ext cx="8640960" cy="5040560"/>
          </a:xfrm>
          <a:prstGeom prst="rect">
            <a:avLst/>
          </a:prstGeom>
          <a:noFill/>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Model Run</a:t>
            </a:r>
            <a:endParaRPr lang="ar-JO" dirty="0"/>
          </a:p>
        </p:txBody>
      </p:sp>
      <p:sp>
        <p:nvSpPr>
          <p:cNvPr id="4" name="عنصر نائب للتذييل 3"/>
          <p:cNvSpPr>
            <a:spLocks noGrp="1"/>
          </p:cNvSpPr>
          <p:nvPr>
            <p:ph type="ftr" sz="quarter" idx="10"/>
          </p:nvPr>
        </p:nvSpPr>
        <p:spPr>
          <a:xfrm>
            <a:off x="4932040" y="6453337"/>
            <a:ext cx="3830960" cy="328464"/>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p>
        </p:txBody>
      </p:sp>
      <p:pic>
        <p:nvPicPr>
          <p:cNvPr id="6" name="Picture 3" descr="C:\Users\yafa\Desktop\Screenshot025.jpg"/>
          <p:cNvPicPr>
            <a:picLocks noGrp="1" noChangeAspect="1" noChangeArrowheads="1"/>
          </p:cNvPicPr>
          <p:nvPr>
            <p:ph idx="1"/>
          </p:nvPr>
        </p:nvPicPr>
        <p:blipFill>
          <a:blip r:embed="rId2" cstate="print"/>
          <a:srcRect/>
          <a:stretch>
            <a:fillRect/>
          </a:stretch>
        </p:blipFill>
        <p:spPr bwMode="auto">
          <a:xfrm>
            <a:off x="827584" y="1628800"/>
            <a:ext cx="7344816" cy="4824536"/>
          </a:xfrm>
          <a:prstGeom prst="rect">
            <a:avLst/>
          </a:prstGeom>
          <a:noFill/>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Period in( sec)</a:t>
            </a:r>
            <a:endParaRPr lang="ar-JO" dirty="0"/>
          </a:p>
        </p:txBody>
      </p:sp>
      <p:sp>
        <p:nvSpPr>
          <p:cNvPr id="4" name="عنصر نائب للتذييل 3"/>
          <p:cNvSpPr>
            <a:spLocks noGrp="1"/>
          </p:cNvSpPr>
          <p:nvPr>
            <p:ph type="ftr" sz="quarter" idx="10"/>
          </p:nvPr>
        </p:nvSpPr>
        <p:spPr>
          <a:xfrm>
            <a:off x="4067944" y="6529536"/>
            <a:ext cx="4551040" cy="328464"/>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0" y="836712"/>
            <a:ext cx="9144000" cy="288032"/>
          </a:xfrm>
          <a:solidFill>
            <a:srgbClr val="FF9933"/>
          </a:solidFill>
        </p:spPr>
        <p:txBody>
          <a:bodyPr/>
          <a:lstStyle/>
          <a:p>
            <a:r>
              <a:rPr lang="en-US" dirty="0" smtClean="0"/>
              <a:t>Lime- enhanced properties of clay bricks as  green building material</a:t>
            </a:r>
          </a:p>
        </p:txBody>
      </p:sp>
      <p:pic>
        <p:nvPicPr>
          <p:cNvPr id="169986" name="Picture 2" descr="C:\Users\yafa\Desktop\Screenshot026.jpg"/>
          <p:cNvPicPr>
            <a:picLocks noGrp="1" noChangeAspect="1" noChangeArrowheads="1"/>
          </p:cNvPicPr>
          <p:nvPr>
            <p:ph idx="1"/>
          </p:nvPr>
        </p:nvPicPr>
        <p:blipFill>
          <a:blip r:embed="rId2" cstate="print"/>
          <a:srcRect/>
          <a:stretch>
            <a:fillRect/>
          </a:stretch>
        </p:blipFill>
        <p:spPr bwMode="auto">
          <a:xfrm>
            <a:off x="539552" y="1628800"/>
            <a:ext cx="8280920" cy="4536504"/>
          </a:xfrm>
          <a:prstGeom prst="rect">
            <a:avLst/>
          </a:prstGeom>
          <a:noFill/>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Displacement &amp; Drift</a:t>
            </a:r>
            <a:endParaRPr lang="ar-JO" dirty="0"/>
          </a:p>
        </p:txBody>
      </p:sp>
      <p:sp>
        <p:nvSpPr>
          <p:cNvPr id="4" name="عنصر نائب للتذييل 3"/>
          <p:cNvSpPr>
            <a:spLocks noGrp="1"/>
          </p:cNvSpPr>
          <p:nvPr>
            <p:ph type="ftr" sz="quarter" idx="10"/>
          </p:nvPr>
        </p:nvSpPr>
        <p:spPr>
          <a:xfrm>
            <a:off x="4932040" y="6525344"/>
            <a:ext cx="3830960" cy="256456"/>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p>
        </p:txBody>
      </p:sp>
      <p:pic>
        <p:nvPicPr>
          <p:cNvPr id="171010" name="Picture 2" descr="C:\Users\yafa\Desktop\Screenshot027.jpg"/>
          <p:cNvPicPr>
            <a:picLocks noGrp="1" noChangeAspect="1" noChangeArrowheads="1"/>
          </p:cNvPicPr>
          <p:nvPr>
            <p:ph idx="1"/>
          </p:nvPr>
        </p:nvPicPr>
        <p:blipFill>
          <a:blip r:embed="rId2" cstate="print"/>
          <a:srcRect/>
          <a:stretch>
            <a:fillRect/>
          </a:stretch>
        </p:blipFill>
        <p:spPr bwMode="auto">
          <a:xfrm>
            <a:off x="899592" y="1333500"/>
            <a:ext cx="7272808" cy="5119836"/>
          </a:xfrm>
          <a:prstGeom prst="rect">
            <a:avLst/>
          </a:prstGeom>
          <a:noFill/>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Conclusion </a:t>
            </a:r>
            <a:endParaRPr lang="ar-JO" dirty="0"/>
          </a:p>
        </p:txBody>
      </p:sp>
      <p:sp>
        <p:nvSpPr>
          <p:cNvPr id="3" name="عنصر نائب للمحتوى 2"/>
          <p:cNvSpPr>
            <a:spLocks noGrp="1"/>
          </p:cNvSpPr>
          <p:nvPr>
            <p:ph idx="1"/>
          </p:nvPr>
        </p:nvSpPr>
        <p:spPr/>
        <p:txBody>
          <a:bodyPr/>
          <a:lstStyle/>
          <a:p>
            <a:pPr algn="l" rtl="0">
              <a:buFont typeface="Wingdings" pitchFamily="2" charset="2"/>
              <a:buChar char="Ø"/>
            </a:pPr>
            <a:endParaRPr lang="en-US" sz="2000" dirty="0" smtClean="0"/>
          </a:p>
          <a:p>
            <a:pPr algn="l" rtl="0">
              <a:buFont typeface="Wingdings" pitchFamily="2" charset="2"/>
              <a:buChar char="Ø"/>
            </a:pPr>
            <a:r>
              <a:rPr lang="en-US" sz="1800" dirty="0" smtClean="0"/>
              <a:t>Bricks </a:t>
            </a:r>
            <a:r>
              <a:rPr lang="en-US" sz="1800" dirty="0" smtClean="0"/>
              <a:t>in general, considered the most construction material which employed worldwide both in developed and developing </a:t>
            </a:r>
            <a:r>
              <a:rPr lang="en-US" sz="1800" dirty="0" smtClean="0"/>
              <a:t>countries.</a:t>
            </a:r>
          </a:p>
          <a:p>
            <a:pPr algn="l" rtl="0">
              <a:buNone/>
            </a:pPr>
            <a:endParaRPr lang="en-US" sz="1800" dirty="0" smtClean="0"/>
          </a:p>
          <a:p>
            <a:pPr algn="l" rtl="0">
              <a:buFont typeface="Wingdings" pitchFamily="2" charset="2"/>
              <a:buChar char="Ø"/>
            </a:pPr>
            <a:endParaRPr lang="en-US" sz="1800" dirty="0" smtClean="0"/>
          </a:p>
          <a:p>
            <a:pPr algn="l" rtl="0">
              <a:buFont typeface="Wingdings" pitchFamily="2" charset="2"/>
              <a:buChar char="Ø"/>
            </a:pPr>
            <a:r>
              <a:rPr lang="en-US" sz="1800" dirty="0" smtClean="0"/>
              <a:t>Clay bricks manufacturing based on resource that is abundant in nearly all countries </a:t>
            </a:r>
            <a:r>
              <a:rPr lang="en-US" sz="1800" dirty="0" smtClean="0"/>
              <a:t>, </a:t>
            </a:r>
            <a:r>
              <a:rPr lang="en-US" sz="1800" dirty="0" smtClean="0"/>
              <a:t>it's based on reasonable and simple method </a:t>
            </a:r>
            <a:r>
              <a:rPr lang="en-US" sz="1800" dirty="0" smtClean="0"/>
              <a:t>.</a:t>
            </a:r>
          </a:p>
          <a:p>
            <a:pPr algn="l" rtl="0">
              <a:buFont typeface="Wingdings" pitchFamily="2" charset="2"/>
              <a:buChar char="Ø"/>
            </a:pPr>
            <a:endParaRPr lang="en-US" sz="1800" dirty="0" smtClean="0"/>
          </a:p>
          <a:p>
            <a:pPr algn="l" rtl="0">
              <a:buFont typeface="Wingdings" pitchFamily="2" charset="2"/>
              <a:buChar char="Ø"/>
            </a:pPr>
            <a:r>
              <a:rPr lang="en-US" sz="1800" dirty="0" smtClean="0"/>
              <a:t>Lime is one of the additives used in clay bricks </a:t>
            </a:r>
            <a:r>
              <a:rPr lang="en-US" sz="1800" dirty="0" smtClean="0"/>
              <a:t>manufacturing , lime </a:t>
            </a:r>
            <a:r>
              <a:rPr lang="en-US" sz="1800" dirty="0" smtClean="0"/>
              <a:t>caring for health and environment and contribute in the increasing the strength of clay </a:t>
            </a:r>
            <a:r>
              <a:rPr lang="en-US" sz="1800" dirty="0" smtClean="0"/>
              <a:t>bricks.</a:t>
            </a:r>
          </a:p>
          <a:p>
            <a:pPr algn="l" rtl="0">
              <a:buFont typeface="Wingdings" pitchFamily="2" charset="2"/>
              <a:buChar char="Ø"/>
            </a:pPr>
            <a:endParaRPr lang="en-US" sz="2000" dirty="0" smtClean="0"/>
          </a:p>
          <a:p>
            <a:pPr algn="l" rtl="0">
              <a:buFont typeface="Wingdings" pitchFamily="2" charset="2"/>
              <a:buChar char="Ø"/>
            </a:pPr>
            <a:r>
              <a:rPr lang="en-US" sz="2000" dirty="0" smtClean="0"/>
              <a:t> </a:t>
            </a:r>
            <a:r>
              <a:rPr lang="en-US" sz="1800" dirty="0" smtClean="0"/>
              <a:t>The cost of production of lime is less than cement and that’s due to that temperature consumed to produce cement is twice the needed for lime </a:t>
            </a:r>
            <a:r>
              <a:rPr lang="en-US" sz="1800" dirty="0" smtClean="0"/>
              <a:t>production.</a:t>
            </a:r>
            <a:endParaRPr lang="ar-JO" sz="1800" dirty="0" smtClean="0"/>
          </a:p>
        </p:txBody>
      </p:sp>
      <p:sp>
        <p:nvSpPr>
          <p:cNvPr id="4" name="عنصر نائب للتذييل 3"/>
          <p:cNvSpPr>
            <a:spLocks noGrp="1"/>
          </p:cNvSpPr>
          <p:nvPr>
            <p:ph type="ftr" sz="quarter" idx="10"/>
          </p:nvPr>
        </p:nvSpPr>
        <p:spPr>
          <a:xfrm>
            <a:off x="4139952" y="6381329"/>
            <a:ext cx="4623048" cy="400472"/>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a:t>
            </a:r>
            <a:r>
              <a:rPr lang="en-US" dirty="0" smtClean="0"/>
              <a:t>e </a:t>
            </a:r>
            <a:r>
              <a:rPr lang="en-US" dirty="0" err="1" smtClean="0"/>
              <a:t>nhanced</a:t>
            </a:r>
            <a:r>
              <a:rPr lang="en-US" dirty="0" smtClean="0"/>
              <a:t> </a:t>
            </a:r>
            <a:r>
              <a:rPr lang="en-US" dirty="0" smtClean="0"/>
              <a:t>properties of clay bricks as  green building material</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conclusion</a:t>
            </a:r>
            <a:endParaRPr lang="ar-JO" dirty="0"/>
          </a:p>
        </p:txBody>
      </p:sp>
      <p:sp>
        <p:nvSpPr>
          <p:cNvPr id="3" name="عنصر نائب للمحتوى 2"/>
          <p:cNvSpPr>
            <a:spLocks noGrp="1"/>
          </p:cNvSpPr>
          <p:nvPr>
            <p:ph idx="1"/>
          </p:nvPr>
        </p:nvSpPr>
        <p:spPr>
          <a:xfrm>
            <a:off x="457200" y="1152525"/>
            <a:ext cx="8229600" cy="5300811"/>
          </a:xfrm>
        </p:spPr>
        <p:txBody>
          <a:bodyPr/>
          <a:lstStyle/>
          <a:p>
            <a:pPr algn="l">
              <a:buNone/>
            </a:pPr>
            <a:endParaRPr lang="en-US" sz="1800" dirty="0" smtClean="0"/>
          </a:p>
          <a:p>
            <a:pPr algn="l" rtl="0">
              <a:buFont typeface="Wingdings" pitchFamily="2" charset="2"/>
              <a:buChar char="Ø"/>
            </a:pPr>
            <a:r>
              <a:rPr lang="en-US" sz="1800" dirty="0" smtClean="0"/>
              <a:t>the </a:t>
            </a:r>
            <a:r>
              <a:rPr lang="en-US" sz="1800" dirty="0" smtClean="0"/>
              <a:t>lime in the manufacturing clay bricks contributes in the reduction of carbon dioxide in the atmosphere by the chemical reaction of chemical reactions between lime and CO2 to formation the calcium </a:t>
            </a:r>
            <a:r>
              <a:rPr lang="en-US" sz="1800" dirty="0" smtClean="0"/>
              <a:t>carbonate.</a:t>
            </a:r>
          </a:p>
          <a:p>
            <a:pPr algn="l" rtl="0">
              <a:buNone/>
            </a:pPr>
            <a:endParaRPr lang="en-US" sz="1800" dirty="0" smtClean="0"/>
          </a:p>
          <a:p>
            <a:pPr algn="l" rtl="0">
              <a:buFont typeface="Wingdings" pitchFamily="2" charset="2"/>
              <a:buChar char="Ø"/>
            </a:pPr>
            <a:endParaRPr lang="en-US" sz="1800" dirty="0" smtClean="0"/>
          </a:p>
          <a:p>
            <a:pPr algn="l" rtl="0">
              <a:buFont typeface="Wingdings" pitchFamily="2" charset="2"/>
              <a:buChar char="Ø"/>
            </a:pPr>
            <a:r>
              <a:rPr lang="en-US" sz="1800" dirty="0" smtClean="0"/>
              <a:t>Sand is available material with significant quantities which increases the strength of the clay </a:t>
            </a:r>
            <a:r>
              <a:rPr lang="en-US" sz="1800" dirty="0" smtClean="0"/>
              <a:t>brick , </a:t>
            </a:r>
            <a:r>
              <a:rPr lang="en-US" sz="1800" dirty="0" smtClean="0"/>
              <a:t>sand contribute in declining the shrinkage and swelling , adjusts plasticity , provide </a:t>
            </a:r>
            <a:r>
              <a:rPr lang="en-US" sz="1800" dirty="0" smtClean="0"/>
              <a:t>economy.</a:t>
            </a:r>
          </a:p>
          <a:p>
            <a:pPr algn="l" rtl="0">
              <a:buNone/>
            </a:pPr>
            <a:endParaRPr lang="en-US" sz="1800" dirty="0" smtClean="0"/>
          </a:p>
          <a:p>
            <a:pPr algn="l" rtl="0">
              <a:buFont typeface="Wingdings" pitchFamily="2" charset="2"/>
              <a:buChar char="Ø"/>
            </a:pPr>
            <a:endParaRPr lang="en-US" sz="1800" dirty="0" smtClean="0"/>
          </a:p>
          <a:p>
            <a:pPr algn="l" rtl="0">
              <a:buFont typeface="Wingdings" pitchFamily="2" charset="2"/>
              <a:buChar char="Ø"/>
            </a:pPr>
            <a:r>
              <a:rPr lang="en-US" sz="1800" dirty="0" smtClean="0"/>
              <a:t>the optimal content of sand is 15% by weight and beyond this ratio , there is no improvement in the strength of brick in </a:t>
            </a:r>
            <a:r>
              <a:rPr lang="en-US" sz="1800" dirty="0" smtClean="0"/>
              <a:t>addition.</a:t>
            </a:r>
          </a:p>
          <a:p>
            <a:pPr algn="l" rtl="0">
              <a:buNone/>
            </a:pPr>
            <a:endParaRPr lang="en-US" sz="1800" dirty="0" smtClean="0"/>
          </a:p>
          <a:p>
            <a:pPr algn="l" rtl="0">
              <a:buFont typeface="Wingdings" pitchFamily="2" charset="2"/>
              <a:buChar char="Ø"/>
            </a:pPr>
            <a:endParaRPr lang="en-US" sz="1800" dirty="0" smtClean="0"/>
          </a:p>
          <a:p>
            <a:pPr algn="l" rtl="0">
              <a:buFont typeface="Wingdings" pitchFamily="2" charset="2"/>
              <a:buChar char="Ø"/>
            </a:pPr>
            <a:r>
              <a:rPr lang="en-US" sz="1800" dirty="0" smtClean="0"/>
              <a:t>The wood ash </a:t>
            </a:r>
            <a:r>
              <a:rPr lang="en-US" sz="1800" dirty="0" smtClean="0"/>
              <a:t> and black carbon didn’t </a:t>
            </a:r>
            <a:r>
              <a:rPr lang="en-US" sz="1800" dirty="0" smtClean="0"/>
              <a:t>improve the strength of clay brick and that’s due to excessive fines in mixture</a:t>
            </a:r>
            <a:endParaRPr lang="ar-JO" sz="1800" dirty="0" smtClean="0"/>
          </a:p>
        </p:txBody>
      </p:sp>
      <p:sp>
        <p:nvSpPr>
          <p:cNvPr id="4" name="عنصر نائب للتذييل 3"/>
          <p:cNvSpPr>
            <a:spLocks noGrp="1"/>
          </p:cNvSpPr>
          <p:nvPr>
            <p:ph type="ftr" sz="quarter" idx="10"/>
          </p:nvPr>
        </p:nvSpPr>
        <p:spPr>
          <a:xfrm>
            <a:off x="4283968" y="6461125"/>
            <a:ext cx="4479032" cy="396875"/>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conclusion</a:t>
            </a:r>
            <a:endParaRPr lang="ar-JO" dirty="0"/>
          </a:p>
        </p:txBody>
      </p:sp>
      <p:sp>
        <p:nvSpPr>
          <p:cNvPr id="3" name="عنصر نائب للمحتوى 2"/>
          <p:cNvSpPr>
            <a:spLocks noGrp="1"/>
          </p:cNvSpPr>
          <p:nvPr>
            <p:ph idx="1"/>
          </p:nvPr>
        </p:nvSpPr>
        <p:spPr/>
        <p:txBody>
          <a:bodyPr/>
          <a:lstStyle/>
          <a:p>
            <a:pPr algn="l" rtl="0">
              <a:buFont typeface="Wingdings" pitchFamily="2" charset="2"/>
              <a:buChar char="Ø"/>
            </a:pPr>
            <a:r>
              <a:rPr lang="en-US" sz="1800" dirty="0" smtClean="0"/>
              <a:t>Calcinations of clay is one of the artificial </a:t>
            </a:r>
            <a:r>
              <a:rPr lang="en-US" sz="1800" dirty="0" err="1" smtClean="0"/>
              <a:t>pozzolance</a:t>
            </a:r>
            <a:r>
              <a:rPr lang="en-US" sz="1800" dirty="0" smtClean="0"/>
              <a:t> obtaining by burning clay at </a:t>
            </a:r>
            <a:r>
              <a:rPr lang="en-US" sz="1800" dirty="0" err="1" smtClean="0"/>
              <a:t>650C0</a:t>
            </a:r>
            <a:r>
              <a:rPr lang="en-US" sz="1800" dirty="0" smtClean="0"/>
              <a:t>, at which this temperature, the water molecules are driven off </a:t>
            </a:r>
            <a:r>
              <a:rPr lang="en-US" sz="1800" dirty="0" smtClean="0"/>
              <a:t>and </a:t>
            </a:r>
            <a:r>
              <a:rPr lang="ar-SA" sz="1800" dirty="0" smtClean="0"/>
              <a:t>.</a:t>
            </a:r>
            <a:r>
              <a:rPr lang="en-US" sz="1800" dirty="0" smtClean="0"/>
              <a:t>form </a:t>
            </a:r>
            <a:r>
              <a:rPr lang="en-US" sz="1800" dirty="0" smtClean="0"/>
              <a:t>a quasi- amorphous which is reactive </a:t>
            </a:r>
            <a:r>
              <a:rPr lang="en-US" sz="1800" dirty="0" smtClean="0"/>
              <a:t>with lime.</a:t>
            </a:r>
          </a:p>
          <a:p>
            <a:pPr algn="l" rtl="0">
              <a:buFont typeface="Wingdings" pitchFamily="2" charset="2"/>
              <a:buChar char="Ø"/>
            </a:pPr>
            <a:endParaRPr lang="en-US" sz="1800" dirty="0" smtClean="0"/>
          </a:p>
          <a:p>
            <a:pPr algn="l" rtl="0">
              <a:buFont typeface="Wingdings" pitchFamily="2" charset="2"/>
              <a:buChar char="Ø"/>
            </a:pPr>
            <a:r>
              <a:rPr lang="en-US" sz="1800" dirty="0" smtClean="0"/>
              <a:t>The optimal content of lime was 15% by weight and beyond that no improvement on the strength. Also, the activation clay decreases the percent of lime from 35% to 15%.</a:t>
            </a:r>
          </a:p>
          <a:p>
            <a:pPr algn="l" rtl="0">
              <a:buFont typeface="Wingdings" pitchFamily="2" charset="2"/>
              <a:buChar char="Ø"/>
            </a:pPr>
            <a:endParaRPr lang="en-US" sz="1800" dirty="0" smtClean="0"/>
          </a:p>
          <a:p>
            <a:pPr algn="l" rtl="0">
              <a:buFont typeface="Wingdings" pitchFamily="2" charset="2"/>
              <a:buChar char="Ø"/>
            </a:pPr>
            <a:r>
              <a:rPr lang="en-US" sz="1800" dirty="0" smtClean="0"/>
              <a:t>The replacement of water with </a:t>
            </a:r>
            <a:r>
              <a:rPr lang="en-US" sz="1800" dirty="0" err="1" smtClean="0"/>
              <a:t>NaOH</a:t>
            </a:r>
            <a:r>
              <a:rPr lang="en-US" sz="1800" dirty="0" smtClean="0"/>
              <a:t> solution [</a:t>
            </a:r>
            <a:r>
              <a:rPr lang="en-US" sz="1800" dirty="0" err="1" smtClean="0"/>
              <a:t>4M</a:t>
            </a:r>
            <a:r>
              <a:rPr lang="en-US" sz="1800" dirty="0" smtClean="0"/>
              <a:t>] increase the strength of the clay mortar, since the use of chemical activators namely alkali activation accelerate </a:t>
            </a:r>
            <a:r>
              <a:rPr lang="en-US" sz="1800" dirty="0" err="1" smtClean="0"/>
              <a:t>pozzolanic</a:t>
            </a:r>
            <a:r>
              <a:rPr lang="en-US" sz="1800" dirty="0" smtClean="0"/>
              <a:t> </a:t>
            </a:r>
            <a:r>
              <a:rPr lang="en-US" sz="1800" dirty="0" smtClean="0"/>
              <a:t>reactivity.</a:t>
            </a:r>
          </a:p>
          <a:p>
            <a:pPr algn="l" rtl="0">
              <a:buFont typeface="Wingdings" pitchFamily="2" charset="2"/>
              <a:buChar char="Ø"/>
            </a:pPr>
            <a:endParaRPr lang="en-US" sz="1800" dirty="0" smtClean="0"/>
          </a:p>
          <a:p>
            <a:pPr algn="l" rtl="0">
              <a:buFont typeface="Wingdings" pitchFamily="2" charset="2"/>
              <a:buChar char="Ø"/>
            </a:pPr>
            <a:r>
              <a:rPr lang="en-US" sz="1800" dirty="0" smtClean="0"/>
              <a:t>The compressive strength is the most important index for assuring the engineering quality of a building material because with a higher compressive </a:t>
            </a:r>
            <a:r>
              <a:rPr lang="en-US" sz="1800" dirty="0" smtClean="0"/>
              <a:t>strength. </a:t>
            </a:r>
            <a:endParaRPr lang="ar-JO" sz="1800" dirty="0" smtClean="0"/>
          </a:p>
        </p:txBody>
      </p:sp>
      <p:sp>
        <p:nvSpPr>
          <p:cNvPr id="4" name="عنصر نائب للتذييل 3"/>
          <p:cNvSpPr>
            <a:spLocks noGrp="1"/>
          </p:cNvSpPr>
          <p:nvPr>
            <p:ph type="ftr" sz="quarter" idx="10"/>
          </p:nvPr>
        </p:nvSpPr>
        <p:spPr/>
        <p:txBody>
          <a:bodyPr/>
          <a:lstStyle/>
          <a:p>
            <a:r>
              <a:rPr lang="en-US" smtClean="0"/>
              <a:t>Company Logo</a:t>
            </a:r>
            <a:endParaRPr lang="en-US"/>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conclusion</a:t>
            </a:r>
            <a:endParaRPr lang="ar-JO" dirty="0"/>
          </a:p>
        </p:txBody>
      </p:sp>
      <p:sp>
        <p:nvSpPr>
          <p:cNvPr id="3" name="عنصر نائب للمحتوى 2"/>
          <p:cNvSpPr>
            <a:spLocks noGrp="1"/>
          </p:cNvSpPr>
          <p:nvPr>
            <p:ph idx="1"/>
          </p:nvPr>
        </p:nvSpPr>
        <p:spPr/>
        <p:txBody>
          <a:bodyPr/>
          <a:lstStyle/>
          <a:p>
            <a:pPr algn="l" rtl="0">
              <a:buFont typeface="Wingdings" pitchFamily="2" charset="2"/>
              <a:buChar char="Ø"/>
            </a:pPr>
            <a:r>
              <a:rPr lang="en-US" sz="1800" dirty="0" smtClean="0"/>
              <a:t>The samples tested in terms of compressive strength after 7 days ,So the results doesn’t represent the expected values if the samples let to 28 </a:t>
            </a:r>
            <a:r>
              <a:rPr lang="en-US" sz="1800" dirty="0" smtClean="0"/>
              <a:t>days.</a:t>
            </a:r>
          </a:p>
          <a:p>
            <a:pPr algn="l" rtl="0">
              <a:buFont typeface="Wingdings" pitchFamily="2" charset="2"/>
              <a:buChar char="Ø"/>
            </a:pPr>
            <a:endParaRPr lang="en-US" sz="1800" dirty="0" smtClean="0"/>
          </a:p>
          <a:p>
            <a:pPr algn="l" rtl="0">
              <a:buFont typeface="Wingdings" pitchFamily="2" charset="2"/>
              <a:buChar char="Ø"/>
            </a:pPr>
            <a:r>
              <a:rPr lang="en-US" sz="1800" dirty="0" smtClean="0"/>
              <a:t>The percentage of absorption of clay bricks is 20.1% which acceptable and expresses good quality for the brick since 90% of brick absorption rate between [10 – 25] %. Also, the 20% indicates the good quality of brick</a:t>
            </a:r>
            <a:r>
              <a:rPr lang="en-US" sz="1800" dirty="0" smtClean="0"/>
              <a:t>.</a:t>
            </a:r>
          </a:p>
          <a:p>
            <a:pPr algn="l" rtl="0">
              <a:buFont typeface="Wingdings" pitchFamily="2" charset="2"/>
              <a:buChar char="Ø"/>
            </a:pPr>
            <a:endParaRPr lang="en-US" sz="1800" dirty="0" smtClean="0"/>
          </a:p>
          <a:p>
            <a:pPr algn="l" rtl="0">
              <a:buFont typeface="Wingdings" pitchFamily="2" charset="2"/>
              <a:buChar char="Ø"/>
            </a:pPr>
            <a:r>
              <a:rPr lang="en-US" sz="1800" dirty="0" smtClean="0"/>
              <a:t>The apparent porosity of clay bricks is 29.8 % which is fall in the accepted range [25-35] %</a:t>
            </a:r>
          </a:p>
          <a:p>
            <a:pPr algn="l" rtl="0">
              <a:buFont typeface="Wingdings" pitchFamily="2" charset="2"/>
              <a:buChar char="Ø"/>
            </a:pPr>
            <a:endParaRPr lang="en-US" sz="1800" dirty="0" smtClean="0"/>
          </a:p>
          <a:p>
            <a:pPr algn="l" rtl="0">
              <a:buFont typeface="Wingdings" pitchFamily="2" charset="2"/>
              <a:buChar char="Ø"/>
            </a:pPr>
            <a:r>
              <a:rPr lang="en-US" sz="1800" dirty="0" smtClean="0"/>
              <a:t>The specific gravity and bulk density of clay brick are 2.4 gm/</a:t>
            </a:r>
            <a:r>
              <a:rPr lang="en-US" sz="1800" dirty="0" err="1" smtClean="0"/>
              <a:t>cm</a:t>
            </a:r>
            <a:r>
              <a:rPr lang="en-US" sz="1800" baseline="30000" dirty="0" err="1" smtClean="0"/>
              <a:t>3</a:t>
            </a:r>
            <a:r>
              <a:rPr lang="en-US" sz="1800" dirty="0" smtClean="0"/>
              <a:t>, 1.61 respectively which is good for the clay brick</a:t>
            </a:r>
            <a:r>
              <a:rPr lang="en-US" sz="1800" dirty="0" smtClean="0"/>
              <a:t>.</a:t>
            </a:r>
          </a:p>
          <a:p>
            <a:pPr algn="l" rtl="0">
              <a:buFont typeface="Wingdings" pitchFamily="2" charset="2"/>
              <a:buChar char="Ø"/>
            </a:pPr>
            <a:endParaRPr lang="en-US" sz="1800" dirty="0" smtClean="0"/>
          </a:p>
          <a:p>
            <a:pPr algn="l" rtl="0">
              <a:buFont typeface="Wingdings" pitchFamily="2" charset="2"/>
              <a:buChar char="Ø"/>
            </a:pPr>
            <a:r>
              <a:rPr lang="en-US" sz="1800" dirty="0" smtClean="0"/>
              <a:t>The weight of clay block is less than the weight of concrete block for the same dimensions (approximately the half generally) that’s give the clay block a good point in weight over concrete block </a:t>
            </a:r>
            <a:r>
              <a:rPr lang="en-US" sz="1800" dirty="0" smtClean="0"/>
              <a:t>.</a:t>
            </a:r>
            <a:endParaRPr lang="ar-JO" sz="1800" dirty="0" smtClean="0"/>
          </a:p>
        </p:txBody>
      </p:sp>
      <p:sp>
        <p:nvSpPr>
          <p:cNvPr id="4" name="عنصر نائب للتذييل 3"/>
          <p:cNvSpPr>
            <a:spLocks noGrp="1"/>
          </p:cNvSpPr>
          <p:nvPr>
            <p:ph type="ftr" sz="quarter" idx="10"/>
          </p:nvPr>
        </p:nvSpPr>
        <p:spPr>
          <a:xfrm>
            <a:off x="3995936" y="6453335"/>
            <a:ext cx="4767064" cy="328465"/>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conclusion</a:t>
            </a:r>
            <a:endParaRPr lang="ar-JO" dirty="0"/>
          </a:p>
        </p:txBody>
      </p:sp>
      <p:sp>
        <p:nvSpPr>
          <p:cNvPr id="3" name="عنصر نائب للمحتوى 2"/>
          <p:cNvSpPr>
            <a:spLocks noGrp="1"/>
          </p:cNvSpPr>
          <p:nvPr>
            <p:ph idx="1"/>
          </p:nvPr>
        </p:nvSpPr>
        <p:spPr/>
        <p:txBody>
          <a:bodyPr/>
          <a:lstStyle/>
          <a:p>
            <a:pPr algn="l" rtl="0">
              <a:buFont typeface="Wingdings" pitchFamily="2" charset="2"/>
              <a:buChar char="Ø"/>
            </a:pPr>
            <a:r>
              <a:rPr lang="en-US" sz="1800" dirty="0" smtClean="0"/>
              <a:t>Lime addition let to decrease the weight of clay block without lime  addition by 14 </a:t>
            </a:r>
            <a:r>
              <a:rPr lang="en-US" sz="1800" dirty="0" smtClean="0"/>
              <a:t>%.</a:t>
            </a:r>
          </a:p>
          <a:p>
            <a:pPr algn="l" rtl="0">
              <a:buFont typeface="Wingdings" pitchFamily="2" charset="2"/>
              <a:buChar char="Ø"/>
            </a:pPr>
            <a:endParaRPr lang="en-US" sz="1800" dirty="0" smtClean="0"/>
          </a:p>
          <a:p>
            <a:pPr algn="l" rtl="0">
              <a:buFont typeface="Wingdings" pitchFamily="2" charset="2"/>
              <a:buChar char="Ø"/>
            </a:pPr>
            <a:r>
              <a:rPr lang="en-US" sz="1800" dirty="0" smtClean="0"/>
              <a:t>The infill wall enhances the lateral stiffness of the framed structures; however, the presence of openings within the infill wall would reduce the lateral stiffness</a:t>
            </a:r>
            <a:r>
              <a:rPr lang="en-US" sz="1800" dirty="0" smtClean="0"/>
              <a:t>.</a:t>
            </a:r>
          </a:p>
          <a:p>
            <a:pPr algn="l" rtl="0">
              <a:buNone/>
            </a:pPr>
            <a:endParaRPr lang="en-US" sz="1800" dirty="0" smtClean="0"/>
          </a:p>
          <a:p>
            <a:pPr algn="l" rtl="0">
              <a:buFont typeface="Wingdings" pitchFamily="2" charset="2"/>
              <a:buChar char="Ø"/>
            </a:pPr>
            <a:endParaRPr lang="en-US" sz="1800" dirty="0" smtClean="0"/>
          </a:p>
          <a:p>
            <a:pPr algn="l" rtl="0">
              <a:buFont typeface="Wingdings" pitchFamily="2" charset="2"/>
              <a:buChar char="Ø"/>
            </a:pPr>
            <a:r>
              <a:rPr lang="en-US" sz="1800" dirty="0" smtClean="0"/>
              <a:t>The fundamental period only slightly increases as the infill wall thickness increases, since the increase in thickness only increases the mass of the structure rather than its </a:t>
            </a:r>
            <a:r>
              <a:rPr lang="en-US" sz="1800" dirty="0" smtClean="0"/>
              <a:t>stiffness</a:t>
            </a:r>
          </a:p>
          <a:p>
            <a:pPr algn="l" rtl="0">
              <a:buNone/>
            </a:pPr>
            <a:endParaRPr lang="en-US" sz="1800" dirty="0" smtClean="0"/>
          </a:p>
          <a:p>
            <a:pPr algn="l" rtl="0">
              <a:buFont typeface="Wingdings" pitchFamily="2" charset="2"/>
              <a:buChar char="Ø"/>
            </a:pPr>
            <a:endParaRPr lang="en-US" sz="1800" dirty="0" smtClean="0"/>
          </a:p>
          <a:p>
            <a:pPr algn="l" rtl="0">
              <a:buFont typeface="Wingdings" pitchFamily="2" charset="2"/>
              <a:buChar char="Ø"/>
            </a:pPr>
            <a:r>
              <a:rPr lang="en-US" sz="1800" dirty="0" smtClean="0"/>
              <a:t>the carbonation of lime-</a:t>
            </a:r>
            <a:r>
              <a:rPr lang="en-US" sz="1800" dirty="0" err="1" smtClean="0"/>
              <a:t>NaOH</a:t>
            </a:r>
            <a:r>
              <a:rPr lang="en-US" sz="1800" dirty="0" smtClean="0"/>
              <a:t> declining the strength from 8 to 4.9 which isn’t expected and needed to study the behavior of Lime-</a:t>
            </a:r>
            <a:r>
              <a:rPr lang="en-US" sz="1800" dirty="0" err="1" smtClean="0"/>
              <a:t>NaOH</a:t>
            </a:r>
            <a:r>
              <a:rPr lang="en-US" sz="1800" dirty="0" smtClean="0"/>
              <a:t> under CO</a:t>
            </a:r>
            <a:r>
              <a:rPr lang="en-US" sz="1800" baseline="-25000" dirty="0" smtClean="0"/>
              <a:t>2</a:t>
            </a:r>
            <a:r>
              <a:rPr lang="en-US" sz="1800" dirty="0" smtClean="0"/>
              <a:t> </a:t>
            </a:r>
          </a:p>
          <a:p>
            <a:pPr algn="l" rtl="0">
              <a:buFont typeface="Wingdings" pitchFamily="2" charset="2"/>
              <a:buChar char="Ø"/>
            </a:pPr>
            <a:endParaRPr lang="en-US" sz="1800" dirty="0" smtClean="0"/>
          </a:p>
          <a:p>
            <a:pPr algn="l">
              <a:buNone/>
            </a:pPr>
            <a:endParaRPr lang="ar-JO" dirty="0"/>
          </a:p>
        </p:txBody>
      </p:sp>
      <p:sp>
        <p:nvSpPr>
          <p:cNvPr id="4" name="عنصر نائب للتذييل 3"/>
          <p:cNvSpPr>
            <a:spLocks noGrp="1"/>
          </p:cNvSpPr>
          <p:nvPr>
            <p:ph type="ftr" sz="quarter" idx="10"/>
          </p:nvPr>
        </p:nvSpPr>
        <p:spPr>
          <a:xfrm>
            <a:off x="3491880" y="6453336"/>
            <a:ext cx="5271120" cy="328464"/>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14288" y="838200"/>
            <a:ext cx="9129712" cy="214536"/>
          </a:xfrm>
          <a:solidFill>
            <a:srgbClr val="FF9933"/>
          </a:solidFill>
        </p:spPr>
        <p:txBody>
          <a:bodyPr/>
          <a:lstStyle/>
          <a:p>
            <a:r>
              <a:rPr lang="en-US" dirty="0" smtClean="0"/>
              <a:t>Lime- enhanced properties of clay bricks as  green building material</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 </a:t>
            </a:r>
            <a:endParaRPr lang="en-US" dirty="0"/>
          </a:p>
        </p:txBody>
      </p:sp>
      <p:sp>
        <p:nvSpPr>
          <p:cNvPr id="3" name="Content Placeholder 2"/>
          <p:cNvSpPr>
            <a:spLocks noGrp="1"/>
          </p:cNvSpPr>
          <p:nvPr>
            <p:ph idx="1"/>
          </p:nvPr>
        </p:nvSpPr>
        <p:spPr/>
        <p:txBody>
          <a:bodyPr/>
          <a:lstStyle/>
          <a:p>
            <a:pPr algn="l" rtl="0">
              <a:lnSpc>
                <a:spcPct val="80000"/>
              </a:lnSpc>
              <a:buNone/>
            </a:pPr>
            <a:endParaRPr lang="en-US" sz="1800" dirty="0"/>
          </a:p>
          <a:p>
            <a:pPr algn="l" rtl="0">
              <a:lnSpc>
                <a:spcPct val="80000"/>
              </a:lnSpc>
              <a:buNone/>
            </a:pPr>
            <a:endParaRPr lang="en-US" sz="1800" dirty="0" smtClean="0"/>
          </a:p>
        </p:txBody>
      </p:sp>
      <p:sp>
        <p:nvSpPr>
          <p:cNvPr id="4" name="Footer Placeholder 3"/>
          <p:cNvSpPr>
            <a:spLocks noGrp="1"/>
          </p:cNvSpPr>
          <p:nvPr>
            <p:ph type="ftr" sz="quarter" idx="10"/>
          </p:nvPr>
        </p:nvSpPr>
        <p:spPr>
          <a:xfrm>
            <a:off x="4355976" y="6461125"/>
            <a:ext cx="4407024" cy="320675"/>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Date Placeholder 4"/>
          <p:cNvSpPr>
            <a:spLocks noGrp="1"/>
          </p:cNvSpPr>
          <p:nvPr>
            <p:ph type="dt" sz="half" idx="12"/>
          </p:nvPr>
        </p:nvSpPr>
        <p:spPr>
          <a:xfrm>
            <a:off x="14288" y="838200"/>
            <a:ext cx="9129712" cy="214536"/>
          </a:xfrm>
          <a:solidFill>
            <a:srgbClr val="FF9933"/>
          </a:solidFill>
        </p:spPr>
        <p:txBody>
          <a:bodyPr/>
          <a:lstStyle/>
          <a:p>
            <a:r>
              <a:rPr lang="en-US" dirty="0"/>
              <a:t>Lime- enhanced properties of clay bricks as  green building material </a:t>
            </a:r>
          </a:p>
        </p:txBody>
      </p:sp>
      <p:pic>
        <p:nvPicPr>
          <p:cNvPr id="6" name="صورة 5" descr="13059371_1280470835301163_1788297472_n-660x330.jpg"/>
          <p:cNvPicPr/>
          <p:nvPr/>
        </p:nvPicPr>
        <p:blipFill>
          <a:blip r:embed="rId2" cstate="print"/>
          <a:stretch>
            <a:fillRect/>
          </a:stretch>
        </p:blipFill>
        <p:spPr>
          <a:xfrm>
            <a:off x="611560" y="4005064"/>
            <a:ext cx="5112568" cy="2304255"/>
          </a:xfrm>
          <a:prstGeom prst="rect">
            <a:avLst/>
          </a:prstGeom>
        </p:spPr>
      </p:pic>
      <p:sp>
        <p:nvSpPr>
          <p:cNvPr id="7" name="Rectangle 6"/>
          <p:cNvSpPr/>
          <p:nvPr/>
        </p:nvSpPr>
        <p:spPr>
          <a:xfrm>
            <a:off x="755576" y="6309320"/>
            <a:ext cx="5040560" cy="369332"/>
          </a:xfrm>
          <a:prstGeom prst="rect">
            <a:avLst/>
          </a:prstGeom>
        </p:spPr>
        <p:txBody>
          <a:bodyPr wrap="square">
            <a:spAutoFit/>
          </a:bodyPr>
          <a:lstStyle/>
          <a:p>
            <a:r>
              <a:rPr lang="en-US" b="1" dirty="0"/>
              <a:t> </a:t>
            </a:r>
            <a:r>
              <a:rPr lang="en-GB" sz="1200" b="1" dirty="0"/>
              <a:t>Figure </a:t>
            </a:r>
            <a:r>
              <a:rPr lang="en-GB" sz="1200" b="1" dirty="0" smtClean="0"/>
              <a:t>(2): </a:t>
            </a:r>
            <a:r>
              <a:rPr lang="en-GB" sz="1200" b="1" dirty="0" err="1"/>
              <a:t>Hisham's</a:t>
            </a:r>
            <a:r>
              <a:rPr lang="en-GB" sz="1200" b="1" dirty="0"/>
              <a:t> Palace in Jericho</a:t>
            </a:r>
            <a:endParaRPr lang="en-US" sz="1200" dirty="0"/>
          </a:p>
        </p:txBody>
      </p:sp>
      <p:pic>
        <p:nvPicPr>
          <p:cNvPr id="164865" name="Picture 1" descr="C:\Users\yafa\Desktop\Screenshot020.jpg"/>
          <p:cNvPicPr>
            <a:picLocks noChangeAspect="1" noChangeArrowheads="1"/>
          </p:cNvPicPr>
          <p:nvPr/>
        </p:nvPicPr>
        <p:blipFill>
          <a:blip r:embed="rId3" cstate="print"/>
          <a:srcRect/>
          <a:stretch>
            <a:fillRect/>
          </a:stretch>
        </p:blipFill>
        <p:spPr bwMode="auto">
          <a:xfrm>
            <a:off x="0" y="1196752"/>
            <a:ext cx="5553075" cy="2933700"/>
          </a:xfrm>
          <a:prstGeom prst="rect">
            <a:avLst/>
          </a:prstGeom>
          <a:noFill/>
        </p:spPr>
      </p:pic>
    </p:spTree>
    <p:extLst>
      <p:ext uri="{BB962C8B-B14F-4D97-AF65-F5344CB8AC3E}">
        <p14:creationId xmlns="" xmlns:p14="http://schemas.microsoft.com/office/powerpoint/2010/main" val="274302783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Recommendation</a:t>
            </a:r>
            <a:endParaRPr lang="ar-JO" dirty="0"/>
          </a:p>
        </p:txBody>
      </p:sp>
      <p:sp>
        <p:nvSpPr>
          <p:cNvPr id="3" name="عنصر نائب للمحتوى 2"/>
          <p:cNvSpPr>
            <a:spLocks noGrp="1"/>
          </p:cNvSpPr>
          <p:nvPr>
            <p:ph idx="1"/>
          </p:nvPr>
        </p:nvSpPr>
        <p:spPr/>
        <p:txBody>
          <a:bodyPr/>
          <a:lstStyle/>
          <a:p>
            <a:pPr algn="l" rtl="0">
              <a:buFont typeface="Wingdings" pitchFamily="2" charset="2"/>
              <a:buChar char="Ø"/>
            </a:pPr>
            <a:r>
              <a:rPr lang="en-US" sz="1800" dirty="0" smtClean="0"/>
              <a:t>Studying the curing process under pressurized CO2 by temperature variable at constant </a:t>
            </a:r>
            <a:r>
              <a:rPr lang="en-US" sz="1800" dirty="0" smtClean="0"/>
              <a:t>pressure.</a:t>
            </a:r>
          </a:p>
          <a:p>
            <a:pPr algn="l" rtl="0">
              <a:buFont typeface="Wingdings" pitchFamily="2" charset="2"/>
              <a:buChar char="Ø"/>
            </a:pPr>
            <a:endParaRPr lang="en-US" sz="1800" dirty="0" smtClean="0"/>
          </a:p>
          <a:p>
            <a:pPr algn="l" rtl="0">
              <a:buFont typeface="Wingdings" pitchFamily="2" charset="2"/>
              <a:buChar char="Ø"/>
            </a:pPr>
            <a:r>
              <a:rPr lang="en-US" sz="1800" dirty="0" smtClean="0"/>
              <a:t>Designing a system of curing under CO</a:t>
            </a:r>
            <a:r>
              <a:rPr lang="en-US" sz="1800" baseline="-25000" dirty="0" smtClean="0"/>
              <a:t>2</a:t>
            </a:r>
            <a:r>
              <a:rPr lang="en-US" sz="1800" dirty="0" smtClean="0"/>
              <a:t> with large scale for curing the manufactured clay blocks </a:t>
            </a:r>
            <a:r>
              <a:rPr lang="en-US" sz="1800" dirty="0" smtClean="0"/>
              <a:t>.</a:t>
            </a:r>
          </a:p>
          <a:p>
            <a:pPr algn="l" rtl="0">
              <a:buFont typeface="Wingdings" pitchFamily="2" charset="2"/>
              <a:buChar char="Ø"/>
            </a:pPr>
            <a:endParaRPr lang="en-US" sz="1800" dirty="0" smtClean="0"/>
          </a:p>
          <a:p>
            <a:pPr algn="l" rtl="0">
              <a:buFont typeface="Wingdings" pitchFamily="2" charset="2"/>
              <a:buChar char="Ø"/>
            </a:pPr>
            <a:r>
              <a:rPr lang="en-US" sz="1800" dirty="0" smtClean="0"/>
              <a:t>Designing a collection system of CO</a:t>
            </a:r>
            <a:r>
              <a:rPr lang="en-US" sz="1800" baseline="-25000" dirty="0" smtClean="0"/>
              <a:t>2</a:t>
            </a:r>
            <a:r>
              <a:rPr lang="en-US" sz="1800" dirty="0" smtClean="0"/>
              <a:t> gas to collect the CO</a:t>
            </a:r>
            <a:r>
              <a:rPr lang="en-US" sz="1800" baseline="-25000" dirty="0" smtClean="0"/>
              <a:t>2</a:t>
            </a:r>
            <a:r>
              <a:rPr lang="en-US" sz="1800" dirty="0" smtClean="0"/>
              <a:t> atmosphere and industrial plants, also for collection from lime and cement production plants.</a:t>
            </a:r>
          </a:p>
          <a:p>
            <a:pPr algn="l" rtl="0">
              <a:buFont typeface="Wingdings" pitchFamily="2" charset="2"/>
              <a:buChar char="Ø"/>
            </a:pPr>
            <a:endParaRPr lang="en-US" sz="1800" dirty="0" smtClean="0"/>
          </a:p>
          <a:p>
            <a:pPr algn="l" rtl="0">
              <a:buFont typeface="Wingdings" pitchFamily="2" charset="2"/>
              <a:buChar char="Ø"/>
            </a:pPr>
            <a:r>
              <a:rPr lang="en-US" sz="1800" dirty="0" smtClean="0"/>
              <a:t>Studying the alkali activation by adding </a:t>
            </a:r>
            <a:r>
              <a:rPr lang="en-US" sz="1800" dirty="0" err="1" smtClean="0"/>
              <a:t>KOH</a:t>
            </a:r>
            <a:r>
              <a:rPr lang="en-US" sz="1800" dirty="0" smtClean="0"/>
              <a:t> as an activator with </a:t>
            </a:r>
            <a:r>
              <a:rPr lang="en-US" sz="1800" dirty="0" err="1" smtClean="0"/>
              <a:t>pozzolance</a:t>
            </a:r>
            <a:r>
              <a:rPr lang="en-US" sz="1800" dirty="0" smtClean="0"/>
              <a:t> </a:t>
            </a:r>
            <a:endParaRPr lang="en-US" sz="1800" dirty="0" smtClean="0"/>
          </a:p>
          <a:p>
            <a:pPr algn="l" rtl="0">
              <a:buFont typeface="Wingdings" pitchFamily="2" charset="2"/>
              <a:buChar char="Ø"/>
            </a:pPr>
            <a:endParaRPr lang="en-US" sz="1800" dirty="0" smtClean="0"/>
          </a:p>
          <a:p>
            <a:pPr algn="l" rtl="0">
              <a:buFont typeface="Wingdings" pitchFamily="2" charset="2"/>
              <a:buChar char="Ø"/>
            </a:pPr>
            <a:r>
              <a:rPr lang="en-US" sz="1800" dirty="0" smtClean="0"/>
              <a:t>Studying other properties of clay bricks as impact test, thermal conductivity and </a:t>
            </a:r>
            <a:r>
              <a:rPr lang="en-US" sz="1800" dirty="0" smtClean="0"/>
              <a:t>insulation</a:t>
            </a:r>
          </a:p>
          <a:p>
            <a:pPr algn="l" rtl="0">
              <a:buFont typeface="Wingdings" pitchFamily="2" charset="2"/>
              <a:buChar char="Ø"/>
            </a:pPr>
            <a:r>
              <a:rPr lang="en-US" sz="1800" dirty="0" smtClean="0"/>
              <a:t>studying the behavior of Lime- </a:t>
            </a:r>
            <a:r>
              <a:rPr lang="en-US" sz="1800" dirty="0" err="1" smtClean="0"/>
              <a:t>NaOH</a:t>
            </a:r>
            <a:r>
              <a:rPr lang="en-US" sz="1800" dirty="0" smtClean="0"/>
              <a:t> under </a:t>
            </a:r>
            <a:r>
              <a:rPr lang="en-US" sz="1800" dirty="0" smtClean="0"/>
              <a:t>CO</a:t>
            </a:r>
            <a:r>
              <a:rPr lang="en-US" sz="1800" baseline="-25000" dirty="0" smtClean="0"/>
              <a:t>2.</a:t>
            </a:r>
            <a:endParaRPr lang="ar-JO" sz="1800" dirty="0" smtClean="0"/>
          </a:p>
        </p:txBody>
      </p:sp>
      <p:sp>
        <p:nvSpPr>
          <p:cNvPr id="4" name="عنصر نائب للتذييل 3"/>
          <p:cNvSpPr>
            <a:spLocks noGrp="1"/>
          </p:cNvSpPr>
          <p:nvPr>
            <p:ph type="ftr" sz="quarter" idx="10"/>
          </p:nvPr>
        </p:nvSpPr>
        <p:spPr>
          <a:xfrm>
            <a:off x="4355976" y="6453337"/>
            <a:ext cx="4407024" cy="328464"/>
          </a:xfrm>
        </p:spPr>
        <p:txBody>
          <a:bodyPr/>
          <a:lstStyle/>
          <a:p>
            <a:r>
              <a:rPr lang="en-US" sz="900" dirty="0" err="1" smtClean="0"/>
              <a:t>Khaled.J.Abu</a:t>
            </a:r>
            <a:r>
              <a:rPr lang="en-US" sz="900" dirty="0" smtClean="0"/>
              <a:t> </a:t>
            </a:r>
            <a:r>
              <a:rPr lang="en-US" sz="900" dirty="0" err="1" smtClean="0"/>
              <a:t>Hewelleh</a:t>
            </a:r>
            <a:r>
              <a:rPr lang="en-US" sz="900" dirty="0" smtClean="0"/>
              <a:t> &amp; Ahmad </a:t>
            </a:r>
            <a:r>
              <a:rPr lang="en-US" sz="900" dirty="0" err="1" smtClean="0"/>
              <a:t>Hanhan</a:t>
            </a:r>
            <a:endParaRPr lang="en-US" sz="900" dirty="0"/>
          </a:p>
        </p:txBody>
      </p:sp>
      <p:sp>
        <p:nvSpPr>
          <p:cNvPr id="5" name="عنصر نائب للتاريخ 4"/>
          <p:cNvSpPr>
            <a:spLocks noGrp="1"/>
          </p:cNvSpPr>
          <p:nvPr>
            <p:ph type="dt" sz="half" idx="12"/>
          </p:nvPr>
        </p:nvSpPr>
        <p:spPr>
          <a:xfrm>
            <a:off x="0" y="836712"/>
            <a:ext cx="9144000" cy="216024"/>
          </a:xfrm>
          <a:solidFill>
            <a:srgbClr val="FF9933"/>
          </a:solidFill>
        </p:spPr>
        <p:txBody>
          <a:bodyPr/>
          <a:lstStyle/>
          <a:p>
            <a:r>
              <a:rPr lang="en-US" dirty="0" smtClean="0"/>
              <a:t>Lime- enhanced properties of clay bricks as  green building material</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Text Box 4"/>
          <p:cNvSpPr txBox="1">
            <a:spLocks noChangeArrowheads="1"/>
          </p:cNvSpPr>
          <p:nvPr/>
        </p:nvSpPr>
        <p:spPr bwMode="auto">
          <a:xfrm>
            <a:off x="2286000" y="5867400"/>
            <a:ext cx="4724400" cy="304800"/>
          </a:xfrm>
          <a:prstGeom prst="rect">
            <a:avLst/>
          </a:prstGeom>
          <a:noFill/>
          <a:ln w="9525">
            <a:noFill/>
            <a:miter lim="800000"/>
            <a:headEnd/>
            <a:tailEnd/>
          </a:ln>
          <a:effectLst/>
        </p:spPr>
        <p:txBody>
          <a:bodyPr>
            <a:spAutoFit/>
          </a:bodyPr>
          <a:lstStyle/>
          <a:p>
            <a:pPr algn="ctr"/>
            <a:r>
              <a:rPr lang="en-US" sz="1400" b="1" dirty="0" err="1">
                <a:solidFill>
                  <a:schemeClr val="tx2"/>
                </a:solidFill>
                <a:latin typeface="Verdana" pitchFamily="34" charset="0"/>
              </a:rPr>
              <a:t>www.themegallery.com</a:t>
            </a:r>
            <a:endParaRPr lang="en-US" sz="1400" b="1" dirty="0">
              <a:solidFill>
                <a:schemeClr val="tx2"/>
              </a:solidFill>
              <a:latin typeface="Verdana" pitchFamily="34" charset="0"/>
            </a:endParaRPr>
          </a:p>
        </p:txBody>
      </p:sp>
      <p:sp>
        <p:nvSpPr>
          <p:cNvPr id="88069" name="WordArt 5"/>
          <p:cNvSpPr>
            <a:spLocks noChangeArrowheads="1" noChangeShapeType="1" noTextEdit="1"/>
          </p:cNvSpPr>
          <p:nvPr/>
        </p:nvSpPr>
        <p:spPr bwMode="gray">
          <a:xfrm>
            <a:off x="1676400" y="3810000"/>
            <a:ext cx="5759450" cy="863600"/>
          </a:xfrm>
          <a:prstGeom prst="rect">
            <a:avLst/>
          </a:prstGeom>
        </p:spPr>
        <p:txBody>
          <a:bodyPr wrap="none" fromWordArt="1">
            <a:prstTxWarp prst="textDeflate">
              <a:avLst>
                <a:gd name="adj" fmla="val 0"/>
              </a:avLst>
            </a:prstTxWarp>
          </a:bodyPr>
          <a:lstStyle/>
          <a:p>
            <a:pPr algn="ctr"/>
            <a:r>
              <a:rPr lang="en-US" sz="3600" b="1" kern="10">
                <a:ln w="19050">
                  <a:solidFill>
                    <a:schemeClr val="bg1"/>
                  </a:solidFill>
                  <a:round/>
                  <a:headEnd/>
                  <a:tailEnd/>
                </a:ln>
                <a:gradFill rotWithShape="1">
                  <a:gsLst>
                    <a:gs pos="0">
                      <a:schemeClr val="tx1"/>
                    </a:gs>
                    <a:gs pos="100000">
                      <a:schemeClr val="accent1"/>
                    </a:gs>
                  </a:gsLst>
                  <a:lin ang="0" scaled="1"/>
                </a:gradFill>
                <a:effectLst>
                  <a:outerShdw dist="63500" dir="2212194" algn="ctr" rotWithShape="0">
                    <a:srgbClr val="868686">
                      <a:alpha val="50000"/>
                    </a:srgbClr>
                  </a:outerShdw>
                </a:effectLst>
                <a:latin typeface="Arial"/>
                <a:cs typeface="Arial"/>
              </a:rPr>
              <a:t>Thank You !</a:t>
            </a:r>
            <a:endParaRPr lang="ar-JO" sz="3600" b="1" kern="10">
              <a:ln w="19050">
                <a:solidFill>
                  <a:schemeClr val="bg1"/>
                </a:solidFill>
                <a:round/>
                <a:headEnd/>
                <a:tailEnd/>
              </a:ln>
              <a:gradFill rotWithShape="1">
                <a:gsLst>
                  <a:gs pos="0">
                    <a:schemeClr val="tx1"/>
                  </a:gs>
                  <a:gs pos="100000">
                    <a:schemeClr val="accent1"/>
                  </a:gs>
                </a:gsLst>
                <a:lin ang="0" scaled="1"/>
              </a:gradFill>
              <a:effectLst>
                <a:outerShdw dist="63500" dir="2212194" algn="ctr" rotWithShape="0">
                  <a:srgbClr val="868686">
                    <a:alpha val="50000"/>
                  </a:srgbClr>
                </a:outerShdw>
              </a:effectLst>
              <a:latin typeface="Arial"/>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8069"/>
                                        </p:tgtEl>
                                        <p:attrNameLst>
                                          <p:attrName>style.visibility</p:attrName>
                                        </p:attrNameLst>
                                      </p:cBhvr>
                                      <p:to>
                                        <p:strVal val="visible"/>
                                      </p:to>
                                    </p:set>
                                    <p:anim calcmode="lin" valueType="num">
                                      <p:cBhvr>
                                        <p:cTn id="7" dur="500" fill="hold"/>
                                        <p:tgtEl>
                                          <p:spTgt spid="88069"/>
                                        </p:tgtEl>
                                        <p:attrNameLst>
                                          <p:attrName>ppt_w</p:attrName>
                                        </p:attrNameLst>
                                      </p:cBhvr>
                                      <p:tavLst>
                                        <p:tav tm="0">
                                          <p:val>
                                            <p:fltVal val="0"/>
                                          </p:val>
                                        </p:tav>
                                        <p:tav tm="100000">
                                          <p:val>
                                            <p:strVal val="#ppt_w"/>
                                          </p:val>
                                        </p:tav>
                                      </p:tavLst>
                                    </p:anim>
                                    <p:anim calcmode="lin" valueType="num">
                                      <p:cBhvr>
                                        <p:cTn id="8" dur="500" fill="hold"/>
                                        <p:tgtEl>
                                          <p:spTgt spid="88069"/>
                                        </p:tgtEl>
                                        <p:attrNameLst>
                                          <p:attrName>ppt_h</p:attrName>
                                        </p:attrNameLst>
                                      </p:cBhvr>
                                      <p:tavLst>
                                        <p:tav tm="0">
                                          <p:val>
                                            <p:fltVal val="0"/>
                                          </p:val>
                                        </p:tav>
                                        <p:tav tm="100000">
                                          <p:val>
                                            <p:strVal val="#ppt_h"/>
                                          </p:val>
                                        </p:tav>
                                      </p:tavLst>
                                    </p:anim>
                                    <p:animEffect transition="in" filter="fade">
                                      <p:cBhvr>
                                        <p:cTn id="9" dur="500"/>
                                        <p:tgtEl>
                                          <p:spTgt spid="880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9" grpId="0" animBg="1"/>
    </p:bldLst>
  </p:timing>
</p:sld>
</file>

<file path=ppt/theme/theme1.xml><?xml version="1.0" encoding="utf-8"?>
<a:theme xmlns:a="http://schemas.openxmlformats.org/drawingml/2006/main" name="cdb2004c003l">
  <a:themeElements>
    <a:clrScheme name="sample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fontScheme name="sample">
      <a:majorFont>
        <a:latin typeface="Verdan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sample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clrMap bg1="lt1" tx1="dk1" bg2="lt2" tx2="dk2" accent1="accent1" accent2="accent2" accent3="accent3" accent4="accent4" accent5="accent5" accent6="accent6" hlink="hlink" folHlink="folHlink"/>
    </a:extraClrScheme>
    <a:extraClrScheme>
      <a:clrScheme name="sample 2">
        <a:dk1>
          <a:srgbClr val="29698D"/>
        </a:dk1>
        <a:lt1>
          <a:srgbClr val="FFFFFF"/>
        </a:lt1>
        <a:dk2>
          <a:srgbClr val="000000"/>
        </a:dk2>
        <a:lt2>
          <a:srgbClr val="A1BABD"/>
        </a:lt2>
        <a:accent1>
          <a:srgbClr val="FF5050"/>
        </a:accent1>
        <a:accent2>
          <a:srgbClr val="FF9933"/>
        </a:accent2>
        <a:accent3>
          <a:srgbClr val="FFFFFF"/>
        </a:accent3>
        <a:accent4>
          <a:srgbClr val="215978"/>
        </a:accent4>
        <a:accent5>
          <a:srgbClr val="FFB3B3"/>
        </a:accent5>
        <a:accent6>
          <a:srgbClr val="E78A2D"/>
        </a:accent6>
        <a:hlink>
          <a:srgbClr val="00CC99"/>
        </a:hlink>
        <a:folHlink>
          <a:srgbClr val="83A6A7"/>
        </a:folHlink>
      </a:clrScheme>
      <a:clrMap bg1="lt1" tx1="dk1" bg2="lt2" tx2="dk2" accent1="accent1" accent2="accent2" accent3="accent3" accent4="accent4" accent5="accent5" accent6="accent6" hlink="hlink" folHlink="folHlink"/>
    </a:extraClrScheme>
    <a:extraClrScheme>
      <a:clrScheme name="sample 3">
        <a:dk1>
          <a:srgbClr val="666699"/>
        </a:dk1>
        <a:lt1>
          <a:srgbClr val="FFFFFF"/>
        </a:lt1>
        <a:dk2>
          <a:srgbClr val="000000"/>
        </a:dk2>
        <a:lt2>
          <a:srgbClr val="C0C0C0"/>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cdb2004c003l</Template>
  <TotalTime>4688</TotalTime>
  <Words>4583</Words>
  <Application>Microsoft Office PowerPoint</Application>
  <PresentationFormat>عرض على الشاشة (3:4)‏</PresentationFormat>
  <Paragraphs>722</Paragraphs>
  <Slides>91</Slides>
  <Notes>0</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91</vt:i4>
      </vt:variant>
    </vt:vector>
  </HeadingPairs>
  <TitlesOfParts>
    <vt:vector size="93" baseType="lpstr">
      <vt:lpstr>cdb2004c003l</vt:lpstr>
      <vt:lpstr>Microsoft Graph Chart</vt:lpstr>
      <vt:lpstr>Lime- enhanced properties of clay bricks as green building material</vt:lpstr>
      <vt:lpstr>Contents</vt:lpstr>
      <vt:lpstr>Introduction</vt:lpstr>
      <vt:lpstr>Introduction</vt:lpstr>
      <vt:lpstr>Introduction</vt:lpstr>
      <vt:lpstr>Introduction</vt:lpstr>
      <vt:lpstr>Literature review </vt:lpstr>
      <vt:lpstr>الشريحة 8</vt:lpstr>
      <vt:lpstr>Literature review </vt:lpstr>
      <vt:lpstr>Literature review</vt:lpstr>
      <vt:lpstr>Literature Review </vt:lpstr>
      <vt:lpstr>Literature Review </vt:lpstr>
      <vt:lpstr>Literature review </vt:lpstr>
      <vt:lpstr>الشريحة 14</vt:lpstr>
      <vt:lpstr>Literature review </vt:lpstr>
      <vt:lpstr>Literature review </vt:lpstr>
      <vt:lpstr>Literature review </vt:lpstr>
      <vt:lpstr>Literature review </vt:lpstr>
      <vt:lpstr>Literature review </vt:lpstr>
      <vt:lpstr>Literature review </vt:lpstr>
      <vt:lpstr>Literature review </vt:lpstr>
      <vt:lpstr>Literature review </vt:lpstr>
      <vt:lpstr>Literature review </vt:lpstr>
      <vt:lpstr>Literature review </vt:lpstr>
      <vt:lpstr>Material &amp; Method</vt:lpstr>
      <vt:lpstr>Methods &amp; Material</vt:lpstr>
      <vt:lpstr>Methods &amp; Material</vt:lpstr>
      <vt:lpstr>Methods &amp; Material</vt:lpstr>
      <vt:lpstr>Methods &amp; Material</vt:lpstr>
      <vt:lpstr>Methods &amp; Material</vt:lpstr>
      <vt:lpstr>Methods &amp; Material</vt:lpstr>
      <vt:lpstr>Methods &amp; Material</vt:lpstr>
      <vt:lpstr>Methods &amp; Material</vt:lpstr>
      <vt:lpstr>Methods &amp; Material</vt:lpstr>
      <vt:lpstr>Methods &amp; Material</vt:lpstr>
      <vt:lpstr>Activation of clay</vt:lpstr>
      <vt:lpstr>Method &amp; Material</vt:lpstr>
      <vt:lpstr>Methods &amp; Material (1st Path)</vt:lpstr>
      <vt:lpstr>Methods &amp; Material (2nd Path)</vt:lpstr>
      <vt:lpstr>Methods &amp; Material (3rd  Path)</vt:lpstr>
      <vt:lpstr>Mix Design</vt:lpstr>
      <vt:lpstr>Carbonation Process</vt:lpstr>
      <vt:lpstr>Carbonation Process</vt:lpstr>
      <vt:lpstr>Curing of CO2</vt:lpstr>
      <vt:lpstr>Methods &amp; Material (4th   Path)</vt:lpstr>
      <vt:lpstr>Testing Program</vt:lpstr>
      <vt:lpstr>Physical Properties</vt:lpstr>
      <vt:lpstr>Testing Program</vt:lpstr>
      <vt:lpstr>Physical Properties</vt:lpstr>
      <vt:lpstr>Physical Properties </vt:lpstr>
      <vt:lpstr>Physical Properties</vt:lpstr>
      <vt:lpstr>الشريحة 52</vt:lpstr>
      <vt:lpstr>Testing of samples</vt:lpstr>
      <vt:lpstr>Testing of samples</vt:lpstr>
      <vt:lpstr>Results</vt:lpstr>
      <vt:lpstr>Results(1st Path) </vt:lpstr>
      <vt:lpstr>Results(1st Path)</vt:lpstr>
      <vt:lpstr>Results(1st Path)</vt:lpstr>
      <vt:lpstr>Results(2nd Path)</vt:lpstr>
      <vt:lpstr>Results (2nd Path)</vt:lpstr>
      <vt:lpstr>Results(2nd Path)</vt:lpstr>
      <vt:lpstr>Results(3rd Path) </vt:lpstr>
      <vt:lpstr>Results(3rd Path)</vt:lpstr>
      <vt:lpstr>Results (4th Path)</vt:lpstr>
      <vt:lpstr>Results ( Apparent Porosity)</vt:lpstr>
      <vt:lpstr>Results( Water absorption)</vt:lpstr>
      <vt:lpstr>Results (Bulk density)</vt:lpstr>
      <vt:lpstr>Results ( Apparent specific gravity)</vt:lpstr>
      <vt:lpstr>Results</vt:lpstr>
      <vt:lpstr>Methods &amp; Material</vt:lpstr>
      <vt:lpstr>Design mortar constituents</vt:lpstr>
      <vt:lpstr>Analysis of infill wall masonry</vt:lpstr>
      <vt:lpstr>Analysis of infill wall masonry</vt:lpstr>
      <vt:lpstr>Concept of equivalent diagonal strut</vt:lpstr>
      <vt:lpstr>Analytical Methods </vt:lpstr>
      <vt:lpstr>Modeling of structure</vt:lpstr>
      <vt:lpstr>Configuration Data</vt:lpstr>
      <vt:lpstr>Design of Base shear (ESA)</vt:lpstr>
      <vt:lpstr>Strut width</vt:lpstr>
      <vt:lpstr>Load cases</vt:lpstr>
      <vt:lpstr>Model Run</vt:lpstr>
      <vt:lpstr>Model Run</vt:lpstr>
      <vt:lpstr>Period in( sec)</vt:lpstr>
      <vt:lpstr>Displacement &amp; Drift</vt:lpstr>
      <vt:lpstr>Conclusion </vt:lpstr>
      <vt:lpstr>conclusion</vt:lpstr>
      <vt:lpstr>conclusion</vt:lpstr>
      <vt:lpstr>conclusion</vt:lpstr>
      <vt:lpstr>conclusion</vt:lpstr>
      <vt:lpstr>Recommendation</vt:lpstr>
      <vt:lpstr>الشريحة 91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yafa</dc:creator>
  <cp:lastModifiedBy>yafa</cp:lastModifiedBy>
  <cp:revision>45</cp:revision>
  <dcterms:created xsi:type="dcterms:W3CDTF">2017-05-13T20:31:43Z</dcterms:created>
  <dcterms:modified xsi:type="dcterms:W3CDTF">2017-05-22T15:19:24Z</dcterms:modified>
</cp:coreProperties>
</file>