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PT Sans Narrow"/>
      <p:regular r:id="rId25"/>
      <p:bold r:id="rId26"/>
    </p:embeddedFont>
    <p:embeddedFont>
      <p:font typeface="Open Sans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TSansNarrow-bold.fntdata"/><Relationship Id="rId25" Type="http://schemas.openxmlformats.org/officeDocument/2006/relationships/font" Target="fonts/PTSansNarrow-regular.fntdata"/><Relationship Id="rId28" Type="http://schemas.openxmlformats.org/officeDocument/2006/relationships/font" Target="fonts/OpenSans-bold.fntdata"/><Relationship Id="rId27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Open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09e4e9900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09e4e9900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09e4e99001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09e4e99001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09e4e99001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09e4e99001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08592418ed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08592418ed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09e4e99001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09e4e99001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09e4e99001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09e4e99001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09e4e99001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09e4e99001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08592418ed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08592418ed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08592418ed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08592418ed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09e4e9900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09e4e9900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08592418ed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08592418ed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08592418ed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08592418ed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08592418ed_0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08592418ed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09e4e99001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09e4e99001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9e4e9900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09e4e9900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09e4e99001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09e4e9900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09e4e99001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09e4e9900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09e4e9900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09e4e9900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Deaf glove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p13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74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Supervised: </a:t>
            </a:r>
            <a:r>
              <a:rPr lang="en-GB" sz="174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Emad</a:t>
            </a:r>
            <a:r>
              <a:rPr lang="en-GB" sz="174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Natsheh</a:t>
            </a:r>
            <a:endParaRPr sz="174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74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GB" sz="174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Direct by : Tala Hethnawi &amp; Abdallah Derieh</a:t>
            </a:r>
            <a:endParaRPr sz="174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311700" y="534025"/>
            <a:ext cx="8520600" cy="403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>
                <a:solidFill>
                  <a:schemeClr val="accent1"/>
                </a:solidFill>
                <a:highlight>
                  <a:schemeClr val="dk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MPU6050 (Gyroscope)</a:t>
            </a:r>
            <a:endParaRPr sz="2400">
              <a:solidFill>
                <a:schemeClr val="accent1"/>
              </a:solidFill>
              <a:highlight>
                <a:schemeClr val="dk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1" name="Google Shape;12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7575" y="1659488"/>
            <a:ext cx="2516375" cy="251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311700" y="955625"/>
            <a:ext cx="8520600" cy="361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>
                <a:solidFill>
                  <a:schemeClr val="accent1"/>
                </a:solidFill>
                <a:highlight>
                  <a:schemeClr val="dk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Push Button</a:t>
            </a:r>
            <a:endParaRPr sz="2400">
              <a:solidFill>
                <a:schemeClr val="accent1"/>
              </a:solidFill>
              <a:highlight>
                <a:schemeClr val="dk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7200" y="1797388"/>
            <a:ext cx="2549774" cy="2549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type="title"/>
          </p:nvPr>
        </p:nvSpPr>
        <p:spPr>
          <a:xfrm>
            <a:off x="311700" y="473150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Software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p2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Arduino IDE.</a:t>
            </a:r>
            <a:endParaRPr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ExpressJS (Server).</a:t>
            </a:r>
            <a:endParaRPr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Socket.io.</a:t>
            </a:r>
            <a:endParaRPr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React Native (Mobile Application).</a:t>
            </a:r>
            <a:endParaRPr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How it work: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2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AutoNum type="arabicPeriod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Translating Sign language : 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Convert the symbol represented by hand to arabic letter according to the readings.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Send the letter from the Arduino to NodeMCU using serial communication.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Send the letter from nodeMCU to the application server.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Concatenate</a:t>
            </a: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letters with a string in the server.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the push button is pressed then it means the end of the word.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 application server will notify the mobile application to show the word.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00" y="585875"/>
            <a:ext cx="2573801" cy="159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3675" y="3041350"/>
            <a:ext cx="1371801" cy="16863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6" name="Google Shape;146;p26"/>
          <p:cNvCxnSpPr>
            <a:stCxn id="147" idx="3"/>
            <a:endCxn id="144" idx="1"/>
          </p:cNvCxnSpPr>
          <p:nvPr/>
        </p:nvCxnSpPr>
        <p:spPr>
          <a:xfrm>
            <a:off x="2646200" y="1385150"/>
            <a:ext cx="19257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8" name="Google Shape;148;p26"/>
          <p:cNvSpPr txBox="1"/>
          <p:nvPr/>
        </p:nvSpPr>
        <p:spPr>
          <a:xfrm>
            <a:off x="2762225" y="804275"/>
            <a:ext cx="1726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Convert the</a:t>
            </a:r>
            <a:r>
              <a:rPr lang="en-GB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5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symbol</a:t>
            </a:r>
            <a:endParaRPr sz="15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26"/>
          <p:cNvSpPr txBox="1"/>
          <p:nvPr/>
        </p:nvSpPr>
        <p:spPr>
          <a:xfrm>
            <a:off x="4488725" y="115250"/>
            <a:ext cx="411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Send letter from Arduino to NodeMCU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50" name="Google Shape;150;p26"/>
          <p:cNvCxnSpPr/>
          <p:nvPr/>
        </p:nvCxnSpPr>
        <p:spPr>
          <a:xfrm>
            <a:off x="7084450" y="467625"/>
            <a:ext cx="0" cy="477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1" name="Google Shape;151;p26"/>
          <p:cNvCxnSpPr>
            <a:stCxn id="144" idx="3"/>
          </p:cNvCxnSpPr>
          <p:nvPr/>
        </p:nvCxnSpPr>
        <p:spPr>
          <a:xfrm>
            <a:off x="7145701" y="1385150"/>
            <a:ext cx="3900" cy="2220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2" name="Google Shape;152;p26"/>
          <p:cNvSpPr txBox="1"/>
          <p:nvPr/>
        </p:nvSpPr>
        <p:spPr>
          <a:xfrm>
            <a:off x="7214775" y="2053150"/>
            <a:ext cx="192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Send letter to server</a:t>
            </a:r>
            <a:endParaRPr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53" name="Google Shape;153;p26"/>
          <p:cNvCxnSpPr>
            <a:stCxn id="145" idx="1"/>
            <a:endCxn id="154" idx="3"/>
          </p:cNvCxnSpPr>
          <p:nvPr/>
        </p:nvCxnSpPr>
        <p:spPr>
          <a:xfrm rot="10800000">
            <a:off x="2990175" y="3884524"/>
            <a:ext cx="26535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5" name="Google Shape;155;p26"/>
          <p:cNvSpPr txBox="1"/>
          <p:nvPr/>
        </p:nvSpPr>
        <p:spPr>
          <a:xfrm>
            <a:off x="3240075" y="3475800"/>
            <a:ext cx="227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Notify to show the word</a:t>
            </a:r>
            <a:endParaRPr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6" name="Google Shape;156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43375" y="2406250"/>
            <a:ext cx="1201675" cy="2462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21425" y="338075"/>
            <a:ext cx="1424776" cy="1899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How it work (cont.)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7"/>
          <p:cNvSpPr txBox="1"/>
          <p:nvPr>
            <p:ph idx="1" type="body"/>
          </p:nvPr>
        </p:nvSpPr>
        <p:spPr>
          <a:xfrm>
            <a:off x="241425" y="1210100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2.</a:t>
            </a:r>
            <a:r>
              <a:rPr lang="en-GB"/>
              <a:t> </a:t>
            </a:r>
            <a:r>
              <a:rPr lang="en-GB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Integrate the door bell with the vibrator : </a:t>
            </a:r>
            <a:endParaRPr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Press the button that is connected to the NodeMCU2.</a:t>
            </a:r>
            <a:endParaRPr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NodeMCU2 will send a request to the NodeMCU1.</a:t>
            </a:r>
            <a:endParaRPr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NodeMCU1 will send the signal serially to the arduino</a:t>
            </a:r>
            <a:endParaRPr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Arduino will turn the vibrator on.</a:t>
            </a:r>
            <a:endParaRPr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1225" y="1619775"/>
            <a:ext cx="2153725" cy="143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2200" y="1260850"/>
            <a:ext cx="520901" cy="52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03600" y="1537100"/>
            <a:ext cx="2573801" cy="159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01925" y="3135645"/>
            <a:ext cx="1777151" cy="1175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2" name="Google Shape;172;p28"/>
          <p:cNvCxnSpPr>
            <a:stCxn id="168" idx="3"/>
            <a:endCxn id="170" idx="1"/>
          </p:cNvCxnSpPr>
          <p:nvPr/>
        </p:nvCxnSpPr>
        <p:spPr>
          <a:xfrm>
            <a:off x="3004950" y="2336375"/>
            <a:ext cx="25986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3" name="Google Shape;173;p28"/>
          <p:cNvSpPr txBox="1"/>
          <p:nvPr/>
        </p:nvSpPr>
        <p:spPr>
          <a:xfrm>
            <a:off x="3070150" y="1781750"/>
            <a:ext cx="237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Request (signal)</a:t>
            </a:r>
            <a:endParaRPr sz="1800">
              <a:solidFill>
                <a:srgbClr val="274E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Constrain 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9" name="Google Shape;179;p29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-3238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ct val="100000"/>
              <a:buFont typeface="Times New Roman"/>
              <a:buChar char="●"/>
            </a:pPr>
            <a:r>
              <a:rPr lang="en-GB" sz="6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 of the letters are very similar to each other and give the same readings from the flex sensors with a little difference that could not be detected using just the five flex sensors.</a:t>
            </a:r>
            <a:endParaRPr sz="6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ct val="100000"/>
              <a:buFont typeface="Times New Roman"/>
              <a:buChar char="-"/>
            </a:pPr>
            <a:r>
              <a:rPr lang="en-GB" sz="6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add </a:t>
            </a:r>
            <a:r>
              <a:rPr lang="en-GB" sz="6000">
                <a:solidFill>
                  <a:srgbClr val="38761D"/>
                </a:solidFill>
                <a:highlight>
                  <a:schemeClr val="accent4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MPU 6050 </a:t>
            </a:r>
            <a:r>
              <a:rPr lang="en-GB" sz="6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measure the tilt in the palm.</a:t>
            </a:r>
            <a:endParaRPr sz="6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rgbClr val="38761D"/>
              </a:buClr>
              <a:buSzPct val="100000"/>
              <a:buFont typeface="Times New Roman"/>
              <a:buChar char="●"/>
            </a:pPr>
            <a:r>
              <a:rPr lang="en-GB" sz="6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Difficulty of soldering the flex sensors with the normal wires becau</a:t>
            </a:r>
            <a:r>
              <a:rPr lang="en-GB" sz="6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-GB" sz="6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 of: it is very tiny and continuous hand movement. </a:t>
            </a:r>
            <a:endParaRPr sz="6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ct val="100000"/>
              <a:buFont typeface="Times New Roman"/>
              <a:buChar char="-"/>
            </a:pPr>
            <a:r>
              <a:rPr lang="en-GB" sz="6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use the </a:t>
            </a:r>
            <a:r>
              <a:rPr lang="en-GB" sz="6000">
                <a:solidFill>
                  <a:srgbClr val="38761D"/>
                </a:solidFill>
                <a:highlight>
                  <a:schemeClr val="accent4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removable Arduino</a:t>
            </a:r>
            <a:r>
              <a:rPr lang="en-GB" sz="6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wires so we can change the wire easily without suffering</a:t>
            </a:r>
            <a:endParaRPr sz="6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rtl="0" algn="just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rgbClr val="38761D"/>
              </a:buClr>
              <a:buSzPct val="100000"/>
              <a:buFont typeface="Times New Roman"/>
              <a:buChar char="●"/>
            </a:pPr>
            <a:r>
              <a:rPr lang="en-GB" sz="6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Unfortunately, there are some letters that have other letters similar to them like:   ش،س ,  we chose only one of them to be in our project.</a:t>
            </a:r>
            <a:endParaRPr sz="6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Future work 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Google Shape;185;p30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ct val="100000"/>
              <a:buFont typeface="Times New Roman"/>
              <a:buChar char="●"/>
            </a:pPr>
            <a:r>
              <a:rPr lang="en-GB" sz="2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 English letters.</a:t>
            </a:r>
            <a:endParaRPr sz="2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ct val="100000"/>
              <a:buFont typeface="Times New Roman"/>
              <a:buChar char="●"/>
            </a:pPr>
            <a:r>
              <a:rPr lang="en-GB" sz="2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 speaker .</a:t>
            </a:r>
            <a:endParaRPr sz="2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ct val="100000"/>
              <a:buFont typeface="Times New Roman"/>
              <a:buChar char="●"/>
            </a:pPr>
            <a:r>
              <a:rPr lang="en-GB" sz="2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Adding a software application that provides the following:</a:t>
            </a:r>
            <a:endParaRPr sz="2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	- </a:t>
            </a:r>
            <a:r>
              <a:rPr lang="en-GB" sz="2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Make the user able to switch between Arabic and English letters.</a:t>
            </a:r>
            <a:endParaRPr sz="2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Send a message to parents in case the owner of the glove is exposed to danger or a change in his vital life signs.</a:t>
            </a:r>
            <a:endParaRPr sz="2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1"/>
          <p:cNvSpPr txBox="1"/>
          <p:nvPr>
            <p:ph idx="1" type="body"/>
          </p:nvPr>
        </p:nvSpPr>
        <p:spPr>
          <a:xfrm>
            <a:off x="409450" y="1222900"/>
            <a:ext cx="8520600" cy="25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5100">
                <a:solidFill>
                  <a:schemeClr val="accent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Thank you for your attention</a:t>
            </a:r>
            <a:endParaRPr sz="5100">
              <a:solidFill>
                <a:schemeClr val="accent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Outline 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74E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-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-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Motivation</a:t>
            </a: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the idea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-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Tools 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-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it works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-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Constraints 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-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Future work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Introduction 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-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percentage of deaf and dumb disabilities in the West Bank is about (1.2%) of the population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240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-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There are still some people with hearing disabilities who face difficulty in integrating into society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Motivation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 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" name="Google Shape;85;p16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accent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000"/>
              <a:buChar char="-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mute-deaf person can wear this glove and do sign language in Arabic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600"/>
              <a:buFont typeface="Times New Roman"/>
              <a:buChar char="-"/>
            </a:pPr>
            <a:r>
              <a:rPr lang="en-GB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Here is an adjustment, with more self-reliance, and the possibility of their better integration into society</a:t>
            </a:r>
            <a:endParaRPr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311700" y="1447350"/>
            <a:ext cx="8520600" cy="224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latin typeface="Times New Roman"/>
                <a:ea typeface="Times New Roman"/>
                <a:cs typeface="Times New Roman"/>
                <a:sym typeface="Times New Roman"/>
              </a:rPr>
              <a:t>Tools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27637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Hardware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6" name="Google Shape;96;p18"/>
          <p:cNvSpPr txBox="1"/>
          <p:nvPr>
            <p:ph idx="1" type="body"/>
          </p:nvPr>
        </p:nvSpPr>
        <p:spPr>
          <a:xfrm>
            <a:off x="311700" y="1222625"/>
            <a:ext cx="8520600" cy="338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>
                <a:solidFill>
                  <a:schemeClr val="accent1"/>
                </a:solidFill>
                <a:highlight>
                  <a:schemeClr val="dk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Node MCU (ESP8266)</a:t>
            </a:r>
            <a:endParaRPr sz="2400">
              <a:solidFill>
                <a:schemeClr val="accent1"/>
              </a:solidFill>
              <a:highlight>
                <a:schemeClr val="dk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7" name="Google Shape;97;p18"/>
          <p:cNvPicPr preferRelativeResize="0"/>
          <p:nvPr/>
        </p:nvPicPr>
        <p:blipFill rotWithShape="1">
          <a:blip r:embed="rId3">
            <a:alphaModFix/>
          </a:blip>
          <a:srcRect b="-4430" l="-2770" r="2769" t="4430"/>
          <a:stretch/>
        </p:blipFill>
        <p:spPr>
          <a:xfrm>
            <a:off x="2850587" y="1746300"/>
            <a:ext cx="3442824" cy="258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/>
          <p:nvPr>
            <p:ph idx="1" type="body"/>
          </p:nvPr>
        </p:nvSpPr>
        <p:spPr>
          <a:xfrm>
            <a:off x="311700" y="857250"/>
            <a:ext cx="8520600" cy="37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>
                <a:solidFill>
                  <a:schemeClr val="accent1"/>
                </a:solidFill>
                <a:highlight>
                  <a:schemeClr val="dk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Flex Sensor</a:t>
            </a:r>
            <a:endParaRPr sz="2400">
              <a:solidFill>
                <a:schemeClr val="accent1"/>
              </a:solidFill>
              <a:highlight>
                <a:schemeClr val="dk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3" name="Google Shape;10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7175" y="1524625"/>
            <a:ext cx="3191150" cy="283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idx="1" type="body"/>
          </p:nvPr>
        </p:nvSpPr>
        <p:spPr>
          <a:xfrm>
            <a:off x="311700" y="744825"/>
            <a:ext cx="8520600" cy="382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>
                <a:solidFill>
                  <a:schemeClr val="accent1"/>
                </a:solidFill>
                <a:highlight>
                  <a:schemeClr val="dk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Arduino Nano</a:t>
            </a:r>
            <a:endParaRPr sz="2400">
              <a:solidFill>
                <a:schemeClr val="accent1"/>
              </a:solidFill>
              <a:highlight>
                <a:schemeClr val="dk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0450" y="1990851"/>
            <a:ext cx="4202950" cy="204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idx="1" type="body"/>
          </p:nvPr>
        </p:nvSpPr>
        <p:spPr>
          <a:xfrm>
            <a:off x="311700" y="899400"/>
            <a:ext cx="8520600" cy="372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300">
                <a:solidFill>
                  <a:schemeClr val="accent1"/>
                </a:solidFill>
                <a:highlight>
                  <a:schemeClr val="dk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Vibration Motor</a:t>
            </a:r>
            <a:endParaRPr sz="2300">
              <a:solidFill>
                <a:schemeClr val="accent1"/>
              </a:solidFill>
              <a:highlight>
                <a:schemeClr val="dk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5" name="Google Shape;11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9000" y="1878188"/>
            <a:ext cx="3142024" cy="207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