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20" r:id="rId1"/>
  </p:sldMasterIdLst>
  <p:notesMasterIdLst>
    <p:notesMasterId r:id="rId65"/>
  </p:notesMasterIdLst>
  <p:sldIdLst>
    <p:sldId id="256" r:id="rId2"/>
    <p:sldId id="257" r:id="rId3"/>
    <p:sldId id="258" r:id="rId4"/>
    <p:sldId id="260" r:id="rId5"/>
    <p:sldId id="259" r:id="rId6"/>
    <p:sldId id="528" r:id="rId7"/>
    <p:sldId id="523" r:id="rId8"/>
    <p:sldId id="530" r:id="rId9"/>
    <p:sldId id="266" r:id="rId10"/>
    <p:sldId id="525" r:id="rId11"/>
    <p:sldId id="531" r:id="rId12"/>
    <p:sldId id="285" r:id="rId13"/>
    <p:sldId id="286" r:id="rId14"/>
    <p:sldId id="501" r:id="rId15"/>
    <p:sldId id="503" r:id="rId16"/>
    <p:sldId id="524" r:id="rId17"/>
    <p:sldId id="494" r:id="rId18"/>
    <p:sldId id="504" r:id="rId19"/>
    <p:sldId id="505" r:id="rId20"/>
    <p:sldId id="535" r:id="rId21"/>
    <p:sldId id="269" r:id="rId22"/>
    <p:sldId id="271" r:id="rId23"/>
    <p:sldId id="275" r:id="rId24"/>
    <p:sldId id="556" r:id="rId25"/>
    <p:sldId id="557" r:id="rId26"/>
    <p:sldId id="558" r:id="rId27"/>
    <p:sldId id="559" r:id="rId28"/>
    <p:sldId id="561" r:id="rId29"/>
    <p:sldId id="562" r:id="rId30"/>
    <p:sldId id="563" r:id="rId31"/>
    <p:sldId id="554" r:id="rId32"/>
    <p:sldId id="527" r:id="rId33"/>
    <p:sldId id="438" r:id="rId34"/>
    <p:sldId id="439" r:id="rId35"/>
    <p:sldId id="480" r:id="rId36"/>
    <p:sldId id="440" r:id="rId37"/>
    <p:sldId id="442" r:id="rId38"/>
    <p:sldId id="443" r:id="rId39"/>
    <p:sldId id="477" r:id="rId40"/>
    <p:sldId id="478" r:id="rId41"/>
    <p:sldId id="509" r:id="rId42"/>
    <p:sldId id="536" r:id="rId43"/>
    <p:sldId id="537" r:id="rId44"/>
    <p:sldId id="538" r:id="rId45"/>
    <p:sldId id="539" r:id="rId46"/>
    <p:sldId id="540" r:id="rId47"/>
    <p:sldId id="541" r:id="rId48"/>
    <p:sldId id="542" r:id="rId49"/>
    <p:sldId id="543" r:id="rId50"/>
    <p:sldId id="544" r:id="rId51"/>
    <p:sldId id="545" r:id="rId52"/>
    <p:sldId id="546" r:id="rId53"/>
    <p:sldId id="547" r:id="rId54"/>
    <p:sldId id="548" r:id="rId55"/>
    <p:sldId id="549" r:id="rId56"/>
    <p:sldId id="550" r:id="rId57"/>
    <p:sldId id="551" r:id="rId58"/>
    <p:sldId id="560" r:id="rId59"/>
    <p:sldId id="552" r:id="rId60"/>
    <p:sldId id="553" r:id="rId61"/>
    <p:sldId id="555" r:id="rId62"/>
    <p:sldId id="522" r:id="rId63"/>
    <p:sldId id="291" r:id="rId6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86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" dirty="0" smtClean="0"/>
              <a:t>cost</a:t>
            </a:r>
            <a:endParaRPr lang="ar-SA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2EB-4539-ABF0-5E77F0D9D82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2EB-4539-ABF0-5E77F0D9D82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2EB-4539-ABF0-5E77F0D9D82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2EB-4539-ABF0-5E77F0D9D828}"/>
              </c:ext>
            </c:extLst>
          </c:dPt>
          <c:cat>
            <c:strRef>
              <c:f>ورقة1!$A$2:$A$5</c:f>
              <c:strCache>
                <c:ptCount val="4"/>
                <c:pt idx="0">
                  <c:v>structre</c:v>
                </c:pt>
                <c:pt idx="1">
                  <c:v>finishing</c:v>
                </c:pt>
                <c:pt idx="2">
                  <c:v>Mechanical</c:v>
                </c:pt>
                <c:pt idx="3">
                  <c:v>electrical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6875000</c:v>
                </c:pt>
                <c:pt idx="1">
                  <c:v>8567000</c:v>
                </c:pt>
                <c:pt idx="2">
                  <c:v>532000</c:v>
                </c:pt>
                <c:pt idx="3">
                  <c:v>625400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2EB-4539-ABF0-5E77F0D9D8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D53859BE-A5FB-47FD-AB2B-413EB73D06DA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42AEC742-84C0-412F-9FE8-F62C7D279E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40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4F3D-2CCB-4DD7-BAC0-F0124080C37D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2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25F9-9281-4CCA-996B-7434AD74084D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9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927A-F648-4827-8495-3AE2A1C87261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7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FD5C-08D1-416A-AB75-A0D4EDA5456D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99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8B402-60A6-464C-A411-E017BBDB9AAE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5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55FE8-A7CA-4F9B-A169-D93588D91088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4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A49C4-F17F-4D88-ABB2-960163DA2F57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8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D4876-2B46-405E-9FE8-EFF9525B9390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5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C437E-6A7C-466A-BE79-D3F4BEA54D5B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5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D952-FC49-4915-84F7-19579261A183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7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A3A2F-E1B8-44CF-B9BD-E8DBD276C3D2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1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3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4CE74-D726-4DF6-BDE7-07E48D2019CF}" type="datetime1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islam sawa10lmeah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Bilal Melhem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64888-E3DD-43E6-9D6D-BA1E53871D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0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xmlns="" id="{3C825CC4-780C-4E39-9D32-CA67808EBD90}"/>
              </a:ext>
            </a:extLst>
          </p:cNvPr>
          <p:cNvSpPr/>
          <p:nvPr/>
        </p:nvSpPr>
        <p:spPr>
          <a:xfrm>
            <a:off x="221502" y="3511918"/>
            <a:ext cx="11866225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2800" b="1" dirty="0">
                <a:cs typeface="+mj-cs"/>
              </a:rPr>
              <a:t>Nablus Municipality new building</a:t>
            </a:r>
            <a:endParaRPr lang="en-US" sz="2800" dirty="0">
              <a:cs typeface="+mj-cs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50E0C0B8-842E-4A9A-9F77-F75F058E28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26" y="319797"/>
            <a:ext cx="1310420" cy="1311780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6BBA92D0-0EE2-48FD-80FE-76579BF80713}"/>
              </a:ext>
            </a:extLst>
          </p:cNvPr>
          <p:cNvSpPr txBox="1"/>
          <p:nvPr/>
        </p:nvSpPr>
        <p:spPr>
          <a:xfrm>
            <a:off x="3152116" y="1806115"/>
            <a:ext cx="5887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cs typeface="+mj-cs"/>
              </a:rPr>
              <a:t> </a:t>
            </a:r>
            <a:r>
              <a:rPr lang="en-US" sz="1600" b="1" dirty="0">
                <a:latin typeface="Simplified Arabic" panose="02020603050405020304" pitchFamily="18" charset="-78"/>
                <a:cs typeface="+mj-cs"/>
              </a:rPr>
              <a:t>An-Najah National University </a:t>
            </a:r>
            <a:endParaRPr lang="en-US" sz="1600" dirty="0">
              <a:latin typeface="Simplified Arabic" panose="02020603050405020304" pitchFamily="18" charset="-78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sz="1600" b="1" dirty="0">
                <a:latin typeface="Simplified Arabic" panose="02020603050405020304" pitchFamily="18" charset="-78"/>
                <a:cs typeface="+mj-cs"/>
              </a:rPr>
              <a:t>Faculty of Engineering &amp; Information Technology </a:t>
            </a:r>
            <a:endParaRPr lang="en-US" sz="1600" dirty="0">
              <a:latin typeface="Simplified Arabic" panose="02020603050405020304" pitchFamily="18" charset="-78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sz="1600" b="1" dirty="0">
                <a:latin typeface="Simplified Arabic" panose="02020603050405020304" pitchFamily="18" charset="-78"/>
                <a:cs typeface="+mj-cs"/>
              </a:rPr>
              <a:t>Department of Building Engineering</a:t>
            </a:r>
          </a:p>
          <a:p>
            <a:pPr algn="ctr">
              <a:lnSpc>
                <a:spcPct val="150000"/>
              </a:lnSpc>
            </a:pPr>
            <a:r>
              <a:rPr lang="en-US" sz="1600" b="1" dirty="0">
                <a:latin typeface="Simplified Arabic" panose="02020603050405020304" pitchFamily="18" charset="-78"/>
                <a:cs typeface="+mj-cs"/>
              </a:rPr>
              <a:t>Graduation Project </a:t>
            </a:r>
            <a:r>
              <a:rPr lang="en-US" sz="1600" b="1" dirty="0" smtClean="0">
                <a:latin typeface="Simplified Arabic" panose="02020603050405020304" pitchFamily="18" charset="-78"/>
                <a:cs typeface="+mj-cs"/>
              </a:rPr>
              <a:t>(2) </a:t>
            </a:r>
            <a:endParaRPr lang="ar-SA" sz="1600" b="1" dirty="0">
              <a:latin typeface="Simplified Arabic" panose="02020603050405020304" pitchFamily="18" charset="-78"/>
              <a:cs typeface="+mj-cs"/>
            </a:endParaRP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8C29C506-2F62-4CEC-924D-929FDC43B63C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ستطيل 9">
            <a:extLst>
              <a:ext uri="{FF2B5EF4-FFF2-40B4-BE49-F238E27FC236}">
                <a16:creationId xmlns:a16="http://schemas.microsoft.com/office/drawing/2014/main" xmlns="" id="{4164802D-3B9E-443D-9657-8C5DA9C78047}"/>
              </a:ext>
            </a:extLst>
          </p:cNvPr>
          <p:cNvSpPr/>
          <p:nvPr/>
        </p:nvSpPr>
        <p:spPr>
          <a:xfrm>
            <a:off x="-206534" y="5272501"/>
            <a:ext cx="1198768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+mj-cs"/>
              </a:rPr>
              <a:t>Supervisor :</a:t>
            </a:r>
            <a:r>
              <a:rPr lang="en-US" b="1" dirty="0">
                <a:cs typeface="+mj-cs"/>
              </a:rPr>
              <a:t>Dr. Mutasim Babaa</a:t>
            </a:r>
          </a:p>
          <a:p>
            <a:pPr algn="ctr"/>
            <a:endParaRPr lang="en-US" b="1" dirty="0">
              <a:cs typeface="+mj-cs"/>
            </a:endParaRPr>
          </a:p>
          <a:p>
            <a:pPr algn="ctr"/>
            <a:r>
              <a:rPr lang="en-US" b="1" dirty="0" smtClean="0">
                <a:cs typeface="+mj-cs"/>
              </a:rPr>
              <a:t> June - 2021</a:t>
            </a:r>
            <a:endParaRPr lang="en-US" b="1" dirty="0">
              <a:cs typeface="+mj-cs"/>
            </a:endParaRPr>
          </a:p>
          <a:p>
            <a:pPr algn="ctr"/>
            <a:endParaRPr lang="ar-SA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xmlns="" id="{8B7B5219-65E9-4EBD-BDAB-74230C8DE685}"/>
              </a:ext>
            </a:extLst>
          </p:cNvPr>
          <p:cNvSpPr/>
          <p:nvPr/>
        </p:nvSpPr>
        <p:spPr>
          <a:xfrm>
            <a:off x="-206534" y="4163414"/>
            <a:ext cx="1198768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Students: </a:t>
            </a:r>
          </a:p>
          <a:p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							</a:t>
            </a:r>
            <a:r>
              <a:rPr lang="en-US" b="1" i="1" dirty="0"/>
              <a:t>Anas Melhim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71B25EE-E722-4B1F-B0E3-433CC3D77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7949" y="6272025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1600" smtClean="0">
                <a:solidFill>
                  <a:schemeClr val="tx1"/>
                </a:solidFill>
              </a:rPr>
              <a:pPr/>
              <a:t>1</a:t>
            </a:fld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314213" y="4643765"/>
            <a:ext cx="1493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i="1" dirty="0"/>
              <a:t>Nedal Hantoli</a:t>
            </a:r>
            <a:endParaRPr lang="ar-SA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395810" y="4643765"/>
            <a:ext cx="1406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Asim Hantoli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8759D0E9-6B5D-4D4F-91D4-29B9A1784B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4F7E81BB-939B-460B-929B-E0584A0D7380}"/>
              </a:ext>
            </a:extLst>
          </p:cNvPr>
          <p:cNvCxnSpPr/>
          <p:nvPr/>
        </p:nvCxnSpPr>
        <p:spPr>
          <a:xfrm flipH="1">
            <a:off x="854111" y="6477000"/>
            <a:ext cx="10423489" cy="54429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1382793D-E076-4193-9F56-7A8E921C5DAA}"/>
              </a:ext>
            </a:extLst>
          </p:cNvPr>
          <p:cNvSpPr/>
          <p:nvPr/>
        </p:nvSpPr>
        <p:spPr>
          <a:xfrm>
            <a:off x="80387" y="90435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2899656" y="2580940"/>
            <a:ext cx="5888744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Environmental</a:t>
            </a:r>
          </a:p>
        </p:txBody>
      </p:sp>
    </p:spTree>
    <p:extLst>
      <p:ext uri="{BB962C8B-B14F-4D97-AF65-F5344CB8AC3E}">
        <p14:creationId xmlns:p14="http://schemas.microsoft.com/office/powerpoint/2010/main" val="69133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8759D0E9-6B5D-4D4F-91D4-29B9A1784B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4F7E81BB-939B-460B-929B-E0584A0D7380}"/>
              </a:ext>
            </a:extLst>
          </p:cNvPr>
          <p:cNvCxnSpPr/>
          <p:nvPr/>
        </p:nvCxnSpPr>
        <p:spPr>
          <a:xfrm flipH="1">
            <a:off x="854111" y="6508376"/>
            <a:ext cx="3879254" cy="23053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1382793D-E076-4193-9F56-7A8E921C5DAA}"/>
              </a:ext>
            </a:extLst>
          </p:cNvPr>
          <p:cNvSpPr/>
          <p:nvPr/>
        </p:nvSpPr>
        <p:spPr>
          <a:xfrm>
            <a:off x="80387" y="90435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xmlns="" id="{430FCED7-C94A-4EED-B885-86CD5468D83C}"/>
              </a:ext>
            </a:extLst>
          </p:cNvPr>
          <p:cNvSpPr/>
          <p:nvPr/>
        </p:nvSpPr>
        <p:spPr>
          <a:xfrm>
            <a:off x="630115" y="1288012"/>
            <a:ext cx="523519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</a:t>
            </a:r>
            <a:r>
              <a: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plan after redesign  </a:t>
            </a: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xmlns="" id="{1C1E399C-EA32-4249-B13A-808845CBFEE1}"/>
              </a:ext>
            </a:extLst>
          </p:cNvPr>
          <p:cNvSpPr/>
          <p:nvPr/>
        </p:nvSpPr>
        <p:spPr>
          <a:xfrm>
            <a:off x="-480154" y="319469"/>
            <a:ext cx="5516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modifications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C9B47325-EEA6-4271-8353-110A7EBAF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2848508" y="6299223"/>
            <a:ext cx="2445398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11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26" name="صورة 25"/>
          <p:cNvPicPr/>
          <p:nvPr/>
        </p:nvPicPr>
        <p:blipFill>
          <a:blip r:embed="rId3"/>
          <a:stretch>
            <a:fillRect/>
          </a:stretch>
        </p:blipFill>
        <p:spPr>
          <a:xfrm>
            <a:off x="2142401" y="2426204"/>
            <a:ext cx="6945948" cy="3505381"/>
          </a:xfrm>
          <a:prstGeom prst="rect">
            <a:avLst/>
          </a:prstGeom>
        </p:spPr>
      </p:pic>
      <p:sp>
        <p:nvSpPr>
          <p:cNvPr id="30" name="شكل بيضاوي 29">
            <a:extLst>
              <a:ext uri="{FF2B5EF4-FFF2-40B4-BE49-F238E27FC236}">
                <a16:creationId xmlns:a16="http://schemas.microsoft.com/office/drawing/2014/main" xmlns="" id="{F5F355A5-57AC-4AE9-89E2-F18D4544C581}"/>
              </a:ext>
            </a:extLst>
          </p:cNvPr>
          <p:cNvSpPr/>
          <p:nvPr/>
        </p:nvSpPr>
        <p:spPr>
          <a:xfrm>
            <a:off x="7264871" y="4492033"/>
            <a:ext cx="751600" cy="966908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شكل بيضاوي 31">
            <a:extLst>
              <a:ext uri="{FF2B5EF4-FFF2-40B4-BE49-F238E27FC236}">
                <a16:creationId xmlns:a16="http://schemas.microsoft.com/office/drawing/2014/main" xmlns="" id="{F5F355A5-57AC-4AE9-89E2-F18D4544C581}"/>
              </a:ext>
            </a:extLst>
          </p:cNvPr>
          <p:cNvSpPr/>
          <p:nvPr/>
        </p:nvSpPr>
        <p:spPr>
          <a:xfrm>
            <a:off x="3550014" y="3015698"/>
            <a:ext cx="2058509" cy="114567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شكل بيضاوي 32">
            <a:extLst>
              <a:ext uri="{FF2B5EF4-FFF2-40B4-BE49-F238E27FC236}">
                <a16:creationId xmlns:a16="http://schemas.microsoft.com/office/drawing/2014/main" xmlns="" id="{F5F355A5-57AC-4AE9-89E2-F18D4544C581}"/>
              </a:ext>
            </a:extLst>
          </p:cNvPr>
          <p:cNvSpPr/>
          <p:nvPr/>
        </p:nvSpPr>
        <p:spPr>
          <a:xfrm>
            <a:off x="7016135" y="2541028"/>
            <a:ext cx="751600" cy="966908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شكل بيضاوي 34">
            <a:extLst>
              <a:ext uri="{FF2B5EF4-FFF2-40B4-BE49-F238E27FC236}">
                <a16:creationId xmlns:a16="http://schemas.microsoft.com/office/drawing/2014/main" xmlns="" id="{F5F355A5-57AC-4AE9-89E2-F18D4544C581}"/>
              </a:ext>
            </a:extLst>
          </p:cNvPr>
          <p:cNvSpPr/>
          <p:nvPr/>
        </p:nvSpPr>
        <p:spPr>
          <a:xfrm>
            <a:off x="2232881" y="3942583"/>
            <a:ext cx="751600" cy="966908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3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8759D0E9-6B5D-4D4F-91D4-29B9A1784B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4F7E81BB-939B-460B-929B-E0584A0D7380}"/>
              </a:ext>
            </a:extLst>
          </p:cNvPr>
          <p:cNvCxnSpPr/>
          <p:nvPr/>
        </p:nvCxnSpPr>
        <p:spPr>
          <a:xfrm flipH="1">
            <a:off x="854111" y="6508376"/>
            <a:ext cx="3251724" cy="23053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1382793D-E076-4193-9F56-7A8E921C5DAA}"/>
              </a:ext>
            </a:extLst>
          </p:cNvPr>
          <p:cNvSpPr/>
          <p:nvPr/>
        </p:nvSpPr>
        <p:spPr>
          <a:xfrm>
            <a:off x="80386" y="8784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xmlns="" id="{430FCED7-C94A-4EED-B885-86CD5468D83C}"/>
              </a:ext>
            </a:extLst>
          </p:cNvPr>
          <p:cNvSpPr/>
          <p:nvPr/>
        </p:nvSpPr>
        <p:spPr>
          <a:xfrm>
            <a:off x="839037" y="1297286"/>
            <a:ext cx="5235191" cy="5799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First floor </a:t>
            </a:r>
            <a:r>
              <a: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plan after redesign  </a:t>
            </a: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xmlns="" id="{1C1E399C-EA32-4249-B13A-808845CBFEE1}"/>
              </a:ext>
            </a:extLst>
          </p:cNvPr>
          <p:cNvSpPr/>
          <p:nvPr/>
        </p:nvSpPr>
        <p:spPr>
          <a:xfrm>
            <a:off x="-165100" y="421175"/>
            <a:ext cx="449746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modifications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189210A-8FB8-4C74-98C2-8D40C0D64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54265" y="6325813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12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21" name="صورة 20"/>
          <p:cNvPicPr/>
          <p:nvPr/>
        </p:nvPicPr>
        <p:blipFill>
          <a:blip r:embed="rId3"/>
          <a:stretch>
            <a:fillRect/>
          </a:stretch>
        </p:blipFill>
        <p:spPr>
          <a:xfrm>
            <a:off x="2250660" y="2446367"/>
            <a:ext cx="7214420" cy="3443551"/>
          </a:xfrm>
          <a:prstGeom prst="rect">
            <a:avLst/>
          </a:prstGeom>
        </p:spPr>
      </p:pic>
      <p:sp>
        <p:nvSpPr>
          <p:cNvPr id="23" name="شكل بيضاوي 22">
            <a:extLst>
              <a:ext uri="{FF2B5EF4-FFF2-40B4-BE49-F238E27FC236}">
                <a16:creationId xmlns:a16="http://schemas.microsoft.com/office/drawing/2014/main" xmlns="" id="{3F44AFBA-C6FD-461C-A1DE-34920F3B2183}"/>
              </a:ext>
            </a:extLst>
          </p:cNvPr>
          <p:cNvSpPr/>
          <p:nvPr/>
        </p:nvSpPr>
        <p:spPr>
          <a:xfrm>
            <a:off x="6339246" y="2719709"/>
            <a:ext cx="1615337" cy="1109928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شكل بيضاوي 23">
            <a:extLst>
              <a:ext uri="{FF2B5EF4-FFF2-40B4-BE49-F238E27FC236}">
                <a16:creationId xmlns:a16="http://schemas.microsoft.com/office/drawing/2014/main" xmlns="" id="{3F44AFBA-C6FD-461C-A1DE-34920F3B2183}"/>
              </a:ext>
            </a:extLst>
          </p:cNvPr>
          <p:cNvSpPr/>
          <p:nvPr/>
        </p:nvSpPr>
        <p:spPr>
          <a:xfrm>
            <a:off x="7180631" y="3980090"/>
            <a:ext cx="1615337" cy="1109928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شكل بيضاوي 25">
            <a:extLst>
              <a:ext uri="{FF2B5EF4-FFF2-40B4-BE49-F238E27FC236}">
                <a16:creationId xmlns:a16="http://schemas.microsoft.com/office/drawing/2014/main" xmlns="" id="{3F44AFBA-C6FD-461C-A1DE-34920F3B2183}"/>
              </a:ext>
            </a:extLst>
          </p:cNvPr>
          <p:cNvSpPr/>
          <p:nvPr/>
        </p:nvSpPr>
        <p:spPr>
          <a:xfrm>
            <a:off x="5235380" y="3467830"/>
            <a:ext cx="352921" cy="56605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1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4F7E81BB-939B-460B-929B-E0584A0D7380}"/>
              </a:ext>
            </a:extLst>
          </p:cNvPr>
          <p:cNvCxnSpPr/>
          <p:nvPr/>
        </p:nvCxnSpPr>
        <p:spPr>
          <a:xfrm flipH="1">
            <a:off x="854111" y="6490447"/>
            <a:ext cx="4130265" cy="40982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مجموعة 17">
            <a:extLst>
              <a:ext uri="{FF2B5EF4-FFF2-40B4-BE49-F238E27FC236}">
                <a16:creationId xmlns:a16="http://schemas.microsoft.com/office/drawing/2014/main" xmlns="" id="{E428C9AF-90E4-4FE6-BDFE-C2CF36D5165B}"/>
              </a:ext>
            </a:extLst>
          </p:cNvPr>
          <p:cNvGrpSpPr/>
          <p:nvPr/>
        </p:nvGrpSpPr>
        <p:grpSpPr>
          <a:xfrm>
            <a:off x="-335809" y="90435"/>
            <a:ext cx="12403879" cy="6682154"/>
            <a:chOff x="-335809" y="90435"/>
            <a:chExt cx="12403879" cy="6682154"/>
          </a:xfrm>
        </p:grpSpPr>
        <p:pic>
          <p:nvPicPr>
            <p:cNvPr id="4" name="صورة 3">
              <a:extLst>
                <a:ext uri="{FF2B5EF4-FFF2-40B4-BE49-F238E27FC236}">
                  <a16:creationId xmlns:a16="http://schemas.microsoft.com/office/drawing/2014/main" xmlns="" id="{8759D0E9-6B5D-4D4F-91D4-29B9A1784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xmlns="" id="{1382793D-E076-4193-9F56-7A8E921C5DAA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30FCED7-C94A-4EED-B885-86CD5468D83C}"/>
                </a:ext>
              </a:extLst>
            </p:cNvPr>
            <p:cNvSpPr/>
            <p:nvPr/>
          </p:nvSpPr>
          <p:spPr>
            <a:xfrm>
              <a:off x="407502" y="1196674"/>
              <a:ext cx="5235191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400" b="1" dirty="0">
                  <a:ln w="0"/>
                  <a:solidFill>
                    <a:srgbClr val="7030A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Second floor </a:t>
              </a: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plan after redesign  </a:t>
              </a:r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1C1E399C-EA32-4249-B13A-808845CBFEE1}"/>
                </a:ext>
              </a:extLst>
            </p:cNvPr>
            <p:cNvSpPr/>
            <p:nvPr/>
          </p:nvSpPr>
          <p:spPr>
            <a:xfrm>
              <a:off x="-335809" y="446030"/>
              <a:ext cx="4762501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 modifications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ED650AE-FF76-4E57-B0F1-80562E392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93952" y="6307884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13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20" name="صورة 19"/>
          <p:cNvPicPr/>
          <p:nvPr/>
        </p:nvPicPr>
        <p:blipFill>
          <a:blip r:embed="rId3"/>
          <a:stretch>
            <a:fillRect/>
          </a:stretch>
        </p:blipFill>
        <p:spPr>
          <a:xfrm>
            <a:off x="1772420" y="2484236"/>
            <a:ext cx="7488248" cy="3493133"/>
          </a:xfrm>
          <a:prstGeom prst="rect">
            <a:avLst/>
          </a:prstGeom>
        </p:spPr>
      </p:pic>
      <p:sp>
        <p:nvSpPr>
          <p:cNvPr id="21" name="شكل بيضاوي 20">
            <a:extLst>
              <a:ext uri="{FF2B5EF4-FFF2-40B4-BE49-F238E27FC236}">
                <a16:creationId xmlns:a16="http://schemas.microsoft.com/office/drawing/2014/main" xmlns="" id="{88E2D38D-3656-4CA4-BC22-3000503CD907}"/>
              </a:ext>
            </a:extLst>
          </p:cNvPr>
          <p:cNvSpPr/>
          <p:nvPr/>
        </p:nvSpPr>
        <p:spPr>
          <a:xfrm>
            <a:off x="4426692" y="3767895"/>
            <a:ext cx="557684" cy="55041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شكل بيضاوي 23">
            <a:extLst>
              <a:ext uri="{FF2B5EF4-FFF2-40B4-BE49-F238E27FC236}">
                <a16:creationId xmlns:a16="http://schemas.microsoft.com/office/drawing/2014/main" xmlns="" id="{88E2D38D-3656-4CA4-BC22-3000503CD907}"/>
              </a:ext>
            </a:extLst>
          </p:cNvPr>
          <p:cNvSpPr/>
          <p:nvPr/>
        </p:nvSpPr>
        <p:spPr>
          <a:xfrm>
            <a:off x="5922093" y="4382849"/>
            <a:ext cx="557684" cy="55041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شكل بيضاوي 24">
            <a:extLst>
              <a:ext uri="{FF2B5EF4-FFF2-40B4-BE49-F238E27FC236}">
                <a16:creationId xmlns:a16="http://schemas.microsoft.com/office/drawing/2014/main" xmlns="" id="{88E2D38D-3656-4CA4-BC22-3000503CD907}"/>
              </a:ext>
            </a:extLst>
          </p:cNvPr>
          <p:cNvSpPr/>
          <p:nvPr/>
        </p:nvSpPr>
        <p:spPr>
          <a:xfrm>
            <a:off x="5516544" y="2855732"/>
            <a:ext cx="1987840" cy="124497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45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4F7E81BB-939B-460B-929B-E0584A0D7380}"/>
              </a:ext>
            </a:extLst>
          </p:cNvPr>
          <p:cNvCxnSpPr/>
          <p:nvPr/>
        </p:nvCxnSpPr>
        <p:spPr>
          <a:xfrm flipH="1">
            <a:off x="854112" y="6490447"/>
            <a:ext cx="3565488" cy="40983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مجموعة 17">
            <a:extLst>
              <a:ext uri="{FF2B5EF4-FFF2-40B4-BE49-F238E27FC236}">
                <a16:creationId xmlns:a16="http://schemas.microsoft.com/office/drawing/2014/main" xmlns="" id="{E428C9AF-90E4-4FE6-BDFE-C2CF36D5165B}"/>
              </a:ext>
            </a:extLst>
          </p:cNvPr>
          <p:cNvGrpSpPr/>
          <p:nvPr/>
        </p:nvGrpSpPr>
        <p:grpSpPr>
          <a:xfrm>
            <a:off x="-749301" y="90435"/>
            <a:ext cx="12941302" cy="6682154"/>
            <a:chOff x="-749301" y="90435"/>
            <a:chExt cx="12941302" cy="6682154"/>
          </a:xfrm>
        </p:grpSpPr>
        <p:pic>
          <p:nvPicPr>
            <p:cNvPr id="4" name="صورة 3">
              <a:extLst>
                <a:ext uri="{FF2B5EF4-FFF2-40B4-BE49-F238E27FC236}">
                  <a16:creationId xmlns:a16="http://schemas.microsoft.com/office/drawing/2014/main" xmlns="" id="{8759D0E9-6B5D-4D4F-91D4-29B9A1784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xmlns="" id="{1382793D-E076-4193-9F56-7A8E921C5DAA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30FCED7-C94A-4EED-B885-86CD5468D83C}"/>
                </a:ext>
              </a:extLst>
            </p:cNvPr>
            <p:cNvSpPr/>
            <p:nvPr/>
          </p:nvSpPr>
          <p:spPr>
            <a:xfrm>
              <a:off x="584201" y="1335015"/>
              <a:ext cx="11607800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j-cs"/>
                </a:rPr>
                <a:t> </a:t>
              </a:r>
              <a:r>
                <a:rPr lang="en-US" sz="2400" b="1" dirty="0">
                  <a:ln w="0"/>
                  <a:solidFill>
                    <a:srgbClr val="7030A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j-cs"/>
                </a:rPr>
                <a:t>Third </a:t>
              </a:r>
              <a:r>
                <a:rPr lang="en-US" sz="2400" b="1" dirty="0">
                  <a:ln w="0"/>
                  <a:solidFill>
                    <a:srgbClr val="7030A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floor </a:t>
              </a:r>
              <a:r>
                <a:rPr lang="en-US" sz="2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plan after redesign  </a:t>
              </a:r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1C1E399C-EA32-4249-B13A-808845CBFEE1}"/>
                </a:ext>
              </a:extLst>
            </p:cNvPr>
            <p:cNvSpPr/>
            <p:nvPr/>
          </p:nvSpPr>
          <p:spPr>
            <a:xfrm>
              <a:off x="-749301" y="570636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 modifications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ED650AE-FF76-4E57-B0F1-80562E392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121818" y="6285318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14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xmlns="" id="{E6FF4108-449C-43C7-9FAB-B2094DB8811E}"/>
              </a:ext>
            </a:extLst>
          </p:cNvPr>
          <p:cNvSpPr/>
          <p:nvPr/>
        </p:nvSpPr>
        <p:spPr>
          <a:xfrm>
            <a:off x="4929093" y="1834230"/>
            <a:ext cx="849696" cy="5218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</p:txBody>
      </p:sp>
      <p:pic>
        <p:nvPicPr>
          <p:cNvPr id="28" name="صورة 27"/>
          <p:cNvPicPr/>
          <p:nvPr/>
        </p:nvPicPr>
        <p:blipFill rotWithShape="1">
          <a:blip r:embed="rId3"/>
          <a:srcRect l="-4760" t="283" r="5363" b="-283"/>
          <a:stretch/>
        </p:blipFill>
        <p:spPr>
          <a:xfrm>
            <a:off x="1840753" y="2436362"/>
            <a:ext cx="7214347" cy="3607797"/>
          </a:xfrm>
          <a:prstGeom prst="rect">
            <a:avLst/>
          </a:prstGeom>
        </p:spPr>
      </p:pic>
      <p:sp>
        <p:nvSpPr>
          <p:cNvPr id="29" name="شكل بيضاوي 28">
            <a:extLst>
              <a:ext uri="{FF2B5EF4-FFF2-40B4-BE49-F238E27FC236}">
                <a16:creationId xmlns:a16="http://schemas.microsoft.com/office/drawing/2014/main" xmlns="" id="{88E2D38D-3656-4CA4-BC22-3000503CD907}"/>
              </a:ext>
            </a:extLst>
          </p:cNvPr>
          <p:cNvSpPr/>
          <p:nvPr/>
        </p:nvSpPr>
        <p:spPr>
          <a:xfrm>
            <a:off x="5778789" y="2480561"/>
            <a:ext cx="1563276" cy="160236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شكل بيضاوي 30">
            <a:extLst>
              <a:ext uri="{FF2B5EF4-FFF2-40B4-BE49-F238E27FC236}">
                <a16:creationId xmlns:a16="http://schemas.microsoft.com/office/drawing/2014/main" xmlns="" id="{88E2D38D-3656-4CA4-BC22-3000503CD907}"/>
              </a:ext>
            </a:extLst>
          </p:cNvPr>
          <p:cNvSpPr/>
          <p:nvPr/>
        </p:nvSpPr>
        <p:spPr>
          <a:xfrm>
            <a:off x="5453102" y="4436434"/>
            <a:ext cx="651373" cy="62710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0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4F7E81BB-939B-460B-929B-E0584A0D7380}"/>
              </a:ext>
            </a:extLst>
          </p:cNvPr>
          <p:cNvCxnSpPr/>
          <p:nvPr/>
        </p:nvCxnSpPr>
        <p:spPr>
          <a:xfrm flipH="1">
            <a:off x="854112" y="6481481"/>
            <a:ext cx="3224829" cy="4994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مجموعة 17">
            <a:extLst>
              <a:ext uri="{FF2B5EF4-FFF2-40B4-BE49-F238E27FC236}">
                <a16:creationId xmlns:a16="http://schemas.microsoft.com/office/drawing/2014/main" xmlns="" id="{E428C9AF-90E4-4FE6-BDFE-C2CF36D5165B}"/>
              </a:ext>
            </a:extLst>
          </p:cNvPr>
          <p:cNvGrpSpPr/>
          <p:nvPr/>
        </p:nvGrpSpPr>
        <p:grpSpPr>
          <a:xfrm>
            <a:off x="-685801" y="90435"/>
            <a:ext cx="12753871" cy="6682154"/>
            <a:chOff x="-685801" y="90435"/>
            <a:chExt cx="12753871" cy="6682154"/>
          </a:xfrm>
        </p:grpSpPr>
        <p:pic>
          <p:nvPicPr>
            <p:cNvPr id="4" name="صورة 3">
              <a:extLst>
                <a:ext uri="{FF2B5EF4-FFF2-40B4-BE49-F238E27FC236}">
                  <a16:creationId xmlns:a16="http://schemas.microsoft.com/office/drawing/2014/main" xmlns="" id="{8759D0E9-6B5D-4D4F-91D4-29B9A1784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xmlns="" id="{1382793D-E076-4193-9F56-7A8E921C5DAA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30FCED7-C94A-4EED-B885-86CD5468D83C}"/>
                </a:ext>
              </a:extLst>
            </p:cNvPr>
            <p:cNvSpPr/>
            <p:nvPr/>
          </p:nvSpPr>
          <p:spPr>
            <a:xfrm>
              <a:off x="567731" y="1103026"/>
              <a:ext cx="5235191" cy="5871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b="1" dirty="0">
                  <a:solidFill>
                    <a:srgbClr val="7030A0"/>
                  </a:solidFill>
                  <a:cs typeface="+mj-cs"/>
                </a:rPr>
                <a:t>Forth </a:t>
              </a:r>
              <a:r>
                <a:rPr lang="en-US" sz="2400" b="1" dirty="0">
                  <a:ln w="0"/>
                  <a:solidFill>
                    <a:srgbClr val="7030A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imes New Roman" panose="02020603050405020304" pitchFamily="18" charset="0"/>
                  <a:cs typeface="+mj-cs"/>
                </a:rPr>
                <a:t>floor </a:t>
              </a:r>
              <a:r>
                <a:rPr lang="en-US" sz="2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plan after redesign  </a:t>
              </a:r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1C1E399C-EA32-4249-B13A-808845CBFEE1}"/>
                </a:ext>
              </a:extLst>
            </p:cNvPr>
            <p:cNvSpPr/>
            <p:nvPr/>
          </p:nvSpPr>
          <p:spPr>
            <a:xfrm>
              <a:off x="-685801" y="412724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 modifications</a:t>
              </a:r>
            </a:p>
          </p:txBody>
        </p:sp>
      </p:grpSp>
      <p:pic>
        <p:nvPicPr>
          <p:cNvPr id="20" name="صورة 19"/>
          <p:cNvPicPr/>
          <p:nvPr/>
        </p:nvPicPr>
        <p:blipFill>
          <a:blip r:embed="rId3"/>
          <a:stretch>
            <a:fillRect/>
          </a:stretch>
        </p:blipFill>
        <p:spPr>
          <a:xfrm>
            <a:off x="2490692" y="2317528"/>
            <a:ext cx="7275607" cy="3848776"/>
          </a:xfrm>
          <a:prstGeom prst="rect">
            <a:avLst/>
          </a:prstGeom>
        </p:spPr>
      </p:pic>
      <p:sp>
        <p:nvSpPr>
          <p:cNvPr id="22" name="شكل بيضاوي 21">
            <a:extLst>
              <a:ext uri="{FF2B5EF4-FFF2-40B4-BE49-F238E27FC236}">
                <a16:creationId xmlns:a16="http://schemas.microsoft.com/office/drawing/2014/main" xmlns="" id="{88E2D38D-3656-4CA4-BC22-3000503CD907}"/>
              </a:ext>
            </a:extLst>
          </p:cNvPr>
          <p:cNvSpPr/>
          <p:nvPr/>
        </p:nvSpPr>
        <p:spPr>
          <a:xfrm>
            <a:off x="5582981" y="2314899"/>
            <a:ext cx="2389098" cy="159201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ED650AE-FF76-4E57-B0F1-80562E392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85327" y="6298919"/>
            <a:ext cx="1422532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15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4" name="شكل بيضاوي 23">
            <a:extLst>
              <a:ext uri="{FF2B5EF4-FFF2-40B4-BE49-F238E27FC236}">
                <a16:creationId xmlns:a16="http://schemas.microsoft.com/office/drawing/2014/main" xmlns="" id="{88E2D38D-3656-4CA4-BC22-3000503CD907}"/>
              </a:ext>
            </a:extLst>
          </p:cNvPr>
          <p:cNvSpPr/>
          <p:nvPr/>
        </p:nvSpPr>
        <p:spPr>
          <a:xfrm>
            <a:off x="6244324" y="3742760"/>
            <a:ext cx="2389098" cy="159201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شكل بيضاوي 26">
            <a:extLst>
              <a:ext uri="{FF2B5EF4-FFF2-40B4-BE49-F238E27FC236}">
                <a16:creationId xmlns:a16="http://schemas.microsoft.com/office/drawing/2014/main" xmlns="" id="{88E2D38D-3656-4CA4-BC22-3000503CD907}"/>
              </a:ext>
            </a:extLst>
          </p:cNvPr>
          <p:cNvSpPr/>
          <p:nvPr/>
        </p:nvSpPr>
        <p:spPr>
          <a:xfrm>
            <a:off x="3479400" y="3655991"/>
            <a:ext cx="1160025" cy="159201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22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4F7E81BB-939B-460B-929B-E0584A0D7380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مجموعة 17">
            <a:extLst>
              <a:ext uri="{FF2B5EF4-FFF2-40B4-BE49-F238E27FC236}">
                <a16:creationId xmlns:a16="http://schemas.microsoft.com/office/drawing/2014/main" xmlns="" id="{E428C9AF-90E4-4FE6-BDFE-C2CF36D5165B}"/>
              </a:ext>
            </a:extLst>
          </p:cNvPr>
          <p:cNvGrpSpPr/>
          <p:nvPr/>
        </p:nvGrpSpPr>
        <p:grpSpPr>
          <a:xfrm>
            <a:off x="-520701" y="90435"/>
            <a:ext cx="12588771" cy="6682154"/>
            <a:chOff x="-520701" y="90435"/>
            <a:chExt cx="12588771" cy="6682154"/>
          </a:xfrm>
        </p:grpSpPr>
        <p:pic>
          <p:nvPicPr>
            <p:cNvPr id="4" name="صورة 3">
              <a:extLst>
                <a:ext uri="{FF2B5EF4-FFF2-40B4-BE49-F238E27FC236}">
                  <a16:creationId xmlns:a16="http://schemas.microsoft.com/office/drawing/2014/main" xmlns="" id="{8759D0E9-6B5D-4D4F-91D4-29B9A1784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xmlns="" id="{1382793D-E076-4193-9F56-7A8E921C5DAA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30FCED7-C94A-4EED-B885-86CD5468D83C}"/>
                </a:ext>
              </a:extLst>
            </p:cNvPr>
            <p:cNvSpPr/>
            <p:nvPr/>
          </p:nvSpPr>
          <p:spPr>
            <a:xfrm>
              <a:off x="1985387" y="1072887"/>
              <a:ext cx="5235191" cy="5871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1C1E399C-EA32-4249-B13A-808845CBFEE1}"/>
                </a:ext>
              </a:extLst>
            </p:cNvPr>
            <p:cNvSpPr/>
            <p:nvPr/>
          </p:nvSpPr>
          <p:spPr>
            <a:xfrm>
              <a:off x="-520701" y="295344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 modifications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ED650AE-FF76-4E57-B0F1-80562E392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402440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16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28" name="صورة 27"/>
          <p:cNvPicPr/>
          <p:nvPr/>
        </p:nvPicPr>
        <p:blipFill>
          <a:blip r:embed="rId3"/>
          <a:stretch>
            <a:fillRect/>
          </a:stretch>
        </p:blipFill>
        <p:spPr>
          <a:xfrm>
            <a:off x="1868752" y="2152282"/>
            <a:ext cx="7175212" cy="3994518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002139" y="961684"/>
            <a:ext cx="1199367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Parking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66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xmlns="" id="{D2ED42F6-512A-4BBF-B6C6-6AE67C7C3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03092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17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6" name="مجموعة 5">
            <a:extLst>
              <a:ext uri="{FF2B5EF4-FFF2-40B4-BE49-F238E27FC236}">
                <a16:creationId xmlns:a16="http://schemas.microsoft.com/office/drawing/2014/main" xmlns="" id="{731FC8A9-CBAF-46D7-9940-85CB687CE3C8}"/>
              </a:ext>
            </a:extLst>
          </p:cNvPr>
          <p:cNvGrpSpPr/>
          <p:nvPr/>
        </p:nvGrpSpPr>
        <p:grpSpPr>
          <a:xfrm>
            <a:off x="-1" y="90435"/>
            <a:ext cx="12068071" cy="6682154"/>
            <a:chOff x="-1" y="90435"/>
            <a:chExt cx="12068071" cy="6682154"/>
          </a:xfrm>
        </p:grpSpPr>
        <p:pic>
          <p:nvPicPr>
            <p:cNvPr id="7" name="صورة 6">
              <a:extLst>
                <a:ext uri="{FF2B5EF4-FFF2-40B4-BE49-F238E27FC236}">
                  <a16:creationId xmlns:a16="http://schemas.microsoft.com/office/drawing/2014/main" xmlns="" id="{F0D0F59E-EB1B-4A59-ACDD-E35BF76B4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D7A66606-B85F-4ABC-8867-0151C379646E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xmlns="" id="{BCFC0CA8-3178-4841-9B0C-904584210F75}"/>
                </a:ext>
              </a:extLst>
            </p:cNvPr>
            <p:cNvSpPr/>
            <p:nvPr/>
          </p:nvSpPr>
          <p:spPr>
            <a:xfrm>
              <a:off x="7003870" y="231853"/>
              <a:ext cx="1430360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Site plan</a:t>
              </a:r>
            </a:p>
          </p:txBody>
        </p:sp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332EA4A9-447F-4A35-ACD4-70CDA7FDFEE6}"/>
                </a:ext>
              </a:extLst>
            </p:cNvPr>
            <p:cNvSpPr/>
            <p:nvPr/>
          </p:nvSpPr>
          <p:spPr>
            <a:xfrm>
              <a:off x="-1" y="204952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 modifications</a:t>
              </a:r>
            </a:p>
          </p:txBody>
        </p:sp>
      </p:grpSp>
      <p:cxnSp>
        <p:nvCxnSpPr>
          <p:cNvPr id="15" name="رابط مستقيم 14">
            <a:extLst>
              <a:ext uri="{FF2B5EF4-FFF2-40B4-BE49-F238E27FC236}">
                <a16:creationId xmlns:a16="http://schemas.microsoft.com/office/drawing/2014/main" xmlns="" id="{245DC10B-8B4B-4C0F-9D0D-8346C82DF317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561" y="1021976"/>
            <a:ext cx="9764523" cy="550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47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4F7E81BB-939B-460B-929B-E0584A0D7380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مجموعة 17">
            <a:extLst>
              <a:ext uri="{FF2B5EF4-FFF2-40B4-BE49-F238E27FC236}">
                <a16:creationId xmlns:a16="http://schemas.microsoft.com/office/drawing/2014/main" xmlns="" id="{E428C9AF-90E4-4FE6-BDFE-C2CF36D5165B}"/>
              </a:ext>
            </a:extLst>
          </p:cNvPr>
          <p:cNvGrpSpPr/>
          <p:nvPr/>
        </p:nvGrpSpPr>
        <p:grpSpPr>
          <a:xfrm>
            <a:off x="-1" y="90435"/>
            <a:ext cx="12068071" cy="6682154"/>
            <a:chOff x="-1" y="90435"/>
            <a:chExt cx="12068071" cy="6682154"/>
          </a:xfrm>
        </p:grpSpPr>
        <p:pic>
          <p:nvPicPr>
            <p:cNvPr id="4" name="صورة 3">
              <a:extLst>
                <a:ext uri="{FF2B5EF4-FFF2-40B4-BE49-F238E27FC236}">
                  <a16:creationId xmlns:a16="http://schemas.microsoft.com/office/drawing/2014/main" xmlns="" id="{8759D0E9-6B5D-4D4F-91D4-29B9A1784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xmlns="" id="{1382793D-E076-4193-9F56-7A8E921C5DAA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30FCED7-C94A-4EED-B885-86CD5468D83C}"/>
                </a:ext>
              </a:extLst>
            </p:cNvPr>
            <p:cNvSpPr/>
            <p:nvPr/>
          </p:nvSpPr>
          <p:spPr>
            <a:xfrm>
              <a:off x="1909187" y="793487"/>
              <a:ext cx="5235191" cy="5871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1C1E399C-EA32-4249-B13A-808845CBFEE1}"/>
                </a:ext>
              </a:extLst>
            </p:cNvPr>
            <p:cNvSpPr/>
            <p:nvPr/>
          </p:nvSpPr>
          <p:spPr>
            <a:xfrm>
              <a:off x="-1" y="204952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endPara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ED650AE-FF76-4E57-B0F1-80562E392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402440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18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46584" y="429078"/>
            <a:ext cx="3894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Elevation after redesign</a:t>
            </a:r>
          </a:p>
        </p:txBody>
      </p:sp>
      <p:sp>
        <p:nvSpPr>
          <p:cNvPr id="29" name="مستطيل 28"/>
          <p:cNvSpPr/>
          <p:nvPr/>
        </p:nvSpPr>
        <p:spPr>
          <a:xfrm>
            <a:off x="2428137" y="1414052"/>
            <a:ext cx="2675307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NW </a:t>
            </a:r>
            <a:r>
              <a:rPr lang="en-US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صورة 30"/>
          <p:cNvPicPr/>
          <p:nvPr/>
        </p:nvPicPr>
        <p:blipFill>
          <a:blip r:embed="rId3"/>
          <a:stretch>
            <a:fillRect/>
          </a:stretch>
        </p:blipFill>
        <p:spPr>
          <a:xfrm>
            <a:off x="334715" y="2157746"/>
            <a:ext cx="5456485" cy="3341355"/>
          </a:xfrm>
          <a:prstGeom prst="rect">
            <a:avLst/>
          </a:prstGeom>
        </p:spPr>
      </p:pic>
      <p:pic>
        <p:nvPicPr>
          <p:cNvPr id="15" name="صورة 14"/>
          <p:cNvPicPr/>
          <p:nvPr/>
        </p:nvPicPr>
        <p:blipFill>
          <a:blip r:embed="rId4"/>
          <a:stretch>
            <a:fillRect/>
          </a:stretch>
        </p:blipFill>
        <p:spPr>
          <a:xfrm>
            <a:off x="6411544" y="2157746"/>
            <a:ext cx="5374056" cy="3430091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8688777" y="1414052"/>
            <a:ext cx="1169471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endParaRPr lang="en-US" b="1" dirty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b="1" dirty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59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4F7E81BB-939B-460B-929B-E0584A0D7380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مجموعة 17">
            <a:extLst>
              <a:ext uri="{FF2B5EF4-FFF2-40B4-BE49-F238E27FC236}">
                <a16:creationId xmlns:a16="http://schemas.microsoft.com/office/drawing/2014/main" xmlns="" id="{E428C9AF-90E4-4FE6-BDFE-C2CF36D5165B}"/>
              </a:ext>
            </a:extLst>
          </p:cNvPr>
          <p:cNvGrpSpPr/>
          <p:nvPr/>
        </p:nvGrpSpPr>
        <p:grpSpPr>
          <a:xfrm>
            <a:off x="-1" y="90435"/>
            <a:ext cx="12068071" cy="6682154"/>
            <a:chOff x="-1" y="90435"/>
            <a:chExt cx="12068071" cy="6682154"/>
          </a:xfrm>
        </p:grpSpPr>
        <p:pic>
          <p:nvPicPr>
            <p:cNvPr id="4" name="صورة 3">
              <a:extLst>
                <a:ext uri="{FF2B5EF4-FFF2-40B4-BE49-F238E27FC236}">
                  <a16:creationId xmlns:a16="http://schemas.microsoft.com/office/drawing/2014/main" xmlns="" id="{8759D0E9-6B5D-4D4F-91D4-29B9A1784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xmlns="" id="{1382793D-E076-4193-9F56-7A8E921C5DAA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30FCED7-C94A-4EED-B885-86CD5468D83C}"/>
                </a:ext>
              </a:extLst>
            </p:cNvPr>
            <p:cNvSpPr/>
            <p:nvPr/>
          </p:nvSpPr>
          <p:spPr>
            <a:xfrm>
              <a:off x="1909187" y="793487"/>
              <a:ext cx="5235191" cy="5871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1C1E399C-EA32-4249-B13A-808845CBFEE1}"/>
                </a:ext>
              </a:extLst>
            </p:cNvPr>
            <p:cNvSpPr/>
            <p:nvPr/>
          </p:nvSpPr>
          <p:spPr>
            <a:xfrm>
              <a:off x="-1" y="204952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endPara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ED650AE-FF76-4E57-B0F1-80562E392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402440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19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5" name="صورة 14"/>
          <p:cNvPicPr/>
          <p:nvPr/>
        </p:nvPicPr>
        <p:blipFill>
          <a:blip r:embed="rId3"/>
          <a:stretch>
            <a:fillRect/>
          </a:stretch>
        </p:blipFill>
        <p:spPr>
          <a:xfrm>
            <a:off x="272487" y="2097430"/>
            <a:ext cx="5801741" cy="3717204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2075071" y="1437479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  <a:endParaRPr lang="ar-SA" sz="2800" dirty="0"/>
          </a:p>
        </p:txBody>
      </p:sp>
      <p:pic>
        <p:nvPicPr>
          <p:cNvPr id="17" name="صورة 16"/>
          <p:cNvPicPr/>
          <p:nvPr/>
        </p:nvPicPr>
        <p:blipFill>
          <a:blip r:embed="rId4"/>
          <a:stretch>
            <a:fillRect/>
          </a:stretch>
        </p:blipFill>
        <p:spPr>
          <a:xfrm>
            <a:off x="6298583" y="2097430"/>
            <a:ext cx="5667270" cy="3772280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8774184" y="1369701"/>
            <a:ext cx="8320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SW </a:t>
            </a:r>
            <a:endParaRPr lang="en-US" sz="3600" b="1" dirty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546584" y="429078"/>
            <a:ext cx="3894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Elevation after redesign</a:t>
            </a:r>
          </a:p>
        </p:txBody>
      </p:sp>
    </p:spTree>
    <p:extLst>
      <p:ext uri="{BB962C8B-B14F-4D97-AF65-F5344CB8AC3E}">
        <p14:creationId xmlns:p14="http://schemas.microsoft.com/office/powerpoint/2010/main" val="313553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>
            <a:extLst>
              <a:ext uri="{FF2B5EF4-FFF2-40B4-BE49-F238E27FC236}">
                <a16:creationId xmlns:a16="http://schemas.microsoft.com/office/drawing/2014/main" xmlns="" id="{934CBD22-EDAE-46AE-9E1F-8EB83BB91B50}"/>
              </a:ext>
            </a:extLst>
          </p:cNvPr>
          <p:cNvSpPr/>
          <p:nvPr/>
        </p:nvSpPr>
        <p:spPr>
          <a:xfrm>
            <a:off x="0" y="204952"/>
            <a:ext cx="254145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Outline :</a:t>
            </a:r>
            <a:endParaRPr lang="ar-SA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xmlns="" id="{200CAB8B-100E-486B-BCFF-7784455D6B73}"/>
              </a:ext>
            </a:extLst>
          </p:cNvPr>
          <p:cNvSpPr/>
          <p:nvPr/>
        </p:nvSpPr>
        <p:spPr>
          <a:xfrm>
            <a:off x="1695016" y="1048775"/>
            <a:ext cx="6690585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Estimation  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xmlns="" id="{E6EC8C52-55F0-42C7-9B23-70414D3B6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10" name="رابط مستقيم 9">
            <a:extLst>
              <a:ext uri="{FF2B5EF4-FFF2-40B4-BE49-F238E27FC236}">
                <a16:creationId xmlns:a16="http://schemas.microsoft.com/office/drawing/2014/main" xmlns="" id="{542E8FCC-6FA9-409D-9033-B4AE9206C368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11">
            <a:extLst>
              <a:ext uri="{FF2B5EF4-FFF2-40B4-BE49-F238E27FC236}">
                <a16:creationId xmlns:a16="http://schemas.microsoft.com/office/drawing/2014/main" xmlns="" id="{29ADEC49-F1AE-4D73-A39B-AB1717CF3119}"/>
              </a:ext>
            </a:extLst>
          </p:cNvPr>
          <p:cNvSpPr/>
          <p:nvPr/>
        </p:nvSpPr>
        <p:spPr>
          <a:xfrm>
            <a:off x="80387" y="90435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44F3FAE-D356-447D-8141-C2BAFCFAE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03092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2</a:t>
            </a:fld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7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Overshadowing 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1966"/>
            <a:ext cx="3002280" cy="5689509"/>
          </a:xfrm>
        </p:spPr>
        <p:txBody>
          <a:bodyPr/>
          <a:lstStyle/>
          <a:p>
            <a:r>
              <a:rPr lang="en-US" dirty="0" smtClean="0"/>
              <a:t>In winter :</a:t>
            </a:r>
          </a:p>
          <a:p>
            <a:r>
              <a:rPr lang="en-US" dirty="0" smtClean="0"/>
              <a:t>At 9:00 A.M.    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 summer:</a:t>
            </a:r>
          </a:p>
          <a:p>
            <a:r>
              <a:rPr lang="en-US" dirty="0"/>
              <a:t>At 9:00 A.M.     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4888-E3DD-43E6-9D6D-BA1E53871D5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390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Overshadowing 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610600" y="1031966"/>
            <a:ext cx="3002280" cy="5689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 winter :</a:t>
            </a:r>
          </a:p>
          <a:p>
            <a:r>
              <a:rPr lang="en-US" dirty="0" smtClean="0"/>
              <a:t>At 2:00 P.M.  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summer:</a:t>
            </a:r>
          </a:p>
          <a:p>
            <a:r>
              <a:rPr lang="en-US" dirty="0" smtClean="0"/>
              <a:t>At 2:00 P.M.   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94860" y="1001781"/>
            <a:ext cx="3002280" cy="5719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 winter :</a:t>
            </a:r>
          </a:p>
          <a:p>
            <a:r>
              <a:rPr lang="en-US" dirty="0" smtClean="0"/>
              <a:t>At 12:00 P.M.  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summer:</a:t>
            </a:r>
          </a:p>
          <a:p>
            <a:r>
              <a:rPr lang="en-US" dirty="0" smtClean="0"/>
              <a:t>At 12:00 P.M.   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224" y="2041916"/>
            <a:ext cx="1781732" cy="15319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3940" y="1972206"/>
            <a:ext cx="1672402" cy="16016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0" y="1959658"/>
            <a:ext cx="1771302" cy="16142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7622" y="4679883"/>
            <a:ext cx="2053672" cy="16764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3769" y="4679883"/>
            <a:ext cx="1833850" cy="16764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9612" y="4679883"/>
            <a:ext cx="1930478" cy="167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96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73379F02-3E80-4EB1-8526-8B1CD4C1AB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2770F381-8A9F-4C6E-AE7C-91F5FA1EFEE7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94613EB3-D845-4565-A138-D991D847F76D}"/>
              </a:ext>
            </a:extLst>
          </p:cNvPr>
          <p:cNvSpPr/>
          <p:nvPr/>
        </p:nvSpPr>
        <p:spPr>
          <a:xfrm>
            <a:off x="80387" y="90435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xmlns="" id="{138C1047-1630-43EC-933F-3448CC6E6938}"/>
              </a:ext>
            </a:extLst>
          </p:cNvPr>
          <p:cNvSpPr/>
          <p:nvPr/>
        </p:nvSpPr>
        <p:spPr>
          <a:xfrm>
            <a:off x="0" y="210336"/>
            <a:ext cx="634753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analysis and evaluated </a:t>
            </a:r>
            <a:endParaRPr lang="ar-SA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مستطيل 11">
            <a:extLst>
              <a:ext uri="{FF2B5EF4-FFF2-40B4-BE49-F238E27FC236}">
                <a16:creationId xmlns:a16="http://schemas.microsoft.com/office/drawing/2014/main" xmlns="" id="{3781232A-8741-4381-BE20-02CB031BC27D}"/>
              </a:ext>
            </a:extLst>
          </p:cNvPr>
          <p:cNvSpPr/>
          <p:nvPr/>
        </p:nvSpPr>
        <p:spPr>
          <a:xfrm>
            <a:off x="1909187" y="793487"/>
            <a:ext cx="5235191" cy="5799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Shading system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10E36225-71E1-4CC1-AD2E-6EA2207E9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21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555845" y="1620968"/>
            <a:ext cx="8643232" cy="1828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general, in the eastern and western facades, the Louvre is used vertically, while in the south facade, the horizontal cantilever is used above the windows.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صورة 8"/>
          <p:cNvPicPr/>
          <p:nvPr/>
        </p:nvPicPr>
        <p:blipFill>
          <a:blip r:embed="rId3"/>
          <a:stretch>
            <a:fillRect/>
          </a:stretch>
        </p:blipFill>
        <p:spPr>
          <a:xfrm>
            <a:off x="1501786" y="2744421"/>
            <a:ext cx="3401193" cy="3421063"/>
          </a:xfrm>
          <a:prstGeom prst="rect">
            <a:avLst/>
          </a:prstGeom>
        </p:spPr>
      </p:pic>
      <p:pic>
        <p:nvPicPr>
          <p:cNvPr id="11" name="صورة 10"/>
          <p:cNvPicPr/>
          <p:nvPr/>
        </p:nvPicPr>
        <p:blipFill>
          <a:blip r:embed="rId4"/>
          <a:stretch>
            <a:fillRect/>
          </a:stretch>
        </p:blipFill>
        <p:spPr>
          <a:xfrm>
            <a:off x="5640708" y="2744421"/>
            <a:ext cx="3567641" cy="344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16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09D3E357-3D2C-4612-8BB3-9B583C1F8D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8592BDFA-4E5C-49E4-8C98-FED5ED4E1864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92E42315-3D5E-4402-8382-12D2E4F20C22}"/>
              </a:ext>
            </a:extLst>
          </p:cNvPr>
          <p:cNvSpPr/>
          <p:nvPr/>
        </p:nvSpPr>
        <p:spPr>
          <a:xfrm>
            <a:off x="80387" y="90435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xmlns="" id="{2B73A26C-C896-49D8-A8D9-92CF45E11D90}"/>
              </a:ext>
            </a:extLst>
          </p:cNvPr>
          <p:cNvSpPr/>
          <p:nvPr/>
        </p:nvSpPr>
        <p:spPr>
          <a:xfrm>
            <a:off x="868987" y="1569096"/>
            <a:ext cx="9649539" cy="1469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want to take advantages of daylight which come from glazing areas to the building.</a:t>
            </a:r>
          </a:p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we used Revit software to estimate the daylight factor in all floors of the building before and after modification.</a:t>
            </a:r>
          </a:p>
          <a:p>
            <a:pPr marL="0" marR="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acceptable levels prefer to be within </a:t>
            </a: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2-6%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range.</a:t>
            </a: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xmlns="" id="{0727D349-0A1F-4D7C-A217-1AE10A879B09}"/>
              </a:ext>
            </a:extLst>
          </p:cNvPr>
          <p:cNvSpPr/>
          <p:nvPr/>
        </p:nvSpPr>
        <p:spPr>
          <a:xfrm>
            <a:off x="919424" y="861342"/>
            <a:ext cx="5235191" cy="5799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daylight factor </a:t>
            </a:r>
          </a:p>
        </p:txBody>
      </p:sp>
      <p:sp>
        <p:nvSpPr>
          <p:cNvPr id="12" name="مستطيل 11">
            <a:extLst>
              <a:ext uri="{FF2B5EF4-FFF2-40B4-BE49-F238E27FC236}">
                <a16:creationId xmlns:a16="http://schemas.microsoft.com/office/drawing/2014/main" xmlns="" id="{3E5C455B-892F-4569-ADB6-24B8A7C8EBA3}"/>
              </a:ext>
            </a:extLst>
          </p:cNvPr>
          <p:cNvSpPr/>
          <p:nvPr/>
        </p:nvSpPr>
        <p:spPr>
          <a:xfrm>
            <a:off x="0" y="210336"/>
            <a:ext cx="634753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analysis and evaluated </a:t>
            </a:r>
            <a:endParaRPr lang="ar-SA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A5EA797-3446-47ED-9993-81C1EA006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6960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22</a:t>
            </a:fld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57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FE48431A-9C98-429A-A08B-9016CC3F4264}"/>
              </a:ext>
            </a:extLst>
          </p:cNvPr>
          <p:cNvGrpSpPr/>
          <p:nvPr/>
        </p:nvGrpSpPr>
        <p:grpSpPr>
          <a:xfrm>
            <a:off x="0" y="90435"/>
            <a:ext cx="12068070" cy="6682154"/>
            <a:chOff x="0" y="90435"/>
            <a:chExt cx="12068070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E52C3E30-4E73-4667-86E6-071580ABF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B394A07-A044-4051-9A0B-A4F20BB21B34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E4FE560F-2E00-4B4B-B7AD-FA08414FAD60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The daylight factor for stories </a:t>
              </a:r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xmlns="" id="{47587899-8451-4E41-8A85-4D9B70CACBE9}"/>
                </a:ext>
              </a:extLst>
            </p:cNvPr>
            <p:cNvSpPr/>
            <p:nvPr/>
          </p:nvSpPr>
          <p:spPr>
            <a:xfrm>
              <a:off x="0" y="210336"/>
              <a:ext cx="634753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Environmental analysis and evaluated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مستطيل 13">
            <a:extLst>
              <a:ext uri="{FF2B5EF4-FFF2-40B4-BE49-F238E27FC236}">
                <a16:creationId xmlns:a16="http://schemas.microsoft.com/office/drawing/2014/main" xmlns="" id="{06EAB4AE-BAE3-41F3-A5E9-E69B400B4FF3}"/>
              </a:ext>
            </a:extLst>
          </p:cNvPr>
          <p:cNvSpPr/>
          <p:nvPr/>
        </p:nvSpPr>
        <p:spPr>
          <a:xfrm>
            <a:off x="5713248" y="876942"/>
            <a:ext cx="3274249" cy="8735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 ground floor</a:t>
            </a:r>
          </a:p>
          <a:p>
            <a:pPr>
              <a:lnSpc>
                <a:spcPct val="150000"/>
              </a:lnSpc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660C0A0-A509-461D-8DAD-E2D9403D1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3109" y="6357593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23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22C49A58-B1B9-48A4-B09B-141FE429E79C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1145557" y="1547290"/>
            <a:ext cx="6647315" cy="4109119"/>
          </a:xfrm>
          <a:prstGeom prst="rect">
            <a:avLst/>
          </a:prstGeom>
        </p:spPr>
      </p:pic>
      <p:pic>
        <p:nvPicPr>
          <p:cNvPr id="11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8649147" y="1547290"/>
            <a:ext cx="2446483" cy="410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FE48431A-9C98-429A-A08B-9016CC3F4264}"/>
              </a:ext>
            </a:extLst>
          </p:cNvPr>
          <p:cNvGrpSpPr/>
          <p:nvPr/>
        </p:nvGrpSpPr>
        <p:grpSpPr>
          <a:xfrm>
            <a:off x="0" y="90435"/>
            <a:ext cx="12068070" cy="6682154"/>
            <a:chOff x="0" y="90435"/>
            <a:chExt cx="12068070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E52C3E30-4E73-4667-86E6-071580ABF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B394A07-A044-4051-9A0B-A4F20BB21B34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E4FE560F-2E00-4B4B-B7AD-FA08414FAD60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The daylight factor for stories </a:t>
              </a:r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xmlns="" id="{47587899-8451-4E41-8A85-4D9B70CACBE9}"/>
                </a:ext>
              </a:extLst>
            </p:cNvPr>
            <p:cNvSpPr/>
            <p:nvPr/>
          </p:nvSpPr>
          <p:spPr>
            <a:xfrm>
              <a:off x="0" y="210336"/>
              <a:ext cx="634753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Environmental analysis and evaluated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مستطيل 13">
            <a:extLst>
              <a:ext uri="{FF2B5EF4-FFF2-40B4-BE49-F238E27FC236}">
                <a16:creationId xmlns:a16="http://schemas.microsoft.com/office/drawing/2014/main" xmlns="" id="{06EAB4AE-BAE3-41F3-A5E9-E69B400B4FF3}"/>
              </a:ext>
            </a:extLst>
          </p:cNvPr>
          <p:cNvSpPr/>
          <p:nvPr/>
        </p:nvSpPr>
        <p:spPr>
          <a:xfrm>
            <a:off x="5713248" y="876942"/>
            <a:ext cx="3274249" cy="8735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 first floor</a:t>
            </a:r>
          </a:p>
          <a:p>
            <a:pPr>
              <a:lnSpc>
                <a:spcPct val="150000"/>
              </a:lnSpc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660C0A0-A509-461D-8DAD-E2D9403D1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3109" y="6357593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24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22C49A58-B1B9-48A4-B09B-141FE429E79C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1263135" y="1547290"/>
            <a:ext cx="6802692" cy="4235134"/>
          </a:xfrm>
          <a:prstGeom prst="rect">
            <a:avLst/>
          </a:prstGeom>
        </p:spPr>
      </p:pic>
      <p:pic>
        <p:nvPicPr>
          <p:cNvPr id="11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8649147" y="1547290"/>
            <a:ext cx="2519821" cy="423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79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FE48431A-9C98-429A-A08B-9016CC3F4264}"/>
              </a:ext>
            </a:extLst>
          </p:cNvPr>
          <p:cNvGrpSpPr/>
          <p:nvPr/>
        </p:nvGrpSpPr>
        <p:grpSpPr>
          <a:xfrm>
            <a:off x="0" y="90435"/>
            <a:ext cx="12068070" cy="6682154"/>
            <a:chOff x="0" y="90435"/>
            <a:chExt cx="12068070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E52C3E30-4E73-4667-86E6-071580ABF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B394A07-A044-4051-9A0B-A4F20BB21B34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E4FE560F-2E00-4B4B-B7AD-FA08414FAD60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The daylight factor for stories </a:t>
              </a:r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xmlns="" id="{47587899-8451-4E41-8A85-4D9B70CACBE9}"/>
                </a:ext>
              </a:extLst>
            </p:cNvPr>
            <p:cNvSpPr/>
            <p:nvPr/>
          </p:nvSpPr>
          <p:spPr>
            <a:xfrm>
              <a:off x="0" y="210336"/>
              <a:ext cx="634753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Environmental analysis and evaluated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مستطيل 13">
            <a:extLst>
              <a:ext uri="{FF2B5EF4-FFF2-40B4-BE49-F238E27FC236}">
                <a16:creationId xmlns:a16="http://schemas.microsoft.com/office/drawing/2014/main" xmlns="" id="{06EAB4AE-BAE3-41F3-A5E9-E69B400B4FF3}"/>
              </a:ext>
            </a:extLst>
          </p:cNvPr>
          <p:cNvSpPr/>
          <p:nvPr/>
        </p:nvSpPr>
        <p:spPr>
          <a:xfrm>
            <a:off x="5713248" y="876942"/>
            <a:ext cx="3274249" cy="8735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 second floor</a:t>
            </a:r>
          </a:p>
          <a:p>
            <a:pPr>
              <a:lnSpc>
                <a:spcPct val="150000"/>
              </a:lnSpc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660C0A0-A509-461D-8DAD-E2D9403D1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3109" y="6357593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25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22C49A58-B1B9-48A4-B09B-141FE429E79C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6"/>
          <p:cNvPicPr/>
          <p:nvPr/>
        </p:nvPicPr>
        <p:blipFill>
          <a:blip r:embed="rId3"/>
          <a:stretch>
            <a:fillRect/>
          </a:stretch>
        </p:blipFill>
        <p:spPr>
          <a:xfrm>
            <a:off x="1493256" y="1547290"/>
            <a:ext cx="6961223" cy="4235134"/>
          </a:xfrm>
          <a:prstGeom prst="rect">
            <a:avLst/>
          </a:prstGeom>
        </p:spPr>
      </p:pic>
      <p:pic>
        <p:nvPicPr>
          <p:cNvPr id="11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8649147" y="1547290"/>
            <a:ext cx="2519821" cy="423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72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FE48431A-9C98-429A-A08B-9016CC3F4264}"/>
              </a:ext>
            </a:extLst>
          </p:cNvPr>
          <p:cNvGrpSpPr/>
          <p:nvPr/>
        </p:nvGrpSpPr>
        <p:grpSpPr>
          <a:xfrm>
            <a:off x="-69222" y="95132"/>
            <a:ext cx="12068070" cy="6682154"/>
            <a:chOff x="0" y="90435"/>
            <a:chExt cx="12068070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E52C3E30-4E73-4667-86E6-071580ABF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B394A07-A044-4051-9A0B-A4F20BB21B34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E4FE560F-2E00-4B4B-B7AD-FA08414FAD60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The daylight factor for stories </a:t>
              </a:r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xmlns="" id="{47587899-8451-4E41-8A85-4D9B70CACBE9}"/>
                </a:ext>
              </a:extLst>
            </p:cNvPr>
            <p:cNvSpPr/>
            <p:nvPr/>
          </p:nvSpPr>
          <p:spPr>
            <a:xfrm>
              <a:off x="0" y="210336"/>
              <a:ext cx="634753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Environmental analysis and evaluated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مستطيل 13">
            <a:extLst>
              <a:ext uri="{FF2B5EF4-FFF2-40B4-BE49-F238E27FC236}">
                <a16:creationId xmlns:a16="http://schemas.microsoft.com/office/drawing/2014/main" xmlns="" id="{06EAB4AE-BAE3-41F3-A5E9-E69B400B4FF3}"/>
              </a:ext>
            </a:extLst>
          </p:cNvPr>
          <p:cNvSpPr/>
          <p:nvPr/>
        </p:nvSpPr>
        <p:spPr>
          <a:xfrm>
            <a:off x="5713248" y="876942"/>
            <a:ext cx="3274249" cy="8735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 third floor</a:t>
            </a:r>
          </a:p>
          <a:p>
            <a:pPr>
              <a:lnSpc>
                <a:spcPct val="150000"/>
              </a:lnSpc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660C0A0-A509-461D-8DAD-E2D9403D1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3109" y="6357593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26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22C49A58-B1B9-48A4-B09B-141FE429E79C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2563342" y="5570241"/>
            <a:ext cx="242374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7" name="Picture 17"/>
          <p:cNvPicPr/>
          <p:nvPr/>
        </p:nvPicPr>
        <p:blipFill>
          <a:blip r:embed="rId3"/>
          <a:stretch>
            <a:fillRect/>
          </a:stretch>
        </p:blipFill>
        <p:spPr>
          <a:xfrm>
            <a:off x="1490017" y="1596738"/>
            <a:ext cx="6398390" cy="4092709"/>
          </a:xfrm>
          <a:prstGeom prst="rect">
            <a:avLst/>
          </a:prstGeom>
        </p:spPr>
      </p:pic>
      <p:pic>
        <p:nvPicPr>
          <p:cNvPr id="12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8961732" y="1584468"/>
            <a:ext cx="2519821" cy="409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8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FE48431A-9C98-429A-A08B-9016CC3F4264}"/>
              </a:ext>
            </a:extLst>
          </p:cNvPr>
          <p:cNvGrpSpPr/>
          <p:nvPr/>
        </p:nvGrpSpPr>
        <p:grpSpPr>
          <a:xfrm>
            <a:off x="0" y="90435"/>
            <a:ext cx="12068070" cy="6682154"/>
            <a:chOff x="0" y="90435"/>
            <a:chExt cx="12068070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E52C3E30-4E73-4667-86E6-071580ABF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B394A07-A044-4051-9A0B-A4F20BB21B34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E4FE560F-2E00-4B4B-B7AD-FA08414FAD60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The daylight factor for stories </a:t>
              </a:r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xmlns="" id="{47587899-8451-4E41-8A85-4D9B70CACBE9}"/>
                </a:ext>
              </a:extLst>
            </p:cNvPr>
            <p:cNvSpPr/>
            <p:nvPr/>
          </p:nvSpPr>
          <p:spPr>
            <a:xfrm>
              <a:off x="0" y="210336"/>
              <a:ext cx="634753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Environmental analysis and evaluated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مستطيل 13">
            <a:extLst>
              <a:ext uri="{FF2B5EF4-FFF2-40B4-BE49-F238E27FC236}">
                <a16:creationId xmlns:a16="http://schemas.microsoft.com/office/drawing/2014/main" xmlns="" id="{06EAB4AE-BAE3-41F3-A5E9-E69B400B4FF3}"/>
              </a:ext>
            </a:extLst>
          </p:cNvPr>
          <p:cNvSpPr/>
          <p:nvPr/>
        </p:nvSpPr>
        <p:spPr>
          <a:xfrm>
            <a:off x="5713248" y="876942"/>
            <a:ext cx="3274249" cy="8735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 fourth floor</a:t>
            </a:r>
          </a:p>
          <a:p>
            <a:pPr>
              <a:lnSpc>
                <a:spcPct val="150000"/>
              </a:lnSpc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660C0A0-A509-461D-8DAD-E2D9403D1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3109" y="6357593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27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22C49A58-B1B9-48A4-B09B-141FE429E79C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8"/>
          <p:cNvPicPr/>
          <p:nvPr/>
        </p:nvPicPr>
        <p:blipFill>
          <a:blip r:embed="rId3"/>
          <a:stretch>
            <a:fillRect/>
          </a:stretch>
        </p:blipFill>
        <p:spPr>
          <a:xfrm>
            <a:off x="854110" y="1619233"/>
            <a:ext cx="7285356" cy="4235134"/>
          </a:xfrm>
          <a:prstGeom prst="rect">
            <a:avLst/>
          </a:prstGeom>
        </p:spPr>
      </p:pic>
      <p:pic>
        <p:nvPicPr>
          <p:cNvPr id="11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8987497" y="1619233"/>
            <a:ext cx="2519821" cy="423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9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FE48431A-9C98-429A-A08B-9016CC3F4264}"/>
              </a:ext>
            </a:extLst>
          </p:cNvPr>
          <p:cNvGrpSpPr/>
          <p:nvPr/>
        </p:nvGrpSpPr>
        <p:grpSpPr>
          <a:xfrm>
            <a:off x="0" y="90435"/>
            <a:ext cx="12068070" cy="6682154"/>
            <a:chOff x="0" y="90435"/>
            <a:chExt cx="12068070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E52C3E30-4E73-4667-86E6-071580ABF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B394A07-A044-4051-9A0B-A4F20BB21B34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xmlns="" id="{47587899-8451-4E41-8A85-4D9B70CACBE9}"/>
                </a:ext>
              </a:extLst>
            </p:cNvPr>
            <p:cNvSpPr/>
            <p:nvPr/>
          </p:nvSpPr>
          <p:spPr>
            <a:xfrm>
              <a:off x="0" y="210336"/>
              <a:ext cx="634753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Environmental analysis and evaluated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660C0A0-A509-461D-8DAD-E2D9403D1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3109" y="6357593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28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22C49A58-B1B9-48A4-B09B-141FE429E79C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699544" y="945684"/>
            <a:ext cx="4195379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Solar radiation on the elevation  </a:t>
            </a:r>
            <a:endParaRPr lang="en-US" sz="240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55198" y="2251748"/>
            <a:ext cx="5780878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Table t</a:t>
            </a: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he solar readings in the summer and winter seasons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179357"/>
              </p:ext>
            </p:extLst>
          </p:nvPr>
        </p:nvGraphicFramePr>
        <p:xfrm>
          <a:off x="854110" y="2858004"/>
          <a:ext cx="6045150" cy="339812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0150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50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150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519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Winter (</a:t>
                      </a:r>
                      <a:r>
                        <a:rPr lang="en-US" sz="1200" dirty="0" err="1">
                          <a:effectLst/>
                        </a:rPr>
                        <a:t>wh</a:t>
                      </a:r>
                      <a:r>
                        <a:rPr lang="en-US" sz="1200" dirty="0">
                          <a:effectLst/>
                        </a:rPr>
                        <a:t>/m²)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Summer (wh/m²)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Facade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90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380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Roof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553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19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NW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19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SE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19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2" name="مستطيل 11"/>
          <p:cNvSpPr/>
          <p:nvPr/>
        </p:nvSpPr>
        <p:spPr>
          <a:xfrm>
            <a:off x="854110" y="1525651"/>
            <a:ext cx="6334090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average of the daylight factor for all floor in the building  were within range   2-5 % 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38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FE48431A-9C98-429A-A08B-9016CC3F4264}"/>
              </a:ext>
            </a:extLst>
          </p:cNvPr>
          <p:cNvGrpSpPr/>
          <p:nvPr/>
        </p:nvGrpSpPr>
        <p:grpSpPr>
          <a:xfrm>
            <a:off x="0" y="90435"/>
            <a:ext cx="12068070" cy="6682154"/>
            <a:chOff x="0" y="90435"/>
            <a:chExt cx="12068070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E52C3E30-4E73-4667-86E6-071580ABF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B394A07-A044-4051-9A0B-A4F20BB21B34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xmlns="" id="{47587899-8451-4E41-8A85-4D9B70CACBE9}"/>
                </a:ext>
              </a:extLst>
            </p:cNvPr>
            <p:cNvSpPr/>
            <p:nvPr/>
          </p:nvSpPr>
          <p:spPr>
            <a:xfrm>
              <a:off x="0" y="210336"/>
              <a:ext cx="634753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Environmental analysis and evaluated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660C0A0-A509-461D-8DAD-E2D9403D1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3109" y="6357593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29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22C49A58-B1B9-48A4-B09B-141FE429E79C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699544" y="945684"/>
            <a:ext cx="4337278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 consumption and baseline</a:t>
            </a:r>
            <a:endParaRPr lang="en-US" sz="240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854110" y="1711679"/>
            <a:ext cx="6334090" cy="2083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get the annual energy consumption rate of the building by </a:t>
            </a:r>
            <a:r>
              <a:rPr lang="en-US" sz="1600" u="sng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using Design </a:t>
            </a:r>
            <a:r>
              <a:rPr lang="en-US" sz="16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builder software and it was about 70 KWh/m2.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600" u="sng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While, the baseline of the office building is 207KWh/m2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Then we get that the annual saving of energy = 66 %</a:t>
            </a:r>
            <a:endParaRPr lang="en-US" sz="1600" u="sng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5" y="4526264"/>
            <a:ext cx="11443104" cy="8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84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>
            <a:extLst>
              <a:ext uri="{FF2B5EF4-FFF2-40B4-BE49-F238E27FC236}">
                <a16:creationId xmlns:a16="http://schemas.microsoft.com/office/drawing/2014/main" xmlns="" id="{B50CBE61-6DDA-45B0-9A25-0778A71688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8" name="رابط مستقيم 7">
            <a:extLst>
              <a:ext uri="{FF2B5EF4-FFF2-40B4-BE49-F238E27FC236}">
                <a16:creationId xmlns:a16="http://schemas.microsoft.com/office/drawing/2014/main" xmlns="" id="{23F54E6B-4414-43D5-9814-13814AEE8276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xmlns="" id="{9240B45B-8CED-4693-8F87-D71438C48ECB}"/>
              </a:ext>
            </a:extLst>
          </p:cNvPr>
          <p:cNvSpPr/>
          <p:nvPr/>
        </p:nvSpPr>
        <p:spPr>
          <a:xfrm>
            <a:off x="1849874" y="808140"/>
            <a:ext cx="872877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Through this project we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redesigned </a:t>
            </a: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new building of Nablus Municipality, where redesign process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included </a:t>
            </a: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Architectural, structural, and environmental aspects.</a:t>
            </a:r>
          </a:p>
          <a:p>
            <a:pPr>
              <a:lnSpc>
                <a:spcPct val="150000"/>
              </a:lnSpc>
            </a:pP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main objectives of this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were :</a:t>
            </a: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 comply with national and international codes and standards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 make this building energy efficient, comfortable and environmental friendly</a:t>
            </a: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مستطيل 13">
            <a:extLst>
              <a:ext uri="{FF2B5EF4-FFF2-40B4-BE49-F238E27FC236}">
                <a16:creationId xmlns:a16="http://schemas.microsoft.com/office/drawing/2014/main" xmlns="" id="{4A390FEC-60D3-41DF-BE80-0A0C73A23A64}"/>
              </a:ext>
            </a:extLst>
          </p:cNvPr>
          <p:cNvSpPr/>
          <p:nvPr/>
        </p:nvSpPr>
        <p:spPr>
          <a:xfrm>
            <a:off x="0" y="204952"/>
            <a:ext cx="254145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</a:t>
            </a:r>
            <a:endParaRPr lang="ar-SA" sz="2000" b="0" cap="none" spc="0" dirty="0">
              <a:ln w="0"/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مستطيل 15">
            <a:extLst>
              <a:ext uri="{FF2B5EF4-FFF2-40B4-BE49-F238E27FC236}">
                <a16:creationId xmlns:a16="http://schemas.microsoft.com/office/drawing/2014/main" xmlns="" id="{D5A91FF3-593D-4DB0-AA89-596107438A88}"/>
              </a:ext>
            </a:extLst>
          </p:cNvPr>
          <p:cNvSpPr/>
          <p:nvPr/>
        </p:nvSpPr>
        <p:spPr>
          <a:xfrm>
            <a:off x="80387" y="90435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E720914-6E97-4625-8EA9-B9DF2C3F5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03092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400" b="1" smtClean="0">
                <a:solidFill>
                  <a:schemeClr val="tx1"/>
                </a:solidFill>
              </a:rPr>
              <a:pPr/>
              <a:t>3</a:t>
            </a:fld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66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FE48431A-9C98-429A-A08B-9016CC3F4264}"/>
              </a:ext>
            </a:extLst>
          </p:cNvPr>
          <p:cNvGrpSpPr/>
          <p:nvPr/>
        </p:nvGrpSpPr>
        <p:grpSpPr>
          <a:xfrm>
            <a:off x="0" y="90435"/>
            <a:ext cx="12068070" cy="6682154"/>
            <a:chOff x="0" y="90435"/>
            <a:chExt cx="12068070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E52C3E30-4E73-4667-86E6-071580ABF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B394A07-A044-4051-9A0B-A4F20BB21B34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xmlns="" id="{47587899-8451-4E41-8A85-4D9B70CACBE9}"/>
                </a:ext>
              </a:extLst>
            </p:cNvPr>
            <p:cNvSpPr/>
            <p:nvPr/>
          </p:nvSpPr>
          <p:spPr>
            <a:xfrm>
              <a:off x="0" y="210336"/>
              <a:ext cx="634753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Environmental analysis and evaluated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660C0A0-A509-461D-8DAD-E2D9403D1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3109" y="6357593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30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22C49A58-B1B9-48A4-B09B-141FE429E79C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699544" y="945684"/>
            <a:ext cx="6988644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PMV of the building by using design builder software :</a:t>
            </a:r>
            <a:endParaRPr lang="en-US" sz="240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25" y="1539632"/>
            <a:ext cx="8030696" cy="499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04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31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مستطيل 11">
              <a:extLst>
                <a:ext uri="{FF2B5EF4-FFF2-40B4-BE49-F238E27FC236}">
                  <a16:creationId xmlns:a16="http://schemas.microsoft.com/office/drawing/2014/main" xmlns="" id="{F0944A82-7ACF-43A5-8A0C-121147845CEF}"/>
                </a:ext>
              </a:extLst>
            </p:cNvPr>
            <p:cNvSpPr/>
            <p:nvPr/>
          </p:nvSpPr>
          <p:spPr>
            <a:xfrm>
              <a:off x="1909187" y="2615002"/>
              <a:ext cx="7493001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800" dirty="0">
                  <a:ln w="0"/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analysis </a:t>
              </a:r>
              <a:endParaRPr lang="ar-SA" sz="4000" b="0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3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32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-1" y="90435"/>
            <a:ext cx="12068071" cy="6682154"/>
            <a:chOff x="-1" y="90435"/>
            <a:chExt cx="12068071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General information </a:t>
              </a:r>
            </a:p>
          </p:txBody>
        </p:sp>
        <p:sp>
          <p:nvSpPr>
            <p:cNvPr id="12" name="مستطيل 11">
              <a:extLst>
                <a:ext uri="{FF2B5EF4-FFF2-40B4-BE49-F238E27FC236}">
                  <a16:creationId xmlns:a16="http://schemas.microsoft.com/office/drawing/2014/main" xmlns="" id="{F0944A82-7ACF-43A5-8A0C-121147845CEF}"/>
                </a:ext>
              </a:extLst>
            </p:cNvPr>
            <p:cNvSpPr/>
            <p:nvPr/>
          </p:nvSpPr>
          <p:spPr>
            <a:xfrm>
              <a:off x="-1" y="204952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analysis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مستطيل 13">
            <a:extLst>
              <a:ext uri="{FF2B5EF4-FFF2-40B4-BE49-F238E27FC236}">
                <a16:creationId xmlns:a16="http://schemas.microsoft.com/office/drawing/2014/main" xmlns="" id="{B0A1E924-4110-498D-AA2E-E6260F32056F}"/>
              </a:ext>
            </a:extLst>
          </p:cNvPr>
          <p:cNvSpPr/>
          <p:nvPr/>
        </p:nvSpPr>
        <p:spPr>
          <a:xfrm>
            <a:off x="1909187" y="1373454"/>
            <a:ext cx="9415305" cy="55707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i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 :</a:t>
            </a:r>
          </a:p>
          <a:p>
            <a:endParaRPr lang="en-US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Concrete Institute ACI 2014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Society of Civil Engineers (ASCE) 7-98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UBC-97</a:t>
            </a:r>
          </a:p>
          <a:p>
            <a:endParaRPr lang="en-US" dirty="0"/>
          </a:p>
          <a:p>
            <a:r>
              <a:rPr lang="en-US" i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f´c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28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shear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walls, columns, beams,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slabs 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specific weight of Reinforced concrete (Ɣ) = 25 KN/m³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Yielding strength of steel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420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16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66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>
            <a:extLst>
              <a:ext uri="{FF2B5EF4-FFF2-40B4-BE49-F238E27FC236}">
                <a16:creationId xmlns:a16="http://schemas.microsoft.com/office/drawing/2014/main" xmlns="" id="{483A881D-8D22-4094-8046-792029EC56B6}"/>
              </a:ext>
            </a:extLst>
          </p:cNvPr>
          <p:cNvSpPr/>
          <p:nvPr/>
        </p:nvSpPr>
        <p:spPr>
          <a:xfrm>
            <a:off x="1938495" y="1618904"/>
            <a:ext cx="9415305" cy="47705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Load= 5 KN/m²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dead load =4.5 KN/m² (assumed)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Weight of Masonry wall = 21 KN/m (assumed)</a:t>
            </a:r>
          </a:p>
          <a:p>
            <a:pPr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Weight of glass wall = 2.5 KN/m (assumed)</a:t>
            </a:r>
          </a:p>
          <a:p>
            <a:endParaRPr lang="en-US" sz="24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33</a:t>
            </a:fld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xmlns="" id="{363299B7-4898-4BD3-9B53-21425E5AC126}"/>
              </a:ext>
            </a:extLst>
          </p:cNvPr>
          <p:cNvSpPr/>
          <p:nvPr/>
        </p:nvSpPr>
        <p:spPr>
          <a:xfrm>
            <a:off x="1909187" y="793487"/>
            <a:ext cx="5235191" cy="5799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 </a:t>
            </a: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23A3D095-85D8-4E97-A428-C67CB531D1FE}"/>
              </a:ext>
            </a:extLst>
          </p:cNvPr>
          <p:cNvGrpSpPr/>
          <p:nvPr/>
        </p:nvGrpSpPr>
        <p:grpSpPr>
          <a:xfrm>
            <a:off x="-1" y="90435"/>
            <a:ext cx="12068071" cy="6682154"/>
            <a:chOff x="-1" y="90435"/>
            <a:chExt cx="12068071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E862E69E-02A6-472C-8B9F-7301D141C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F34467E9-2140-4086-903B-7213EDA65AC5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13BFB25D-E352-43CF-BB08-7F21D340A23C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General information </a:t>
              </a:r>
            </a:p>
          </p:txBody>
        </p:sp>
        <p:sp>
          <p:nvSpPr>
            <p:cNvPr id="12" name="مستطيل 11">
              <a:extLst>
                <a:ext uri="{FF2B5EF4-FFF2-40B4-BE49-F238E27FC236}">
                  <a16:creationId xmlns:a16="http://schemas.microsoft.com/office/drawing/2014/main" xmlns="" id="{4389B85D-0032-43D8-BEF3-5E08E3CF1E34}"/>
                </a:ext>
              </a:extLst>
            </p:cNvPr>
            <p:cNvSpPr/>
            <p:nvPr/>
          </p:nvSpPr>
          <p:spPr>
            <a:xfrm>
              <a:off x="-1" y="204952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analysis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948663B-AB22-476C-957A-B5363D0C3FB2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649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34</a:t>
            </a:fld>
            <a:endParaRPr lang="en-US" sz="2000" b="1">
              <a:solidFill>
                <a:schemeClr val="tx1"/>
              </a:solidFill>
            </a:endParaRPr>
          </a:p>
        </p:txBody>
      </p:sp>
      <p:grpSp>
        <p:nvGrpSpPr>
          <p:cNvPr id="4" name="مجموعة 3">
            <a:extLst>
              <a:ext uri="{FF2B5EF4-FFF2-40B4-BE49-F238E27FC236}">
                <a16:creationId xmlns:a16="http://schemas.microsoft.com/office/drawing/2014/main" xmlns="" id="{48DF1C3E-CD71-4776-91D9-7DE48079A045}"/>
              </a:ext>
            </a:extLst>
          </p:cNvPr>
          <p:cNvGrpSpPr/>
          <p:nvPr/>
        </p:nvGrpSpPr>
        <p:grpSpPr>
          <a:xfrm>
            <a:off x="-1" y="90435"/>
            <a:ext cx="12068071" cy="6682154"/>
            <a:chOff x="-1" y="90435"/>
            <a:chExt cx="12068071" cy="6682154"/>
          </a:xfrm>
        </p:grpSpPr>
        <p:pic>
          <p:nvPicPr>
            <p:cNvPr id="5" name="صورة 4">
              <a:extLst>
                <a:ext uri="{FF2B5EF4-FFF2-40B4-BE49-F238E27FC236}">
                  <a16:creationId xmlns:a16="http://schemas.microsoft.com/office/drawing/2014/main" xmlns="" id="{C892FE09-F163-456E-B58A-F502C77121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xmlns="" id="{724AD2FE-83AA-4E3C-AA61-FF790BA4C640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EDA71943-545F-4382-8737-4A16C5108300}"/>
                </a:ext>
              </a:extLst>
            </p:cNvPr>
            <p:cNvSpPr/>
            <p:nvPr/>
          </p:nvSpPr>
          <p:spPr>
            <a:xfrm>
              <a:off x="1398199" y="63782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element used </a:t>
              </a:r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F3757323-16FA-448A-A8F8-D613CA92666E}"/>
                </a:ext>
              </a:extLst>
            </p:cNvPr>
            <p:cNvSpPr/>
            <p:nvPr/>
          </p:nvSpPr>
          <p:spPr>
            <a:xfrm>
              <a:off x="-1" y="204952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analysis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مستطيل 8">
            <a:extLst>
              <a:ext uri="{FF2B5EF4-FFF2-40B4-BE49-F238E27FC236}">
                <a16:creationId xmlns:a16="http://schemas.microsoft.com/office/drawing/2014/main" xmlns="" id="{BD4F1749-046D-471A-B49E-D1BE02C08226}"/>
              </a:ext>
            </a:extLst>
          </p:cNvPr>
          <p:cNvSpPr/>
          <p:nvPr/>
        </p:nvSpPr>
        <p:spPr>
          <a:xfrm>
            <a:off x="1246494" y="1490753"/>
            <a:ext cx="10056922" cy="4278094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28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i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Slab:</a:t>
            </a:r>
          </a:p>
          <a:p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olid 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slab with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cm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thickness</a:t>
            </a:r>
          </a:p>
          <a:p>
            <a:pPr marL="457200">
              <a:buFont typeface="Wingdings" panose="05000000000000000000" pitchFamily="2" charset="2"/>
              <a:buChar char="Ø"/>
            </a:pP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Two 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way ripped slab with 35 cm thickness</a:t>
            </a:r>
          </a:p>
          <a:p>
            <a:pPr>
              <a:buNone/>
            </a:pP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i="1" u="sng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i="1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i="1" u="sn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i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Columns:</a:t>
            </a:r>
          </a:p>
          <a:p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 C1 are 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dimensional (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0.70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0.50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m.</a:t>
            </a:r>
          </a:p>
          <a:p>
            <a:pPr marL="457200"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columns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C2 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are dimensional (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0.80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 0.50)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m.</a:t>
            </a: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columns </a:t>
            </a:r>
            <a:r>
              <a:rPr lang="en-U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C3 radius is (0.4) m.</a:t>
            </a:r>
          </a:p>
          <a:p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رابط مستقيم 9">
            <a:extLst>
              <a:ext uri="{FF2B5EF4-FFF2-40B4-BE49-F238E27FC236}">
                <a16:creationId xmlns:a16="http://schemas.microsoft.com/office/drawing/2014/main" xmlns="" id="{2DF8683C-9742-4DA1-A669-99750A94E014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4484" y="3044257"/>
            <a:ext cx="3033357" cy="11710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7950" y="3118057"/>
            <a:ext cx="3534268" cy="115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5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35</a:t>
            </a:fld>
            <a:endParaRPr lang="en-US" sz="2000" b="1">
              <a:solidFill>
                <a:schemeClr val="tx1"/>
              </a:solidFill>
            </a:endParaRPr>
          </a:p>
        </p:txBody>
      </p:sp>
      <p:grpSp>
        <p:nvGrpSpPr>
          <p:cNvPr id="4" name="مجموعة 3">
            <a:extLst>
              <a:ext uri="{FF2B5EF4-FFF2-40B4-BE49-F238E27FC236}">
                <a16:creationId xmlns:a16="http://schemas.microsoft.com/office/drawing/2014/main" xmlns="" id="{97B5B817-1422-4F4C-9536-22ACB2BD995A}"/>
              </a:ext>
            </a:extLst>
          </p:cNvPr>
          <p:cNvGrpSpPr/>
          <p:nvPr/>
        </p:nvGrpSpPr>
        <p:grpSpPr>
          <a:xfrm>
            <a:off x="-1" y="90435"/>
            <a:ext cx="12068071" cy="6682154"/>
            <a:chOff x="-1" y="90435"/>
            <a:chExt cx="12068071" cy="6682154"/>
          </a:xfrm>
        </p:grpSpPr>
        <p:pic>
          <p:nvPicPr>
            <p:cNvPr id="5" name="صورة 4">
              <a:extLst>
                <a:ext uri="{FF2B5EF4-FFF2-40B4-BE49-F238E27FC236}">
                  <a16:creationId xmlns:a16="http://schemas.microsoft.com/office/drawing/2014/main" xmlns="" id="{DF065FB5-C735-4CFE-AABE-5C01273A59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6" name="مستطيل 5">
              <a:extLst>
                <a:ext uri="{FF2B5EF4-FFF2-40B4-BE49-F238E27FC236}">
                  <a16:creationId xmlns:a16="http://schemas.microsoft.com/office/drawing/2014/main" xmlns="" id="{D65A7874-C1CF-402B-80B7-A5447FFC367D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4AF2E104-3C7D-4C06-A229-5890A1F6640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element used </a:t>
              </a:r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36DC0E82-783D-407C-8B01-5F1E8272D0ED}"/>
                </a:ext>
              </a:extLst>
            </p:cNvPr>
            <p:cNvSpPr/>
            <p:nvPr/>
          </p:nvSpPr>
          <p:spPr>
            <a:xfrm>
              <a:off x="-1" y="204952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analysis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ED3A92B1-3952-4121-A7F8-54A266C66F54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11"/>
          <p:cNvSpPr/>
          <p:nvPr/>
        </p:nvSpPr>
        <p:spPr>
          <a:xfrm>
            <a:off x="1714500" y="1556017"/>
            <a:ext cx="9398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walls: </a:t>
            </a: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Wingdings" panose="05000000000000000000" pitchFamily="2" charset="2"/>
              <a:buChar char="Ø"/>
            </a:pPr>
            <a:r>
              <a:rPr lang="en-GB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Thickness 30 cm for walls.</a:t>
            </a:r>
            <a:endParaRPr lang="en-US" sz="2400" i="1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en-US" sz="24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Beams: 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drop beams dimensions are assumed to be 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0.6m depth and 0.4m width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hidden beams dimensions are assumed to be 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0.6m depth and 0.3m width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17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42061BC-A4EF-4D23-BEF6-954079406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9187" y="1235668"/>
            <a:ext cx="9738193" cy="5651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+mj-cs"/>
              </a:rPr>
              <a:t>The building is one block</a:t>
            </a: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+mj-cs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+mj-cs"/>
              </a:rPr>
              <a:t>                                        </a:t>
            </a:r>
          </a:p>
          <a:p>
            <a:pPr marL="0" indent="0" algn="ctr">
              <a:buNone/>
            </a:pPr>
            <a:endParaRPr lang="en-US" sz="2000" dirty="0">
              <a:latin typeface="Times New Roman" panose="02020603050405020304" pitchFamily="18" charset="0"/>
              <a:cs typeface="+mj-cs"/>
            </a:endParaRPr>
          </a:p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+mj-cs"/>
              </a:rPr>
              <a:t>The structural layout of  the building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14525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36</a:t>
            </a:fld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644537" y="6444734"/>
            <a:ext cx="5068389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1" anchor="ctr" anchorCtr="1">
            <a:spAutoFit/>
          </a:bodyPr>
          <a:lstStyle/>
          <a:p>
            <a:endParaRPr lang="ar-SA" dirty="0"/>
          </a:p>
        </p:txBody>
      </p:sp>
      <p:grpSp>
        <p:nvGrpSpPr>
          <p:cNvPr id="7" name="مجموعة 6">
            <a:extLst>
              <a:ext uri="{FF2B5EF4-FFF2-40B4-BE49-F238E27FC236}">
                <a16:creationId xmlns:a16="http://schemas.microsoft.com/office/drawing/2014/main" xmlns="" id="{1973B6F7-106F-41E9-9740-F1C9FF53E0A3}"/>
              </a:ext>
            </a:extLst>
          </p:cNvPr>
          <p:cNvGrpSpPr/>
          <p:nvPr/>
        </p:nvGrpSpPr>
        <p:grpSpPr>
          <a:xfrm>
            <a:off x="-1" y="90435"/>
            <a:ext cx="12068071" cy="6682154"/>
            <a:chOff x="-1" y="90435"/>
            <a:chExt cx="12068071" cy="6682154"/>
          </a:xfrm>
        </p:grpSpPr>
        <p:pic>
          <p:nvPicPr>
            <p:cNvPr id="8" name="صورة 7">
              <a:extLst>
                <a:ext uri="{FF2B5EF4-FFF2-40B4-BE49-F238E27FC236}">
                  <a16:creationId xmlns:a16="http://schemas.microsoft.com/office/drawing/2014/main" xmlns="" id="{ED16B057-0C84-4F92-B298-8148B0BFAD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328B2B4A-6B19-4F63-A451-FAC29D37E217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7739551-A2A2-41FC-9E9F-6F89460F067D}"/>
                </a:ext>
              </a:extLst>
            </p:cNvPr>
            <p:cNvSpPr/>
            <p:nvPr/>
          </p:nvSpPr>
          <p:spPr>
            <a:xfrm>
              <a:off x="5136481" y="541184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layout </a:t>
              </a:r>
            </a:p>
          </p:txBody>
        </p:sp>
        <p:sp>
          <p:nvSpPr>
            <p:cNvPr id="12" name="مستطيل 11">
              <a:extLst>
                <a:ext uri="{FF2B5EF4-FFF2-40B4-BE49-F238E27FC236}">
                  <a16:creationId xmlns:a16="http://schemas.microsoft.com/office/drawing/2014/main" xmlns="" id="{917EC7BD-D9FD-46AC-BCE9-19A1C7516EEE}"/>
                </a:ext>
              </a:extLst>
            </p:cNvPr>
            <p:cNvSpPr/>
            <p:nvPr/>
          </p:nvSpPr>
          <p:spPr>
            <a:xfrm>
              <a:off x="-1" y="204952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analysis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0394C0C6-4035-4324-B20C-076D92DA8251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285" y="1697153"/>
            <a:ext cx="7660799" cy="432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E3FA33E-4C46-4873-8200-9E3EA817E6E2}"/>
              </a:ext>
            </a:extLst>
          </p:cNvPr>
          <p:cNvSpPr/>
          <p:nvPr/>
        </p:nvSpPr>
        <p:spPr>
          <a:xfrm>
            <a:off x="4539704" y="5885216"/>
            <a:ext cx="333937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:3D model for the first part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32218" y="6330168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400" b="1" smtClean="0">
                <a:solidFill>
                  <a:schemeClr val="tx1"/>
                </a:solidFill>
              </a:rPr>
              <a:pPr/>
              <a:t>37</a:t>
            </a:fld>
            <a:endParaRPr lang="en-US" sz="2400" b="1">
              <a:solidFill>
                <a:schemeClr val="tx1"/>
              </a:solidFill>
            </a:endParaRPr>
          </a:p>
        </p:txBody>
      </p:sp>
      <p:grpSp>
        <p:nvGrpSpPr>
          <p:cNvPr id="6" name="مجموعة 5">
            <a:extLst>
              <a:ext uri="{FF2B5EF4-FFF2-40B4-BE49-F238E27FC236}">
                <a16:creationId xmlns:a16="http://schemas.microsoft.com/office/drawing/2014/main" xmlns="" id="{D0279B55-B33A-4112-B1ED-FC2162EEF353}"/>
              </a:ext>
            </a:extLst>
          </p:cNvPr>
          <p:cNvGrpSpPr/>
          <p:nvPr/>
        </p:nvGrpSpPr>
        <p:grpSpPr>
          <a:xfrm>
            <a:off x="-1" y="90435"/>
            <a:ext cx="12068071" cy="6682154"/>
            <a:chOff x="-1" y="90435"/>
            <a:chExt cx="12068071" cy="6682154"/>
          </a:xfrm>
        </p:grpSpPr>
        <p:pic>
          <p:nvPicPr>
            <p:cNvPr id="7" name="صورة 6">
              <a:extLst>
                <a:ext uri="{FF2B5EF4-FFF2-40B4-BE49-F238E27FC236}">
                  <a16:creationId xmlns:a16="http://schemas.microsoft.com/office/drawing/2014/main" xmlns="" id="{0B4C6CBA-6FD6-4DCA-85D0-FF08A7DA7F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81311724-B8ED-4CDB-8A30-37A2E7FC8145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ED1D9961-6EC8-4720-BB7C-71170E443692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ETABS model </a:t>
              </a:r>
            </a:p>
          </p:txBody>
        </p:sp>
        <p:sp>
          <p:nvSpPr>
            <p:cNvPr id="12" name="مستطيل 11">
              <a:extLst>
                <a:ext uri="{FF2B5EF4-FFF2-40B4-BE49-F238E27FC236}">
                  <a16:creationId xmlns:a16="http://schemas.microsoft.com/office/drawing/2014/main" xmlns="" id="{935529B0-B5CD-4C6E-A422-25EC45995F57}"/>
                </a:ext>
              </a:extLst>
            </p:cNvPr>
            <p:cNvSpPr/>
            <p:nvPr/>
          </p:nvSpPr>
          <p:spPr>
            <a:xfrm>
              <a:off x="-1" y="204952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analysis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1919AB90-7317-4DA9-ABEB-3A24C68A66FA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صورة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005" y="1373454"/>
            <a:ext cx="6862445" cy="452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1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4492007-E921-4218-9E77-3E8B1C76B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9187" y="2896373"/>
            <a:ext cx="9741022" cy="37395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1" dirty="0">
                <a:cs typeface="+mj-cs"/>
              </a:rPr>
              <a:t>compatibility check</a:t>
            </a:r>
            <a:endParaRPr lang="ar-SA" sz="1800" b="1" dirty="0"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1" dirty="0">
                <a:cs typeface="+mj-cs"/>
              </a:rPr>
              <a:t>Equilibrium check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1800" b="1" dirty="0">
                <a:cs typeface="+mj-cs"/>
              </a:rPr>
              <a:t>Deflection Check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b="1" dirty="0">
              <a:latin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1800" b="1" dirty="0"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en-US" sz="1800" u="sng" dirty="0">
              <a:solidFill>
                <a:srgbClr val="002060"/>
              </a:solidFill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en-US" sz="1800" u="sng" dirty="0">
              <a:solidFill>
                <a:srgbClr val="002060"/>
              </a:solidFill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en-US" sz="1800" b="1" u="sng" dirty="0">
              <a:solidFill>
                <a:srgbClr val="002060"/>
              </a:solidFill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en-US" sz="1800" b="1" dirty="0"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en-US" sz="1800" b="1" dirty="0">
              <a:latin typeface="Times New Roman" panose="02020603050405020304" pitchFamily="18" charset="0"/>
              <a:cs typeface="+mj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93324DBD-F945-4C7C-9D3E-185E658BD92D}"/>
              </a:ext>
            </a:extLst>
          </p:cNvPr>
          <p:cNvSpPr txBox="1">
            <a:spLocks/>
          </p:cNvSpPr>
          <p:nvPr/>
        </p:nvSpPr>
        <p:spPr>
          <a:xfrm>
            <a:off x="1909187" y="1907026"/>
            <a:ext cx="10069452" cy="17084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000" dirty="0">
                <a:cs typeface="+mj-cs"/>
              </a:rPr>
              <a:t>All checks will be done to make sure that the work was done properly according to ACI</a:t>
            </a:r>
          </a:p>
          <a:p>
            <a:pPr marL="0" lvl="0" indent="0">
              <a:buNone/>
            </a:pPr>
            <a:r>
              <a:rPr lang="en-US" sz="2000" dirty="0">
                <a:cs typeface="+mj-cs"/>
              </a:rPr>
              <a:t> which is compatibility, equilibrium and  Deflection Check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latin typeface="Times New Roman" panose="02020603050405020304" pitchFamily="18" charset="0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38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F648A137-C4BF-4B12-9100-327F7FBD4ACC}"/>
              </a:ext>
            </a:extLst>
          </p:cNvPr>
          <p:cNvGrpSpPr/>
          <p:nvPr/>
        </p:nvGrpSpPr>
        <p:grpSpPr>
          <a:xfrm>
            <a:off x="-1" y="90435"/>
            <a:ext cx="12068071" cy="6682154"/>
            <a:chOff x="-1" y="90435"/>
            <a:chExt cx="12068071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876D34FA-6B13-41D2-AC7F-A2BCFE8BBC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89ABF515-41F7-473E-9DAA-706111DD9DDD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xmlns="" id="{C037FCCB-B85C-46E7-9EB2-C5704E95C6A5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ln w="0"/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ETABS checks </a:t>
              </a:r>
            </a:p>
          </p:txBody>
        </p:sp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85263A16-B17E-419B-96BE-47DF22B9D3DC}"/>
                </a:ext>
              </a:extLst>
            </p:cNvPr>
            <p:cNvSpPr/>
            <p:nvPr/>
          </p:nvSpPr>
          <p:spPr>
            <a:xfrm>
              <a:off x="-1" y="204952"/>
              <a:ext cx="55165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Structural analysis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1" name="رابط مستقيم 10">
            <a:extLst>
              <a:ext uri="{FF2B5EF4-FFF2-40B4-BE49-F238E27FC236}">
                <a16:creationId xmlns:a16="http://schemas.microsoft.com/office/drawing/2014/main" xmlns="" id="{93CC4E84-73CA-4363-A205-B6767FEC1B09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89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A7CDB5F-1329-403A-AE5E-6FE86E19397E}"/>
              </a:ext>
            </a:extLst>
          </p:cNvPr>
          <p:cNvSpPr/>
          <p:nvPr/>
        </p:nvSpPr>
        <p:spPr>
          <a:xfrm>
            <a:off x="1751560" y="280757"/>
            <a:ext cx="6096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+mj-cs"/>
              </a:rPr>
              <a:t>compatibility check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+mj-cs"/>
              </a:rPr>
              <a:t>Equilibrium check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+mj-cs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b="1" dirty="0"/>
              <a:t>Deflection Check</a:t>
            </a:r>
          </a:p>
          <a:p>
            <a:endParaRPr lang="en-US" b="1" i="1" dirty="0">
              <a:solidFill>
                <a:srgbClr val="002060"/>
              </a:solidFill>
              <a:latin typeface="Times New Roman" panose="02020603050405020304" pitchFamily="18" charset="0"/>
              <a:cs typeface="+mj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E3FA33E-4C46-4873-8200-9E3EA817E6E2}"/>
              </a:ext>
            </a:extLst>
          </p:cNvPr>
          <p:cNvSpPr/>
          <p:nvPr/>
        </p:nvSpPr>
        <p:spPr>
          <a:xfrm>
            <a:off x="4774882" y="5987326"/>
            <a:ext cx="357662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Compatibility check for the first part</a:t>
            </a:r>
          </a:p>
        </p:txBody>
      </p:sp>
      <p:grpSp>
        <p:nvGrpSpPr>
          <p:cNvPr id="6" name="مجموعة 5">
            <a:extLst>
              <a:ext uri="{FF2B5EF4-FFF2-40B4-BE49-F238E27FC236}">
                <a16:creationId xmlns:a16="http://schemas.microsoft.com/office/drawing/2014/main" xmlns="" id="{C5556907-D642-4C42-B837-D81F0BB70897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7" name="صورة 6">
              <a:extLst>
                <a:ext uri="{FF2B5EF4-FFF2-40B4-BE49-F238E27FC236}">
                  <a16:creationId xmlns:a16="http://schemas.microsoft.com/office/drawing/2014/main" xmlns="" id="{64018DDB-FFC7-49E1-98A2-2673C1902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6AA74C57-43BA-44BA-8116-B10E40CE401B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CAEA8D2E-D47C-41E7-91BB-3250E8A3F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39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10" name="رابط مستقيم 9">
            <a:extLst>
              <a:ext uri="{FF2B5EF4-FFF2-40B4-BE49-F238E27FC236}">
                <a16:creationId xmlns:a16="http://schemas.microsoft.com/office/drawing/2014/main" xmlns="" id="{A8D16F3F-D433-429C-8F80-9FD05BA45636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صورة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379" y="2029394"/>
            <a:ext cx="6948471" cy="396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2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E93FE094-1A7C-45CC-AA39-C501CE2F5EF3}"/>
              </a:ext>
            </a:extLst>
          </p:cNvPr>
          <p:cNvSpPr/>
          <p:nvPr/>
        </p:nvSpPr>
        <p:spPr>
          <a:xfrm>
            <a:off x="80387" y="90435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xmlns="" id="{7858F417-A7E2-409C-8BF5-C563AA59F7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8" name="رابط مستقيم 7">
            <a:extLst>
              <a:ext uri="{FF2B5EF4-FFF2-40B4-BE49-F238E27FC236}">
                <a16:creationId xmlns:a16="http://schemas.microsoft.com/office/drawing/2014/main" xmlns="" id="{18180DA0-7485-43FB-95D2-8EC1DEEB5089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ستطيل 10">
            <a:extLst>
              <a:ext uri="{FF2B5EF4-FFF2-40B4-BE49-F238E27FC236}">
                <a16:creationId xmlns:a16="http://schemas.microsoft.com/office/drawing/2014/main" xmlns="" id="{CA6D708E-C77F-4572-8D1D-5D4A7A49B438}"/>
              </a:ext>
            </a:extLst>
          </p:cNvPr>
          <p:cNvSpPr/>
          <p:nvPr/>
        </p:nvSpPr>
        <p:spPr>
          <a:xfrm>
            <a:off x="854110" y="531045"/>
            <a:ext cx="714188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Area and number of stories of building</a:t>
            </a:r>
          </a:p>
        </p:txBody>
      </p:sp>
      <p:sp>
        <p:nvSpPr>
          <p:cNvPr id="12" name="مستطيل 11">
            <a:extLst>
              <a:ext uri="{FF2B5EF4-FFF2-40B4-BE49-F238E27FC236}">
                <a16:creationId xmlns:a16="http://schemas.microsoft.com/office/drawing/2014/main" xmlns="" id="{936A07F8-9554-4596-BBFD-5C9C767EFCED}"/>
              </a:ext>
            </a:extLst>
          </p:cNvPr>
          <p:cNvSpPr/>
          <p:nvPr/>
        </p:nvSpPr>
        <p:spPr>
          <a:xfrm>
            <a:off x="1125830" y="1676278"/>
            <a:ext cx="10749588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total area of the proposed municipality building  is </a:t>
            </a:r>
            <a:r>
              <a:rPr lang="en-US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3444 m ²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Distributed over </a:t>
            </a:r>
            <a:r>
              <a:rPr lang="en-US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floors </a:t>
            </a: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Two </a:t>
            </a:r>
            <a:r>
              <a:rPr lang="en-US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car parks </a:t>
            </a: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with an area of </a:t>
            </a:r>
            <a:r>
              <a:rPr lang="en-US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2130 m²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61B4B1E-E861-414B-A476-0A99A6F94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2651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400" b="1" smtClean="0">
                <a:solidFill>
                  <a:schemeClr val="tx1"/>
                </a:solidFill>
              </a:rPr>
              <a:pPr/>
              <a:t>4</a:t>
            </a:fld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431" y="3707603"/>
            <a:ext cx="5356916" cy="282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62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E3FA33E-4C46-4873-8200-9E3EA817E6E2}"/>
              </a:ext>
            </a:extLst>
          </p:cNvPr>
          <p:cNvSpPr/>
          <p:nvPr/>
        </p:nvSpPr>
        <p:spPr>
          <a:xfrm>
            <a:off x="4451015" y="1654757"/>
            <a:ext cx="404142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:Equilibrium check for the first part</a:t>
            </a: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522002"/>
              </p:ext>
            </p:extLst>
          </p:nvPr>
        </p:nvGraphicFramePr>
        <p:xfrm>
          <a:off x="3517899" y="2066662"/>
          <a:ext cx="6016717" cy="4018735"/>
        </p:xfrm>
        <a:graphic>
          <a:graphicData uri="http://schemas.openxmlformats.org/drawingml/2006/table">
            <a:tbl>
              <a:tblPr/>
              <a:tblGrid>
                <a:gridCol w="8577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25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933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315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913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1491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Load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Etas(KN)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Parts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Manual(KN)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%Error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491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Live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28099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Slabs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27875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0.79%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4914">
                <a:tc row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SID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34208.6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Slabs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+mj-cs"/>
                        </a:rPr>
                        <a:t>25087.5</a:t>
                      </a:r>
                      <a:endParaRPr lang="ar-SA" dirty="0">
                        <a:latin typeface="+mn-lt"/>
                        <a:cs typeface="+mj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2%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491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Walls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9827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864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Total (KN)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34914.93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4914">
                <a:tc rowSpan="5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Dead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69099.3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Slabs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42451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2.3%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491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Columns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166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491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Walls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12322.5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2692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11195.15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85299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Total (KN)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6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68934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90DFDA56-8640-497A-84B9-7AB6EAE6B917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5A642973-F130-4FB6-89F3-9883DAF85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FE36512D-5842-4ED0-B3E0-0E6E71A5176B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4">
            <a:extLst>
              <a:ext uri="{FF2B5EF4-FFF2-40B4-BE49-F238E27FC236}">
                <a16:creationId xmlns:a16="http://schemas.microsoft.com/office/drawing/2014/main" xmlns="" id="{600A5213-D090-475C-9219-53A2B6C42639}"/>
              </a:ext>
            </a:extLst>
          </p:cNvPr>
          <p:cNvSpPr/>
          <p:nvPr/>
        </p:nvSpPr>
        <p:spPr>
          <a:xfrm>
            <a:off x="1238414" y="358505"/>
            <a:ext cx="6096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+mj-cs"/>
              </a:rPr>
              <a:t>compatibility check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dirty="0">
              <a:solidFill>
                <a:srgbClr val="FF0000"/>
              </a:solidFill>
              <a:latin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+mj-cs"/>
              </a:rPr>
              <a:t>Equilibrium check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+mj-cs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dirty="0"/>
              <a:t>Deflection Check</a:t>
            </a:r>
          </a:p>
          <a:p>
            <a:endParaRPr lang="en-US" i="1" dirty="0">
              <a:solidFill>
                <a:srgbClr val="002060"/>
              </a:solidFill>
              <a:latin typeface="Times New Roman" panose="02020603050405020304" pitchFamily="18" charset="0"/>
              <a:cs typeface="+mj-cs"/>
            </a:endParaRP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CC79AEE6-DA0B-4910-B3B6-24B2259F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40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510A632C-B4AA-483A-B2EC-E7A8DD979FDB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91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90DFDA56-8640-497A-84B9-7AB6EAE6B917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5A642973-F130-4FB6-89F3-9883DAF85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FE36512D-5842-4ED0-B3E0-0E6E71A5176B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4">
            <a:extLst>
              <a:ext uri="{FF2B5EF4-FFF2-40B4-BE49-F238E27FC236}">
                <a16:creationId xmlns:a16="http://schemas.microsoft.com/office/drawing/2014/main" xmlns="" id="{600A5213-D090-475C-9219-53A2B6C42639}"/>
              </a:ext>
            </a:extLst>
          </p:cNvPr>
          <p:cNvSpPr/>
          <p:nvPr/>
        </p:nvSpPr>
        <p:spPr>
          <a:xfrm>
            <a:off x="1238414" y="358505"/>
            <a:ext cx="6096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cs typeface="+mj-cs"/>
              </a:rPr>
              <a:t>compatibility check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dirty="0">
              <a:solidFill>
                <a:srgbClr val="FF0000"/>
              </a:solidFill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cs typeface="+mj-cs"/>
              </a:rPr>
              <a:t>Equilibrium check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cs typeface="+mj-cs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cs typeface="+mj-cs"/>
              </a:rPr>
              <a:t>Deflection Check</a:t>
            </a:r>
          </a:p>
          <a:p>
            <a:endParaRPr lang="en-US" dirty="0">
              <a:latin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+mj-cs"/>
            </a:endParaRPr>
          </a:p>
          <a:p>
            <a:endParaRPr lang="en-US" i="1" dirty="0">
              <a:solidFill>
                <a:srgbClr val="002060"/>
              </a:solidFill>
              <a:latin typeface="Times New Roman" panose="02020603050405020304" pitchFamily="18" charset="0"/>
              <a:cs typeface="+mj-cs"/>
            </a:endParaRP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CC79AEE6-DA0B-4910-B3B6-24B2259F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41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510A632C-B4AA-483A-B2EC-E7A8DD979FDB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مستطيل 2"/>
              <p:cNvSpPr/>
              <p:nvPr/>
            </p:nvSpPr>
            <p:spPr>
              <a:xfrm>
                <a:off x="854110" y="2038173"/>
                <a:ext cx="6096000" cy="293465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572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Max deflection = 23 mm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23 –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11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) = 14 mm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Critical span length =8.3 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Deflection limit for slab (Δ) =</a:t>
                </a:r>
                <a:r>
                  <a:rPr lang="ar-SA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8300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= 34.5 mm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مستطيل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110" y="2038173"/>
                <a:ext cx="6096000" cy="293465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صورة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061" y="1415482"/>
            <a:ext cx="5179060" cy="341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90DFDA56-8640-497A-84B9-7AB6EAE6B917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5A642973-F130-4FB6-89F3-9883DAF85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FE36512D-5842-4ED0-B3E0-0E6E71A5176B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CC79AEE6-DA0B-4910-B3B6-24B2259F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42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510A632C-B4AA-483A-B2EC-E7A8DD979FDB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مستطيل 3"/>
          <p:cNvSpPr/>
          <p:nvPr/>
        </p:nvSpPr>
        <p:spPr>
          <a:xfrm>
            <a:off x="793820" y="1545498"/>
            <a:ext cx="10080590" cy="449353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just"/>
            <a:r>
              <a:rPr lang="en-US" sz="2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parameters seismic analysis :</a:t>
            </a:r>
          </a:p>
          <a:p>
            <a:pPr algn="just"/>
            <a:endParaRPr lang="en-US" sz="24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zone : The Municipality is located in Nablus city therefore the seismic zone is (2B) and the Z value is 0.20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: type of soil profile is SC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 Reduction Factor R = 5.5 (Building Frame System is used) (shear wall)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I = 1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Acceleration-Dependent Seismic Coefficient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0.24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Velocity-Dependent Seismic Coefficient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0.32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854110" y="528059"/>
            <a:ext cx="2533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2438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90DFDA56-8640-497A-84B9-7AB6EAE6B917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5A642973-F130-4FB6-89F3-9883DAF85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FE36512D-5842-4ED0-B3E0-0E6E71A5176B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CC79AEE6-DA0B-4910-B3B6-24B2259F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43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510A632C-B4AA-483A-B2EC-E7A8DD979FDB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ستطيل 6"/>
          <p:cNvSpPr/>
          <p:nvPr/>
        </p:nvSpPr>
        <p:spPr>
          <a:xfrm>
            <a:off x="854110" y="528059"/>
            <a:ext cx="231345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40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9120" y="1371415"/>
            <a:ext cx="10630989" cy="51316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drifts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shows in the</a:t>
            </a:r>
          </a:p>
          <a:p>
            <a:pPr marL="0" indent="0" algn="just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table for each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less</a:t>
            </a:r>
          </a:p>
          <a:p>
            <a:pPr marL="0" indent="0" algn="just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 limit 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 :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2400" dirty="0" smtClean="0"/>
              <a:t>      Ratio-x </a:t>
            </a:r>
            <a:r>
              <a:rPr lang="en-US" sz="2400" dirty="0"/>
              <a:t>= manual value </a:t>
            </a:r>
            <a:r>
              <a:rPr lang="en-US" sz="2400" dirty="0" smtClean="0"/>
              <a:t>ETABS</a:t>
            </a:r>
          </a:p>
          <a:p>
            <a:pPr marL="0" indent="0">
              <a:buNone/>
            </a:pPr>
            <a:r>
              <a:rPr lang="en-US" sz="2400" dirty="0" smtClean="0"/>
              <a:t>      </a:t>
            </a:r>
            <a:r>
              <a:rPr lang="en-US" sz="2400" dirty="0"/>
              <a:t>value = </a:t>
            </a:r>
            <a:r>
              <a:rPr lang="en-US" sz="2400" dirty="0" smtClean="0"/>
              <a:t>9088/2810.9 </a:t>
            </a:r>
            <a:r>
              <a:rPr lang="en-US" sz="2400" dirty="0"/>
              <a:t>= </a:t>
            </a:r>
            <a:r>
              <a:rPr lang="en-US" sz="2400" dirty="0" smtClean="0"/>
              <a:t>3.23.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New values of shear                        Old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values of shear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5850" y="1101857"/>
            <a:ext cx="5761314" cy="2305919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4504" y="3687910"/>
            <a:ext cx="2172003" cy="1886213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7552" y="3687910"/>
            <a:ext cx="2086266" cy="188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77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90DFDA56-8640-497A-84B9-7AB6EAE6B917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5A642973-F130-4FB6-89F3-9883DAF85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FE36512D-5842-4ED0-B3E0-0E6E71A5176B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CC79AEE6-DA0B-4910-B3B6-24B2259F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44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510A632C-B4AA-483A-B2EC-E7A8DD979FDB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854110" y="712725"/>
            <a:ext cx="3520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cs typeface="+mj-cs"/>
              </a:rPr>
              <a:t>Structural elements design</a:t>
            </a:r>
            <a:endParaRPr lang="ar-SA" sz="2400" dirty="0"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68410" y="1396570"/>
            <a:ext cx="21291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+mj-cs"/>
              </a:rPr>
              <a:t>Column design </a:t>
            </a:r>
            <a:endParaRPr lang="ar-SA" sz="2000" dirty="0">
              <a:cs typeface="+mj-cs"/>
            </a:endParaRPr>
          </a:p>
        </p:txBody>
      </p:sp>
      <p:pic>
        <p:nvPicPr>
          <p:cNvPr id="1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277" y="4843688"/>
            <a:ext cx="9110676" cy="1596459"/>
          </a:xfrm>
          <a:prstGeom prst="rect">
            <a:avLst/>
          </a:prstGeom>
        </p:spPr>
      </p:pic>
      <p:pic>
        <p:nvPicPr>
          <p:cNvPr id="15" name="صورة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5874" y="262303"/>
            <a:ext cx="6164079" cy="453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5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90DFDA56-8640-497A-84B9-7AB6EAE6B917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5A642973-F130-4FB6-89F3-9883DAF85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FE36512D-5842-4ED0-B3E0-0E6E71A5176B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CC79AEE6-DA0B-4910-B3B6-24B2259F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45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510A632C-B4AA-483A-B2EC-E7A8DD979FDB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570360" y="254808"/>
            <a:ext cx="3520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cs typeface="+mj-cs"/>
              </a:rPr>
              <a:t>Structural elements design</a:t>
            </a:r>
            <a:endParaRPr lang="ar-SA" sz="2400" dirty="0"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62000" y="899036"/>
            <a:ext cx="22281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Beams design </a:t>
            </a: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371" y="2334078"/>
            <a:ext cx="7280418" cy="433613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1324" y="365748"/>
            <a:ext cx="6616827" cy="190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78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90DFDA56-8640-497A-84B9-7AB6EAE6B917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5A642973-F130-4FB6-89F3-9883DAF85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FE36512D-5842-4ED0-B3E0-0E6E71A5176B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CC79AEE6-DA0B-4910-B3B6-24B2259F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46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510A632C-B4AA-483A-B2EC-E7A8DD979FDB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570360" y="254808"/>
            <a:ext cx="3520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cs typeface="+mj-cs"/>
              </a:rPr>
              <a:t>Structural elements design</a:t>
            </a:r>
            <a:endParaRPr lang="ar-SA" sz="2400" dirty="0"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62000" y="899036"/>
            <a:ext cx="22281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footing </a:t>
            </a:r>
            <a:r>
              <a:rPr lang="en-US" sz="2000" dirty="0"/>
              <a:t>design </a:t>
            </a: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117" y="1595126"/>
            <a:ext cx="560070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696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90DFDA56-8640-497A-84B9-7AB6EAE6B917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5A642973-F130-4FB6-89F3-9883DAF85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FE36512D-5842-4ED0-B3E0-0E6E71A5176B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CC79AEE6-DA0B-4910-B3B6-24B2259F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47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510A632C-B4AA-483A-B2EC-E7A8DD979FDB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570360" y="254808"/>
            <a:ext cx="3520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cs typeface="+mj-cs"/>
              </a:rPr>
              <a:t>Structural elements design</a:t>
            </a:r>
            <a:endParaRPr lang="ar-SA" sz="2400" dirty="0"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62000" y="899036"/>
            <a:ext cx="2832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Retaining wall design </a:t>
            </a:r>
            <a:endParaRPr lang="en-US" sz="2000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1324" y="124949"/>
            <a:ext cx="5745007" cy="640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54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90DFDA56-8640-497A-84B9-7AB6EAE6B917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5A642973-F130-4FB6-89F3-9883DAF85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FE36512D-5842-4ED0-B3E0-0E6E71A5176B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xmlns="" id="{CC79AEE6-DA0B-4910-B3B6-24B2259F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48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510A632C-B4AA-483A-B2EC-E7A8DD979FDB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570360" y="254808"/>
            <a:ext cx="3520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cs typeface="+mj-cs"/>
              </a:rPr>
              <a:t>Structural elements design</a:t>
            </a:r>
            <a:endParaRPr lang="ar-SA" sz="2400" dirty="0"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62000" y="899036"/>
            <a:ext cx="2832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stair design </a:t>
            </a:r>
            <a:endParaRPr lang="en-US" sz="2000" dirty="0"/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110" y="1418230"/>
            <a:ext cx="10498907" cy="511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57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49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مستطيل 11">
              <a:extLst>
                <a:ext uri="{FF2B5EF4-FFF2-40B4-BE49-F238E27FC236}">
                  <a16:creationId xmlns:a16="http://schemas.microsoft.com/office/drawing/2014/main" xmlns="" id="{F0944A82-7ACF-43A5-8A0C-121147845CEF}"/>
                </a:ext>
              </a:extLst>
            </p:cNvPr>
            <p:cNvSpPr/>
            <p:nvPr/>
          </p:nvSpPr>
          <p:spPr>
            <a:xfrm>
              <a:off x="2074287" y="2865708"/>
              <a:ext cx="7493001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accent1"/>
                  </a:solidFill>
                  <a:latin typeface="Abel" charset="0"/>
                  <a:cs typeface="+mj-cs"/>
                </a:rPr>
                <a:t>Electro-Mechanical Design</a:t>
              </a:r>
              <a:endParaRPr lang="ar-SA" sz="3200" b="0" cap="none" spc="0" dirty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+mj-cs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73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75000"/>
            <a:alpha val="3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xmlns="" id="{2C00A741-89B0-490F-B2E3-1108802B94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sp>
        <p:nvSpPr>
          <p:cNvPr id="14" name="مستطيل 13">
            <a:extLst>
              <a:ext uri="{FF2B5EF4-FFF2-40B4-BE49-F238E27FC236}">
                <a16:creationId xmlns:a16="http://schemas.microsoft.com/office/drawing/2014/main" xmlns="" id="{F2F7E481-0EC9-4D85-903A-D6F11099483F}"/>
              </a:ext>
            </a:extLst>
          </p:cNvPr>
          <p:cNvSpPr/>
          <p:nvPr/>
        </p:nvSpPr>
        <p:spPr>
          <a:xfrm>
            <a:off x="349624" y="189783"/>
            <a:ext cx="4582048" cy="6612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</a:t>
            </a:r>
          </a:p>
        </p:txBody>
      </p:sp>
      <p:sp>
        <p:nvSpPr>
          <p:cNvPr id="22" name="مستطيل 21">
            <a:extLst>
              <a:ext uri="{FF2B5EF4-FFF2-40B4-BE49-F238E27FC236}">
                <a16:creationId xmlns:a16="http://schemas.microsoft.com/office/drawing/2014/main" xmlns="" id="{AB3C6860-0B54-49F8-BAC0-99BC27186ED9}"/>
              </a:ext>
            </a:extLst>
          </p:cNvPr>
          <p:cNvSpPr/>
          <p:nvPr/>
        </p:nvSpPr>
        <p:spPr>
          <a:xfrm>
            <a:off x="500349" y="849669"/>
            <a:ext cx="2140299" cy="498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Location :</a:t>
            </a:r>
          </a:p>
        </p:txBody>
      </p:sp>
      <p:sp>
        <p:nvSpPr>
          <p:cNvPr id="23" name="مستطيل 22">
            <a:extLst>
              <a:ext uri="{FF2B5EF4-FFF2-40B4-BE49-F238E27FC236}">
                <a16:creationId xmlns:a16="http://schemas.microsoft.com/office/drawing/2014/main" xmlns="" id="{93D4C836-A4A8-41E3-A950-4EC23E0F3AFB}"/>
              </a:ext>
            </a:extLst>
          </p:cNvPr>
          <p:cNvSpPr/>
          <p:nvPr/>
        </p:nvSpPr>
        <p:spPr>
          <a:xfrm>
            <a:off x="349624" y="1394268"/>
            <a:ext cx="11525793" cy="10618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The project is located in Nablus - on Tulkarm Street – opposite to the Tamimi fuel station</a:t>
            </a:r>
          </a:p>
          <a:p>
            <a:pPr>
              <a:lnSpc>
                <a:spcPct val="150000"/>
              </a:lnSpc>
            </a:pPr>
            <a:r>
              <a:rPr lang="en-US" dirty="0"/>
              <a:t> </a:t>
            </a:r>
          </a:p>
        </p:txBody>
      </p:sp>
      <p:sp>
        <p:nvSpPr>
          <p:cNvPr id="26" name="مستطيل 25">
            <a:extLst>
              <a:ext uri="{FF2B5EF4-FFF2-40B4-BE49-F238E27FC236}">
                <a16:creationId xmlns:a16="http://schemas.microsoft.com/office/drawing/2014/main" xmlns="" id="{0C6337A8-58B5-40A1-9AA2-BB09933B04E5}"/>
              </a:ext>
            </a:extLst>
          </p:cNvPr>
          <p:cNvSpPr/>
          <p:nvPr/>
        </p:nvSpPr>
        <p:spPr>
          <a:xfrm>
            <a:off x="80387" y="90435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7E8E8B0-9DB6-41F3-99CD-E9BB9CB35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402440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5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1" name="صورة 10"/>
          <p:cNvPicPr/>
          <p:nvPr/>
        </p:nvPicPr>
        <p:blipFill>
          <a:blip r:embed="rId3"/>
          <a:stretch>
            <a:fillRect/>
          </a:stretch>
        </p:blipFill>
        <p:spPr>
          <a:xfrm>
            <a:off x="2743200" y="2115671"/>
            <a:ext cx="7064187" cy="449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67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50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636291" y="552328"/>
            <a:ext cx="71239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HVAC</a:t>
            </a:r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System : We selected VRF system for this building.</a:t>
            </a:r>
            <a:endParaRPr lang="ar-SA" sz="2200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036503"/>
              </p:ext>
            </p:extLst>
          </p:nvPr>
        </p:nvGraphicFramePr>
        <p:xfrm>
          <a:off x="2090059" y="983211"/>
          <a:ext cx="8602614" cy="55482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88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55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090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88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5269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8289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3691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7919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4938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74938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5762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Block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Zone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Design Capacity (kW)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Floor Area (m2)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Volume (m3)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Flow/Floor Area (l/s-m2)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Design Cooling Load Per Floor Area(W/m2)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Air flow (L/s)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Flow rate of diffuser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# of diffuser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616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Zone1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114.9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448.3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2.66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305.634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77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Reception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8.78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297.9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1114.8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661.338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54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Department Of Electricity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66.2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77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Office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18.4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71.7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34.7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43.608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77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Bathroom1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5.014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77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WC1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33.6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677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Bathroom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8.645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677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WC2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10.752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677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WC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1.44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11.808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54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Head Of The Tax Office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22.3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86.9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2.35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52.405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677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Tax Office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27.8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108.3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36.4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73.948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677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Secretary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47.3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34.727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677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Security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3.66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48.1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40.26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677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Head Of Water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29.2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97.3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80.008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354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Department Of Water Office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23.4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91.1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37.4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60.84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5032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G.F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Head Of Electricity Department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84.6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3.05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42.8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66.185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8814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1ST Floor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WC1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12.267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8814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1ST Floor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WC2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2.26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39.4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7.006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8814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1ST Floor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Zone8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18.4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38.3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49.312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8814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1ST Floor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Circulation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108.6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433.8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222.63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8814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1ST Floor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Reception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175.6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610.9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481.144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1" marR="47521" marT="0" marB="0" anchor="ctr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910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51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636291" y="552328"/>
            <a:ext cx="21360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HVAC</a:t>
            </a:r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System</a:t>
            </a:r>
            <a:endParaRPr lang="ar-SA" sz="22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609" y="1458270"/>
            <a:ext cx="9770012" cy="5014561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854110" y="1080930"/>
            <a:ext cx="82781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The picture shows the distribution of HVAC units on the first floor of the building</a:t>
            </a:r>
          </a:p>
        </p:txBody>
      </p:sp>
    </p:spTree>
    <p:extLst>
      <p:ext uri="{BB962C8B-B14F-4D97-AF65-F5344CB8AC3E}">
        <p14:creationId xmlns:p14="http://schemas.microsoft.com/office/powerpoint/2010/main" val="293722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52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612810" y="362600"/>
            <a:ext cx="82781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" sz="2200" dirty="0">
                <a:cs typeface="+mj-cs"/>
              </a:rPr>
              <a:t>F</a:t>
            </a:r>
            <a:r>
              <a:rPr lang="" sz="2200" dirty="0" smtClean="0">
                <a:cs typeface="+mj-cs"/>
              </a:rPr>
              <a:t>ire fighting </a:t>
            </a:r>
            <a:endParaRPr lang="ar-SA" sz="2200" dirty="0">
              <a:cs typeface="+mj-cs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5649" y="1264875"/>
            <a:ext cx="8217931" cy="520795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834278" y="893869"/>
            <a:ext cx="90264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cs typeface="+mj-cs"/>
              </a:rPr>
              <a:t>We selected the sprinkler system for this office building .</a:t>
            </a:r>
            <a:endParaRPr lang="ar-SA" sz="2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9757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53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612810" y="362600"/>
            <a:ext cx="82781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+mj-cs"/>
              </a:rPr>
              <a:t>L</a:t>
            </a:r>
            <a:r>
              <a:rPr lang="" sz="2200" dirty="0" smtClean="0">
                <a:cs typeface="+mj-cs"/>
              </a:rPr>
              <a:t>ighting </a:t>
            </a:r>
            <a:endParaRPr lang="ar-SA" sz="2200" dirty="0">
              <a:cs typeface="+mj-cs"/>
            </a:endParaRPr>
          </a:p>
        </p:txBody>
      </p:sp>
      <p:pic>
        <p:nvPicPr>
          <p:cNvPr id="12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612810" y="1944253"/>
            <a:ext cx="5343853" cy="3756179"/>
          </a:xfrm>
          <a:prstGeom prst="rect">
            <a:avLst/>
          </a:prstGeom>
        </p:spPr>
      </p:pic>
      <p:pic>
        <p:nvPicPr>
          <p:cNvPr id="14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6322423" y="1944253"/>
            <a:ext cx="5316583" cy="3756179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877218" y="1224374"/>
            <a:ext cx="8013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>
                <a:cs typeface="+mj-cs"/>
              </a:rPr>
              <a:t>The following are the types of luminaires that were used in office lighting</a:t>
            </a:r>
          </a:p>
        </p:txBody>
      </p:sp>
    </p:spTree>
    <p:extLst>
      <p:ext uri="{BB962C8B-B14F-4D97-AF65-F5344CB8AC3E}">
        <p14:creationId xmlns:p14="http://schemas.microsoft.com/office/powerpoint/2010/main" val="261658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54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612810" y="362600"/>
            <a:ext cx="82781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+mj-cs"/>
              </a:rPr>
              <a:t>L</a:t>
            </a:r>
            <a:r>
              <a:rPr lang="" sz="2200" dirty="0" smtClean="0">
                <a:cs typeface="+mj-cs"/>
              </a:rPr>
              <a:t>ighting </a:t>
            </a:r>
            <a:endParaRPr lang="ar-SA" sz="2200" dirty="0"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77128" y="976050"/>
            <a:ext cx="731277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figure below shows an image taken from the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DIALux-evo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program.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06474" y="1658024"/>
            <a:ext cx="5534025" cy="2685375"/>
          </a:xfrm>
          <a:prstGeom prst="rect">
            <a:avLst/>
          </a:prstGeom>
        </p:spPr>
      </p:pic>
      <p:pic>
        <p:nvPicPr>
          <p:cNvPr id="16" name="Picture 2"/>
          <p:cNvPicPr/>
          <p:nvPr/>
        </p:nvPicPr>
        <p:blipFill>
          <a:blip r:embed="rId4"/>
          <a:stretch>
            <a:fillRect/>
          </a:stretch>
        </p:blipFill>
        <p:spPr>
          <a:xfrm>
            <a:off x="7144378" y="1646639"/>
            <a:ext cx="3800475" cy="2345690"/>
          </a:xfrm>
          <a:prstGeom prst="rect">
            <a:avLst/>
          </a:prstGeom>
        </p:spPr>
      </p:pic>
      <p:pic>
        <p:nvPicPr>
          <p:cNvPr id="17" name="Picture 1"/>
          <p:cNvPicPr/>
          <p:nvPr/>
        </p:nvPicPr>
        <p:blipFill>
          <a:blip r:embed="rId5"/>
          <a:stretch>
            <a:fillRect/>
          </a:stretch>
        </p:blipFill>
        <p:spPr>
          <a:xfrm>
            <a:off x="7144378" y="4292578"/>
            <a:ext cx="3800475" cy="214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3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55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612810" y="362600"/>
            <a:ext cx="82781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+mj-cs"/>
              </a:rPr>
              <a:t>L</a:t>
            </a:r>
            <a:r>
              <a:rPr lang="" sz="2200" dirty="0" smtClean="0">
                <a:cs typeface="+mj-cs"/>
              </a:rPr>
              <a:t>ighting </a:t>
            </a:r>
            <a:endParaRPr lang="ar-SA" sz="2200" dirty="0">
              <a:cs typeface="+mj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878" y="1895547"/>
            <a:ext cx="7886700" cy="447675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854110" y="1109588"/>
            <a:ext cx="6554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>
                <a:cs typeface="+mj-cs"/>
              </a:rPr>
              <a:t>The photo shows the lighting distribution on the second floor</a:t>
            </a:r>
          </a:p>
        </p:txBody>
      </p:sp>
    </p:spTree>
    <p:extLst>
      <p:ext uri="{BB962C8B-B14F-4D97-AF65-F5344CB8AC3E}">
        <p14:creationId xmlns:p14="http://schemas.microsoft.com/office/powerpoint/2010/main" val="352399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56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612810" y="362600"/>
            <a:ext cx="82781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cs typeface="+mj-cs"/>
              </a:rPr>
              <a:t>Acoustical</a:t>
            </a:r>
            <a:r>
              <a:rPr lang="" sz="2200" dirty="0" smtClean="0">
                <a:cs typeface="+mj-cs"/>
              </a:rPr>
              <a:t> </a:t>
            </a:r>
            <a:endParaRPr lang="ar-SA" sz="2200" dirty="0"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62647" y="886603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Plaster is one of the basic materials in the final finishing process in the building. Below are the values of plaster absorption at different frequencies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3"/>
          <a:stretch>
            <a:fillRect/>
          </a:stretch>
        </p:blipFill>
        <p:spPr>
          <a:xfrm>
            <a:off x="612810" y="2680135"/>
            <a:ext cx="4528820" cy="241935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6258647" y="1069166"/>
            <a:ext cx="4683817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6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Flooring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Office floors are designed from ceramics. Below are the absorption values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some frequencies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صورة 13"/>
          <p:cNvPicPr/>
          <p:nvPr/>
        </p:nvPicPr>
        <p:blipFill>
          <a:blip r:embed="rId4"/>
          <a:stretch>
            <a:fillRect/>
          </a:stretch>
        </p:blipFill>
        <p:spPr>
          <a:xfrm>
            <a:off x="6408578" y="2624753"/>
            <a:ext cx="4383953" cy="247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64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57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612810" y="362600"/>
            <a:ext cx="82781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cs typeface="+mj-cs"/>
              </a:rPr>
              <a:t>Acoustical</a:t>
            </a:r>
            <a:r>
              <a:rPr lang="" sz="2200" dirty="0" smtClean="0">
                <a:cs typeface="+mj-cs"/>
              </a:rPr>
              <a:t> </a:t>
            </a:r>
            <a:endParaRPr lang="ar-SA" sz="2200" dirty="0">
              <a:cs typeface="+mj-cs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69921" y="994142"/>
            <a:ext cx="4432300" cy="1441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Door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doors, oak doors are used. Below are the absorption values of some frequencies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صورة 14"/>
          <p:cNvPicPr/>
          <p:nvPr/>
        </p:nvPicPr>
        <p:blipFill>
          <a:blip r:embed="rId3"/>
          <a:stretch>
            <a:fillRect/>
          </a:stretch>
        </p:blipFill>
        <p:spPr>
          <a:xfrm>
            <a:off x="612810" y="2869434"/>
            <a:ext cx="4898990" cy="2399232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5972070" y="845961"/>
            <a:ext cx="6096000" cy="17377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Ceiling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the offices in the municipality building, acoustic tiles have been used for the final finishing of the ceiling. Below are the values of absorption at different frequencies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صورة 16"/>
          <p:cNvPicPr/>
          <p:nvPr/>
        </p:nvPicPr>
        <p:blipFill>
          <a:blip r:embed="rId4"/>
          <a:stretch>
            <a:fillRect/>
          </a:stretch>
        </p:blipFill>
        <p:spPr>
          <a:xfrm>
            <a:off x="6299629" y="2832094"/>
            <a:ext cx="5182577" cy="243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1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58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612810" y="362600"/>
            <a:ext cx="82781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cs typeface="+mj-cs"/>
              </a:rPr>
              <a:t>Acoustical</a:t>
            </a:r>
            <a:r>
              <a:rPr lang="" sz="2200" dirty="0" smtClean="0">
                <a:cs typeface="+mj-cs"/>
              </a:rPr>
              <a:t> </a:t>
            </a:r>
            <a:endParaRPr lang="ar-SA" sz="2200" dirty="0">
              <a:cs typeface="+mj-cs"/>
            </a:endParaRPr>
          </a:p>
        </p:txBody>
      </p:sp>
      <p:pic>
        <p:nvPicPr>
          <p:cNvPr id="14" name="صورة 13"/>
          <p:cNvPicPr/>
          <p:nvPr/>
        </p:nvPicPr>
        <p:blipFill>
          <a:blip r:embed="rId3"/>
          <a:stretch>
            <a:fillRect/>
          </a:stretch>
        </p:blipFill>
        <p:spPr>
          <a:xfrm>
            <a:off x="544425" y="1982141"/>
            <a:ext cx="7602890" cy="4202361"/>
          </a:xfrm>
          <a:prstGeom prst="rect">
            <a:avLst/>
          </a:prstGeom>
        </p:spPr>
      </p:pic>
      <p:pic>
        <p:nvPicPr>
          <p:cNvPr id="16" name="صورة 15"/>
          <p:cNvPicPr/>
          <p:nvPr/>
        </p:nvPicPr>
        <p:blipFill>
          <a:blip r:embed="rId4"/>
          <a:stretch>
            <a:fillRect/>
          </a:stretch>
        </p:blipFill>
        <p:spPr>
          <a:xfrm>
            <a:off x="8321040" y="1993237"/>
            <a:ext cx="3362960" cy="4173068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716768" y="1030924"/>
            <a:ext cx="859233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figure below shows the RT60 values for an office on the first floor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76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59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612810" y="362600"/>
            <a:ext cx="82781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cs typeface="+mj-cs"/>
              </a:rPr>
              <a:t>Drainage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SA" sz="2200" dirty="0"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097" y="1645264"/>
            <a:ext cx="9497201" cy="4650354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854110" y="1065297"/>
            <a:ext cx="82781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The picture shows the distribution of the </a:t>
            </a:r>
            <a:r>
              <a:rPr lang="en-US" dirty="0" smtClean="0"/>
              <a:t>drainage </a:t>
            </a:r>
            <a:r>
              <a:rPr lang="ar-SA" dirty="0" smtClean="0"/>
              <a:t>system </a:t>
            </a:r>
            <a:r>
              <a:rPr lang="ar-SA" dirty="0"/>
              <a:t>on the third floor</a:t>
            </a:r>
          </a:p>
        </p:txBody>
      </p:sp>
    </p:spTree>
    <p:extLst>
      <p:ext uri="{BB962C8B-B14F-4D97-AF65-F5344CB8AC3E}">
        <p14:creationId xmlns:p14="http://schemas.microsoft.com/office/powerpoint/2010/main" val="88549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AEFD90D6-2923-43B9-9160-843CE33B0B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9B1CFF0E-17CA-4A6E-9E7B-FC485E2B3FF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AD5EDF23-9A36-4CBC-A05C-AFDE4B2DD402}"/>
              </a:ext>
            </a:extLst>
          </p:cNvPr>
          <p:cNvSpPr/>
          <p:nvPr/>
        </p:nvSpPr>
        <p:spPr>
          <a:xfrm>
            <a:off x="80387" y="64309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xmlns="" id="{0C60ED42-96B7-4A1A-ACD8-5A4DCE9FC68E}"/>
              </a:ext>
            </a:extLst>
          </p:cNvPr>
          <p:cNvSpPr/>
          <p:nvPr/>
        </p:nvSpPr>
        <p:spPr>
          <a:xfrm>
            <a:off x="587101" y="240719"/>
            <a:ext cx="5235191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</a:t>
            </a:r>
          </a:p>
        </p:txBody>
      </p:sp>
      <p:sp>
        <p:nvSpPr>
          <p:cNvPr id="12" name="مستطيل 11">
            <a:extLst>
              <a:ext uri="{FF2B5EF4-FFF2-40B4-BE49-F238E27FC236}">
                <a16:creationId xmlns:a16="http://schemas.microsoft.com/office/drawing/2014/main" xmlns="" id="{A5C623FF-08D7-4B3C-9772-BAE9A1D7E73B}"/>
              </a:ext>
            </a:extLst>
          </p:cNvPr>
          <p:cNvSpPr/>
          <p:nvPr/>
        </p:nvSpPr>
        <p:spPr>
          <a:xfrm>
            <a:off x="-1736793" y="1306956"/>
            <a:ext cx="4647788" cy="5078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xmlns="" id="{FF0D3049-E225-4DBA-B331-B3D1BD70B271}"/>
              </a:ext>
            </a:extLst>
          </p:cNvPr>
          <p:cNvSpPr/>
          <p:nvPr/>
        </p:nvSpPr>
        <p:spPr>
          <a:xfrm>
            <a:off x="638210" y="950542"/>
            <a:ext cx="2045010" cy="498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Wind </a:t>
            </a:r>
            <a:r>
              <a:rPr lang="en-US" sz="2000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direction</a:t>
            </a:r>
            <a:endParaRPr lang="en-US" sz="2000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B13DA90-0AFC-4D58-8094-5A6DC3EA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6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6" name="صورة 15"/>
          <p:cNvPicPr/>
          <p:nvPr/>
        </p:nvPicPr>
        <p:blipFill>
          <a:blip r:embed="rId3"/>
          <a:stretch>
            <a:fillRect/>
          </a:stretch>
        </p:blipFill>
        <p:spPr>
          <a:xfrm>
            <a:off x="638210" y="2804330"/>
            <a:ext cx="4886290" cy="3727098"/>
          </a:xfrm>
          <a:prstGeom prst="rect">
            <a:avLst/>
          </a:prstGeom>
        </p:spPr>
      </p:pic>
      <p:pic>
        <p:nvPicPr>
          <p:cNvPr id="18" name="صورة 17"/>
          <p:cNvPicPr/>
          <p:nvPr/>
        </p:nvPicPr>
        <p:blipFill>
          <a:blip r:embed="rId4"/>
          <a:stretch>
            <a:fillRect/>
          </a:stretch>
        </p:blipFill>
        <p:spPr>
          <a:xfrm>
            <a:off x="6347535" y="2814818"/>
            <a:ext cx="5107586" cy="3706122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38210" y="1613555"/>
            <a:ext cx="943289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The winds in Palestine are west and southwesterly in the winter and westerly and northwesterly in the summer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171699" y="2245061"/>
            <a:ext cx="96051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summer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488347" y="2342985"/>
            <a:ext cx="845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winter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401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60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612810" y="362600"/>
            <a:ext cx="82781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Water supply </a:t>
            </a:r>
            <a:endParaRPr lang="ar-SA" sz="2200" dirty="0">
              <a:cs typeface="+mj-cs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854110" y="1065297"/>
            <a:ext cx="82781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>
                <a:cs typeface="+mj-cs"/>
              </a:rPr>
              <a:t>The picture shows the distribution of the </a:t>
            </a:r>
            <a:r>
              <a:rPr lang="en-US" dirty="0" smtClean="0">
                <a:cs typeface="+mj-cs"/>
              </a:rPr>
              <a:t>water supply </a:t>
            </a:r>
            <a:r>
              <a:rPr lang="ar-SA" dirty="0" smtClean="0">
                <a:cs typeface="+mj-cs"/>
              </a:rPr>
              <a:t>on </a:t>
            </a:r>
            <a:r>
              <a:rPr lang="ar-SA" dirty="0">
                <a:cs typeface="+mj-cs"/>
              </a:rPr>
              <a:t>the </a:t>
            </a:r>
            <a:r>
              <a:rPr lang="" dirty="0" smtClean="0">
                <a:cs typeface="+mj-cs"/>
              </a:rPr>
              <a:t>forth</a:t>
            </a:r>
            <a:r>
              <a:rPr lang="ar-SA" dirty="0" smtClean="0">
                <a:cs typeface="+mj-cs"/>
              </a:rPr>
              <a:t> </a:t>
            </a:r>
            <a:r>
              <a:rPr lang="ar-SA" dirty="0">
                <a:cs typeface="+mj-cs"/>
              </a:rPr>
              <a:t>floor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537" y="2115741"/>
            <a:ext cx="8315325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33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71B7BAC7-FE87-40F6-AA24-4F4685D1B022}" type="slidenum">
              <a:rPr lang="en-US" sz="2000" b="1" smtClean="0">
                <a:solidFill>
                  <a:schemeClr val="tx1"/>
                </a:solidFill>
              </a:rPr>
              <a:pPr/>
              <a:t>61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8" name="مجموعة 7">
            <a:extLst>
              <a:ext uri="{FF2B5EF4-FFF2-40B4-BE49-F238E27FC236}">
                <a16:creationId xmlns:a16="http://schemas.microsoft.com/office/drawing/2014/main" xmlns="" id="{4E064058-0579-46A9-B82B-2C4066878C1B}"/>
              </a:ext>
            </a:extLst>
          </p:cNvPr>
          <p:cNvGrpSpPr/>
          <p:nvPr/>
        </p:nvGrpSpPr>
        <p:grpSpPr>
          <a:xfrm>
            <a:off x="80387" y="90435"/>
            <a:ext cx="11987683" cy="6682154"/>
            <a:chOff x="80387" y="90435"/>
            <a:chExt cx="11987683" cy="6682154"/>
          </a:xfrm>
        </p:grpSpPr>
        <p:pic>
          <p:nvPicPr>
            <p:cNvPr id="9" name="صورة 8">
              <a:extLst>
                <a:ext uri="{FF2B5EF4-FFF2-40B4-BE49-F238E27FC236}">
                  <a16:creationId xmlns:a16="http://schemas.microsoft.com/office/drawing/2014/main" xmlns="" id="{AB491407-2A24-4E85-A8B1-B7FC2AA18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10" name="مستطيل 9">
              <a:extLst>
                <a:ext uri="{FF2B5EF4-FFF2-40B4-BE49-F238E27FC236}">
                  <a16:creationId xmlns:a16="http://schemas.microsoft.com/office/drawing/2014/main" xmlns="" id="{2ABA48E4-11CF-4EB5-8F0E-45D7732B54D9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مستطيل 10">
              <a:extLst>
                <a:ext uri="{FF2B5EF4-FFF2-40B4-BE49-F238E27FC236}">
                  <a16:creationId xmlns:a16="http://schemas.microsoft.com/office/drawing/2014/main" xmlns="" id="{286DD74A-4D9A-4377-926D-CDF7D7C5BB33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7709911F-FFEC-4430-A7BE-2229C519D3A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709390" y="573235"/>
            <a:ext cx="82781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Elevator  </a:t>
            </a:r>
            <a:endParaRPr lang="ar-SA" sz="2200" dirty="0"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54110" y="1644117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latin typeface="Abel" charset="0"/>
              </a:rPr>
              <a:t>Required number = </a:t>
            </a:r>
            <a:r>
              <a:rPr lang="en-US" dirty="0" smtClean="0">
                <a:latin typeface="Abel" charset="0"/>
              </a:rPr>
              <a:t>3</a:t>
            </a:r>
            <a:endParaRPr lang="en-US" dirty="0">
              <a:latin typeface="Abel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Abel" charset="0"/>
              </a:rPr>
              <a:t>Car capacity </a:t>
            </a:r>
            <a:r>
              <a:rPr lang="en-US" dirty="0" smtClean="0">
                <a:latin typeface="Abel" charset="0"/>
              </a:rPr>
              <a:t>= 1250 kg</a:t>
            </a:r>
            <a:endParaRPr lang="en-US" dirty="0">
              <a:latin typeface="Abel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Abel" charset="0"/>
              </a:rPr>
              <a:t>Car speed = </a:t>
            </a:r>
            <a:r>
              <a:rPr lang="en-US" dirty="0" smtClean="0">
                <a:latin typeface="Abel" charset="0"/>
              </a:rPr>
              <a:t>2 m/s</a:t>
            </a:r>
            <a:endParaRPr lang="en-US" dirty="0">
              <a:latin typeface="Abel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Abel" charset="0"/>
              </a:rPr>
              <a:t>Car passenger capacity = </a:t>
            </a:r>
            <a:r>
              <a:rPr lang="en-US" dirty="0" smtClean="0">
                <a:latin typeface="Abel" charset="0"/>
              </a:rPr>
              <a:t>13 persons</a:t>
            </a:r>
            <a:endParaRPr lang="en-US" dirty="0">
              <a:latin typeface="Abel" charset="0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3"/>
          <a:stretch>
            <a:fillRect/>
          </a:stretch>
        </p:blipFill>
        <p:spPr>
          <a:xfrm>
            <a:off x="5018370" y="1990790"/>
            <a:ext cx="6945948" cy="3505381"/>
          </a:xfrm>
          <a:prstGeom prst="rect">
            <a:avLst/>
          </a:prstGeom>
        </p:spPr>
      </p:pic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xmlns="" id="{88E2D38D-3656-4CA4-BC22-3000503CD907}"/>
              </a:ext>
            </a:extLst>
          </p:cNvPr>
          <p:cNvSpPr/>
          <p:nvPr/>
        </p:nvSpPr>
        <p:spPr>
          <a:xfrm>
            <a:off x="7321624" y="3276598"/>
            <a:ext cx="606390" cy="43468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شكل بيضاوي 14">
            <a:extLst>
              <a:ext uri="{FF2B5EF4-FFF2-40B4-BE49-F238E27FC236}">
                <a16:creationId xmlns:a16="http://schemas.microsoft.com/office/drawing/2014/main" xmlns="" id="{88E2D38D-3656-4CA4-BC22-3000503CD907}"/>
              </a:ext>
            </a:extLst>
          </p:cNvPr>
          <p:cNvSpPr/>
          <p:nvPr/>
        </p:nvSpPr>
        <p:spPr>
          <a:xfrm>
            <a:off x="7321624" y="3952441"/>
            <a:ext cx="804417" cy="498288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1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B782C47C-01BF-40E5-BEB2-DB00307734AA}"/>
              </a:ext>
            </a:extLst>
          </p:cNvPr>
          <p:cNvGrpSpPr/>
          <p:nvPr/>
        </p:nvGrpSpPr>
        <p:grpSpPr>
          <a:xfrm>
            <a:off x="80387" y="87923"/>
            <a:ext cx="11987683" cy="6682154"/>
            <a:chOff x="80387" y="90435"/>
            <a:chExt cx="11987683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891AC940-5496-438C-A27C-082AFA7DEE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9DC9196E-5A8F-4FEB-815F-FAF56421078C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512A3C79-EC93-4A4E-8417-10B8659F1C12}"/>
                </a:ext>
              </a:extLst>
            </p:cNvPr>
            <p:cNvSpPr/>
            <p:nvPr/>
          </p:nvSpPr>
          <p:spPr>
            <a:xfrm>
              <a:off x="1909187" y="793487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مستطيل 8">
              <a:extLst>
                <a:ext uri="{FF2B5EF4-FFF2-40B4-BE49-F238E27FC236}">
                  <a16:creationId xmlns:a16="http://schemas.microsoft.com/office/drawing/2014/main" xmlns="" id="{9E6BA535-0BA7-41AE-9C8C-312081F89AD4}"/>
                </a:ext>
              </a:extLst>
            </p:cNvPr>
            <p:cNvSpPr/>
            <p:nvPr/>
          </p:nvSpPr>
          <p:spPr>
            <a:xfrm>
              <a:off x="272956" y="270267"/>
              <a:ext cx="3754460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Cost Estimation </a:t>
              </a:r>
              <a:endParaRPr lang="ar-SA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DF34602-4CF2-4638-8BE9-2C167CD40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62</a:t>
            </a:fld>
            <a:endParaRPr lang="en-US" sz="2000" b="1">
              <a:solidFill>
                <a:schemeClr val="tx1"/>
              </a:solidFill>
            </a:endParaRPr>
          </a:p>
        </p:txBody>
      </p:sp>
      <p:cxnSp>
        <p:nvCxnSpPr>
          <p:cNvPr id="13" name="رابط مستقيم 12">
            <a:extLst>
              <a:ext uri="{FF2B5EF4-FFF2-40B4-BE49-F238E27FC236}">
                <a16:creationId xmlns:a16="http://schemas.microsoft.com/office/drawing/2014/main" xmlns="" id="{06F474C2-9C06-4FF8-A0BA-CDC93237043D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مخطط 16"/>
          <p:cNvGraphicFramePr/>
          <p:nvPr>
            <p:extLst>
              <p:ext uri="{D42A27DB-BD31-4B8C-83A1-F6EECF244321}">
                <p14:modId xmlns:p14="http://schemas.microsoft.com/office/powerpoint/2010/main" val="1017125847"/>
              </p:ext>
            </p:extLst>
          </p:nvPr>
        </p:nvGraphicFramePr>
        <p:xfrm>
          <a:off x="4508500" y="6942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488940"/>
              </p:ext>
            </p:extLst>
          </p:nvPr>
        </p:nvGraphicFramePr>
        <p:xfrm>
          <a:off x="647700" y="1370942"/>
          <a:ext cx="4911690" cy="3188359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6475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055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586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181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cost (NIS)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bel" charset="0"/>
                        </a:rPr>
                        <a:t>Unit</a:t>
                      </a:r>
                      <a:r>
                        <a:rPr lang="en-US" baseline="0" dirty="0" smtClean="0">
                          <a:latin typeface="Abel" charset="0"/>
                        </a:rPr>
                        <a:t> cost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Abel" charset="0"/>
                        </a:rPr>
                        <a:t>sikal</a:t>
                      </a:r>
                      <a:endParaRPr lang="en-US" dirty="0">
                        <a:latin typeface="Abe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4033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cs typeface="+mj-cs"/>
                        </a:rPr>
                        <a:t>Structure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cs typeface="+mj-cs"/>
                        </a:rPr>
                        <a:t>6875000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Abel" charset="0"/>
                          <a:cs typeface="+mj-cs"/>
                        </a:rPr>
                        <a:t>1233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4033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cs typeface="+mj-cs"/>
                        </a:rPr>
                        <a:t>Finishing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cs typeface="+mj-cs"/>
                        </a:rPr>
                        <a:t>8567000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Abel" charset="0"/>
                          <a:cs typeface="+mj-cs"/>
                        </a:rPr>
                        <a:t>1540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4033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cs typeface="+mj-cs"/>
                        </a:rPr>
                        <a:t>Mechanical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cs typeface="+mj-cs"/>
                        </a:rPr>
                        <a:t>532000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Abel" charset="0"/>
                          <a:cs typeface="+mj-cs"/>
                        </a:rPr>
                        <a:t>117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4033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cs typeface="+mj-cs"/>
                        </a:rPr>
                        <a:t>Electrical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cs typeface="+mj-cs"/>
                        </a:rPr>
                        <a:t>625400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Abel" charset="0"/>
                          <a:cs typeface="+mj-cs"/>
                        </a:rPr>
                        <a:t>140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4033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cs typeface="+mj-cs"/>
                        </a:rPr>
                        <a:t>Total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cs typeface="+mj-cs"/>
                        </a:rPr>
                        <a:t>16599400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Abel" charset="0"/>
                          <a:cs typeface="+mj-cs"/>
                        </a:rPr>
                        <a:t>3000</a:t>
                      </a:r>
                      <a:endParaRPr lang="en-US" b="0" dirty="0">
                        <a:latin typeface="Abel" charset="0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45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4">
            <a:extLst>
              <a:ext uri="{FF2B5EF4-FFF2-40B4-BE49-F238E27FC236}">
                <a16:creationId xmlns:a16="http://schemas.microsoft.com/office/drawing/2014/main" xmlns="" id="{9C5BBCBB-27F9-4300-BF0D-6C2B270A9EAD}"/>
              </a:ext>
            </a:extLst>
          </p:cNvPr>
          <p:cNvGrpSpPr/>
          <p:nvPr/>
        </p:nvGrpSpPr>
        <p:grpSpPr>
          <a:xfrm>
            <a:off x="80387" y="87923"/>
            <a:ext cx="11987683" cy="6682154"/>
            <a:chOff x="80387" y="90435"/>
            <a:chExt cx="11987683" cy="6682154"/>
          </a:xfrm>
        </p:grpSpPr>
        <p:pic>
          <p:nvPicPr>
            <p:cNvPr id="6" name="صورة 5">
              <a:extLst>
                <a:ext uri="{FF2B5EF4-FFF2-40B4-BE49-F238E27FC236}">
                  <a16:creationId xmlns:a16="http://schemas.microsoft.com/office/drawing/2014/main" xmlns="" id="{95F76639-BA6A-42C0-B310-30F21F508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0617" y="189783"/>
              <a:ext cx="1044801" cy="1045885"/>
            </a:xfrm>
            <a:prstGeom prst="rect">
              <a:avLst/>
            </a:prstGeom>
          </p:spPr>
        </p:pic>
        <p:sp>
          <p:nvSpPr>
            <p:cNvPr id="7" name="مستطيل 6">
              <a:extLst>
                <a:ext uri="{FF2B5EF4-FFF2-40B4-BE49-F238E27FC236}">
                  <a16:creationId xmlns:a16="http://schemas.microsoft.com/office/drawing/2014/main" xmlns="" id="{A8364530-0EB5-420A-A286-32A3A584D05F}"/>
                </a:ext>
              </a:extLst>
            </p:cNvPr>
            <p:cNvSpPr/>
            <p:nvPr/>
          </p:nvSpPr>
          <p:spPr>
            <a:xfrm>
              <a:off x="80387" y="90435"/>
              <a:ext cx="11987683" cy="6682154"/>
            </a:xfrm>
            <a:prstGeom prst="rect">
              <a:avLst/>
            </a:prstGeom>
            <a:noFill/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مستطيل 7">
              <a:extLst>
                <a:ext uri="{FF2B5EF4-FFF2-40B4-BE49-F238E27FC236}">
                  <a16:creationId xmlns:a16="http://schemas.microsoft.com/office/drawing/2014/main" xmlns="" id="{C7A7A606-1C5A-4DCF-8ED6-622659B8115C}"/>
                </a:ext>
              </a:extLst>
            </p:cNvPr>
            <p:cNvSpPr/>
            <p:nvPr/>
          </p:nvSpPr>
          <p:spPr>
            <a:xfrm>
              <a:off x="985909" y="716506"/>
              <a:ext cx="5235191" cy="57996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xmlns="" id="{ADBC869E-33A4-4D36-8945-0961E619D9BF}"/>
              </a:ext>
            </a:extLst>
          </p:cNvPr>
          <p:cNvSpPr/>
          <p:nvPr/>
        </p:nvSpPr>
        <p:spPr>
          <a:xfrm>
            <a:off x="886245" y="3098396"/>
            <a:ext cx="10085032" cy="986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ctr">
              <a:lnSpc>
                <a:spcPct val="150000"/>
              </a:lnSpc>
              <a:spcAft>
                <a:spcPts val="1000"/>
              </a:spcAft>
              <a:tabLst>
                <a:tab pos="2104390" algn="l"/>
              </a:tabLst>
            </a:pPr>
            <a:r>
              <a:rPr lang="en-US" sz="4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kind Attention 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F25219D0-6B60-413A-AD81-30F62E415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545"/>
            <a:ext cx="65" cy="40011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52094E0-0267-4C06-992E-7F69C44EC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63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xmlns="" id="{96A85AD3-96B5-4938-A7AA-87A508101F99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AEFD90D6-2923-43B9-9160-843CE33B0B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9B1CFF0E-17CA-4A6E-9E7B-FC485E2B3FF5}"/>
              </a:ext>
            </a:extLst>
          </p:cNvPr>
          <p:cNvCxnSpPr/>
          <p:nvPr/>
        </p:nvCxnSpPr>
        <p:spPr>
          <a:xfrm flipH="1">
            <a:off x="854110" y="6531429"/>
            <a:ext cx="1060101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AD5EDF23-9A36-4CBC-A05C-AFDE4B2DD402}"/>
              </a:ext>
            </a:extLst>
          </p:cNvPr>
          <p:cNvSpPr/>
          <p:nvPr/>
        </p:nvSpPr>
        <p:spPr>
          <a:xfrm>
            <a:off x="80387" y="90435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xmlns="" id="{0C60ED42-96B7-4A1A-ACD8-5A4DCE9FC68E}"/>
              </a:ext>
            </a:extLst>
          </p:cNvPr>
          <p:cNvSpPr/>
          <p:nvPr/>
        </p:nvSpPr>
        <p:spPr>
          <a:xfrm>
            <a:off x="547376" y="326413"/>
            <a:ext cx="5240125" cy="6612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</a:t>
            </a:r>
          </a:p>
        </p:txBody>
      </p:sp>
      <p:sp>
        <p:nvSpPr>
          <p:cNvPr id="12" name="مستطيل 11">
            <a:extLst>
              <a:ext uri="{FF2B5EF4-FFF2-40B4-BE49-F238E27FC236}">
                <a16:creationId xmlns:a16="http://schemas.microsoft.com/office/drawing/2014/main" xmlns="" id="{A5C623FF-08D7-4B3C-9772-BAE9A1D7E73B}"/>
              </a:ext>
            </a:extLst>
          </p:cNvPr>
          <p:cNvSpPr/>
          <p:nvPr/>
        </p:nvSpPr>
        <p:spPr>
          <a:xfrm>
            <a:off x="857436" y="1781643"/>
            <a:ext cx="4647788" cy="5078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B13DA90-0AFC-4D58-8094-5A6DC3EA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2218" y="6348866"/>
            <a:ext cx="2743200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7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49306" y="1078313"/>
            <a:ext cx="1244251" cy="423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>
              <a:lnSpc>
                <a:spcPct val="115000"/>
              </a:lnSpc>
              <a:spcAft>
                <a:spcPts val="800"/>
              </a:spcAft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Noise</a:t>
            </a:r>
            <a:endParaRPr lang="en-US" sz="16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49306" y="1690950"/>
            <a:ext cx="11194993" cy="878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building is affected by the disturbance from the surrounding streets on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three sides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the noise level estimated to be equal 60-65 dB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صورة 18"/>
          <p:cNvPicPr/>
          <p:nvPr/>
        </p:nvPicPr>
        <p:blipFill>
          <a:blip r:embed="rId3"/>
          <a:stretch>
            <a:fillRect/>
          </a:stretch>
        </p:blipFill>
        <p:spPr>
          <a:xfrm>
            <a:off x="2964238" y="2569845"/>
            <a:ext cx="6675061" cy="394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81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8759D0E9-6B5D-4D4F-91D4-29B9A1784B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4F7E81BB-939B-460B-929B-E0584A0D7380}"/>
              </a:ext>
            </a:extLst>
          </p:cNvPr>
          <p:cNvCxnSpPr/>
          <p:nvPr/>
        </p:nvCxnSpPr>
        <p:spPr>
          <a:xfrm flipH="1">
            <a:off x="854111" y="6508376"/>
            <a:ext cx="3879254" cy="23053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1382793D-E076-4193-9F56-7A8E921C5DAA}"/>
              </a:ext>
            </a:extLst>
          </p:cNvPr>
          <p:cNvSpPr/>
          <p:nvPr/>
        </p:nvSpPr>
        <p:spPr>
          <a:xfrm>
            <a:off x="80387" y="90435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xmlns="" id="{430FCED7-C94A-4EED-B885-86CD5468D83C}"/>
              </a:ext>
            </a:extLst>
          </p:cNvPr>
          <p:cNvSpPr/>
          <p:nvPr/>
        </p:nvSpPr>
        <p:spPr>
          <a:xfrm>
            <a:off x="508001" y="389559"/>
            <a:ext cx="2133599" cy="5799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view</a:t>
            </a:r>
            <a:endParaRPr lang="en-US" sz="2400" dirty="0">
              <a:ln w="0"/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C9B47325-EEA6-4271-8353-110A7EBAF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2848509" y="6299223"/>
            <a:ext cx="2187882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8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321" y="1168206"/>
            <a:ext cx="9372325" cy="509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2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8759D0E9-6B5D-4D4F-91D4-29B9A1784B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617" y="189783"/>
            <a:ext cx="1044801" cy="1045885"/>
          </a:xfrm>
          <a:prstGeom prst="rect">
            <a:avLst/>
          </a:prstGeom>
        </p:spPr>
      </p:pic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xmlns="" id="{4F7E81BB-939B-460B-929B-E0584A0D7380}"/>
              </a:ext>
            </a:extLst>
          </p:cNvPr>
          <p:cNvCxnSpPr/>
          <p:nvPr/>
        </p:nvCxnSpPr>
        <p:spPr>
          <a:xfrm flipH="1">
            <a:off x="854111" y="6508376"/>
            <a:ext cx="3879254" cy="23053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1382793D-E076-4193-9F56-7A8E921C5DAA}"/>
              </a:ext>
            </a:extLst>
          </p:cNvPr>
          <p:cNvSpPr/>
          <p:nvPr/>
        </p:nvSpPr>
        <p:spPr>
          <a:xfrm>
            <a:off x="80387" y="90435"/>
            <a:ext cx="11987683" cy="6682154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xmlns="" id="{430FCED7-C94A-4EED-B885-86CD5468D83C}"/>
              </a:ext>
            </a:extLst>
          </p:cNvPr>
          <p:cNvSpPr/>
          <p:nvPr/>
        </p:nvSpPr>
        <p:spPr>
          <a:xfrm>
            <a:off x="508001" y="389559"/>
            <a:ext cx="2133599" cy="5799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view</a:t>
            </a:r>
            <a:endParaRPr lang="en-US" sz="2400" dirty="0">
              <a:ln w="0"/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C9B47325-EEA6-4271-8353-110A7EBAF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2848508" y="6299223"/>
            <a:ext cx="8708491" cy="365125"/>
          </a:xfrm>
        </p:spPr>
        <p:txBody>
          <a:bodyPr/>
          <a:lstStyle/>
          <a:p>
            <a:fld id="{09964888-E3DD-43E6-9D6D-BA1E53871D58}" type="slidenum">
              <a:rPr lang="en-US" sz="2000" b="1" smtClean="0">
                <a:solidFill>
                  <a:schemeClr val="tx1"/>
                </a:solidFill>
              </a:rPr>
              <a:pPr/>
              <a:t>9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11" y="1178679"/>
            <a:ext cx="9976506" cy="503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46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4103</TotalTime>
  <Words>1720</Words>
  <Application>Microsoft Office PowerPoint</Application>
  <PresentationFormat>ملء الشاشة</PresentationFormat>
  <Paragraphs>670</Paragraphs>
  <Slides>63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63</vt:i4>
      </vt:variant>
    </vt:vector>
  </HeadingPairs>
  <TitlesOfParts>
    <vt:vector size="72" baseType="lpstr">
      <vt:lpstr>Abel</vt:lpstr>
      <vt:lpstr>Arial</vt:lpstr>
      <vt:lpstr>Calibri</vt:lpstr>
      <vt:lpstr>Calibri Light</vt:lpstr>
      <vt:lpstr>Cambria Math</vt:lpstr>
      <vt:lpstr>Simplified Arabic</vt:lpstr>
      <vt:lpstr>Times New Roman</vt:lpstr>
      <vt:lpstr>Wingdings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Overshadowing :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islam sawalmi</dc:creator>
  <cp:lastModifiedBy>HITECH</cp:lastModifiedBy>
  <cp:revision>257</cp:revision>
  <dcterms:created xsi:type="dcterms:W3CDTF">2019-12-14T18:35:33Z</dcterms:created>
  <dcterms:modified xsi:type="dcterms:W3CDTF">2021-06-02T05:47:47Z</dcterms:modified>
</cp:coreProperties>
</file>