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7"/>
  </p:notesMasterIdLst>
  <p:sldIdLst>
    <p:sldId id="256" r:id="rId2"/>
    <p:sldId id="257" r:id="rId3"/>
    <p:sldId id="259" r:id="rId4"/>
    <p:sldId id="258" r:id="rId5"/>
    <p:sldId id="261" r:id="rId6"/>
    <p:sldId id="264" r:id="rId7"/>
    <p:sldId id="266" r:id="rId8"/>
    <p:sldId id="317" r:id="rId9"/>
    <p:sldId id="343" r:id="rId10"/>
    <p:sldId id="267" r:id="rId11"/>
    <p:sldId id="265" r:id="rId12"/>
    <p:sldId id="273" r:id="rId13"/>
    <p:sldId id="292" r:id="rId14"/>
    <p:sldId id="293" r:id="rId15"/>
    <p:sldId id="274" r:id="rId16"/>
    <p:sldId id="276" r:id="rId17"/>
    <p:sldId id="275" r:id="rId18"/>
    <p:sldId id="278" r:id="rId19"/>
    <p:sldId id="277" r:id="rId20"/>
    <p:sldId id="279" r:id="rId21"/>
    <p:sldId id="294" r:id="rId22"/>
    <p:sldId id="304" r:id="rId23"/>
    <p:sldId id="305" r:id="rId24"/>
    <p:sldId id="394" r:id="rId25"/>
    <p:sldId id="395" r:id="rId26"/>
    <p:sldId id="396" r:id="rId27"/>
    <p:sldId id="397" r:id="rId28"/>
    <p:sldId id="398" r:id="rId29"/>
    <p:sldId id="399" r:id="rId30"/>
    <p:sldId id="400" r:id="rId31"/>
    <p:sldId id="401" r:id="rId32"/>
    <p:sldId id="402" r:id="rId33"/>
    <p:sldId id="403" r:id="rId34"/>
    <p:sldId id="404" r:id="rId35"/>
    <p:sldId id="405" r:id="rId36"/>
    <p:sldId id="406" r:id="rId37"/>
    <p:sldId id="407" r:id="rId38"/>
    <p:sldId id="408" r:id="rId39"/>
    <p:sldId id="409" r:id="rId40"/>
    <p:sldId id="410" r:id="rId41"/>
    <p:sldId id="411" r:id="rId42"/>
    <p:sldId id="412" r:id="rId43"/>
    <p:sldId id="413" r:id="rId44"/>
    <p:sldId id="414" r:id="rId45"/>
    <p:sldId id="415" r:id="rId46"/>
    <p:sldId id="416" r:id="rId47"/>
    <p:sldId id="417" r:id="rId48"/>
    <p:sldId id="418" r:id="rId49"/>
    <p:sldId id="344" r:id="rId50"/>
    <p:sldId id="345" r:id="rId51"/>
    <p:sldId id="346" r:id="rId52"/>
    <p:sldId id="347" r:id="rId53"/>
    <p:sldId id="348" r:id="rId54"/>
    <p:sldId id="349" r:id="rId55"/>
    <p:sldId id="350" r:id="rId56"/>
    <p:sldId id="351" r:id="rId57"/>
    <p:sldId id="352" r:id="rId58"/>
    <p:sldId id="353" r:id="rId59"/>
    <p:sldId id="354" r:id="rId60"/>
    <p:sldId id="355" r:id="rId61"/>
    <p:sldId id="356" r:id="rId62"/>
    <p:sldId id="357" r:id="rId63"/>
    <p:sldId id="358" r:id="rId64"/>
    <p:sldId id="359" r:id="rId65"/>
    <p:sldId id="360" r:id="rId66"/>
    <p:sldId id="361" r:id="rId67"/>
    <p:sldId id="420" r:id="rId68"/>
    <p:sldId id="362" r:id="rId69"/>
    <p:sldId id="363" r:id="rId70"/>
    <p:sldId id="364" r:id="rId71"/>
    <p:sldId id="365" r:id="rId72"/>
    <p:sldId id="366" r:id="rId73"/>
    <p:sldId id="367" r:id="rId74"/>
    <p:sldId id="368" r:id="rId75"/>
    <p:sldId id="419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660066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نمط فاتح 1 - تميي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نمط ذو سمات 2 - تميي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نمط فاتح 2 - تميي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1" autoAdjust="0"/>
    <p:restoredTop sz="86342" autoAdjust="0"/>
  </p:normalViewPr>
  <p:slideViewPr>
    <p:cSldViewPr>
      <p:cViewPr varScale="1">
        <p:scale>
          <a:sx n="73" d="100"/>
          <a:sy n="73" d="100"/>
        </p:scale>
        <p:origin x="6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0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446E8-EC23-42BB-99F6-0A2389C9B1C9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15F13-C1A8-4F5E-95A9-DE57B70BF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23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15F13-C1A8-4F5E-95A9-DE57B70BFE9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31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8F0FC-7B28-4A9A-B0EB-BBD8B457D1DA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9646E54-3304-4C15-9311-7F0FA09142E4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47973-014F-4F60-9CD9-B99D680255F6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ACBC-7CE9-45FB-B48C-3DF3B00F1F88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90A776A-3D6A-457B-A62E-4780AF85E772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7268E9-44C7-4B5F-AE36-7665801819CF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7392-12B8-49EB-8C9C-F5AB42884EFA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414B0-2310-440D-A594-88556AAFB5AD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BBE15E-2FC0-45CB-8D23-BD819A082B59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EB7DA-861C-4E8F-A546-D7C4A31169C0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45605C-B129-4A17-89E7-85AECAB43C8D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36EBB5-0A63-4BDA-87AF-D21846D472CF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0B13EA-E57B-44B6-B3C2-C486A214ED94}" type="datetime1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A4DDD2-8F98-46A6-8536-ED672330C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push dir="u"/>
  </p:transition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62000"/>
          </a:xfr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cap="none" spc="3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Female Students Hostel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1001" y="1295400"/>
            <a:ext cx="3200400" cy="495985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002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0" algn="ctr" rtl="0"/>
            <a:endParaRPr lang="en-US" sz="1000" b="1" dirty="0"/>
          </a:p>
          <a:p>
            <a:pPr lvl="0" algn="ctr"/>
            <a:r>
              <a:rPr lang="en-US" sz="1000" b="1" dirty="0"/>
              <a:t>Graduation Project report- II</a:t>
            </a:r>
          </a:p>
          <a:p>
            <a:pPr lvl="0" algn="ctr" rtl="0"/>
            <a:endParaRPr lang="en-US" sz="1600" b="1" dirty="0"/>
          </a:p>
          <a:p>
            <a:pPr lvl="0" algn="ctr" rtl="0"/>
            <a:endParaRPr lang="en-US" sz="1600" b="1" dirty="0"/>
          </a:p>
          <a:p>
            <a:pPr lvl="0" algn="ctr" rtl="0"/>
            <a:endParaRPr lang="en-US" sz="1600" b="1" dirty="0"/>
          </a:p>
          <a:p>
            <a:pPr lvl="0" algn="ctr" rtl="0"/>
            <a:endParaRPr lang="en-US" sz="1600" b="1" dirty="0"/>
          </a:p>
          <a:p>
            <a:pPr lvl="0" algn="ctr" rtl="0"/>
            <a:endParaRPr lang="en-US" sz="1600" b="1" dirty="0"/>
          </a:p>
          <a:p>
            <a:pPr algn="ctr"/>
            <a:r>
              <a:rPr lang="en-US" sz="1000" dirty="0"/>
              <a:t>Al-Najah National University Faculty of Engineering</a:t>
            </a:r>
          </a:p>
          <a:p>
            <a:pPr algn="ctr"/>
            <a:r>
              <a:rPr lang="en-US" sz="1000" dirty="0"/>
              <a:t> </a:t>
            </a:r>
          </a:p>
          <a:p>
            <a:pPr algn="ctr"/>
            <a:r>
              <a:rPr lang="en-US" sz="1000" dirty="0"/>
              <a:t>Building Engineering Department</a:t>
            </a:r>
          </a:p>
          <a:p>
            <a:pPr algn="ctr"/>
            <a:r>
              <a:rPr lang="en-US" sz="1000" dirty="0"/>
              <a:t> </a:t>
            </a:r>
          </a:p>
          <a:p>
            <a:pPr algn="ctr"/>
            <a:r>
              <a:rPr lang="en-US" sz="1000" dirty="0"/>
              <a:t> </a:t>
            </a:r>
          </a:p>
          <a:p>
            <a:pPr algn="ctr"/>
            <a:r>
              <a:rPr lang="en-US" sz="1000" dirty="0"/>
              <a:t> </a:t>
            </a:r>
          </a:p>
          <a:p>
            <a:pPr algn="ctr"/>
            <a:r>
              <a:rPr lang="en-US" sz="1000" b="1" dirty="0"/>
              <a:t>"Female Students Hostel"</a:t>
            </a:r>
          </a:p>
          <a:p>
            <a:pPr algn="ctr"/>
            <a:r>
              <a:rPr lang="en-US" sz="1000" b="1" dirty="0"/>
              <a:t> </a:t>
            </a:r>
            <a:endParaRPr lang="en-US" sz="1000" dirty="0"/>
          </a:p>
          <a:p>
            <a:pPr algn="ctr"/>
            <a:r>
              <a:rPr lang="en-US" sz="1000" dirty="0"/>
              <a:t>Prepared by:  </a:t>
            </a:r>
          </a:p>
          <a:p>
            <a:pPr algn="ctr"/>
            <a:r>
              <a:rPr lang="en-US" sz="1000" dirty="0"/>
              <a:t> </a:t>
            </a:r>
          </a:p>
          <a:p>
            <a:pPr algn="ctr"/>
            <a:r>
              <a:rPr lang="en-US" sz="1000" dirty="0"/>
              <a:t>      Dalia Abu-Ghoush</a:t>
            </a:r>
          </a:p>
          <a:p>
            <a:pPr algn="ctr"/>
            <a:r>
              <a:rPr lang="en-US" sz="1000" dirty="0"/>
              <a:t>         Nour-Aldin Masoud</a:t>
            </a:r>
          </a:p>
          <a:p>
            <a:pPr algn="ctr"/>
            <a:r>
              <a:rPr lang="en-US" sz="1000" dirty="0"/>
              <a:t>Tayma khader</a:t>
            </a:r>
          </a:p>
          <a:p>
            <a:pPr algn="ctr"/>
            <a:r>
              <a:rPr lang="en-US" sz="1000" dirty="0"/>
              <a:t> </a:t>
            </a:r>
          </a:p>
          <a:p>
            <a:pPr algn="ctr"/>
            <a:r>
              <a:rPr lang="en-US" sz="1000" dirty="0"/>
              <a:t>Submitted to: 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/>
              <a:t>Arc. Moayad Salhab</a:t>
            </a:r>
          </a:p>
          <a:p>
            <a:pPr lvl="0" algn="ctr" rtl="0"/>
            <a:endParaRPr lang="en-US" sz="1600" b="1" dirty="0"/>
          </a:p>
          <a:p>
            <a:pPr lvl="0" algn="ctr" rtl="0"/>
            <a:endParaRPr lang="en-US" sz="1600" b="1" dirty="0"/>
          </a:p>
          <a:p>
            <a:pPr lvl="0" algn="ctr" rtl="0"/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صورة 7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94082" y="1373777"/>
            <a:ext cx="4334934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4082" y="4042954"/>
            <a:ext cx="4470399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ستطيل 10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</a:t>
            </a:fld>
            <a:endParaRPr lang="ar-SA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C94214-3322-4CC8-8FDB-A677BBE69D5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1916832"/>
            <a:ext cx="889352" cy="88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4875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556" y="685800"/>
            <a:ext cx="8243972" cy="609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 </a:t>
            </a:r>
          </a:p>
        </p:txBody>
      </p:sp>
      <p:pic>
        <p:nvPicPr>
          <p:cNvPr id="7" name="عنصر نائب للمحتوى 6" descr="999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733801" y="1524000"/>
            <a:ext cx="4481538" cy="4254280"/>
          </a:xfrm>
        </p:spPr>
      </p:pic>
      <p:sp>
        <p:nvSpPr>
          <p:cNvPr id="10" name="مستطيل 9"/>
          <p:cNvSpPr/>
          <p:nvPr/>
        </p:nvSpPr>
        <p:spPr>
          <a:xfrm>
            <a:off x="304800" y="1600200"/>
            <a:ext cx="3429000" cy="472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Consist of :</a:t>
            </a:r>
          </a:p>
          <a:p>
            <a:endParaRPr lang="en-US" dirty="0"/>
          </a:p>
          <a:p>
            <a:r>
              <a:rPr lang="en-US" dirty="0"/>
              <a:t>►main entrance </a:t>
            </a:r>
          </a:p>
          <a:p>
            <a:r>
              <a:rPr lang="en-US" dirty="0"/>
              <a:t>►reception</a:t>
            </a:r>
          </a:p>
          <a:p>
            <a:r>
              <a:rPr lang="en-US" dirty="0"/>
              <a:t>►security room </a:t>
            </a:r>
          </a:p>
          <a:p>
            <a:r>
              <a:rPr lang="en-US" dirty="0"/>
              <a:t>►visitors room</a:t>
            </a:r>
          </a:p>
          <a:p>
            <a:r>
              <a:rPr lang="en-US" dirty="0"/>
              <a:t>►courtyard </a:t>
            </a:r>
          </a:p>
          <a:p>
            <a:r>
              <a:rPr lang="en-US" dirty="0"/>
              <a:t>►management room</a:t>
            </a:r>
          </a:p>
          <a:p>
            <a:r>
              <a:rPr lang="en-US" dirty="0"/>
              <a:t>►WC’s</a:t>
            </a:r>
          </a:p>
          <a:p>
            <a:r>
              <a:rPr lang="en-US" dirty="0"/>
              <a:t>►terrace </a:t>
            </a:r>
          </a:p>
          <a:p>
            <a:r>
              <a:rPr lang="en-US" dirty="0"/>
              <a:t>►4 single studios</a:t>
            </a:r>
          </a:p>
          <a:p>
            <a:r>
              <a:rPr lang="ar-SA" dirty="0"/>
              <a:t>►</a:t>
            </a:r>
            <a:r>
              <a:rPr lang="en-US" dirty="0"/>
              <a:t>8 double studios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4562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39166" cy="914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, Second And Third Floor</a:t>
            </a:r>
          </a:p>
        </p:txBody>
      </p:sp>
      <p:pic>
        <p:nvPicPr>
          <p:cNvPr id="12" name="صورة 11" descr="f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600200"/>
            <a:ext cx="4439270" cy="4115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صورة 12" descr="s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752600"/>
            <a:ext cx="4467849" cy="4353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صورة 13" descr="t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196" y="1905000"/>
            <a:ext cx="4494696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مستطيل 14"/>
          <p:cNvSpPr/>
          <p:nvPr/>
        </p:nvSpPr>
        <p:spPr>
          <a:xfrm>
            <a:off x="304800" y="1600200"/>
            <a:ext cx="3048000" cy="472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Consist of :</a:t>
            </a:r>
          </a:p>
          <a:p>
            <a:endParaRPr lang="en-US" dirty="0"/>
          </a:p>
          <a:p>
            <a:r>
              <a:rPr lang="en-US" dirty="0"/>
              <a:t>►courtyard </a:t>
            </a:r>
          </a:p>
          <a:p>
            <a:r>
              <a:rPr lang="en-US" dirty="0"/>
              <a:t>►studying room</a:t>
            </a:r>
          </a:p>
          <a:p>
            <a:r>
              <a:rPr lang="en-US" dirty="0"/>
              <a:t>►stiffness room</a:t>
            </a:r>
          </a:p>
          <a:p>
            <a:r>
              <a:rPr lang="en-US" dirty="0"/>
              <a:t>►terrace </a:t>
            </a:r>
          </a:p>
          <a:p>
            <a:r>
              <a:rPr lang="en-US" dirty="0"/>
              <a:t>►4 single studios</a:t>
            </a:r>
          </a:p>
          <a:p>
            <a:r>
              <a:rPr lang="ar-SA" dirty="0"/>
              <a:t>►</a:t>
            </a:r>
            <a:r>
              <a:rPr lang="en-US" dirty="0"/>
              <a:t>10 double studios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48082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39128" cy="7249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438400"/>
            <a:ext cx="20574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East</a:t>
            </a:r>
            <a:r>
              <a:rPr lang="en-GB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latin typeface="Arial" pitchFamily="34" charset="0"/>
                <a:cs typeface="Arial" pitchFamily="34" charset="0"/>
              </a:rPr>
              <a:t>Elevation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5181600"/>
            <a:ext cx="17526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West Elevation </a:t>
            </a:r>
          </a:p>
        </p:txBody>
      </p:sp>
      <p:pic>
        <p:nvPicPr>
          <p:cNvPr id="9" name="عنصر نائب للمحتوى 8" descr="east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352800" y="1143000"/>
            <a:ext cx="4800600" cy="2687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 descr="we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962400"/>
            <a:ext cx="4572000" cy="27248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483018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304800"/>
            <a:ext cx="8358246" cy="7249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86000"/>
            <a:ext cx="20574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South Elevation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9800" y="5105400"/>
            <a:ext cx="17526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North Elevation </a:t>
            </a:r>
          </a:p>
        </p:txBody>
      </p:sp>
      <p:pic>
        <p:nvPicPr>
          <p:cNvPr id="9" name="صورة 8" descr="sou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143000"/>
            <a:ext cx="5520210" cy="2577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 descr="nourt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810000"/>
            <a:ext cx="5201063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7840794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04800"/>
            <a:ext cx="8429684" cy="7249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9" name="صورة 8" descr="se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24000"/>
            <a:ext cx="8253226" cy="3929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575391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85728"/>
            <a:ext cx="7000924" cy="75135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design</a:t>
            </a: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500298" y="1500174"/>
            <a:ext cx="2971800" cy="4572032"/>
          </a:xfrm>
          <a:prstGeom prst="round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6000" r="-2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12" name="رابط مستقيم 11"/>
          <p:cNvCxnSpPr/>
          <p:nvPr/>
        </p:nvCxnSpPr>
        <p:spPr>
          <a:xfrm>
            <a:off x="5357818" y="2571744"/>
            <a:ext cx="114300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6500826" y="2285992"/>
            <a:ext cx="1714512" cy="5715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en-US" dirty="0"/>
              <a:t>Material properties</a:t>
            </a: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5357818" y="3357562"/>
            <a:ext cx="114300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مستطيل 16"/>
          <p:cNvSpPr/>
          <p:nvPr/>
        </p:nvSpPr>
        <p:spPr>
          <a:xfrm>
            <a:off x="6500826" y="3071810"/>
            <a:ext cx="1714512" cy="5715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en-US" dirty="0"/>
              <a:t>Thermal behavior</a:t>
            </a:r>
          </a:p>
        </p:txBody>
      </p:sp>
      <p:sp>
        <p:nvSpPr>
          <p:cNvPr id="18" name="مستطيل 17"/>
          <p:cNvSpPr/>
          <p:nvPr/>
        </p:nvSpPr>
        <p:spPr>
          <a:xfrm>
            <a:off x="6500826" y="4000504"/>
            <a:ext cx="1714512" cy="5715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 rtl="1"/>
            <a:r>
              <a:rPr lang="en-US" dirty="0" err="1"/>
              <a:t>Daylighting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19" name="مستطيل 18"/>
          <p:cNvSpPr/>
          <p:nvPr/>
        </p:nvSpPr>
        <p:spPr>
          <a:xfrm>
            <a:off x="6500826" y="4786322"/>
            <a:ext cx="1714512" cy="5715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en-US" dirty="0"/>
              <a:t>Acoustical</a:t>
            </a:r>
          </a:p>
        </p:txBody>
      </p:sp>
      <p:cxnSp>
        <p:nvCxnSpPr>
          <p:cNvPr id="20" name="رابط مستقيم 19"/>
          <p:cNvCxnSpPr/>
          <p:nvPr/>
        </p:nvCxnSpPr>
        <p:spPr>
          <a:xfrm>
            <a:off x="5429256" y="4286256"/>
            <a:ext cx="107157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>
            <a:off x="5357818" y="5143512"/>
            <a:ext cx="114300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مستطيل 23"/>
          <p:cNvSpPr/>
          <p:nvPr/>
        </p:nvSpPr>
        <p:spPr>
          <a:xfrm>
            <a:off x="1428728" y="50006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431993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عنصر نائب للمحتوى 17" descr="1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1" y="1905000"/>
            <a:ext cx="37338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ounded Rectangle 1"/>
          <p:cNvSpPr/>
          <p:nvPr/>
        </p:nvSpPr>
        <p:spPr>
          <a:xfrm>
            <a:off x="1524000" y="5715000"/>
            <a:ext cx="1590422" cy="68103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600" dirty="0"/>
              <a:t>U – value</a:t>
            </a:r>
          </a:p>
          <a:p>
            <a:r>
              <a:rPr lang="en-US" dirty="0"/>
              <a:t> </a:t>
            </a:r>
            <a:r>
              <a:rPr lang="en-US" sz="1600" b="1" dirty="0"/>
              <a:t>0.416</a:t>
            </a:r>
            <a:r>
              <a:rPr lang="en-US" dirty="0"/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dirty="0"/>
          </a:p>
        </p:txBody>
      </p:sp>
      <p:sp>
        <p:nvSpPr>
          <p:cNvPr id="13" name="مستطيل 12"/>
          <p:cNvSpPr/>
          <p:nvPr/>
        </p:nvSpPr>
        <p:spPr>
          <a:xfrm>
            <a:off x="357158" y="228600"/>
            <a:ext cx="8358246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marL="68580" indent="0">
              <a:buNone/>
            </a:pP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properties </a:t>
            </a:r>
          </a:p>
        </p:txBody>
      </p:sp>
      <p:sp>
        <p:nvSpPr>
          <p:cNvPr id="20" name="مستطيل 19"/>
          <p:cNvSpPr/>
          <p:nvPr/>
        </p:nvSpPr>
        <p:spPr>
          <a:xfrm>
            <a:off x="1066800" y="1143000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External wall </a:t>
            </a:r>
          </a:p>
        </p:txBody>
      </p:sp>
      <p:sp>
        <p:nvSpPr>
          <p:cNvPr id="21" name="مستطيل 20"/>
          <p:cNvSpPr/>
          <p:nvPr/>
        </p:nvSpPr>
        <p:spPr>
          <a:xfrm>
            <a:off x="5029200" y="1143000"/>
            <a:ext cx="25908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Internal wall </a:t>
            </a:r>
          </a:p>
        </p:txBody>
      </p:sp>
      <p:sp>
        <p:nvSpPr>
          <p:cNvPr id="23" name="Rounded Rectangle 1"/>
          <p:cNvSpPr/>
          <p:nvPr/>
        </p:nvSpPr>
        <p:spPr>
          <a:xfrm>
            <a:off x="5334000" y="5715000"/>
            <a:ext cx="1590422" cy="68103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600" dirty="0"/>
              <a:t>U – value</a:t>
            </a:r>
          </a:p>
          <a:p>
            <a:r>
              <a:rPr lang="en-US" dirty="0"/>
              <a:t> </a:t>
            </a:r>
            <a:r>
              <a:rPr lang="en-US" sz="1600" b="1" dirty="0"/>
              <a:t>1.347</a:t>
            </a:r>
            <a:r>
              <a:rPr lang="en-US" dirty="0"/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dirty="0"/>
          </a:p>
        </p:txBody>
      </p:sp>
      <p:pic>
        <p:nvPicPr>
          <p:cNvPr id="24" name="صورة 23" descr="3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904999"/>
            <a:ext cx="3892063" cy="3581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ستطيل 9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244858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/>
          <p:cNvSpPr/>
          <p:nvPr/>
        </p:nvSpPr>
        <p:spPr>
          <a:xfrm>
            <a:off x="5715000" y="1219200"/>
            <a:ext cx="1600200" cy="6129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U – value</a:t>
            </a:r>
          </a:p>
          <a:p>
            <a:r>
              <a:rPr lang="en-US" sz="1400" b="1" dirty="0"/>
              <a:t>0.536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38" name="Rounded Rectangle 37"/>
          <p:cNvSpPr/>
          <p:nvPr/>
        </p:nvSpPr>
        <p:spPr>
          <a:xfrm>
            <a:off x="5791200" y="4724400"/>
            <a:ext cx="1520594" cy="57888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U – value</a:t>
            </a:r>
          </a:p>
          <a:p>
            <a:r>
              <a:rPr lang="en-US" sz="1400" b="1" dirty="0"/>
              <a:t>0.654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4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sp>
        <p:nvSpPr>
          <p:cNvPr id="9" name="مستطيل 8"/>
          <p:cNvSpPr/>
          <p:nvPr/>
        </p:nvSpPr>
        <p:spPr>
          <a:xfrm>
            <a:off x="5257800" y="457200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Basement Floor </a:t>
            </a:r>
          </a:p>
        </p:txBody>
      </p:sp>
      <p:pic>
        <p:nvPicPr>
          <p:cNvPr id="10" name="صورة 9" descr="4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" y="304800"/>
            <a:ext cx="3774989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ستطيل 10"/>
          <p:cNvSpPr/>
          <p:nvPr/>
        </p:nvSpPr>
        <p:spPr>
          <a:xfrm>
            <a:off x="5410200" y="3810000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GF ,FF , SF and TF</a:t>
            </a:r>
          </a:p>
        </p:txBody>
      </p:sp>
      <p:pic>
        <p:nvPicPr>
          <p:cNvPr id="12" name="صورة 11" descr="5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581400"/>
            <a:ext cx="3810519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مستطيل 12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8606907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/>
              <a:t>                                                            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019800" y="1600200"/>
            <a:ext cx="1585920" cy="6129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U – value</a:t>
            </a:r>
          </a:p>
          <a:p>
            <a:r>
              <a:rPr lang="en-US" sz="1400" b="1" dirty="0"/>
              <a:t>0.339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w/m</a:t>
            </a:r>
            <a:r>
              <a:rPr lang="en-US" sz="16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.k</a:t>
            </a:r>
            <a:endParaRPr lang="en-US" sz="1600" dirty="0"/>
          </a:p>
        </p:txBody>
      </p:sp>
      <p:pic>
        <p:nvPicPr>
          <p:cNvPr id="10" name="صورة 9" descr="1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2400"/>
            <a:ext cx="3377046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ستطيل 10"/>
          <p:cNvSpPr/>
          <p:nvPr/>
        </p:nvSpPr>
        <p:spPr>
          <a:xfrm>
            <a:off x="5486400" y="914400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Roof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5410200" y="3962400"/>
            <a:ext cx="2667000" cy="533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Windows</a:t>
            </a:r>
          </a:p>
        </p:txBody>
      </p:sp>
      <p:pic>
        <p:nvPicPr>
          <p:cNvPr id="13" name="صورة 12" descr="6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886200"/>
            <a:ext cx="4142361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13"/>
          <p:cNvSpPr/>
          <p:nvPr/>
        </p:nvSpPr>
        <p:spPr>
          <a:xfrm>
            <a:off x="5029200" y="4953000"/>
            <a:ext cx="35814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Dbl </a:t>
            </a:r>
            <a:r>
              <a:rPr lang="en-US" dirty="0" err="1"/>
              <a:t>Elec</a:t>
            </a:r>
            <a:r>
              <a:rPr lang="en-US" dirty="0"/>
              <a:t> Abs bleached 6mm/13mm Air and aluminum frame is used in the building.</a:t>
            </a:r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2923584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57200" y="1828800"/>
            <a:ext cx="1524000" cy="8002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Relative humidity </a:t>
            </a:r>
          </a:p>
          <a:p>
            <a:pPr algn="ctr"/>
            <a:r>
              <a:rPr lang="en-US" dirty="0"/>
              <a:t>24.31 %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858000" y="3657600"/>
            <a:ext cx="1726231" cy="8002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Temperature </a:t>
            </a:r>
          </a:p>
          <a:p>
            <a:pPr algn="ctr"/>
            <a:r>
              <a:rPr lang="en-US" dirty="0"/>
              <a:t>22 C°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04800" y="5334000"/>
            <a:ext cx="1524000" cy="8002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PMV </a:t>
            </a:r>
          </a:p>
          <a:p>
            <a:pPr algn="ctr"/>
            <a:r>
              <a:rPr lang="en-US" dirty="0"/>
              <a:t>(-0.5-0.5)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533400" y="304800"/>
            <a:ext cx="803912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marL="68580"/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Thermal comfort Analysis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صورة 9" descr="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600200"/>
            <a:ext cx="6172200" cy="14737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 descr="tem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200400"/>
            <a:ext cx="6172200" cy="1608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 descr="pmvv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400" y="4953000"/>
            <a:ext cx="62484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مستطيل 12"/>
          <p:cNvSpPr/>
          <p:nvPr/>
        </p:nvSpPr>
        <p:spPr>
          <a:xfrm>
            <a:off x="285720" y="628652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19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61117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685800"/>
            <a:ext cx="8358246" cy="762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rPr>
              <a:t>Outlines</a:t>
            </a:r>
            <a:endParaRPr lang="en-US" sz="3200" b="1" cap="none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924800" cy="4648200"/>
          </a:xfrm>
        </p:spPr>
        <p:txBody>
          <a:bodyPr>
            <a:normAutofit/>
          </a:bodyPr>
          <a:lstStyle/>
          <a:p>
            <a:pPr algn="l">
              <a:buClr>
                <a:srgbClr val="070909"/>
              </a:buClr>
              <a:buNone/>
            </a:pPr>
            <a:r>
              <a:rPr lang="en-US" b="1" dirty="0"/>
              <a:t>■ Introduction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■ Site description 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■ Architectural design 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■ Environmental design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■ Structural design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■ Mechanical design 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■ Electrical design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■ Quantity surveying </a:t>
            </a:r>
          </a:p>
          <a:p>
            <a:pPr algn="l">
              <a:buClr>
                <a:srgbClr val="070909"/>
              </a:buClr>
              <a:buNone/>
            </a:pPr>
            <a:r>
              <a:rPr lang="en-US" b="1" dirty="0"/>
              <a:t> 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494024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043890" cy="6556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Thermal Analysis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51775740"/>
              </p:ext>
            </p:extLst>
          </p:nvPr>
        </p:nvGraphicFramePr>
        <p:xfrm>
          <a:off x="914400" y="2819400"/>
          <a:ext cx="6858000" cy="1600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346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4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8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384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Total heating load (</a:t>
                      </a:r>
                      <a:r>
                        <a:rPr lang="en-US" baseline="0" dirty="0"/>
                        <a:t>KWh)</a:t>
                      </a:r>
                      <a:endParaRPr lang="en-US" dirty="0"/>
                    </a:p>
                    <a:p>
                      <a:pPr algn="ctr"/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Total cooling load (</a:t>
                      </a:r>
                      <a:r>
                        <a:rPr lang="en-US" baseline="0" dirty="0"/>
                        <a:t>KWh)</a:t>
                      </a:r>
                      <a:endParaRPr lang="en-US" dirty="0"/>
                    </a:p>
                    <a:p>
                      <a:pPr algn="ctr"/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Total site energy(</a:t>
                      </a:r>
                      <a:r>
                        <a:rPr lang="en-US" baseline="0" dirty="0"/>
                        <a:t>KWh/m2)</a:t>
                      </a:r>
                      <a:endParaRPr lang="en-US" dirty="0"/>
                    </a:p>
                    <a:p>
                      <a:pPr algn="ctr"/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71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234.4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373.67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175.98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762000" y="1371600"/>
            <a:ext cx="2438400" cy="80027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System Load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32747569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043890" cy="5794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GB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Daylighting</a:t>
            </a:r>
            <a:r>
              <a:rPr lang="en-GB" sz="32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3" name="صورة 12" descr="d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19200"/>
            <a:ext cx="5934723" cy="447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صورة 13" descr="df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357298"/>
            <a:ext cx="6329931" cy="4295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صورة 14" descr="f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1500174"/>
            <a:ext cx="6443682" cy="4378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7074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15328" cy="6556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Analysis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017205" y="1628800"/>
            <a:ext cx="64379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IIC (impact insulation class) for Ceiling</a:t>
            </a:r>
            <a:endParaRPr lang="ar-SA" b="1" dirty="0"/>
          </a:p>
          <a:p>
            <a:r>
              <a:rPr lang="en-US" b="1" dirty="0"/>
              <a:t>STC (Sound Transmission Class )                                </a:t>
            </a:r>
          </a:p>
          <a:p>
            <a:endParaRPr lang="ar-SA" b="1" dirty="0"/>
          </a:p>
        </p:txBody>
      </p:sp>
      <p:graphicFrame>
        <p:nvGraphicFramePr>
          <p:cNvPr id="17" name="جدول 16"/>
          <p:cNvGraphicFramePr>
            <a:graphicFrameLocks noGrp="1"/>
          </p:cNvGraphicFramePr>
          <p:nvPr/>
        </p:nvGraphicFramePr>
        <p:xfrm>
          <a:off x="1371600" y="2438400"/>
          <a:ext cx="6096000" cy="1854200"/>
        </p:xfrm>
        <a:graphic>
          <a:graphicData uri="http://schemas.openxmlformats.org/drawingml/2006/table">
            <a:tbl>
              <a:tblPr rtl="1" firstRow="1" bandRow="1">
                <a:tableStyleId>{912C8C85-51F0-491E-9774-3900AFEF0FD7}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STC / IIC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Wall / floor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52.5 dB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External wall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37 dB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Partitions between rooms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48 dB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Partitions near corridor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35 dB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Floor-ceiling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0230931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323517"/>
              </p:ext>
            </p:extLst>
          </p:nvPr>
        </p:nvGraphicFramePr>
        <p:xfrm>
          <a:off x="1752600" y="1676400"/>
          <a:ext cx="5181600" cy="3124205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6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Frequency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SABINE RT60 (sec)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125Hz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0.53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250Hz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500Hz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0.63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1000Hz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0.61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2000Hz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0.49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4000Hz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00100" algn="l"/>
                          <a:tab pos="944880" algn="ctr"/>
                        </a:tabLst>
                      </a:pPr>
                      <a:r>
                        <a:rPr lang="en-US" sz="1800" dirty="0">
                          <a:effectLst/>
                        </a:rPr>
                        <a:t>0.53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15328" cy="6556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Analysis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825267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114300" indent="0" algn="l" rtl="0">
              <a:buNone/>
            </a:pPr>
            <a:r>
              <a:rPr lang="en-US" dirty="0"/>
              <a:t>- ACI 318-14</a:t>
            </a:r>
          </a:p>
          <a:p>
            <a:pPr marL="114300" indent="0" algn="l" rtl="0">
              <a:buNone/>
            </a:pPr>
            <a:r>
              <a:rPr lang="en-US" dirty="0"/>
              <a:t>- UBC -97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</a:t>
            </a:r>
          </a:p>
          <a:p>
            <a:pPr marL="114300" indent="0" algn="l" rtl="0">
              <a:buNone/>
            </a:pPr>
            <a:r>
              <a:rPr lang="en-US" dirty="0"/>
              <a:t>- Compressive strength ( </a:t>
            </a:r>
            <a:r>
              <a:rPr lang="en-US" dirty="0" err="1"/>
              <a:t>fʹc</a:t>
            </a:r>
            <a:r>
              <a:rPr lang="en-US" dirty="0"/>
              <a:t> ) = </a:t>
            </a:r>
            <a:r>
              <a:rPr lang="en-US" b="1" dirty="0"/>
              <a:t>24MPa</a:t>
            </a:r>
          </a:p>
          <a:p>
            <a:pPr marL="114300" indent="0" algn="l" rtl="0">
              <a:buNone/>
            </a:pPr>
            <a:r>
              <a:rPr lang="en-US" dirty="0"/>
              <a:t>- Yielding strength of steel (</a:t>
            </a:r>
            <a:r>
              <a:rPr lang="en-US" dirty="0" err="1"/>
              <a:t>fy</a:t>
            </a:r>
            <a:r>
              <a:rPr lang="en-US" dirty="0"/>
              <a:t>) = </a:t>
            </a:r>
            <a:r>
              <a:rPr lang="en-US" b="1" dirty="0"/>
              <a:t>420 </a:t>
            </a:r>
            <a:r>
              <a:rPr lang="en-US" b="1" dirty="0" err="1"/>
              <a:t>Mpa</a:t>
            </a:r>
            <a:r>
              <a:rPr lang="en-US" b="1" dirty="0"/>
              <a:t>.</a:t>
            </a:r>
          </a:p>
          <a:p>
            <a:pPr algn="l" rtl="0">
              <a:buFontTx/>
              <a:buChar char="-"/>
            </a:pPr>
            <a:r>
              <a:rPr lang="en-US" dirty="0"/>
              <a:t>Bearing capacity  = </a:t>
            </a:r>
            <a:r>
              <a:rPr lang="en-US" b="1" dirty="0"/>
              <a:t>250 </a:t>
            </a:r>
            <a:r>
              <a:rPr lang="en-US" b="1" dirty="0" err="1"/>
              <a:t>kN</a:t>
            </a:r>
            <a:r>
              <a:rPr lang="en-US" b="1" dirty="0"/>
              <a:t> /m2</a:t>
            </a:r>
          </a:p>
          <a:p>
            <a:pPr algn="l" rtl="0">
              <a:buFontTx/>
              <a:buChar char="-"/>
            </a:pPr>
            <a:endParaRPr lang="en-US" b="1" dirty="0"/>
          </a:p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loads </a:t>
            </a:r>
          </a:p>
          <a:p>
            <a:pPr algn="l" rtl="0">
              <a:buFontTx/>
              <a:buChar char="-"/>
            </a:pPr>
            <a:r>
              <a:rPr lang="en-US" dirty="0"/>
              <a:t>SID = </a:t>
            </a:r>
            <a:r>
              <a:rPr lang="en-US" b="1" dirty="0"/>
              <a:t>4  KN/m2</a:t>
            </a:r>
            <a:r>
              <a:rPr lang="ar-SA" b="1" dirty="0"/>
              <a:t> </a:t>
            </a:r>
            <a:endParaRPr lang="en-US" b="1" dirty="0"/>
          </a:p>
          <a:p>
            <a:pPr algn="l" rtl="0">
              <a:buFontTx/>
              <a:buChar char="-"/>
            </a:pPr>
            <a:r>
              <a:rPr lang="en-US" dirty="0"/>
              <a:t>Live load = </a:t>
            </a:r>
            <a:r>
              <a:rPr lang="en-US" b="1" dirty="0"/>
              <a:t>4</a:t>
            </a:r>
            <a:r>
              <a:rPr lang="en-US" dirty="0"/>
              <a:t> </a:t>
            </a:r>
            <a:r>
              <a:rPr lang="en-US" b="1" dirty="0"/>
              <a:t>KN/m2</a:t>
            </a:r>
            <a:r>
              <a:rPr lang="ar-SA" b="1" dirty="0"/>
              <a:t> </a:t>
            </a:r>
            <a:endParaRPr lang="en-US" b="1" dirty="0"/>
          </a:p>
          <a:p>
            <a:pPr algn="l" rtl="0"/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24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428596" y="64291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</a:t>
            </a:r>
            <a:endParaRPr lang="ar-SA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seismic zone is 2B with (Z = 0.20).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endParaRPr lang="ar-JO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I ) = 1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 profiles :Sc 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(Ca) = 0.24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= 0.32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0" lvl="0" indent="0" algn="l">
              <a:spcBef>
                <a:spcPct val="20000"/>
              </a:spcBef>
              <a:buClrTx/>
              <a:buSzTx/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(R) for Building frame with shear walls = 5.5</a:t>
            </a:r>
          </a:p>
          <a:p>
            <a:pPr marL="114300" lvl="0" indent="0" algn="l">
              <a:spcBef>
                <a:spcPct val="20000"/>
              </a:spcBef>
              <a:buClrTx/>
              <a:buSzTx/>
              <a:buNone/>
              <a:defRPr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70" y="1357298"/>
            <a:ext cx="2810267" cy="45005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8596" y="64291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Structural</a:t>
            </a:r>
            <a:r>
              <a:rPr lang="en-US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</a:t>
            </a:r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Analysis</a:t>
            </a:r>
            <a:r>
              <a:rPr lang="en-US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</a:t>
            </a:r>
            <a:endParaRPr lang="ar-SA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25</a:t>
            </a:fld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NourAldin\Pictures\4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20520" y="1643050"/>
            <a:ext cx="5646089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28596" y="1571612"/>
            <a:ext cx="3714776" cy="5547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l">
              <a:lnSpc>
                <a:spcPct val="200000"/>
              </a:lnSpc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Compatibility  check      </a:t>
            </a:r>
          </a:p>
          <a:p>
            <a:pPr algn="l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Equilibrium  check   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Forces check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Deflection check </a:t>
            </a:r>
          </a:p>
          <a:p>
            <a:pPr algn="l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 check</a:t>
            </a:r>
          </a:p>
          <a:p>
            <a:pPr algn="l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Base shear check </a:t>
            </a:r>
          </a:p>
          <a:p>
            <a:pPr algn="l" rtl="0"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 check</a:t>
            </a:r>
          </a:p>
          <a:p>
            <a:pPr algn="l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checks OK  </a:t>
            </a:r>
          </a:p>
          <a:p>
            <a:pPr algn="l">
              <a:lnSpc>
                <a:spcPct val="20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26</a:t>
            </a:fld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571472" y="285728"/>
            <a:ext cx="792961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marL="114300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Checks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One way ribbed </a:t>
            </a:r>
          </a:p>
          <a:p>
            <a:pPr algn="l" rtl="0"/>
            <a:r>
              <a:rPr lang="en-US" dirty="0"/>
              <a:t>Thickness 32cm </a:t>
            </a:r>
          </a:p>
          <a:p>
            <a:pPr algn="l" rtl="0"/>
            <a:r>
              <a:rPr lang="en-US" dirty="0"/>
              <a:t>Hidden beams  </a:t>
            </a:r>
            <a:endParaRPr lang="ar-SA" dirty="0"/>
          </a:p>
        </p:txBody>
      </p:sp>
      <p:pic>
        <p:nvPicPr>
          <p:cNvPr id="2051" name="Picture 3" descr="C:\Users\NourAldin\Desktop\g p pict\new slab 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357562"/>
            <a:ext cx="7500990" cy="29823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27</a:t>
            </a:fld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500034" y="500042"/>
            <a:ext cx="800105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Slab Structural System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NourAldin\Pictures\s222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142977" y="1857364"/>
            <a:ext cx="6276110" cy="42377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28</a:t>
            </a:fld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85720" y="428604"/>
            <a:ext cx="821537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Slab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NourAldin\Pictures\s11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1300769"/>
            <a:ext cx="6357982" cy="53718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29</a:t>
            </a:fld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57158" y="285728"/>
            <a:ext cx="821537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Replicated Slab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685800"/>
            <a:ext cx="8429684" cy="609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>Introduction</a:t>
            </a:r>
            <a:endParaRPr lang="en-US" sz="3200" cap="none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عنصر نائب للمحتوى 5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7930444" cy="4460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5191364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b="1" dirty="0"/>
              <a:t>Moment design</a:t>
            </a:r>
          </a:p>
          <a:p>
            <a:pPr algn="l" rtl="0"/>
            <a:r>
              <a:rPr lang="en-US" sz="1800" dirty="0"/>
              <a:t>2ᴓ14 used bottom reinforcement ᴓMu = 56.5𝑘𝑛. 𝑚/𝑚2</a:t>
            </a:r>
            <a:r>
              <a:rPr lang="en-US" sz="1800" b="1" dirty="0"/>
              <a:t> </a:t>
            </a:r>
          </a:p>
          <a:p>
            <a:pPr algn="l" rtl="0"/>
            <a:r>
              <a:rPr lang="en-US" sz="1800" dirty="0"/>
              <a:t>2ᴓ12 used top reinforcement ᴓMu = 42.7𝑘𝑛. 𝑚/𝑚2</a:t>
            </a:r>
            <a:r>
              <a:rPr lang="en-US" sz="1800" b="1" dirty="0"/>
              <a:t> </a:t>
            </a:r>
          </a:p>
          <a:p>
            <a:pPr algn="l" rtl="0"/>
            <a:r>
              <a:rPr lang="en-US" sz="1800" dirty="0"/>
              <a:t>No positive moment large than 56.5 &amp; no negative moment large than 42.7 𝑘𝑛. 𝑚/𝑚2 </a:t>
            </a:r>
          </a:p>
          <a:p>
            <a:pPr algn="l" rtl="0"/>
            <a:endParaRPr lang="en-US" sz="1800" dirty="0"/>
          </a:p>
          <a:p>
            <a:pPr algn="l" rtl="0"/>
            <a:r>
              <a:rPr lang="en-US" b="1" dirty="0"/>
              <a:t>Shear design</a:t>
            </a:r>
          </a:p>
          <a:p>
            <a:pPr algn="l" rtl="0"/>
            <a:r>
              <a:rPr lang="en-US" dirty="0"/>
              <a:t>ᴓ</a:t>
            </a:r>
            <a:r>
              <a:rPr lang="en-US" dirty="0" err="1"/>
              <a:t>Vc</a:t>
            </a:r>
            <a:r>
              <a:rPr lang="en-US" dirty="0"/>
              <a:t>&gt;Vu </a:t>
            </a:r>
            <a:endParaRPr lang="en-US" b="1" dirty="0"/>
          </a:p>
          <a:p>
            <a:pPr algn="l" rtl="0">
              <a:buNone/>
            </a:pPr>
            <a:endParaRPr lang="en-US" b="1" dirty="0"/>
          </a:p>
          <a:p>
            <a:pPr algn="l" rtl="0">
              <a:buNone/>
            </a:pPr>
            <a:endParaRPr lang="en-US" b="1" dirty="0"/>
          </a:p>
        </p:txBody>
      </p:sp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30</a:t>
            </a:fld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/>
              <a:t> 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8" name="Picture 4" descr="C:\Users\NourAldin\Desktop\g p pict\Beab S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8548687" cy="4819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31</a:t>
            </a:fld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85720" y="285728"/>
            <a:ext cx="821537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System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ourAldin\Desktop\g p pict\TBeam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071678"/>
            <a:ext cx="8178790" cy="33687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32</a:t>
            </a:fld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85720" y="571480"/>
            <a:ext cx="835824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Detailing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NourAldin\Pictures\قبقبقبقبقب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785787" y="1214422"/>
            <a:ext cx="7286676" cy="52594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33</a:t>
            </a:fld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85720" y="285728"/>
            <a:ext cx="8215370" cy="714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ourAldin\Desktop\g p pict\cc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6681836" cy="2224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358082" y="2071678"/>
            <a:ext cx="64294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/>
              <a:t>C 1</a:t>
            </a:r>
            <a:endParaRPr lang="ar-SA" dirty="0"/>
          </a:p>
        </p:txBody>
      </p:sp>
      <p:pic>
        <p:nvPicPr>
          <p:cNvPr id="7" name="Picture 5" descr="C:\Users\NourAldin\Desktop\g p pict\cc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000504"/>
            <a:ext cx="6429420" cy="2390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00034" y="4786322"/>
            <a:ext cx="57150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C 2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34</a:t>
            </a:fld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285720" y="285728"/>
            <a:ext cx="8358246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 Detailing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NourAldin\Desktop\g p pict\cc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98115" y="1571612"/>
            <a:ext cx="6888661" cy="2071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 descr="C:\Users\NourAldin\Desktop\g p pict\cc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71942"/>
            <a:ext cx="6786610" cy="2286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00034" y="2357430"/>
            <a:ext cx="57150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/>
              <a:t>C3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7572396" y="5000636"/>
            <a:ext cx="64294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/>
              <a:t>C4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35</a:t>
            </a:fld>
            <a:endParaRPr lang="ar-SA" dirty="0"/>
          </a:p>
        </p:txBody>
      </p:sp>
      <p:sp>
        <p:nvSpPr>
          <p:cNvPr id="13" name="مستطيل 12"/>
          <p:cNvSpPr/>
          <p:nvPr/>
        </p:nvSpPr>
        <p:spPr>
          <a:xfrm>
            <a:off x="285720" y="285728"/>
            <a:ext cx="8358246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 Detailing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ourAldin\Desktop\g p pict\shear wall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714744" y="1571612"/>
            <a:ext cx="4357718" cy="48736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42844" y="1857364"/>
            <a:ext cx="350046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dirty="0"/>
              <a:t>Shear wall designed by </a:t>
            </a:r>
            <a:r>
              <a:rPr lang="en-US" dirty="0" err="1"/>
              <a:t>Etabs</a:t>
            </a:r>
            <a:endParaRPr lang="en-US" dirty="0"/>
          </a:p>
          <a:p>
            <a:pPr algn="l" rtl="0">
              <a:buNone/>
            </a:pPr>
            <a:r>
              <a:rPr lang="en-US" dirty="0"/>
              <a:t>Using uniform reinforcement  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36</a:t>
            </a:fld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285720" y="285728"/>
            <a:ext cx="8358246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Shear Wall Design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uniform reinforcement  </a:t>
            </a:r>
          </a:p>
          <a:p>
            <a:pPr algn="l" rtl="0"/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Calculate the Non-Uniform load and add it to wall by Etabs</a:t>
            </a:r>
          </a:p>
          <a:p>
            <a:pPr algn="l" rtl="0"/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1 Ø 10 @250mm in both side for vertical and horizontal reinforcement </a:t>
            </a:r>
          </a:p>
          <a:p>
            <a:pPr algn="l" rtl="0">
              <a:buNone/>
            </a:pPr>
            <a:endParaRPr lang="en-US" sz="1800" dirty="0"/>
          </a:p>
          <a:p>
            <a:pPr algn="l" rtl="0">
              <a:buNone/>
            </a:pPr>
            <a:endParaRPr lang="ar-SA" sz="1800" dirty="0"/>
          </a:p>
        </p:txBody>
      </p:sp>
      <p:pic>
        <p:nvPicPr>
          <p:cNvPr id="7172" name="Picture 4" descr="C:\Users\NourAldin\Desktop\g p pict\hhhhhh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00372"/>
            <a:ext cx="5443537" cy="3448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37</a:t>
            </a:fld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85720" y="285728"/>
            <a:ext cx="8358246" cy="857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Wall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ourAldin\Pictures\13131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6072230" cy="5572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Retaining  Wall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38</a:t>
            </a:fld>
            <a:endParaRPr lang="ar-SA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NourAldin\Pictures\tffr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285861"/>
            <a:ext cx="7467600" cy="5078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39</a:t>
            </a:fld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Level Of Footing &amp; Tie Beam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838200"/>
            <a:ext cx="8358246" cy="609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en-US" sz="36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36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Site Description</a:t>
            </a:r>
            <a:endParaRPr lang="en-US" sz="36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458200" cy="4485373"/>
          </a:xfrm>
        </p:spPr>
        <p:txBody>
          <a:bodyPr>
            <a:normAutofit/>
          </a:bodyPr>
          <a:lstStyle/>
          <a:p>
            <a:pPr marL="68580" indent="0" algn="l">
              <a:buClr>
                <a:srgbClr val="070909"/>
              </a:buClr>
              <a:buNone/>
            </a:pPr>
            <a:r>
              <a:rPr lang="en-US" sz="1800" dirty="0"/>
              <a:t>■ </a:t>
            </a:r>
            <a:r>
              <a:rPr lang="en-US" sz="1800" dirty="0">
                <a:solidFill>
                  <a:srgbClr val="00B050"/>
                </a:solidFill>
              </a:rPr>
              <a:t>location</a:t>
            </a:r>
            <a:r>
              <a:rPr lang="en-US" sz="1800" dirty="0"/>
              <a:t> : Nablus city , in </a:t>
            </a:r>
            <a:r>
              <a:rPr lang="en-US" sz="1800" dirty="0" err="1"/>
              <a:t>Beit</a:t>
            </a:r>
            <a:r>
              <a:rPr lang="en-US" sz="1800" dirty="0"/>
              <a:t> </a:t>
            </a:r>
            <a:r>
              <a:rPr lang="en-US" sz="1800" dirty="0" err="1"/>
              <a:t>Wazan</a:t>
            </a:r>
            <a:r>
              <a:rPr lang="en-US" sz="1800" dirty="0"/>
              <a:t> town , near An-</a:t>
            </a:r>
            <a:r>
              <a:rPr lang="en-US" sz="1800" dirty="0" err="1"/>
              <a:t>Najah</a:t>
            </a:r>
            <a:r>
              <a:rPr lang="en-US" sz="1800" dirty="0"/>
              <a:t> National University .</a:t>
            </a:r>
          </a:p>
          <a:p>
            <a:pPr marL="68580" indent="0" algn="l">
              <a:buClr>
                <a:srgbClr val="070909"/>
              </a:buClr>
              <a:buNone/>
            </a:pPr>
            <a:r>
              <a:rPr lang="ar-JO" sz="1800" dirty="0"/>
              <a:t> .</a:t>
            </a:r>
            <a:r>
              <a:rPr lang="en-US" sz="1800" dirty="0"/>
              <a:t>■ </a:t>
            </a:r>
            <a:r>
              <a:rPr lang="en-US" sz="1800" dirty="0">
                <a:solidFill>
                  <a:srgbClr val="00B050"/>
                </a:solidFill>
              </a:rPr>
              <a:t>Area</a:t>
            </a:r>
            <a:r>
              <a:rPr lang="en-US" sz="1800" dirty="0"/>
              <a:t> : 5583.24 m²</a:t>
            </a:r>
          </a:p>
          <a:p>
            <a:pPr marL="68580" indent="0" algn="l">
              <a:buClr>
                <a:srgbClr val="070909"/>
              </a:buClr>
              <a:buNone/>
            </a:pPr>
            <a:r>
              <a:rPr lang="en-US" sz="1800" dirty="0"/>
              <a:t>■ </a:t>
            </a:r>
            <a:r>
              <a:rPr lang="en-US" sz="1800" dirty="0">
                <a:solidFill>
                  <a:srgbClr val="00B050"/>
                </a:solidFill>
              </a:rPr>
              <a:t>surrounding</a:t>
            </a:r>
            <a:r>
              <a:rPr lang="en-US" sz="1800" dirty="0"/>
              <a:t> : two main streets and residential building .</a:t>
            </a:r>
          </a:p>
          <a:p>
            <a:pPr marL="68580" indent="0" algn="l">
              <a:buClr>
                <a:srgbClr val="070909"/>
              </a:buClr>
              <a:buNone/>
            </a:pPr>
            <a:endParaRPr lang="en-US" sz="1800" dirty="0"/>
          </a:p>
          <a:p>
            <a:pPr marL="82296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Clr>
                <a:srgbClr val="070909"/>
              </a:buClr>
              <a:buNone/>
            </a:pPr>
            <a:endParaRPr lang="en-US" sz="1600" dirty="0"/>
          </a:p>
        </p:txBody>
      </p:sp>
      <p:pic>
        <p:nvPicPr>
          <p:cNvPr id="9" name="صورة 8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276600"/>
            <a:ext cx="40386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 descr="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205" y="3276600"/>
            <a:ext cx="3978195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5035862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NourAldin\Pictures\111111111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1285860"/>
            <a:ext cx="6858048" cy="49228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40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Level Of Footing &amp; Tie Beam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NourAldin\Desktop\g p pict\footing table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214422"/>
            <a:ext cx="7758138" cy="4502273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41</a:t>
            </a:fld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Footings Reinforcement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NourAldin\Pictures\tf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02830" y="1285860"/>
            <a:ext cx="6976339" cy="51879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42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Footings Detailing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NourAldin\Pictures\fotings\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7572428" cy="5249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000232" y="2714620"/>
            <a:ext cx="1737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S.F1</a:t>
            </a:r>
            <a:endParaRPr lang="ar-SA" sz="2400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43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Footings Detailing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NourAldin\Pictures\fotings\3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357298"/>
            <a:ext cx="6000792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28596" y="2500306"/>
            <a:ext cx="102303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Sec A-A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44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Footings Detailing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NourAldin\Desktop\g p pict\wall f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919138" y="1953403"/>
            <a:ext cx="6543723" cy="4167218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45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Wall Footing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NourAldin\Desktop\g p pict\z!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9726" y="1285860"/>
            <a:ext cx="6312736" cy="5068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8596" y="2643182"/>
            <a:ext cx="114300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/>
              <a:t>Sec A-A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46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 For Basement Footing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NourAldin\Desktop\g p pict\Z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6543692" cy="5072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720" y="3071810"/>
            <a:ext cx="102303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Sec B-B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143900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47</a:t>
            </a:fld>
            <a:endParaRPr lang="ar-SA" dirty="0"/>
          </a:p>
        </p:txBody>
      </p:sp>
      <p:sp>
        <p:nvSpPr>
          <p:cNvPr id="7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 For Basement Wall Footing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NourAldin\Desktop\g p pict\Z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4963" y="1214423"/>
            <a:ext cx="5745995" cy="52038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28596" y="3143248"/>
            <a:ext cx="102303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Sec C-C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48</a:t>
            </a:fld>
            <a:endParaRPr lang="ar-SA" dirty="0"/>
          </a:p>
        </p:txBody>
      </p:sp>
      <p:sp>
        <p:nvSpPr>
          <p:cNvPr id="7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 For Basement Footing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B0579-57A9-41B8-B745-84E70ECD1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0232" y="571480"/>
            <a:ext cx="6172200" cy="76677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Mechanical design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64F3D5-CBFA-4F0A-9FD4-AA26ACCC3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2286000"/>
            <a:ext cx="6172200" cy="259080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Elevators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Fire fighting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Drainage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Water Supply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HVAC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1428728" y="50006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49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50418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62000"/>
            <a:ext cx="8286808" cy="762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3200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Architectural design</a:t>
            </a: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endParaRPr lang="en-US" sz="2800" dirty="0"/>
          </a:p>
          <a:p>
            <a:pPr marL="68580" indent="0" algn="ctr">
              <a:buNone/>
            </a:pPr>
            <a:endParaRPr lang="en-US" sz="2800" dirty="0"/>
          </a:p>
        </p:txBody>
      </p:sp>
      <p:pic>
        <p:nvPicPr>
          <p:cNvPr id="5" name="صورة 4" descr="3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928802"/>
            <a:ext cx="6944529" cy="40148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7601756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BA3E438-EEBD-470F-AE12-9404AF3E800A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17529446"/>
              </p:ext>
            </p:extLst>
          </p:nvPr>
        </p:nvGraphicFramePr>
        <p:xfrm>
          <a:off x="285720" y="1500174"/>
          <a:ext cx="3352800" cy="14478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192915277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762697505"/>
                    </a:ext>
                  </a:extLst>
                </a:gridCol>
              </a:tblGrid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404590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Capacity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2500 lb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908213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 fpm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333352"/>
                  </a:ext>
                </a:extLst>
              </a:tr>
            </a:tbl>
          </a:graphicData>
        </a:graphic>
      </p:graphicFrame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82C07CC-3EB7-4B53-82CD-F011845AA129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37"/>
          <a:stretch/>
        </p:blipFill>
        <p:spPr>
          <a:xfrm>
            <a:off x="4000496" y="1214422"/>
            <a:ext cx="4429156" cy="37798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50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Elevators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93999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5456D-CB1B-456A-9A45-B0C78EF60DB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7467600" cy="4973778"/>
          </a:xfrm>
        </p:spPr>
        <p:txBody>
          <a:bodyPr/>
          <a:lstStyle/>
          <a:p>
            <a:pPr algn="l"/>
            <a:r>
              <a:rPr lang="en-US" dirty="0"/>
              <a:t>Emergency Exit</a:t>
            </a:r>
            <a:endParaRPr lang="en-US" sz="1600" dirty="0"/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822D13-144F-4F10-8BF9-E413D2636C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" r="34374" b="13528"/>
          <a:stretch/>
        </p:blipFill>
        <p:spPr>
          <a:xfrm>
            <a:off x="2133600" y="2530769"/>
            <a:ext cx="5410200" cy="39431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51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 Fighting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90764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49AE61E-9690-4ED9-B64D-42F3F10F95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70"/>
          <a:stretch/>
        </p:blipFill>
        <p:spPr>
          <a:xfrm>
            <a:off x="1066800" y="1055671"/>
            <a:ext cx="6096000" cy="48879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51CD9E-5D22-4FD5-A08E-BD8AD0EAB3C9}"/>
              </a:ext>
            </a:extLst>
          </p:cNvPr>
          <p:cNvSpPr txBox="1"/>
          <p:nvPr/>
        </p:nvSpPr>
        <p:spPr>
          <a:xfrm>
            <a:off x="285720" y="357166"/>
            <a:ext cx="792961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 emergency exit 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566719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93534-8199-49EA-895B-58B4D8A1CC6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 fighting system</a:t>
            </a:r>
          </a:p>
          <a:p>
            <a:pPr marL="0" indent="0" algn="l">
              <a:buNone/>
            </a:pP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floor ( cafeteria)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FE59F9-169D-4508-9917-680889ACBD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74" b="22178"/>
          <a:stretch/>
        </p:blipFill>
        <p:spPr>
          <a:xfrm>
            <a:off x="1181100" y="1643050"/>
            <a:ext cx="6534172" cy="48309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06533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8C6C78C-A1A7-4560-8282-EECC7A823C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03" b="20439"/>
          <a:stretch/>
        </p:blipFill>
        <p:spPr>
          <a:xfrm>
            <a:off x="857224" y="1000358"/>
            <a:ext cx="7271792" cy="4857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FC7922-2795-400E-B8F8-FAC96871EEF6}"/>
              </a:ext>
            </a:extLst>
          </p:cNvPr>
          <p:cNvSpPr txBox="1"/>
          <p:nvPr/>
        </p:nvSpPr>
        <p:spPr>
          <a:xfrm>
            <a:off x="428596" y="214290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50102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9512CB2-61F8-4A30-B382-9D8094DC13AD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57365"/>
            <a:ext cx="3686172" cy="3476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AFB0A7A-0A22-4EFE-B77D-851B48A2EC32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381" y="1052736"/>
            <a:ext cx="2510916" cy="18611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CA9D744-0C63-42B2-80D6-4F5EE7FBC19C}"/>
              </a:ext>
            </a:extLst>
          </p:cNvPr>
          <p:cNvSpPr/>
          <p:nvPr/>
        </p:nvSpPr>
        <p:spPr>
          <a:xfrm>
            <a:off x="2889096" y="4190999"/>
            <a:ext cx="914400" cy="6858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6DC79673-B3CF-44B1-A7E1-1245622E12B2}"/>
              </a:ext>
            </a:extLst>
          </p:cNvPr>
          <p:cNvCxnSpPr>
            <a:cxnSpLocks/>
            <a:endCxn id="7" idx="1"/>
          </p:cNvCxnSpPr>
          <p:nvPr/>
        </p:nvCxnSpPr>
        <p:spPr>
          <a:xfrm rot="5400000" flipH="1" flipV="1">
            <a:off x="3284005" y="2502782"/>
            <a:ext cx="1960867" cy="921885"/>
          </a:xfrm>
          <a:prstGeom prst="bentConnector2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55</a:t>
            </a:fld>
            <a:endParaRPr lang="ar-SA" dirty="0"/>
          </a:p>
        </p:txBody>
      </p:sp>
      <p:sp>
        <p:nvSpPr>
          <p:cNvPr id="11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5780AA-4F7D-46A4-9188-9998E7140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03358"/>
              </p:ext>
            </p:extLst>
          </p:nvPr>
        </p:nvGraphicFramePr>
        <p:xfrm>
          <a:off x="4502474" y="3789603"/>
          <a:ext cx="384797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989">
                  <a:extLst>
                    <a:ext uri="{9D8B030D-6E8A-4147-A177-3AD203B41FA5}">
                      <a16:colId xmlns:a16="http://schemas.microsoft.com/office/drawing/2014/main" val="153685868"/>
                    </a:ext>
                  </a:extLst>
                </a:gridCol>
                <a:gridCol w="1923989">
                  <a:extLst>
                    <a:ext uri="{9D8B030D-6E8A-4147-A177-3AD203B41FA5}">
                      <a16:colId xmlns:a16="http://schemas.microsoft.com/office/drawing/2014/main" val="1858274179"/>
                    </a:ext>
                  </a:extLst>
                </a:gridCol>
              </a:tblGrid>
              <a:tr h="2884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Kitchen Sink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189133"/>
                  </a:ext>
                </a:extLst>
              </a:tr>
              <a:tr h="2884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W.C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782194"/>
                  </a:ext>
                </a:extLst>
              </a:tr>
              <a:tr h="2884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2"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495261"/>
                  </a:ext>
                </a:extLst>
              </a:tr>
              <a:tr h="2884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Main stacks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991129"/>
                  </a:ext>
                </a:extLst>
              </a:tr>
              <a:tr h="28845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Manholes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20843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62B82BEC-5E6A-4129-820E-BA1EC1D557FD}"/>
              </a:ext>
            </a:extLst>
          </p:cNvPr>
          <p:cNvSpPr txBox="1"/>
          <p:nvPr/>
        </p:nvSpPr>
        <p:spPr>
          <a:xfrm>
            <a:off x="4464093" y="346157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Pipes Diameter </a:t>
            </a:r>
          </a:p>
        </p:txBody>
      </p:sp>
    </p:spTree>
    <p:extLst>
      <p:ext uri="{BB962C8B-B14F-4D97-AF65-F5344CB8AC3E}">
        <p14:creationId xmlns:p14="http://schemas.microsoft.com/office/powerpoint/2010/main" val="385394337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3582A1-C87B-4748-9D7B-6B08AF0E9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79" y="1314155"/>
            <a:ext cx="7287642" cy="42296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4A830B-F6C9-4B52-BE40-C2A73569AFC7}"/>
              </a:ext>
            </a:extLst>
          </p:cNvPr>
          <p:cNvSpPr txBox="1"/>
          <p:nvPr/>
        </p:nvSpPr>
        <p:spPr>
          <a:xfrm>
            <a:off x="714348" y="428604"/>
            <a:ext cx="7786742" cy="8617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Drainage system</a:t>
            </a:r>
          </a:p>
          <a:p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32359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AD3AF0-05F1-46F4-946B-40A94C399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552312"/>
            <a:ext cx="5852701" cy="43345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CA73EF-9BEA-45C4-B12B-37EE5C937B2F}"/>
              </a:ext>
            </a:extLst>
          </p:cNvPr>
          <p:cNvSpPr txBox="1"/>
          <p:nvPr/>
        </p:nvSpPr>
        <p:spPr>
          <a:xfrm>
            <a:off x="571472" y="571480"/>
            <a:ext cx="764386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Storm water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89730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0C110B-0C9A-4867-8689-F8CB6D198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1571612"/>
            <a:ext cx="4283856" cy="17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CAD08F6-738E-4C18-8F0A-30627931D7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507301"/>
              </p:ext>
            </p:extLst>
          </p:nvPr>
        </p:nvGraphicFramePr>
        <p:xfrm>
          <a:off x="685800" y="1920017"/>
          <a:ext cx="2857500" cy="10972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428750">
                  <a:extLst>
                    <a:ext uri="{9D8B030D-6E8A-4147-A177-3AD203B41FA5}">
                      <a16:colId xmlns:a16="http://schemas.microsoft.com/office/drawing/2014/main" val="1709004218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1903033217"/>
                    </a:ext>
                  </a:extLst>
                </a:gridCol>
              </a:tblGrid>
              <a:tr h="3505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Vertical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306445"/>
                  </a:ext>
                </a:extLst>
              </a:tr>
              <a:tr h="3505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 inch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035673"/>
                  </a:ext>
                </a:extLst>
              </a:tr>
              <a:tr h="3505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Branch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0.375 inch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87632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F7A2B87-A9B7-484E-9F30-270A82C4DD88}"/>
              </a:ext>
            </a:extLst>
          </p:cNvPr>
          <p:cNvSpPr txBox="1"/>
          <p:nvPr/>
        </p:nvSpPr>
        <p:spPr>
          <a:xfrm>
            <a:off x="857224" y="135729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Pipes Diameter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9B6537-C74C-483F-A96E-F659C14EAA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3912" r="7778" b="21810"/>
          <a:stretch/>
        </p:blipFill>
        <p:spPr>
          <a:xfrm>
            <a:off x="656504" y="4296833"/>
            <a:ext cx="2517770" cy="20514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EBBEA3-D7EE-41C0-8A70-95F8A0DA7C1E}"/>
              </a:ext>
            </a:extLst>
          </p:cNvPr>
          <p:cNvSpPr txBox="1"/>
          <p:nvPr/>
        </p:nvSpPr>
        <p:spPr>
          <a:xfrm>
            <a:off x="486639" y="3614184"/>
            <a:ext cx="285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GRP Water Tank 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Capacity = 80 Cups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8EA4343-4314-42B6-B4F4-1AD648E53B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6" t="16180" r="16300" b="11746"/>
          <a:stretch/>
        </p:blipFill>
        <p:spPr>
          <a:xfrm>
            <a:off x="4009678" y="3989522"/>
            <a:ext cx="3920099" cy="2539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6ADACE-D102-4B93-8DF4-1919C669994F}"/>
              </a:ext>
            </a:extLst>
          </p:cNvPr>
          <p:cNvCxnSpPr>
            <a:cxnSpLocks/>
          </p:cNvCxnSpPr>
          <p:nvPr/>
        </p:nvCxnSpPr>
        <p:spPr>
          <a:xfrm>
            <a:off x="3048000" y="5322554"/>
            <a:ext cx="16764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63F58FF-9C4B-4514-AB9B-6880A27761D7}"/>
              </a:ext>
            </a:extLst>
          </p:cNvPr>
          <p:cNvSpPr txBox="1"/>
          <p:nvPr/>
        </p:nvSpPr>
        <p:spPr>
          <a:xfrm>
            <a:off x="3966137" y="4789000"/>
            <a:ext cx="1211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Location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58</a:t>
            </a:fld>
            <a:endParaRPr lang="ar-SA" dirty="0"/>
          </a:p>
        </p:txBody>
      </p:sp>
      <p:sp>
        <p:nvSpPr>
          <p:cNvPr id="14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 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375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29286B-FAB0-41F9-B046-2235D7C74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683" y="2209800"/>
            <a:ext cx="2275918" cy="15431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F45975-71EA-4104-BA50-932F761A4D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43" t="10644" r="28558" b="50000"/>
          <a:stretch/>
        </p:blipFill>
        <p:spPr>
          <a:xfrm>
            <a:off x="1408166" y="2303417"/>
            <a:ext cx="2401834" cy="121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4486AC-D2A1-483C-96F1-69C62F2CC1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34" r="32500" b="77160"/>
          <a:stretch/>
        </p:blipFill>
        <p:spPr>
          <a:xfrm>
            <a:off x="4800600" y="4993604"/>
            <a:ext cx="31242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04A408-5C9F-47B1-BF59-F844631CD2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054" r="39056" b="77452"/>
          <a:stretch/>
        </p:blipFill>
        <p:spPr>
          <a:xfrm>
            <a:off x="1447800" y="4953000"/>
            <a:ext cx="2362200" cy="1186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6D7E97-B96A-4205-8FF6-F8AF23484D84}"/>
              </a:ext>
            </a:extLst>
          </p:cNvPr>
          <p:cNvSpPr txBox="1"/>
          <p:nvPr/>
        </p:nvSpPr>
        <p:spPr>
          <a:xfrm>
            <a:off x="5572683" y="1682392"/>
            <a:ext cx="2275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Outdoor unit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5B31B3-C271-4B3E-9F4B-80DF9D17E328}"/>
              </a:ext>
            </a:extLst>
          </p:cNvPr>
          <p:cNvSpPr txBox="1"/>
          <p:nvPr/>
        </p:nvSpPr>
        <p:spPr>
          <a:xfrm>
            <a:off x="1447800" y="1867058"/>
            <a:ext cx="2275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 Controller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13A5F0-E5F4-416F-931F-236D7844D1AF}"/>
              </a:ext>
            </a:extLst>
          </p:cNvPr>
          <p:cNvSpPr txBox="1"/>
          <p:nvPr/>
        </p:nvSpPr>
        <p:spPr>
          <a:xfrm>
            <a:off x="1384663" y="4408396"/>
            <a:ext cx="282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 WAY CASSITE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E33376-6A96-486E-8482-CC388CF3A138}"/>
              </a:ext>
            </a:extLst>
          </p:cNvPr>
          <p:cNvSpPr txBox="1"/>
          <p:nvPr/>
        </p:nvSpPr>
        <p:spPr>
          <a:xfrm>
            <a:off x="4713515" y="4177563"/>
            <a:ext cx="3161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CEILING CONCEALED MEDIUM TO LOW STATIC PRESSURE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8143900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59</a:t>
            </a:fld>
            <a:endParaRPr lang="ar-SA" dirty="0"/>
          </a:p>
        </p:txBody>
      </p:sp>
      <p:sp>
        <p:nvSpPr>
          <p:cNvPr id="13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15F6DD-BF40-4908-910C-CC53B4C3C454}"/>
              </a:ext>
            </a:extLst>
          </p:cNvPr>
          <p:cNvSpPr txBox="1"/>
          <p:nvPr/>
        </p:nvSpPr>
        <p:spPr>
          <a:xfrm>
            <a:off x="611560" y="111690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System used is VRF .</a:t>
            </a:r>
          </a:p>
        </p:txBody>
      </p:sp>
    </p:spTree>
    <p:extLst>
      <p:ext uri="{BB962C8B-B14F-4D97-AF65-F5344CB8AC3E}">
        <p14:creationId xmlns:p14="http://schemas.microsoft.com/office/powerpoint/2010/main" val="3798402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29684" cy="114300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3200" b="1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>Site Accessibility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6" name="عنصر نائب للمحتوى 5" descr="555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90600" y="1524000"/>
            <a:ext cx="7022302" cy="4873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رابط كسهم مستقيم 8"/>
          <p:cNvCxnSpPr/>
          <p:nvPr/>
        </p:nvCxnSpPr>
        <p:spPr>
          <a:xfrm rot="5400000" flipH="1" flipV="1">
            <a:off x="4076700" y="5524500"/>
            <a:ext cx="5334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4038600" y="2819400"/>
            <a:ext cx="609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rot="5400000" flipH="1" flipV="1">
            <a:off x="3238500" y="5448300"/>
            <a:ext cx="5334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1219200" y="1828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1219200" y="22860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مستطيل 24"/>
          <p:cNvSpPr/>
          <p:nvPr/>
        </p:nvSpPr>
        <p:spPr>
          <a:xfrm>
            <a:off x="2133600" y="2133600"/>
            <a:ext cx="20574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Main entrance</a:t>
            </a:r>
            <a:endParaRPr lang="ar-SA" dirty="0"/>
          </a:p>
        </p:txBody>
      </p:sp>
      <p:sp>
        <p:nvSpPr>
          <p:cNvPr id="27" name="مستطيل 26"/>
          <p:cNvSpPr/>
          <p:nvPr/>
        </p:nvSpPr>
        <p:spPr>
          <a:xfrm>
            <a:off x="2133600" y="1676400"/>
            <a:ext cx="20574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car entrance</a:t>
            </a:r>
            <a:endParaRPr lang="ar-SA" dirty="0"/>
          </a:p>
        </p:txBody>
      </p:sp>
      <p:sp>
        <p:nvSpPr>
          <p:cNvPr id="13" name="مستطيل 12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71735076"/>
      </p:ext>
    </p:extLst>
  </p:cSld>
  <p:clrMapOvr>
    <a:masterClrMapping/>
  </p:clrMapOvr>
  <p:transition spd="slow"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AF63EC-F046-414B-B20C-231270CE0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011596"/>
            <a:ext cx="8382000" cy="220322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60</a:t>
            </a:fld>
            <a:endParaRPr lang="ar-SA" dirty="0"/>
          </a:p>
        </p:txBody>
      </p:sp>
      <p:sp>
        <p:nvSpPr>
          <p:cNvPr id="7" name="Rectangle 4"/>
          <p:cNvSpPr/>
          <p:nvPr/>
        </p:nvSpPr>
        <p:spPr>
          <a:xfrm>
            <a:off x="285720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00469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D9B07C-EF43-4425-AF78-2FB241D9C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92896"/>
            <a:ext cx="4971464" cy="37731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6503E8-9522-459A-AE84-A6CF3BBF86C5}"/>
              </a:ext>
            </a:extLst>
          </p:cNvPr>
          <p:cNvSpPr txBox="1"/>
          <p:nvPr/>
        </p:nvSpPr>
        <p:spPr>
          <a:xfrm>
            <a:off x="214282" y="285728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Units Distributed 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61</a:t>
            </a:fld>
            <a:endParaRPr lang="ar-SA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A9FC7C-FD47-4790-BEE3-4E787CB81C42}"/>
              </a:ext>
            </a:extLst>
          </p:cNvPr>
          <p:cNvSpPr txBox="1"/>
          <p:nvPr/>
        </p:nvSpPr>
        <p:spPr>
          <a:xfrm>
            <a:off x="937876" y="148478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 fresh air in cafeteria (25 – 30) cfm =12 L/s for person,   and Exhaust on kitchen and Toilet.</a:t>
            </a:r>
          </a:p>
        </p:txBody>
      </p:sp>
    </p:spTree>
    <p:extLst>
      <p:ext uri="{BB962C8B-B14F-4D97-AF65-F5344CB8AC3E}">
        <p14:creationId xmlns:p14="http://schemas.microsoft.com/office/powerpoint/2010/main" val="195913413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ED5C59-DBF7-4C88-BF8E-0DCFD3A16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853026"/>
            <a:ext cx="6477000" cy="5509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291294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6422B74-6579-465A-AD4B-907CC8EFC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0298" y="1571612"/>
            <a:ext cx="5815010" cy="4429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Socket Distribution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Artificial Lighting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Load Speaker 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428728" y="500063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63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143108" y="500042"/>
            <a:ext cx="59293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Design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825562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487C99-2240-4DBF-A69D-AE8B985E7F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1287502"/>
            <a:ext cx="7358114" cy="48490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64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642910" y="500042"/>
            <a:ext cx="742955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Design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84C7FF-8A37-4A58-BF7B-A1BF636208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1790842"/>
            <a:ext cx="7017159" cy="46609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268C2D-8B4E-4BA0-87D1-6AE5067642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40" y="1643050"/>
            <a:ext cx="7184044" cy="4929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397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C099DAF-9809-49C8-9701-85C9C5CFE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85" y="1348538"/>
            <a:ext cx="7068001" cy="4994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65</a:t>
            </a:fld>
            <a:endParaRPr lang="ar-SA" dirty="0"/>
          </a:p>
        </p:txBody>
      </p:sp>
      <p:sp>
        <p:nvSpPr>
          <p:cNvPr id="6" name="Rectangle 4"/>
          <p:cNvSpPr/>
          <p:nvPr/>
        </p:nvSpPr>
        <p:spPr>
          <a:xfrm>
            <a:off x="285720" y="500042"/>
            <a:ext cx="81439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 Distribution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84763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3E0698-BF06-40CB-915C-FF441E20DA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641788"/>
            <a:ext cx="6476999" cy="5092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32984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881F1E-699D-4141-B68C-D0A87A1FF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259" y="1247470"/>
            <a:ext cx="5963482" cy="4363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38909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6CCDB7-2DBC-47F7-8EDB-76116193E2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1928802"/>
            <a:ext cx="5872138" cy="45988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E2B152-D859-4284-92A7-5FBDCD960406}"/>
              </a:ext>
            </a:extLst>
          </p:cNvPr>
          <p:cNvSpPr txBox="1"/>
          <p:nvPr/>
        </p:nvSpPr>
        <p:spPr>
          <a:xfrm>
            <a:off x="1600200" y="1516412"/>
            <a:ext cx="2971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floor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68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285720" y="500042"/>
            <a:ext cx="821537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812961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C2A095-7811-40DC-83F7-DF8FFC5BF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685800"/>
            <a:ext cx="7023816" cy="52840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8215338" y="58578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69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3071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81000"/>
            <a:ext cx="8286808" cy="99060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3200" b="1" cap="none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Project Description </a:t>
            </a:r>
            <a:br>
              <a:rPr lang="en-US" sz="32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752600"/>
            <a:ext cx="6777317" cy="3508977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sz="1900" dirty="0">
                <a:solidFill>
                  <a:schemeClr val="tx1"/>
                </a:solidFill>
              </a:rPr>
              <a:t>■ </a:t>
            </a:r>
            <a:r>
              <a:rPr lang="en-US" sz="1900" b="1" dirty="0">
                <a:solidFill>
                  <a:schemeClr val="bg2">
                    <a:lumMod val="25000"/>
                  </a:schemeClr>
                </a:solidFill>
              </a:rPr>
              <a:t>5</a:t>
            </a:r>
            <a:r>
              <a:rPr lang="en-US" sz="1900" dirty="0">
                <a:solidFill>
                  <a:schemeClr val="tx1"/>
                </a:solidFill>
              </a:rPr>
              <a:t> floors .</a:t>
            </a:r>
          </a:p>
          <a:p>
            <a:pPr algn="l">
              <a:buNone/>
            </a:pPr>
            <a:endParaRPr lang="en-US" sz="1900" dirty="0"/>
          </a:p>
          <a:p>
            <a:pPr algn="l">
              <a:buNone/>
            </a:pPr>
            <a:r>
              <a:rPr lang="en-US" sz="1900" dirty="0"/>
              <a:t>■ serves </a:t>
            </a:r>
            <a:r>
              <a:rPr lang="en-US" sz="1900" b="1" dirty="0">
                <a:solidFill>
                  <a:schemeClr val="bg2">
                    <a:lumMod val="25000"/>
                  </a:schemeClr>
                </a:solidFill>
              </a:rPr>
              <a:t>92</a:t>
            </a:r>
            <a:r>
              <a:rPr lang="en-US" sz="1900" dirty="0">
                <a:solidFill>
                  <a:srgbClr val="FF0000"/>
                </a:solidFill>
              </a:rPr>
              <a:t> </a:t>
            </a:r>
            <a:r>
              <a:rPr lang="en-US" sz="1900" dirty="0"/>
              <a:t>students .</a:t>
            </a:r>
          </a:p>
          <a:p>
            <a:pPr algn="l">
              <a:buNone/>
            </a:pPr>
            <a:endParaRPr lang="en-US" sz="1900" dirty="0"/>
          </a:p>
          <a:p>
            <a:pPr algn="l">
              <a:buNone/>
            </a:pPr>
            <a:r>
              <a:rPr lang="en-US" sz="1900" dirty="0"/>
              <a:t>■ total area of the building</a:t>
            </a:r>
          </a:p>
          <a:p>
            <a:pPr algn="l">
              <a:buNone/>
            </a:pPr>
            <a:r>
              <a:rPr lang="en-US" sz="1900" dirty="0"/>
              <a:t> equals to </a:t>
            </a:r>
            <a:r>
              <a:rPr lang="en-US" sz="1900" b="1" dirty="0">
                <a:solidFill>
                  <a:schemeClr val="bg2">
                    <a:lumMod val="25000"/>
                  </a:schemeClr>
                </a:solidFill>
              </a:rPr>
              <a:t>4525</a:t>
            </a:r>
            <a:r>
              <a:rPr lang="en-US" sz="1900" dirty="0"/>
              <a:t> m² .</a:t>
            </a:r>
          </a:p>
          <a:p>
            <a:pPr algn="l">
              <a:buNone/>
            </a:pPr>
            <a:endParaRPr lang="en-US" sz="1900" dirty="0"/>
          </a:p>
          <a:p>
            <a:pPr algn="l">
              <a:buNone/>
            </a:pPr>
            <a:r>
              <a:rPr lang="en-US" sz="1900" dirty="0"/>
              <a:t>■ basement and ground floors </a:t>
            </a:r>
          </a:p>
          <a:p>
            <a:pPr algn="l">
              <a:buNone/>
            </a:pPr>
            <a:r>
              <a:rPr lang="en-US" sz="1900" dirty="0"/>
              <a:t>With </a:t>
            </a:r>
            <a:r>
              <a:rPr lang="en-US" sz="1900" b="1" dirty="0">
                <a:solidFill>
                  <a:schemeClr val="bg2">
                    <a:lumMod val="25000"/>
                  </a:schemeClr>
                </a:solidFill>
              </a:rPr>
              <a:t>3.4</a:t>
            </a:r>
            <a:r>
              <a:rPr lang="en-US" sz="1900" dirty="0"/>
              <a:t> m height and  first , second </a:t>
            </a:r>
          </a:p>
          <a:p>
            <a:pPr algn="l">
              <a:buNone/>
            </a:pPr>
            <a:r>
              <a:rPr lang="en-US" sz="1900" dirty="0"/>
              <a:t>and third floors with </a:t>
            </a:r>
            <a:r>
              <a:rPr lang="en-US" sz="1900" b="1" dirty="0">
                <a:solidFill>
                  <a:schemeClr val="bg2">
                    <a:lumMod val="25000"/>
                  </a:schemeClr>
                </a:solidFill>
              </a:rPr>
              <a:t>3.2</a:t>
            </a:r>
            <a:r>
              <a:rPr lang="en-US" sz="1900" dirty="0"/>
              <a:t> m height . </a:t>
            </a:r>
          </a:p>
          <a:p>
            <a:pPr algn="l">
              <a:buNone/>
            </a:pPr>
            <a:r>
              <a:rPr lang="en-US" sz="1600" dirty="0"/>
              <a:t> </a:t>
            </a:r>
          </a:p>
          <a:p>
            <a:pPr algn="l">
              <a:buNone/>
            </a:pPr>
            <a:r>
              <a:rPr lang="en-US" sz="1600" dirty="0"/>
              <a:t>   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72000" y="1752600"/>
            <a:ext cx="1905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Basement floor area</a:t>
            </a:r>
            <a:endParaRPr lang="ar-SA" sz="1400" dirty="0"/>
          </a:p>
        </p:txBody>
      </p:sp>
      <p:cxnSp>
        <p:nvCxnSpPr>
          <p:cNvPr id="8" name="رابط كسهم مستقيم 7"/>
          <p:cNvCxnSpPr/>
          <p:nvPr/>
        </p:nvCxnSpPr>
        <p:spPr>
          <a:xfrm>
            <a:off x="6553200" y="19050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7315200" y="1752600"/>
            <a:ext cx="1066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805 m²</a:t>
            </a:r>
            <a:endParaRPr lang="ar-SA" sz="1400" dirty="0"/>
          </a:p>
        </p:txBody>
      </p:sp>
      <p:sp>
        <p:nvSpPr>
          <p:cNvPr id="14" name="مستطيل 13"/>
          <p:cNvSpPr/>
          <p:nvPr/>
        </p:nvSpPr>
        <p:spPr>
          <a:xfrm>
            <a:off x="4572000" y="2362200"/>
            <a:ext cx="1905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Ground floor area</a:t>
            </a:r>
            <a:endParaRPr lang="ar-SA" sz="1400" dirty="0"/>
          </a:p>
        </p:txBody>
      </p:sp>
      <p:sp>
        <p:nvSpPr>
          <p:cNvPr id="15" name="مستطيل 14"/>
          <p:cNvSpPr/>
          <p:nvPr/>
        </p:nvSpPr>
        <p:spPr>
          <a:xfrm>
            <a:off x="4572000" y="2971800"/>
            <a:ext cx="1905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First floor area</a:t>
            </a:r>
            <a:endParaRPr lang="ar-SA" sz="1400" dirty="0"/>
          </a:p>
        </p:txBody>
      </p:sp>
      <p:sp>
        <p:nvSpPr>
          <p:cNvPr id="16" name="مستطيل 15"/>
          <p:cNvSpPr/>
          <p:nvPr/>
        </p:nvSpPr>
        <p:spPr>
          <a:xfrm>
            <a:off x="4572000" y="3581400"/>
            <a:ext cx="1905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Second floor area</a:t>
            </a:r>
            <a:endParaRPr lang="ar-SA" sz="1400" dirty="0"/>
          </a:p>
        </p:txBody>
      </p:sp>
      <p:sp>
        <p:nvSpPr>
          <p:cNvPr id="17" name="مستطيل 16"/>
          <p:cNvSpPr/>
          <p:nvPr/>
        </p:nvSpPr>
        <p:spPr>
          <a:xfrm>
            <a:off x="4572000" y="4191000"/>
            <a:ext cx="1905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Third floor area</a:t>
            </a:r>
            <a:endParaRPr lang="ar-SA" sz="1400" dirty="0"/>
          </a:p>
        </p:txBody>
      </p:sp>
      <p:sp>
        <p:nvSpPr>
          <p:cNvPr id="18" name="مستطيل 17"/>
          <p:cNvSpPr/>
          <p:nvPr/>
        </p:nvSpPr>
        <p:spPr>
          <a:xfrm>
            <a:off x="7315200" y="2362200"/>
            <a:ext cx="1066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930 m²</a:t>
            </a:r>
            <a:endParaRPr lang="ar-SA" sz="1400" dirty="0"/>
          </a:p>
        </p:txBody>
      </p:sp>
      <p:sp>
        <p:nvSpPr>
          <p:cNvPr id="19" name="مستطيل 18"/>
          <p:cNvSpPr/>
          <p:nvPr/>
        </p:nvSpPr>
        <p:spPr>
          <a:xfrm>
            <a:off x="7315200" y="2971800"/>
            <a:ext cx="1066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930 m²</a:t>
            </a:r>
            <a:endParaRPr lang="ar-SA" sz="1400" dirty="0"/>
          </a:p>
        </p:txBody>
      </p:sp>
      <p:sp>
        <p:nvSpPr>
          <p:cNvPr id="20" name="مستطيل 19"/>
          <p:cNvSpPr/>
          <p:nvPr/>
        </p:nvSpPr>
        <p:spPr>
          <a:xfrm>
            <a:off x="7315200" y="3581400"/>
            <a:ext cx="1066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930 m²</a:t>
            </a:r>
            <a:endParaRPr lang="ar-SA" sz="1400" dirty="0"/>
          </a:p>
        </p:txBody>
      </p:sp>
      <p:sp>
        <p:nvSpPr>
          <p:cNvPr id="21" name="مستطيل 20"/>
          <p:cNvSpPr/>
          <p:nvPr/>
        </p:nvSpPr>
        <p:spPr>
          <a:xfrm>
            <a:off x="7315200" y="4191000"/>
            <a:ext cx="1066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/>
              <a:t>930 m²</a:t>
            </a:r>
            <a:endParaRPr lang="ar-SA" sz="1400" dirty="0"/>
          </a:p>
        </p:txBody>
      </p:sp>
      <p:cxnSp>
        <p:nvCxnSpPr>
          <p:cNvPr id="22" name="رابط كسهم مستقيم 21"/>
          <p:cNvCxnSpPr/>
          <p:nvPr/>
        </p:nvCxnSpPr>
        <p:spPr>
          <a:xfrm>
            <a:off x="6553200" y="2514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6553200" y="31242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6553200" y="3733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>
            <a:off x="6553200" y="4343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مستطيل 2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45572897"/>
      </p:ext>
    </p:extLst>
  </p:cSld>
  <p:clrMapOvr>
    <a:masterClrMapping/>
  </p:clrMapOvr>
  <p:transition spd="slow">
    <p:push dir="u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9DD2C5-E850-4356-AFBF-16A96B0242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66800"/>
            <a:ext cx="6400799" cy="51179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7A1355-2591-4C71-9931-14D0F17C7256}"/>
              </a:ext>
            </a:extLst>
          </p:cNvPr>
          <p:cNvSpPr txBox="1"/>
          <p:nvPr/>
        </p:nvSpPr>
        <p:spPr>
          <a:xfrm>
            <a:off x="1295400" y="685800"/>
            <a:ext cx="28956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70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63950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C8E0E8-E3C0-477D-8155-F963E576A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7166"/>
            <a:ext cx="6605605" cy="4969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BA917D-D8C7-4F4F-9B62-952967D93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785794"/>
            <a:ext cx="6669618" cy="50175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52FDEE-9720-499B-B1C9-F2BB506867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1214422"/>
            <a:ext cx="6494621" cy="48859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71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839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16FE424-A571-4DD2-9B37-6E784440B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00200"/>
            <a:ext cx="2337816" cy="20600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743FAA-09AA-4C2D-B205-B96F3B88D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8"/>
          <a:stretch/>
        </p:blipFill>
        <p:spPr>
          <a:xfrm>
            <a:off x="710184" y="1600201"/>
            <a:ext cx="4763165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72</a:t>
            </a:fld>
            <a:endParaRPr lang="ar-SA" dirty="0"/>
          </a:p>
        </p:txBody>
      </p:sp>
      <p:sp>
        <p:nvSpPr>
          <p:cNvPr id="8" name="Rectangle 4"/>
          <p:cNvSpPr/>
          <p:nvPr/>
        </p:nvSpPr>
        <p:spPr>
          <a:xfrm>
            <a:off x="428596" y="500042"/>
            <a:ext cx="807249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Speakers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693396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9DEA61A-53EE-443A-AB13-B3F46DB0E8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37" y="1233181"/>
            <a:ext cx="7354326" cy="4391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6E5C25-4C65-4293-A1CC-E43A74D5E505}"/>
              </a:ext>
            </a:extLst>
          </p:cNvPr>
          <p:cNvSpPr txBox="1"/>
          <p:nvPr/>
        </p:nvSpPr>
        <p:spPr>
          <a:xfrm>
            <a:off x="894837" y="835546"/>
            <a:ext cx="329616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Basement Floor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73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633169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04A7D4-E569-4081-9B5C-A6E864BA3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27981"/>
            <a:ext cx="5806346" cy="5227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2B5523-6641-4293-B7E5-9DD7CF6F5D91}"/>
              </a:ext>
            </a:extLst>
          </p:cNvPr>
          <p:cNvSpPr txBox="1"/>
          <p:nvPr/>
        </p:nvSpPr>
        <p:spPr>
          <a:xfrm>
            <a:off x="1402080" y="658649"/>
            <a:ext cx="248412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Replicated Floor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74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208383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D867E-300B-4E13-B8CD-D116FAF09A4F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Quantity surveying and Cost Estimate </a:t>
            </a:r>
            <a:endParaRPr lang="en-US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D815378-FF7D-43A6-B5F0-70350F2C96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10666"/>
              </p:ext>
            </p:extLst>
          </p:nvPr>
        </p:nvGraphicFramePr>
        <p:xfrm>
          <a:off x="1143000" y="2687320"/>
          <a:ext cx="6096000" cy="14833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59168103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0962707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 Cost (NIS)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6594817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579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Unit Cost (NIS/SM)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479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Unit Cost (JOD/SM)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816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Unit Cost ($/SM)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957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368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Autofit/>
          </a:bodyPr>
          <a:lstStyle/>
          <a:p>
            <a:pPr algn="l"/>
            <a:r>
              <a:rPr lang="en-US" sz="24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Studios Forms </a:t>
            </a:r>
            <a:br>
              <a:rPr lang="en-US" sz="24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b="1" cap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37469"/>
              </p:ext>
            </p:extLst>
          </p:nvPr>
        </p:nvGraphicFramePr>
        <p:xfrm>
          <a:off x="457200" y="762000"/>
          <a:ext cx="3767674" cy="15341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301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3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single </a:t>
                      </a:r>
                    </a:p>
                    <a:p>
                      <a:pPr algn="ctr"/>
                      <a:r>
                        <a:rPr lang="en-US" sz="1400" dirty="0"/>
                        <a:t>studios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double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studios 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Area(m²)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28-38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3" name="صورة 12" descr="66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4953000"/>
            <a:ext cx="3048000" cy="1761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صورة 13" descr="77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514600"/>
            <a:ext cx="2362200" cy="20464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صورة 14" descr="88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2514600"/>
            <a:ext cx="2924445" cy="2124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414343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15328" cy="7318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Floor </a:t>
            </a:r>
            <a:endParaRPr lang="ar-SA" sz="3200" dirty="0"/>
          </a:p>
        </p:txBody>
      </p:sp>
      <p:sp>
        <p:nvSpPr>
          <p:cNvPr id="5" name="مستطيل 4"/>
          <p:cNvSpPr/>
          <p:nvPr/>
        </p:nvSpPr>
        <p:spPr>
          <a:xfrm>
            <a:off x="304800" y="1371600"/>
            <a:ext cx="2819400" cy="4953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/>
              <a:t>Consist of :</a:t>
            </a:r>
          </a:p>
          <a:p>
            <a:endParaRPr lang="en-US" dirty="0"/>
          </a:p>
          <a:p>
            <a:r>
              <a:rPr lang="en-US" dirty="0"/>
              <a:t>►cafeteria </a:t>
            </a:r>
          </a:p>
          <a:p>
            <a:r>
              <a:rPr lang="en-US" dirty="0"/>
              <a:t>►kitchen</a:t>
            </a:r>
          </a:p>
          <a:p>
            <a:r>
              <a:rPr lang="en-US" dirty="0"/>
              <a:t>►store</a:t>
            </a:r>
          </a:p>
          <a:p>
            <a:r>
              <a:rPr lang="en-US" dirty="0"/>
              <a:t>► Refrigerators</a:t>
            </a:r>
          </a:p>
          <a:p>
            <a:r>
              <a:rPr lang="en-US" dirty="0"/>
              <a:t>►ovens </a:t>
            </a:r>
          </a:p>
          <a:p>
            <a:r>
              <a:rPr lang="en-US" dirty="0"/>
              <a:t>►WC’s</a:t>
            </a:r>
          </a:p>
          <a:p>
            <a:r>
              <a:rPr lang="en-US" dirty="0"/>
              <a:t>►laundry </a:t>
            </a:r>
          </a:p>
          <a:p>
            <a:r>
              <a:rPr lang="en-US" dirty="0"/>
              <a:t>►stuff room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pic>
        <p:nvPicPr>
          <p:cNvPr id="6" name="صورة 5" descr="b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1981200"/>
            <a:ext cx="4953001" cy="35052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8215338" y="57864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CA4DDD2-8F98-46A6-8536-ED672330C616}" type="slidenum">
              <a:rPr lang="en-US" smtClean="0"/>
              <a:pPr/>
              <a:t>9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6577</TotalTime>
  <Words>1021</Words>
  <Application>Microsoft Office PowerPoint</Application>
  <PresentationFormat>On-screen Show (4:3)</PresentationFormat>
  <Paragraphs>437</Paragraphs>
  <Slides>75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2" baseType="lpstr">
      <vt:lpstr>Arial</vt:lpstr>
      <vt:lpstr>Calibri</vt:lpstr>
      <vt:lpstr>Century Schoolbook</vt:lpstr>
      <vt:lpstr>Times New Roman</vt:lpstr>
      <vt:lpstr>Wingdings</vt:lpstr>
      <vt:lpstr>Wingdings 2</vt:lpstr>
      <vt:lpstr>مشربية</vt:lpstr>
      <vt:lpstr>Female Students Hostel</vt:lpstr>
      <vt:lpstr>Outlines</vt:lpstr>
      <vt:lpstr> Introduction</vt:lpstr>
      <vt:lpstr> Site Description</vt:lpstr>
      <vt:lpstr> Architectural design</vt:lpstr>
      <vt:lpstr>     Site Accessibility  </vt:lpstr>
      <vt:lpstr>     Project Description  </vt:lpstr>
      <vt:lpstr>Studios Forms  </vt:lpstr>
      <vt:lpstr>Basement Floor </vt:lpstr>
      <vt:lpstr>Ground Floor </vt:lpstr>
      <vt:lpstr>First , Second And Third Floor</vt:lpstr>
      <vt:lpstr>Elevations</vt:lpstr>
      <vt:lpstr>Elevations</vt:lpstr>
      <vt:lpstr>Section</vt:lpstr>
      <vt:lpstr>Environmental design</vt:lpstr>
      <vt:lpstr>PowerPoint Presentation</vt:lpstr>
      <vt:lpstr>PowerPoint Presentation</vt:lpstr>
      <vt:lpstr>PowerPoint Presentation</vt:lpstr>
      <vt:lpstr>PowerPoint Presentation</vt:lpstr>
      <vt:lpstr> Thermal Analysis </vt:lpstr>
      <vt:lpstr>Daylighting </vt:lpstr>
      <vt:lpstr>Acoustical Analysis </vt:lpstr>
      <vt:lpstr>Acoustical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Quantity surveying and Cost Estimate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hostel design</dc:title>
  <dc:creator>Administrator</dc:creator>
  <cp:lastModifiedBy>dalia abughosh</cp:lastModifiedBy>
  <cp:revision>451</cp:revision>
  <dcterms:created xsi:type="dcterms:W3CDTF">2019-05-12T07:53:35Z</dcterms:created>
  <dcterms:modified xsi:type="dcterms:W3CDTF">2020-06-07T05:20:49Z</dcterms:modified>
</cp:coreProperties>
</file>