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0"/>
  </p:notesMasterIdLst>
  <p:handoutMasterIdLst>
    <p:handoutMasterId r:id="rId121"/>
  </p:handoutMasterIdLst>
  <p:sldIdLst>
    <p:sldId id="256" r:id="rId2"/>
    <p:sldId id="259" r:id="rId3"/>
    <p:sldId id="257" r:id="rId4"/>
    <p:sldId id="258" r:id="rId5"/>
    <p:sldId id="261" r:id="rId6"/>
    <p:sldId id="262" r:id="rId7"/>
    <p:sldId id="263" r:id="rId8"/>
    <p:sldId id="269" r:id="rId9"/>
    <p:sldId id="264" r:id="rId10"/>
    <p:sldId id="267" r:id="rId11"/>
    <p:sldId id="271" r:id="rId12"/>
    <p:sldId id="266" r:id="rId13"/>
    <p:sldId id="268" r:id="rId14"/>
    <p:sldId id="272" r:id="rId15"/>
    <p:sldId id="275" r:id="rId16"/>
    <p:sldId id="277" r:id="rId17"/>
    <p:sldId id="279" r:id="rId18"/>
    <p:sldId id="276" r:id="rId19"/>
    <p:sldId id="278" r:id="rId20"/>
    <p:sldId id="273" r:id="rId21"/>
    <p:sldId id="280" r:id="rId22"/>
    <p:sldId id="281" r:id="rId23"/>
    <p:sldId id="282" r:id="rId24"/>
    <p:sldId id="283" r:id="rId25"/>
    <p:sldId id="284" r:id="rId26"/>
    <p:sldId id="285" r:id="rId27"/>
    <p:sldId id="343" r:id="rId28"/>
    <p:sldId id="344" r:id="rId29"/>
    <p:sldId id="346" r:id="rId30"/>
    <p:sldId id="345" r:id="rId31"/>
    <p:sldId id="348" r:id="rId32"/>
    <p:sldId id="290" r:id="rId33"/>
    <p:sldId id="288" r:id="rId34"/>
    <p:sldId id="289" r:id="rId35"/>
    <p:sldId id="291" r:id="rId36"/>
    <p:sldId id="292" r:id="rId37"/>
    <p:sldId id="293" r:id="rId38"/>
    <p:sldId id="294" r:id="rId39"/>
    <p:sldId id="295" r:id="rId40"/>
    <p:sldId id="312" r:id="rId41"/>
    <p:sldId id="296" r:id="rId42"/>
    <p:sldId id="299" r:id="rId43"/>
    <p:sldId id="297" r:id="rId44"/>
    <p:sldId id="298" r:id="rId45"/>
    <p:sldId id="286" r:id="rId46"/>
    <p:sldId id="349" r:id="rId47"/>
    <p:sldId id="350" r:id="rId48"/>
    <p:sldId id="351" r:id="rId49"/>
    <p:sldId id="352" r:id="rId50"/>
    <p:sldId id="399" r:id="rId51"/>
    <p:sldId id="357" r:id="rId52"/>
    <p:sldId id="353" r:id="rId53"/>
    <p:sldId id="389" r:id="rId54"/>
    <p:sldId id="355" r:id="rId55"/>
    <p:sldId id="388" r:id="rId56"/>
    <p:sldId id="390" r:id="rId57"/>
    <p:sldId id="391" r:id="rId58"/>
    <p:sldId id="395" r:id="rId59"/>
    <p:sldId id="396" r:id="rId60"/>
    <p:sldId id="397" r:id="rId61"/>
    <p:sldId id="398" r:id="rId62"/>
    <p:sldId id="400" r:id="rId63"/>
    <p:sldId id="300" r:id="rId64"/>
    <p:sldId id="301" r:id="rId65"/>
    <p:sldId id="302" r:id="rId66"/>
    <p:sldId id="303" r:id="rId67"/>
    <p:sldId id="304" r:id="rId68"/>
    <p:sldId id="305" r:id="rId69"/>
    <p:sldId id="306" r:id="rId70"/>
    <p:sldId id="394" r:id="rId71"/>
    <p:sldId id="386" r:id="rId72"/>
    <p:sldId id="387" r:id="rId73"/>
    <p:sldId id="392" r:id="rId74"/>
    <p:sldId id="393" r:id="rId75"/>
    <p:sldId id="308" r:id="rId76"/>
    <p:sldId id="307" r:id="rId77"/>
    <p:sldId id="309" r:id="rId78"/>
    <p:sldId id="313" r:id="rId79"/>
    <p:sldId id="310" r:id="rId80"/>
    <p:sldId id="311" r:id="rId81"/>
    <p:sldId id="330" r:id="rId82"/>
    <p:sldId id="314" r:id="rId83"/>
    <p:sldId id="318" r:id="rId84"/>
    <p:sldId id="401" r:id="rId85"/>
    <p:sldId id="340" r:id="rId86"/>
    <p:sldId id="319" r:id="rId87"/>
    <p:sldId id="363" r:id="rId88"/>
    <p:sldId id="360" r:id="rId89"/>
    <p:sldId id="320" r:id="rId90"/>
    <p:sldId id="402" r:id="rId91"/>
    <p:sldId id="361" r:id="rId92"/>
    <p:sldId id="322" r:id="rId93"/>
    <p:sldId id="317" r:id="rId94"/>
    <p:sldId id="323" r:id="rId95"/>
    <p:sldId id="326" r:id="rId96"/>
    <p:sldId id="338" r:id="rId97"/>
    <p:sldId id="328" r:id="rId98"/>
    <p:sldId id="334" r:id="rId99"/>
    <p:sldId id="378" r:id="rId100"/>
    <p:sldId id="379" r:id="rId101"/>
    <p:sldId id="380" r:id="rId102"/>
    <p:sldId id="381" r:id="rId103"/>
    <p:sldId id="383" r:id="rId104"/>
    <p:sldId id="384" r:id="rId105"/>
    <p:sldId id="362" r:id="rId106"/>
    <p:sldId id="382" r:id="rId107"/>
    <p:sldId id="366" r:id="rId108"/>
    <p:sldId id="368" r:id="rId109"/>
    <p:sldId id="370" r:id="rId110"/>
    <p:sldId id="365" r:id="rId111"/>
    <p:sldId id="364" r:id="rId112"/>
    <p:sldId id="372" r:id="rId113"/>
    <p:sldId id="367" r:id="rId114"/>
    <p:sldId id="373" r:id="rId115"/>
    <p:sldId id="374" r:id="rId116"/>
    <p:sldId id="376" r:id="rId117"/>
    <p:sldId id="377" r:id="rId118"/>
    <p:sldId id="324" r:id="rId11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78" autoAdjust="0"/>
  </p:normalViewPr>
  <p:slideViewPr>
    <p:cSldViewPr>
      <p:cViewPr varScale="1">
        <p:scale>
          <a:sx n="73" d="100"/>
          <a:sy n="73" d="100"/>
        </p:scale>
        <p:origin x="-600" y="-10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98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notesMaster" Target="notesMasters/notesMaster1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edo\University\Graduation%20Project\Excel\SW%20Desig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smoothMarker"/>
        <c:ser>
          <c:idx val="0"/>
          <c:order val="0"/>
          <c:xVal>
            <c:numRef>
              <c:f>Sheet1!$D$5:$D$15</c:f>
              <c:numCache>
                <c:formatCode>General</c:formatCode>
                <c:ptCount val="11"/>
                <c:pt idx="0">
                  <c:v>0</c:v>
                </c:pt>
                <c:pt idx="1">
                  <c:v>2864.1727000000001</c:v>
                </c:pt>
                <c:pt idx="2">
                  <c:v>4891.2094999999999</c:v>
                </c:pt>
                <c:pt idx="3">
                  <c:v>6362.8608000000004</c:v>
                </c:pt>
                <c:pt idx="4">
                  <c:v>7290.5367000000015</c:v>
                </c:pt>
                <c:pt idx="5">
                  <c:v>7689.2769999999991</c:v>
                </c:pt>
                <c:pt idx="6">
                  <c:v>8708.654899999985</c:v>
                </c:pt>
                <c:pt idx="7">
                  <c:v>9118.005799999979</c:v>
                </c:pt>
                <c:pt idx="8">
                  <c:v>7042.8264000000054</c:v>
                </c:pt>
                <c:pt idx="9">
                  <c:v>4104.4655000000002</c:v>
                </c:pt>
                <c:pt idx="10">
                  <c:v>0</c:v>
                </c:pt>
              </c:numCache>
            </c:numRef>
          </c:xVal>
          <c:yVal>
            <c:numRef>
              <c:f>Sheet1!$E$5:$E$15</c:f>
              <c:numCache>
                <c:formatCode>General</c:formatCode>
                <c:ptCount val="11"/>
                <c:pt idx="0">
                  <c:v>15675.584699999989</c:v>
                </c:pt>
                <c:pt idx="1">
                  <c:v>15675.584699999989</c:v>
                </c:pt>
                <c:pt idx="2">
                  <c:v>15396.372300000001</c:v>
                </c:pt>
                <c:pt idx="3">
                  <c:v>13403.543500000014</c:v>
                </c:pt>
                <c:pt idx="4">
                  <c:v>11370.806799999975</c:v>
                </c:pt>
                <c:pt idx="5">
                  <c:v>9271.5550999999632</c:v>
                </c:pt>
                <c:pt idx="6">
                  <c:v>8449.502099999987</c:v>
                </c:pt>
                <c:pt idx="7">
                  <c:v>7180.5973999999997</c:v>
                </c:pt>
                <c:pt idx="8">
                  <c:v>4345.0426000000034</c:v>
                </c:pt>
                <c:pt idx="9">
                  <c:v>1513.681399999997</c:v>
                </c:pt>
                <c:pt idx="10">
                  <c:v>-1512.5291999999999</c:v>
                </c:pt>
              </c:numCache>
            </c:numRef>
          </c:yVal>
          <c:smooth val="1"/>
        </c:ser>
        <c:ser>
          <c:idx val="1"/>
          <c:order val="1"/>
          <c:dLbls>
            <c:dLbl>
              <c:idx val="0"/>
              <c:layout>
                <c:manualLayout>
                  <c:x val="-5.0000000000000093E-2"/>
                  <c:y val="-4.1666666666666567E-2"/>
                </c:manualLayout>
              </c:layout>
              <c:showVal val="1"/>
              <c:showCatName val="1"/>
            </c:dLbl>
            <c:showVal val="1"/>
            <c:showCatName val="1"/>
          </c:dLbls>
          <c:xVal>
            <c:numRef>
              <c:f>Sheet1!$D$17</c:f>
              <c:numCache>
                <c:formatCode>General</c:formatCode>
                <c:ptCount val="1"/>
                <c:pt idx="0">
                  <c:v>462.8</c:v>
                </c:pt>
              </c:numCache>
            </c:numRef>
          </c:xVal>
          <c:yVal>
            <c:numRef>
              <c:f>Sheet1!$E$17</c:f>
              <c:numCache>
                <c:formatCode>General</c:formatCode>
                <c:ptCount val="1"/>
                <c:pt idx="0">
                  <c:v>242</c:v>
                </c:pt>
              </c:numCache>
            </c:numRef>
          </c:yVal>
          <c:smooth val="1"/>
        </c:ser>
        <c:axId val="168956672"/>
        <c:axId val="170481536"/>
      </c:scatterChart>
      <c:valAx>
        <c:axId val="168956672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Moment (KN.m)</a:t>
                </a:r>
              </a:p>
            </c:rich>
          </c:tx>
          <c:layout/>
        </c:title>
        <c:numFmt formatCode="General" sourceLinked="1"/>
        <c:tickLblPos val="nextTo"/>
        <c:crossAx val="170481536"/>
        <c:crosses val="autoZero"/>
        <c:crossBetween val="midCat"/>
      </c:valAx>
      <c:valAx>
        <c:axId val="170481536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Axial Force (KN)</a:t>
                </a:r>
              </a:p>
            </c:rich>
          </c:tx>
          <c:layout/>
        </c:title>
        <c:numFmt formatCode="General" sourceLinked="1"/>
        <c:tickLblPos val="nextTo"/>
        <c:crossAx val="168956672"/>
        <c:crosses val="autoZero"/>
        <c:crossBetween val="midCat"/>
      </c:valAx>
    </c:plotArea>
    <c:plotVisOnly val="1"/>
  </c:chart>
  <c:spPr>
    <a:ln>
      <a:solidFill>
        <a:schemeClr val="tx1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F91175-2664-4BC1-83DD-243E3DCC9F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2F3FC9-CA61-43C6-A4D5-332D690B5F00}">
      <dgm:prSet phldrT="[Text]" custT="1"/>
      <dgm:spPr/>
      <dgm:t>
        <a:bodyPr/>
        <a:lstStyle/>
        <a:p>
          <a:r>
            <a:rPr lang="en-US" sz="2800" dirty="0" smtClean="0">
              <a:latin typeface="Arial" pitchFamily="34" charset="0"/>
              <a:cs typeface="Arial" pitchFamily="34" charset="0"/>
            </a:rPr>
            <a:t>Loads</a:t>
          </a:r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78095BDF-BD70-4D31-9565-B88BB893177A}" type="parTrans" cxnId="{082687AE-B270-4212-88DE-30D8757CC9E5}">
      <dgm:prSet/>
      <dgm:spPr/>
      <dgm:t>
        <a:bodyPr/>
        <a:lstStyle/>
        <a:p>
          <a:endParaRPr lang="en-US"/>
        </a:p>
      </dgm:t>
    </dgm:pt>
    <dgm:pt modelId="{C953DF00-EE29-41BF-A018-57273B65782B}" type="sibTrans" cxnId="{082687AE-B270-4212-88DE-30D8757CC9E5}">
      <dgm:prSet/>
      <dgm:spPr/>
      <dgm:t>
        <a:bodyPr/>
        <a:lstStyle/>
        <a:p>
          <a:endParaRPr lang="en-US"/>
        </a:p>
      </dgm:t>
    </dgm:pt>
    <dgm:pt modelId="{CB4523A2-794E-4469-924B-201C44966E2C}">
      <dgm:prSet phldrT="[Text]" custT="1"/>
      <dgm:spPr/>
      <dgm:t>
        <a:bodyPr/>
        <a:lstStyle/>
        <a:p>
          <a:r>
            <a:rPr lang="en-US" sz="2800" dirty="0" smtClean="0">
              <a:latin typeface="Arial" pitchFamily="34" charset="0"/>
              <a:cs typeface="Arial" pitchFamily="34" charset="0"/>
            </a:rPr>
            <a:t>Gravity</a:t>
          </a:r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57220907-4E78-420B-AC70-22890F5B7A6E}" type="parTrans" cxnId="{CE7D9497-6697-4B98-A3CD-110BD4FDFB62}">
      <dgm:prSet/>
      <dgm:spPr/>
      <dgm:t>
        <a:bodyPr/>
        <a:lstStyle/>
        <a:p>
          <a:endParaRPr lang="en-US"/>
        </a:p>
      </dgm:t>
    </dgm:pt>
    <dgm:pt modelId="{B9B31C18-9BE7-4703-A052-645F60824AB4}" type="sibTrans" cxnId="{CE7D9497-6697-4B98-A3CD-110BD4FDFB62}">
      <dgm:prSet/>
      <dgm:spPr/>
      <dgm:t>
        <a:bodyPr/>
        <a:lstStyle/>
        <a:p>
          <a:endParaRPr lang="en-US"/>
        </a:p>
      </dgm:t>
    </dgm:pt>
    <dgm:pt modelId="{ECFEDA6C-C0D2-44F0-9F1C-635B2604BDEF}">
      <dgm:prSet phldrT="[Text]" custT="1"/>
      <dgm:spPr/>
      <dgm:t>
        <a:bodyPr/>
        <a:lstStyle/>
        <a:p>
          <a:r>
            <a:rPr lang="en-US" sz="2800" dirty="0" smtClean="0">
              <a:latin typeface="Arial" pitchFamily="34" charset="0"/>
              <a:cs typeface="Arial" pitchFamily="34" charset="0"/>
            </a:rPr>
            <a:t>Dead</a:t>
          </a:r>
        </a:p>
      </dgm:t>
    </dgm:pt>
    <dgm:pt modelId="{058A1B6D-4271-481D-8E3A-93FD73905EE1}" type="parTrans" cxnId="{F0058BF3-BBFA-4B38-9A07-62FC9E56CA92}">
      <dgm:prSet/>
      <dgm:spPr/>
      <dgm:t>
        <a:bodyPr/>
        <a:lstStyle/>
        <a:p>
          <a:endParaRPr lang="en-US"/>
        </a:p>
      </dgm:t>
    </dgm:pt>
    <dgm:pt modelId="{FEB94048-C963-4103-AED0-0192B208E8A8}" type="sibTrans" cxnId="{F0058BF3-BBFA-4B38-9A07-62FC9E56CA92}">
      <dgm:prSet/>
      <dgm:spPr/>
      <dgm:t>
        <a:bodyPr/>
        <a:lstStyle/>
        <a:p>
          <a:endParaRPr lang="en-US"/>
        </a:p>
      </dgm:t>
    </dgm:pt>
    <dgm:pt modelId="{3DE82A1F-F7E4-4887-9B67-DC9920B86C55}">
      <dgm:prSet phldrT="[Text]" custT="1"/>
      <dgm:spPr/>
      <dgm:t>
        <a:bodyPr/>
        <a:lstStyle/>
        <a:p>
          <a:r>
            <a:rPr lang="en-US" sz="2800" dirty="0" smtClean="0">
              <a:latin typeface="Arial" pitchFamily="34" charset="0"/>
              <a:cs typeface="Arial" pitchFamily="34" charset="0"/>
            </a:rPr>
            <a:t>Live</a:t>
          </a:r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AEFD570A-BDAE-4AA5-9946-742F08AB73A8}" type="parTrans" cxnId="{6291044E-65EC-4FE7-B399-8CECD42439AE}">
      <dgm:prSet/>
      <dgm:spPr/>
      <dgm:t>
        <a:bodyPr/>
        <a:lstStyle/>
        <a:p>
          <a:endParaRPr lang="en-US"/>
        </a:p>
      </dgm:t>
    </dgm:pt>
    <dgm:pt modelId="{B14A651B-184D-4192-9C9D-6E27565D81C5}" type="sibTrans" cxnId="{6291044E-65EC-4FE7-B399-8CECD42439AE}">
      <dgm:prSet/>
      <dgm:spPr/>
      <dgm:t>
        <a:bodyPr/>
        <a:lstStyle/>
        <a:p>
          <a:endParaRPr lang="en-US"/>
        </a:p>
      </dgm:t>
    </dgm:pt>
    <dgm:pt modelId="{00389C92-3240-4C8E-B045-B451868718C3}">
      <dgm:prSet phldrT="[Text]" custT="1"/>
      <dgm:spPr/>
      <dgm:t>
        <a:bodyPr/>
        <a:lstStyle/>
        <a:p>
          <a:r>
            <a:rPr lang="en-US" sz="2800" dirty="0" smtClean="0">
              <a:latin typeface="Arial" pitchFamily="34" charset="0"/>
              <a:cs typeface="Arial" pitchFamily="34" charset="0"/>
            </a:rPr>
            <a:t>Lateral</a:t>
          </a:r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3A4AE4D4-A643-4CD1-B150-6675136E8A01}" type="parTrans" cxnId="{9E30A744-BA77-4D15-87FE-B30F20995E8D}">
      <dgm:prSet/>
      <dgm:spPr/>
      <dgm:t>
        <a:bodyPr/>
        <a:lstStyle/>
        <a:p>
          <a:endParaRPr lang="en-US"/>
        </a:p>
      </dgm:t>
    </dgm:pt>
    <dgm:pt modelId="{65EC67F4-6E06-4724-83A4-3B112766B45E}" type="sibTrans" cxnId="{9E30A744-BA77-4D15-87FE-B30F20995E8D}">
      <dgm:prSet/>
      <dgm:spPr/>
      <dgm:t>
        <a:bodyPr/>
        <a:lstStyle/>
        <a:p>
          <a:endParaRPr lang="en-US"/>
        </a:p>
      </dgm:t>
    </dgm:pt>
    <dgm:pt modelId="{E24B1757-0E57-4D2B-B665-4676A0FDA3A8}">
      <dgm:prSet phldrT="[Text]" custT="1"/>
      <dgm:spPr/>
      <dgm:t>
        <a:bodyPr/>
        <a:lstStyle/>
        <a:p>
          <a:r>
            <a:rPr lang="en-US" sz="2800" dirty="0" smtClean="0">
              <a:latin typeface="Arial" pitchFamily="34" charset="0"/>
              <a:cs typeface="Arial" pitchFamily="34" charset="0"/>
            </a:rPr>
            <a:t>Earthquake</a:t>
          </a:r>
          <a:endParaRPr lang="en-US" sz="2800" dirty="0">
            <a:latin typeface="Arial" pitchFamily="34" charset="0"/>
            <a:cs typeface="Arial" pitchFamily="34" charset="0"/>
          </a:endParaRPr>
        </a:p>
      </dgm:t>
    </dgm:pt>
    <dgm:pt modelId="{B81FC5FA-B061-47FD-9F46-0CEFAF0A3CAC}" type="parTrans" cxnId="{F501C1BD-7342-4D10-9D59-8B3819EF61EE}">
      <dgm:prSet/>
      <dgm:spPr/>
      <dgm:t>
        <a:bodyPr/>
        <a:lstStyle/>
        <a:p>
          <a:endParaRPr lang="en-US"/>
        </a:p>
      </dgm:t>
    </dgm:pt>
    <dgm:pt modelId="{27D7A377-61F7-45DC-AF6F-4A69AB1F2481}" type="sibTrans" cxnId="{F501C1BD-7342-4D10-9D59-8B3819EF61EE}">
      <dgm:prSet/>
      <dgm:spPr/>
      <dgm:t>
        <a:bodyPr/>
        <a:lstStyle/>
        <a:p>
          <a:endParaRPr lang="en-US"/>
        </a:p>
      </dgm:t>
    </dgm:pt>
    <dgm:pt modelId="{E4302C69-2B2A-4BEE-8E3B-E63603DB1272}" type="pres">
      <dgm:prSet presAssocID="{B5F91175-2664-4BC1-83DD-243E3DCC9F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884AFA7-11D1-47E7-BF33-904C4561F90E}" type="pres">
      <dgm:prSet presAssocID="{092F3FC9-CA61-43C6-A4D5-332D690B5F00}" presName="hierRoot1" presStyleCnt="0"/>
      <dgm:spPr/>
    </dgm:pt>
    <dgm:pt modelId="{5DEC6601-FC35-414B-89EA-15BD6C168939}" type="pres">
      <dgm:prSet presAssocID="{092F3FC9-CA61-43C6-A4D5-332D690B5F00}" presName="composite" presStyleCnt="0"/>
      <dgm:spPr/>
    </dgm:pt>
    <dgm:pt modelId="{2F693368-87C2-4AB0-903A-F52B88215FFF}" type="pres">
      <dgm:prSet presAssocID="{092F3FC9-CA61-43C6-A4D5-332D690B5F00}" presName="background" presStyleLbl="node0" presStyleIdx="0" presStyleCnt="1"/>
      <dgm:spPr/>
    </dgm:pt>
    <dgm:pt modelId="{77B2B160-6696-469B-9A54-B1E425D20992}" type="pres">
      <dgm:prSet presAssocID="{092F3FC9-CA61-43C6-A4D5-332D690B5F00}" presName="text" presStyleLbl="fgAcc0" presStyleIdx="0" presStyleCnt="1" custScaleX="140632" custLinFactNeighborX="-18751" custLinFactNeighborY="-168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0DF0A2-3D54-435D-8134-DAF7545DFCDD}" type="pres">
      <dgm:prSet presAssocID="{092F3FC9-CA61-43C6-A4D5-332D690B5F00}" presName="hierChild2" presStyleCnt="0"/>
      <dgm:spPr/>
    </dgm:pt>
    <dgm:pt modelId="{FE0CD05D-210B-467D-97C8-6285B3F0F365}" type="pres">
      <dgm:prSet presAssocID="{57220907-4E78-420B-AC70-22890F5B7A6E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00E2CD0-C33E-4CB1-B631-F1480D58D4B0}" type="pres">
      <dgm:prSet presAssocID="{CB4523A2-794E-4469-924B-201C44966E2C}" presName="hierRoot2" presStyleCnt="0"/>
      <dgm:spPr/>
    </dgm:pt>
    <dgm:pt modelId="{4050D077-93A8-491B-BD94-A82C83E0F61D}" type="pres">
      <dgm:prSet presAssocID="{CB4523A2-794E-4469-924B-201C44966E2C}" presName="composite2" presStyleCnt="0"/>
      <dgm:spPr/>
    </dgm:pt>
    <dgm:pt modelId="{694B73DE-FEB4-4E67-A85E-BE0179BFA329}" type="pres">
      <dgm:prSet presAssocID="{CB4523A2-794E-4469-924B-201C44966E2C}" presName="background2" presStyleLbl="node2" presStyleIdx="0" presStyleCnt="2"/>
      <dgm:spPr/>
    </dgm:pt>
    <dgm:pt modelId="{D74C8F39-BA76-4BB0-99D9-808BE332037C}" type="pres">
      <dgm:prSet presAssocID="{CB4523A2-794E-4469-924B-201C44966E2C}" presName="text2" presStyleLbl="fgAcc2" presStyleIdx="0" presStyleCnt="2" custScaleX="140632" custLinFactNeighborX="-45278" custLinFactNeighborY="5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9A42A0-556C-4243-8E2F-C937739738F6}" type="pres">
      <dgm:prSet presAssocID="{CB4523A2-794E-4469-924B-201C44966E2C}" presName="hierChild3" presStyleCnt="0"/>
      <dgm:spPr/>
    </dgm:pt>
    <dgm:pt modelId="{D7524F99-2EF1-45ED-86ED-F97A1DD1E47F}" type="pres">
      <dgm:prSet presAssocID="{058A1B6D-4271-481D-8E3A-93FD73905EE1}" presName="Name17" presStyleLbl="parChTrans1D3" presStyleIdx="0" presStyleCnt="3"/>
      <dgm:spPr/>
      <dgm:t>
        <a:bodyPr/>
        <a:lstStyle/>
        <a:p>
          <a:endParaRPr lang="en-US"/>
        </a:p>
      </dgm:t>
    </dgm:pt>
    <dgm:pt modelId="{DAB1C179-9015-4021-8AEB-DAD2A870C914}" type="pres">
      <dgm:prSet presAssocID="{ECFEDA6C-C0D2-44F0-9F1C-635B2604BDEF}" presName="hierRoot3" presStyleCnt="0"/>
      <dgm:spPr/>
    </dgm:pt>
    <dgm:pt modelId="{180A2393-BA08-4754-94E3-CD7E8B7C6BA5}" type="pres">
      <dgm:prSet presAssocID="{ECFEDA6C-C0D2-44F0-9F1C-635B2604BDEF}" presName="composite3" presStyleCnt="0"/>
      <dgm:spPr/>
    </dgm:pt>
    <dgm:pt modelId="{57C89581-F27B-4DA3-AE8E-8CF9FFBBF4FC}" type="pres">
      <dgm:prSet presAssocID="{ECFEDA6C-C0D2-44F0-9F1C-635B2604BDEF}" presName="background3" presStyleLbl="node3" presStyleIdx="0" presStyleCnt="3"/>
      <dgm:spPr/>
    </dgm:pt>
    <dgm:pt modelId="{282CC44D-EF7D-40B6-A1D5-0A6C69ED29E3}" type="pres">
      <dgm:prSet presAssocID="{ECFEDA6C-C0D2-44F0-9F1C-635B2604BDEF}" presName="text3" presStyleLbl="fgAcc3" presStyleIdx="0" presStyleCnt="3" custScaleX="140632" custLinFactNeighborX="-22417" custLinFactNeighborY="37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70B31E-2E8C-4790-8A76-3C543B4EC706}" type="pres">
      <dgm:prSet presAssocID="{ECFEDA6C-C0D2-44F0-9F1C-635B2604BDEF}" presName="hierChild4" presStyleCnt="0"/>
      <dgm:spPr/>
    </dgm:pt>
    <dgm:pt modelId="{B5F926D3-482E-42AC-A717-548733086E45}" type="pres">
      <dgm:prSet presAssocID="{AEFD570A-BDAE-4AA5-9946-742F08AB73A8}" presName="Name17" presStyleLbl="parChTrans1D3" presStyleIdx="1" presStyleCnt="3"/>
      <dgm:spPr/>
      <dgm:t>
        <a:bodyPr/>
        <a:lstStyle/>
        <a:p>
          <a:endParaRPr lang="en-US"/>
        </a:p>
      </dgm:t>
    </dgm:pt>
    <dgm:pt modelId="{B8C37A46-5C57-4D43-975C-3DD6F0FCF9FD}" type="pres">
      <dgm:prSet presAssocID="{3DE82A1F-F7E4-4887-9B67-DC9920B86C55}" presName="hierRoot3" presStyleCnt="0"/>
      <dgm:spPr/>
    </dgm:pt>
    <dgm:pt modelId="{88E25B8B-EE56-4F65-8136-2E365574B625}" type="pres">
      <dgm:prSet presAssocID="{3DE82A1F-F7E4-4887-9B67-DC9920B86C55}" presName="composite3" presStyleCnt="0"/>
      <dgm:spPr/>
    </dgm:pt>
    <dgm:pt modelId="{1B945372-E89C-4499-9A71-4302953C9D0A}" type="pres">
      <dgm:prSet presAssocID="{3DE82A1F-F7E4-4887-9B67-DC9920B86C55}" presName="background3" presStyleLbl="node3" presStyleIdx="1" presStyleCnt="3"/>
      <dgm:spPr/>
    </dgm:pt>
    <dgm:pt modelId="{47A756CF-103B-4259-A09A-261D61206F1B}" type="pres">
      <dgm:prSet presAssocID="{3DE82A1F-F7E4-4887-9B67-DC9920B86C55}" presName="text3" presStyleLbl="fgAcc3" presStyleIdx="1" presStyleCnt="3" custScaleX="140632" custLinFactNeighborX="-18583" custLinFactNeighborY="37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6C5CC3-793E-4373-967B-D401F2FBC18D}" type="pres">
      <dgm:prSet presAssocID="{3DE82A1F-F7E4-4887-9B67-DC9920B86C55}" presName="hierChild4" presStyleCnt="0"/>
      <dgm:spPr/>
    </dgm:pt>
    <dgm:pt modelId="{777EDD2C-530B-4A01-AF2C-35E86612DD94}" type="pres">
      <dgm:prSet presAssocID="{3A4AE4D4-A643-4CD1-B150-6675136E8A01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FF394D3-003C-419E-B66E-14E13F2A794B}" type="pres">
      <dgm:prSet presAssocID="{00389C92-3240-4C8E-B045-B451868718C3}" presName="hierRoot2" presStyleCnt="0"/>
      <dgm:spPr/>
    </dgm:pt>
    <dgm:pt modelId="{E74C620D-6782-4FE3-86CA-954706CC8277}" type="pres">
      <dgm:prSet presAssocID="{00389C92-3240-4C8E-B045-B451868718C3}" presName="composite2" presStyleCnt="0"/>
      <dgm:spPr/>
    </dgm:pt>
    <dgm:pt modelId="{FEA6365B-F1B6-4831-AA79-262DD35AB333}" type="pres">
      <dgm:prSet presAssocID="{00389C92-3240-4C8E-B045-B451868718C3}" presName="background2" presStyleLbl="node2" presStyleIdx="1" presStyleCnt="2"/>
      <dgm:spPr/>
    </dgm:pt>
    <dgm:pt modelId="{D87F196E-16D8-49E8-9965-C9719B06581C}" type="pres">
      <dgm:prSet presAssocID="{00389C92-3240-4C8E-B045-B451868718C3}" presName="text2" presStyleLbl="fgAcc2" presStyleIdx="1" presStyleCnt="2" custScaleX="140632" custLinFactNeighborX="16785" custLinFactNeighborY="5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B71B39-1627-45CE-827D-7920802BF403}" type="pres">
      <dgm:prSet presAssocID="{00389C92-3240-4C8E-B045-B451868718C3}" presName="hierChild3" presStyleCnt="0"/>
      <dgm:spPr/>
    </dgm:pt>
    <dgm:pt modelId="{9804A936-E689-415B-916D-DBC179113603}" type="pres">
      <dgm:prSet presAssocID="{B81FC5FA-B061-47FD-9F46-0CEFAF0A3CAC}" presName="Name17" presStyleLbl="parChTrans1D3" presStyleIdx="2" presStyleCnt="3"/>
      <dgm:spPr/>
      <dgm:t>
        <a:bodyPr/>
        <a:lstStyle/>
        <a:p>
          <a:endParaRPr lang="en-US"/>
        </a:p>
      </dgm:t>
    </dgm:pt>
    <dgm:pt modelId="{68C3AB4F-41F4-4BE3-BF72-061C8B4115E5}" type="pres">
      <dgm:prSet presAssocID="{E24B1757-0E57-4D2B-B665-4676A0FDA3A8}" presName="hierRoot3" presStyleCnt="0"/>
      <dgm:spPr/>
    </dgm:pt>
    <dgm:pt modelId="{4F3E133D-9FDA-4B8D-A9A8-506A22AC28E4}" type="pres">
      <dgm:prSet presAssocID="{E24B1757-0E57-4D2B-B665-4676A0FDA3A8}" presName="composite3" presStyleCnt="0"/>
      <dgm:spPr/>
    </dgm:pt>
    <dgm:pt modelId="{86765E3C-B6E7-4E9E-8079-228CD5DE62B2}" type="pres">
      <dgm:prSet presAssocID="{E24B1757-0E57-4D2B-B665-4676A0FDA3A8}" presName="background3" presStyleLbl="node3" presStyleIdx="2" presStyleCnt="3"/>
      <dgm:spPr/>
    </dgm:pt>
    <dgm:pt modelId="{8DB33FEA-8B51-4958-B1FC-F91FF2EDC9E2}" type="pres">
      <dgm:prSet presAssocID="{E24B1757-0E57-4D2B-B665-4676A0FDA3A8}" presName="text3" presStyleLbl="fgAcc3" presStyleIdx="2" presStyleCnt="3" custScaleX="140632" custLinFactNeighborX="27966" custLinFactNeighborY="-3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4544BF-4284-41A3-85CA-5E039DE27D82}" type="pres">
      <dgm:prSet presAssocID="{E24B1757-0E57-4D2B-B665-4676A0FDA3A8}" presName="hierChild4" presStyleCnt="0"/>
      <dgm:spPr/>
    </dgm:pt>
  </dgm:ptLst>
  <dgm:cxnLst>
    <dgm:cxn modelId="{28498C72-D712-4CC6-8F67-82EFB21B74E1}" type="presOf" srcId="{B5F91175-2664-4BC1-83DD-243E3DCC9F72}" destId="{E4302C69-2B2A-4BEE-8E3B-E63603DB1272}" srcOrd="0" destOrd="0" presId="urn:microsoft.com/office/officeart/2005/8/layout/hierarchy1"/>
    <dgm:cxn modelId="{082687AE-B270-4212-88DE-30D8757CC9E5}" srcId="{B5F91175-2664-4BC1-83DD-243E3DCC9F72}" destId="{092F3FC9-CA61-43C6-A4D5-332D690B5F00}" srcOrd="0" destOrd="0" parTransId="{78095BDF-BD70-4D31-9565-B88BB893177A}" sibTransId="{C953DF00-EE29-41BF-A018-57273B65782B}"/>
    <dgm:cxn modelId="{6EFC3819-008A-4A63-A29F-356A93566BD1}" type="presOf" srcId="{3A4AE4D4-A643-4CD1-B150-6675136E8A01}" destId="{777EDD2C-530B-4A01-AF2C-35E86612DD94}" srcOrd="0" destOrd="0" presId="urn:microsoft.com/office/officeart/2005/8/layout/hierarchy1"/>
    <dgm:cxn modelId="{C52FDE8D-C38B-4D28-9F32-B5277A601418}" type="presOf" srcId="{57220907-4E78-420B-AC70-22890F5B7A6E}" destId="{FE0CD05D-210B-467D-97C8-6285B3F0F365}" srcOrd="0" destOrd="0" presId="urn:microsoft.com/office/officeart/2005/8/layout/hierarchy1"/>
    <dgm:cxn modelId="{36E2515C-533F-4878-9BD2-C61098A8C442}" type="presOf" srcId="{00389C92-3240-4C8E-B045-B451868718C3}" destId="{D87F196E-16D8-49E8-9965-C9719B06581C}" srcOrd="0" destOrd="0" presId="urn:microsoft.com/office/officeart/2005/8/layout/hierarchy1"/>
    <dgm:cxn modelId="{CE7D9497-6697-4B98-A3CD-110BD4FDFB62}" srcId="{092F3FC9-CA61-43C6-A4D5-332D690B5F00}" destId="{CB4523A2-794E-4469-924B-201C44966E2C}" srcOrd="0" destOrd="0" parTransId="{57220907-4E78-420B-AC70-22890F5B7A6E}" sibTransId="{B9B31C18-9BE7-4703-A052-645F60824AB4}"/>
    <dgm:cxn modelId="{838F0B57-A1A1-405E-A4A4-E1E0F2BE0654}" type="presOf" srcId="{CB4523A2-794E-4469-924B-201C44966E2C}" destId="{D74C8F39-BA76-4BB0-99D9-808BE332037C}" srcOrd="0" destOrd="0" presId="urn:microsoft.com/office/officeart/2005/8/layout/hierarchy1"/>
    <dgm:cxn modelId="{F0058BF3-BBFA-4B38-9A07-62FC9E56CA92}" srcId="{CB4523A2-794E-4469-924B-201C44966E2C}" destId="{ECFEDA6C-C0D2-44F0-9F1C-635B2604BDEF}" srcOrd="0" destOrd="0" parTransId="{058A1B6D-4271-481D-8E3A-93FD73905EE1}" sibTransId="{FEB94048-C963-4103-AED0-0192B208E8A8}"/>
    <dgm:cxn modelId="{52B40398-AC62-448E-9512-19480A7A17C9}" type="presOf" srcId="{B81FC5FA-B061-47FD-9F46-0CEFAF0A3CAC}" destId="{9804A936-E689-415B-916D-DBC179113603}" srcOrd="0" destOrd="0" presId="urn:microsoft.com/office/officeart/2005/8/layout/hierarchy1"/>
    <dgm:cxn modelId="{9E28CCD4-7BB2-4D15-A83E-F82B46873AD2}" type="presOf" srcId="{ECFEDA6C-C0D2-44F0-9F1C-635B2604BDEF}" destId="{282CC44D-EF7D-40B6-A1D5-0A6C69ED29E3}" srcOrd="0" destOrd="0" presId="urn:microsoft.com/office/officeart/2005/8/layout/hierarchy1"/>
    <dgm:cxn modelId="{A3C9968F-574A-4DC8-B1E5-EF9FE95FEE22}" type="presOf" srcId="{3DE82A1F-F7E4-4887-9B67-DC9920B86C55}" destId="{47A756CF-103B-4259-A09A-261D61206F1B}" srcOrd="0" destOrd="0" presId="urn:microsoft.com/office/officeart/2005/8/layout/hierarchy1"/>
    <dgm:cxn modelId="{414987CE-3044-498F-B14F-DBEC78C63509}" type="presOf" srcId="{058A1B6D-4271-481D-8E3A-93FD73905EE1}" destId="{D7524F99-2EF1-45ED-86ED-F97A1DD1E47F}" srcOrd="0" destOrd="0" presId="urn:microsoft.com/office/officeart/2005/8/layout/hierarchy1"/>
    <dgm:cxn modelId="{F501C1BD-7342-4D10-9D59-8B3819EF61EE}" srcId="{00389C92-3240-4C8E-B045-B451868718C3}" destId="{E24B1757-0E57-4D2B-B665-4676A0FDA3A8}" srcOrd="0" destOrd="0" parTransId="{B81FC5FA-B061-47FD-9F46-0CEFAF0A3CAC}" sibTransId="{27D7A377-61F7-45DC-AF6F-4A69AB1F2481}"/>
    <dgm:cxn modelId="{8259A4DB-6F08-41A6-BE77-0A029A40F58E}" type="presOf" srcId="{AEFD570A-BDAE-4AA5-9946-742F08AB73A8}" destId="{B5F926D3-482E-42AC-A717-548733086E45}" srcOrd="0" destOrd="0" presId="urn:microsoft.com/office/officeart/2005/8/layout/hierarchy1"/>
    <dgm:cxn modelId="{6291044E-65EC-4FE7-B399-8CECD42439AE}" srcId="{CB4523A2-794E-4469-924B-201C44966E2C}" destId="{3DE82A1F-F7E4-4887-9B67-DC9920B86C55}" srcOrd="1" destOrd="0" parTransId="{AEFD570A-BDAE-4AA5-9946-742F08AB73A8}" sibTransId="{B14A651B-184D-4192-9C9D-6E27565D81C5}"/>
    <dgm:cxn modelId="{0529D917-64F9-4E33-8196-AF2AE072081E}" type="presOf" srcId="{E24B1757-0E57-4D2B-B665-4676A0FDA3A8}" destId="{8DB33FEA-8B51-4958-B1FC-F91FF2EDC9E2}" srcOrd="0" destOrd="0" presId="urn:microsoft.com/office/officeart/2005/8/layout/hierarchy1"/>
    <dgm:cxn modelId="{9E30A744-BA77-4D15-87FE-B30F20995E8D}" srcId="{092F3FC9-CA61-43C6-A4D5-332D690B5F00}" destId="{00389C92-3240-4C8E-B045-B451868718C3}" srcOrd="1" destOrd="0" parTransId="{3A4AE4D4-A643-4CD1-B150-6675136E8A01}" sibTransId="{65EC67F4-6E06-4724-83A4-3B112766B45E}"/>
    <dgm:cxn modelId="{385CFBAB-846F-4068-9AE4-D624F0500AC9}" type="presOf" srcId="{092F3FC9-CA61-43C6-A4D5-332D690B5F00}" destId="{77B2B160-6696-469B-9A54-B1E425D20992}" srcOrd="0" destOrd="0" presId="urn:microsoft.com/office/officeart/2005/8/layout/hierarchy1"/>
    <dgm:cxn modelId="{0E2890A4-DCD4-4FF8-8303-C82F7D13624B}" type="presParOf" srcId="{E4302C69-2B2A-4BEE-8E3B-E63603DB1272}" destId="{3884AFA7-11D1-47E7-BF33-904C4561F90E}" srcOrd="0" destOrd="0" presId="urn:microsoft.com/office/officeart/2005/8/layout/hierarchy1"/>
    <dgm:cxn modelId="{EF15FD8E-0F83-423B-AD2A-2F1BBA1A6222}" type="presParOf" srcId="{3884AFA7-11D1-47E7-BF33-904C4561F90E}" destId="{5DEC6601-FC35-414B-89EA-15BD6C168939}" srcOrd="0" destOrd="0" presId="urn:microsoft.com/office/officeart/2005/8/layout/hierarchy1"/>
    <dgm:cxn modelId="{1EEF85B3-149C-4B24-94CB-845A19FE3126}" type="presParOf" srcId="{5DEC6601-FC35-414B-89EA-15BD6C168939}" destId="{2F693368-87C2-4AB0-903A-F52B88215FFF}" srcOrd="0" destOrd="0" presId="urn:microsoft.com/office/officeart/2005/8/layout/hierarchy1"/>
    <dgm:cxn modelId="{D4D48B70-031A-4FC7-A406-95897657ED58}" type="presParOf" srcId="{5DEC6601-FC35-414B-89EA-15BD6C168939}" destId="{77B2B160-6696-469B-9A54-B1E425D20992}" srcOrd="1" destOrd="0" presId="urn:microsoft.com/office/officeart/2005/8/layout/hierarchy1"/>
    <dgm:cxn modelId="{17D9648F-E620-4434-8C98-C36BF29C5ABE}" type="presParOf" srcId="{3884AFA7-11D1-47E7-BF33-904C4561F90E}" destId="{E60DF0A2-3D54-435D-8134-DAF7545DFCDD}" srcOrd="1" destOrd="0" presId="urn:microsoft.com/office/officeart/2005/8/layout/hierarchy1"/>
    <dgm:cxn modelId="{4D37B619-9F91-4988-B7B6-645F12F71A0A}" type="presParOf" srcId="{E60DF0A2-3D54-435D-8134-DAF7545DFCDD}" destId="{FE0CD05D-210B-467D-97C8-6285B3F0F365}" srcOrd="0" destOrd="0" presId="urn:microsoft.com/office/officeart/2005/8/layout/hierarchy1"/>
    <dgm:cxn modelId="{FF88E7BF-6D02-4451-8AB1-7EB243079D45}" type="presParOf" srcId="{E60DF0A2-3D54-435D-8134-DAF7545DFCDD}" destId="{E00E2CD0-C33E-4CB1-B631-F1480D58D4B0}" srcOrd="1" destOrd="0" presId="urn:microsoft.com/office/officeart/2005/8/layout/hierarchy1"/>
    <dgm:cxn modelId="{05DB3277-024C-410A-91A1-FCFFAA317E83}" type="presParOf" srcId="{E00E2CD0-C33E-4CB1-B631-F1480D58D4B0}" destId="{4050D077-93A8-491B-BD94-A82C83E0F61D}" srcOrd="0" destOrd="0" presId="urn:microsoft.com/office/officeart/2005/8/layout/hierarchy1"/>
    <dgm:cxn modelId="{067DC1A4-0DAF-4D8D-AE84-527A003C8800}" type="presParOf" srcId="{4050D077-93A8-491B-BD94-A82C83E0F61D}" destId="{694B73DE-FEB4-4E67-A85E-BE0179BFA329}" srcOrd="0" destOrd="0" presId="urn:microsoft.com/office/officeart/2005/8/layout/hierarchy1"/>
    <dgm:cxn modelId="{64531F64-5DCE-4FB0-8F48-276ABB839884}" type="presParOf" srcId="{4050D077-93A8-491B-BD94-A82C83E0F61D}" destId="{D74C8F39-BA76-4BB0-99D9-808BE332037C}" srcOrd="1" destOrd="0" presId="urn:microsoft.com/office/officeart/2005/8/layout/hierarchy1"/>
    <dgm:cxn modelId="{736EDC5D-4DBC-4918-85BA-F1C1ACB3FFBB}" type="presParOf" srcId="{E00E2CD0-C33E-4CB1-B631-F1480D58D4B0}" destId="{469A42A0-556C-4243-8E2F-C937739738F6}" srcOrd="1" destOrd="0" presId="urn:microsoft.com/office/officeart/2005/8/layout/hierarchy1"/>
    <dgm:cxn modelId="{2403AE89-7DD6-425F-B807-99DE3262090C}" type="presParOf" srcId="{469A42A0-556C-4243-8E2F-C937739738F6}" destId="{D7524F99-2EF1-45ED-86ED-F97A1DD1E47F}" srcOrd="0" destOrd="0" presId="urn:microsoft.com/office/officeart/2005/8/layout/hierarchy1"/>
    <dgm:cxn modelId="{21E93F1F-7D55-438E-9347-E601CDD0C058}" type="presParOf" srcId="{469A42A0-556C-4243-8E2F-C937739738F6}" destId="{DAB1C179-9015-4021-8AEB-DAD2A870C914}" srcOrd="1" destOrd="0" presId="urn:microsoft.com/office/officeart/2005/8/layout/hierarchy1"/>
    <dgm:cxn modelId="{11DC5C69-6DF0-4A00-910F-ED1BFECF23C7}" type="presParOf" srcId="{DAB1C179-9015-4021-8AEB-DAD2A870C914}" destId="{180A2393-BA08-4754-94E3-CD7E8B7C6BA5}" srcOrd="0" destOrd="0" presId="urn:microsoft.com/office/officeart/2005/8/layout/hierarchy1"/>
    <dgm:cxn modelId="{B897E52B-E735-4C94-93B2-AF857D32B1FE}" type="presParOf" srcId="{180A2393-BA08-4754-94E3-CD7E8B7C6BA5}" destId="{57C89581-F27B-4DA3-AE8E-8CF9FFBBF4FC}" srcOrd="0" destOrd="0" presId="urn:microsoft.com/office/officeart/2005/8/layout/hierarchy1"/>
    <dgm:cxn modelId="{1957F264-571A-44A5-B550-B2C455588C89}" type="presParOf" srcId="{180A2393-BA08-4754-94E3-CD7E8B7C6BA5}" destId="{282CC44D-EF7D-40B6-A1D5-0A6C69ED29E3}" srcOrd="1" destOrd="0" presId="urn:microsoft.com/office/officeart/2005/8/layout/hierarchy1"/>
    <dgm:cxn modelId="{CD9D2992-EF9B-423C-A672-470088A79B86}" type="presParOf" srcId="{DAB1C179-9015-4021-8AEB-DAD2A870C914}" destId="{4770B31E-2E8C-4790-8A76-3C543B4EC706}" srcOrd="1" destOrd="0" presId="urn:microsoft.com/office/officeart/2005/8/layout/hierarchy1"/>
    <dgm:cxn modelId="{3C346A12-7B16-4862-BDE4-9407A363B090}" type="presParOf" srcId="{469A42A0-556C-4243-8E2F-C937739738F6}" destId="{B5F926D3-482E-42AC-A717-548733086E45}" srcOrd="2" destOrd="0" presId="urn:microsoft.com/office/officeart/2005/8/layout/hierarchy1"/>
    <dgm:cxn modelId="{20ACCC0E-B46F-4213-A120-3BB82BE16576}" type="presParOf" srcId="{469A42A0-556C-4243-8E2F-C937739738F6}" destId="{B8C37A46-5C57-4D43-975C-3DD6F0FCF9FD}" srcOrd="3" destOrd="0" presId="urn:microsoft.com/office/officeart/2005/8/layout/hierarchy1"/>
    <dgm:cxn modelId="{927C1DEE-19FF-404C-9E3C-A609C7785A41}" type="presParOf" srcId="{B8C37A46-5C57-4D43-975C-3DD6F0FCF9FD}" destId="{88E25B8B-EE56-4F65-8136-2E365574B625}" srcOrd="0" destOrd="0" presId="urn:microsoft.com/office/officeart/2005/8/layout/hierarchy1"/>
    <dgm:cxn modelId="{D5EDB0AE-050C-4F57-90C1-D1491DF2F6A2}" type="presParOf" srcId="{88E25B8B-EE56-4F65-8136-2E365574B625}" destId="{1B945372-E89C-4499-9A71-4302953C9D0A}" srcOrd="0" destOrd="0" presId="urn:microsoft.com/office/officeart/2005/8/layout/hierarchy1"/>
    <dgm:cxn modelId="{AAB5F555-0C40-41B3-8C8F-CDF01B278ECA}" type="presParOf" srcId="{88E25B8B-EE56-4F65-8136-2E365574B625}" destId="{47A756CF-103B-4259-A09A-261D61206F1B}" srcOrd="1" destOrd="0" presId="urn:microsoft.com/office/officeart/2005/8/layout/hierarchy1"/>
    <dgm:cxn modelId="{583EF853-9304-4616-80BE-FC0A01EFE8EA}" type="presParOf" srcId="{B8C37A46-5C57-4D43-975C-3DD6F0FCF9FD}" destId="{FB6C5CC3-793E-4373-967B-D401F2FBC18D}" srcOrd="1" destOrd="0" presId="urn:microsoft.com/office/officeart/2005/8/layout/hierarchy1"/>
    <dgm:cxn modelId="{B0CA9667-FED9-41AC-B76D-2742B264EDCD}" type="presParOf" srcId="{E60DF0A2-3D54-435D-8134-DAF7545DFCDD}" destId="{777EDD2C-530B-4A01-AF2C-35E86612DD94}" srcOrd="2" destOrd="0" presId="urn:microsoft.com/office/officeart/2005/8/layout/hierarchy1"/>
    <dgm:cxn modelId="{37DF6E68-CC6E-48A1-9982-DBE297E76B47}" type="presParOf" srcId="{E60DF0A2-3D54-435D-8134-DAF7545DFCDD}" destId="{FFF394D3-003C-419E-B66E-14E13F2A794B}" srcOrd="3" destOrd="0" presId="urn:microsoft.com/office/officeart/2005/8/layout/hierarchy1"/>
    <dgm:cxn modelId="{490DEF1B-C4DB-4586-9ABB-51A7D91E7A50}" type="presParOf" srcId="{FFF394D3-003C-419E-B66E-14E13F2A794B}" destId="{E74C620D-6782-4FE3-86CA-954706CC8277}" srcOrd="0" destOrd="0" presId="urn:microsoft.com/office/officeart/2005/8/layout/hierarchy1"/>
    <dgm:cxn modelId="{4AB8F3C3-91C9-4095-84FB-ECA6BEBF92D4}" type="presParOf" srcId="{E74C620D-6782-4FE3-86CA-954706CC8277}" destId="{FEA6365B-F1B6-4831-AA79-262DD35AB333}" srcOrd="0" destOrd="0" presId="urn:microsoft.com/office/officeart/2005/8/layout/hierarchy1"/>
    <dgm:cxn modelId="{6B33245D-2A7E-494D-8EA5-3DAB80383F13}" type="presParOf" srcId="{E74C620D-6782-4FE3-86CA-954706CC8277}" destId="{D87F196E-16D8-49E8-9965-C9719B06581C}" srcOrd="1" destOrd="0" presId="urn:microsoft.com/office/officeart/2005/8/layout/hierarchy1"/>
    <dgm:cxn modelId="{1E64310F-51E9-4889-A12E-B5BA11E8F056}" type="presParOf" srcId="{FFF394D3-003C-419E-B66E-14E13F2A794B}" destId="{45B71B39-1627-45CE-827D-7920802BF403}" srcOrd="1" destOrd="0" presId="urn:microsoft.com/office/officeart/2005/8/layout/hierarchy1"/>
    <dgm:cxn modelId="{2DCDC489-4682-4D34-8585-EAA324625D78}" type="presParOf" srcId="{45B71B39-1627-45CE-827D-7920802BF403}" destId="{9804A936-E689-415B-916D-DBC179113603}" srcOrd="0" destOrd="0" presId="urn:microsoft.com/office/officeart/2005/8/layout/hierarchy1"/>
    <dgm:cxn modelId="{5BCF84FF-4E31-45FA-ADE2-4884EB6115A6}" type="presParOf" srcId="{45B71B39-1627-45CE-827D-7920802BF403}" destId="{68C3AB4F-41F4-4BE3-BF72-061C8B4115E5}" srcOrd="1" destOrd="0" presId="urn:microsoft.com/office/officeart/2005/8/layout/hierarchy1"/>
    <dgm:cxn modelId="{A65720B9-E9FE-4D23-914D-9B38DC8E0440}" type="presParOf" srcId="{68C3AB4F-41F4-4BE3-BF72-061C8B4115E5}" destId="{4F3E133D-9FDA-4B8D-A9A8-506A22AC28E4}" srcOrd="0" destOrd="0" presId="urn:microsoft.com/office/officeart/2005/8/layout/hierarchy1"/>
    <dgm:cxn modelId="{DFB270D8-C8A4-400F-B63F-11BC54A6DF31}" type="presParOf" srcId="{4F3E133D-9FDA-4B8D-A9A8-506A22AC28E4}" destId="{86765E3C-B6E7-4E9E-8079-228CD5DE62B2}" srcOrd="0" destOrd="0" presId="urn:microsoft.com/office/officeart/2005/8/layout/hierarchy1"/>
    <dgm:cxn modelId="{DF0DF6F6-C9E7-44DB-AE1D-4AEFFF853511}" type="presParOf" srcId="{4F3E133D-9FDA-4B8D-A9A8-506A22AC28E4}" destId="{8DB33FEA-8B51-4958-B1FC-F91FF2EDC9E2}" srcOrd="1" destOrd="0" presId="urn:microsoft.com/office/officeart/2005/8/layout/hierarchy1"/>
    <dgm:cxn modelId="{530758EE-D785-4C67-8476-6951F54504A3}" type="presParOf" srcId="{68C3AB4F-41F4-4BE3-BF72-061C8B4115E5}" destId="{F94544BF-4284-41A3-85CA-5E039DE27D8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04A936-E689-415B-916D-DBC179113603}">
      <dsp:nvSpPr>
        <dsp:cNvPr id="0" name=""/>
        <dsp:cNvSpPr/>
      </dsp:nvSpPr>
      <dsp:spPr>
        <a:xfrm>
          <a:off x="8684833" y="2648335"/>
          <a:ext cx="189210" cy="449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690"/>
              </a:lnTo>
              <a:lnTo>
                <a:pt x="189210" y="292690"/>
              </a:lnTo>
              <a:lnTo>
                <a:pt x="189210" y="4494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7EDD2C-530B-4A01-AF2C-35E86612DD94}">
      <dsp:nvSpPr>
        <dsp:cNvPr id="0" name=""/>
        <dsp:cNvSpPr/>
      </dsp:nvSpPr>
      <dsp:spPr>
        <a:xfrm>
          <a:off x="6016552" y="895951"/>
          <a:ext cx="2668280" cy="677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1038"/>
              </a:lnTo>
              <a:lnTo>
                <a:pt x="2668280" y="521038"/>
              </a:lnTo>
              <a:lnTo>
                <a:pt x="2668280" y="6778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F926D3-482E-42AC-A717-548733086E45}">
      <dsp:nvSpPr>
        <dsp:cNvPr id="0" name=""/>
        <dsp:cNvSpPr/>
      </dsp:nvSpPr>
      <dsp:spPr>
        <a:xfrm>
          <a:off x="3500725" y="2648335"/>
          <a:ext cx="1829694" cy="487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129"/>
              </a:lnTo>
              <a:lnTo>
                <a:pt x="1829694" y="331129"/>
              </a:lnTo>
              <a:lnTo>
                <a:pt x="1829694" y="48789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524F99-2EF1-45ED-86ED-F97A1DD1E47F}">
      <dsp:nvSpPr>
        <dsp:cNvPr id="0" name=""/>
        <dsp:cNvSpPr/>
      </dsp:nvSpPr>
      <dsp:spPr>
        <a:xfrm>
          <a:off x="2509641" y="2648335"/>
          <a:ext cx="991084" cy="487897"/>
        </a:xfrm>
        <a:custGeom>
          <a:avLst/>
          <a:gdLst/>
          <a:ahLst/>
          <a:cxnLst/>
          <a:rect l="0" t="0" r="0" b="0"/>
          <a:pathLst>
            <a:path>
              <a:moveTo>
                <a:pt x="991084" y="0"/>
              </a:moveTo>
              <a:lnTo>
                <a:pt x="991084" y="331129"/>
              </a:lnTo>
              <a:lnTo>
                <a:pt x="0" y="331129"/>
              </a:lnTo>
              <a:lnTo>
                <a:pt x="0" y="48789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0CD05D-210B-467D-97C8-6285B3F0F365}">
      <dsp:nvSpPr>
        <dsp:cNvPr id="0" name=""/>
        <dsp:cNvSpPr/>
      </dsp:nvSpPr>
      <dsp:spPr>
        <a:xfrm>
          <a:off x="3500725" y="895951"/>
          <a:ext cx="2515826" cy="677806"/>
        </a:xfrm>
        <a:custGeom>
          <a:avLst/>
          <a:gdLst/>
          <a:ahLst/>
          <a:cxnLst/>
          <a:rect l="0" t="0" r="0" b="0"/>
          <a:pathLst>
            <a:path>
              <a:moveTo>
                <a:pt x="2515826" y="0"/>
              </a:moveTo>
              <a:lnTo>
                <a:pt x="2515826" y="521038"/>
              </a:lnTo>
              <a:lnTo>
                <a:pt x="0" y="521038"/>
              </a:lnTo>
              <a:lnTo>
                <a:pt x="0" y="6778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693368-87C2-4AB0-903A-F52B88215FFF}">
      <dsp:nvSpPr>
        <dsp:cNvPr id="0" name=""/>
        <dsp:cNvSpPr/>
      </dsp:nvSpPr>
      <dsp:spPr>
        <a:xfrm>
          <a:off x="4826630" y="-178626"/>
          <a:ext cx="2379842" cy="1074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B2B160-6696-469B-9A54-B1E425D20992}">
      <dsp:nvSpPr>
        <dsp:cNvPr id="0" name=""/>
        <dsp:cNvSpPr/>
      </dsp:nvSpPr>
      <dsp:spPr>
        <a:xfrm>
          <a:off x="5014658" y="0"/>
          <a:ext cx="2379842" cy="1074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" pitchFamily="34" charset="0"/>
              <a:cs typeface="Arial" pitchFamily="34" charset="0"/>
            </a:rPr>
            <a:t>Loads</a:t>
          </a:r>
          <a:endParaRPr lang="en-US" sz="2800" kern="1200" dirty="0">
            <a:latin typeface="Arial" pitchFamily="34" charset="0"/>
            <a:cs typeface="Arial" pitchFamily="34" charset="0"/>
          </a:endParaRPr>
        </a:p>
      </dsp:txBody>
      <dsp:txXfrm>
        <a:off x="5014658" y="0"/>
        <a:ext cx="2379842" cy="1074577"/>
      </dsp:txXfrm>
    </dsp:sp>
    <dsp:sp modelId="{694B73DE-FEB4-4E67-A85E-BE0179BFA329}">
      <dsp:nvSpPr>
        <dsp:cNvPr id="0" name=""/>
        <dsp:cNvSpPr/>
      </dsp:nvSpPr>
      <dsp:spPr>
        <a:xfrm>
          <a:off x="2310804" y="1573758"/>
          <a:ext cx="2379842" cy="1074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4C8F39-BA76-4BB0-99D9-808BE332037C}">
      <dsp:nvSpPr>
        <dsp:cNvPr id="0" name=""/>
        <dsp:cNvSpPr/>
      </dsp:nvSpPr>
      <dsp:spPr>
        <a:xfrm>
          <a:off x="2498832" y="1752384"/>
          <a:ext cx="2379842" cy="1074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" pitchFamily="34" charset="0"/>
              <a:cs typeface="Arial" pitchFamily="34" charset="0"/>
            </a:rPr>
            <a:t>Gravity</a:t>
          </a:r>
          <a:endParaRPr lang="en-US" sz="2800" kern="1200" dirty="0">
            <a:latin typeface="Arial" pitchFamily="34" charset="0"/>
            <a:cs typeface="Arial" pitchFamily="34" charset="0"/>
          </a:endParaRPr>
        </a:p>
      </dsp:txBody>
      <dsp:txXfrm>
        <a:off x="2498832" y="1752384"/>
        <a:ext cx="2379842" cy="1074577"/>
      </dsp:txXfrm>
    </dsp:sp>
    <dsp:sp modelId="{57C89581-F27B-4DA3-AE8E-8CF9FFBBF4FC}">
      <dsp:nvSpPr>
        <dsp:cNvPr id="0" name=""/>
        <dsp:cNvSpPr/>
      </dsp:nvSpPr>
      <dsp:spPr>
        <a:xfrm>
          <a:off x="1319720" y="3136233"/>
          <a:ext cx="2379842" cy="1074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2CC44D-EF7D-40B6-A1D5-0A6C69ED29E3}">
      <dsp:nvSpPr>
        <dsp:cNvPr id="0" name=""/>
        <dsp:cNvSpPr/>
      </dsp:nvSpPr>
      <dsp:spPr>
        <a:xfrm>
          <a:off x="1507748" y="3314859"/>
          <a:ext cx="2379842" cy="1074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" pitchFamily="34" charset="0"/>
              <a:cs typeface="Arial" pitchFamily="34" charset="0"/>
            </a:rPr>
            <a:t>Dead</a:t>
          </a:r>
        </a:p>
      </dsp:txBody>
      <dsp:txXfrm>
        <a:off x="1507748" y="3314859"/>
        <a:ext cx="2379842" cy="1074577"/>
      </dsp:txXfrm>
    </dsp:sp>
    <dsp:sp modelId="{1B945372-E89C-4499-9A71-4302953C9D0A}">
      <dsp:nvSpPr>
        <dsp:cNvPr id="0" name=""/>
        <dsp:cNvSpPr/>
      </dsp:nvSpPr>
      <dsp:spPr>
        <a:xfrm>
          <a:off x="4140499" y="3136233"/>
          <a:ext cx="2379842" cy="1074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A756CF-103B-4259-A09A-261D61206F1B}">
      <dsp:nvSpPr>
        <dsp:cNvPr id="0" name=""/>
        <dsp:cNvSpPr/>
      </dsp:nvSpPr>
      <dsp:spPr>
        <a:xfrm>
          <a:off x="4328526" y="3314859"/>
          <a:ext cx="2379842" cy="1074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" pitchFamily="34" charset="0"/>
              <a:cs typeface="Arial" pitchFamily="34" charset="0"/>
            </a:rPr>
            <a:t>Live</a:t>
          </a:r>
          <a:endParaRPr lang="en-US" sz="2800" kern="1200" dirty="0">
            <a:latin typeface="Arial" pitchFamily="34" charset="0"/>
            <a:cs typeface="Arial" pitchFamily="34" charset="0"/>
          </a:endParaRPr>
        </a:p>
      </dsp:txBody>
      <dsp:txXfrm>
        <a:off x="4328526" y="3314859"/>
        <a:ext cx="2379842" cy="1074577"/>
      </dsp:txXfrm>
    </dsp:sp>
    <dsp:sp modelId="{FEA6365B-F1B6-4831-AA79-262DD35AB333}">
      <dsp:nvSpPr>
        <dsp:cNvPr id="0" name=""/>
        <dsp:cNvSpPr/>
      </dsp:nvSpPr>
      <dsp:spPr>
        <a:xfrm>
          <a:off x="7494911" y="1573758"/>
          <a:ext cx="2379842" cy="1074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7F196E-16D8-49E8-9965-C9719B06581C}">
      <dsp:nvSpPr>
        <dsp:cNvPr id="0" name=""/>
        <dsp:cNvSpPr/>
      </dsp:nvSpPr>
      <dsp:spPr>
        <a:xfrm>
          <a:off x="7682939" y="1752384"/>
          <a:ext cx="2379842" cy="1074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" pitchFamily="34" charset="0"/>
              <a:cs typeface="Arial" pitchFamily="34" charset="0"/>
            </a:rPr>
            <a:t>Lateral</a:t>
          </a:r>
          <a:endParaRPr lang="en-US" sz="2800" kern="1200" dirty="0">
            <a:latin typeface="Arial" pitchFamily="34" charset="0"/>
            <a:cs typeface="Arial" pitchFamily="34" charset="0"/>
          </a:endParaRPr>
        </a:p>
      </dsp:txBody>
      <dsp:txXfrm>
        <a:off x="7682939" y="1752384"/>
        <a:ext cx="2379842" cy="1074577"/>
      </dsp:txXfrm>
    </dsp:sp>
    <dsp:sp modelId="{86765E3C-B6E7-4E9E-8079-228CD5DE62B2}">
      <dsp:nvSpPr>
        <dsp:cNvPr id="0" name=""/>
        <dsp:cNvSpPr/>
      </dsp:nvSpPr>
      <dsp:spPr>
        <a:xfrm>
          <a:off x="7684121" y="3097794"/>
          <a:ext cx="2379842" cy="1074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B33FEA-8B51-4958-B1FC-F91FF2EDC9E2}">
      <dsp:nvSpPr>
        <dsp:cNvPr id="0" name=""/>
        <dsp:cNvSpPr/>
      </dsp:nvSpPr>
      <dsp:spPr>
        <a:xfrm>
          <a:off x="7872149" y="3276420"/>
          <a:ext cx="2379842" cy="1074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" pitchFamily="34" charset="0"/>
              <a:cs typeface="Arial" pitchFamily="34" charset="0"/>
            </a:rPr>
            <a:t>Earthquake</a:t>
          </a:r>
          <a:endParaRPr lang="en-US" sz="2800" kern="1200" dirty="0">
            <a:latin typeface="Arial" pitchFamily="34" charset="0"/>
            <a:cs typeface="Arial" pitchFamily="34" charset="0"/>
          </a:endParaRPr>
        </a:p>
      </dsp:txBody>
      <dsp:txXfrm>
        <a:off x="7872149" y="3276420"/>
        <a:ext cx="2379842" cy="1074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994CF-AF4B-481E-A6AD-2BF1E94FC660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B9C3C-65AF-400E-A301-DC85B9DE3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D9E1A-0044-4614-A5BC-EC5EBFD69B8F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38A4B-68A4-4F65-960B-21B7605B8E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38A4B-68A4-4F65-960B-21B7605B8EF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61" y="69757"/>
            <a:ext cx="12014700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6750" y="3200400"/>
            <a:ext cx="8532178" cy="1600200"/>
          </a:xfrm>
        </p:spPr>
        <p:txBody>
          <a:bodyPr/>
          <a:lstStyle>
            <a:lvl1pPr marL="0" indent="0" algn="ctr">
              <a:buNone/>
              <a:defRPr sz="3500">
                <a:solidFill>
                  <a:schemeClr val="tx2"/>
                </a:solidFill>
              </a:defRPr>
            </a:lvl1pPr>
            <a:lvl2pPr marL="609493" indent="0" algn="ctr">
              <a:buNone/>
            </a:lvl2pPr>
            <a:lvl3pPr marL="1218987" indent="0" algn="ctr">
              <a:buNone/>
            </a:lvl3pPr>
            <a:lvl4pPr marL="1828480" indent="0" algn="ctr">
              <a:buNone/>
            </a:lvl4pPr>
            <a:lvl5pPr marL="2437973" indent="0" algn="ctr">
              <a:buNone/>
            </a:lvl5pPr>
            <a:lvl6pPr marL="3047467" indent="0" algn="ctr">
              <a:buNone/>
            </a:lvl6pPr>
            <a:lvl7pPr marL="3656960" indent="0" algn="ctr">
              <a:buNone/>
            </a:lvl7pPr>
            <a:lvl8pPr marL="4266453" indent="0" algn="ctr">
              <a:buNone/>
            </a:lvl8pPr>
            <a:lvl9pPr marL="4875947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900">
                <a:solidFill>
                  <a:srgbClr val="FFFFFF"/>
                </a:solidFill>
              </a:defRPr>
            </a:lvl1pPr>
          </a:lstStyle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888" y="1449304"/>
            <a:ext cx="12025584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83888" y="1396722"/>
            <a:ext cx="12025584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83888" y="2976651"/>
            <a:ext cx="12025584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441" y="1505933"/>
            <a:ext cx="10969943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681542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274642"/>
            <a:ext cx="7414869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8883" y="1447800"/>
            <a:ext cx="10360501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61" y="69757"/>
            <a:ext cx="12014700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952501"/>
            <a:ext cx="10360501" cy="1362075"/>
          </a:xfrm>
        </p:spPr>
        <p:txBody>
          <a:bodyPr anchor="b" anchorCtr="0"/>
          <a:lstStyle>
            <a:lvl1pPr algn="l">
              <a:buNone/>
              <a:defRPr sz="53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547939"/>
            <a:ext cx="10360501" cy="1338263"/>
          </a:xfrm>
        </p:spPr>
        <p:txBody>
          <a:bodyPr anchor="t" anchorCtr="0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522" y="6172200"/>
            <a:ext cx="5332611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27" y="2376831"/>
            <a:ext cx="1201489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2171" y="2341478"/>
            <a:ext cx="1201524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91051" y="2468880"/>
            <a:ext cx="1201636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21" y="6208776"/>
            <a:ext cx="609441" cy="457200"/>
          </a:xfrm>
        </p:spPr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8883" y="1447800"/>
            <a:ext cx="4997418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6887" y="1447800"/>
            <a:ext cx="4997418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273051"/>
            <a:ext cx="10360501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447800"/>
            <a:ext cx="4977104" cy="762000"/>
          </a:xfrm>
          <a:noFill/>
          <a:ln w="12700" cap="sq" cmpd="sng" algn="ctr">
            <a:noFill/>
            <a:prstDash val="solid"/>
          </a:ln>
        </p:spPr>
        <p:txBody>
          <a:bodyPr lIns="121899" anchor="b" anchorCtr="0">
            <a:no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700" b="1"/>
            </a:lvl2pPr>
            <a:lvl3pPr>
              <a:buNone/>
              <a:defRPr sz="2400" b="1"/>
            </a:lvl3pPr>
            <a:lvl4pPr>
              <a:buNone/>
              <a:defRPr sz="2100" b="1"/>
            </a:lvl4pPr>
            <a:lvl5pPr>
              <a:buNone/>
              <a:defRPr sz="2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2280" y="1447800"/>
            <a:ext cx="4977104" cy="762000"/>
          </a:xfrm>
          <a:noFill/>
          <a:ln w="12700" cap="sq" cmpd="sng" algn="ctr">
            <a:noFill/>
            <a:prstDash val="solid"/>
          </a:ln>
        </p:spPr>
        <p:txBody>
          <a:bodyPr lIns="121899" anchor="b" anchorCtr="0">
            <a:no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700" b="1"/>
            </a:lvl2pPr>
            <a:lvl3pPr>
              <a:buNone/>
              <a:defRPr sz="2400" b="1"/>
            </a:lvl3pPr>
            <a:lvl4pPr>
              <a:buNone/>
              <a:defRPr sz="2100" b="1"/>
            </a:lvl4pPr>
            <a:lvl5pPr>
              <a:buNone/>
              <a:defRPr sz="2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8882" y="2247900"/>
            <a:ext cx="4977104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2280" y="2247900"/>
            <a:ext cx="4977104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22" y="69755"/>
            <a:ext cx="12014700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273051"/>
            <a:ext cx="10360501" cy="1143000"/>
          </a:xfrm>
        </p:spPr>
        <p:txBody>
          <a:bodyPr anchor="b" anchorCtr="0"/>
          <a:lstStyle>
            <a:lvl1pPr algn="l">
              <a:buNone/>
              <a:defRPr sz="53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8882" y="1600200"/>
            <a:ext cx="2539339" cy="4495800"/>
          </a:xfrm>
        </p:spPr>
        <p:txBody>
          <a:bodyPr/>
          <a:lstStyle>
            <a:lvl1pPr marL="0" indent="0">
              <a:buNone/>
              <a:defRPr sz="2400"/>
            </a:lvl1pPr>
            <a:lvl2pPr>
              <a:buNone/>
              <a:defRPr sz="1600"/>
            </a:lvl2pPr>
            <a:lvl3pPr>
              <a:buNone/>
              <a:defRPr sz="130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1368" y="1600200"/>
            <a:ext cx="7618016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4900551"/>
            <a:ext cx="9751060" cy="522288"/>
          </a:xfrm>
        </p:spPr>
        <p:txBody>
          <a:bodyPr anchor="ctr">
            <a:noAutofit/>
          </a:bodyPr>
          <a:lstStyle>
            <a:lvl1pPr algn="l">
              <a:buNone/>
              <a:defRPr sz="37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5445825"/>
            <a:ext cx="9751060" cy="685800"/>
          </a:xfrm>
        </p:spPr>
        <p:txBody>
          <a:bodyPr/>
          <a:lstStyle>
            <a:lvl1pPr marL="0" indent="0">
              <a:buFontTx/>
              <a:buNone/>
              <a:defRPr sz="21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8882" y="6172200"/>
            <a:ext cx="5180251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21" y="6208776"/>
            <a:ext cx="609441" cy="457200"/>
          </a:xfrm>
        </p:spPr>
        <p:txBody>
          <a:bodyPr/>
          <a:lstStyle/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52" y="4683555"/>
            <a:ext cx="12005993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91323" y="4650477"/>
            <a:ext cx="1200572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91325" y="4773226"/>
            <a:ext cx="12005722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55" y="66675"/>
            <a:ext cx="11999372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43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22" y="69755"/>
            <a:ext cx="12014700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143000"/>
          </a:xfrm>
          <a:prstGeom prst="rect">
            <a:avLst/>
          </a:prstGeom>
        </p:spPr>
        <p:txBody>
          <a:bodyPr lIns="121899" tIns="60949" rIns="121899" bIns="121899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8883" y="1447800"/>
            <a:ext cx="10360501" cy="4572000"/>
          </a:xfrm>
          <a:prstGeom prst="rect">
            <a:avLst/>
          </a:prstGeom>
        </p:spPr>
        <p:txBody>
          <a:bodyPr lIns="121899" tIns="60949" rIns="121899" bIns="60949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7457" y="6191249"/>
            <a:ext cx="3301140" cy="476251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algn="r" eaLnBrk="1" latinLnBrk="0" hangingPunct="1">
              <a:defRPr kumimoji="0" sz="1900">
                <a:solidFill>
                  <a:schemeClr val="tx2"/>
                </a:solidFill>
              </a:defRPr>
            </a:lvl1pPr>
          </a:lstStyle>
          <a:p>
            <a:fld id="{81CEBD42-5ABC-48BB-906A-3E8547531BD4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8883" y="6172200"/>
            <a:ext cx="5281824" cy="457200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eaLnBrk="1" latinLnBrk="0" hangingPunct="1">
              <a:defRPr kumimoji="0" sz="1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21" y="6210300"/>
            <a:ext cx="609441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9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6D03E21-842B-4777-8A4C-5D27A2B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696" indent="-365696" algn="l" rtl="0" eaLnBrk="1" latinLnBrk="0" hangingPunct="1">
        <a:spcBef>
          <a:spcPts val="773"/>
        </a:spcBef>
        <a:buClr>
          <a:schemeClr val="accent1"/>
        </a:buClr>
        <a:buSzPct val="85000"/>
        <a:buFont typeface="Wingdings 2"/>
        <a:buChar char=""/>
        <a:defRPr kumimoji="0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rtl="0" eaLnBrk="1" latinLnBrk="0" hangingPunct="1">
        <a:spcBef>
          <a:spcPts val="493"/>
        </a:spcBef>
        <a:buClr>
          <a:schemeClr val="accent2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088" indent="-304747" algn="l" rtl="0" eaLnBrk="1" latinLnBrk="0" hangingPunct="1">
        <a:spcBef>
          <a:spcPts val="493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462784" indent="-304747" algn="l" rtl="0" eaLnBrk="1" latinLnBrk="0" hangingPunct="1">
        <a:spcBef>
          <a:spcPts val="493"/>
        </a:spcBef>
        <a:buClr>
          <a:schemeClr val="accent3"/>
        </a:buClr>
        <a:buSzPct val="80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indent="-304747" algn="l" rtl="0" eaLnBrk="1" latinLnBrk="0" hangingPunct="1">
        <a:spcBef>
          <a:spcPts val="493"/>
        </a:spcBef>
        <a:buClr>
          <a:schemeClr val="accent3"/>
        </a:buClr>
        <a:buFontTx/>
        <a:buChar char="o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4176" indent="-304747" algn="l" rtl="0" eaLnBrk="1" latinLnBrk="0" hangingPunct="1">
        <a:spcBef>
          <a:spcPts val="493"/>
        </a:spcBef>
        <a:buClr>
          <a:schemeClr val="accent3"/>
        </a:buClr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59872" indent="-304747" algn="l" rtl="0" eaLnBrk="1" latinLnBrk="0" hangingPunct="1">
        <a:spcBef>
          <a:spcPts val="493"/>
        </a:spcBef>
        <a:buClr>
          <a:schemeClr val="accent2"/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2925568" indent="-304747" algn="l" rtl="0" eaLnBrk="1" latinLnBrk="0" hangingPunct="1">
        <a:spcBef>
          <a:spcPts val="493"/>
        </a:spcBef>
        <a:buClr>
          <a:schemeClr val="accent1">
            <a:tint val="60000"/>
          </a:schemeClr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264" indent="-304747" algn="l" rtl="0" eaLnBrk="1" latinLnBrk="0" hangingPunct="1">
        <a:spcBef>
          <a:spcPts val="493"/>
        </a:spcBef>
        <a:buClr>
          <a:schemeClr val="accent2">
            <a:tint val="60000"/>
          </a:schemeClr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w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000" t="-1000" r="-5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3603" y="1143001"/>
            <a:ext cx="1980009" cy="14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-609441" y="2743204"/>
            <a:ext cx="6297560" cy="1785082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 algn="ctr"/>
            <a:r>
              <a:rPr lang="en-US" altLang="en-US" sz="2700" b="1" dirty="0" smtClean="0">
                <a:latin typeface="Arial" pitchFamily="34" charset="0"/>
                <a:cs typeface="Arial" pitchFamily="34" charset="0"/>
              </a:rPr>
              <a:t>An-</a:t>
            </a:r>
            <a:r>
              <a:rPr lang="en-US" altLang="en-US" sz="2700" b="1" dirty="0" err="1" smtClean="0">
                <a:latin typeface="Arial" pitchFamily="34" charset="0"/>
                <a:cs typeface="Arial" pitchFamily="34" charset="0"/>
              </a:rPr>
              <a:t>Najah</a:t>
            </a:r>
            <a:r>
              <a:rPr lang="en-US" altLang="en-US" sz="2700" b="1" dirty="0" smtClean="0">
                <a:latin typeface="Arial" pitchFamily="34" charset="0"/>
                <a:cs typeface="Arial" pitchFamily="34" charset="0"/>
              </a:rPr>
              <a:t> National University</a:t>
            </a:r>
          </a:p>
          <a:p>
            <a:pPr algn="ctr"/>
            <a:r>
              <a:rPr lang="en-US" altLang="en-US" sz="2700" b="1" dirty="0" smtClean="0">
                <a:latin typeface="Arial" pitchFamily="34" charset="0"/>
                <a:cs typeface="Arial" pitchFamily="34" charset="0"/>
              </a:rPr>
              <a:t>  Faculty of Engineering</a:t>
            </a:r>
          </a:p>
          <a:p>
            <a:pPr algn="ctr"/>
            <a:r>
              <a:rPr lang="en-US" altLang="en-US" sz="2700" b="1" dirty="0" smtClean="0">
                <a:latin typeface="Arial" pitchFamily="34" charset="0"/>
                <a:cs typeface="Arial" pitchFamily="34" charset="0"/>
              </a:rPr>
              <a:t>Civil Engineering Department</a:t>
            </a:r>
          </a:p>
          <a:p>
            <a:pPr algn="ctr"/>
            <a:r>
              <a:rPr lang="en-US" altLang="ar-SA" sz="2700" b="1" dirty="0" smtClean="0">
                <a:latin typeface="Arial" pitchFamily="34" charset="0"/>
                <a:cs typeface="Arial" pitchFamily="34" charset="0"/>
              </a:rPr>
              <a:t>Graduation </a:t>
            </a:r>
            <a:r>
              <a:rPr lang="en-US" altLang="ar-SA" sz="2700" b="1" dirty="0" smtClean="0">
                <a:latin typeface="Arial" pitchFamily="34" charset="0"/>
                <a:cs typeface="Arial" pitchFamily="34" charset="0"/>
              </a:rPr>
              <a:t>Project 2</a:t>
            </a:r>
            <a:endParaRPr lang="en-US" altLang="en-US" sz="27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2612" y="1752600"/>
            <a:ext cx="79248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969943" cy="9144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3147" y="914400"/>
            <a:ext cx="11985678" cy="1600200"/>
          </a:xfrm>
          <a:prstGeom prst="rect">
            <a:avLst/>
          </a:prstGeom>
        </p:spPr>
        <p:txBody>
          <a:bodyPr vert="horz" lIns="121899" tIns="60949" rIns="121899" bIns="60949" numCol="1">
            <a:normAutofit/>
          </a:bodyPr>
          <a:lstStyle/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Architectural Plans:</a:t>
            </a:r>
          </a:p>
          <a:p>
            <a:pPr marL="731392" lvl="2" indent="-365696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North Elevation</a:t>
            </a: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endParaRPr lang="en-US" sz="3700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8012" y="1371600"/>
            <a:ext cx="10360501" cy="2590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Pier labels in ETABS: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YW2 in fourth floor is selected for sample design:</a:t>
            </a:r>
          </a:p>
          <a:p>
            <a:pPr>
              <a:buFont typeface="Wingdings" pitchFamily="2" charset="2"/>
              <a:buChar char="Ø"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0212" y="2590800"/>
            <a:ext cx="684508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08012" y="1371600"/>
            <a:ext cx="107442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dimensions of shear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wall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YW2 are:</a:t>
            </a:r>
          </a:p>
          <a:p>
            <a:pPr lvl="0">
              <a:buNone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ℓ</a:t>
            </a:r>
            <a:r>
              <a:rPr lang="en-US" sz="2400" baseline="-25000" dirty="0" err="1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3 m.</a:t>
            </a:r>
          </a:p>
          <a:p>
            <a:pPr lvl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w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3 m.  </a:t>
            </a:r>
          </a:p>
          <a:p>
            <a:pPr lvl="0">
              <a:buNone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2400" baseline="-25000" dirty="0" err="1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0.4 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Aspect ratios:</a:t>
            </a:r>
          </a:p>
          <a:p>
            <a:pPr lvl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/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ℓ</a:t>
            </a:r>
            <a:r>
              <a:rPr lang="en-US" sz="2400" baseline="-25000" dirty="0" err="1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1 &lt; 2</a:t>
            </a:r>
          </a:p>
          <a:p>
            <a:pPr lvl="0">
              <a:buNone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ℓ</a:t>
            </a:r>
            <a:r>
              <a:rPr lang="en-US" sz="2400" baseline="-25000" dirty="0" err="1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/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2400" baseline="-25000" dirty="0" err="1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7.5 &gt; 6 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So the pier is considered to be designed as a wall and there is no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need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to satisfy specified column design requirements.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6812" y="1981200"/>
            <a:ext cx="49244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531812" y="1295400"/>
            <a:ext cx="107442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Design for shear: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12" y="1981200"/>
            <a:ext cx="4419600" cy="198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80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5212" y="4114800"/>
            <a:ext cx="47212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1012" y="2590800"/>
            <a:ext cx="63547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1012" y="4724400"/>
            <a:ext cx="6298634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08012" y="1676400"/>
            <a:ext cx="10744200" cy="4876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Design for axial and moment: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8151812" y="3810000"/>
          <a:ext cx="36576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012" y="2667000"/>
            <a:ext cx="61150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5412" y="1981200"/>
            <a:ext cx="5377348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5612" y="1219200"/>
            <a:ext cx="111252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Boundary element check: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Spacing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transverse reinforcement for special boundary elements is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minimum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of:</a:t>
            </a:r>
          </a:p>
          <a:p>
            <a:pPr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7812" y="2971800"/>
            <a:ext cx="6638566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012" y="1981200"/>
            <a:ext cx="762557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Kareem\Desktop\GP2 PRES IMG\SPACING ELEMENTS.PNG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84412" y="5334000"/>
            <a:ext cx="3962400" cy="1066800"/>
          </a:xfrm>
          <a:prstGeom prst="rect">
            <a:avLst/>
          </a:prstGeom>
          <a:noFill/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7012" y="1371600"/>
            <a:ext cx="11811000" cy="48768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531812" y="1295400"/>
            <a:ext cx="10360501" cy="2590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Shear walls reinforcement:</a:t>
            </a:r>
          </a:p>
          <a:p>
            <a:pPr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8012" y="1981200"/>
          <a:ext cx="11048999" cy="4538399"/>
        </p:xfrm>
        <a:graphic>
          <a:graphicData uri="http://schemas.openxmlformats.org/drawingml/2006/table">
            <a:tbl>
              <a:tblPr/>
              <a:tblGrid>
                <a:gridCol w="1715435"/>
                <a:gridCol w="1326990"/>
                <a:gridCol w="2200391"/>
                <a:gridCol w="2068897"/>
                <a:gridCol w="1868643"/>
                <a:gridCol w="1868643"/>
              </a:tblGrid>
              <a:tr h="21868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Shear Wall Name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Thickness (mm)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Longitudinal Reinforcement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Transverse Reinforcement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Boundary Element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16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Thickness (mm)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Transverse Reinforcement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YW1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1Ø14/200mm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1Ø12/300mm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YW2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400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1Ø16/150mm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1Ø14/300mm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YC1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250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1Ø16/200mm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1Ø10/250mm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YC2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250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1Ø14/200mm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1Ø10/250mm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XW1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1Ø16/200mm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1Ø12/300mm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XW2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1Ø14/150mm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1Ø12/300mm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1200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XW3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1Ø14/300mm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1Ø12/300mm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XW4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1Ø14/250mm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1Ø12/300mm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XC1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1Ø16/200mm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1Ø12/300mm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XC2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1Ø16/150mm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1Ø12/300mm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XC3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250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1Ø16/150mm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1Ø10/250mm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XC4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1Ø12/350mm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1Ø10/300mm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XC5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250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1Ø16/300mm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1Ø10/250mm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1Ø10/100mm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5812" y="2819400"/>
            <a:ext cx="8077200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08012" y="1371600"/>
            <a:ext cx="10744200" cy="518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Shear wall (YW2) reinforcement: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143000"/>
            <a:ext cx="118110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Design of stairs:</a:t>
            </a: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Dimensions of stairs: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Landing width = 3m 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Landing length = 1.50m 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Step width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1.45m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Going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0.3m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Assume rise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0.175m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Span length = 5.4m</a:t>
            </a:r>
          </a:p>
          <a:p>
            <a:pPr lvl="1">
              <a:buClr>
                <a:srgbClr val="C00000"/>
              </a:buClr>
              <a:buNone/>
            </a:pPr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484812" y="1828800"/>
            <a:ext cx="5710327" cy="342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150812" y="1371600"/>
            <a:ext cx="11811000" cy="4876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Check for shear:</a:t>
            </a:r>
          </a:p>
          <a:p>
            <a:pPr lvl="1"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𝜙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112.44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Vu = 34.75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Vu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34.75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&lt;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112.44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OK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780212" y="1752600"/>
            <a:ext cx="4193857" cy="32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371600"/>
            <a:ext cx="118110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Design for flexure: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812" y="2286000"/>
            <a:ext cx="610817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5412" y="2209800"/>
            <a:ext cx="8534401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969943" cy="9144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721" y="914400"/>
            <a:ext cx="11884104" cy="1600200"/>
          </a:xfrm>
          <a:prstGeom prst="rect">
            <a:avLst/>
          </a:prstGeom>
        </p:spPr>
        <p:txBody>
          <a:bodyPr vert="horz" lIns="121899" tIns="60949" rIns="121899" bIns="60949" numCol="1">
            <a:normAutofit/>
          </a:bodyPr>
          <a:lstStyle/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Architectural Plans:</a:t>
            </a:r>
          </a:p>
          <a:p>
            <a:pPr marL="731392" lvl="2" indent="-365696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East Elevation</a:t>
            </a: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295400"/>
            <a:ext cx="118110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Stairs reinforcement: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6212" y="2057400"/>
            <a:ext cx="9097725" cy="4495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371600"/>
            <a:ext cx="118110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Mat foundation design: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32012" y="2209800"/>
            <a:ext cx="7924800" cy="3995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371600"/>
            <a:ext cx="11811000" cy="4876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Check type of footing:</a:t>
            </a:r>
          </a:p>
          <a:p>
            <a:pPr lvl="1"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Total service load = 156713.15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447.77 &gt; 0.5*Area of building = 0.5*867 = 433.5</a:t>
            </a:r>
          </a:p>
          <a:p>
            <a:pPr lvl="2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The type of footing is mat footing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0" y="1066800"/>
            <a:ext cx="1218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0" y="1066800"/>
            <a:ext cx="1218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7767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7612" y="2971800"/>
            <a:ext cx="5181600" cy="803490"/>
          </a:xfrm>
          <a:prstGeom prst="rect">
            <a:avLst/>
          </a:prstGeom>
          <a:noFill/>
        </p:spPr>
      </p:pic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0" y="1066800"/>
            <a:ext cx="1218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1812" y="0"/>
            <a:ext cx="11125200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371600"/>
            <a:ext cx="118110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Modeling of mat foundation in SAFE program: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thickness of MAT foundation = 95 cm</a:t>
            </a:r>
          </a:p>
          <a:p>
            <a:pPr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Mat foundation checks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Soil pressure.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Deflection.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Punching shear.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2012" y="2514600"/>
            <a:ext cx="571500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1812" y="0"/>
            <a:ext cx="11125200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77825" y="1143000"/>
            <a:ext cx="11811000" cy="34290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Soil pressure check:</a:t>
            </a: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maximum soil pressure = 107.3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/m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2400" baseline="30000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Allowable BC = 350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/m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107.3 &lt; 350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ok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551612" y="1981200"/>
            <a:ext cx="51054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1812" y="0"/>
            <a:ext cx="11125200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77825" y="1143000"/>
            <a:ext cx="11811000" cy="34290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Deflection check:</a:t>
            </a: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allowable deflection = 10 mm</a:t>
            </a:r>
            <a:endParaRPr lang="en-US" sz="2400" baseline="30000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Maximum deflection = 3.82 mm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3.82 &lt; 10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ok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865812" y="1905000"/>
            <a:ext cx="56388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1812" y="0"/>
            <a:ext cx="11125200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77825" y="1143000"/>
            <a:ext cx="11811000" cy="34290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Punching shear check:</a:t>
            </a:r>
          </a:p>
          <a:p>
            <a:pPr>
              <a:buClr>
                <a:srgbClr val="C00000"/>
              </a:buCl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All the ratios of punching shear Vu/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ΦVcp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&lt; 1, so it is ok</a:t>
            </a: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75012" y="2362200"/>
            <a:ext cx="5943600" cy="419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1812" y="0"/>
            <a:ext cx="11125200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77825" y="1371600"/>
            <a:ext cx="118110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Mat foundation reinforcement:</a:t>
            </a: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Minimum area of steel in mat foundation =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0.0018xbxh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Assume b=1000 mm,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h=950mm.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As,min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=0.0018×1000×950=1710 mm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7Ø18/15cm in both direction for bottom and top faces.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ØM</a:t>
            </a:r>
            <a:r>
              <a:rPr lang="en-US" sz="2400" baseline="-25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=572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kN.m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/m</a:t>
            </a: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441" y="2743200"/>
            <a:ext cx="10868369" cy="1046418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THANK YOU </a:t>
            </a:r>
            <a:r>
              <a:rPr lang="en-US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 </a:t>
            </a:r>
            <a:endParaRPr lang="ar-JO" sz="6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0212" y="2133600"/>
            <a:ext cx="83058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969943" cy="9144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721" y="1066800"/>
            <a:ext cx="11884104" cy="1600200"/>
          </a:xfrm>
          <a:prstGeom prst="rect">
            <a:avLst/>
          </a:prstGeom>
        </p:spPr>
        <p:txBody>
          <a:bodyPr vert="horz" lIns="121899" tIns="60949" rIns="121899" bIns="60949" numCol="1">
            <a:normAutofit/>
          </a:bodyPr>
          <a:lstStyle/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Architectural Plans:</a:t>
            </a:r>
          </a:p>
          <a:p>
            <a:pPr marL="731392" lvl="2" indent="-365696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South Elevation</a:t>
            </a: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320456" y="1828800"/>
          <a:ext cx="9446340" cy="4622800"/>
        </p:xfrm>
        <a:graphic>
          <a:graphicData uri="http://schemas.openxmlformats.org/drawingml/2006/table">
            <a:tbl>
              <a:tblPr/>
              <a:tblGrid>
                <a:gridCol w="3555074"/>
                <a:gridCol w="2945633"/>
                <a:gridCol w="2945633"/>
              </a:tblGrid>
              <a:tr h="355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Floor Name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Floor Height (m)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Floor Area (m</a:t>
                      </a:r>
                      <a:r>
                        <a:rPr lang="en-US" sz="2000" b="1" baseline="300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fourth basement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2.9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867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third basement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2.9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867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second basement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2.9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867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first basement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555.3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ground floor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343.23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mezzanine floor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343.23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first floor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338.63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second floor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338.63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third floor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338.63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fourth floor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338.63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roof floor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69.9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5560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area</a:t>
                      </a:r>
                      <a:r>
                        <a:rPr lang="en-US" sz="20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of the building</a:t>
                      </a:r>
                      <a:endParaRPr lang="en-US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5267.18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793597" cy="9144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6294" y="1143000"/>
            <a:ext cx="11782531" cy="3200400"/>
          </a:xfrm>
          <a:prstGeom prst="rect">
            <a:avLst/>
          </a:prstGeom>
        </p:spPr>
        <p:txBody>
          <a:bodyPr vert="horz" lIns="121899" tIns="60949" rIns="121899" bIns="60949" numCol="1">
            <a:normAutofit/>
          </a:bodyPr>
          <a:lstStyle/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General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Information:</a:t>
            </a:r>
          </a:p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4300" b="1" dirty="0" smtClean="0">
              <a:latin typeface="Arial" pitchFamily="34" charset="0"/>
              <a:cs typeface="Arial" pitchFamily="34" charset="0"/>
            </a:endParaRPr>
          </a:p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869797" cy="9906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84213" y="1752600"/>
            <a:ext cx="11201400" cy="3200400"/>
          </a:xfrm>
          <a:prstGeom prst="rect">
            <a:avLst/>
          </a:prstGeom>
        </p:spPr>
        <p:txBody>
          <a:bodyPr vert="horz" lIns="121899" tIns="60949" rIns="121899" bIns="60949" numCol="1">
            <a:normAutofit/>
          </a:bodyPr>
          <a:lstStyle/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Codes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and Standards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en-US" sz="4300" b="1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American Concrete Institute (ACI 318- 2014).</a:t>
            </a:r>
          </a:p>
          <a:p>
            <a:pPr lv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American Society for Civil Engineering (ASCE 7-2010). </a:t>
            </a:r>
          </a:p>
          <a:p>
            <a:pPr lv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International Building Code (IBC- 2012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7868" y="1447800"/>
            <a:ext cx="11680957" cy="5257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Construction Materials: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building is consisted from structural elements and non-structural elements.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structural elements:</a:t>
            </a:r>
          </a:p>
          <a:p>
            <a:pPr lvl="3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1- Concrete. </a:t>
            </a:r>
          </a:p>
          <a:p>
            <a:pPr lvl="3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2- Reinforcing steel bars.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 non–structural elements:</a:t>
            </a:r>
          </a:p>
          <a:p>
            <a:pPr lvl="3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1- Interior Finishing Materials.</a:t>
            </a:r>
          </a:p>
          <a:p>
            <a:pPr lvl="3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2- Exterior Finishing Materials.</a:t>
            </a:r>
          </a:p>
          <a:p>
            <a:pPr>
              <a:buNone/>
            </a:pPr>
            <a:endParaRPr lang="en-US" sz="3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869797" cy="9906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07867" y="1981200"/>
          <a:ext cx="10969942" cy="3035808"/>
        </p:xfrm>
        <a:graphic>
          <a:graphicData uri="http://schemas.openxmlformats.org/drawingml/2006/table">
            <a:tbl>
              <a:tblPr/>
              <a:tblGrid>
                <a:gridCol w="7211721"/>
                <a:gridCol w="3758221"/>
              </a:tblGrid>
              <a:tr h="402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Concrete </a:t>
                      </a:r>
                      <a:endParaRPr lang="en-US" sz="2000" dirty="0">
                        <a:solidFill>
                          <a:srgbClr val="92FF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Value 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713232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Compressive strength of concrete, (</a:t>
                      </a:r>
                      <a:r>
                        <a:rPr kumimoji="0" lang="en-US" sz="2000" kern="12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fʹϲ</a:t>
                      </a:r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for columns,</a:t>
                      </a:r>
                      <a:r>
                        <a:rPr kumimoji="0" lang="en-US" sz="2000" kern="12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walls and footings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28 </a:t>
                      </a:r>
                      <a:r>
                        <a:rPr lang="en-US" sz="2000" dirty="0" err="1" smtClean="0">
                          <a:latin typeface="Arial" pitchFamily="34" charset="0"/>
                          <a:cs typeface="Arial" pitchFamily="34" charset="0"/>
                        </a:rPr>
                        <a:t>MPa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402336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0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Modu</a:t>
                      </a:r>
                      <a:r>
                        <a:rPr kumimoji="0" lang="en-US" sz="2000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lus of elasticity, (Eϲ)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24.87 </a:t>
                      </a:r>
                      <a:r>
                        <a:rPr kumimoji="0" lang="en-US" sz="2000" kern="12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GPa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232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Compressive strength of concrete, (</a:t>
                      </a:r>
                      <a:r>
                        <a:rPr kumimoji="0" lang="en-US" sz="2000" kern="12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fʹϲ</a:t>
                      </a:r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For slabs and beams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24 </a:t>
                      </a:r>
                      <a:r>
                        <a:rPr lang="en-US" sz="2000" dirty="0" err="1" smtClean="0">
                          <a:latin typeface="Arial" pitchFamily="34" charset="0"/>
                          <a:cs typeface="Arial" pitchFamily="34" charset="0"/>
                        </a:rPr>
                        <a:t>MPa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336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0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Modu</a:t>
                      </a:r>
                      <a:r>
                        <a:rPr kumimoji="0" lang="en-US" sz="2000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lus of elasticity, (Eϲ)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23.03 </a:t>
                      </a:r>
                      <a:r>
                        <a:rPr kumimoji="0" lang="en-US" sz="2000" kern="12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GPa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Unit weight of reinforced concrete, </a:t>
                      </a:r>
                      <a:r>
                        <a:rPr lang="en-US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(𝜸)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25 KN/m</a:t>
                      </a:r>
                      <a:r>
                        <a:rPr lang="en-US" sz="2000" baseline="300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9852634" y="5105400"/>
            <a:ext cx="2133044" cy="16002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969943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721" y="1143000"/>
            <a:ext cx="11884104" cy="12192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Wingdings 2"/>
              <a:buChar char="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Structural Elements:</a:t>
            </a:r>
          </a:p>
          <a:p>
            <a:pPr marL="365696" indent="-365696">
              <a:spcBef>
                <a:spcPts val="773"/>
              </a:spcBef>
              <a:buClr>
                <a:schemeClr val="accent1"/>
              </a:buClr>
              <a:buSzPct val="85000"/>
            </a:pPr>
            <a:endParaRPr lang="en-US" sz="3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08012" y="2362200"/>
          <a:ext cx="10969942" cy="1609344"/>
        </p:xfrm>
        <a:graphic>
          <a:graphicData uri="http://schemas.openxmlformats.org/drawingml/2006/table">
            <a:tbl>
              <a:tblPr/>
              <a:tblGrid>
                <a:gridCol w="7211721"/>
                <a:gridCol w="3758221"/>
              </a:tblGrid>
              <a:tr h="402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Reinforcing steel bars</a:t>
                      </a:r>
                      <a:endParaRPr lang="en-US" sz="2000" dirty="0">
                        <a:solidFill>
                          <a:srgbClr val="92FF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Value 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402336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Steel grade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Grade</a:t>
                      </a:r>
                      <a:r>
                        <a:rPr lang="en-US" sz="2000" baseline="0" dirty="0" smtClean="0">
                          <a:latin typeface="Arial" pitchFamily="34" charset="0"/>
                          <a:cs typeface="Arial" pitchFamily="34" charset="0"/>
                        </a:rPr>
                        <a:t> 60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402336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Yield strength (</a:t>
                      </a:r>
                      <a:r>
                        <a:rPr kumimoji="0" lang="en-US" sz="2000" kern="12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Fy</a:t>
                      </a:r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420 </a:t>
                      </a:r>
                      <a:r>
                        <a:rPr kumimoji="0" lang="en-US" sz="2000" kern="12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MPa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Modu</a:t>
                      </a:r>
                      <a:r>
                        <a:rPr kumimoji="0" lang="en-US" sz="20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lus of elasticity, (Es)</a:t>
                      </a: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200 </a:t>
                      </a:r>
                      <a:r>
                        <a:rPr lang="en-US" sz="2000" dirty="0" err="1" smtClean="0">
                          <a:latin typeface="Arial" pitchFamily="34" charset="0"/>
                          <a:cs typeface="Arial" pitchFamily="34" charset="0"/>
                        </a:rPr>
                        <a:t>GPa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890" marR="1218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8697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721" y="1371600"/>
            <a:ext cx="11884104" cy="12192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Wingdings 2"/>
              <a:buChar char="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Structural Elements:</a:t>
            </a:r>
          </a:p>
          <a:p>
            <a:pPr marL="365696" indent="-365696">
              <a:spcBef>
                <a:spcPts val="773"/>
              </a:spcBef>
              <a:buClr>
                <a:schemeClr val="accent1"/>
              </a:buClr>
              <a:buSzPct val="85000"/>
            </a:pPr>
            <a:endParaRPr lang="en-US" sz="3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389-2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547913" y="4521201"/>
            <a:ext cx="2539339" cy="203200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1828324" y="2133600"/>
          <a:ext cx="8633751" cy="3840480"/>
        </p:xfrm>
        <a:graphic>
          <a:graphicData uri="http://schemas.openxmlformats.org/drawingml/2006/table">
            <a:tbl>
              <a:tblPr/>
              <a:tblGrid>
                <a:gridCol w="5383398"/>
                <a:gridCol w="3250353"/>
              </a:tblGrid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Interior Finishing Materials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Density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(KN\m</a:t>
                      </a:r>
                      <a:r>
                        <a:rPr lang="en-US" sz="2400" baseline="30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Ceramic tiles 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23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AF6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Porcelain tiles 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Cement mortar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23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AF6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Plastering 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Aggregate 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AF6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Light weight block 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91416" marR="914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304721" y="1219200"/>
            <a:ext cx="11884104" cy="12192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Wingdings 2"/>
              <a:buChar char="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Non-Structural Elements:</a:t>
            </a:r>
          </a:p>
          <a:p>
            <a:pPr marL="365696" indent="-365696">
              <a:spcBef>
                <a:spcPts val="773"/>
              </a:spcBef>
              <a:buClr>
                <a:schemeClr val="accent1"/>
              </a:buClr>
              <a:buSzPct val="85000"/>
            </a:pPr>
            <a:endParaRPr lang="en-US" sz="3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11015" y="0"/>
            <a:ext cx="108697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/>
          </p:cNvGraphicFramePr>
          <p:nvPr/>
        </p:nvGraphicFramePr>
        <p:xfrm>
          <a:off x="1828324" y="2209800"/>
          <a:ext cx="8633751" cy="3291840"/>
        </p:xfrm>
        <a:graphic>
          <a:graphicData uri="http://schemas.openxmlformats.org/drawingml/2006/table">
            <a:tbl>
              <a:tblPr/>
              <a:tblGrid>
                <a:gridCol w="5383398"/>
                <a:gridCol w="3250353"/>
              </a:tblGrid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Exterior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Finishing Materials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Value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Glazed curtain wall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0.6 KN/m</a:t>
                      </a:r>
                      <a:r>
                        <a:rPr lang="en-US" sz="2400" baseline="30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Masonry stone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KN/m</a:t>
                      </a:r>
                      <a:r>
                        <a:rPr lang="en-US" sz="2400" baseline="30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Cement mortar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23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KN/m</a:t>
                      </a:r>
                      <a:r>
                        <a:rPr lang="en-US" sz="2400" baseline="30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Plastering 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KN/m</a:t>
                      </a:r>
                      <a:r>
                        <a:rPr lang="en-US" sz="2400" baseline="30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Hollow block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 KN/m</a:t>
                      </a:r>
                      <a:r>
                        <a:rPr lang="en-US" sz="2400" baseline="30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8697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721" y="1219200"/>
            <a:ext cx="11884104" cy="12192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>
              <a:spcBef>
                <a:spcPts val="773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Non-Structural Elements:</a:t>
            </a:r>
          </a:p>
          <a:p>
            <a:pPr marL="365696" indent="-365696">
              <a:spcBef>
                <a:spcPts val="773"/>
              </a:spcBef>
              <a:buClr>
                <a:schemeClr val="accent1"/>
              </a:buClr>
              <a:buSzPct val="85000"/>
            </a:pPr>
            <a:endParaRPr lang="en-US" sz="3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838200"/>
            <a:ext cx="9852634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3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Structural Analysis </a:t>
            </a:r>
            <a:r>
              <a:rPr lang="en-US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sz="43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Design of Jordan Al-</a:t>
            </a:r>
            <a:r>
              <a:rPr lang="en-US" sz="43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Ahli</a:t>
            </a:r>
            <a:r>
              <a:rPr lang="en-US" sz="43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Bank in Ramallah City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4812" y="2819400"/>
            <a:ext cx="4367662" cy="2819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Prepared by:</a:t>
            </a:r>
          </a:p>
          <a:p>
            <a:pPr>
              <a:buNone/>
            </a:pPr>
            <a:r>
              <a:rPr lang="en-US" sz="3700" dirty="0" err="1" smtClean="0">
                <a:latin typeface="Arial" pitchFamily="34" charset="0"/>
                <a:cs typeface="Arial" pitchFamily="34" charset="0"/>
              </a:rPr>
              <a:t>Ameed</a:t>
            </a:r>
            <a:r>
              <a:rPr lang="en-US" sz="3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700" dirty="0" err="1" smtClean="0">
                <a:latin typeface="Arial" pitchFamily="34" charset="0"/>
                <a:cs typeface="Arial" pitchFamily="34" charset="0"/>
              </a:rPr>
              <a:t>Tameem</a:t>
            </a:r>
            <a:r>
              <a:rPr lang="en-US" sz="37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n-US" sz="3700" dirty="0" err="1" smtClean="0">
                <a:latin typeface="Arial" pitchFamily="34" charset="0"/>
                <a:cs typeface="Arial" pitchFamily="34" charset="0"/>
              </a:rPr>
              <a:t>Jebril</a:t>
            </a:r>
            <a:r>
              <a:rPr lang="en-US" sz="3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700" dirty="0" err="1" smtClean="0">
                <a:latin typeface="Arial" pitchFamily="34" charset="0"/>
                <a:cs typeface="Arial" pitchFamily="34" charset="0"/>
              </a:rPr>
              <a:t>Freitekh</a:t>
            </a:r>
            <a:endParaRPr lang="en-US" sz="37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700" dirty="0" err="1" smtClean="0">
                <a:latin typeface="Arial" pitchFamily="34" charset="0"/>
                <a:cs typeface="Arial" pitchFamily="34" charset="0"/>
              </a:rPr>
              <a:t>Hadeel</a:t>
            </a:r>
            <a:r>
              <a:rPr lang="en-US" sz="3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700" dirty="0" err="1" smtClean="0">
                <a:latin typeface="Arial" pitchFamily="34" charset="0"/>
                <a:cs typeface="Arial" pitchFamily="34" charset="0"/>
              </a:rPr>
              <a:t>Jalal</a:t>
            </a:r>
            <a:endParaRPr lang="en-US" sz="37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700" dirty="0" smtClean="0">
                <a:latin typeface="Arial" pitchFamily="34" charset="0"/>
                <a:cs typeface="Arial" pitchFamily="34" charset="0"/>
              </a:rPr>
              <a:t>Mohammad Ismail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211722" y="2819400"/>
            <a:ext cx="4367662" cy="2819400"/>
          </a:xfrm>
          <a:prstGeom prst="rect">
            <a:avLst/>
          </a:prstGeom>
        </p:spPr>
        <p:txBody>
          <a:bodyPr vert="horz" lIns="121899" tIns="60949" rIns="121899" bIns="60949">
            <a:normAutofit fontScale="92500" lnSpcReduction="20000"/>
          </a:bodyPr>
          <a:lstStyle/>
          <a:p>
            <a:pPr marL="365696" indent="-365696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3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Supervisor:</a:t>
            </a:r>
          </a:p>
          <a:p>
            <a:pPr marL="365696" indent="-365696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3700" dirty="0" err="1" smtClean="0">
                <a:latin typeface="Arial" pitchFamily="34" charset="0"/>
                <a:cs typeface="Arial" pitchFamily="34" charset="0"/>
              </a:rPr>
              <a:t>Munther</a:t>
            </a:r>
            <a:r>
              <a:rPr lang="en-US" sz="3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700" dirty="0" err="1" smtClean="0">
                <a:latin typeface="Arial" pitchFamily="34" charset="0"/>
                <a:cs typeface="Arial" pitchFamily="34" charset="0"/>
              </a:rPr>
              <a:t>Diab</a:t>
            </a:r>
            <a:endParaRPr lang="en-US" sz="3700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sz="3700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3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Date:</a:t>
            </a: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3700" dirty="0" smtClean="0">
                <a:latin typeface="Arial" pitchFamily="34" charset="0"/>
                <a:cs typeface="Arial" pitchFamily="34" charset="0"/>
              </a:rPr>
              <a:t>10-1-2019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0" y="1524000"/>
          <a:ext cx="1147781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711015" y="0"/>
            <a:ext cx="108697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9413" y="1447800"/>
            <a:ext cx="10744200" cy="484632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Gravity Loads:</a:t>
            </a:r>
          </a:p>
          <a:p>
            <a:pPr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Dead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load:</a:t>
            </a: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It is mainly the own weight of the structural permanent elements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which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can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be </a:t>
            </a: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defined as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load that does not change with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time progressing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It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can be </a:t>
            </a: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calculated by multiplying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size of each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element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by its density.</a:t>
            </a: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8697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5612" y="1371600"/>
            <a:ext cx="10820400" cy="4389120"/>
          </a:xfrm>
        </p:spPr>
        <p:txBody>
          <a:bodyPr/>
          <a:lstStyle/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Superimposed dead load:</a:t>
            </a:r>
          </a:p>
          <a:p>
            <a:pPr lvl="1"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This load is mainly caused by the nonstructural elements 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building, it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consists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the weight of walls, floors,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ceilings, partitions, finishes, cladding 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and fixed service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equipment,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uch as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mechanical ducts and electrical wires.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8697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8012" y="1447800"/>
            <a:ext cx="11430000" cy="4846320"/>
          </a:xfrm>
        </p:spPr>
        <p:txBody>
          <a:bodyPr>
            <a:normAutofit/>
          </a:bodyPr>
          <a:lstStyle/>
          <a:p>
            <a:pPr marL="365696" lvl="1" indent="-365696">
              <a:lnSpc>
                <a:spcPct val="150000"/>
              </a:lnSpc>
              <a:spcBef>
                <a:spcPts val="773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Superimposed dead load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floor layers: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Total weight of layers = 0.02*27+0.02*23+0.1*18=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2.8 KN/m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2539339" y="3962400"/>
            <a:ext cx="7211721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8697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5612" y="1295400"/>
            <a:ext cx="10969943" cy="2743200"/>
          </a:xfrm>
        </p:spPr>
        <p:txBody>
          <a:bodyPr>
            <a:normAutofit/>
          </a:bodyPr>
          <a:lstStyle/>
          <a:p>
            <a:pPr marL="365696" lvl="1" indent="-365696">
              <a:lnSpc>
                <a:spcPct val="150000"/>
              </a:lnSpc>
              <a:spcBef>
                <a:spcPts val="773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Superimposed dead load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internal partitions: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Total weight = 0.02*20*2 + 0.1*6 =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1.4 KN/m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Users\microsys\Desktop\22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4799012" y="3505200"/>
            <a:ext cx="2742486" cy="3048000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9459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3212" y="1295400"/>
            <a:ext cx="11606265" cy="55626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Superimposed dead load:</a:t>
            </a:r>
          </a:p>
          <a:p>
            <a:pPr lv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False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ceiling: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It is consisted from acoustical fiber boards which are installed 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aluminum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frames.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Suspended ceiling load = 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0.8 KN/m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b="1" baseline="300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overall SD load = 2.8 + 1.4 + 0.8 =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5 KN/m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fceilin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42212" y="2971800"/>
            <a:ext cx="4164515" cy="2133600"/>
          </a:xfrm>
          <a:prstGeom prst="rect">
            <a:avLst/>
          </a:prstGeom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869797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295400"/>
            <a:ext cx="11884104" cy="5181600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Live load:</a:t>
            </a: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3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The value of live load for all stories = </a:t>
            </a:r>
            <a:r>
              <a:rPr lang="en-US" sz="3800" b="1" dirty="0" smtClean="0">
                <a:latin typeface="Arial" pitchFamily="34" charset="0"/>
                <a:cs typeface="Arial" pitchFamily="34" charset="0"/>
              </a:rPr>
              <a:t>5 KN/m</a:t>
            </a:r>
            <a:r>
              <a:rPr lang="en-US" sz="3800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3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2033" y="2057400"/>
          <a:ext cx="9243196" cy="3261360"/>
        </p:xfrm>
        <a:graphic>
          <a:graphicData uri="http://schemas.openxmlformats.org/drawingml/2006/table">
            <a:tbl>
              <a:tblPr/>
              <a:tblGrid>
                <a:gridCol w="5281828"/>
                <a:gridCol w="3961368"/>
              </a:tblGrid>
              <a:tr h="5435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Occupancy  (Intended Function)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Live Load (KN/m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Office use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kern="1200" dirty="0">
                          <a:latin typeface="Arial"/>
                          <a:ea typeface="Times New Roman"/>
                          <a:cs typeface="Arial"/>
                        </a:rPr>
                        <a:t>2.4 </a:t>
                      </a: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KN/m</a:t>
                      </a:r>
                      <a:r>
                        <a:rPr lang="en-US" sz="2000" kern="1200" baseline="300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Lobbies and corridors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kern="1200" dirty="0" smtClean="0">
                          <a:latin typeface="Arial"/>
                          <a:ea typeface="Times New Roman"/>
                          <a:cs typeface="Arial"/>
                        </a:rPr>
                        <a:t>4.79 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KN/m</a:t>
                      </a:r>
                      <a:r>
                        <a:rPr lang="en-US" sz="2000" kern="1200" baseline="30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File and computer rooms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kern="1200" dirty="0" smtClean="0">
                          <a:latin typeface="Arial"/>
                          <a:ea typeface="Times New Roman"/>
                          <a:cs typeface="Arial"/>
                        </a:rPr>
                        <a:t>4.79 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KN/m</a:t>
                      </a:r>
                      <a:r>
                        <a:rPr lang="en-US" sz="2000" kern="1200" baseline="30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Roof used for assembly purpose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kern="1200" dirty="0" smtClean="0">
                          <a:latin typeface="Arial"/>
                          <a:ea typeface="Times New Roman"/>
                          <a:cs typeface="Arial"/>
                        </a:rPr>
                        <a:t>4.79</a:t>
                      </a:r>
                      <a:r>
                        <a:rPr lang="en-US" sz="2000" kern="1200" baseline="0" dirty="0" smtClean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KN/m</a:t>
                      </a:r>
                      <a:r>
                        <a:rPr lang="en-US" sz="2000" kern="1200" baseline="300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Garages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kern="1200" dirty="0" smtClean="0">
                          <a:latin typeface="Arial"/>
                          <a:ea typeface="Times New Roman"/>
                          <a:cs typeface="Arial"/>
                        </a:rPr>
                        <a:t>1.92</a:t>
                      </a:r>
                      <a:r>
                        <a:rPr lang="en-US" sz="2000" kern="1200" baseline="0" dirty="0" smtClean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KN/m</a:t>
                      </a:r>
                      <a:r>
                        <a:rPr lang="en-US" sz="2000" kern="1200" baseline="300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969943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203147" y="1066800"/>
            <a:ext cx="11985678" cy="484632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Lateral Loads: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ASCE7-10 code will be used for seismic analysis to evaluate 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building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under lateral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forces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Mapped acceleration parameters: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0.375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0.12</a:t>
            </a:r>
          </a:p>
          <a:p>
            <a:pPr lvl="1"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969943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6412" y="2286000"/>
            <a:ext cx="4495800" cy="42481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1015" y="0"/>
            <a:ext cx="10969943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06294" y="990600"/>
            <a:ext cx="11782531" cy="484632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Risk category: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building is used for economical purposes with potential to cause a substantial 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economic impact of people life, so the risk category determined as shown in the 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Table 1.5-1:</a:t>
            </a:r>
          </a:p>
          <a:p>
            <a:pPr>
              <a:buClr>
                <a:srgbClr val="C00000"/>
              </a:buClr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4012" y="3124200"/>
            <a:ext cx="7644341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1015" y="0"/>
            <a:ext cx="10969943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06295" y="1219200"/>
            <a:ext cx="11555518" cy="484632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Importance factor: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importance factor is determined from Table 1.5-2:</a:t>
            </a:r>
          </a:p>
          <a:p>
            <a:pPr lvl="1"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0456" y="2667000"/>
            <a:ext cx="9649486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059" y="609600"/>
            <a:ext cx="6399133" cy="13716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en-US" sz="6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17309" y="2438400"/>
            <a:ext cx="9141619" cy="3429000"/>
          </a:xfrm>
        </p:spPr>
        <p:txBody>
          <a:bodyPr/>
          <a:lstStyle/>
          <a:p>
            <a:pPr marL="380933" indent="-380933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3700" dirty="0" smtClean="0">
                <a:latin typeface="Arial" pitchFamily="34" charset="0"/>
                <a:cs typeface="Arial" pitchFamily="34" charset="0"/>
              </a:rPr>
              <a:t>General Description.</a:t>
            </a:r>
          </a:p>
          <a:p>
            <a:pPr marL="380933" indent="-380933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3700" dirty="0" smtClean="0">
                <a:latin typeface="Arial" pitchFamily="34" charset="0"/>
                <a:cs typeface="Arial" pitchFamily="34" charset="0"/>
              </a:rPr>
              <a:t>Preliminary Design.</a:t>
            </a:r>
          </a:p>
          <a:p>
            <a:pPr marL="380933" indent="-380933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3700" dirty="0" smtClean="0">
                <a:latin typeface="Arial" pitchFamily="34" charset="0"/>
                <a:cs typeface="Arial" pitchFamily="34" charset="0"/>
              </a:rPr>
              <a:t>Three Dimensional Modeling &amp; Analysis.</a:t>
            </a:r>
          </a:p>
          <a:p>
            <a:pPr marL="380933" indent="-380933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3700" dirty="0" smtClean="0">
                <a:latin typeface="Arial" pitchFamily="34" charset="0"/>
                <a:cs typeface="Arial" pitchFamily="34" charset="0"/>
              </a:rPr>
              <a:t>Design Results.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990600"/>
            <a:ext cx="11352291" cy="484632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Site soil classification: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selecting of site class is based on soil stiffness.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According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to Table 20.3-1, 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type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soil is soft rock with allowable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bearing capacity=350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/m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&gt; 2000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psf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≈ 100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KN/m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1015" y="0"/>
            <a:ext cx="10969943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4812" y="3352800"/>
            <a:ext cx="8661608" cy="319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1015" y="0"/>
            <a:ext cx="10969943" cy="8382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06294" y="1371600"/>
            <a:ext cx="11782531" cy="484632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Design spectral response acceleration parameters: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0.3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D1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0.1344</a:t>
            </a:r>
          </a:p>
          <a:p>
            <a:pPr lvl="1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Seismic design category (SDC):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2400" b="1" u="sng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5012" y="2819400"/>
            <a:ext cx="3505200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TABS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703854" y="1447800"/>
            <a:ext cx="3567460" cy="236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07867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Computer Programs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C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34618" y="1447801"/>
            <a:ext cx="3555074" cy="2343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safe_cours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69236" y="4343403"/>
            <a:ext cx="3555074" cy="2313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456" y="1524001"/>
            <a:ext cx="9547913" cy="400613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07867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609441" y="1371600"/>
            <a:ext cx="11579384" cy="28956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>
              <a:spcBef>
                <a:spcPct val="20000"/>
              </a:spcBef>
              <a:buClr>
                <a:srgbClr val="C00000"/>
              </a:buClr>
              <a:buSzPct val="95000"/>
              <a:buFont typeface="Wingdings 2"/>
              <a:buChar char=""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Structural system for design and analysis:</a:t>
            </a:r>
          </a:p>
          <a:p>
            <a:pPr marL="365696" indent="-365696">
              <a:spcBef>
                <a:spcPct val="20000"/>
              </a:spcBef>
              <a:buClr>
                <a:srgbClr val="C00000"/>
              </a:buClr>
              <a:buSzPct val="95000"/>
              <a:buFont typeface="Wingdings 2"/>
              <a:buChar char=""/>
              <a:defRPr/>
            </a:pPr>
            <a:endParaRPr lang="en-US" dirty="0" smtClean="0"/>
          </a:p>
          <a:p>
            <a:pPr marL="975189" lvl="1" indent="-365696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Slab system.</a:t>
            </a:r>
          </a:p>
          <a:p>
            <a:pPr marL="975189" lvl="1" indent="-365696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Beam system.</a:t>
            </a:r>
          </a:p>
          <a:p>
            <a:pPr marL="975189" lvl="1" indent="-365696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Column system.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ÙØªÙØ¬Ø© Ø¨Ø­Ø« Ø§ÙØµÙØ± Ø¹Ù âªload transferâ¬â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942012" y="2438400"/>
            <a:ext cx="5282935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8012" y="0"/>
            <a:ext cx="11049000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0412" y="1447800"/>
            <a:ext cx="11201400" cy="36576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Slab system: 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slab system used is two way solid slab.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612" y="2514600"/>
            <a:ext cx="711014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726750" y="1828800"/>
          <a:ext cx="8735326" cy="4754880"/>
        </p:xfrm>
        <a:graphic>
          <a:graphicData uri="http://schemas.openxmlformats.org/drawingml/2006/table">
            <a:tbl>
              <a:tblPr/>
              <a:tblGrid>
                <a:gridCol w="1690708"/>
                <a:gridCol w="1690708"/>
                <a:gridCol w="1690708"/>
                <a:gridCol w="1690708"/>
                <a:gridCol w="1972494"/>
              </a:tblGrid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Panel #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L/B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if L/B &lt; 2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6.94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5.38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1.29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6.15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5.38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1.14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8.3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5.38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1.54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5.38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1.36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5.68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5.38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1.06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8.55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6.22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1.37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8.55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6.45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1.33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8.55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8.3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1.03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8.55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1.17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5.99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4.7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1.27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7.25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4.7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1.54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6.45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5.23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1.23</a:t>
                      </a:r>
                      <a:endParaRPr lang="en-US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Two Way</a:t>
                      </a:r>
                      <a:endParaRPr lang="en-US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406294" y="1143000"/>
            <a:ext cx="11782531" cy="438912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2194176" lvl="3" indent="-365696">
              <a:spcBef>
                <a:spcPct val="20000"/>
              </a:spcBef>
              <a:buClr>
                <a:srgbClr val="C00000"/>
              </a:buClr>
              <a:buSzPct val="95000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table used to check the ratio (L/B) is less than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294" y="1066800"/>
            <a:ext cx="11782531" cy="51816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Slab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thickness: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critical panel used to calculate the thickness 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slab: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6812" y="2514600"/>
            <a:ext cx="6934200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143000"/>
            <a:ext cx="11884104" cy="438912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Slab thickness =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31 cm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Table 8.3.1.2 in ACI Code for minimum slab thickness in two way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slabs with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beams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between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all supports.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055812" y="3048000"/>
            <a:ext cx="8125883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294" y="1219200"/>
            <a:ext cx="11782531" cy="2209800"/>
          </a:xfrm>
        </p:spPr>
        <p:txBody>
          <a:bodyPr>
            <a:normAutofit/>
          </a:bodyPr>
          <a:lstStyle/>
          <a:p>
            <a:pPr marL="609493" indent="-609493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Beam system: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Determine minimum thickness of beam according to ACI318-11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2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15" y="2667000"/>
            <a:ext cx="10258928" cy="167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844059" y="4724400"/>
          <a:ext cx="6500707" cy="1371600"/>
        </p:xfrm>
        <a:graphic>
          <a:graphicData uri="http://schemas.openxmlformats.org/drawingml/2006/table">
            <a:tbl>
              <a:tblPr/>
              <a:tblGrid>
                <a:gridCol w="3190161"/>
                <a:gridCol w="3310546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Beam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Dimensions (mm)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Bx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350 X 700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By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400 X 800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0"/>
            <a:ext cx="10969943" cy="1066800"/>
          </a:xfrm>
        </p:spPr>
        <p:txBody>
          <a:bodyPr anchor="ctr">
            <a:normAutofit/>
          </a:bodyPr>
          <a:lstStyle/>
          <a:p>
            <a:pPr algn="ctr"/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295" y="1143000"/>
            <a:ext cx="11555518" cy="4389120"/>
          </a:xfrm>
        </p:spPr>
        <p:txBody>
          <a:bodyPr numCol="1">
            <a:normAutofit/>
          </a:bodyPr>
          <a:lstStyle/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Location:</a:t>
            </a:r>
          </a:p>
          <a:p>
            <a:pPr>
              <a:buClr>
                <a:srgbClr val="C00000"/>
              </a:buClr>
              <a:buNone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0412" y="1752600"/>
            <a:ext cx="11049000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2" y="1447800"/>
            <a:ext cx="8990329" cy="515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143000"/>
            <a:ext cx="11884104" cy="2209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Beams layout: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5633" y="1905000"/>
            <a:ext cx="6195986" cy="329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844059" y="5257802"/>
          <a:ext cx="6602281" cy="1239268"/>
        </p:xfrm>
        <a:graphic>
          <a:graphicData uri="http://schemas.openxmlformats.org/drawingml/2006/table">
            <a:tbl>
              <a:tblPr/>
              <a:tblGrid>
                <a:gridCol w="3214523"/>
                <a:gridCol w="3387758"/>
              </a:tblGrid>
              <a:tr h="297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Column Group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Column Size (cm)</a:t>
                      </a:r>
                      <a:endParaRPr lang="en-US" sz="1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97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950 X 950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297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900 X 900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C3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700 X 700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3212" y="1066800"/>
            <a:ext cx="11885613" cy="36576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Column system: </a:t>
            </a:r>
          </a:p>
          <a:p>
            <a:pPr>
              <a:buClr>
                <a:srgbClr val="C00000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Columns layout for basement floors: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4059" y="1828800"/>
            <a:ext cx="623592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2742486" y="5029202"/>
          <a:ext cx="6602281" cy="1239268"/>
        </p:xfrm>
        <a:graphic>
          <a:graphicData uri="http://schemas.openxmlformats.org/drawingml/2006/table">
            <a:tbl>
              <a:tblPr/>
              <a:tblGrid>
                <a:gridCol w="3214523"/>
                <a:gridCol w="3387758"/>
              </a:tblGrid>
              <a:tr h="297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Column Group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Column Size (cm)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97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800 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X </a:t>
                      </a:r>
                      <a:r>
                        <a:rPr lang="en-US" sz="19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800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297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700 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X </a:t>
                      </a:r>
                      <a:r>
                        <a:rPr lang="en-US" sz="19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700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C3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 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X </a:t>
                      </a:r>
                      <a:r>
                        <a:rPr lang="en-US" sz="19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406294" y="1219200"/>
            <a:ext cx="11782531" cy="36576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>
              <a:buClr>
                <a:srgbClr val="C00000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Columns layout for floors above the ground: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Preliminary Design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0354" y="1219201"/>
            <a:ext cx="5688118" cy="54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2031471" y="2438403"/>
          <a:ext cx="8532178" cy="3017519"/>
        </p:xfrm>
        <a:graphic>
          <a:graphicData uri="http://schemas.openxmlformats.org/drawingml/2006/table">
            <a:tbl>
              <a:tblPr/>
              <a:tblGrid>
                <a:gridCol w="4154153"/>
                <a:gridCol w="4378025"/>
              </a:tblGrid>
              <a:tr h="10058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Structural Element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Modifiers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Slab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0.25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Beam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Column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0.7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Shear wall</a:t>
                      </a: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Arial"/>
                        </a:rPr>
                        <a:t>0.7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5612" y="1524000"/>
            <a:ext cx="11580891" cy="8382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Modifiers for structural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elements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219200"/>
            <a:ext cx="11884104" cy="518160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Load combinations:</a:t>
            </a: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According to the specifications ASCE7-10, 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load combinations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that are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used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 this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project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are given as follows: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9133" y="3200400"/>
            <a:ext cx="5408791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294" y="3200400"/>
            <a:ext cx="5307218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721" y="1143000"/>
            <a:ext cx="11884104" cy="51816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Seismic Analysis Methods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975189" lvl="1" indent="-365696">
              <a:spcBef>
                <a:spcPts val="773"/>
              </a:spcBef>
              <a:buClr>
                <a:srgbClr val="C00000"/>
              </a:buClr>
              <a:buSzPct val="85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Equivalent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lateral force method (ELF).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975189" lvl="1" indent="-365696">
              <a:spcBef>
                <a:spcPts val="773"/>
              </a:spcBef>
              <a:buClr>
                <a:srgbClr val="C00000"/>
              </a:buClr>
              <a:buSzPct val="85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Modal response spectrum method (MRS). </a:t>
            </a: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Wingdings" pitchFamily="2" charset="2"/>
              <a:buChar char="Ø"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3500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2" y="2971800"/>
            <a:ext cx="7923688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066800"/>
            <a:ext cx="11884104" cy="1524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Equivalent lateral force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method: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 Definition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ELF in ETABS:</a:t>
            </a:r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7212" y="2286000"/>
            <a:ext cx="8839200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5612" y="1219200"/>
            <a:ext cx="11428491" cy="167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Hand calculations for ELF: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46222"/>
            <a:ext cx="24624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899" tIns="60949" rIns="121899" bIns="60949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" y="-246222"/>
            <a:ext cx="24624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899" tIns="60949" rIns="121899" bIns="60949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" y="401480"/>
            <a:ext cx="24624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899" tIns="60949" rIns="121899" bIns="60949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3812" y="1981200"/>
            <a:ext cx="7467600" cy="43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2" y="2362200"/>
            <a:ext cx="9040045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2412" y="4953000"/>
          <a:ext cx="9040044" cy="978408"/>
        </p:xfrm>
        <a:graphic>
          <a:graphicData uri="http://schemas.openxmlformats.org/drawingml/2006/table">
            <a:tbl>
              <a:tblPr/>
              <a:tblGrid>
                <a:gridCol w="2260011"/>
                <a:gridCol w="2260011"/>
                <a:gridCol w="2260011"/>
                <a:gridCol w="2260011"/>
              </a:tblGrid>
              <a:tr h="3261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Direction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Hand (KN)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ETABS (KN)</a:t>
                      </a:r>
                      <a:endParaRPr lang="en-US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Difference %</a:t>
                      </a:r>
                      <a:endParaRPr lang="en-US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3261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X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7508.6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7340.98</a:t>
                      </a:r>
                      <a:endParaRPr lang="en-US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2.28</a:t>
                      </a:r>
                      <a:endParaRPr lang="en-US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261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5486.3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5363.07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2.3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531812" y="1447800"/>
            <a:ext cx="11506200" cy="167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ETABS results: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3812" y="1905000"/>
            <a:ext cx="9829800" cy="480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914400"/>
            <a:ext cx="11884104" cy="1600200"/>
          </a:xfrm>
        </p:spPr>
        <p:txBody>
          <a:bodyPr numCol="1">
            <a:normAutofit/>
          </a:bodyPr>
          <a:lstStyle/>
          <a:p>
            <a:pPr marL="365696" lvl="1" indent="-365696">
              <a:spcBef>
                <a:spcPts val="773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Architectural Plans:</a:t>
            </a:r>
          </a:p>
          <a:p>
            <a:pPr marL="731392" lvl="2" indent="-365696">
              <a:spcBef>
                <a:spcPts val="773"/>
              </a:spcBef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Basement Floor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4212" y="0"/>
            <a:ext cx="10969943" cy="914400"/>
          </a:xfrm>
        </p:spPr>
        <p:txBody>
          <a:bodyPr anchor="ctr">
            <a:normAutofit/>
          </a:bodyPr>
          <a:lstStyle/>
          <a:p>
            <a:pPr algn="ctr"/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5612" y="1371600"/>
            <a:ext cx="11353800" cy="4572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Lateral force resisting system: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structural system: Building frame with special reinforced concrete shear walls.</a:t>
            </a:r>
          </a:p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Response modification coefficient (R) =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Overstrength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factor (Ω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) = 2.5 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Deflection amplification factor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= 5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3412" y="2590800"/>
            <a:ext cx="6172200" cy="21159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713412" y="5029200"/>
          <a:ext cx="6172200" cy="1066800"/>
        </p:xfrm>
        <a:graphic>
          <a:graphicData uri="http://schemas.openxmlformats.org/drawingml/2006/table">
            <a:tbl>
              <a:tblPr/>
              <a:tblGrid>
                <a:gridCol w="1448803"/>
                <a:gridCol w="2006802"/>
                <a:gridCol w="1874964"/>
                <a:gridCol w="841631"/>
              </a:tblGrid>
              <a:tr h="4737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Direction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Shear wall reactions (KN)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 Base shear(KN)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% of load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3083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X-direction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4675.74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4871.07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96%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846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Y-direction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3810.24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4170.75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91%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447800"/>
            <a:ext cx="11657091" cy="2057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Structural irregularities check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Horizontal irregularity:</a:t>
            </a:r>
          </a:p>
          <a:p>
            <a:pPr lvl="1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03412" y="2819400"/>
          <a:ext cx="8153400" cy="3069352"/>
        </p:xfrm>
        <a:graphic>
          <a:graphicData uri="http://schemas.openxmlformats.org/drawingml/2006/table">
            <a:tbl>
              <a:tblPr/>
              <a:tblGrid>
                <a:gridCol w="2059161"/>
                <a:gridCol w="3648127"/>
                <a:gridCol w="2446112"/>
              </a:tblGrid>
              <a:tr h="4168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Type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Name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Occurrence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8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1a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Torsional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Exist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</a:tr>
              <a:tr h="3682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1b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Extreme torsional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8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Reentrant corner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</a:tr>
              <a:tr h="413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Diaphragm discontinuity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Exist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5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Out of plane offset irregularity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</a:tr>
              <a:tr h="4168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Nonparallel system irregularity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447800"/>
            <a:ext cx="11884104" cy="20574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Type 1a-Torsional irregularity: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Torsional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irregularity in X-direction:</a:t>
            </a:r>
          </a:p>
          <a:p>
            <a:pPr lvl="2">
              <a:buNone/>
            </a:pP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Irregularity exits</a:t>
            </a:r>
          </a:p>
          <a:p>
            <a:pPr lvl="1">
              <a:buNone/>
            </a:pPr>
            <a:endParaRPr lang="en-US" sz="29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6412" y="1295400"/>
            <a:ext cx="4343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4412" y="4038600"/>
          <a:ext cx="7696199" cy="2609220"/>
        </p:xfrm>
        <a:graphic>
          <a:graphicData uri="http://schemas.openxmlformats.org/drawingml/2006/table">
            <a:tbl>
              <a:tblPr/>
              <a:tblGrid>
                <a:gridCol w="965727"/>
                <a:gridCol w="708254"/>
                <a:gridCol w="965727"/>
                <a:gridCol w="950919"/>
                <a:gridCol w="990405"/>
                <a:gridCol w="990405"/>
                <a:gridCol w="708254"/>
                <a:gridCol w="708254"/>
                <a:gridCol w="708254"/>
              </a:tblGrid>
              <a:tr h="20574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Story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</a:t>
                      </a:r>
                      <a:r>
                        <a:rPr lang="en-US" sz="1600" b="1" baseline="-25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X</a:t>
                      </a:r>
                      <a:endParaRPr lang="en-US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Ex3</a:t>
                      </a:r>
                      <a:endParaRPr lang="en-US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Displacement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Ratio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Check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Ax</a:t>
                      </a:r>
                      <a:r>
                        <a:rPr lang="en-US" sz="1600" b="1" baseline="-250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1600" baseline="-25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Eccentricity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δmax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δavg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Roof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9.55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7.656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6.858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1.116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OK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22.85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8.162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6.74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1.211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Not OK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1.018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0.051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1.164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22.85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6.906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5.721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1.207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Not OK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1.012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0.051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1.156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22.85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5.627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4.675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1.203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Not OK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1.005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0.050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1.148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22.85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4.353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3.625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1.201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Not OK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1.002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0.050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1.144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22.85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3.138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2.611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1.202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Not OK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1.003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0.050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1.146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22.85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2.039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1.682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1.213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Not OK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1.022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0.051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1.167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50812" y="1066800"/>
            <a:ext cx="12038013" cy="2743200"/>
          </a:xfrm>
          <a:prstGeom prst="rect">
            <a:avLst/>
          </a:prstGeom>
        </p:spPr>
        <p:txBody>
          <a:bodyPr vert="horz" lIns="121899" tIns="60949" rIns="121899" bIns="60949">
            <a:normAutofit lnSpcReduction="10000"/>
          </a:bodyPr>
          <a:lstStyle/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ü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 3-diaphragm discontinuity irregularity:</a:t>
            </a:r>
          </a:p>
          <a:p>
            <a:pPr marL="731392" marR="0" lvl="1" indent="-304747" algn="l" defTabSz="914400" rtl="0" eaLnBrk="1" fontAlgn="auto" latinLnBrk="0" hangingPunct="1">
              <a:lnSpc>
                <a:spcPct val="15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Check for gross area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 2"/>
              <a:buNone/>
              <a:tabLst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lvl="1" indent="-304747" defTabSz="914400">
              <a:spcBef>
                <a:spcPts val="493"/>
              </a:spcBef>
              <a:buClr>
                <a:schemeClr val="accent2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Check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stiffness:</a:t>
            </a:r>
          </a:p>
          <a:p>
            <a:pPr marL="731392" lvl="1" indent="-304747" defTabSz="914400">
              <a:spcBef>
                <a:spcPts val="493"/>
              </a:spcBef>
              <a:buClr>
                <a:schemeClr val="accent2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Irregularity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exits</a:t>
            </a:r>
          </a:p>
          <a:p>
            <a:pPr marL="731392" lvl="1" indent="-304747" defTabSz="914400">
              <a:spcBef>
                <a:spcPts val="493"/>
              </a:spcBef>
              <a:buClr>
                <a:schemeClr val="accent2"/>
              </a:buClr>
              <a:buSzPct val="85000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6212" y="1447800"/>
            <a:ext cx="26670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732212" y="3581400"/>
          <a:ext cx="6553200" cy="3044432"/>
        </p:xfrm>
        <a:graphic>
          <a:graphicData uri="http://schemas.openxmlformats.org/drawingml/2006/table">
            <a:tbl>
              <a:tblPr/>
              <a:tblGrid>
                <a:gridCol w="526348"/>
                <a:gridCol w="1119623"/>
                <a:gridCol w="789870"/>
                <a:gridCol w="651833"/>
                <a:gridCol w="526348"/>
                <a:gridCol w="1075004"/>
                <a:gridCol w="1086157"/>
                <a:gridCol w="778017"/>
              </a:tblGrid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Story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Stiffness X (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kN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/m)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Load Case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Ratio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Story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Stiffness Y (kN/m)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Load Case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Ratio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271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Roof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316918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Roof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120551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1261188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74.87%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528573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77.19%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2115553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40.38%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851315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37.91%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2886955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26.72%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1124997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24.33%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3675908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21.46%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1382465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18.62%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4642512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20.82%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1691520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18.27%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5756586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19.35%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2166078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21.91%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15973872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63.96%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5277564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58.96%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27661506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42.25%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11743067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55.06%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68241047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59.47%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26595304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55.85%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103960199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 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34.36%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59230373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Ey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55.10%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012" y="1981200"/>
            <a:ext cx="7543801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295400"/>
            <a:ext cx="11884104" cy="5105400"/>
          </a:xfrm>
        </p:spPr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ü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Type 2- Reentrant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corner irregularity: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600" u="sng" dirty="0" smtClean="0">
                <a:latin typeface="Arial" pitchFamily="34" charset="0"/>
                <a:cs typeface="Arial" pitchFamily="34" charset="0"/>
              </a:rPr>
              <a:t>Does </a:t>
            </a:r>
            <a:r>
              <a:rPr lang="en-US" sz="2600" u="sng" dirty="0" smtClean="0">
                <a:latin typeface="Arial" pitchFamily="34" charset="0"/>
                <a:cs typeface="Arial" pitchFamily="34" charset="0"/>
              </a:rPr>
              <a:t>not exist</a:t>
            </a:r>
          </a:p>
          <a:p>
            <a:pPr lvl="1">
              <a:buNone/>
            </a:pP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Type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4- Out of plane offset irregularity: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600" u="sng" dirty="0" smtClean="0">
                <a:latin typeface="Arial" pitchFamily="34" charset="0"/>
                <a:cs typeface="Arial" pitchFamily="34" charset="0"/>
              </a:rPr>
              <a:t>Does </a:t>
            </a:r>
            <a:r>
              <a:rPr lang="en-US" sz="2600" u="sng" dirty="0" smtClean="0">
                <a:latin typeface="Arial" pitchFamily="34" charset="0"/>
                <a:cs typeface="Arial" pitchFamily="34" charset="0"/>
              </a:rPr>
              <a:t>not exist</a:t>
            </a:r>
          </a:p>
          <a:p>
            <a:pPr lvl="1">
              <a:buNone/>
            </a:pP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Type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5- Non parallel system irregularity: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600" u="sng" dirty="0" smtClean="0">
                <a:latin typeface="Arial" pitchFamily="34" charset="0"/>
                <a:cs typeface="Arial" pitchFamily="34" charset="0"/>
              </a:rPr>
              <a:t>Does not exist</a:t>
            </a:r>
            <a:endParaRPr lang="en-US" sz="2600" u="sng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8412" y="1143000"/>
            <a:ext cx="2895600" cy="1828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5612" y="5334000"/>
            <a:ext cx="1981200" cy="12684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8012" y="3200400"/>
            <a:ext cx="1828800" cy="1905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447800"/>
            <a:ext cx="11884104" cy="20574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Vertical irregularity:</a:t>
            </a:r>
          </a:p>
          <a:p>
            <a:pPr lvl="1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0012" y="2438400"/>
          <a:ext cx="9220199" cy="3276601"/>
        </p:xfrm>
        <a:graphic>
          <a:graphicData uri="http://schemas.openxmlformats.org/drawingml/2006/table">
            <a:tbl>
              <a:tblPr/>
              <a:tblGrid>
                <a:gridCol w="2329303"/>
                <a:gridCol w="4125552"/>
                <a:gridCol w="2765344"/>
              </a:tblGrid>
              <a:tr h="298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Type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Name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Check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1a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Stiffness-soft story irregularity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</a:tr>
              <a:tr h="298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1b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Stiffness- extreme soft story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Weight (mass)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Exist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</a:tr>
              <a:tr h="298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Vertical geometric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Calibri"/>
                          <a:cs typeface="Arial"/>
                        </a:rPr>
                        <a:t>Exist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4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In-plane discontinuity in vertical lateral-load resisting system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</a:tr>
              <a:tr h="5954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5a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Discontinuity in lateral strength-Weak story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4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5b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Discontinuity in lateral strength-Extreme weak story irregularity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Calibri"/>
                          <a:cs typeface="Arial"/>
                        </a:rPr>
                        <a:t>Not Exist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721" y="1143000"/>
            <a:ext cx="11884104" cy="57150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ü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 2- Mass (weight)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irregularity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1340886" lvl="2" indent="-304747" defTabSz="914400">
              <a:spcBef>
                <a:spcPts val="493"/>
              </a:spcBef>
              <a:buClr>
                <a:srgbClr val="C00000"/>
              </a:buClr>
              <a:buSzPct val="85000"/>
            </a:pPr>
            <a:endParaRPr lang="en-US" u="sng" noProof="0" dirty="0" smtClean="0">
              <a:latin typeface="Arial" pitchFamily="34" charset="0"/>
              <a:cs typeface="Arial" pitchFamily="34" charset="0"/>
            </a:endParaRPr>
          </a:p>
          <a:p>
            <a:pPr marL="1340886" lvl="2" indent="-304747" defTabSz="914400">
              <a:spcBef>
                <a:spcPts val="493"/>
              </a:spcBef>
              <a:buClr>
                <a:srgbClr val="C00000"/>
              </a:buClr>
              <a:buSzPct val="85000"/>
            </a:pPr>
            <a:r>
              <a:rPr lang="en-US" u="sng" noProof="0" dirty="0" smtClean="0">
                <a:latin typeface="Arial" pitchFamily="34" charset="0"/>
                <a:cs typeface="Arial" pitchFamily="34" charset="0"/>
              </a:rPr>
              <a:t>Irregularity exits</a:t>
            </a:r>
            <a:endParaRPr kumimoji="0" lang="en-US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ü"/>
              <a:tabLst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ü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ü"/>
              <a:tabLst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ü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lvl="1" indent="-304747" defTabSz="914400">
              <a:spcBef>
                <a:spcPts val="493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Type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3- Vertical geometric irregularity:</a:t>
            </a:r>
          </a:p>
          <a:p>
            <a:pPr marL="1340886" lvl="2" indent="-304747" defTabSz="914400">
              <a:spcBef>
                <a:spcPts val="493"/>
              </a:spcBef>
              <a:buClr>
                <a:srgbClr val="C00000"/>
              </a:buClr>
              <a:buSzPct val="85000"/>
            </a:pPr>
            <a:endParaRPr lang="en-US" u="sng" dirty="0" smtClean="0">
              <a:latin typeface="Arial" pitchFamily="34" charset="0"/>
              <a:cs typeface="Arial" pitchFamily="34" charset="0"/>
            </a:endParaRPr>
          </a:p>
          <a:p>
            <a:pPr marL="1340886" lvl="2" indent="-304747" defTabSz="914400">
              <a:spcBef>
                <a:spcPts val="493"/>
              </a:spcBef>
              <a:buClr>
                <a:srgbClr val="C00000"/>
              </a:buClr>
              <a:buSzPct val="85000"/>
            </a:pPr>
            <a:r>
              <a:rPr lang="en-US" u="sng" dirty="0" smtClean="0">
                <a:latin typeface="Arial" pitchFamily="34" charset="0"/>
                <a:cs typeface="Arial" pitchFamily="34" charset="0"/>
              </a:rPr>
              <a:t>Irregularity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exits</a:t>
            </a:r>
          </a:p>
          <a:p>
            <a:pPr marL="731392" lvl="1" indent="-304747" defTabSz="914400">
              <a:spcBef>
                <a:spcPts val="493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lvl="1" indent="-304747" defTabSz="914400">
              <a:spcBef>
                <a:spcPts val="493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lvl="1" indent="-304747" defTabSz="914400">
              <a:spcBef>
                <a:spcPts val="493"/>
              </a:spcBef>
              <a:buClr>
                <a:srgbClr val="C00000"/>
              </a:buClr>
              <a:buSzPct val="85000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ü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418013" y="1828801"/>
          <a:ext cx="5867398" cy="2517157"/>
        </p:xfrm>
        <a:graphic>
          <a:graphicData uri="http://schemas.openxmlformats.org/drawingml/2006/table">
            <a:tbl>
              <a:tblPr/>
              <a:tblGrid>
                <a:gridCol w="1076922"/>
                <a:gridCol w="917739"/>
                <a:gridCol w="1159064"/>
                <a:gridCol w="839334"/>
                <a:gridCol w="952863"/>
                <a:gridCol w="921476"/>
              </a:tblGrid>
              <a:tr h="23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Story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 (kg)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/m</a:t>
                      </a:r>
                      <a:r>
                        <a:rPr lang="en-US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i+1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Check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/m</a:t>
                      </a:r>
                      <a:r>
                        <a:rPr lang="en-US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i-1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Check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514526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0.97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530224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1.03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530224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530224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530224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530224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0.60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888841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1.68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Not OK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0.88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B2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1007015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1.13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0.93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1077454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1.07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0.97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1108605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1.03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pic>
        <p:nvPicPr>
          <p:cNvPr id="137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5212" y="5257800"/>
            <a:ext cx="350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1412" y="4724400"/>
            <a:ext cx="266382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219200"/>
            <a:ext cx="11884104" cy="5334000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Type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1- Stiffness irregularity (soft story):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Does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not exist</a:t>
            </a:r>
          </a:p>
          <a:p>
            <a:pPr lvl="1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Type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4- In plane discontinuity in vertical lateral force resisting elements: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Does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not exist</a:t>
            </a:r>
          </a:p>
          <a:p>
            <a:pPr lvl="1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Type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5- Discontinuity in lateral strength: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Does not exist</a:t>
            </a:r>
            <a:endParaRPr lang="en-US" sz="2400" u="sng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8012" y="3886200"/>
            <a:ext cx="3048000" cy="1600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1212" y="1371600"/>
            <a:ext cx="1524000" cy="1905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721" y="1219200"/>
            <a:ext cx="11884104" cy="53340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121899" indent="-304747" defTabSz="914400">
              <a:spcBef>
                <a:spcPts val="493"/>
              </a:spcBef>
              <a:buClr>
                <a:schemeClr val="accent2"/>
              </a:buClr>
              <a:buSzPct val="85000"/>
              <a:buFont typeface="Wingdings" pitchFamily="2" charset="2"/>
              <a:buChar char="Ø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Response spectrum method:</a:t>
            </a:r>
          </a:p>
          <a:p>
            <a:pPr marL="121899" indent="-304747" defTabSz="914400">
              <a:spcBef>
                <a:spcPts val="493"/>
              </a:spcBef>
              <a:buClr>
                <a:schemeClr val="accent2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Definition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RS function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 ETABS: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6812" y="2286000"/>
            <a:ext cx="7315200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721" y="1295400"/>
            <a:ext cx="11580891" cy="53340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731392" lvl="1" indent="-304747" defTabSz="914400">
              <a:spcBef>
                <a:spcPts val="493"/>
              </a:spcBef>
              <a:buClr>
                <a:schemeClr val="accent2"/>
              </a:buClr>
              <a:buSzPct val="85000"/>
              <a:buFont typeface="Wingdings" pitchFamily="2" charset="2"/>
              <a:buChar char="ü"/>
            </a:pPr>
            <a:r>
              <a:rPr lang="en-US" noProof="0" dirty="0" smtClean="0">
                <a:latin typeface="Arial" pitchFamily="34" charset="0"/>
                <a:cs typeface="Arial" pitchFamily="34" charset="0"/>
              </a:rPr>
              <a:t>Modal mass participation ratio:</a:t>
            </a:r>
          </a:p>
          <a:p>
            <a:pPr marL="731392" lvl="1" indent="-304747" defTabSz="914400">
              <a:spcBef>
                <a:spcPts val="493"/>
              </a:spcBef>
              <a:buClr>
                <a:schemeClr val="accent2"/>
              </a:buClr>
              <a:buSzPct val="85000"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Minimum number of modes to</a:t>
            </a:r>
            <a:r>
              <a:rPr kumimoji="0" lang="en-US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make sure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MMPR &gt; 90% in both directions</a:t>
            </a: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6412" y="2590800"/>
            <a:ext cx="5953125" cy="388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1412" y="2057400"/>
            <a:ext cx="97536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11015" y="0"/>
            <a:ext cx="10969943" cy="914400"/>
          </a:xfrm>
        </p:spPr>
        <p:txBody>
          <a:bodyPr anchor="ctr">
            <a:normAutofit/>
          </a:bodyPr>
          <a:lstStyle/>
          <a:p>
            <a:pPr algn="ctr"/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066800"/>
            <a:ext cx="11884104" cy="1600200"/>
          </a:xfrm>
        </p:spPr>
        <p:txBody>
          <a:bodyPr numCol="1">
            <a:normAutofit/>
          </a:bodyPr>
          <a:lstStyle/>
          <a:p>
            <a:pPr marL="365696" lvl="1" indent="-365696">
              <a:spcBef>
                <a:spcPts val="773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Architectural Plans:</a:t>
            </a:r>
          </a:p>
          <a:p>
            <a:pPr marL="731392" lvl="2" indent="-365696">
              <a:spcBef>
                <a:spcPts val="773"/>
              </a:spcBef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Basement Floor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9412" y="1524000"/>
            <a:ext cx="10360501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Response spectrum curve: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0.3g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D1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0.1344g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 = the fundamental period of the structure.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 = 0.2 SD1/SDS = 0.0896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sec.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TS = SD1/SDS = 0.448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sec.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TL = long-period transition period (s) estimated to be 9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sec.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Sa = the design spectral response acceleration.</a:t>
            </a:r>
          </a:p>
          <a:p>
            <a:pPr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6412" y="1600200"/>
            <a:ext cx="49514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6612" y="1219200"/>
            <a:ext cx="10360501" cy="99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Scaling factors:</a:t>
            </a:r>
          </a:p>
          <a:p>
            <a:pPr>
              <a:buFont typeface="Wingdings" pitchFamily="2" charset="2"/>
              <a:buChar char="ü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9212" y="4114800"/>
            <a:ext cx="5943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3012" y="1828800"/>
            <a:ext cx="6096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6612" y="1219200"/>
            <a:ext cx="10360501" cy="99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Scaling factors:</a:t>
            </a:r>
          </a:p>
          <a:p>
            <a:pPr>
              <a:buFont typeface="Wingdings" pitchFamily="2" charset="2"/>
              <a:buChar char="ü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6212" y="2133600"/>
            <a:ext cx="4572000" cy="441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612" y="2133600"/>
            <a:ext cx="4648200" cy="441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371600"/>
            <a:ext cx="11884104" cy="320040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Model Checks: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Compatibility check: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7612" y="1905000"/>
            <a:ext cx="481144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3603" y="2362200"/>
          <a:ext cx="9547915" cy="2743200"/>
        </p:xfrm>
        <a:graphic>
          <a:graphicData uri="http://schemas.openxmlformats.org/drawingml/2006/table">
            <a:tbl>
              <a:tblPr/>
              <a:tblGrid>
                <a:gridCol w="2240308"/>
                <a:gridCol w="2755694"/>
                <a:gridCol w="2997601"/>
                <a:gridCol w="1554312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Load Type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Manual Results (KN)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ETABS Results (KN)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Error %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Dead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65469.93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64978.07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0.75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SD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21010.54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21010.34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Live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21010.54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21010.34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Wall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674.79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674.79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1371600"/>
            <a:ext cx="12188825" cy="32004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731392" lvl="1" indent="-304747">
              <a:spcBef>
                <a:spcPts val="493"/>
              </a:spcBef>
              <a:buClr>
                <a:schemeClr val="accent2"/>
              </a:buClr>
              <a:buSzPct val="85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Equilibrium check:</a:t>
            </a:r>
          </a:p>
          <a:p>
            <a:pPr marL="365696" indent="-365696">
              <a:spcBef>
                <a:spcPts val="773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3500" dirty="0" smtClean="0"/>
          </a:p>
          <a:p>
            <a:pPr marL="365696" indent="-365696">
              <a:spcBef>
                <a:spcPts val="773"/>
              </a:spcBef>
              <a:buClr>
                <a:schemeClr val="accent1"/>
              </a:buClr>
              <a:buSzPct val="85000"/>
            </a:pPr>
            <a:endParaRPr 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531812" y="1600200"/>
            <a:ext cx="11430000" cy="449580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Internal forces check: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 ensure that the load will be distributed in an expected way to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structural 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elements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such as slabs, beams and columns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1- Slab check.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2- Beam check. 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3- Column check.</a:t>
            </a: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524000"/>
            <a:ext cx="11884104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Slab Check: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check is done for live load on frame in x-direction.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2" y="3124200"/>
            <a:ext cx="6754918" cy="1830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2736" y="2971800"/>
            <a:ext cx="3935975" cy="2809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294" y="1905000"/>
            <a:ext cx="11173090" cy="438912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ETABS result: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2" y="3048000"/>
            <a:ext cx="9808077" cy="2402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7012" y="1600200"/>
            <a:ext cx="2844059" cy="22366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990600"/>
            <a:ext cx="11884104" cy="34290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Beam check: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beam in y-direction is selected for check in basement 3: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8212" y="2209800"/>
            <a:ext cx="6934200" cy="426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219200"/>
            <a:ext cx="11884104" cy="507492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Column check: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Column 1 (950 X 950 mm) is selected: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[1.2(O.W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slab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+ O.W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beams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+O.W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column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+ SD) + 1.6(LL)]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u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(manual) =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11178.6 KN.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u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(ETABS) =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11720.9 KN.</a:t>
            </a: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Difference % = 4.9 % &lt; 10%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OK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7462" y="3733800"/>
            <a:ext cx="3120255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" y="-17622"/>
            <a:ext cx="24624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899" tIns="60949" rIns="121899" bIns="60949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" y="734853"/>
            <a:ext cx="24624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899" tIns="60949" rIns="121899" bIns="60949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4012" y="4572000"/>
            <a:ext cx="5048802" cy="137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4812" y="2133600"/>
            <a:ext cx="8994779" cy="4405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04721" y="838200"/>
            <a:ext cx="11884104" cy="1600200"/>
          </a:xfrm>
          <a:prstGeom prst="rect">
            <a:avLst/>
          </a:prstGeom>
        </p:spPr>
        <p:txBody>
          <a:bodyPr vert="horz" lIns="121899" tIns="60949" rIns="121899" bIns="60949" numCol="1">
            <a:normAutofit/>
          </a:bodyPr>
          <a:lstStyle/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Architectural Plans:</a:t>
            </a:r>
          </a:p>
          <a:p>
            <a:pPr marL="731392" lvl="2" indent="-365696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Ground Floor</a:t>
            </a: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11015" y="0"/>
            <a:ext cx="10969943" cy="9144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721" y="1447800"/>
            <a:ext cx="11884104" cy="46482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121899" indent="-304747" defTabSz="914400">
              <a:spcBef>
                <a:spcPts val="493"/>
              </a:spcBef>
              <a:buClr>
                <a:schemeClr val="accent2"/>
              </a:buClr>
              <a:buSzPct val="85000"/>
              <a:buFont typeface="Wingdings" pitchFamily="2" charset="2"/>
              <a:buChar char="Ø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Period check: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Check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if: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≤ C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*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T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= C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baseline="300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0.0488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(32.7)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0.75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0.667 sec.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C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* T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1.63 * 0.667 = 1.09 sec.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T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0.613 sec. &lt; 1.09 sec.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OK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0.388 sec. &lt; 1.09 sec.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OK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6012" y="1905000"/>
            <a:ext cx="43434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6012" y="4191000"/>
            <a:ext cx="4343400" cy="2124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2" y="4876800"/>
            <a:ext cx="5838825" cy="1409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447800"/>
            <a:ext cx="11884104" cy="2057400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Diaphragm check:</a:t>
            </a:r>
          </a:p>
          <a:p>
            <a:pPr lvl="1">
              <a:buNone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812" y="2057400"/>
            <a:ext cx="4343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103812" y="3048000"/>
          <a:ext cx="6857998" cy="2282829"/>
        </p:xfrm>
        <a:graphic>
          <a:graphicData uri="http://schemas.openxmlformats.org/drawingml/2006/table">
            <a:tbl>
              <a:tblPr/>
              <a:tblGrid>
                <a:gridCol w="609600"/>
                <a:gridCol w="671564"/>
                <a:gridCol w="700036"/>
                <a:gridCol w="685800"/>
                <a:gridCol w="685800"/>
                <a:gridCol w="762000"/>
                <a:gridCol w="685800"/>
                <a:gridCol w="685800"/>
                <a:gridCol w="685800"/>
                <a:gridCol w="685798"/>
              </a:tblGrid>
              <a:tr h="20637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Story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X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Check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63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Edge1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(mm)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Edge2 (mm)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ADVE (mm)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MDD (mm)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Edge1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(mm)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Edge2 (mm)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ADVE (mm)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MDD (mm)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3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6.3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7.15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7.24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14.8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15.1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14.95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14.97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Rigid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5.7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7.8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6.75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6.84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12.8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13.6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13.20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13.26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Rigid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6.6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5.75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5.80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11.8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11.40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11.43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Rigid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5.4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4.70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4.73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9.9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9.45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9.49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Rigid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4.2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3.65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3.66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7.9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7.45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7.48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Rigid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2.25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2.63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2.63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5.95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5.43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5.48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Rigid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1.4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1.96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1.68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1.66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3.50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3.58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Rigid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4721" y="1447800"/>
            <a:ext cx="11884104" cy="2057400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Define diaphragm in ETABS:</a:t>
            </a:r>
          </a:p>
          <a:p>
            <a:pPr lvl="1">
              <a:buNone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3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8612" y="2819400"/>
            <a:ext cx="3886200" cy="281940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612" y="2133600"/>
            <a:ext cx="52673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721" y="1447800"/>
            <a:ext cx="11884104" cy="20574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Drift check:</a:t>
            </a: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Char char="Ø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12" y="2133600"/>
            <a:ext cx="1828800" cy="81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2812" y="3200400"/>
            <a:ext cx="49530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475412" y="1295400"/>
          <a:ext cx="5257800" cy="2483485"/>
        </p:xfrm>
        <a:graphic>
          <a:graphicData uri="http://schemas.openxmlformats.org/drawingml/2006/table">
            <a:tbl>
              <a:tblPr/>
              <a:tblGrid>
                <a:gridCol w="655731"/>
                <a:gridCol w="1488671"/>
                <a:gridCol w="794445"/>
                <a:gridCol w="831611"/>
                <a:gridCol w="831611"/>
                <a:gridCol w="655731"/>
              </a:tblGrid>
              <a:tr h="297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Story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Load Case/Combo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Direction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Drift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Check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0.000393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0.00131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0.000578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0.001927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0.000585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0.00195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0.000576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0.00192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0.000551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0.001837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0.000502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0.001673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0.000429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0.000412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0.001373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0.000403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0.001343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6.10E-05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0.000203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5.10E-05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475412" y="3962400"/>
          <a:ext cx="5262245" cy="2436622"/>
        </p:xfrm>
        <a:graphic>
          <a:graphicData uri="http://schemas.openxmlformats.org/drawingml/2006/table">
            <a:tbl>
              <a:tblPr/>
              <a:tblGrid>
                <a:gridCol w="655981"/>
                <a:gridCol w="1489728"/>
                <a:gridCol w="794939"/>
                <a:gridCol w="832495"/>
                <a:gridCol w="833121"/>
                <a:gridCol w="655981"/>
              </a:tblGrid>
              <a:tr h="283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Story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Load Case/Combo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Direction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Drift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Check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0.001001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0.003337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0.000927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0.00309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0.00098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0.003267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0.000974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0.003247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0.000946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0.003153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0.000868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0.002893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0.000761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0.002537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0.000665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0.002217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0.000361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0.001203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0.000137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0.000457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Envelop Service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5.80E-05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0.000193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721" y="1447800"/>
            <a:ext cx="11884104" cy="29718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P-delta check:</a:t>
            </a: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Char char="Ø"/>
              <a:tabLst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Char char="Ø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marR="0" lvl="1" indent="-304747" algn="l" defTabSz="914400" rtl="0" eaLnBrk="1" fontAlgn="auto" latinLnBrk="0" hangingPunct="1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31392" lvl="1" indent="-304747" defTabSz="914400">
              <a:spcBef>
                <a:spcPts val="493"/>
              </a:spcBef>
              <a:buClr>
                <a:schemeClr val="accent2"/>
              </a:buClr>
              <a:buSzPct val="85000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All values are less than 0.1,</a:t>
            </a:r>
          </a:p>
          <a:p>
            <a:pPr marL="731392" lvl="1" indent="-304747" defTabSz="914400">
              <a:spcBef>
                <a:spcPts val="493"/>
              </a:spcBef>
              <a:buClr>
                <a:schemeClr val="accent2"/>
              </a:buClr>
              <a:buSzPct val="85000"/>
            </a:pPr>
            <a:r>
              <a:rPr lang="en-US" noProof="0" dirty="0" smtClean="0">
                <a:latin typeface="Arial" pitchFamily="34" charset="0"/>
                <a:cs typeface="Arial" pitchFamily="34" charset="0"/>
              </a:rPr>
              <a:t>so P-delta effect is neglected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340886" lvl="2" indent="-304747" defTabSz="914400">
              <a:spcBef>
                <a:spcPts val="493"/>
              </a:spcBef>
              <a:buClr>
                <a:schemeClr val="accent2"/>
              </a:buClr>
              <a:buSzPct val="85000"/>
              <a:buFont typeface="Wingdings 2"/>
              <a:buNone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3812" y="2133600"/>
            <a:ext cx="169353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32412" y="3886200"/>
          <a:ext cx="6400801" cy="2781300"/>
        </p:xfrm>
        <a:graphic>
          <a:graphicData uri="http://schemas.openxmlformats.org/drawingml/2006/table">
            <a:tbl>
              <a:tblPr/>
              <a:tblGrid>
                <a:gridCol w="629968"/>
                <a:gridCol w="883977"/>
                <a:gridCol w="883977"/>
                <a:gridCol w="749537"/>
                <a:gridCol w="701946"/>
                <a:gridCol w="701946"/>
                <a:gridCol w="701946"/>
                <a:gridCol w="1147504"/>
              </a:tblGrid>
              <a:tr h="203835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( P-Delta ) -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RSx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272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Story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Height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</a:t>
                      </a:r>
                      <a:r>
                        <a:rPr lang="en-US" sz="1200" b="1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</a:t>
                      </a:r>
                      <a:r>
                        <a:rPr lang="en-US" sz="1200" b="1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∆</a:t>
                      </a:r>
                      <a:r>
                        <a:rPr lang="en-US" sz="1200" b="1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Ɵ</a:t>
                      </a:r>
                      <a:r>
                        <a:rPr lang="en-US" sz="1200" b="1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Check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38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8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Roof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1827.21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482.72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7.88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-0.29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9102.76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1894.76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8.18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1.28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16378.32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2932.86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6.90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1.32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23653.87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3679.62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5.57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1.31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30929.43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4279.51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38204.98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4806.71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45480.54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5255.58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1.90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0.85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61787.75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5879.79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0.50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79114.56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6548.88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0.56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98729.42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7072.88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0.26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118556.43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7338.33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332412" y="1143000"/>
          <a:ext cx="6400799" cy="2739898"/>
        </p:xfrm>
        <a:graphic>
          <a:graphicData uri="http://schemas.openxmlformats.org/drawingml/2006/table">
            <a:tbl>
              <a:tblPr/>
              <a:tblGrid>
                <a:gridCol w="630025"/>
                <a:gridCol w="845652"/>
                <a:gridCol w="892149"/>
                <a:gridCol w="892149"/>
                <a:gridCol w="677683"/>
                <a:gridCol w="677683"/>
                <a:gridCol w="677683"/>
                <a:gridCol w="1107775"/>
              </a:tblGrid>
              <a:tr h="163255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( P-Delta ) -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Rsy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67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Story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Height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</a:t>
                      </a:r>
                      <a:r>
                        <a:rPr lang="en-US" sz="1200" b="1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∆</a:t>
                      </a:r>
                      <a:r>
                        <a:rPr lang="en-US" sz="1200" b="1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Ɵ</a:t>
                      </a:r>
                      <a:r>
                        <a:rPr lang="en-US" sz="1200" b="1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Check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63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0.0074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Roof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1827.21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366.26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14.60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9102.76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1373.62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12.88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1.84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0.0041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16378.32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2018.16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1.94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0.0052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23653.87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2452.40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9.10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1.97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0.0063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30929.43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2834.04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7.13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1.94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0.0070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38204.98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3199.16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1.82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0.0072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45480.54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3513.78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3.38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0.0074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61787.75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3870.42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1.67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0.81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79114.56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4586.33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0.86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0.49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98729.42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5079.20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0.37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0.23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118556.43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5363.08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0.14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0.14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Neglect P-Delta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441" y="1371600"/>
            <a:ext cx="10969943" cy="438912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Deflection check: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Table of Deflection Limits – ACI318-11 for serviceability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purposes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  <a:endParaRPr lang="ar-JO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2" y="2819400"/>
            <a:ext cx="9421998" cy="33804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012" y="4953000"/>
            <a:ext cx="11680957" cy="492420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ξ = 2.0 represents a nominal time-dependent factor for a 5-year duration of loading.</a:t>
            </a:r>
            <a:endParaRPr lang="ar-JO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7012" y="5638800"/>
            <a:ext cx="7848600" cy="492420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The long term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deflection (</a:t>
            </a:r>
            <a:r>
              <a:rPr lang="en-US" dirty="0">
                <a:latin typeface="Arial" pitchFamily="34" charset="0"/>
                <a:cs typeface="Arial" pitchFamily="34" charset="0"/>
              </a:rPr>
              <a:t>∆LT )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= ∆L </a:t>
            </a:r>
            <a:r>
              <a:rPr lang="en-US" dirty="0">
                <a:latin typeface="Arial" pitchFamily="34" charset="0"/>
                <a:cs typeface="Arial" pitchFamily="34" charset="0"/>
              </a:rPr>
              <a:t>+ ʎ*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∆D </a:t>
            </a:r>
            <a:r>
              <a:rPr lang="en-US" dirty="0">
                <a:latin typeface="Arial" pitchFamily="34" charset="0"/>
                <a:cs typeface="Arial" pitchFamily="34" charset="0"/>
              </a:rPr>
              <a:t>+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ʎ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* ∆Ls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66012" y="5638800"/>
            <a:ext cx="2831823" cy="492420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=2*(∆ 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+ 1.5*(∆ 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ar-JO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515" y="2286000"/>
            <a:ext cx="3606297" cy="19050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2336191" y="4343400"/>
            <a:ext cx="7414869" cy="430865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 algn="ctr"/>
            <a:r>
              <a:rPr lang="en-US" sz="2000" dirty="0">
                <a:latin typeface="Arial" pitchFamily="34" charset="0"/>
                <a:cs typeface="Arial" pitchFamily="34" charset="0"/>
              </a:rPr>
              <a:t>Multiplier of Long Term Deflection – ACI318-11 code</a:t>
            </a:r>
            <a:endParaRPr lang="ar-JO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6195" y="1295400"/>
            <a:ext cx="755453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3147" y="1295400"/>
            <a:ext cx="11985678" cy="46177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check is done on the fourth floor:</a:t>
            </a:r>
          </a:p>
          <a:p>
            <a:pPr>
              <a:lnSpc>
                <a:spcPct val="150000"/>
              </a:lnSpc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∆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allowable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8300/240 = 34.6 mm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∆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Max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45.9 mm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∆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Avg.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(corners) = 14 mm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∆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LT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45.9 – 14 = 32.9 mm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32.9 mm &lt; 34.6 mm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OK</a:t>
            </a:r>
          </a:p>
          <a:p>
            <a:pPr>
              <a:buNone/>
            </a:pPr>
            <a:endParaRPr lang="en-US" sz="3200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1012" y="2743200"/>
            <a:ext cx="6094413" cy="2971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3-D Modeling &amp; Analysis</a:t>
            </a:r>
            <a:endParaRPr lang="en-US" sz="67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150811" y="1447800"/>
            <a:ext cx="11887201" cy="5105400"/>
          </a:xfrm>
        </p:spPr>
        <p:txBody>
          <a:bodyPr/>
          <a:lstStyle/>
          <a:p>
            <a:pPr lvl="1" algn="just">
              <a:spcBef>
                <a:spcPts val="800"/>
              </a:spcBef>
              <a:buClr>
                <a:srgbClr val="C00000"/>
              </a:buClr>
              <a:buSzPct val="70000"/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structural system: Building frame with special reinforced concrete shear walls and special frames.</a:t>
            </a:r>
          </a:p>
          <a:p>
            <a:pPr lvl="1" algn="just">
              <a:spcBef>
                <a:spcPts val="800"/>
              </a:spcBef>
              <a:buClr>
                <a:srgbClr val="C00000"/>
              </a:buClr>
              <a:buSzPct val="70000"/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structural members that were designed are:</a:t>
            </a:r>
          </a:p>
          <a:p>
            <a:pPr lvl="3" algn="just">
              <a:spcBef>
                <a:spcPts val="8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Slab.</a:t>
            </a:r>
          </a:p>
          <a:p>
            <a:pPr lvl="3" algn="just">
              <a:spcBef>
                <a:spcPts val="8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Beams.</a:t>
            </a:r>
          </a:p>
          <a:p>
            <a:pPr lvl="3" algn="just">
              <a:spcBef>
                <a:spcPts val="8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Columns.</a:t>
            </a:r>
          </a:p>
          <a:p>
            <a:pPr lvl="3" algn="just">
              <a:spcBef>
                <a:spcPts val="8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Stairs.</a:t>
            </a:r>
          </a:p>
          <a:p>
            <a:pPr lvl="3" algn="just">
              <a:spcBef>
                <a:spcPts val="8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 Foundation.</a:t>
            </a:r>
          </a:p>
          <a:p>
            <a:pPr lvl="3" algn="just">
              <a:spcBef>
                <a:spcPts val="8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Shear walls.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7013" y="1447800"/>
            <a:ext cx="11811000" cy="469392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Slab design: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Check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slab thickness for shear: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2" y="2895600"/>
            <a:ext cx="827627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8212" y="2362200"/>
            <a:ext cx="7772400" cy="418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1015" y="0"/>
            <a:ext cx="10969943" cy="914400"/>
          </a:xfrm>
        </p:spPr>
        <p:txBody>
          <a:bodyPr anchor="ctr">
            <a:normAutofit/>
          </a:bodyPr>
          <a:lstStyle/>
          <a:p>
            <a:pPr algn="ctr"/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06294" y="1219200"/>
            <a:ext cx="11782531" cy="1600200"/>
          </a:xfrm>
          <a:prstGeom prst="rect">
            <a:avLst/>
          </a:prstGeom>
        </p:spPr>
        <p:txBody>
          <a:bodyPr vert="horz" lIns="121899" tIns="60949" rIns="121899" bIns="60949" numCol="1">
            <a:normAutofit/>
          </a:bodyPr>
          <a:lstStyle/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Architectural Plans:</a:t>
            </a:r>
          </a:p>
          <a:p>
            <a:pPr marL="731392" lvl="2" indent="-365696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Roof Floor</a:t>
            </a: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7013" y="1295400"/>
            <a:ext cx="11811000" cy="5334000"/>
          </a:xfrm>
        </p:spPr>
        <p:txBody>
          <a:bodyPr>
            <a:normAutofit fontScale="92500" lnSpcReduction="10000"/>
          </a:bodyPr>
          <a:lstStyle/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ETABS results for V13 &amp; V23: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3">
              <a:buClr>
                <a:srgbClr val="C00000"/>
              </a:buCl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values of V</a:t>
            </a:r>
            <a:r>
              <a:rPr lang="en-US" sz="2600" baseline="-250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&lt; </a:t>
            </a:r>
            <a:r>
              <a:rPr lang="en-US" sz="2600" dirty="0" err="1" smtClean="0">
                <a:latin typeface="Times New Roman"/>
                <a:cs typeface="Times New Roman"/>
              </a:rPr>
              <a:t>ØV</a:t>
            </a:r>
            <a:r>
              <a:rPr lang="en-US" sz="2600" baseline="-25000" dirty="0" err="1" smtClean="0">
                <a:latin typeface="Times New Roman"/>
                <a:cs typeface="Times New Roman"/>
              </a:rPr>
              <a:t>c</a:t>
            </a:r>
            <a:r>
              <a:rPr lang="en-US" sz="2600" dirty="0" smtClean="0">
                <a:latin typeface="Times New Roman"/>
                <a:cs typeface="Times New Roman"/>
              </a:rPr>
              <a:t> = 159.2 KN </a:t>
            </a:r>
            <a:r>
              <a:rPr lang="en-US" sz="2600" dirty="0" smtClean="0">
                <a:latin typeface="Times New Roman"/>
                <a:cs typeface="Times New Roman"/>
                <a:sym typeface="Wingdings" pitchFamily="2" charset="2"/>
              </a:rPr>
              <a:t> OK</a:t>
            </a:r>
            <a:r>
              <a:rPr lang="en-US" sz="2600" dirty="0" smtClean="0">
                <a:latin typeface="Times New Roman"/>
                <a:cs typeface="Times New Roman"/>
              </a:rPr>
              <a:t>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12" y="2057400"/>
            <a:ext cx="9538509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7013" y="1371600"/>
            <a:ext cx="11734800" cy="4114800"/>
          </a:xfrm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Design for flexure: (based on 1.2D+1.6L)</a:t>
            </a:r>
          </a:p>
          <a:p>
            <a:pPr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 load transfer in X-direction: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There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are three zones:</a:t>
            </a:r>
          </a:p>
          <a:p>
            <a:pPr lvl="0">
              <a:lnSpc>
                <a:spcPct val="150000"/>
              </a:lnSpc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For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M=54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kN.m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Use 5Ø12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For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M=70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kN.m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5Ø14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For M=90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kN.m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Use 5Ø16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408612" y="2133600"/>
            <a:ext cx="5486400" cy="40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1416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484812" y="1752600"/>
            <a:ext cx="5591175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7012" y="1828800"/>
            <a:ext cx="11506199" cy="36576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731392" lvl="1" indent="-304747" defTabSz="914400">
              <a:lnSpc>
                <a:spcPct val="150000"/>
              </a:lnSpc>
              <a:spcBef>
                <a:spcPts val="493"/>
              </a:spcBef>
              <a:buClr>
                <a:srgbClr val="C00000"/>
              </a:buClr>
              <a:buSzPct val="85000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 load transfer in Y-direction: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There are two zones: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M=54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kN.m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Use 5Ø12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For M=70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kN.m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Use 5Ø14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31392" lvl="1" indent="-304747" defTabSz="914400">
              <a:spcBef>
                <a:spcPts val="493"/>
              </a:spcBef>
              <a:buClr>
                <a:srgbClr val="C00000"/>
              </a:buClr>
              <a:buSzPct val="85000"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371600"/>
            <a:ext cx="118110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Beam design:</a:t>
            </a:r>
          </a:p>
          <a:p>
            <a:pPr lvl="1">
              <a:buClr>
                <a:srgbClr val="C00000"/>
              </a:buCl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General requirements for special beams:</a:t>
            </a:r>
          </a:p>
          <a:p>
            <a:pPr>
              <a:buClr>
                <a:srgbClr val="C00000"/>
              </a:buCl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612" y="3124200"/>
            <a:ext cx="7162800" cy="2971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371600"/>
            <a:ext cx="11811000" cy="4876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beam is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selected for design in basement 3: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7412" y="2209800"/>
            <a:ext cx="53530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77825" y="1447800"/>
            <a:ext cx="11583987" cy="48768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Design for flexure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Maximum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values of negative and positive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moments from ETABS: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7212" y="2895600"/>
            <a:ext cx="8001000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2" y="16764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77825" y="1143000"/>
            <a:ext cx="11811000" cy="28194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975189" lvl="1" indent="-365696" defTabSz="914400">
              <a:spcBef>
                <a:spcPts val="773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Hand calculations: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7012" y="1371600"/>
            <a:ext cx="11811000" cy="28194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975189" lvl="1" indent="-365696" defTabSz="914400">
              <a:spcBef>
                <a:spcPts val="773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ETABS results: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8212" y="2590800"/>
            <a:ext cx="80772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5612" y="2209800"/>
          <a:ext cx="11201400" cy="3130807"/>
        </p:xfrm>
        <a:graphic>
          <a:graphicData uri="http://schemas.openxmlformats.org/drawingml/2006/table">
            <a:tbl>
              <a:tblPr/>
              <a:tblGrid>
                <a:gridCol w="1632217"/>
                <a:gridCol w="1483834"/>
                <a:gridCol w="2522517"/>
                <a:gridCol w="1450926"/>
                <a:gridCol w="2055953"/>
                <a:gridCol w="2055953"/>
              </a:tblGrid>
              <a:tr h="3872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Beam Number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Span Number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Location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As(mm2) ETABS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As(mm2) Provided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Number of Bars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360832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Beam Y4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Negative-Left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361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763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3Ø18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Positive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460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763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3Ø18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3608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Negative-Right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1552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1571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5Ø20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8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Negative-Left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1552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1571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5Ø20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847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Positive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1413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1473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3Ø25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8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Negative-Right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1487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1571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5Ø20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197" marR="431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3212" y="1371600"/>
            <a:ext cx="11734800" cy="48768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 defTabSz="914400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Longitudinal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reinforcement: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7012" y="1371600"/>
            <a:ext cx="11811000" cy="48768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Design for shear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Ø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1- The shear force due to probable moments:</a:t>
            </a:r>
          </a:p>
          <a:p>
            <a:pPr marL="975189" lvl="1" indent="-365696" defTabSz="914400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Ve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423.1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65696" indent="-365696" defTabSz="914400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2-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ultimate shear force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from load combinations: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975189" lvl="1" indent="-365696" defTabSz="914400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975189" lvl="1" indent="-365696" defTabSz="914400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812" y="3962400"/>
            <a:ext cx="5495925" cy="146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 b="5060"/>
          <a:stretch>
            <a:fillRect/>
          </a:stretch>
        </p:blipFill>
        <p:spPr bwMode="auto">
          <a:xfrm>
            <a:off x="8075612" y="1676400"/>
            <a:ext cx="356235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0212" y="1828800"/>
            <a:ext cx="83820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015" y="0"/>
            <a:ext cx="10969943" cy="914400"/>
          </a:xfrm>
          <a:prstGeom prst="rect">
            <a:avLst/>
          </a:prstGeom>
        </p:spPr>
        <p:txBody>
          <a:bodyPr lIns="121899" tIns="60949" rIns="121899" bIns="121899" anchor="ctr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General Description</a:t>
            </a:r>
            <a:endParaRPr lang="en-US" sz="53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3147" y="990600"/>
            <a:ext cx="11985678" cy="1600200"/>
          </a:xfrm>
          <a:prstGeom prst="rect">
            <a:avLst/>
          </a:prstGeom>
        </p:spPr>
        <p:txBody>
          <a:bodyPr vert="horz" lIns="121899" tIns="60949" rIns="121899" bIns="60949" numCol="1">
            <a:normAutofit/>
          </a:bodyPr>
          <a:lstStyle/>
          <a:p>
            <a:pPr marL="365696" lvl="1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Architectural Plans:</a:t>
            </a:r>
          </a:p>
          <a:p>
            <a:pPr marL="731392" lvl="2" indent="-365696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West Elevation</a:t>
            </a: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  <a:buFont typeface="Arial" pitchFamily="34" charset="0"/>
              <a:buChar char="•"/>
            </a:pPr>
            <a:endParaRPr lang="en-US" sz="3700" b="1" dirty="0" smtClean="0">
              <a:latin typeface="Arial" pitchFamily="34" charset="0"/>
              <a:cs typeface="Arial" pitchFamily="34" charset="0"/>
            </a:endParaRPr>
          </a:p>
          <a:p>
            <a:pPr marL="365696" indent="-365696">
              <a:spcBef>
                <a:spcPts val="773"/>
              </a:spcBef>
              <a:buClr>
                <a:srgbClr val="C00000"/>
              </a:buClr>
              <a:buSzPct val="85000"/>
            </a:pPr>
            <a:endParaRPr lang="en-US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7012" y="1371600"/>
            <a:ext cx="11811000" cy="48768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marR="0" lvl="0" indent="-365696" algn="l" defTabSz="914400" rtl="0" eaLnBrk="1" fontAlgn="auto" latinLnBrk="0" hangingPunct="1">
              <a:lnSpc>
                <a:spcPct val="100000"/>
              </a:lnSpc>
              <a:spcBef>
                <a:spcPts val="773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Design for shear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812" y="2209800"/>
            <a:ext cx="3815392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612" y="2133600"/>
            <a:ext cx="5578475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3212" y="1371600"/>
            <a:ext cx="11734800" cy="48768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pPr marL="365696" indent="-365696" defTabSz="914400">
              <a:spcBef>
                <a:spcPts val="773"/>
              </a:spcBef>
              <a:buClr>
                <a:srgbClr val="C00000"/>
              </a:buClr>
              <a:buSzPct val="85000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Shear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reinforcement: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5612" y="2286000"/>
          <a:ext cx="11277600" cy="3130807"/>
        </p:xfrm>
        <a:graphic>
          <a:graphicData uri="http://schemas.openxmlformats.org/drawingml/2006/table">
            <a:tbl>
              <a:tblPr/>
              <a:tblGrid>
                <a:gridCol w="1643094"/>
                <a:gridCol w="1419036"/>
                <a:gridCol w="2240583"/>
                <a:gridCol w="2383571"/>
                <a:gridCol w="1795658"/>
                <a:gridCol w="1795658"/>
              </a:tblGrid>
              <a:tr h="492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Beam Number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Span Number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Location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Av/s (mm2/m) ETABS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Spacing 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Stirrups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164159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Beam Y4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Left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476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1Ø10/10 cm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1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Middle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476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1Ø10/30 cm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41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Right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476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1Ø10/10 cm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1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Left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1.07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147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1Ø10/10 cm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41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Middle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476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1Ø10/30 cm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1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Right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1.25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1Ø10/10 cm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525" marR="5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227012" y="1143000"/>
            <a:ext cx="11657013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Beam reinforcement: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12" y="1981200"/>
            <a:ext cx="8305800" cy="281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1212" y="4953000"/>
            <a:ext cx="5001093" cy="16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3212" y="1295400"/>
            <a:ext cx="11657013" cy="46482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Column design: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 Types of columns: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6812" y="2514600"/>
            <a:ext cx="827006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4412" y="2438400"/>
            <a:ext cx="662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721" y="1524002"/>
            <a:ext cx="11680957" cy="49242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Slenderness check: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760412" y="1447800"/>
            <a:ext cx="11049001" cy="5410200"/>
          </a:xfrm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Longitudinal steel:</a:t>
            </a:r>
          </a:p>
          <a:p>
            <a:pPr marL="0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65696" lvl="1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Column 700X700mm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𝜌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= 1%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As= 𝜌 ×Ag = 0.1 ×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(700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×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700)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4900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mm2 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16Ø20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 max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150 mm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 min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= 50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mm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Clear cover = 6 cm 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115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mm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 max &gt; S &gt; S min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3212" y="914400"/>
            <a:ext cx="11680957" cy="49242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lvl="1">
              <a:buClr>
                <a:srgbClr val="C00000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Column stirrups: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1612" y="1524000"/>
            <a:ext cx="3962400" cy="4724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2812" y="1600200"/>
            <a:ext cx="5029200" cy="504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1212" y="3124200"/>
            <a:ext cx="2963027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3212" y="1143000"/>
            <a:ext cx="11680957" cy="49242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lvl="1">
              <a:buClr>
                <a:srgbClr val="C00000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Column reinforcement: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80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4012" y="1904198"/>
            <a:ext cx="3534600" cy="472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5613" y="1447800"/>
            <a:ext cx="11123772" cy="4572000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Columns reinforcement: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17612" y="2667000"/>
          <a:ext cx="9829799" cy="2739456"/>
        </p:xfrm>
        <a:graphic>
          <a:graphicData uri="http://schemas.openxmlformats.org/drawingml/2006/table">
            <a:tbl>
              <a:tblPr/>
              <a:tblGrid>
                <a:gridCol w="1210786"/>
                <a:gridCol w="1598054"/>
                <a:gridCol w="808708"/>
                <a:gridCol w="1292795"/>
                <a:gridCol w="1224454"/>
                <a:gridCol w="926030"/>
                <a:gridCol w="945391"/>
                <a:gridCol w="939697"/>
                <a:gridCol w="883884"/>
              </a:tblGrid>
              <a:tr h="6915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Column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Dimensions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Steel ratio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Area of steel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Number of bars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  <a:r>
                        <a:rPr lang="en-US" sz="2400" baseline="-250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S1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L</a:t>
                      </a:r>
                      <a:r>
                        <a:rPr lang="en-US" sz="2400" baseline="-250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Ls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97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C1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950*950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1%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9025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24 Ø22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130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950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1400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97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C2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900*900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1%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8100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Times New Roman"/>
                          <a:ea typeface="Calibri"/>
                          <a:cs typeface="Arial"/>
                        </a:rPr>
                        <a:t>24Ø22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130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900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1400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C3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700*700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1%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4900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latin typeface="Times New Roman"/>
                          <a:ea typeface="Calibri"/>
                          <a:cs typeface="Arial"/>
                        </a:rPr>
                        <a:t>16Ø20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120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700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1250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97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C4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800*800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1%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6400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r>
                        <a:rPr lang="en-GB" sz="2400">
                          <a:latin typeface="Times New Roman"/>
                          <a:ea typeface="Calibri"/>
                          <a:cs typeface="Arial"/>
                        </a:rPr>
                        <a:t> Ø22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130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800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1400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C5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600*600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1%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3600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r>
                        <a:rPr lang="en-GB" sz="2400">
                          <a:latin typeface="Times New Roman"/>
                          <a:ea typeface="Calibri"/>
                          <a:cs typeface="Arial"/>
                        </a:rPr>
                        <a:t> Ø18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600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1100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0"/>
            <a:ext cx="10969943" cy="914400"/>
          </a:xfrm>
          <a:prstGeom prst="rect">
            <a:avLst/>
          </a:prstGeom>
        </p:spPr>
        <p:txBody>
          <a:bodyPr vert="horz" lIns="0" tIns="60949" rIns="0" bIns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Design Results</a:t>
            </a:r>
            <a:endParaRPr lang="en-US" sz="6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84212" y="1371600"/>
            <a:ext cx="108966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Shear wall design:</a:t>
            </a:r>
          </a:p>
          <a:p>
            <a:pPr lvl="1">
              <a:lnSpc>
                <a:spcPct val="150000"/>
              </a:lnSpc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General requirement for special shear wall: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Transverse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and Longitudinal rebar ratio 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ρ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ρ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shall be at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least 0.0025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Spacing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reinforcement shall not exceed 450mm.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Special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Boundary Elements shall be provided where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stress exceeds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0.2f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` assuming a linearly elastic model.</a:t>
            </a:r>
          </a:p>
          <a:p>
            <a:pPr lvl="1">
              <a:buClr>
                <a:srgbClr val="C00000"/>
              </a:buClr>
              <a:buNone/>
            </a:pPr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13549</TotalTime>
  <Words>3920</Words>
  <Application>Microsoft Office PowerPoint</Application>
  <PresentationFormat>Custom</PresentationFormat>
  <Paragraphs>1728</Paragraphs>
  <Slides>118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118</vt:i4>
      </vt:variant>
    </vt:vector>
  </HeadingPairs>
  <TitlesOfParts>
    <vt:vector size="119" baseType="lpstr">
      <vt:lpstr>Equity</vt:lpstr>
      <vt:lpstr>Slide 1</vt:lpstr>
      <vt:lpstr>Structural Analysis and Design of Jordan Al-Ahli Bank in Ramallah City </vt:lpstr>
      <vt:lpstr>Outline</vt:lpstr>
      <vt:lpstr>General Description</vt:lpstr>
      <vt:lpstr>General Description</vt:lpstr>
      <vt:lpstr>General Description</vt:lpstr>
      <vt:lpstr>Slide 7</vt:lpstr>
      <vt:lpstr>General Description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English</dc:creator>
  <cp:lastModifiedBy>English</cp:lastModifiedBy>
  <cp:revision>94</cp:revision>
  <dcterms:created xsi:type="dcterms:W3CDTF">2018-12-31T22:09:09Z</dcterms:created>
  <dcterms:modified xsi:type="dcterms:W3CDTF">2019-05-17T21:58:57Z</dcterms:modified>
</cp:coreProperties>
</file>