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5" r:id="rId1"/>
  </p:sldMasterIdLst>
  <p:notesMasterIdLst>
    <p:notesMasterId r:id="rId70"/>
  </p:notesMasterIdLst>
  <p:handoutMasterIdLst>
    <p:handoutMasterId r:id="rId71"/>
  </p:handoutMasterIdLst>
  <p:sldIdLst>
    <p:sldId id="256" r:id="rId2"/>
    <p:sldId id="257" r:id="rId3"/>
    <p:sldId id="275" r:id="rId4"/>
    <p:sldId id="258" r:id="rId5"/>
    <p:sldId id="261" r:id="rId6"/>
    <p:sldId id="266" r:id="rId7"/>
    <p:sldId id="267" r:id="rId8"/>
    <p:sldId id="260" r:id="rId9"/>
    <p:sldId id="259" r:id="rId10"/>
    <p:sldId id="322" r:id="rId11"/>
    <p:sldId id="325" r:id="rId12"/>
    <p:sldId id="303" r:id="rId13"/>
    <p:sldId id="302" r:id="rId14"/>
    <p:sldId id="271" r:id="rId15"/>
    <p:sldId id="268" r:id="rId16"/>
    <p:sldId id="269" r:id="rId17"/>
    <p:sldId id="329" r:id="rId18"/>
    <p:sldId id="273" r:id="rId19"/>
    <p:sldId id="309" r:id="rId20"/>
    <p:sldId id="274" r:id="rId21"/>
    <p:sldId id="327" r:id="rId22"/>
    <p:sldId id="328" r:id="rId23"/>
    <p:sldId id="276" r:id="rId24"/>
    <p:sldId id="277" r:id="rId25"/>
    <p:sldId id="280" r:id="rId26"/>
    <p:sldId id="282" r:id="rId27"/>
    <p:sldId id="283" r:id="rId28"/>
    <p:sldId id="343" r:id="rId29"/>
    <p:sldId id="344" r:id="rId30"/>
    <p:sldId id="335" r:id="rId31"/>
    <p:sldId id="357" r:id="rId32"/>
    <p:sldId id="345" r:id="rId33"/>
    <p:sldId id="346" r:id="rId34"/>
    <p:sldId id="347" r:id="rId35"/>
    <p:sldId id="349" r:id="rId36"/>
    <p:sldId id="358" r:id="rId37"/>
    <p:sldId id="359" r:id="rId38"/>
    <p:sldId id="285" r:id="rId39"/>
    <p:sldId id="330" r:id="rId40"/>
    <p:sldId id="312" r:id="rId41"/>
    <p:sldId id="334" r:id="rId42"/>
    <p:sldId id="313" r:id="rId43"/>
    <p:sldId id="287" r:id="rId44"/>
    <p:sldId id="350" r:id="rId45"/>
    <p:sldId id="288" r:id="rId46"/>
    <p:sldId id="289" r:id="rId47"/>
    <p:sldId id="353" r:id="rId48"/>
    <p:sldId id="351" r:id="rId49"/>
    <p:sldId id="290" r:id="rId50"/>
    <p:sldId id="291" r:id="rId51"/>
    <p:sldId id="355" r:id="rId52"/>
    <p:sldId id="354" r:id="rId53"/>
    <p:sldId id="292" r:id="rId54"/>
    <p:sldId id="293" r:id="rId55"/>
    <p:sldId id="315" r:id="rId56"/>
    <p:sldId id="356" r:id="rId57"/>
    <p:sldId id="297" r:id="rId58"/>
    <p:sldId id="298" r:id="rId59"/>
    <p:sldId id="333" r:id="rId60"/>
    <p:sldId id="336" r:id="rId61"/>
    <p:sldId id="319" r:id="rId62"/>
    <p:sldId id="320" r:id="rId63"/>
    <p:sldId id="338" r:id="rId64"/>
    <p:sldId id="352" r:id="rId65"/>
    <p:sldId id="339" r:id="rId66"/>
    <p:sldId id="341" r:id="rId67"/>
    <p:sldId id="342" r:id="rId68"/>
    <p:sldId id="316" r:id="rId6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0" y="60"/>
      </p:cViewPr>
      <p:guideLst>
        <p:guide orient="horz" pos="2184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79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33264-E149-4447-A6E6-B2614AEF251A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16A2F-7682-4D12-8F38-D96DC49EE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66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757C8-1945-4AC1-9239-E72FB2947DE5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F604A-60B9-4D1D-9069-4D0B11056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7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1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F604A-60B9-4D1D-9069-4D0B1105640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2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B1AE-1F06-4860-BF8A-55365E5BCD50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92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14636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2456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193992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54109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9423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9444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44DF-EBC9-412A-B607-3B8B1F091CA1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11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7FC9-2CAF-4DB8-A513-4235C588E34F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10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D40B-FDEB-41C0-85CB-56295F13C585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3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B9D02-C6CD-42FF-A48F-5ECDEA33E74B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1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3B65-5290-44E5-8D4D-8E532B704B89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47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3021-4B3D-45A7-A448-FF74FCFCFB2C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06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0373A-F2AA-4574-98B0-E6379616FC21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8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894B8-786B-40F1-9D11-010532E5F71C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21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1134-14A2-49C2-9B66-F7A3A4A12511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9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6D18-E563-4749-8819-57EEC29AA378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6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8B2A25C-ED2A-46C1-A438-D70B88095492}" type="datetime1">
              <a:rPr lang="en-US" smtClean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53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8689" y="983698"/>
            <a:ext cx="8574622" cy="27686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spc="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of residential building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4179" y="3213376"/>
            <a:ext cx="4876800" cy="1816100"/>
          </a:xfrm>
        </p:spPr>
        <p:txBody>
          <a:bodyPr>
            <a:normAutofit/>
          </a:bodyPr>
          <a:lstStyle/>
          <a:p>
            <a:pPr marL="173038"/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76413" algn="l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mousa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3931" y="5629087"/>
            <a:ext cx="3664145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</a:t>
            </a:r>
            <a:r>
              <a:rPr lang="en-US" sz="2000" b="1" spc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 </a:t>
            </a:r>
            <a:r>
              <a:rPr lang="en-US" sz="2000" b="1" spc="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Alaa</a:t>
            </a:r>
            <a:r>
              <a:rPr lang="en-US" sz="2000" b="1" spc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 </a:t>
            </a:r>
            <a:r>
              <a:rPr lang="en-US" sz="2000" b="1" spc="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shaheen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65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239" y="847220"/>
            <a:ext cx="7760497" cy="3915848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807725" y="5349922"/>
            <a:ext cx="4817660" cy="504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Section a-a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784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58730" y="1492478"/>
            <a:ext cx="833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48167" y="5677469"/>
            <a:ext cx="4735773" cy="7642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Section b-b</a:t>
            </a:r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965" y="679572"/>
            <a:ext cx="8608940" cy="409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62280" y="701419"/>
            <a:ext cx="6926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Comparison table of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actual area with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standards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912327" y="4912312"/>
            <a:ext cx="9577307" cy="914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/>
              <a:t>As it is clear in the table above all the spaces of the building are satisfied within the standards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00" y="1661113"/>
            <a:ext cx="8195686" cy="238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04779" y="2829964"/>
            <a:ext cx="4334841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40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</p:spTree>
    <p:extLst>
      <p:ext uri="{BB962C8B-B14F-4D97-AF65-F5344CB8AC3E}">
        <p14:creationId xmlns:p14="http://schemas.microsoft.com/office/powerpoint/2010/main" val="57442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7229" y="691242"/>
            <a:ext cx="37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(RT60)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251313" y="1470012"/>
            <a:ext cx="1630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Guests  room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11189" y="1586799"/>
            <a:ext cx="52063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bedroom</a:t>
            </a: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068000" y="2603239"/>
            <a:ext cx="3688715" cy="315277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223663" y="2603239"/>
            <a:ext cx="50673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0337800" y="2870200"/>
            <a:ext cx="762000" cy="48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71421" y="663442"/>
            <a:ext cx="3982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values of RT60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224585" y="1036319"/>
            <a:ext cx="6881315" cy="563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17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84121" y="788519"/>
            <a:ext cx="37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Reverberation time (RT</a:t>
            </a:r>
            <a:r>
              <a:rPr lang="en-US" sz="2400" b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071243"/>
              </p:ext>
            </p:extLst>
          </p:nvPr>
        </p:nvGraphicFramePr>
        <p:xfrm>
          <a:off x="3719799" y="1641431"/>
          <a:ext cx="2368634" cy="454347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84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04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50 % occupancy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  <a:r>
                        <a:rPr lang="en-US" sz="1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800" b="1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8kHz: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16kHz: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372483" y="2649248"/>
            <a:ext cx="11915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Bedroom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(0.4-1) </a:t>
            </a:r>
            <a:endParaRPr lang="en-US" sz="2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744396"/>
              </p:ext>
            </p:extLst>
          </p:nvPr>
        </p:nvGraphicFramePr>
        <p:xfrm>
          <a:off x="8784351" y="1599696"/>
          <a:ext cx="2390034" cy="458763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94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04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50 % occupancy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FREQ.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RT(60)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8kHz:</a:t>
                      </a:r>
                      <a:endParaRPr lang="en-US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16kHz: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042968" y="2450250"/>
            <a:ext cx="10518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Guests 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room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</a:rPr>
              <a:t>(0.4-1) 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14220" y="676231"/>
            <a:ext cx="79706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STC for internal walls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06" y="2054783"/>
            <a:ext cx="6347071" cy="34179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51379" y="6066069"/>
            <a:ext cx="8701161" cy="648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/>
              <a:t>So as its clear that without any openings in the internal partitions the STC value is acceptable(more than 40 db)</a:t>
            </a: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789" y="2054783"/>
            <a:ext cx="4303395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18" y="2344358"/>
            <a:ext cx="6770427" cy="3319463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269242" y="1063416"/>
            <a:ext cx="5254388" cy="7107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STC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external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walls</a:t>
            </a:r>
            <a:endParaRPr lang="en-US" b="1" dirty="0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400" y="2186725"/>
            <a:ext cx="3603424" cy="347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63173" y="2832397"/>
            <a:ext cx="72144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</a:p>
        </p:txBody>
      </p:sp>
    </p:spTree>
    <p:extLst>
      <p:ext uri="{BB962C8B-B14F-4D97-AF65-F5344CB8AC3E}">
        <p14:creationId xmlns:p14="http://schemas.microsoft.com/office/powerpoint/2010/main" val="115269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4425" y="687610"/>
            <a:ext cx="8911687" cy="1280890"/>
          </a:xfrm>
        </p:spPr>
        <p:txBody>
          <a:bodyPr>
            <a:normAutofit/>
          </a:bodyPr>
          <a:lstStyle/>
          <a:p>
            <a:r>
              <a:rPr lang="en-US" sz="28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ontents</a:t>
            </a:r>
            <a:endParaRPr lang="en-US" sz="32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712" y="1422400"/>
            <a:ext cx="8915400" cy="490219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passive analysis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0" indent="-1778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pPr marL="520700" indent="-1778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  <a:p>
            <a:pPr marL="520700" indent="-1778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</a:t>
            </a:r>
            <a:r>
              <a:rPr lang="fr-F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system</a:t>
            </a:r>
          </a:p>
          <a:p>
            <a:pPr marL="6350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1851" y="546101"/>
            <a:ext cx="5232399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 Analysis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08250" y="1689100"/>
            <a:ext cx="8915400" cy="49021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537" y="1545208"/>
            <a:ext cx="6188710" cy="423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9540" y="494906"/>
            <a:ext cx="85811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shadow in the 15</a:t>
            </a:r>
            <a:r>
              <a:rPr lang="en-US" baseline="30000" dirty="0"/>
              <a:t>th</a:t>
            </a:r>
            <a:r>
              <a:rPr lang="en-US" dirty="0"/>
              <a:t> of December at 10:00 A.M for the building itself and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its surrounding </a:t>
            </a:r>
            <a:endParaRPr lang="en-US" b="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4" y="2165178"/>
            <a:ext cx="6188710" cy="342328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290" y="2165178"/>
            <a:ext cx="6188710" cy="345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8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94084"/>
            <a:ext cx="9560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/>
              <a:t>The shadow in the 15</a:t>
            </a:r>
            <a:r>
              <a:rPr lang="en-US" baseline="30000" dirty="0"/>
              <a:t>th</a:t>
            </a:r>
            <a:r>
              <a:rPr lang="en-US" dirty="0"/>
              <a:t> of June at 17:00 for the building itself and with its surrounding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882" y="1783051"/>
            <a:ext cx="7702749" cy="433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2394" y="678934"/>
            <a:ext cx="8148806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0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construction </a:t>
            </a:r>
            <a:r>
              <a:rPr lang="en-US" sz="20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details for the building</a:t>
            </a:r>
            <a:endParaRPr lang="en-US" sz="20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3522" y="1243270"/>
            <a:ext cx="23267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External Wall layers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546" y="1709053"/>
            <a:ext cx="6075005" cy="41210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41" y="5989635"/>
            <a:ext cx="8267021" cy="37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8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70628" y="645076"/>
            <a:ext cx="1651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Internal Wall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30124" y="1152907"/>
            <a:ext cx="184731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291" y="5936454"/>
            <a:ext cx="9638348" cy="62811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64" y="1628775"/>
            <a:ext cx="5886634" cy="402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5774" y="596985"/>
            <a:ext cx="2999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5" name="Rectangle 4"/>
          <p:cNvSpPr/>
          <p:nvPr/>
        </p:nvSpPr>
        <p:spPr>
          <a:xfrm>
            <a:off x="2437389" y="1152907"/>
            <a:ext cx="1091666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Comfort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graph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68" y="1938674"/>
            <a:ext cx="9181154" cy="215360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065" y="4298078"/>
            <a:ext cx="5443477" cy="190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5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1695" y="207815"/>
            <a:ext cx="5727859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fontAlgn="base">
              <a:lnSpc>
                <a:spcPct val="150000"/>
              </a:lnSpc>
              <a:spcBef>
                <a:spcPts val="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US" sz="24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Daylight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91270" y="5856986"/>
            <a:ext cx="4797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363" y="1931955"/>
            <a:ext cx="7184134" cy="360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3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19054" y="2818825"/>
            <a:ext cx="47963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Structural </a:t>
            </a:r>
            <a:r>
              <a:rPr lang="en-US" sz="4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design</a:t>
            </a:r>
            <a:endParaRPr lang="en-US" sz="4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0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85634" y="669701"/>
            <a:ext cx="52932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/>
              <a:t>DESIGN CODES</a:t>
            </a:r>
            <a:endParaRPr lang="ar-SA" sz="2400" dirty="0"/>
          </a:p>
        </p:txBody>
      </p:sp>
      <p:sp>
        <p:nvSpPr>
          <p:cNvPr id="4" name="Oval 3"/>
          <p:cNvSpPr/>
          <p:nvPr/>
        </p:nvSpPr>
        <p:spPr>
          <a:xfrm>
            <a:off x="1081825" y="2511380"/>
            <a:ext cx="680004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/>
              <a:t>ACI 318-14 </a:t>
            </a:r>
            <a:endParaRPr lang="ar-SA" sz="2400" dirty="0"/>
          </a:p>
        </p:txBody>
      </p:sp>
      <p:sp>
        <p:nvSpPr>
          <p:cNvPr id="5" name="Oval 4"/>
          <p:cNvSpPr/>
          <p:nvPr/>
        </p:nvSpPr>
        <p:spPr>
          <a:xfrm>
            <a:off x="862885" y="4803820"/>
            <a:ext cx="713489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/>
              <a:t>UBC 97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8382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81825" y="605307"/>
            <a:ext cx="327123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2"/>
            <a:r>
              <a:rPr lang="en-US" sz="2400" b="1" dirty="0"/>
              <a:t>MATERIALS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656823" y="266592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ight Arrow 4"/>
          <p:cNvSpPr/>
          <p:nvPr/>
        </p:nvSpPr>
        <p:spPr>
          <a:xfrm>
            <a:off x="656823" y="45977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1918952" y="2665927"/>
            <a:ext cx="4906851" cy="484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/>
              <a:t>f</a:t>
            </a:r>
            <a:r>
              <a:rPr lang="en-US" sz="2800" b="1" baseline="30000" dirty="0"/>
              <a:t>ʹ</a:t>
            </a:r>
            <a:r>
              <a:rPr lang="en-US" sz="2800" b="1" dirty="0"/>
              <a:t>c</a:t>
            </a:r>
            <a:r>
              <a:rPr lang="en-US" sz="2800" dirty="0"/>
              <a:t>= </a:t>
            </a:r>
            <a:r>
              <a:rPr lang="en-US" sz="2800" b="1" dirty="0"/>
              <a:t>(24 MPa) </a:t>
            </a:r>
            <a:endParaRPr lang="ar-SA" sz="2800" dirty="0"/>
          </a:p>
        </p:txBody>
      </p:sp>
      <p:sp>
        <p:nvSpPr>
          <p:cNvPr id="7" name="Rectangle 6"/>
          <p:cNvSpPr/>
          <p:nvPr/>
        </p:nvSpPr>
        <p:spPr>
          <a:xfrm>
            <a:off x="1918951" y="4597758"/>
            <a:ext cx="4906851" cy="484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 smtClean="0"/>
              <a:t>Fy </a:t>
            </a:r>
            <a:r>
              <a:rPr lang="en-US" sz="2400" b="1" dirty="0"/>
              <a:t>= </a:t>
            </a:r>
            <a:r>
              <a:rPr lang="en-US" sz="2400" b="1" dirty="0" smtClean="0"/>
              <a:t>420 </a:t>
            </a:r>
            <a:r>
              <a:rPr lang="en-US" sz="2400" b="1" dirty="0"/>
              <a:t>MPa</a:t>
            </a:r>
          </a:p>
        </p:txBody>
      </p:sp>
    </p:spTree>
    <p:extLst>
      <p:ext uri="{BB962C8B-B14F-4D97-AF65-F5344CB8AC3E}">
        <p14:creationId xmlns:p14="http://schemas.microsoft.com/office/powerpoint/2010/main" val="111767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7162" y="2414810"/>
            <a:ext cx="6500275" cy="36176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Aspects</a:t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&amp;</a:t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Passive Analysis</a:t>
            </a:r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1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 for the building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9" r="6486" b="7465"/>
          <a:stretch/>
        </p:blipFill>
        <p:spPr bwMode="auto">
          <a:xfrm>
            <a:off x="2101755" y="1528549"/>
            <a:ext cx="6586164" cy="49268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62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of deflection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33"/>
          <a:stretch/>
        </p:blipFill>
        <p:spPr bwMode="auto">
          <a:xfrm>
            <a:off x="5731099" y="1152982"/>
            <a:ext cx="6369566" cy="57050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9397" y="1558343"/>
            <a:ext cx="482112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12mm which is less than 15.4mm, so it’s ok.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1971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Compatibility check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997" y="1265349"/>
            <a:ext cx="621792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5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</a:t>
            </a:r>
            <a:r>
              <a:rPr lang="en-US" dirty="0" smtClean="0"/>
              <a:t>Analysis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699" y="1416676"/>
            <a:ext cx="11694015" cy="5254580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Main factors that used according to UBC 97 code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339403" y="305229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2743200" y="2884868"/>
            <a:ext cx="2537138" cy="652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/>
              <a:t>Z= 0.2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339403" y="38636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2743200" y="3824629"/>
            <a:ext cx="2537138" cy="652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b="1" dirty="0" smtClean="0"/>
              <a:t>I</a:t>
            </a:r>
            <a:r>
              <a:rPr lang="en-US" sz="2400" b="1" dirty="0"/>
              <a:t>= 1</a:t>
            </a:r>
            <a:endParaRPr lang="en-US" sz="2400" dirty="0"/>
          </a:p>
        </p:txBody>
      </p:sp>
      <p:sp>
        <p:nvSpPr>
          <p:cNvPr id="9" name="Right Arrow 8"/>
          <p:cNvSpPr/>
          <p:nvPr/>
        </p:nvSpPr>
        <p:spPr>
          <a:xfrm>
            <a:off x="1339403" y="46978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2743200" y="4676356"/>
            <a:ext cx="2537138" cy="652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b="1" dirty="0"/>
              <a:t>R=5.5</a:t>
            </a:r>
            <a:endParaRPr lang="en-US" sz="2400" dirty="0"/>
          </a:p>
        </p:txBody>
      </p:sp>
      <p:sp>
        <p:nvSpPr>
          <p:cNvPr id="11" name="Right Arrow 10"/>
          <p:cNvSpPr/>
          <p:nvPr/>
        </p:nvSpPr>
        <p:spPr>
          <a:xfrm>
            <a:off x="1339403" y="56273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2743200" y="5543660"/>
            <a:ext cx="2537138" cy="652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b="1" dirty="0"/>
              <a:t>Ca= 0.24</a:t>
            </a:r>
            <a:endParaRPr lang="en-US" sz="2400" dirty="0"/>
          </a:p>
        </p:txBody>
      </p:sp>
      <p:sp>
        <p:nvSpPr>
          <p:cNvPr id="13" name="Right Arrow 12"/>
          <p:cNvSpPr/>
          <p:nvPr/>
        </p:nvSpPr>
        <p:spPr>
          <a:xfrm>
            <a:off x="6733505" y="302415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8137302" y="2856728"/>
            <a:ext cx="2537138" cy="652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b="1" dirty="0"/>
              <a:t>Cv= 0.32</a:t>
            </a:r>
            <a:endParaRPr lang="en-US" sz="2400" dirty="0"/>
          </a:p>
        </p:txBody>
      </p:sp>
      <p:sp>
        <p:nvSpPr>
          <p:cNvPr id="15" name="Right Arrow 14"/>
          <p:cNvSpPr/>
          <p:nvPr/>
        </p:nvSpPr>
        <p:spPr>
          <a:xfrm>
            <a:off x="6733505" y="38355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8137302" y="3796489"/>
            <a:ext cx="2537138" cy="652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GB" sz="2400" b="1" dirty="0"/>
              <a:t>ρ =1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24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Period</a:t>
            </a:r>
            <a:r>
              <a:rPr lang="en-GB" b="1" dirty="0"/>
              <a:t> Check</a:t>
            </a:r>
            <a:r>
              <a:rPr lang="ar-SA" b="1" dirty="0" smtClean="0"/>
              <a:t> 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3" y="2052918"/>
                <a:ext cx="5297488" cy="4219093"/>
              </a:xfrm>
            </p:spPr>
            <p:txBody>
              <a:bodyPr/>
              <a:lstStyle/>
              <a:p>
                <a:pPr algn="l"/>
                <a:r>
                  <a:rPr lang="en-US" b="1" i="1" dirty="0"/>
                  <a:t>T=Ct </a:t>
                </a:r>
                <a:r>
                  <a:rPr lang="en-US" b="1" dirty="0"/>
                  <a:t>(</a:t>
                </a:r>
                <a:r>
                  <a:rPr lang="en-US" b="1" i="1" dirty="0" err="1"/>
                  <a:t>hn</a:t>
                </a:r>
                <a:r>
                  <a:rPr lang="en-US" b="1" dirty="0"/>
                  <a:t>)</a:t>
                </a:r>
                <a:r>
                  <a:rPr lang="en-US" b="1" baseline="30000" dirty="0"/>
                  <a:t>3/4</a:t>
                </a:r>
                <a:endParaRPr lang="en-US" dirty="0"/>
              </a:p>
              <a:p>
                <a:pPr marL="0" lvl="0" indent="0" algn="l">
                  <a:buNone/>
                </a:pPr>
                <a:r>
                  <a:rPr lang="en-US" sz="2400" dirty="0"/>
                  <a:t>T of the building from Etabs = 0.491 </a:t>
                </a:r>
                <a14:m>
                  <m:oMath xmlns:m="http://schemas.openxmlformats.org/officeDocument/2006/math">
                    <m:r>
                      <a:rPr lang="en-US" sz="2400" i="1"/>
                      <m:t>≤</m:t>
                    </m:r>
                  </m:oMath>
                </a14:m>
                <a:r>
                  <a:rPr lang="en-US" sz="2400" dirty="0"/>
                  <a:t> 0.494 so check  of period is Ok.</a:t>
                </a:r>
              </a:p>
              <a:p>
                <a:pPr marL="0" indent="0" algn="l">
                  <a:buNone/>
                </a:pPr>
                <a:endParaRPr lang="ar-SA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3" y="2052918"/>
                <a:ext cx="5297488" cy="4219093"/>
              </a:xfrm>
              <a:blipFill>
                <a:blip r:embed="rId2"/>
                <a:stretch>
                  <a:fillRect l="-1726" t="-867" r="-299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202" y="1159099"/>
            <a:ext cx="5148798" cy="5415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18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2499" y="2554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Columns layout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467" y="1063416"/>
            <a:ext cx="7556896" cy="568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6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87144" y="476518"/>
            <a:ext cx="473942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Tie beams and ground slap plan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606" y="1409766"/>
            <a:ext cx="8777934" cy="523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129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541690" y="540913"/>
            <a:ext cx="5190186" cy="837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Tie beams and ground slap section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594" y="1950697"/>
            <a:ext cx="6830378" cy="45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79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79600" y="447124"/>
            <a:ext cx="946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Slab layout 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4" y="1121739"/>
            <a:ext cx="9195777" cy="571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14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31999" y="7126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Section in slab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20" y="1971671"/>
            <a:ext cx="9420313" cy="333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77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05" y="1173671"/>
            <a:ext cx="8624888" cy="1542145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dirty="0"/>
              <a:t>The residential building of this project is located on Beit </a:t>
            </a:r>
            <a:r>
              <a:rPr lang="en-US" dirty="0" err="1"/>
              <a:t>Wazan</a:t>
            </a:r>
            <a:r>
              <a:rPr lang="en-US" dirty="0"/>
              <a:t> to the west of Nablus in the West Bank of Palestine with 534 meters above sea </a:t>
            </a:r>
            <a:r>
              <a:rPr lang="en-US" dirty="0" smtClean="0"/>
              <a:t>level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The </a:t>
            </a:r>
            <a:r>
              <a:rPr lang="en-US" dirty="0"/>
              <a:t>total area of the site in the project is about 605.6 m^2.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76" y="2190099"/>
            <a:ext cx="5340824" cy="466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9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2499" y="2554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Beams layout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34" y="1672404"/>
            <a:ext cx="9287705" cy="455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Beams table of dimensions and reinforcement </a:t>
            </a:r>
            <a:endParaRPr lang="ar-SA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43" y="1853248"/>
            <a:ext cx="8003670" cy="448042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95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2499" y="2554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Beams Detailing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9" y="1063416"/>
            <a:ext cx="10058400" cy="30792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516" y="4060163"/>
            <a:ext cx="6453574" cy="279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51099" y="623729"/>
            <a:ext cx="4796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Footing layout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661" y="1063416"/>
            <a:ext cx="8370870" cy="535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13" y="2163652"/>
            <a:ext cx="11558908" cy="3338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8496" y="914400"/>
            <a:ext cx="62204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Shear wall detailing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9172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81048" y="2553709"/>
            <a:ext cx="83790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Electro </a:t>
            </a:r>
            <a:r>
              <a:rPr lang="en-US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mechanic</a:t>
            </a:r>
            <a:r>
              <a:rPr lang="fr-FR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al </a:t>
            </a: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system analysis</a:t>
            </a:r>
            <a:endParaRPr lang="en-US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19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0981" y="526534"/>
            <a:ext cx="338265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3170" y="1578569"/>
            <a:ext cx="43601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HVAC system used 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The cooling design from design builder program 13.5KW and total heating design 8.55KW. 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Internal temperature =22°C in summer and 24°C on winter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821251" y="1187741"/>
            <a:ext cx="6528587" cy="5560790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96084" y="170001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ight Arrow 9"/>
          <p:cNvSpPr/>
          <p:nvPr/>
        </p:nvSpPr>
        <p:spPr>
          <a:xfrm>
            <a:off x="70423" y="23060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ight Arrow 10"/>
          <p:cNvSpPr/>
          <p:nvPr/>
        </p:nvSpPr>
        <p:spPr>
          <a:xfrm>
            <a:off x="0" y="441745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32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06828" y="1326524"/>
            <a:ext cx="441745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The outdoor unit capacity 14KW which equal 4.5TR. The we need one outdoor units with capacity 5 TR in roof of the villa.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28420" y="13265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8" y="1498090"/>
            <a:ext cx="4739697" cy="501218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474" y="4713855"/>
            <a:ext cx="4422775" cy="179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8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459" y="1562079"/>
            <a:ext cx="7802064" cy="486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9353" y="526534"/>
            <a:ext cx="415049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165" y="1302134"/>
            <a:ext cx="9040487" cy="537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76967" y="6139543"/>
            <a:ext cx="3594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plan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493" y="780680"/>
            <a:ext cx="8869013" cy="52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3453" y="653534"/>
            <a:ext cx="4150495" cy="12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kern="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endParaRPr lang="en-US" sz="2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170" y="1823243"/>
            <a:ext cx="5887272" cy="42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377" y="1225578"/>
            <a:ext cx="7415487" cy="47627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78051" y="386366"/>
            <a:ext cx="5383369" cy="579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Rainwater drainage plan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40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100" y="1310655"/>
            <a:ext cx="7316221" cy="53442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16687" y="295729"/>
            <a:ext cx="4919730" cy="902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400" b="1" ker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  <a:endParaRPr lang="en-US" sz="2400" b="1" kern="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3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787" y="590034"/>
            <a:ext cx="432041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 fontAlgn="base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ts val="1200"/>
            </a:pPr>
            <a:r>
              <a:rPr lang="en-US" sz="2800" b="1" kern="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28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7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572069" y="2309764"/>
            <a:ext cx="5943600" cy="2511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صورة 3"/>
          <p:cNvPicPr/>
          <p:nvPr/>
        </p:nvPicPr>
        <p:blipFill>
          <a:blip r:embed="rId3"/>
          <a:stretch>
            <a:fillRect/>
          </a:stretch>
        </p:blipFill>
        <p:spPr>
          <a:xfrm>
            <a:off x="6668173" y="1251241"/>
            <a:ext cx="5414645" cy="5296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257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2057" y="708734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storage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19829" y="1481941"/>
            <a:ext cx="85706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required daily usage is </a:t>
            </a:r>
            <a:r>
              <a:rPr lang="en-US" sz="2400" b="1" dirty="0" smtClean="0"/>
              <a:t>45.5Liter/day</a:t>
            </a:r>
            <a:r>
              <a:rPr lang="en-US" dirty="0" smtClean="0"/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person.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tanks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 are 3 tanks 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umber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tanks Are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tanks 2 for cold water and firefighting and 1for hot water.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290916" y="3143934"/>
            <a:ext cx="3762568" cy="6463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Electrical system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17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976" y="811370"/>
            <a:ext cx="9414457" cy="58824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84114" y="295730"/>
            <a:ext cx="5048518" cy="515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Electrical plan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11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1498" y="483449"/>
            <a:ext cx="376263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– rendering view </a:t>
            </a: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3632793" y="0"/>
            <a:ext cx="6853237" cy="6724650"/>
            <a:chOff x="567" y="253"/>
            <a:chExt cx="10792" cy="1059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263"/>
              <a:ext cx="10770" cy="1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71" y="258"/>
              <a:ext cx="10782" cy="10580"/>
            </a:xfrm>
            <a:prstGeom prst="rect">
              <a:avLst/>
            </a:prstGeom>
            <a:noFill/>
            <a:ln w="635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297945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3037" y="483449"/>
            <a:ext cx="3113274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Luminaires used </a:t>
            </a:r>
            <a:endParaRPr lang="en-US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964" y="0"/>
            <a:ext cx="8206854" cy="692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23970" y="327392"/>
            <a:ext cx="738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Results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970" y="2133173"/>
            <a:ext cx="6145674" cy="37748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02257" y="1173707"/>
            <a:ext cx="3835021" cy="7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Guests room layout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446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40891" y="6197599"/>
            <a:ext cx="4707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EASTEREN ELEVATION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758" y="1928603"/>
            <a:ext cx="7230484" cy="3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47" y="1523733"/>
            <a:ext cx="6764210" cy="45627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1313" y="295729"/>
            <a:ext cx="5732060" cy="1082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Guests </a:t>
            </a:r>
            <a:r>
              <a:rPr lang="en-US" dirty="0" smtClean="0"/>
              <a:t>room results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84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290916" y="3143934"/>
            <a:ext cx="4100481" cy="6463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Firefighting system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449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95044" y="1659687"/>
            <a:ext cx="4279582" cy="4422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83896" y="691242"/>
            <a:ext cx="738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Hose station &amp; portable extinguisher system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840" y="2004743"/>
            <a:ext cx="4859566" cy="3732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14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28" y="679572"/>
            <a:ext cx="9678751" cy="563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7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3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67407" y="1726520"/>
            <a:ext cx="7642538" cy="48867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0783" y="772732"/>
            <a:ext cx="427578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Evacuation </a:t>
            </a:r>
            <a:r>
              <a:rPr lang="en-US" sz="2800" b="1" dirty="0" smtClean="0"/>
              <a:t>plan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69071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0" y="149016"/>
            <a:ext cx="401244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/>
              <a:t>Bill of quantities (BOQ)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95728"/>
            <a:ext cx="8023113" cy="644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248" y="1398896"/>
            <a:ext cx="9935570" cy="5459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7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20462" y="3696237"/>
            <a:ext cx="8152327" cy="2150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Total cost=286,074(NIS)</a:t>
            </a:r>
          </a:p>
          <a:p>
            <a:pPr algn="ctr"/>
            <a:r>
              <a:rPr lang="en-US" dirty="0" smtClean="0"/>
              <a:t>Cost per meter= 286,074/162m=1765 NIS</a:t>
            </a:r>
          </a:p>
          <a:p>
            <a:pPr algn="ctr"/>
            <a:r>
              <a:rPr lang="en-US" dirty="0" smtClean="0"/>
              <a:t>=350 JD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5" y="962907"/>
            <a:ext cx="9691639" cy="260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10223" y="2866935"/>
            <a:ext cx="7447722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7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82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06015" y="6008913"/>
            <a:ext cx="4707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western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ELEVATION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705" y="1642813"/>
            <a:ext cx="6906589" cy="357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3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16740" y="679572"/>
            <a:ext cx="5982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95009" y="5842553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Northern elevation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389" y="1316921"/>
            <a:ext cx="6058746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92401" y="5822964"/>
            <a:ext cx="367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Southern elevation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74" y="1795234"/>
            <a:ext cx="6096851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8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3492</TotalTime>
  <Words>682</Words>
  <Application>Microsoft Office PowerPoint</Application>
  <PresentationFormat>Widescreen</PresentationFormat>
  <Paragraphs>234</Paragraphs>
  <Slides>68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5" baseType="lpstr">
      <vt:lpstr>Arial</vt:lpstr>
      <vt:lpstr>Calibri</vt:lpstr>
      <vt:lpstr>Century Gothic</vt:lpstr>
      <vt:lpstr>Symbol</vt:lpstr>
      <vt:lpstr>Times New Roman</vt:lpstr>
      <vt:lpstr>Wingdings 3</vt:lpstr>
      <vt:lpstr>Ion</vt:lpstr>
      <vt:lpstr>Design of residential building </vt:lpstr>
      <vt:lpstr>Contents</vt:lpstr>
      <vt:lpstr>Architectural Aspects  &amp; Passive Analysis </vt:lpstr>
      <vt:lpstr>Site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3D model for the building</vt:lpstr>
      <vt:lpstr>Check of deflection</vt:lpstr>
      <vt:lpstr>Compatibility check</vt:lpstr>
      <vt:lpstr>Seismic Analysis</vt:lpstr>
      <vt:lpstr>Period Check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Beams table of dimensions and reinforcement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and Analysis for Directorate of Health in Nablus</dc:title>
  <dc:creator>اسامه خويرة</dc:creator>
  <cp:lastModifiedBy>Hi-Tech</cp:lastModifiedBy>
  <cp:revision>270</cp:revision>
  <dcterms:created xsi:type="dcterms:W3CDTF">2017-12-20T10:18:35Z</dcterms:created>
  <dcterms:modified xsi:type="dcterms:W3CDTF">2019-12-27T19:44:36Z</dcterms:modified>
</cp:coreProperties>
</file>