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2" r:id="rId3"/>
    <p:sldId id="273" r:id="rId4"/>
    <p:sldId id="271" r:id="rId5"/>
    <p:sldId id="274" r:id="rId6"/>
    <p:sldId id="259" r:id="rId7"/>
    <p:sldId id="277" r:id="rId8"/>
    <p:sldId id="278" r:id="rId9"/>
    <p:sldId id="279" r:id="rId10"/>
    <p:sldId id="281" r:id="rId11"/>
    <p:sldId id="282" r:id="rId12"/>
    <p:sldId id="283" r:id="rId13"/>
    <p:sldId id="284" r:id="rId14"/>
    <p:sldId id="285" r:id="rId15"/>
    <p:sldId id="286" r:id="rId16"/>
    <p:sldId id="275" r:id="rId17"/>
    <p:sldId id="257" r:id="rId18"/>
    <p:sldId id="287" r:id="rId19"/>
    <p:sldId id="288" r:id="rId20"/>
    <p:sldId id="289" r:id="rId21"/>
    <p:sldId id="270"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p:scale>
          <a:sx n="77" d="100"/>
          <a:sy n="77" d="100"/>
        </p:scale>
        <p:origin x="47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47481"/>
            <a:ext cx="12191695" cy="6858000"/>
          </a:xfrm>
          <a:prstGeom prst="rect">
            <a:avLst/>
          </a:prstGeom>
          <a:solidFill>
            <a:srgbClr val="152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685800" y="960120"/>
            <a:ext cx="109728" cy="4572000"/>
          </a:xfrm>
          <a:prstGeom prst="rect">
            <a:avLst/>
          </a:prstGeom>
          <a:solidFill>
            <a:srgbClr val="2184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051560" y="1143000"/>
            <a:ext cx="10149840" cy="2103120"/>
          </a:xfrm>
          <a:prstGeom prst="rect">
            <a:avLst/>
          </a:prstGeom>
          <a:noFill/>
        </p:spPr>
        <p:txBody>
          <a:bodyPr wrap="none">
            <a:spAutoFit/>
          </a:bodyPr>
          <a:lstStyle/>
          <a:p>
            <a:pPr>
              <a:defRPr sz="3800" b="1">
                <a:solidFill>
                  <a:srgbClr val="FFFFFF"/>
                </a:solidFill>
              </a:defRPr>
            </a:pPr>
            <a:r>
              <a:t>Improving the Service Level</a:t>
            </a:r>
          </a:p>
          <a:p>
            <a:pPr>
              <a:defRPr sz="3100" b="1">
                <a:solidFill>
                  <a:srgbClr val="FFFFFF"/>
                </a:solidFill>
              </a:defRPr>
            </a:pPr>
            <a:r>
              <a:t>at the Traffic Department</a:t>
            </a:r>
            <a:br/>
            <a:r>
              <a:t>in the Ministry of Transportation</a:t>
            </a:r>
          </a:p>
        </p:txBody>
      </p:sp>
      <p:sp>
        <p:nvSpPr>
          <p:cNvPr id="5" name="TextBox 4"/>
          <p:cNvSpPr txBox="1"/>
          <p:nvPr/>
        </p:nvSpPr>
        <p:spPr>
          <a:xfrm>
            <a:off x="1078992" y="3977639"/>
            <a:ext cx="8328055" cy="2123658"/>
          </a:xfrm>
          <a:prstGeom prst="rect">
            <a:avLst/>
          </a:prstGeom>
          <a:noFill/>
        </p:spPr>
        <p:txBody>
          <a:bodyPr wrap="square">
            <a:spAutoFit/>
          </a:bodyPr>
          <a:lstStyle/>
          <a:p>
            <a:pPr>
              <a:defRPr sz="1700">
                <a:solidFill>
                  <a:srgbClr val="FFFFFF"/>
                </a:solidFill>
              </a:defRPr>
            </a:pPr>
            <a:r>
              <a:rPr lang="en-US" dirty="0"/>
              <a:t>By:</a:t>
            </a:r>
          </a:p>
          <a:p>
            <a:pPr marL="285750" indent="-285750">
              <a:buFont typeface="Arial" panose="020B0604020202020204" pitchFamily="34" charset="0"/>
              <a:buChar char="•"/>
              <a:defRPr sz="1700">
                <a:solidFill>
                  <a:srgbClr val="FFFFFF"/>
                </a:solidFill>
              </a:defRPr>
            </a:pPr>
            <a:r>
              <a:rPr dirty="0"/>
              <a:t>Rand </a:t>
            </a:r>
            <a:r>
              <a:rPr dirty="0" err="1"/>
              <a:t>Shayeb</a:t>
            </a:r>
            <a:r>
              <a:rPr dirty="0"/>
              <a:t>  </a:t>
            </a:r>
            <a:endParaRPr lang="ar-SA" dirty="0"/>
          </a:p>
          <a:p>
            <a:pPr>
              <a:defRPr sz="1700">
                <a:solidFill>
                  <a:srgbClr val="FFFFFF"/>
                </a:solidFill>
              </a:defRPr>
            </a:pPr>
            <a:r>
              <a:rPr dirty="0"/>
              <a:t>•  Nada Kabaha </a:t>
            </a:r>
            <a:endParaRPr lang="ar-SA" dirty="0"/>
          </a:p>
          <a:p>
            <a:pPr>
              <a:defRPr sz="1700">
                <a:solidFill>
                  <a:srgbClr val="FFFFFF"/>
                </a:solidFill>
              </a:defRPr>
            </a:pPr>
            <a:r>
              <a:rPr dirty="0"/>
              <a:t> •  Ruba Odeh</a:t>
            </a:r>
          </a:p>
          <a:p>
            <a:pPr>
              <a:defRPr sz="1500">
                <a:solidFill>
                  <a:srgbClr val="D2E1E8"/>
                </a:solidFill>
              </a:defRPr>
            </a:pPr>
            <a:endParaRPr lang="en-US" dirty="0"/>
          </a:p>
          <a:p>
            <a:pPr>
              <a:defRPr sz="1500">
                <a:solidFill>
                  <a:srgbClr val="D2E1E8"/>
                </a:solidFill>
              </a:defRPr>
            </a:pPr>
            <a:endParaRPr lang="en-US" dirty="0"/>
          </a:p>
          <a:p>
            <a:pPr>
              <a:defRPr sz="1500">
                <a:solidFill>
                  <a:srgbClr val="D2E1E8"/>
                </a:solidFill>
              </a:defRPr>
            </a:pPr>
            <a:r>
              <a:rPr sz="1700" b="1" dirty="0"/>
              <a:t>Supervisor: Eng. Tamer Haddad</a:t>
            </a:r>
            <a:endParaRPr lang="ar-SA" sz="1700" b="1" dirty="0"/>
          </a:p>
          <a:p>
            <a:pPr>
              <a:defRPr sz="1500">
                <a:solidFill>
                  <a:srgbClr val="D2E1E8"/>
                </a:solidFill>
              </a:defRPr>
            </a:pPr>
            <a:r>
              <a:rPr lang="en-US" sz="1700" b="1" dirty="0"/>
              <a:t>2023-2024</a:t>
            </a:r>
            <a:endParaRPr sz="1700" b="1" dirty="0"/>
          </a:p>
        </p:txBody>
      </p:sp>
      <p:sp>
        <p:nvSpPr>
          <p:cNvPr id="6" name="TextBox 5"/>
          <p:cNvSpPr txBox="1"/>
          <p:nvPr/>
        </p:nvSpPr>
        <p:spPr>
          <a:xfrm>
            <a:off x="1078992" y="6080760"/>
            <a:ext cx="9144000" cy="365760"/>
          </a:xfrm>
          <a:prstGeom prst="rect">
            <a:avLst/>
          </a:prstGeom>
          <a:noFill/>
        </p:spPr>
        <p:txBody>
          <a:bodyPr wrap="none">
            <a:spAutoFit/>
          </a:bodyPr>
          <a:lstStyle/>
          <a:p>
            <a:pPr>
              <a:defRPr sz="1200">
                <a:solidFill>
                  <a:srgbClr val="B4C8D2"/>
                </a:solidFill>
              </a:defRPr>
            </a:pPr>
            <a:r>
              <a:t>An-Najah National University – Faculty of Engineering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91B4D4-C9E9-7A6D-0682-43D7F2A31DA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7F791E3-4E6C-6F55-6EEA-A5DBB77632B8}"/>
              </a:ext>
            </a:extLst>
          </p:cNvPr>
          <p:cNvSpPr/>
          <p:nvPr/>
        </p:nvSpPr>
        <p:spPr>
          <a:xfrm>
            <a:off x="0" y="347481"/>
            <a:ext cx="12191695" cy="6858000"/>
          </a:xfrm>
          <a:prstGeom prst="rect">
            <a:avLst/>
          </a:prstGeom>
          <a:solidFill>
            <a:srgbClr val="152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EB887F83-7AE8-7293-C422-1EF0DDACFF94}"/>
              </a:ext>
            </a:extLst>
          </p:cNvPr>
          <p:cNvSpPr/>
          <p:nvPr/>
        </p:nvSpPr>
        <p:spPr>
          <a:xfrm>
            <a:off x="685800" y="960120"/>
            <a:ext cx="109728" cy="4572000"/>
          </a:xfrm>
          <a:prstGeom prst="rect">
            <a:avLst/>
          </a:prstGeom>
          <a:solidFill>
            <a:srgbClr val="2184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CD3FDED2-40D0-EBA5-681D-1661A821AF59}"/>
              </a:ext>
            </a:extLst>
          </p:cNvPr>
          <p:cNvSpPr txBox="1"/>
          <p:nvPr/>
        </p:nvSpPr>
        <p:spPr>
          <a:xfrm>
            <a:off x="1051560" y="1143000"/>
            <a:ext cx="2004780" cy="677108"/>
          </a:xfrm>
          <a:prstGeom prst="rect">
            <a:avLst/>
          </a:prstGeom>
          <a:noFill/>
        </p:spPr>
        <p:txBody>
          <a:bodyPr wrap="none">
            <a:spAutoFit/>
          </a:bodyPr>
          <a:lstStyle/>
          <a:p>
            <a:pPr>
              <a:defRPr sz="3800" b="1">
                <a:solidFill>
                  <a:srgbClr val="FFFFFF"/>
                </a:solidFill>
              </a:defRPr>
            </a:pPr>
            <a:r>
              <a:rPr lang="en-US" dirty="0"/>
              <a:t>Abstract:</a:t>
            </a:r>
            <a:endParaRPr dirty="0"/>
          </a:p>
        </p:txBody>
      </p:sp>
      <p:sp>
        <p:nvSpPr>
          <p:cNvPr id="5" name="TextBox 4">
            <a:extLst>
              <a:ext uri="{FF2B5EF4-FFF2-40B4-BE49-F238E27FC236}">
                <a16:creationId xmlns:a16="http://schemas.microsoft.com/office/drawing/2014/main" id="{B617CDE3-7947-E2F7-1CD5-A97B703E0708}"/>
              </a:ext>
            </a:extLst>
          </p:cNvPr>
          <p:cNvSpPr txBox="1"/>
          <p:nvPr/>
        </p:nvSpPr>
        <p:spPr>
          <a:xfrm>
            <a:off x="1263723" y="2868461"/>
            <a:ext cx="8443948" cy="2677656"/>
          </a:xfrm>
          <a:prstGeom prst="rect">
            <a:avLst/>
          </a:prstGeom>
          <a:noFill/>
        </p:spPr>
        <p:txBody>
          <a:bodyPr wrap="square">
            <a:spAutoFit/>
          </a:bodyPr>
          <a:lstStyle/>
          <a:p>
            <a:pPr>
              <a:defRPr sz="1700">
                <a:solidFill>
                  <a:srgbClr val="FFFFFF"/>
                </a:solidFill>
              </a:defRPr>
            </a:pPr>
            <a:r>
              <a:rPr lang="en-US" sz="2800" b="1" dirty="0"/>
              <a:t>The Ministry of Transportation and Communications faces challenges caused by high customer demand and manual processes. This project aims to automate and digitize the center’s operations through an application that improves service efficiency, reduces errors, and enhances customer satisfaction.</a:t>
            </a:r>
            <a:endParaRPr sz="2800" b="1" dirty="0"/>
          </a:p>
        </p:txBody>
      </p:sp>
    </p:spTree>
    <p:extLst>
      <p:ext uri="{BB962C8B-B14F-4D97-AF65-F5344CB8AC3E}">
        <p14:creationId xmlns:p14="http://schemas.microsoft.com/office/powerpoint/2010/main" val="14736579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4828F-4752-943E-516A-BA5230B8C43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4AF7906-7AA4-6495-699D-673D74320973}"/>
              </a:ext>
            </a:extLst>
          </p:cNvPr>
          <p:cNvSpPr/>
          <p:nvPr/>
        </p:nvSpPr>
        <p:spPr>
          <a:xfrm>
            <a:off x="0" y="347481"/>
            <a:ext cx="12191695" cy="6858000"/>
          </a:xfrm>
          <a:prstGeom prst="rect">
            <a:avLst/>
          </a:prstGeom>
          <a:solidFill>
            <a:srgbClr val="152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0B0F24B2-0869-B625-28F3-FE2D7CC68686}"/>
              </a:ext>
            </a:extLst>
          </p:cNvPr>
          <p:cNvSpPr/>
          <p:nvPr/>
        </p:nvSpPr>
        <p:spPr>
          <a:xfrm>
            <a:off x="685800" y="960120"/>
            <a:ext cx="109728" cy="4572000"/>
          </a:xfrm>
          <a:prstGeom prst="rect">
            <a:avLst/>
          </a:prstGeom>
          <a:solidFill>
            <a:srgbClr val="2184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DBF8B610-09D3-9288-02B2-CD7C1FC1E15A}"/>
              </a:ext>
            </a:extLst>
          </p:cNvPr>
          <p:cNvSpPr txBox="1"/>
          <p:nvPr/>
        </p:nvSpPr>
        <p:spPr>
          <a:xfrm>
            <a:off x="1051560" y="1143000"/>
            <a:ext cx="184731" cy="677108"/>
          </a:xfrm>
          <a:prstGeom prst="rect">
            <a:avLst/>
          </a:prstGeom>
          <a:noFill/>
        </p:spPr>
        <p:txBody>
          <a:bodyPr wrap="none">
            <a:spAutoFit/>
          </a:bodyPr>
          <a:lstStyle/>
          <a:p>
            <a:pPr>
              <a:defRPr sz="3800" b="1">
                <a:solidFill>
                  <a:srgbClr val="FFFFFF"/>
                </a:solidFill>
              </a:defRPr>
            </a:pPr>
            <a:endParaRPr dirty="0"/>
          </a:p>
        </p:txBody>
      </p:sp>
      <p:sp>
        <p:nvSpPr>
          <p:cNvPr id="5" name="TextBox 4">
            <a:extLst>
              <a:ext uri="{FF2B5EF4-FFF2-40B4-BE49-F238E27FC236}">
                <a16:creationId xmlns:a16="http://schemas.microsoft.com/office/drawing/2014/main" id="{EADF4578-B9CA-D507-7FB0-54B65DE12D75}"/>
              </a:ext>
            </a:extLst>
          </p:cNvPr>
          <p:cNvSpPr txBox="1"/>
          <p:nvPr/>
        </p:nvSpPr>
        <p:spPr>
          <a:xfrm>
            <a:off x="1976105" y="2705622"/>
            <a:ext cx="7167895" cy="4093428"/>
          </a:xfrm>
          <a:prstGeom prst="rect">
            <a:avLst/>
          </a:prstGeom>
          <a:noFill/>
        </p:spPr>
        <p:txBody>
          <a:bodyPr wrap="square">
            <a:spAutoFit/>
          </a:bodyPr>
          <a:lstStyle/>
          <a:p>
            <a:pPr>
              <a:defRPr sz="1700">
                <a:solidFill>
                  <a:srgbClr val="FFFFFF"/>
                </a:solidFill>
              </a:defRPr>
            </a:pPr>
            <a:r>
              <a:rPr lang="en-US" sz="2000" b="1" dirty="0"/>
              <a:t>Waiting is a major challenge in service systems, especially when customer demand exceeds available service capacity. Long waiting times can reduce customer satisfaction and service quality.</a:t>
            </a:r>
          </a:p>
          <a:p>
            <a:pPr>
              <a:defRPr sz="1700">
                <a:solidFill>
                  <a:srgbClr val="FFFFFF"/>
                </a:solidFill>
              </a:defRPr>
            </a:pPr>
            <a:endParaRPr lang="en-US" sz="2000" b="1" dirty="0"/>
          </a:p>
          <a:p>
            <a:pPr>
              <a:defRPr sz="1700">
                <a:solidFill>
                  <a:srgbClr val="FFFFFF"/>
                </a:solidFill>
              </a:defRPr>
            </a:pPr>
            <a:r>
              <a:rPr lang="en-US" sz="2000" b="1" dirty="0"/>
              <a:t>Queueing theory and Industrial Engineering methods can be used to analyze waiting times and determine the appropriate number of service providers. The main goal is to balance customer demand with available resources, reduce waiting time, and improve service efficiency.</a:t>
            </a:r>
          </a:p>
          <a:p>
            <a:pPr>
              <a:defRPr sz="1700">
                <a:solidFill>
                  <a:srgbClr val="FFFFFF"/>
                </a:solidFill>
              </a:defRPr>
            </a:pPr>
            <a:endParaRPr lang="en-US" sz="2000" b="1" dirty="0"/>
          </a:p>
          <a:p>
            <a:pPr>
              <a:defRPr sz="1700">
                <a:solidFill>
                  <a:srgbClr val="FFFFFF"/>
                </a:solidFill>
              </a:defRPr>
            </a:pPr>
            <a:r>
              <a:rPr lang="en-US" sz="2000" b="1" dirty="0"/>
              <a:t>Technology and automation can further improve service processes by reducing service time, operational costs, and the need for physical queues.</a:t>
            </a:r>
            <a:endParaRPr sz="2000" b="1" dirty="0"/>
          </a:p>
        </p:txBody>
      </p:sp>
    </p:spTree>
    <p:extLst>
      <p:ext uri="{BB962C8B-B14F-4D97-AF65-F5344CB8AC3E}">
        <p14:creationId xmlns:p14="http://schemas.microsoft.com/office/powerpoint/2010/main" val="2989885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E20A5AFD-5ED0-F856-9AF7-53114388D3E7}"/>
              </a:ext>
            </a:extLst>
          </p:cNvPr>
          <p:cNvPicPr>
            <a:picLocks noChangeAspect="1"/>
          </p:cNvPicPr>
          <p:nvPr/>
        </p:nvPicPr>
        <p:blipFill>
          <a:blip r:embed="rId2"/>
          <a:stretch>
            <a:fillRect/>
          </a:stretch>
        </p:blipFill>
        <p:spPr>
          <a:xfrm>
            <a:off x="1277655" y="0"/>
            <a:ext cx="9569885" cy="6187858"/>
          </a:xfrm>
          <a:prstGeom prst="rect">
            <a:avLst/>
          </a:prstGeom>
        </p:spPr>
      </p:pic>
    </p:spTree>
    <p:extLst>
      <p:ext uri="{BB962C8B-B14F-4D97-AF65-F5344CB8AC3E}">
        <p14:creationId xmlns:p14="http://schemas.microsoft.com/office/powerpoint/2010/main" val="3935149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EAF78-E3F7-1FA5-8156-63971DC695B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71B52A6-BA2C-0B9E-94E4-51410ADFC524}"/>
              </a:ext>
            </a:extLst>
          </p:cNvPr>
          <p:cNvSpPr/>
          <p:nvPr/>
        </p:nvSpPr>
        <p:spPr>
          <a:xfrm>
            <a:off x="0" y="347481"/>
            <a:ext cx="12191695" cy="6858000"/>
          </a:xfrm>
          <a:prstGeom prst="rect">
            <a:avLst/>
          </a:prstGeom>
          <a:solidFill>
            <a:srgbClr val="152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3176515A-CE47-18B5-00B0-DAAE028D68E3}"/>
              </a:ext>
            </a:extLst>
          </p:cNvPr>
          <p:cNvSpPr/>
          <p:nvPr/>
        </p:nvSpPr>
        <p:spPr>
          <a:xfrm>
            <a:off x="685800" y="960120"/>
            <a:ext cx="109728" cy="4572000"/>
          </a:xfrm>
          <a:prstGeom prst="rect">
            <a:avLst/>
          </a:prstGeom>
          <a:solidFill>
            <a:srgbClr val="2184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A95142A3-8E21-C3DA-CCBC-2E32EF41A684}"/>
              </a:ext>
            </a:extLst>
          </p:cNvPr>
          <p:cNvSpPr txBox="1"/>
          <p:nvPr/>
        </p:nvSpPr>
        <p:spPr>
          <a:xfrm>
            <a:off x="1051560" y="1143000"/>
            <a:ext cx="184731" cy="677108"/>
          </a:xfrm>
          <a:prstGeom prst="rect">
            <a:avLst/>
          </a:prstGeom>
          <a:noFill/>
        </p:spPr>
        <p:txBody>
          <a:bodyPr wrap="none">
            <a:spAutoFit/>
          </a:bodyPr>
          <a:lstStyle/>
          <a:p>
            <a:pPr>
              <a:defRPr sz="3800" b="1">
                <a:solidFill>
                  <a:srgbClr val="FFFFFF"/>
                </a:solidFill>
              </a:defRPr>
            </a:pPr>
            <a:endParaRPr dirty="0"/>
          </a:p>
        </p:txBody>
      </p:sp>
      <p:sp>
        <p:nvSpPr>
          <p:cNvPr id="5" name="TextBox 4">
            <a:extLst>
              <a:ext uri="{FF2B5EF4-FFF2-40B4-BE49-F238E27FC236}">
                <a16:creationId xmlns:a16="http://schemas.microsoft.com/office/drawing/2014/main" id="{AE0AF6D4-83F5-BBA0-3552-6E4A33CCC58C}"/>
              </a:ext>
            </a:extLst>
          </p:cNvPr>
          <p:cNvSpPr txBox="1"/>
          <p:nvPr/>
        </p:nvSpPr>
        <p:spPr>
          <a:xfrm>
            <a:off x="1051561" y="1427967"/>
            <a:ext cx="5044440" cy="4154984"/>
          </a:xfrm>
          <a:prstGeom prst="rect">
            <a:avLst/>
          </a:prstGeom>
          <a:noFill/>
        </p:spPr>
        <p:txBody>
          <a:bodyPr wrap="square">
            <a:spAutoFit/>
          </a:bodyPr>
          <a:lstStyle/>
          <a:p>
            <a:pPr>
              <a:defRPr sz="1700">
                <a:solidFill>
                  <a:srgbClr val="FFFFFF"/>
                </a:solidFill>
              </a:defRPr>
            </a:pPr>
            <a:r>
              <a:rPr lang="en-US" sz="2400" b="1" dirty="0"/>
              <a:t>Electronic applications can improve government services by reducing time and effort, minimizing errors, and increasing operational efficiency.</a:t>
            </a:r>
          </a:p>
          <a:p>
            <a:pPr>
              <a:defRPr sz="1700">
                <a:solidFill>
                  <a:srgbClr val="FFFFFF"/>
                </a:solidFill>
              </a:defRPr>
            </a:pPr>
            <a:endParaRPr lang="en-US" sz="2400" b="1" dirty="0"/>
          </a:p>
          <a:p>
            <a:pPr>
              <a:defRPr sz="1700">
                <a:solidFill>
                  <a:srgbClr val="FFFFFF"/>
                </a:solidFill>
              </a:defRPr>
            </a:pPr>
            <a:r>
              <a:rPr lang="en-US" sz="2400" b="1" dirty="0"/>
              <a:t>This project proposes a smartphone application to automate Palestinian Traffic Department services, allowing citizens to complete and track services electronically while improving productivity and service quality.</a:t>
            </a:r>
            <a:endParaRPr sz="2400" b="1" dirty="0"/>
          </a:p>
        </p:txBody>
      </p:sp>
      <p:pic>
        <p:nvPicPr>
          <p:cNvPr id="6" name="صورة 5">
            <a:extLst>
              <a:ext uri="{FF2B5EF4-FFF2-40B4-BE49-F238E27FC236}">
                <a16:creationId xmlns:a16="http://schemas.microsoft.com/office/drawing/2014/main" id="{52890340-43FE-D55F-CB0C-AD3E1774DE0E}"/>
              </a:ext>
            </a:extLst>
          </p:cNvPr>
          <p:cNvPicPr>
            <a:picLocks noChangeAspect="1"/>
          </p:cNvPicPr>
          <p:nvPr/>
        </p:nvPicPr>
        <p:blipFill>
          <a:blip r:embed="rId2"/>
          <a:stretch>
            <a:fillRect/>
          </a:stretch>
        </p:blipFill>
        <p:spPr>
          <a:xfrm>
            <a:off x="6095999" y="1290181"/>
            <a:ext cx="5665941" cy="5567819"/>
          </a:xfrm>
          <a:prstGeom prst="rect">
            <a:avLst/>
          </a:prstGeom>
        </p:spPr>
      </p:pic>
    </p:spTree>
    <p:extLst>
      <p:ext uri="{BB962C8B-B14F-4D97-AF65-F5344CB8AC3E}">
        <p14:creationId xmlns:p14="http://schemas.microsoft.com/office/powerpoint/2010/main" val="1795326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772"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006765" y="357764"/>
            <a:ext cx="1845249" cy="954107"/>
          </a:xfrm>
          <a:prstGeom prst="rect">
            <a:avLst/>
          </a:prstGeom>
          <a:noFill/>
        </p:spPr>
        <p:txBody>
          <a:bodyPr wrap="none">
            <a:spAutoFit/>
          </a:bodyPr>
          <a:lstStyle/>
          <a:p>
            <a:pPr>
              <a:defRPr sz="2800" b="1">
                <a:solidFill>
                  <a:srgbClr val="152A43"/>
                </a:solidFill>
              </a:defRPr>
            </a:pPr>
            <a:r>
              <a:rPr lang="en-US" dirty="0"/>
              <a:t>Objectives:</a:t>
            </a:r>
          </a:p>
          <a:p>
            <a:pPr>
              <a:defRPr sz="2800" b="1">
                <a:solidFill>
                  <a:srgbClr val="152A43"/>
                </a:solidFill>
              </a:defRPr>
            </a:pPr>
            <a:endParaRPr dirty="0"/>
          </a:p>
        </p:txBody>
      </p:sp>
      <p:sp>
        <p:nvSpPr>
          <p:cNvPr id="4" name="Rectangle 3"/>
          <p:cNvSpPr/>
          <p:nvPr/>
        </p:nvSpPr>
        <p:spPr>
          <a:xfrm>
            <a:off x="594360" y="6510528"/>
            <a:ext cx="10972800" cy="13716"/>
          </a:xfrm>
          <a:prstGeom prst="rect">
            <a:avLst/>
          </a:prstGeom>
          <a:solidFill>
            <a:srgbClr val="2184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881360" y="6547104"/>
            <a:ext cx="548640" cy="201168"/>
          </a:xfrm>
          <a:prstGeom prst="rect">
            <a:avLst/>
          </a:prstGeom>
          <a:noFill/>
        </p:spPr>
        <p:txBody>
          <a:bodyPr wrap="none">
            <a:spAutoFit/>
          </a:bodyPr>
          <a:lstStyle/>
          <a:p>
            <a:pPr algn="r">
              <a:defRPr sz="900">
                <a:solidFill>
                  <a:srgbClr val="697682"/>
                </a:solidFill>
              </a:defRPr>
            </a:pPr>
            <a:r>
              <a:t>4</a:t>
            </a:r>
          </a:p>
        </p:txBody>
      </p:sp>
      <p:sp>
        <p:nvSpPr>
          <p:cNvPr id="6" name="Rounded Rectangle 5"/>
          <p:cNvSpPr/>
          <p:nvPr/>
        </p:nvSpPr>
        <p:spPr>
          <a:xfrm>
            <a:off x="685800" y="1325880"/>
            <a:ext cx="3429000" cy="1204378"/>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 Create a computerized citizen profile containing personal and traffic information.</a:t>
            </a:r>
            <a:endParaRPr dirty="0">
              <a:solidFill>
                <a:schemeClr val="tx1"/>
              </a:solidFill>
            </a:endParaRPr>
          </a:p>
        </p:txBody>
      </p:sp>
      <p:sp>
        <p:nvSpPr>
          <p:cNvPr id="9" name="TextBox 8"/>
          <p:cNvSpPr txBox="1"/>
          <p:nvPr/>
        </p:nvSpPr>
        <p:spPr>
          <a:xfrm>
            <a:off x="914400" y="1984248"/>
            <a:ext cx="184731" cy="307777"/>
          </a:xfrm>
          <a:prstGeom prst="rect">
            <a:avLst/>
          </a:prstGeom>
          <a:noFill/>
        </p:spPr>
        <p:txBody>
          <a:bodyPr wrap="none">
            <a:spAutoFit/>
          </a:bodyPr>
          <a:lstStyle/>
          <a:p>
            <a:pPr>
              <a:defRPr sz="1400">
                <a:solidFill>
                  <a:srgbClr val="26303A"/>
                </a:solidFill>
              </a:defRPr>
            </a:pPr>
            <a:endParaRPr dirty="0"/>
          </a:p>
        </p:txBody>
      </p:sp>
      <p:sp>
        <p:nvSpPr>
          <p:cNvPr id="10" name="Rounded Rectangle 9"/>
          <p:cNvSpPr/>
          <p:nvPr/>
        </p:nvSpPr>
        <p:spPr>
          <a:xfrm>
            <a:off x="4389120" y="1325880"/>
            <a:ext cx="3429000" cy="1204378"/>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 Automate driving license procedures, including applications, medical checks, and theoretical and practical tests.</a:t>
            </a:r>
            <a:endParaRPr dirty="0">
              <a:solidFill>
                <a:schemeClr val="tx1"/>
              </a:solidFill>
            </a:endParaRPr>
          </a:p>
        </p:txBody>
      </p:sp>
      <p:sp>
        <p:nvSpPr>
          <p:cNvPr id="12" name="TextBox 11"/>
          <p:cNvSpPr txBox="1"/>
          <p:nvPr/>
        </p:nvSpPr>
        <p:spPr>
          <a:xfrm>
            <a:off x="4617720" y="1490472"/>
            <a:ext cx="184731" cy="369332"/>
          </a:xfrm>
          <a:prstGeom prst="rect">
            <a:avLst/>
          </a:prstGeom>
          <a:noFill/>
        </p:spPr>
        <p:txBody>
          <a:bodyPr wrap="none">
            <a:spAutoFit/>
          </a:bodyPr>
          <a:lstStyle/>
          <a:p>
            <a:pPr>
              <a:defRPr sz="1800" b="1">
                <a:solidFill>
                  <a:srgbClr val="152A43"/>
                </a:solidFill>
              </a:defRPr>
            </a:pPr>
            <a:endParaRPr dirty="0"/>
          </a:p>
        </p:txBody>
      </p:sp>
      <p:sp>
        <p:nvSpPr>
          <p:cNvPr id="13" name="TextBox 12"/>
          <p:cNvSpPr txBox="1"/>
          <p:nvPr/>
        </p:nvSpPr>
        <p:spPr>
          <a:xfrm>
            <a:off x="4617720" y="1984248"/>
            <a:ext cx="184731" cy="307777"/>
          </a:xfrm>
          <a:prstGeom prst="rect">
            <a:avLst/>
          </a:prstGeom>
          <a:noFill/>
        </p:spPr>
        <p:txBody>
          <a:bodyPr wrap="none">
            <a:spAutoFit/>
          </a:bodyPr>
          <a:lstStyle/>
          <a:p>
            <a:pPr>
              <a:defRPr sz="1400">
                <a:solidFill>
                  <a:srgbClr val="26303A"/>
                </a:solidFill>
              </a:defRPr>
            </a:pPr>
            <a:endParaRPr dirty="0"/>
          </a:p>
        </p:txBody>
      </p:sp>
      <p:sp>
        <p:nvSpPr>
          <p:cNvPr id="14" name="Rounded Rectangle 13"/>
          <p:cNvSpPr/>
          <p:nvPr/>
        </p:nvSpPr>
        <p:spPr>
          <a:xfrm>
            <a:off x="8092440" y="1325880"/>
            <a:ext cx="3429000" cy="1204378"/>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 Enable electronic reporting and management of traffic violations using vehicle plate recognition.</a:t>
            </a:r>
            <a:endParaRPr dirty="0">
              <a:solidFill>
                <a:schemeClr val="tx1"/>
              </a:solidFill>
            </a:endParaRPr>
          </a:p>
        </p:txBody>
      </p:sp>
      <p:sp>
        <p:nvSpPr>
          <p:cNvPr id="16" name="TextBox 15"/>
          <p:cNvSpPr txBox="1"/>
          <p:nvPr/>
        </p:nvSpPr>
        <p:spPr>
          <a:xfrm>
            <a:off x="8321040" y="1490472"/>
            <a:ext cx="184731" cy="369332"/>
          </a:xfrm>
          <a:prstGeom prst="rect">
            <a:avLst/>
          </a:prstGeom>
          <a:noFill/>
        </p:spPr>
        <p:txBody>
          <a:bodyPr wrap="none">
            <a:spAutoFit/>
          </a:bodyPr>
          <a:lstStyle/>
          <a:p>
            <a:pPr>
              <a:defRPr sz="1800" b="1">
                <a:solidFill>
                  <a:srgbClr val="152A43"/>
                </a:solidFill>
              </a:defRPr>
            </a:pPr>
            <a:endParaRPr dirty="0"/>
          </a:p>
        </p:txBody>
      </p:sp>
      <p:sp>
        <p:nvSpPr>
          <p:cNvPr id="17" name="TextBox 16"/>
          <p:cNvSpPr txBox="1"/>
          <p:nvPr/>
        </p:nvSpPr>
        <p:spPr>
          <a:xfrm>
            <a:off x="8321040" y="1984248"/>
            <a:ext cx="184731" cy="307777"/>
          </a:xfrm>
          <a:prstGeom prst="rect">
            <a:avLst/>
          </a:prstGeom>
          <a:noFill/>
        </p:spPr>
        <p:txBody>
          <a:bodyPr wrap="none">
            <a:spAutoFit/>
          </a:bodyPr>
          <a:lstStyle/>
          <a:p>
            <a:pPr>
              <a:defRPr sz="1400">
                <a:solidFill>
                  <a:srgbClr val="26303A"/>
                </a:solidFill>
              </a:defRPr>
            </a:pPr>
            <a:endParaRPr dirty="0"/>
          </a:p>
        </p:txBody>
      </p:sp>
      <p:sp>
        <p:nvSpPr>
          <p:cNvPr id="18" name="Rounded Rectangle 5">
            <a:extLst>
              <a:ext uri="{FF2B5EF4-FFF2-40B4-BE49-F238E27FC236}">
                <a16:creationId xmlns:a16="http://schemas.microsoft.com/office/drawing/2014/main" id="{FD1B4A23-5C09-F33A-0328-15A8B8653C21}"/>
              </a:ext>
            </a:extLst>
          </p:cNvPr>
          <p:cNvSpPr/>
          <p:nvPr/>
        </p:nvSpPr>
        <p:spPr>
          <a:xfrm>
            <a:off x="685800" y="3163323"/>
            <a:ext cx="3429000" cy="1204378"/>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 Notify users about traffic violations and their details.</a:t>
            </a:r>
            <a:endParaRPr dirty="0">
              <a:solidFill>
                <a:schemeClr val="tx1"/>
              </a:solidFill>
            </a:endParaRPr>
          </a:p>
        </p:txBody>
      </p:sp>
      <p:sp>
        <p:nvSpPr>
          <p:cNvPr id="19" name="Rounded Rectangle 5">
            <a:extLst>
              <a:ext uri="{FF2B5EF4-FFF2-40B4-BE49-F238E27FC236}">
                <a16:creationId xmlns:a16="http://schemas.microsoft.com/office/drawing/2014/main" id="{5D3D0B34-9068-6DF5-6C7F-08C10C825F4F}"/>
              </a:ext>
            </a:extLst>
          </p:cNvPr>
          <p:cNvSpPr/>
          <p:nvPr/>
        </p:nvSpPr>
        <p:spPr>
          <a:xfrm>
            <a:off x="4381500" y="3186391"/>
            <a:ext cx="3429000" cy="1204378"/>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 Simulate theoretical and practical driving exams using digital tools and Virtual Reality.</a:t>
            </a:r>
            <a:endParaRPr dirty="0">
              <a:solidFill>
                <a:schemeClr val="tx1"/>
              </a:solidFill>
            </a:endParaRPr>
          </a:p>
        </p:txBody>
      </p:sp>
      <p:sp>
        <p:nvSpPr>
          <p:cNvPr id="20" name="Rounded Rectangle 5">
            <a:extLst>
              <a:ext uri="{FF2B5EF4-FFF2-40B4-BE49-F238E27FC236}">
                <a16:creationId xmlns:a16="http://schemas.microsoft.com/office/drawing/2014/main" id="{6C7B7E1C-F276-48BC-AE16-1EBF6DE80F2C}"/>
              </a:ext>
            </a:extLst>
          </p:cNvPr>
          <p:cNvSpPr/>
          <p:nvPr/>
        </p:nvSpPr>
        <p:spPr>
          <a:xfrm>
            <a:off x="8290483" y="3186391"/>
            <a:ext cx="3429000" cy="1204378"/>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 Provide an interactive chat system for inquiries about vehicles and driving licenses.</a:t>
            </a:r>
            <a:endParaRPr dirty="0">
              <a:solidFill>
                <a:schemeClr val="tx1"/>
              </a:solidFill>
            </a:endParaRPr>
          </a:p>
        </p:txBody>
      </p:sp>
      <p:sp>
        <p:nvSpPr>
          <p:cNvPr id="21" name="Rounded Rectangle 5">
            <a:extLst>
              <a:ext uri="{FF2B5EF4-FFF2-40B4-BE49-F238E27FC236}">
                <a16:creationId xmlns:a16="http://schemas.microsoft.com/office/drawing/2014/main" id="{8BA2F2E0-57DA-E1F4-4FA7-94C0C70B7E12}"/>
              </a:ext>
            </a:extLst>
          </p:cNvPr>
          <p:cNvSpPr/>
          <p:nvPr/>
        </p:nvSpPr>
        <p:spPr>
          <a:xfrm>
            <a:off x="7275743" y="5062863"/>
            <a:ext cx="3429000" cy="1204378"/>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Ensure data security, privacy, and authorized access.</a:t>
            </a:r>
            <a:endParaRPr dirty="0">
              <a:solidFill>
                <a:schemeClr val="tx1"/>
              </a:solidFill>
            </a:endParaRPr>
          </a:p>
        </p:txBody>
      </p:sp>
      <p:sp>
        <p:nvSpPr>
          <p:cNvPr id="22" name="Rounded Rectangle 5">
            <a:extLst>
              <a:ext uri="{FF2B5EF4-FFF2-40B4-BE49-F238E27FC236}">
                <a16:creationId xmlns:a16="http://schemas.microsoft.com/office/drawing/2014/main" id="{2CA250BE-DB2B-BF66-E2E3-23DC8D10FF86}"/>
              </a:ext>
            </a:extLst>
          </p:cNvPr>
          <p:cNvSpPr/>
          <p:nvPr/>
        </p:nvSpPr>
        <p:spPr>
          <a:xfrm>
            <a:off x="2651760" y="5050191"/>
            <a:ext cx="3429000" cy="1204378"/>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 Enable electronic payment for licenses, renewals, insurance, and applications.</a:t>
            </a:r>
            <a:endParaRPr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95681-2078-447D-E33A-13FEA0E5A52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5D26B166-5FBA-B543-6E56-C3B225433171}"/>
              </a:ext>
            </a:extLst>
          </p:cNvPr>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a:extLst>
              <a:ext uri="{FF2B5EF4-FFF2-40B4-BE49-F238E27FC236}">
                <a16:creationId xmlns:a16="http://schemas.microsoft.com/office/drawing/2014/main" id="{7C5580B6-3F0C-1091-504B-02E87661542A}"/>
              </a:ext>
            </a:extLst>
          </p:cNvPr>
          <p:cNvSpPr txBox="1"/>
          <p:nvPr/>
        </p:nvSpPr>
        <p:spPr>
          <a:xfrm>
            <a:off x="594360" y="320040"/>
            <a:ext cx="6600781" cy="523220"/>
          </a:xfrm>
          <a:prstGeom prst="rect">
            <a:avLst/>
          </a:prstGeom>
          <a:noFill/>
        </p:spPr>
        <p:txBody>
          <a:bodyPr wrap="none">
            <a:spAutoFit/>
          </a:bodyPr>
          <a:lstStyle/>
          <a:p>
            <a:pPr>
              <a:defRPr sz="2800" b="1">
                <a:solidFill>
                  <a:srgbClr val="152A43"/>
                </a:solidFill>
              </a:defRPr>
            </a:pPr>
            <a:r>
              <a:rPr lang="en-US"/>
              <a:t>Theoretical Background and Previous Work</a:t>
            </a:r>
            <a:endParaRPr dirty="0"/>
          </a:p>
        </p:txBody>
      </p:sp>
      <p:sp>
        <p:nvSpPr>
          <p:cNvPr id="4" name="Rectangle 3">
            <a:extLst>
              <a:ext uri="{FF2B5EF4-FFF2-40B4-BE49-F238E27FC236}">
                <a16:creationId xmlns:a16="http://schemas.microsoft.com/office/drawing/2014/main" id="{2B716557-47A8-05DA-061D-247A276B2DA0}"/>
              </a:ext>
            </a:extLst>
          </p:cNvPr>
          <p:cNvSpPr/>
          <p:nvPr/>
        </p:nvSpPr>
        <p:spPr>
          <a:xfrm>
            <a:off x="594360" y="6510528"/>
            <a:ext cx="10972800" cy="13716"/>
          </a:xfrm>
          <a:prstGeom prst="rect">
            <a:avLst/>
          </a:prstGeom>
          <a:solidFill>
            <a:srgbClr val="2184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A22A6703-C617-645E-D97B-68365C690FAD}"/>
              </a:ext>
            </a:extLst>
          </p:cNvPr>
          <p:cNvSpPr txBox="1"/>
          <p:nvPr/>
        </p:nvSpPr>
        <p:spPr>
          <a:xfrm>
            <a:off x="10881360" y="6547104"/>
            <a:ext cx="548640" cy="201168"/>
          </a:xfrm>
          <a:prstGeom prst="rect">
            <a:avLst/>
          </a:prstGeom>
          <a:noFill/>
        </p:spPr>
        <p:txBody>
          <a:bodyPr wrap="none">
            <a:spAutoFit/>
          </a:bodyPr>
          <a:lstStyle/>
          <a:p>
            <a:pPr algn="r">
              <a:defRPr sz="900">
                <a:solidFill>
                  <a:srgbClr val="697682"/>
                </a:solidFill>
              </a:defRPr>
            </a:pPr>
            <a:r>
              <a:t>4</a:t>
            </a:r>
          </a:p>
        </p:txBody>
      </p:sp>
      <p:sp>
        <p:nvSpPr>
          <p:cNvPr id="6" name="Rounded Rectangle 5">
            <a:extLst>
              <a:ext uri="{FF2B5EF4-FFF2-40B4-BE49-F238E27FC236}">
                <a16:creationId xmlns:a16="http://schemas.microsoft.com/office/drawing/2014/main" id="{501901B6-1F21-F4AE-15DD-97924CD14361}"/>
              </a:ext>
            </a:extLst>
          </p:cNvPr>
          <p:cNvSpPr/>
          <p:nvPr/>
        </p:nvSpPr>
        <p:spPr>
          <a:xfrm>
            <a:off x="685799" y="1709928"/>
            <a:ext cx="5057301" cy="4096512"/>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b="1" dirty="0">
                <a:solidFill>
                  <a:schemeClr val="tx1"/>
                </a:solidFill>
              </a:rPr>
              <a:t>Previous Study: C-Auto</a:t>
            </a:r>
          </a:p>
          <a:p>
            <a:r>
              <a:rPr lang="en-US" dirty="0">
                <a:solidFill>
                  <a:schemeClr val="tx1"/>
                </a:solidFill>
              </a:rPr>
              <a:t>2,300 customers per month </a:t>
            </a:r>
          </a:p>
          <a:p>
            <a:r>
              <a:rPr lang="en-US" dirty="0">
                <a:solidFill>
                  <a:schemeClr val="tx1"/>
                </a:solidFill>
              </a:rPr>
              <a:t>54% customer satisfaction </a:t>
            </a:r>
          </a:p>
          <a:p>
            <a:r>
              <a:rPr lang="en-US" dirty="0">
                <a:solidFill>
                  <a:schemeClr val="tx1"/>
                </a:solidFill>
              </a:rPr>
              <a:t>Average waiting time: 6.02 days </a:t>
            </a:r>
          </a:p>
          <a:p>
            <a:r>
              <a:rPr lang="en-US" dirty="0">
                <a:solidFill>
                  <a:schemeClr val="tx1"/>
                </a:solidFill>
              </a:rPr>
              <a:t>Used Lean Six Sigma </a:t>
            </a:r>
          </a:p>
          <a:p>
            <a:r>
              <a:rPr lang="en-US" dirty="0">
                <a:solidFill>
                  <a:schemeClr val="tx1"/>
                </a:solidFill>
              </a:rPr>
              <a:t>Improved the service process </a:t>
            </a:r>
          </a:p>
          <a:p>
            <a:r>
              <a:rPr lang="en-US" dirty="0">
                <a:solidFill>
                  <a:schemeClr val="tx1"/>
                </a:solidFill>
              </a:rPr>
              <a:t>Reduced waiting time</a:t>
            </a:r>
          </a:p>
        </p:txBody>
      </p:sp>
      <p:sp>
        <p:nvSpPr>
          <p:cNvPr id="7" name="Rectangle 6">
            <a:extLst>
              <a:ext uri="{FF2B5EF4-FFF2-40B4-BE49-F238E27FC236}">
                <a16:creationId xmlns:a16="http://schemas.microsoft.com/office/drawing/2014/main" id="{1E36E1A3-678F-B69D-9C01-EBEB969106C0}"/>
              </a:ext>
            </a:extLst>
          </p:cNvPr>
          <p:cNvSpPr/>
          <p:nvPr/>
        </p:nvSpPr>
        <p:spPr>
          <a:xfrm>
            <a:off x="685800" y="1325880"/>
            <a:ext cx="73152" cy="4480560"/>
          </a:xfrm>
          <a:prstGeom prst="rect">
            <a:avLst/>
          </a:prstGeom>
          <a:solidFill>
            <a:srgbClr val="2184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Rounded Rectangle 13">
            <a:extLst>
              <a:ext uri="{FF2B5EF4-FFF2-40B4-BE49-F238E27FC236}">
                <a16:creationId xmlns:a16="http://schemas.microsoft.com/office/drawing/2014/main" id="{FCA2E928-A36C-D86F-5A17-84E547AD485C}"/>
              </a:ext>
            </a:extLst>
          </p:cNvPr>
          <p:cNvSpPr/>
          <p:nvPr/>
        </p:nvSpPr>
        <p:spPr>
          <a:xfrm>
            <a:off x="6448900" y="1709928"/>
            <a:ext cx="5072540" cy="4096512"/>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r>
              <a:rPr lang="en-US" b="1" dirty="0">
                <a:solidFill>
                  <a:schemeClr val="tx1"/>
                </a:solidFill>
              </a:rPr>
              <a:t>Previous Study: Health Services</a:t>
            </a:r>
          </a:p>
          <a:p>
            <a:r>
              <a:rPr lang="en-US" dirty="0">
                <a:solidFill>
                  <a:schemeClr val="tx1"/>
                </a:solidFill>
              </a:rPr>
              <a:t>2 providers </a:t>
            </a:r>
          </a:p>
          <a:p>
            <a:r>
              <a:rPr lang="en-US" dirty="0">
                <a:solidFill>
                  <a:schemeClr val="tx1"/>
                </a:solidFill>
              </a:rPr>
              <a:t>High utilization: 96.88% </a:t>
            </a:r>
          </a:p>
          <a:p>
            <a:r>
              <a:rPr lang="en-US" dirty="0">
                <a:solidFill>
                  <a:schemeClr val="tx1"/>
                </a:solidFill>
              </a:rPr>
              <a:t>Long waiting queue: 29.55 patients </a:t>
            </a:r>
          </a:p>
          <a:p>
            <a:r>
              <a:rPr lang="en-US" dirty="0">
                <a:solidFill>
                  <a:schemeClr val="tx1"/>
                </a:solidFill>
              </a:rPr>
              <a:t>A third provider was added </a:t>
            </a:r>
          </a:p>
          <a:p>
            <a:r>
              <a:rPr lang="en-US" dirty="0">
                <a:solidFill>
                  <a:schemeClr val="tx1"/>
                </a:solidFill>
              </a:rPr>
              <a:t>Queue decreased to 0.76 patients </a:t>
            </a:r>
          </a:p>
          <a:p>
            <a:r>
              <a:rPr lang="en-US" dirty="0">
                <a:solidFill>
                  <a:schemeClr val="tx1"/>
                </a:solidFill>
              </a:rPr>
              <a:t>Waiting time decreased from 33.86 to 2.90 minutes</a:t>
            </a:r>
          </a:p>
        </p:txBody>
      </p:sp>
    </p:spTree>
    <p:extLst>
      <p:ext uri="{BB962C8B-B14F-4D97-AF65-F5344CB8AC3E}">
        <p14:creationId xmlns:p14="http://schemas.microsoft.com/office/powerpoint/2010/main" val="20323182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15.png">
            <a:extLst>
              <a:ext uri="{FF2B5EF4-FFF2-40B4-BE49-F238E27FC236}">
                <a16:creationId xmlns:a16="http://schemas.microsoft.com/office/drawing/2014/main" id="{2BA12CAC-D656-C03B-8D19-FC2539C494FE}"/>
              </a:ext>
            </a:extLst>
          </p:cNvPr>
          <p:cNvPicPr/>
          <p:nvPr/>
        </p:nvPicPr>
        <p:blipFill>
          <a:blip r:embed="rId2"/>
          <a:srcRect l="22757" t="37454" r="20177" b="10291"/>
          <a:stretch>
            <a:fillRect/>
          </a:stretch>
        </p:blipFill>
        <p:spPr>
          <a:xfrm>
            <a:off x="150313" y="776614"/>
            <a:ext cx="5945687" cy="5273457"/>
          </a:xfrm>
          <a:prstGeom prst="rect">
            <a:avLst/>
          </a:prstGeom>
          <a:ln/>
        </p:spPr>
      </p:pic>
      <p:pic>
        <p:nvPicPr>
          <p:cNvPr id="3" name="image8.png">
            <a:extLst>
              <a:ext uri="{FF2B5EF4-FFF2-40B4-BE49-F238E27FC236}">
                <a16:creationId xmlns:a16="http://schemas.microsoft.com/office/drawing/2014/main" id="{E5C41F2D-0E5A-7536-A23F-A87A585F25FB}"/>
              </a:ext>
            </a:extLst>
          </p:cNvPr>
          <p:cNvPicPr/>
          <p:nvPr/>
        </p:nvPicPr>
        <p:blipFill>
          <a:blip r:embed="rId3"/>
          <a:srcRect l="20890" t="23561" r="17628" b="8780"/>
          <a:stretch>
            <a:fillRect/>
          </a:stretch>
        </p:blipFill>
        <p:spPr>
          <a:xfrm>
            <a:off x="6651320" y="926927"/>
            <a:ext cx="5073041" cy="4847572"/>
          </a:xfrm>
          <a:prstGeom prst="rect">
            <a:avLst/>
          </a:prstGeom>
          <a:ln/>
        </p:spPr>
      </p:pic>
    </p:spTree>
    <p:extLst>
      <p:ext uri="{BB962C8B-B14F-4D97-AF65-F5344CB8AC3E}">
        <p14:creationId xmlns:p14="http://schemas.microsoft.com/office/powerpoint/2010/main" val="32348318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جدول 1">
            <a:extLst>
              <a:ext uri="{FF2B5EF4-FFF2-40B4-BE49-F238E27FC236}">
                <a16:creationId xmlns:a16="http://schemas.microsoft.com/office/drawing/2014/main" id="{901788BC-5F19-6816-AD1E-CD570F556D99}"/>
              </a:ext>
            </a:extLst>
          </p:cNvPr>
          <p:cNvGraphicFramePr>
            <a:graphicFrameLocks noGrp="1"/>
          </p:cNvGraphicFramePr>
          <p:nvPr>
            <p:extLst>
              <p:ext uri="{D42A27DB-BD31-4B8C-83A1-F6EECF244321}">
                <p14:modId xmlns:p14="http://schemas.microsoft.com/office/powerpoint/2010/main" val="1854564018"/>
              </p:ext>
            </p:extLst>
          </p:nvPr>
        </p:nvGraphicFramePr>
        <p:xfrm>
          <a:off x="300626" y="739036"/>
          <a:ext cx="5561556" cy="5348615"/>
        </p:xfrm>
        <a:graphic>
          <a:graphicData uri="http://schemas.openxmlformats.org/drawingml/2006/table">
            <a:tbl>
              <a:tblPr firstRow="1" firstCol="1" bandRow="1">
                <a:tableStyleId>{5C22544A-7EE6-4342-B048-85BDC9FD1C3A}</a:tableStyleId>
              </a:tblPr>
              <a:tblGrid>
                <a:gridCol w="1853852">
                  <a:extLst>
                    <a:ext uri="{9D8B030D-6E8A-4147-A177-3AD203B41FA5}">
                      <a16:colId xmlns:a16="http://schemas.microsoft.com/office/drawing/2014/main" val="998407522"/>
                    </a:ext>
                  </a:extLst>
                </a:gridCol>
                <a:gridCol w="1853852">
                  <a:extLst>
                    <a:ext uri="{9D8B030D-6E8A-4147-A177-3AD203B41FA5}">
                      <a16:colId xmlns:a16="http://schemas.microsoft.com/office/drawing/2014/main" val="157358599"/>
                    </a:ext>
                  </a:extLst>
                </a:gridCol>
                <a:gridCol w="1853852">
                  <a:extLst>
                    <a:ext uri="{9D8B030D-6E8A-4147-A177-3AD203B41FA5}">
                      <a16:colId xmlns:a16="http://schemas.microsoft.com/office/drawing/2014/main" val="867757660"/>
                    </a:ext>
                  </a:extLst>
                </a:gridCol>
              </a:tblGrid>
              <a:tr h="880766">
                <a:tc>
                  <a:txBody>
                    <a:bodyPr/>
                    <a:lstStyle/>
                    <a:p>
                      <a:pPr>
                        <a:lnSpc>
                          <a:spcPct val="115000"/>
                        </a:lnSpc>
                        <a:spcBef>
                          <a:spcPts val="1200"/>
                        </a:spcBef>
                        <a:spcAft>
                          <a:spcPts val="1200"/>
                        </a:spcAft>
                        <a:buNone/>
                      </a:pPr>
                      <a:r>
                        <a:rPr lang="en-US" sz="1800">
                          <a:effectLst/>
                        </a:rPr>
                        <a:t> </a:t>
                      </a:r>
                      <a:endParaRPr lang="en-US" sz="18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gn="ctr">
                        <a:lnSpc>
                          <a:spcPct val="115000"/>
                        </a:lnSpc>
                        <a:spcBef>
                          <a:spcPts val="1200"/>
                        </a:spcBef>
                        <a:spcAft>
                          <a:spcPts val="1200"/>
                        </a:spcAft>
                        <a:buNone/>
                      </a:pPr>
                      <a:r>
                        <a:rPr lang="en-US" sz="1800" dirty="0">
                          <a:effectLst/>
                        </a:rPr>
                        <a:t>M/M/2</a:t>
                      </a:r>
                      <a:endParaRPr lang="en-US" sz="1800" dirty="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gn="ctr">
                        <a:lnSpc>
                          <a:spcPct val="115000"/>
                        </a:lnSpc>
                        <a:spcBef>
                          <a:spcPts val="1200"/>
                        </a:spcBef>
                        <a:spcAft>
                          <a:spcPts val="1200"/>
                        </a:spcAft>
                        <a:buNone/>
                      </a:pPr>
                      <a:r>
                        <a:rPr lang="en-US" sz="1800">
                          <a:effectLst/>
                        </a:rPr>
                        <a:t>M/M/3</a:t>
                      </a:r>
                      <a:endParaRPr lang="en-US" sz="18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extLst>
                  <a:ext uri="{0D108BD9-81ED-4DB2-BD59-A6C34878D82A}">
                    <a16:rowId xmlns:a16="http://schemas.microsoft.com/office/drawing/2014/main" val="2386814465"/>
                  </a:ext>
                </a:extLst>
              </a:tr>
              <a:tr h="944785">
                <a:tc>
                  <a:txBody>
                    <a:bodyPr/>
                    <a:lstStyle/>
                    <a:p>
                      <a:pPr algn="ctr">
                        <a:lnSpc>
                          <a:spcPct val="115000"/>
                        </a:lnSpc>
                        <a:spcBef>
                          <a:spcPts val="1200"/>
                        </a:spcBef>
                        <a:spcAft>
                          <a:spcPts val="1200"/>
                        </a:spcAft>
                        <a:buNone/>
                      </a:pPr>
                      <a:r>
                        <a:rPr lang="en-US" sz="1800">
                          <a:effectLst/>
                        </a:rPr>
                        <a:t>P</a:t>
                      </a:r>
                      <a:endParaRPr lang="en-US" sz="18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gn="ctr">
                        <a:lnSpc>
                          <a:spcPct val="115000"/>
                        </a:lnSpc>
                        <a:spcBef>
                          <a:spcPts val="1200"/>
                        </a:spcBef>
                        <a:spcAft>
                          <a:spcPts val="1200"/>
                        </a:spcAft>
                        <a:buNone/>
                      </a:pPr>
                      <a:r>
                        <a:rPr lang="en-US" sz="1800" dirty="0">
                          <a:effectLst/>
                        </a:rPr>
                        <a:t>0.9688</a:t>
                      </a:r>
                      <a:endParaRPr lang="en-US" sz="1800" dirty="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gn="ctr">
                        <a:lnSpc>
                          <a:spcPct val="115000"/>
                        </a:lnSpc>
                        <a:spcBef>
                          <a:spcPts val="1200"/>
                        </a:spcBef>
                        <a:spcAft>
                          <a:spcPts val="1200"/>
                        </a:spcAft>
                        <a:buNone/>
                      </a:pPr>
                      <a:r>
                        <a:rPr lang="en-US" sz="1800">
                          <a:effectLst/>
                        </a:rPr>
                        <a:t>0.6458</a:t>
                      </a:r>
                      <a:endParaRPr lang="en-US" sz="18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extLst>
                  <a:ext uri="{0D108BD9-81ED-4DB2-BD59-A6C34878D82A}">
                    <a16:rowId xmlns:a16="http://schemas.microsoft.com/office/drawing/2014/main" val="2793797216"/>
                  </a:ext>
                </a:extLst>
              </a:tr>
              <a:tr h="880766">
                <a:tc>
                  <a:txBody>
                    <a:bodyPr/>
                    <a:lstStyle/>
                    <a:p>
                      <a:pPr algn="ctr">
                        <a:lnSpc>
                          <a:spcPct val="115000"/>
                        </a:lnSpc>
                        <a:spcBef>
                          <a:spcPts val="1200"/>
                        </a:spcBef>
                        <a:spcAft>
                          <a:spcPts val="1200"/>
                        </a:spcAft>
                        <a:buNone/>
                      </a:pPr>
                      <a:r>
                        <a:rPr lang="en-US" sz="1800">
                          <a:effectLst/>
                        </a:rPr>
                        <a:t>Lq</a:t>
                      </a:r>
                      <a:endParaRPr lang="en-US" sz="18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gn="ctr">
                        <a:lnSpc>
                          <a:spcPct val="115000"/>
                        </a:lnSpc>
                        <a:spcBef>
                          <a:spcPts val="1200"/>
                        </a:spcBef>
                        <a:spcAft>
                          <a:spcPts val="1200"/>
                        </a:spcAft>
                        <a:buNone/>
                      </a:pPr>
                      <a:r>
                        <a:rPr lang="en-US" sz="1800" dirty="0">
                          <a:effectLst/>
                        </a:rPr>
                        <a:t>29.5548</a:t>
                      </a:r>
                      <a:endParaRPr lang="en-US" sz="1800" dirty="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gn="ctr">
                        <a:lnSpc>
                          <a:spcPct val="115000"/>
                        </a:lnSpc>
                        <a:spcBef>
                          <a:spcPts val="1200"/>
                        </a:spcBef>
                        <a:spcAft>
                          <a:spcPts val="1200"/>
                        </a:spcAft>
                        <a:buNone/>
                      </a:pPr>
                      <a:r>
                        <a:rPr lang="en-US" sz="1800">
                          <a:effectLst/>
                        </a:rPr>
                        <a:t>0.7577</a:t>
                      </a:r>
                      <a:endParaRPr lang="en-US" sz="18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extLst>
                  <a:ext uri="{0D108BD9-81ED-4DB2-BD59-A6C34878D82A}">
                    <a16:rowId xmlns:a16="http://schemas.microsoft.com/office/drawing/2014/main" val="2466732663"/>
                  </a:ext>
                </a:extLst>
              </a:tr>
              <a:tr h="880766">
                <a:tc>
                  <a:txBody>
                    <a:bodyPr/>
                    <a:lstStyle/>
                    <a:p>
                      <a:pPr algn="ctr">
                        <a:lnSpc>
                          <a:spcPct val="115000"/>
                        </a:lnSpc>
                        <a:spcBef>
                          <a:spcPts val="1200"/>
                        </a:spcBef>
                        <a:spcAft>
                          <a:spcPts val="1200"/>
                        </a:spcAft>
                        <a:buNone/>
                      </a:pPr>
                      <a:r>
                        <a:rPr lang="en-US" sz="1800">
                          <a:effectLst/>
                        </a:rPr>
                        <a:t>Ls</a:t>
                      </a:r>
                      <a:endParaRPr lang="en-US" sz="18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gn="ctr">
                        <a:lnSpc>
                          <a:spcPct val="115000"/>
                        </a:lnSpc>
                        <a:spcBef>
                          <a:spcPts val="1200"/>
                        </a:spcBef>
                        <a:spcAft>
                          <a:spcPts val="1200"/>
                        </a:spcAft>
                        <a:buNone/>
                      </a:pPr>
                      <a:r>
                        <a:rPr lang="en-US" sz="1800" dirty="0">
                          <a:effectLst/>
                        </a:rPr>
                        <a:t>31.4921</a:t>
                      </a:r>
                      <a:endParaRPr lang="en-US" sz="1800" dirty="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gn="ctr">
                        <a:lnSpc>
                          <a:spcPct val="115000"/>
                        </a:lnSpc>
                        <a:spcBef>
                          <a:spcPts val="1200"/>
                        </a:spcBef>
                        <a:spcAft>
                          <a:spcPts val="1200"/>
                        </a:spcAft>
                        <a:buNone/>
                      </a:pPr>
                      <a:r>
                        <a:rPr lang="en-US" sz="1800">
                          <a:effectLst/>
                        </a:rPr>
                        <a:t>2.6952</a:t>
                      </a:r>
                      <a:endParaRPr lang="en-US" sz="18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extLst>
                  <a:ext uri="{0D108BD9-81ED-4DB2-BD59-A6C34878D82A}">
                    <a16:rowId xmlns:a16="http://schemas.microsoft.com/office/drawing/2014/main" val="3141897133"/>
                  </a:ext>
                </a:extLst>
              </a:tr>
              <a:tr h="880766">
                <a:tc>
                  <a:txBody>
                    <a:bodyPr/>
                    <a:lstStyle/>
                    <a:p>
                      <a:pPr algn="ctr">
                        <a:lnSpc>
                          <a:spcPct val="115000"/>
                        </a:lnSpc>
                        <a:spcBef>
                          <a:spcPts val="1200"/>
                        </a:spcBef>
                        <a:spcAft>
                          <a:spcPts val="1200"/>
                        </a:spcAft>
                        <a:buNone/>
                      </a:pPr>
                      <a:r>
                        <a:rPr lang="en-US" sz="1800">
                          <a:effectLst/>
                        </a:rPr>
                        <a:t>Wq</a:t>
                      </a:r>
                      <a:endParaRPr lang="en-US" sz="18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gn="ctr">
                        <a:lnSpc>
                          <a:spcPct val="115000"/>
                        </a:lnSpc>
                        <a:spcBef>
                          <a:spcPts val="1200"/>
                        </a:spcBef>
                        <a:spcAft>
                          <a:spcPts val="1200"/>
                        </a:spcAft>
                        <a:buNone/>
                      </a:pPr>
                      <a:r>
                        <a:rPr lang="en-US" sz="1800" dirty="0">
                          <a:effectLst/>
                        </a:rPr>
                        <a:t>31.7791</a:t>
                      </a:r>
                      <a:endParaRPr lang="en-US" sz="1800" dirty="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gn="ctr">
                        <a:lnSpc>
                          <a:spcPct val="115000"/>
                        </a:lnSpc>
                        <a:spcBef>
                          <a:spcPts val="1200"/>
                        </a:spcBef>
                        <a:spcAft>
                          <a:spcPts val="1200"/>
                        </a:spcAft>
                        <a:buNone/>
                      </a:pPr>
                      <a:r>
                        <a:rPr lang="en-US" sz="1800">
                          <a:effectLst/>
                        </a:rPr>
                        <a:t>0.8147</a:t>
                      </a:r>
                      <a:endParaRPr lang="en-US" sz="18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extLst>
                  <a:ext uri="{0D108BD9-81ED-4DB2-BD59-A6C34878D82A}">
                    <a16:rowId xmlns:a16="http://schemas.microsoft.com/office/drawing/2014/main" val="2433019747"/>
                  </a:ext>
                </a:extLst>
              </a:tr>
              <a:tr h="880766">
                <a:tc>
                  <a:txBody>
                    <a:bodyPr/>
                    <a:lstStyle/>
                    <a:p>
                      <a:pPr algn="ctr">
                        <a:lnSpc>
                          <a:spcPct val="115000"/>
                        </a:lnSpc>
                        <a:spcBef>
                          <a:spcPts val="1200"/>
                        </a:spcBef>
                        <a:spcAft>
                          <a:spcPts val="1200"/>
                        </a:spcAft>
                        <a:buNone/>
                      </a:pPr>
                      <a:r>
                        <a:rPr lang="en-US" sz="1800" dirty="0" err="1">
                          <a:effectLst/>
                        </a:rPr>
                        <a:t>Ws</a:t>
                      </a:r>
                      <a:endParaRPr lang="en-US" sz="1800" dirty="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gn="ctr">
                        <a:lnSpc>
                          <a:spcPct val="115000"/>
                        </a:lnSpc>
                        <a:spcBef>
                          <a:spcPts val="1200"/>
                        </a:spcBef>
                        <a:spcAft>
                          <a:spcPts val="1200"/>
                        </a:spcAft>
                        <a:buNone/>
                      </a:pPr>
                      <a:r>
                        <a:rPr lang="en-US" sz="1800" dirty="0">
                          <a:effectLst/>
                        </a:rPr>
                        <a:t>33.8624</a:t>
                      </a:r>
                      <a:endParaRPr lang="en-US" sz="1800" dirty="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gn="ctr">
                        <a:lnSpc>
                          <a:spcPct val="115000"/>
                        </a:lnSpc>
                        <a:spcBef>
                          <a:spcPts val="1200"/>
                        </a:spcBef>
                        <a:spcAft>
                          <a:spcPts val="1200"/>
                        </a:spcAft>
                        <a:buNone/>
                      </a:pPr>
                      <a:r>
                        <a:rPr lang="en-US" sz="1800" dirty="0">
                          <a:effectLst/>
                        </a:rPr>
                        <a:t>2.8981</a:t>
                      </a:r>
                      <a:endParaRPr lang="en-US" sz="1800" dirty="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extLst>
                  <a:ext uri="{0D108BD9-81ED-4DB2-BD59-A6C34878D82A}">
                    <a16:rowId xmlns:a16="http://schemas.microsoft.com/office/drawing/2014/main" val="117051690"/>
                  </a:ext>
                </a:extLst>
              </a:tr>
            </a:tbl>
          </a:graphicData>
        </a:graphic>
      </p:graphicFrame>
      <p:graphicFrame>
        <p:nvGraphicFramePr>
          <p:cNvPr id="3" name="جدول 2">
            <a:extLst>
              <a:ext uri="{FF2B5EF4-FFF2-40B4-BE49-F238E27FC236}">
                <a16:creationId xmlns:a16="http://schemas.microsoft.com/office/drawing/2014/main" id="{0C9DFA81-453F-D3C2-4195-5FC6DE9BADDA}"/>
              </a:ext>
            </a:extLst>
          </p:cNvPr>
          <p:cNvGraphicFramePr>
            <a:graphicFrameLocks noGrp="1"/>
          </p:cNvGraphicFramePr>
          <p:nvPr>
            <p:extLst>
              <p:ext uri="{D42A27DB-BD31-4B8C-83A1-F6EECF244321}">
                <p14:modId xmlns:p14="http://schemas.microsoft.com/office/powerpoint/2010/main" val="692168611"/>
              </p:ext>
            </p:extLst>
          </p:nvPr>
        </p:nvGraphicFramePr>
        <p:xfrm>
          <a:off x="6329819" y="1866379"/>
          <a:ext cx="5144022" cy="3043820"/>
        </p:xfrm>
        <a:graphic>
          <a:graphicData uri="http://schemas.openxmlformats.org/drawingml/2006/table">
            <a:tbl>
              <a:tblPr firstCol="1" bandRow="1">
                <a:tableStyleId>{5C22544A-7EE6-4342-B048-85BDC9FD1C3A}</a:tableStyleId>
              </a:tblPr>
              <a:tblGrid>
                <a:gridCol w="2572011">
                  <a:extLst>
                    <a:ext uri="{9D8B030D-6E8A-4147-A177-3AD203B41FA5}">
                      <a16:colId xmlns:a16="http://schemas.microsoft.com/office/drawing/2014/main" val="225873801"/>
                    </a:ext>
                  </a:extLst>
                </a:gridCol>
                <a:gridCol w="2572011">
                  <a:extLst>
                    <a:ext uri="{9D8B030D-6E8A-4147-A177-3AD203B41FA5}">
                      <a16:colId xmlns:a16="http://schemas.microsoft.com/office/drawing/2014/main" val="4220467142"/>
                    </a:ext>
                  </a:extLst>
                </a:gridCol>
              </a:tblGrid>
              <a:tr h="608764">
                <a:tc>
                  <a:txBody>
                    <a:bodyPr/>
                    <a:lstStyle/>
                    <a:p>
                      <a:pPr algn="ctr">
                        <a:lnSpc>
                          <a:spcPct val="115000"/>
                        </a:lnSpc>
                        <a:spcBef>
                          <a:spcPts val="1200"/>
                        </a:spcBef>
                        <a:spcAft>
                          <a:spcPts val="1200"/>
                        </a:spcAft>
                        <a:buNone/>
                      </a:pPr>
                      <a:r>
                        <a:rPr lang="en-US" sz="1100">
                          <a:effectLst/>
                        </a:rPr>
                        <a:t>P</a:t>
                      </a:r>
                      <a:endParaRPr lang="en-US" sz="11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nSpc>
                          <a:spcPct val="115000"/>
                        </a:lnSpc>
                        <a:spcBef>
                          <a:spcPts val="1200"/>
                        </a:spcBef>
                        <a:spcAft>
                          <a:spcPts val="1200"/>
                        </a:spcAft>
                        <a:buNone/>
                      </a:pPr>
                      <a:r>
                        <a:rPr lang="en-US" sz="1100">
                          <a:effectLst/>
                        </a:rPr>
                        <a:t>Coefficient of Use</a:t>
                      </a:r>
                      <a:endParaRPr lang="en-US" sz="11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extLst>
                  <a:ext uri="{0D108BD9-81ED-4DB2-BD59-A6C34878D82A}">
                    <a16:rowId xmlns:a16="http://schemas.microsoft.com/office/drawing/2014/main" val="2954385106"/>
                  </a:ext>
                </a:extLst>
              </a:tr>
              <a:tr h="608764">
                <a:tc>
                  <a:txBody>
                    <a:bodyPr/>
                    <a:lstStyle/>
                    <a:p>
                      <a:pPr algn="ctr">
                        <a:lnSpc>
                          <a:spcPct val="115000"/>
                        </a:lnSpc>
                        <a:spcBef>
                          <a:spcPts val="1200"/>
                        </a:spcBef>
                        <a:spcAft>
                          <a:spcPts val="1200"/>
                        </a:spcAft>
                        <a:buNone/>
                      </a:pPr>
                      <a:r>
                        <a:rPr lang="en-US" sz="1100">
                          <a:effectLst/>
                        </a:rPr>
                        <a:t>L</a:t>
                      </a:r>
                      <a:r>
                        <a:rPr lang="en-US" sz="700">
                          <a:effectLst/>
                        </a:rPr>
                        <a:t>q</a:t>
                      </a:r>
                      <a:endParaRPr lang="en-US" sz="11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nSpc>
                          <a:spcPct val="115000"/>
                        </a:lnSpc>
                        <a:spcBef>
                          <a:spcPts val="1200"/>
                        </a:spcBef>
                        <a:spcAft>
                          <a:spcPts val="1200"/>
                        </a:spcAft>
                        <a:buNone/>
                      </a:pPr>
                      <a:r>
                        <a:rPr lang="en-US" sz="1100">
                          <a:effectLst/>
                        </a:rPr>
                        <a:t>Queuing Length</a:t>
                      </a:r>
                      <a:endParaRPr lang="en-US" sz="11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extLst>
                  <a:ext uri="{0D108BD9-81ED-4DB2-BD59-A6C34878D82A}">
                    <a16:rowId xmlns:a16="http://schemas.microsoft.com/office/drawing/2014/main" val="2185399983"/>
                  </a:ext>
                </a:extLst>
              </a:tr>
              <a:tr h="608764">
                <a:tc>
                  <a:txBody>
                    <a:bodyPr/>
                    <a:lstStyle/>
                    <a:p>
                      <a:pPr algn="ctr">
                        <a:lnSpc>
                          <a:spcPct val="115000"/>
                        </a:lnSpc>
                        <a:spcBef>
                          <a:spcPts val="1200"/>
                        </a:spcBef>
                        <a:spcAft>
                          <a:spcPts val="1200"/>
                        </a:spcAft>
                        <a:buNone/>
                      </a:pPr>
                      <a:r>
                        <a:rPr lang="en-US" sz="1100">
                          <a:effectLst/>
                        </a:rPr>
                        <a:t>L</a:t>
                      </a:r>
                      <a:r>
                        <a:rPr lang="en-US" sz="700">
                          <a:effectLst/>
                        </a:rPr>
                        <a:t>s</a:t>
                      </a:r>
                      <a:endParaRPr lang="en-US" sz="11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nSpc>
                          <a:spcPct val="115000"/>
                        </a:lnSpc>
                        <a:spcBef>
                          <a:spcPts val="1200"/>
                        </a:spcBef>
                        <a:spcAft>
                          <a:spcPts val="1200"/>
                        </a:spcAft>
                        <a:buNone/>
                      </a:pPr>
                      <a:r>
                        <a:rPr lang="en-US" sz="1100">
                          <a:effectLst/>
                        </a:rPr>
                        <a:t>System Length</a:t>
                      </a:r>
                      <a:endParaRPr lang="en-US" sz="11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extLst>
                  <a:ext uri="{0D108BD9-81ED-4DB2-BD59-A6C34878D82A}">
                    <a16:rowId xmlns:a16="http://schemas.microsoft.com/office/drawing/2014/main" val="1790418924"/>
                  </a:ext>
                </a:extLst>
              </a:tr>
              <a:tr h="608764">
                <a:tc>
                  <a:txBody>
                    <a:bodyPr/>
                    <a:lstStyle/>
                    <a:p>
                      <a:pPr algn="ctr">
                        <a:lnSpc>
                          <a:spcPct val="115000"/>
                        </a:lnSpc>
                        <a:spcBef>
                          <a:spcPts val="1200"/>
                        </a:spcBef>
                        <a:spcAft>
                          <a:spcPts val="1200"/>
                        </a:spcAft>
                        <a:buNone/>
                      </a:pPr>
                      <a:r>
                        <a:rPr lang="en-US" sz="1100">
                          <a:effectLst/>
                        </a:rPr>
                        <a:t>W</a:t>
                      </a:r>
                      <a:r>
                        <a:rPr lang="en-US" sz="700">
                          <a:effectLst/>
                        </a:rPr>
                        <a:t>q</a:t>
                      </a:r>
                      <a:endParaRPr lang="en-US" sz="11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nSpc>
                          <a:spcPct val="115000"/>
                        </a:lnSpc>
                        <a:spcBef>
                          <a:spcPts val="1200"/>
                        </a:spcBef>
                        <a:spcAft>
                          <a:spcPts val="1200"/>
                        </a:spcAft>
                        <a:buNone/>
                      </a:pPr>
                      <a:r>
                        <a:rPr lang="en-US" sz="1100">
                          <a:effectLst/>
                        </a:rPr>
                        <a:t>Waiting Time in Queue</a:t>
                      </a:r>
                      <a:endParaRPr lang="en-US" sz="11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extLst>
                  <a:ext uri="{0D108BD9-81ED-4DB2-BD59-A6C34878D82A}">
                    <a16:rowId xmlns:a16="http://schemas.microsoft.com/office/drawing/2014/main" val="129840544"/>
                  </a:ext>
                </a:extLst>
              </a:tr>
              <a:tr h="608764">
                <a:tc>
                  <a:txBody>
                    <a:bodyPr/>
                    <a:lstStyle/>
                    <a:p>
                      <a:pPr algn="ctr">
                        <a:lnSpc>
                          <a:spcPct val="115000"/>
                        </a:lnSpc>
                        <a:spcBef>
                          <a:spcPts val="1200"/>
                        </a:spcBef>
                        <a:spcAft>
                          <a:spcPts val="1200"/>
                        </a:spcAft>
                        <a:buNone/>
                      </a:pPr>
                      <a:r>
                        <a:rPr lang="en-US" sz="1100">
                          <a:effectLst/>
                        </a:rPr>
                        <a:t>W</a:t>
                      </a:r>
                      <a:r>
                        <a:rPr lang="en-US" sz="800">
                          <a:effectLst/>
                        </a:rPr>
                        <a:t>s</a:t>
                      </a:r>
                      <a:endParaRPr lang="en-US" sz="110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tc>
                  <a:txBody>
                    <a:bodyPr/>
                    <a:lstStyle/>
                    <a:p>
                      <a:pPr>
                        <a:lnSpc>
                          <a:spcPct val="115000"/>
                        </a:lnSpc>
                        <a:spcBef>
                          <a:spcPts val="1200"/>
                        </a:spcBef>
                        <a:spcAft>
                          <a:spcPts val="1200"/>
                        </a:spcAft>
                        <a:buNone/>
                      </a:pPr>
                      <a:r>
                        <a:rPr lang="en-US" sz="1100" dirty="0">
                          <a:effectLst/>
                        </a:rPr>
                        <a:t>Waiting Time in System</a:t>
                      </a:r>
                      <a:endParaRPr lang="en-US" sz="1100" dirty="0">
                        <a:effectLst/>
                        <a:latin typeface="Constantia" panose="02030602050306030303" pitchFamily="18" charset="0"/>
                        <a:ea typeface="Constantia" panose="02030602050306030303" pitchFamily="18" charset="0"/>
                        <a:cs typeface="Constantia" panose="02030602050306030303" pitchFamily="18" charset="0"/>
                      </a:endParaRPr>
                    </a:p>
                  </a:txBody>
                  <a:tcPr marL="68580" marR="68580" marT="0" marB="0"/>
                </a:tc>
                <a:extLst>
                  <a:ext uri="{0D108BD9-81ED-4DB2-BD59-A6C34878D82A}">
                    <a16:rowId xmlns:a16="http://schemas.microsoft.com/office/drawing/2014/main" val="3093522916"/>
                  </a:ext>
                </a:extLst>
              </a:tr>
            </a:tbl>
          </a:graphicData>
        </a:graphic>
      </p:graphicFrame>
    </p:spTree>
    <p:extLst>
      <p:ext uri="{BB962C8B-B14F-4D97-AF65-F5344CB8AC3E}">
        <p14:creationId xmlns:p14="http://schemas.microsoft.com/office/powerpoint/2010/main" val="353441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7E442-C8EF-8519-1A67-71E34657700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A13EF35B-E6A6-9EF9-0A8E-131FEF02DABC}"/>
              </a:ext>
            </a:extLst>
          </p:cNvPr>
          <p:cNvSpPr/>
          <p:nvPr/>
        </p:nvSpPr>
        <p:spPr>
          <a:xfrm>
            <a:off x="7772"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435A1772-13A5-87CB-4714-EFB12E3DE5DD}"/>
              </a:ext>
            </a:extLst>
          </p:cNvPr>
          <p:cNvSpPr/>
          <p:nvPr/>
        </p:nvSpPr>
        <p:spPr>
          <a:xfrm>
            <a:off x="594360" y="6510528"/>
            <a:ext cx="10972800" cy="13716"/>
          </a:xfrm>
          <a:prstGeom prst="rect">
            <a:avLst/>
          </a:prstGeom>
          <a:solidFill>
            <a:srgbClr val="2184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a:extLst>
              <a:ext uri="{FF2B5EF4-FFF2-40B4-BE49-F238E27FC236}">
                <a16:creationId xmlns:a16="http://schemas.microsoft.com/office/drawing/2014/main" id="{B68F1F85-4B9B-DFE8-8F9D-136DC24B2289}"/>
              </a:ext>
            </a:extLst>
          </p:cNvPr>
          <p:cNvSpPr txBox="1"/>
          <p:nvPr/>
        </p:nvSpPr>
        <p:spPr>
          <a:xfrm>
            <a:off x="10881360" y="6547104"/>
            <a:ext cx="548640" cy="201168"/>
          </a:xfrm>
          <a:prstGeom prst="rect">
            <a:avLst/>
          </a:prstGeom>
          <a:noFill/>
        </p:spPr>
        <p:txBody>
          <a:bodyPr wrap="none">
            <a:spAutoFit/>
          </a:bodyPr>
          <a:lstStyle/>
          <a:p>
            <a:pPr algn="r">
              <a:defRPr sz="900">
                <a:solidFill>
                  <a:srgbClr val="697682"/>
                </a:solidFill>
              </a:defRPr>
            </a:pPr>
            <a:r>
              <a:t>4</a:t>
            </a:r>
          </a:p>
        </p:txBody>
      </p:sp>
      <p:sp>
        <p:nvSpPr>
          <p:cNvPr id="6" name="Rounded Rectangle 5">
            <a:extLst>
              <a:ext uri="{FF2B5EF4-FFF2-40B4-BE49-F238E27FC236}">
                <a16:creationId xmlns:a16="http://schemas.microsoft.com/office/drawing/2014/main" id="{DD0C3BDF-041B-9343-9F09-25F94CF96FCB}"/>
              </a:ext>
            </a:extLst>
          </p:cNvPr>
          <p:cNvSpPr/>
          <p:nvPr/>
        </p:nvSpPr>
        <p:spPr>
          <a:xfrm>
            <a:off x="685800" y="1325880"/>
            <a:ext cx="3429000" cy="1204378"/>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chemeClr val="tx1"/>
                </a:solidFill>
              </a:rPr>
              <a:t>* Methodology: Applying Industrial Engineering concepts to reduce waiting time and improve service efficiency.</a:t>
            </a:r>
            <a:endParaRPr dirty="0">
              <a:solidFill>
                <a:schemeClr val="tx1"/>
              </a:solidFill>
            </a:endParaRPr>
          </a:p>
        </p:txBody>
      </p:sp>
      <p:sp>
        <p:nvSpPr>
          <p:cNvPr id="9" name="TextBox 8">
            <a:extLst>
              <a:ext uri="{FF2B5EF4-FFF2-40B4-BE49-F238E27FC236}">
                <a16:creationId xmlns:a16="http://schemas.microsoft.com/office/drawing/2014/main" id="{C76073B8-C61A-D8AA-1BF3-27FC967D3976}"/>
              </a:ext>
            </a:extLst>
          </p:cNvPr>
          <p:cNvSpPr txBox="1"/>
          <p:nvPr/>
        </p:nvSpPr>
        <p:spPr>
          <a:xfrm>
            <a:off x="914400" y="1984248"/>
            <a:ext cx="184731" cy="307777"/>
          </a:xfrm>
          <a:prstGeom prst="rect">
            <a:avLst/>
          </a:prstGeom>
          <a:noFill/>
        </p:spPr>
        <p:txBody>
          <a:bodyPr wrap="none">
            <a:spAutoFit/>
          </a:bodyPr>
          <a:lstStyle/>
          <a:p>
            <a:pPr>
              <a:defRPr sz="1400">
                <a:solidFill>
                  <a:srgbClr val="26303A"/>
                </a:solidFill>
              </a:defRPr>
            </a:pPr>
            <a:endParaRPr dirty="0"/>
          </a:p>
        </p:txBody>
      </p:sp>
      <p:sp>
        <p:nvSpPr>
          <p:cNvPr id="10" name="Rounded Rectangle 9">
            <a:extLst>
              <a:ext uri="{FF2B5EF4-FFF2-40B4-BE49-F238E27FC236}">
                <a16:creationId xmlns:a16="http://schemas.microsoft.com/office/drawing/2014/main" id="{372B0D6D-7033-AF1B-87F2-14B89BF76914}"/>
              </a:ext>
            </a:extLst>
          </p:cNvPr>
          <p:cNvSpPr/>
          <p:nvPr/>
        </p:nvSpPr>
        <p:spPr>
          <a:xfrm>
            <a:off x="4389120" y="1325880"/>
            <a:ext cx="3429000" cy="1204378"/>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chemeClr val="tx1"/>
                </a:solidFill>
              </a:rPr>
              <a:t>* System: A smartphone application that simulates and automates Traffic Department services.</a:t>
            </a:r>
            <a:endParaRPr dirty="0">
              <a:solidFill>
                <a:schemeClr val="tx1"/>
              </a:solidFill>
            </a:endParaRPr>
          </a:p>
        </p:txBody>
      </p:sp>
      <p:sp>
        <p:nvSpPr>
          <p:cNvPr id="12" name="TextBox 11">
            <a:extLst>
              <a:ext uri="{FF2B5EF4-FFF2-40B4-BE49-F238E27FC236}">
                <a16:creationId xmlns:a16="http://schemas.microsoft.com/office/drawing/2014/main" id="{39E39FDD-995F-0EF1-4387-42C6FB5ECF43}"/>
              </a:ext>
            </a:extLst>
          </p:cNvPr>
          <p:cNvSpPr txBox="1"/>
          <p:nvPr/>
        </p:nvSpPr>
        <p:spPr>
          <a:xfrm>
            <a:off x="4617720" y="1490472"/>
            <a:ext cx="184731" cy="369332"/>
          </a:xfrm>
          <a:prstGeom prst="rect">
            <a:avLst/>
          </a:prstGeom>
          <a:noFill/>
        </p:spPr>
        <p:txBody>
          <a:bodyPr wrap="none">
            <a:spAutoFit/>
          </a:bodyPr>
          <a:lstStyle/>
          <a:p>
            <a:pPr>
              <a:defRPr sz="1800" b="1">
                <a:solidFill>
                  <a:srgbClr val="152A43"/>
                </a:solidFill>
              </a:defRPr>
            </a:pPr>
            <a:endParaRPr dirty="0"/>
          </a:p>
        </p:txBody>
      </p:sp>
      <p:sp>
        <p:nvSpPr>
          <p:cNvPr id="13" name="TextBox 12">
            <a:extLst>
              <a:ext uri="{FF2B5EF4-FFF2-40B4-BE49-F238E27FC236}">
                <a16:creationId xmlns:a16="http://schemas.microsoft.com/office/drawing/2014/main" id="{FF1723EB-DFF3-0D08-9E91-DDB3AF77792A}"/>
              </a:ext>
            </a:extLst>
          </p:cNvPr>
          <p:cNvSpPr txBox="1"/>
          <p:nvPr/>
        </p:nvSpPr>
        <p:spPr>
          <a:xfrm>
            <a:off x="4617720" y="1984248"/>
            <a:ext cx="184731" cy="307777"/>
          </a:xfrm>
          <a:prstGeom prst="rect">
            <a:avLst/>
          </a:prstGeom>
          <a:noFill/>
        </p:spPr>
        <p:txBody>
          <a:bodyPr wrap="none">
            <a:spAutoFit/>
          </a:bodyPr>
          <a:lstStyle/>
          <a:p>
            <a:pPr>
              <a:defRPr sz="1400">
                <a:solidFill>
                  <a:srgbClr val="26303A"/>
                </a:solidFill>
              </a:defRPr>
            </a:pPr>
            <a:endParaRPr dirty="0"/>
          </a:p>
        </p:txBody>
      </p:sp>
      <p:sp>
        <p:nvSpPr>
          <p:cNvPr id="14" name="Rounded Rectangle 13">
            <a:extLst>
              <a:ext uri="{FF2B5EF4-FFF2-40B4-BE49-F238E27FC236}">
                <a16:creationId xmlns:a16="http://schemas.microsoft.com/office/drawing/2014/main" id="{7ECE1432-2AF0-9B01-DFB6-6DBD1BB6E48F}"/>
              </a:ext>
            </a:extLst>
          </p:cNvPr>
          <p:cNvSpPr/>
          <p:nvPr/>
        </p:nvSpPr>
        <p:spPr>
          <a:xfrm>
            <a:off x="8092440" y="1325880"/>
            <a:ext cx="3429000" cy="1204378"/>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lt-LT">
                <a:solidFill>
                  <a:schemeClr val="tx1"/>
                </a:solidFill>
              </a:rPr>
              <a:t>* Components: Mobile Application + Control Panel + Database.</a:t>
            </a:r>
            <a:endParaRPr dirty="0">
              <a:solidFill>
                <a:schemeClr val="tx1"/>
              </a:solidFill>
            </a:endParaRPr>
          </a:p>
        </p:txBody>
      </p:sp>
      <p:sp>
        <p:nvSpPr>
          <p:cNvPr id="16" name="TextBox 15">
            <a:extLst>
              <a:ext uri="{FF2B5EF4-FFF2-40B4-BE49-F238E27FC236}">
                <a16:creationId xmlns:a16="http://schemas.microsoft.com/office/drawing/2014/main" id="{3E1F80D9-3136-22A5-AD54-1D159E60F6BF}"/>
              </a:ext>
            </a:extLst>
          </p:cNvPr>
          <p:cNvSpPr txBox="1"/>
          <p:nvPr/>
        </p:nvSpPr>
        <p:spPr>
          <a:xfrm>
            <a:off x="8321040" y="1490472"/>
            <a:ext cx="184731" cy="369332"/>
          </a:xfrm>
          <a:prstGeom prst="rect">
            <a:avLst/>
          </a:prstGeom>
          <a:noFill/>
        </p:spPr>
        <p:txBody>
          <a:bodyPr wrap="none">
            <a:spAutoFit/>
          </a:bodyPr>
          <a:lstStyle/>
          <a:p>
            <a:pPr>
              <a:defRPr sz="1800" b="1">
                <a:solidFill>
                  <a:srgbClr val="152A43"/>
                </a:solidFill>
              </a:defRPr>
            </a:pPr>
            <a:endParaRPr dirty="0"/>
          </a:p>
        </p:txBody>
      </p:sp>
      <p:sp>
        <p:nvSpPr>
          <p:cNvPr id="17" name="TextBox 16">
            <a:extLst>
              <a:ext uri="{FF2B5EF4-FFF2-40B4-BE49-F238E27FC236}">
                <a16:creationId xmlns:a16="http://schemas.microsoft.com/office/drawing/2014/main" id="{40E4CC62-0F92-E31D-289F-1AE064282BFE}"/>
              </a:ext>
            </a:extLst>
          </p:cNvPr>
          <p:cNvSpPr txBox="1"/>
          <p:nvPr/>
        </p:nvSpPr>
        <p:spPr>
          <a:xfrm>
            <a:off x="8321040" y="1984248"/>
            <a:ext cx="184731" cy="307777"/>
          </a:xfrm>
          <a:prstGeom prst="rect">
            <a:avLst/>
          </a:prstGeom>
          <a:noFill/>
        </p:spPr>
        <p:txBody>
          <a:bodyPr wrap="none">
            <a:spAutoFit/>
          </a:bodyPr>
          <a:lstStyle/>
          <a:p>
            <a:pPr>
              <a:defRPr sz="1400">
                <a:solidFill>
                  <a:srgbClr val="26303A"/>
                </a:solidFill>
              </a:defRPr>
            </a:pPr>
            <a:endParaRPr dirty="0"/>
          </a:p>
        </p:txBody>
      </p:sp>
      <p:sp>
        <p:nvSpPr>
          <p:cNvPr id="18" name="Rounded Rectangle 5">
            <a:extLst>
              <a:ext uri="{FF2B5EF4-FFF2-40B4-BE49-F238E27FC236}">
                <a16:creationId xmlns:a16="http://schemas.microsoft.com/office/drawing/2014/main" id="{BBDBEC99-E2E9-BFB5-F223-F73ABE34F93F}"/>
              </a:ext>
            </a:extLst>
          </p:cNvPr>
          <p:cNvSpPr/>
          <p:nvPr/>
        </p:nvSpPr>
        <p:spPr>
          <a:xfrm>
            <a:off x="685800" y="3163323"/>
            <a:ext cx="3429000" cy="1204378"/>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chemeClr val="tx1"/>
                </a:solidFill>
              </a:rPr>
              <a:t>* Design Requirements: Simple, fast, secure, accessible, and compatible with mobile devices.</a:t>
            </a:r>
            <a:endParaRPr dirty="0">
              <a:solidFill>
                <a:schemeClr val="tx1"/>
              </a:solidFill>
            </a:endParaRPr>
          </a:p>
        </p:txBody>
      </p:sp>
      <p:sp>
        <p:nvSpPr>
          <p:cNvPr id="19" name="Rounded Rectangle 5">
            <a:extLst>
              <a:ext uri="{FF2B5EF4-FFF2-40B4-BE49-F238E27FC236}">
                <a16:creationId xmlns:a16="http://schemas.microsoft.com/office/drawing/2014/main" id="{C8E28F44-1C2F-7AAD-F10D-F8F6137BF1F1}"/>
              </a:ext>
            </a:extLst>
          </p:cNvPr>
          <p:cNvSpPr/>
          <p:nvPr/>
        </p:nvSpPr>
        <p:spPr>
          <a:xfrm>
            <a:off x="4381500" y="3186391"/>
            <a:ext cx="3429000" cy="1204378"/>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chemeClr val="tx1"/>
                </a:solidFill>
              </a:rPr>
              <a:t>* Standards: Security, privacy, and accessibility requirements.</a:t>
            </a:r>
            <a:endParaRPr dirty="0">
              <a:solidFill>
                <a:schemeClr val="tx1"/>
              </a:solidFill>
            </a:endParaRPr>
          </a:p>
        </p:txBody>
      </p:sp>
      <p:sp>
        <p:nvSpPr>
          <p:cNvPr id="20" name="Rounded Rectangle 5">
            <a:extLst>
              <a:ext uri="{FF2B5EF4-FFF2-40B4-BE49-F238E27FC236}">
                <a16:creationId xmlns:a16="http://schemas.microsoft.com/office/drawing/2014/main" id="{46C4AAE1-7ECC-7061-396A-D39B5EAB391F}"/>
              </a:ext>
            </a:extLst>
          </p:cNvPr>
          <p:cNvSpPr/>
          <p:nvPr/>
        </p:nvSpPr>
        <p:spPr>
          <a:xfrm>
            <a:off x="8290483" y="3186391"/>
            <a:ext cx="3429000" cy="1204378"/>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chemeClr val="tx1"/>
                </a:solidFill>
              </a:rPr>
              <a:t>* Alternative: A mobile application was chosen over a web system for easier access, faster service, and instant notifications.</a:t>
            </a:r>
            <a:endParaRPr dirty="0">
              <a:solidFill>
                <a:schemeClr val="tx1"/>
              </a:solidFill>
            </a:endParaRPr>
          </a:p>
        </p:txBody>
      </p:sp>
    </p:spTree>
    <p:extLst>
      <p:ext uri="{BB962C8B-B14F-4D97-AF65-F5344CB8AC3E}">
        <p14:creationId xmlns:p14="http://schemas.microsoft.com/office/powerpoint/2010/main" val="3947186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a:extLst>
              <a:ext uri="{FF2B5EF4-FFF2-40B4-BE49-F238E27FC236}">
                <a16:creationId xmlns:a16="http://schemas.microsoft.com/office/drawing/2014/main" id="{CA3136D1-CEF0-A39F-FA0A-63F8BDB71892}"/>
              </a:ext>
            </a:extLst>
          </p:cNvPr>
          <p:cNvPicPr>
            <a:picLocks noChangeAspect="1"/>
          </p:cNvPicPr>
          <p:nvPr/>
        </p:nvPicPr>
        <p:blipFill>
          <a:blip r:embed="rId2"/>
          <a:stretch>
            <a:fillRect/>
          </a:stretch>
        </p:blipFill>
        <p:spPr>
          <a:xfrm>
            <a:off x="200416" y="288099"/>
            <a:ext cx="11348581" cy="6450904"/>
          </a:xfrm>
          <a:prstGeom prst="rect">
            <a:avLst/>
          </a:prstGeom>
        </p:spPr>
      </p:pic>
    </p:spTree>
    <p:extLst>
      <p:ext uri="{BB962C8B-B14F-4D97-AF65-F5344CB8AC3E}">
        <p14:creationId xmlns:p14="http://schemas.microsoft.com/office/powerpoint/2010/main" val="31273495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10.jpg">
            <a:extLst>
              <a:ext uri="{FF2B5EF4-FFF2-40B4-BE49-F238E27FC236}">
                <a16:creationId xmlns:a16="http://schemas.microsoft.com/office/drawing/2014/main" id="{1AB5B063-9153-10A3-407D-455F924E42EE}"/>
              </a:ext>
            </a:extLst>
          </p:cNvPr>
          <p:cNvPicPr/>
          <p:nvPr/>
        </p:nvPicPr>
        <p:blipFill>
          <a:blip r:embed="rId2"/>
          <a:srcRect/>
          <a:stretch>
            <a:fillRect/>
          </a:stretch>
        </p:blipFill>
        <p:spPr>
          <a:xfrm>
            <a:off x="350728" y="979170"/>
            <a:ext cx="11586575" cy="5584468"/>
          </a:xfrm>
          <a:prstGeom prst="rect">
            <a:avLst/>
          </a:prstGeom>
          <a:ln/>
        </p:spPr>
      </p:pic>
    </p:spTree>
    <p:extLst>
      <p:ext uri="{BB962C8B-B14F-4D97-AF65-F5344CB8AC3E}">
        <p14:creationId xmlns:p14="http://schemas.microsoft.com/office/powerpoint/2010/main" val="16365569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12.jpg">
            <a:extLst>
              <a:ext uri="{FF2B5EF4-FFF2-40B4-BE49-F238E27FC236}">
                <a16:creationId xmlns:a16="http://schemas.microsoft.com/office/drawing/2014/main" id="{900590D8-D995-648F-1291-75CF5786A3BB}"/>
              </a:ext>
            </a:extLst>
          </p:cNvPr>
          <p:cNvPicPr/>
          <p:nvPr/>
        </p:nvPicPr>
        <p:blipFill>
          <a:blip r:embed="rId2"/>
          <a:srcRect/>
          <a:stretch>
            <a:fillRect/>
          </a:stretch>
        </p:blipFill>
        <p:spPr>
          <a:xfrm>
            <a:off x="2455101" y="316230"/>
            <a:ext cx="7202466" cy="6225540"/>
          </a:xfrm>
          <a:prstGeom prst="rect">
            <a:avLst/>
          </a:prstGeom>
          <a:ln/>
        </p:spPr>
      </p:pic>
    </p:spTree>
    <p:extLst>
      <p:ext uri="{BB962C8B-B14F-4D97-AF65-F5344CB8AC3E}">
        <p14:creationId xmlns:p14="http://schemas.microsoft.com/office/powerpoint/2010/main" val="2701680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4.jpg">
            <a:extLst>
              <a:ext uri="{FF2B5EF4-FFF2-40B4-BE49-F238E27FC236}">
                <a16:creationId xmlns:a16="http://schemas.microsoft.com/office/drawing/2014/main" id="{521B5E22-6434-973D-0335-70F95E92CD47}"/>
              </a:ext>
            </a:extLst>
          </p:cNvPr>
          <p:cNvPicPr/>
          <p:nvPr/>
        </p:nvPicPr>
        <p:blipFill>
          <a:blip r:embed="rId2"/>
          <a:srcRect/>
          <a:stretch>
            <a:fillRect/>
          </a:stretch>
        </p:blipFill>
        <p:spPr>
          <a:xfrm>
            <a:off x="1002082" y="337503"/>
            <a:ext cx="8029184" cy="6182995"/>
          </a:xfrm>
          <a:prstGeom prst="rect">
            <a:avLst/>
          </a:prstGeom>
          <a:ln/>
        </p:spPr>
      </p:pic>
    </p:spTree>
    <p:extLst>
      <p:ext uri="{BB962C8B-B14F-4D97-AF65-F5344CB8AC3E}">
        <p14:creationId xmlns:p14="http://schemas.microsoft.com/office/powerpoint/2010/main" val="41802341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9.png">
            <a:extLst>
              <a:ext uri="{FF2B5EF4-FFF2-40B4-BE49-F238E27FC236}">
                <a16:creationId xmlns:a16="http://schemas.microsoft.com/office/drawing/2014/main" id="{C393AB3A-A709-9699-2BF2-E2DABF123280}"/>
              </a:ext>
            </a:extLst>
          </p:cNvPr>
          <p:cNvPicPr/>
          <p:nvPr/>
        </p:nvPicPr>
        <p:blipFill>
          <a:blip r:embed="rId2"/>
          <a:srcRect/>
          <a:stretch>
            <a:fillRect/>
          </a:stretch>
        </p:blipFill>
        <p:spPr>
          <a:xfrm>
            <a:off x="184968" y="416438"/>
            <a:ext cx="3359898" cy="5821524"/>
          </a:xfrm>
          <a:prstGeom prst="rect">
            <a:avLst/>
          </a:prstGeom>
          <a:ln/>
        </p:spPr>
      </p:pic>
      <p:pic>
        <p:nvPicPr>
          <p:cNvPr id="3" name="image11.png">
            <a:extLst>
              <a:ext uri="{FF2B5EF4-FFF2-40B4-BE49-F238E27FC236}">
                <a16:creationId xmlns:a16="http://schemas.microsoft.com/office/drawing/2014/main" id="{2B42FCCD-30B8-7DFA-B795-DA91EFFBE67E}"/>
              </a:ext>
            </a:extLst>
          </p:cNvPr>
          <p:cNvPicPr/>
          <p:nvPr/>
        </p:nvPicPr>
        <p:blipFill>
          <a:blip r:embed="rId3"/>
          <a:srcRect/>
          <a:stretch>
            <a:fillRect/>
          </a:stretch>
        </p:blipFill>
        <p:spPr>
          <a:xfrm>
            <a:off x="3763158" y="416438"/>
            <a:ext cx="3734583" cy="5922880"/>
          </a:xfrm>
          <a:prstGeom prst="rect">
            <a:avLst/>
          </a:prstGeom>
          <a:ln/>
        </p:spPr>
      </p:pic>
      <p:pic>
        <p:nvPicPr>
          <p:cNvPr id="4" name="image7.png">
            <a:extLst>
              <a:ext uri="{FF2B5EF4-FFF2-40B4-BE49-F238E27FC236}">
                <a16:creationId xmlns:a16="http://schemas.microsoft.com/office/drawing/2014/main" id="{DE64C072-4F64-0CBE-B37A-6822BC588DC8}"/>
              </a:ext>
            </a:extLst>
          </p:cNvPr>
          <p:cNvPicPr/>
          <p:nvPr/>
        </p:nvPicPr>
        <p:blipFill>
          <a:blip r:embed="rId4"/>
          <a:srcRect/>
          <a:stretch>
            <a:fillRect/>
          </a:stretch>
        </p:blipFill>
        <p:spPr>
          <a:xfrm>
            <a:off x="7716033" y="409810"/>
            <a:ext cx="4137660" cy="5928360"/>
          </a:xfrm>
          <a:prstGeom prst="rect">
            <a:avLst/>
          </a:prstGeom>
          <a:ln/>
        </p:spPr>
      </p:pic>
    </p:spTree>
    <p:extLst>
      <p:ext uri="{BB962C8B-B14F-4D97-AF65-F5344CB8AC3E}">
        <p14:creationId xmlns:p14="http://schemas.microsoft.com/office/powerpoint/2010/main" val="1959941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EE6022-F63D-0EBC-B744-613649D27DE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5A2BD17-9A3A-391C-DBA5-25AF07B08DDC}"/>
              </a:ext>
            </a:extLst>
          </p:cNvPr>
          <p:cNvSpPr/>
          <p:nvPr/>
        </p:nvSpPr>
        <p:spPr>
          <a:xfrm>
            <a:off x="0" y="347481"/>
            <a:ext cx="12191695" cy="6858000"/>
          </a:xfrm>
          <a:prstGeom prst="rect">
            <a:avLst/>
          </a:prstGeom>
          <a:solidFill>
            <a:srgbClr val="152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3A080B05-C12B-7E2D-657D-642BD155BE6B}"/>
              </a:ext>
            </a:extLst>
          </p:cNvPr>
          <p:cNvSpPr/>
          <p:nvPr/>
        </p:nvSpPr>
        <p:spPr>
          <a:xfrm>
            <a:off x="685800" y="960120"/>
            <a:ext cx="109728" cy="4572000"/>
          </a:xfrm>
          <a:prstGeom prst="rect">
            <a:avLst/>
          </a:prstGeom>
          <a:solidFill>
            <a:srgbClr val="2184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3C85B332-816F-CF38-BC99-683E62218A8E}"/>
              </a:ext>
            </a:extLst>
          </p:cNvPr>
          <p:cNvSpPr txBox="1"/>
          <p:nvPr/>
        </p:nvSpPr>
        <p:spPr>
          <a:xfrm>
            <a:off x="1051560" y="1143000"/>
            <a:ext cx="184731" cy="677108"/>
          </a:xfrm>
          <a:prstGeom prst="rect">
            <a:avLst/>
          </a:prstGeom>
          <a:noFill/>
        </p:spPr>
        <p:txBody>
          <a:bodyPr wrap="none">
            <a:spAutoFit/>
          </a:bodyPr>
          <a:lstStyle/>
          <a:p>
            <a:pPr>
              <a:defRPr sz="3800" b="1">
                <a:solidFill>
                  <a:srgbClr val="FFFFFF"/>
                </a:solidFill>
              </a:defRPr>
            </a:pPr>
            <a:endParaRPr dirty="0"/>
          </a:p>
        </p:txBody>
      </p:sp>
      <p:sp>
        <p:nvSpPr>
          <p:cNvPr id="5" name="TextBox 4">
            <a:extLst>
              <a:ext uri="{FF2B5EF4-FFF2-40B4-BE49-F238E27FC236}">
                <a16:creationId xmlns:a16="http://schemas.microsoft.com/office/drawing/2014/main" id="{FB11349B-C8CE-35FF-E534-24A73BBD4015}"/>
              </a:ext>
            </a:extLst>
          </p:cNvPr>
          <p:cNvSpPr txBox="1"/>
          <p:nvPr/>
        </p:nvSpPr>
        <p:spPr>
          <a:xfrm>
            <a:off x="2351887" y="1820108"/>
            <a:ext cx="4950788" cy="707886"/>
          </a:xfrm>
          <a:prstGeom prst="rect">
            <a:avLst/>
          </a:prstGeom>
          <a:noFill/>
        </p:spPr>
        <p:txBody>
          <a:bodyPr wrap="square">
            <a:spAutoFit/>
          </a:bodyPr>
          <a:lstStyle/>
          <a:p>
            <a:pPr>
              <a:defRPr sz="1700">
                <a:solidFill>
                  <a:srgbClr val="FFFFFF"/>
                </a:solidFill>
              </a:defRPr>
            </a:pPr>
            <a:r>
              <a:rPr lang="en-US" sz="2000" b="1" dirty="0"/>
              <a:t>Application Development</a:t>
            </a:r>
          </a:p>
          <a:p>
            <a:pPr>
              <a:defRPr sz="1700">
                <a:solidFill>
                  <a:srgbClr val="FFFFFF"/>
                </a:solidFill>
              </a:defRPr>
            </a:pPr>
            <a:endParaRPr sz="2000" b="1" dirty="0"/>
          </a:p>
        </p:txBody>
      </p:sp>
      <p:sp>
        <p:nvSpPr>
          <p:cNvPr id="6" name="Rounded Rectangle 5">
            <a:extLst>
              <a:ext uri="{FF2B5EF4-FFF2-40B4-BE49-F238E27FC236}">
                <a16:creationId xmlns:a16="http://schemas.microsoft.com/office/drawing/2014/main" id="{FF3D2AEE-15EF-E6D2-41AA-2CD51F50A39B}"/>
              </a:ext>
            </a:extLst>
          </p:cNvPr>
          <p:cNvSpPr/>
          <p:nvPr/>
        </p:nvSpPr>
        <p:spPr>
          <a:xfrm>
            <a:off x="2730674" y="2981194"/>
            <a:ext cx="7640877" cy="2730674"/>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marL="342900" indent="-342900" algn="ctr">
              <a:buFont typeface="+mj-lt"/>
              <a:buAutoNum type="arabicPeriod"/>
            </a:pPr>
            <a:r>
              <a:rPr lang="en-US" b="1" dirty="0">
                <a:solidFill>
                  <a:schemeClr val="tx1"/>
                </a:solidFill>
              </a:rPr>
              <a:t> Flutter: Developed the mobile application and user interface.</a:t>
            </a:r>
          </a:p>
          <a:p>
            <a:pPr marL="342900" indent="-342900" algn="ctr">
              <a:buFont typeface="+mj-lt"/>
              <a:buAutoNum type="arabicPeriod"/>
            </a:pPr>
            <a:r>
              <a:rPr lang="en-US" b="1" dirty="0">
                <a:solidFill>
                  <a:schemeClr val="tx1"/>
                </a:solidFill>
              </a:rPr>
              <a:t> Adobe XD: Designed the application screens and user experience.</a:t>
            </a:r>
          </a:p>
          <a:p>
            <a:pPr marL="342900" indent="-342900" algn="ctr">
              <a:buFont typeface="+mj-lt"/>
              <a:buAutoNum type="arabicPeriod"/>
            </a:pPr>
            <a:r>
              <a:rPr lang="en-US" b="1" dirty="0">
                <a:solidFill>
                  <a:schemeClr val="tx1"/>
                </a:solidFill>
              </a:rPr>
              <a:t> Firebase &amp; API: Connected the application to the database and enabled data management.</a:t>
            </a:r>
          </a:p>
          <a:p>
            <a:pPr marL="342900" indent="-342900" algn="ctr">
              <a:buFont typeface="+mj-lt"/>
              <a:buAutoNum type="arabicPeriod"/>
            </a:pPr>
            <a:r>
              <a:rPr lang="en-US" b="1" dirty="0">
                <a:solidFill>
                  <a:schemeClr val="tx1"/>
                </a:solidFill>
              </a:rPr>
              <a:t> CMS: Managed and organized application content.</a:t>
            </a:r>
          </a:p>
          <a:p>
            <a:pPr marL="342900" indent="-342900" algn="ctr">
              <a:buFont typeface="+mj-lt"/>
              <a:buAutoNum type="arabicPeriod"/>
            </a:pPr>
            <a:r>
              <a:rPr lang="en-US" b="1" dirty="0">
                <a:solidFill>
                  <a:schemeClr val="tx1"/>
                </a:solidFill>
              </a:rPr>
              <a:t> </a:t>
            </a:r>
            <a:r>
              <a:rPr lang="en-US" b="1" dirty="0" err="1">
                <a:solidFill>
                  <a:schemeClr val="tx1"/>
                </a:solidFill>
              </a:rPr>
              <a:t>PHPMyAdmin</a:t>
            </a:r>
            <a:r>
              <a:rPr lang="en-US" b="1" dirty="0">
                <a:solidFill>
                  <a:schemeClr val="tx1"/>
                </a:solidFill>
              </a:rPr>
              <a:t>: Managed the MySQL database</a:t>
            </a:r>
            <a:r>
              <a:rPr lang="en-US" dirty="0">
                <a:solidFill>
                  <a:schemeClr val="tx1"/>
                </a:solidFill>
              </a:rPr>
              <a:t>.</a:t>
            </a:r>
            <a:endParaRPr dirty="0">
              <a:solidFill>
                <a:schemeClr val="tx1"/>
              </a:solidFill>
            </a:endParaRPr>
          </a:p>
        </p:txBody>
      </p:sp>
    </p:spTree>
    <p:extLst>
      <p:ext uri="{BB962C8B-B14F-4D97-AF65-F5344CB8AC3E}">
        <p14:creationId xmlns:p14="http://schemas.microsoft.com/office/powerpoint/2010/main" val="2294704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594360" y="6510528"/>
            <a:ext cx="10972800" cy="13716"/>
          </a:xfrm>
          <a:prstGeom prst="rect">
            <a:avLst/>
          </a:prstGeom>
          <a:solidFill>
            <a:srgbClr val="2184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881360" y="6547104"/>
            <a:ext cx="548640" cy="201168"/>
          </a:xfrm>
          <a:prstGeom prst="rect">
            <a:avLst/>
          </a:prstGeom>
          <a:noFill/>
        </p:spPr>
        <p:txBody>
          <a:bodyPr wrap="none">
            <a:spAutoFit/>
          </a:bodyPr>
          <a:lstStyle/>
          <a:p>
            <a:pPr algn="r">
              <a:defRPr sz="900">
                <a:solidFill>
                  <a:srgbClr val="697682"/>
                </a:solidFill>
              </a:defRPr>
            </a:pPr>
            <a:r>
              <a:t>2</a:t>
            </a:r>
          </a:p>
        </p:txBody>
      </p:sp>
      <p:sp>
        <p:nvSpPr>
          <p:cNvPr id="7" name="Rectangle 6"/>
          <p:cNvSpPr/>
          <p:nvPr/>
        </p:nvSpPr>
        <p:spPr>
          <a:xfrm>
            <a:off x="731520" y="1325880"/>
            <a:ext cx="73152" cy="1828800"/>
          </a:xfrm>
          <a:prstGeom prst="rect">
            <a:avLst/>
          </a:prstGeom>
          <a:solidFill>
            <a:srgbClr val="2184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Rectangle 14"/>
          <p:cNvSpPr/>
          <p:nvPr/>
        </p:nvSpPr>
        <p:spPr>
          <a:xfrm>
            <a:off x="731520" y="3474720"/>
            <a:ext cx="73152" cy="1508760"/>
          </a:xfrm>
          <a:prstGeom prst="rect">
            <a:avLst/>
          </a:prstGeom>
          <a:solidFill>
            <a:srgbClr val="2184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aphicFrame>
        <p:nvGraphicFramePr>
          <p:cNvPr id="18" name="جدول 17">
            <a:extLst>
              <a:ext uri="{FF2B5EF4-FFF2-40B4-BE49-F238E27FC236}">
                <a16:creationId xmlns:a16="http://schemas.microsoft.com/office/drawing/2014/main" id="{63E2ABAB-2DFB-534B-E0CC-BBC96777AF11}"/>
              </a:ext>
            </a:extLst>
          </p:cNvPr>
          <p:cNvGraphicFramePr>
            <a:graphicFrameLocks noGrp="1"/>
          </p:cNvGraphicFramePr>
          <p:nvPr>
            <p:extLst>
              <p:ext uri="{D42A27DB-BD31-4B8C-83A1-F6EECF244321}">
                <p14:modId xmlns:p14="http://schemas.microsoft.com/office/powerpoint/2010/main" val="3451237066"/>
              </p:ext>
            </p:extLst>
          </p:nvPr>
        </p:nvGraphicFramePr>
        <p:xfrm>
          <a:off x="2219101" y="726511"/>
          <a:ext cx="8077294" cy="5420462"/>
        </p:xfrm>
        <a:graphic>
          <a:graphicData uri="http://schemas.openxmlformats.org/drawingml/2006/table">
            <a:tbl>
              <a:tblPr bandRow="1">
                <a:tableStyleId>{5C22544A-7EE6-4342-B048-85BDC9FD1C3A}</a:tableStyleId>
              </a:tblPr>
              <a:tblGrid>
                <a:gridCol w="2226952">
                  <a:extLst>
                    <a:ext uri="{9D8B030D-6E8A-4147-A177-3AD203B41FA5}">
                      <a16:colId xmlns:a16="http://schemas.microsoft.com/office/drawing/2014/main" val="250262743"/>
                    </a:ext>
                  </a:extLst>
                </a:gridCol>
                <a:gridCol w="3776875">
                  <a:extLst>
                    <a:ext uri="{9D8B030D-6E8A-4147-A177-3AD203B41FA5}">
                      <a16:colId xmlns:a16="http://schemas.microsoft.com/office/drawing/2014/main" val="2558002698"/>
                    </a:ext>
                  </a:extLst>
                </a:gridCol>
                <a:gridCol w="2073467">
                  <a:extLst>
                    <a:ext uri="{9D8B030D-6E8A-4147-A177-3AD203B41FA5}">
                      <a16:colId xmlns:a16="http://schemas.microsoft.com/office/drawing/2014/main" val="2584743637"/>
                    </a:ext>
                  </a:extLst>
                </a:gridCol>
              </a:tblGrid>
              <a:tr h="555217">
                <a:tc>
                  <a:txBody>
                    <a:bodyPr/>
                    <a:lstStyle/>
                    <a:p>
                      <a:pPr>
                        <a:lnSpc>
                          <a:spcPct val="115000"/>
                        </a:lnSpc>
                        <a:spcAft>
                          <a:spcPts val="1000"/>
                        </a:spcAft>
                        <a:buNone/>
                      </a:pPr>
                      <a:r>
                        <a:rPr lang="en-US" sz="1200" dirty="0">
                          <a:effectLst/>
                        </a:rPr>
                        <a:t>Stage</a:t>
                      </a:r>
                      <a:endParaRPr lang="en-US" sz="1200" dirty="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Description</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Cost</a:t>
                      </a:r>
                    </a:p>
                    <a:p>
                      <a:pPr>
                        <a:lnSpc>
                          <a:spcPct val="115000"/>
                        </a:lnSpc>
                        <a:spcAft>
                          <a:spcPts val="1000"/>
                        </a:spcAft>
                        <a:buNone/>
                      </a:pPr>
                      <a:r>
                        <a:rPr lang="en-US" sz="1200">
                          <a:effectLst/>
                        </a:rPr>
                        <a:t> </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extLst>
                  <a:ext uri="{0D108BD9-81ED-4DB2-BD59-A6C34878D82A}">
                    <a16:rowId xmlns:a16="http://schemas.microsoft.com/office/drawing/2014/main" val="3074545023"/>
                  </a:ext>
                </a:extLst>
              </a:tr>
              <a:tr h="555217">
                <a:tc>
                  <a:txBody>
                    <a:bodyPr/>
                    <a:lstStyle/>
                    <a:p>
                      <a:pPr>
                        <a:lnSpc>
                          <a:spcPct val="115000"/>
                        </a:lnSpc>
                        <a:spcAft>
                          <a:spcPts val="1000"/>
                        </a:spcAft>
                        <a:buNone/>
                      </a:pPr>
                      <a:r>
                        <a:rPr lang="en-US" sz="1200" dirty="0">
                          <a:effectLst/>
                        </a:rPr>
                        <a:t>Design</a:t>
                      </a:r>
                      <a:endParaRPr lang="en-US" sz="1200" dirty="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Screen and UI design</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Starts at $500</a:t>
                      </a:r>
                    </a:p>
                    <a:p>
                      <a:pPr>
                        <a:lnSpc>
                          <a:spcPct val="115000"/>
                        </a:lnSpc>
                        <a:spcAft>
                          <a:spcPts val="1000"/>
                        </a:spcAft>
                        <a:buNone/>
                      </a:pPr>
                      <a:r>
                        <a:rPr lang="en-US" sz="1200">
                          <a:effectLst/>
                        </a:rPr>
                        <a:t> </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extLst>
                  <a:ext uri="{0D108BD9-81ED-4DB2-BD59-A6C34878D82A}">
                    <a16:rowId xmlns:a16="http://schemas.microsoft.com/office/drawing/2014/main" val="738630973"/>
                  </a:ext>
                </a:extLst>
              </a:tr>
              <a:tr h="417832">
                <a:tc>
                  <a:txBody>
                    <a:bodyPr/>
                    <a:lstStyle/>
                    <a:p>
                      <a:pPr>
                        <a:lnSpc>
                          <a:spcPct val="115000"/>
                        </a:lnSpc>
                        <a:spcAft>
                          <a:spcPts val="1000"/>
                        </a:spcAft>
                        <a:buNone/>
                      </a:pPr>
                      <a:r>
                        <a:rPr lang="en-US" sz="1200">
                          <a:effectLst/>
                        </a:rPr>
                        <a:t>Development</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Development of basic features and functionality</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Starts at $1,000</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extLst>
                  <a:ext uri="{0D108BD9-81ED-4DB2-BD59-A6C34878D82A}">
                    <a16:rowId xmlns:a16="http://schemas.microsoft.com/office/drawing/2014/main" val="2533198414"/>
                  </a:ext>
                </a:extLst>
              </a:tr>
              <a:tr h="555217">
                <a:tc>
                  <a:txBody>
                    <a:bodyPr/>
                    <a:lstStyle/>
                    <a:p>
                      <a:pPr>
                        <a:lnSpc>
                          <a:spcPct val="115000"/>
                        </a:lnSpc>
                        <a:spcAft>
                          <a:spcPts val="1000"/>
                        </a:spcAft>
                        <a:buNone/>
                      </a:pPr>
                      <a:r>
                        <a:rPr lang="en-US" sz="1200">
                          <a:effectLst/>
                        </a:rPr>
                        <a:t>Testing</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Device compatibility testing</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Starts at $500</a:t>
                      </a:r>
                    </a:p>
                    <a:p>
                      <a:pPr>
                        <a:lnSpc>
                          <a:spcPct val="115000"/>
                        </a:lnSpc>
                        <a:spcAft>
                          <a:spcPts val="1000"/>
                        </a:spcAft>
                        <a:buNone/>
                      </a:pPr>
                      <a:r>
                        <a:rPr lang="en-US" sz="1200">
                          <a:effectLst/>
                        </a:rPr>
                        <a:t> </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extLst>
                  <a:ext uri="{0D108BD9-81ED-4DB2-BD59-A6C34878D82A}">
                    <a16:rowId xmlns:a16="http://schemas.microsoft.com/office/drawing/2014/main" val="1838030481"/>
                  </a:ext>
                </a:extLst>
              </a:tr>
              <a:tr h="555217">
                <a:tc>
                  <a:txBody>
                    <a:bodyPr/>
                    <a:lstStyle/>
                    <a:p>
                      <a:pPr>
                        <a:lnSpc>
                          <a:spcPct val="115000"/>
                        </a:lnSpc>
                        <a:spcAft>
                          <a:spcPts val="1000"/>
                        </a:spcAft>
                        <a:buNone/>
                      </a:pPr>
                      <a:r>
                        <a:rPr lang="en-US" sz="1200">
                          <a:effectLst/>
                        </a:rPr>
                        <a:t>Testing</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Performance testing</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Starts at $500</a:t>
                      </a:r>
                    </a:p>
                    <a:p>
                      <a:pPr>
                        <a:lnSpc>
                          <a:spcPct val="115000"/>
                        </a:lnSpc>
                        <a:spcAft>
                          <a:spcPts val="1000"/>
                        </a:spcAft>
                        <a:buNone/>
                      </a:pPr>
                      <a:r>
                        <a:rPr lang="en-US" sz="1200">
                          <a:effectLst/>
                        </a:rPr>
                        <a:t> </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extLst>
                  <a:ext uri="{0D108BD9-81ED-4DB2-BD59-A6C34878D82A}">
                    <a16:rowId xmlns:a16="http://schemas.microsoft.com/office/drawing/2014/main" val="2529095839"/>
                  </a:ext>
                </a:extLst>
              </a:tr>
              <a:tr h="555217">
                <a:tc>
                  <a:txBody>
                    <a:bodyPr/>
                    <a:lstStyle/>
                    <a:p>
                      <a:pPr>
                        <a:lnSpc>
                          <a:spcPct val="115000"/>
                        </a:lnSpc>
                        <a:spcAft>
                          <a:spcPts val="1000"/>
                        </a:spcAft>
                        <a:buNone/>
                      </a:pPr>
                      <a:r>
                        <a:rPr lang="en-US" sz="1200" dirty="0">
                          <a:effectLst/>
                        </a:rPr>
                        <a:t>Testing</a:t>
                      </a:r>
                      <a:endParaRPr lang="en-US" sz="1200" dirty="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Quality testing</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Starts at $500</a:t>
                      </a:r>
                    </a:p>
                    <a:p>
                      <a:pPr>
                        <a:lnSpc>
                          <a:spcPct val="115000"/>
                        </a:lnSpc>
                        <a:spcAft>
                          <a:spcPts val="1000"/>
                        </a:spcAft>
                        <a:buNone/>
                      </a:pPr>
                      <a:r>
                        <a:rPr lang="en-US" sz="1200">
                          <a:effectLst/>
                        </a:rPr>
                        <a:t> </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extLst>
                  <a:ext uri="{0D108BD9-81ED-4DB2-BD59-A6C34878D82A}">
                    <a16:rowId xmlns:a16="http://schemas.microsoft.com/office/drawing/2014/main" val="25567299"/>
                  </a:ext>
                </a:extLst>
              </a:tr>
              <a:tr h="555217">
                <a:tc>
                  <a:txBody>
                    <a:bodyPr/>
                    <a:lstStyle/>
                    <a:p>
                      <a:pPr>
                        <a:lnSpc>
                          <a:spcPct val="115000"/>
                        </a:lnSpc>
                        <a:spcAft>
                          <a:spcPts val="1000"/>
                        </a:spcAft>
                        <a:buNone/>
                      </a:pPr>
                      <a:r>
                        <a:rPr lang="en-US" sz="1200">
                          <a:effectLst/>
                        </a:rPr>
                        <a:t>Deployment</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App publishing to app store</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Starts at $100</a:t>
                      </a:r>
                    </a:p>
                    <a:p>
                      <a:pPr>
                        <a:lnSpc>
                          <a:spcPct val="115000"/>
                        </a:lnSpc>
                        <a:spcAft>
                          <a:spcPts val="1000"/>
                        </a:spcAft>
                        <a:buNone/>
                      </a:pPr>
                      <a:r>
                        <a:rPr lang="en-US" sz="1200">
                          <a:effectLst/>
                        </a:rPr>
                        <a:t> </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extLst>
                  <a:ext uri="{0D108BD9-81ED-4DB2-BD59-A6C34878D82A}">
                    <a16:rowId xmlns:a16="http://schemas.microsoft.com/office/drawing/2014/main" val="3013233071"/>
                  </a:ext>
                </a:extLst>
              </a:tr>
              <a:tr h="417832">
                <a:tc>
                  <a:txBody>
                    <a:bodyPr/>
                    <a:lstStyle/>
                    <a:p>
                      <a:pPr>
                        <a:lnSpc>
                          <a:spcPct val="115000"/>
                        </a:lnSpc>
                        <a:spcAft>
                          <a:spcPts val="1000"/>
                        </a:spcAft>
                        <a:buNone/>
                      </a:pPr>
                      <a:r>
                        <a:rPr lang="en-US" sz="1200">
                          <a:effectLst/>
                        </a:rPr>
                        <a:t>Maintenance</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Technical support</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Starts at $200 per month</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extLst>
                  <a:ext uri="{0D108BD9-81ED-4DB2-BD59-A6C34878D82A}">
                    <a16:rowId xmlns:a16="http://schemas.microsoft.com/office/drawing/2014/main" val="219821195"/>
                  </a:ext>
                </a:extLst>
              </a:tr>
              <a:tr h="417832">
                <a:tc>
                  <a:txBody>
                    <a:bodyPr/>
                    <a:lstStyle/>
                    <a:p>
                      <a:pPr>
                        <a:lnSpc>
                          <a:spcPct val="115000"/>
                        </a:lnSpc>
                        <a:spcAft>
                          <a:spcPts val="1000"/>
                        </a:spcAft>
                        <a:buNone/>
                      </a:pPr>
                      <a:r>
                        <a:rPr lang="en-US" sz="1200">
                          <a:effectLst/>
                        </a:rPr>
                        <a:t>Maintenance</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dirty="0">
                          <a:effectLst/>
                        </a:rPr>
                        <a:t>Bug fixes</a:t>
                      </a:r>
                      <a:endParaRPr lang="en-US" sz="1200" dirty="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a:effectLst/>
                        </a:rPr>
                        <a:t>Starts at $500 per bug</a:t>
                      </a:r>
                      <a:endParaRPr lang="en-US" sz="120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extLst>
                  <a:ext uri="{0D108BD9-81ED-4DB2-BD59-A6C34878D82A}">
                    <a16:rowId xmlns:a16="http://schemas.microsoft.com/office/drawing/2014/main" val="3081137292"/>
                  </a:ext>
                </a:extLst>
              </a:tr>
              <a:tr h="417832">
                <a:tc>
                  <a:txBody>
                    <a:bodyPr/>
                    <a:lstStyle/>
                    <a:p>
                      <a:pPr>
                        <a:lnSpc>
                          <a:spcPct val="115000"/>
                        </a:lnSpc>
                        <a:spcAft>
                          <a:spcPts val="1000"/>
                        </a:spcAft>
                        <a:buNone/>
                      </a:pPr>
                      <a:r>
                        <a:rPr lang="en-US" sz="1200" dirty="0">
                          <a:effectLst/>
                        </a:rPr>
                        <a:t>Annual Recurring Costs</a:t>
                      </a:r>
                      <a:endParaRPr lang="en-US" sz="1200" dirty="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dirty="0">
                          <a:effectLst/>
                        </a:rPr>
                        <a:t>Hosting</a:t>
                      </a:r>
                      <a:endParaRPr lang="en-US" sz="1200" dirty="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dirty="0">
                          <a:effectLst/>
                        </a:rPr>
                        <a:t>Starts at $50 per month</a:t>
                      </a:r>
                      <a:endParaRPr lang="en-US" sz="1200" dirty="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extLst>
                  <a:ext uri="{0D108BD9-81ED-4DB2-BD59-A6C34878D82A}">
                    <a16:rowId xmlns:a16="http://schemas.microsoft.com/office/drawing/2014/main" val="149163157"/>
                  </a:ext>
                </a:extLst>
              </a:tr>
              <a:tr h="417832">
                <a:tc>
                  <a:txBody>
                    <a:bodyPr/>
                    <a:lstStyle/>
                    <a:p>
                      <a:pPr>
                        <a:lnSpc>
                          <a:spcPct val="115000"/>
                        </a:lnSpc>
                        <a:spcAft>
                          <a:spcPts val="1000"/>
                        </a:spcAft>
                        <a:buNone/>
                      </a:pPr>
                      <a:r>
                        <a:rPr lang="en-US" sz="1200" dirty="0">
                          <a:effectLst/>
                        </a:rPr>
                        <a:t>Annual Recurring Costs</a:t>
                      </a:r>
                      <a:endParaRPr lang="en-US" sz="1200" dirty="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dirty="0">
                          <a:effectLst/>
                        </a:rPr>
                        <a:t>Maintenance</a:t>
                      </a:r>
                      <a:endParaRPr lang="en-US" sz="1200" dirty="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tc>
                  <a:txBody>
                    <a:bodyPr/>
                    <a:lstStyle/>
                    <a:p>
                      <a:pPr>
                        <a:lnSpc>
                          <a:spcPct val="115000"/>
                        </a:lnSpc>
                        <a:spcAft>
                          <a:spcPts val="1000"/>
                        </a:spcAft>
                        <a:buNone/>
                      </a:pPr>
                      <a:r>
                        <a:rPr lang="en-US" sz="1200" dirty="0">
                          <a:effectLst/>
                        </a:rPr>
                        <a:t>Starts at $200 per month</a:t>
                      </a:r>
                      <a:endParaRPr lang="en-US" sz="1200" dirty="0">
                        <a:effectLst/>
                        <a:latin typeface="Constantia" panose="02030602050306030303" pitchFamily="18" charset="0"/>
                        <a:ea typeface="Constantia" panose="02030602050306030303" pitchFamily="18" charset="0"/>
                        <a:cs typeface="Constantia" panose="02030602050306030303" pitchFamily="18" charset="0"/>
                      </a:endParaRPr>
                    </a:p>
                  </a:txBody>
                  <a:tcPr marL="59234" marR="59234" marT="0" marB="0"/>
                </a:tc>
                <a:extLst>
                  <a:ext uri="{0D108BD9-81ED-4DB2-BD59-A6C34878D82A}">
                    <a16:rowId xmlns:a16="http://schemas.microsoft.com/office/drawing/2014/main" val="3557456108"/>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C2B56-89DB-6652-27DA-08E3A2ECB1F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6DC7501-6897-04AD-3DD7-378914C3A002}"/>
              </a:ext>
            </a:extLst>
          </p:cNvPr>
          <p:cNvSpPr/>
          <p:nvPr/>
        </p:nvSpPr>
        <p:spPr>
          <a:xfrm>
            <a:off x="0" y="347481"/>
            <a:ext cx="12191695" cy="6858000"/>
          </a:xfrm>
          <a:prstGeom prst="rect">
            <a:avLst/>
          </a:prstGeom>
          <a:solidFill>
            <a:srgbClr val="152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Rectangle 2">
            <a:extLst>
              <a:ext uri="{FF2B5EF4-FFF2-40B4-BE49-F238E27FC236}">
                <a16:creationId xmlns:a16="http://schemas.microsoft.com/office/drawing/2014/main" id="{21419C79-6A4E-AA01-2421-CD2137397C17}"/>
              </a:ext>
            </a:extLst>
          </p:cNvPr>
          <p:cNvSpPr/>
          <p:nvPr/>
        </p:nvSpPr>
        <p:spPr>
          <a:xfrm>
            <a:off x="685800" y="960120"/>
            <a:ext cx="109728" cy="4572000"/>
          </a:xfrm>
          <a:prstGeom prst="rect">
            <a:avLst/>
          </a:prstGeom>
          <a:solidFill>
            <a:srgbClr val="2184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C4C3B4E0-6D19-6C7E-210F-6B1550930080}"/>
              </a:ext>
            </a:extLst>
          </p:cNvPr>
          <p:cNvSpPr txBox="1"/>
          <p:nvPr/>
        </p:nvSpPr>
        <p:spPr>
          <a:xfrm>
            <a:off x="1051560" y="1143000"/>
            <a:ext cx="184731" cy="677108"/>
          </a:xfrm>
          <a:prstGeom prst="rect">
            <a:avLst/>
          </a:prstGeom>
          <a:noFill/>
        </p:spPr>
        <p:txBody>
          <a:bodyPr wrap="none">
            <a:spAutoFit/>
          </a:bodyPr>
          <a:lstStyle/>
          <a:p>
            <a:pPr>
              <a:defRPr sz="3800" b="1">
                <a:solidFill>
                  <a:srgbClr val="FFFFFF"/>
                </a:solidFill>
              </a:defRPr>
            </a:pPr>
            <a:endParaRPr dirty="0"/>
          </a:p>
        </p:txBody>
      </p:sp>
      <p:sp>
        <p:nvSpPr>
          <p:cNvPr id="5" name="TextBox 4">
            <a:extLst>
              <a:ext uri="{FF2B5EF4-FFF2-40B4-BE49-F238E27FC236}">
                <a16:creationId xmlns:a16="http://schemas.microsoft.com/office/drawing/2014/main" id="{42CDE930-6476-96A4-1745-C4B4C2F406AE}"/>
              </a:ext>
            </a:extLst>
          </p:cNvPr>
          <p:cNvSpPr txBox="1"/>
          <p:nvPr/>
        </p:nvSpPr>
        <p:spPr>
          <a:xfrm>
            <a:off x="1976105" y="2705622"/>
            <a:ext cx="1243084" cy="707886"/>
          </a:xfrm>
          <a:prstGeom prst="rect">
            <a:avLst/>
          </a:prstGeom>
          <a:noFill/>
        </p:spPr>
        <p:txBody>
          <a:bodyPr wrap="square">
            <a:spAutoFit/>
          </a:bodyPr>
          <a:lstStyle/>
          <a:p>
            <a:pPr>
              <a:defRPr sz="1700">
                <a:solidFill>
                  <a:srgbClr val="FFFFFF"/>
                </a:solidFill>
              </a:defRPr>
            </a:pPr>
            <a:r>
              <a:rPr lang="en-US" sz="2000" b="1" dirty="0"/>
              <a:t>Results:</a:t>
            </a:r>
          </a:p>
          <a:p>
            <a:pPr>
              <a:defRPr sz="1700">
                <a:solidFill>
                  <a:srgbClr val="FFFFFF"/>
                </a:solidFill>
              </a:defRPr>
            </a:pPr>
            <a:endParaRPr sz="2000" b="1" dirty="0"/>
          </a:p>
        </p:txBody>
      </p:sp>
      <p:sp>
        <p:nvSpPr>
          <p:cNvPr id="6" name="Rounded Rectangle 5">
            <a:extLst>
              <a:ext uri="{FF2B5EF4-FFF2-40B4-BE49-F238E27FC236}">
                <a16:creationId xmlns:a16="http://schemas.microsoft.com/office/drawing/2014/main" id="{052CA468-3401-63CA-312A-FEE5269C58A2}"/>
              </a:ext>
            </a:extLst>
          </p:cNvPr>
          <p:cNvSpPr/>
          <p:nvPr/>
        </p:nvSpPr>
        <p:spPr>
          <a:xfrm>
            <a:off x="795528" y="3246120"/>
            <a:ext cx="1893405" cy="2404997"/>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a:solidFill>
                  <a:schemeClr val="tx1"/>
                </a:solidFill>
              </a:rPr>
              <a:t>✓ License renewal and new applications</a:t>
            </a:r>
            <a:endParaRPr dirty="0">
              <a:solidFill>
                <a:schemeClr val="tx1"/>
              </a:solidFill>
            </a:endParaRPr>
          </a:p>
        </p:txBody>
      </p:sp>
      <p:sp>
        <p:nvSpPr>
          <p:cNvPr id="7" name="Rounded Rectangle 5">
            <a:extLst>
              <a:ext uri="{FF2B5EF4-FFF2-40B4-BE49-F238E27FC236}">
                <a16:creationId xmlns:a16="http://schemas.microsoft.com/office/drawing/2014/main" id="{9F608759-6F58-AEE7-ED27-4979952925AF}"/>
              </a:ext>
            </a:extLst>
          </p:cNvPr>
          <p:cNvSpPr/>
          <p:nvPr/>
        </p:nvSpPr>
        <p:spPr>
          <a:xfrm>
            <a:off x="2858397" y="3246121"/>
            <a:ext cx="1893405" cy="2404997"/>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lt-LT" dirty="0">
                <a:solidFill>
                  <a:schemeClr val="tx1"/>
                </a:solidFill>
              </a:rPr>
              <a:t>✓ Renewal notifications &amp; electronic payment</a:t>
            </a:r>
            <a:endParaRPr dirty="0">
              <a:solidFill>
                <a:schemeClr val="tx1"/>
              </a:solidFill>
            </a:endParaRPr>
          </a:p>
        </p:txBody>
      </p:sp>
      <p:sp>
        <p:nvSpPr>
          <p:cNvPr id="8" name="Rounded Rectangle 5">
            <a:extLst>
              <a:ext uri="{FF2B5EF4-FFF2-40B4-BE49-F238E27FC236}">
                <a16:creationId xmlns:a16="http://schemas.microsoft.com/office/drawing/2014/main" id="{5D693BCB-941D-4E16-35CE-9F7F99300548}"/>
              </a:ext>
            </a:extLst>
          </p:cNvPr>
          <p:cNvSpPr/>
          <p:nvPr/>
        </p:nvSpPr>
        <p:spPr>
          <a:xfrm>
            <a:off x="5014470" y="3246121"/>
            <a:ext cx="1893406" cy="2404997"/>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lt-LT" dirty="0">
                <a:solidFill>
                  <a:schemeClr val="tx1"/>
                </a:solidFill>
              </a:rPr>
              <a:t>✓ Medical examination requests</a:t>
            </a:r>
            <a:endParaRPr dirty="0">
              <a:solidFill>
                <a:schemeClr val="tx1"/>
              </a:solidFill>
            </a:endParaRPr>
          </a:p>
        </p:txBody>
      </p:sp>
      <p:sp>
        <p:nvSpPr>
          <p:cNvPr id="9" name="Rounded Rectangle 5">
            <a:extLst>
              <a:ext uri="{FF2B5EF4-FFF2-40B4-BE49-F238E27FC236}">
                <a16:creationId xmlns:a16="http://schemas.microsoft.com/office/drawing/2014/main" id="{422B45AF-02EC-F4ED-63BB-2DCD03E4BB7A}"/>
              </a:ext>
            </a:extLst>
          </p:cNvPr>
          <p:cNvSpPr/>
          <p:nvPr/>
        </p:nvSpPr>
        <p:spPr>
          <a:xfrm>
            <a:off x="7211589" y="3246121"/>
            <a:ext cx="2039808" cy="2404996"/>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lt-LT" dirty="0">
                <a:solidFill>
                  <a:schemeClr val="tx1"/>
                </a:solidFill>
              </a:rPr>
              <a:t>✓ Data validation and management</a:t>
            </a:r>
            <a:endParaRPr dirty="0">
              <a:solidFill>
                <a:schemeClr val="tx1"/>
              </a:solidFill>
            </a:endParaRPr>
          </a:p>
        </p:txBody>
      </p:sp>
      <p:sp>
        <p:nvSpPr>
          <p:cNvPr id="10" name="Rounded Rectangle 5">
            <a:extLst>
              <a:ext uri="{FF2B5EF4-FFF2-40B4-BE49-F238E27FC236}">
                <a16:creationId xmlns:a16="http://schemas.microsoft.com/office/drawing/2014/main" id="{992ABC05-9B76-D277-F4F9-3436880A0DF6}"/>
              </a:ext>
            </a:extLst>
          </p:cNvPr>
          <p:cNvSpPr/>
          <p:nvPr/>
        </p:nvSpPr>
        <p:spPr>
          <a:xfrm>
            <a:off x="9723984" y="3246118"/>
            <a:ext cx="1950274" cy="2404997"/>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 Support for citizens and employees</a:t>
            </a:r>
            <a:endParaRPr dirty="0">
              <a:solidFill>
                <a:schemeClr val="tx1"/>
              </a:solidFill>
            </a:endParaRPr>
          </a:p>
        </p:txBody>
      </p:sp>
    </p:spTree>
    <p:extLst>
      <p:ext uri="{BB962C8B-B14F-4D97-AF65-F5344CB8AC3E}">
        <p14:creationId xmlns:p14="http://schemas.microsoft.com/office/powerpoint/2010/main" val="2459197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25910-F6B1-B34B-31A4-D465FDC1677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424758A-F813-BFF2-AE1D-D707ED5DE395}"/>
              </a:ext>
            </a:extLst>
          </p:cNvPr>
          <p:cNvSpPr/>
          <p:nvPr/>
        </p:nvSpPr>
        <p:spPr>
          <a:xfrm>
            <a:off x="0" y="347481"/>
            <a:ext cx="12191695" cy="6858000"/>
          </a:xfrm>
          <a:prstGeom prst="rect">
            <a:avLst/>
          </a:prstGeom>
          <a:solidFill>
            <a:srgbClr val="152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7DE1782E-60FA-36DB-A48D-7FA4D2A5753A}"/>
              </a:ext>
            </a:extLst>
          </p:cNvPr>
          <p:cNvSpPr/>
          <p:nvPr/>
        </p:nvSpPr>
        <p:spPr>
          <a:xfrm>
            <a:off x="685800" y="960120"/>
            <a:ext cx="109728" cy="4572000"/>
          </a:xfrm>
          <a:prstGeom prst="rect">
            <a:avLst/>
          </a:prstGeom>
          <a:solidFill>
            <a:srgbClr val="2184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F9FA7F1B-F6AE-CE05-AE55-103CB9C9CCB6}"/>
              </a:ext>
            </a:extLst>
          </p:cNvPr>
          <p:cNvSpPr txBox="1"/>
          <p:nvPr/>
        </p:nvSpPr>
        <p:spPr>
          <a:xfrm>
            <a:off x="1051560" y="1143000"/>
            <a:ext cx="184731" cy="677108"/>
          </a:xfrm>
          <a:prstGeom prst="rect">
            <a:avLst/>
          </a:prstGeom>
          <a:noFill/>
        </p:spPr>
        <p:txBody>
          <a:bodyPr wrap="none">
            <a:spAutoFit/>
          </a:bodyPr>
          <a:lstStyle/>
          <a:p>
            <a:pPr>
              <a:defRPr sz="3800" b="1">
                <a:solidFill>
                  <a:srgbClr val="FFFFFF"/>
                </a:solidFill>
              </a:defRPr>
            </a:pPr>
            <a:endParaRPr dirty="0"/>
          </a:p>
        </p:txBody>
      </p:sp>
      <p:sp>
        <p:nvSpPr>
          <p:cNvPr id="5" name="TextBox 4">
            <a:extLst>
              <a:ext uri="{FF2B5EF4-FFF2-40B4-BE49-F238E27FC236}">
                <a16:creationId xmlns:a16="http://schemas.microsoft.com/office/drawing/2014/main" id="{3CAC267F-4A3F-FA1A-4EF3-86C269476C3F}"/>
              </a:ext>
            </a:extLst>
          </p:cNvPr>
          <p:cNvSpPr txBox="1"/>
          <p:nvPr/>
        </p:nvSpPr>
        <p:spPr>
          <a:xfrm>
            <a:off x="2351887" y="1820108"/>
            <a:ext cx="4950788" cy="1015663"/>
          </a:xfrm>
          <a:prstGeom prst="rect">
            <a:avLst/>
          </a:prstGeom>
          <a:noFill/>
        </p:spPr>
        <p:txBody>
          <a:bodyPr wrap="square">
            <a:spAutoFit/>
          </a:bodyPr>
          <a:lstStyle/>
          <a:p>
            <a:pPr>
              <a:defRPr sz="1700">
                <a:solidFill>
                  <a:srgbClr val="FFFFFF"/>
                </a:solidFill>
              </a:defRPr>
            </a:pPr>
            <a:r>
              <a:rPr lang="en-US" sz="2000" b="1" dirty="0"/>
              <a:t>Conclusion</a:t>
            </a:r>
          </a:p>
          <a:p>
            <a:pPr>
              <a:defRPr sz="1700">
                <a:solidFill>
                  <a:srgbClr val="FFFFFF"/>
                </a:solidFill>
              </a:defRPr>
            </a:pPr>
            <a:endParaRPr lang="en-US" sz="2000" b="1" dirty="0"/>
          </a:p>
          <a:p>
            <a:pPr>
              <a:defRPr sz="1700">
                <a:solidFill>
                  <a:srgbClr val="FFFFFF"/>
                </a:solidFill>
              </a:defRPr>
            </a:pPr>
            <a:endParaRPr sz="2000" b="1" dirty="0"/>
          </a:p>
        </p:txBody>
      </p:sp>
      <p:sp>
        <p:nvSpPr>
          <p:cNvPr id="6" name="Rounded Rectangle 5">
            <a:extLst>
              <a:ext uri="{FF2B5EF4-FFF2-40B4-BE49-F238E27FC236}">
                <a16:creationId xmlns:a16="http://schemas.microsoft.com/office/drawing/2014/main" id="{B54D8746-9BB9-E3B6-6D34-3BD79A3DFCB3}"/>
              </a:ext>
            </a:extLst>
          </p:cNvPr>
          <p:cNvSpPr/>
          <p:nvPr/>
        </p:nvSpPr>
        <p:spPr>
          <a:xfrm>
            <a:off x="2730674" y="2981194"/>
            <a:ext cx="7640877" cy="2730674"/>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ctr">
              <a:buFont typeface="Wingdings" panose="05000000000000000000" pitchFamily="2" charset="2"/>
              <a:buChar char="q"/>
            </a:pPr>
            <a:r>
              <a:rPr lang="en-US" dirty="0">
                <a:solidFill>
                  <a:schemeClr val="tx1"/>
                </a:solidFill>
              </a:rPr>
              <a:t> The system achieved its main objectives and passed the required tests.</a:t>
            </a:r>
          </a:p>
          <a:p>
            <a:pPr marL="285750" indent="-285750" algn="ctr">
              <a:buFont typeface="Wingdings" panose="05000000000000000000" pitchFamily="2" charset="2"/>
              <a:buChar char="q"/>
            </a:pPr>
            <a:r>
              <a:rPr lang="en-US" dirty="0">
                <a:solidFill>
                  <a:schemeClr val="tx1"/>
                </a:solidFill>
              </a:rPr>
              <a:t> It processes data accurately and efficiently.</a:t>
            </a:r>
          </a:p>
          <a:p>
            <a:pPr marL="285750" indent="-285750" algn="ctr">
              <a:buFont typeface="Wingdings" panose="05000000000000000000" pitchFamily="2" charset="2"/>
              <a:buChar char="q"/>
            </a:pPr>
            <a:r>
              <a:rPr lang="en-US" dirty="0">
                <a:solidFill>
                  <a:schemeClr val="tx1"/>
                </a:solidFill>
              </a:rPr>
              <a:t> It provides a foundation for future expansion and additional services</a:t>
            </a:r>
            <a:endParaRPr dirty="0">
              <a:solidFill>
                <a:schemeClr val="tx1"/>
              </a:solidFill>
            </a:endParaRPr>
          </a:p>
        </p:txBody>
      </p:sp>
    </p:spTree>
    <p:extLst>
      <p:ext uri="{BB962C8B-B14F-4D97-AF65-F5344CB8AC3E}">
        <p14:creationId xmlns:p14="http://schemas.microsoft.com/office/powerpoint/2010/main" val="2725297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77CD6-3D5F-8153-312C-FA5263C384A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6C76DCF-F047-CF6E-5638-8AECF7F7705A}"/>
              </a:ext>
            </a:extLst>
          </p:cNvPr>
          <p:cNvSpPr/>
          <p:nvPr/>
        </p:nvSpPr>
        <p:spPr>
          <a:xfrm>
            <a:off x="0" y="347481"/>
            <a:ext cx="12191695" cy="6858000"/>
          </a:xfrm>
          <a:prstGeom prst="rect">
            <a:avLst/>
          </a:prstGeom>
          <a:solidFill>
            <a:srgbClr val="152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a:extLst>
              <a:ext uri="{FF2B5EF4-FFF2-40B4-BE49-F238E27FC236}">
                <a16:creationId xmlns:a16="http://schemas.microsoft.com/office/drawing/2014/main" id="{3AD354D7-02F8-7847-115D-F61D96A099DB}"/>
              </a:ext>
            </a:extLst>
          </p:cNvPr>
          <p:cNvSpPr/>
          <p:nvPr/>
        </p:nvSpPr>
        <p:spPr>
          <a:xfrm>
            <a:off x="685800" y="960120"/>
            <a:ext cx="109728" cy="4572000"/>
          </a:xfrm>
          <a:prstGeom prst="rect">
            <a:avLst/>
          </a:prstGeom>
          <a:solidFill>
            <a:srgbClr val="21848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a:extLst>
              <a:ext uri="{FF2B5EF4-FFF2-40B4-BE49-F238E27FC236}">
                <a16:creationId xmlns:a16="http://schemas.microsoft.com/office/drawing/2014/main" id="{8BD3E552-33BE-70AF-4436-49FA8B3CA54B}"/>
              </a:ext>
            </a:extLst>
          </p:cNvPr>
          <p:cNvSpPr txBox="1"/>
          <p:nvPr/>
        </p:nvSpPr>
        <p:spPr>
          <a:xfrm>
            <a:off x="1051560" y="1143000"/>
            <a:ext cx="184731" cy="677108"/>
          </a:xfrm>
          <a:prstGeom prst="rect">
            <a:avLst/>
          </a:prstGeom>
          <a:noFill/>
        </p:spPr>
        <p:txBody>
          <a:bodyPr wrap="none">
            <a:spAutoFit/>
          </a:bodyPr>
          <a:lstStyle/>
          <a:p>
            <a:pPr>
              <a:defRPr sz="3800" b="1">
                <a:solidFill>
                  <a:srgbClr val="FFFFFF"/>
                </a:solidFill>
              </a:defRPr>
            </a:pPr>
            <a:endParaRPr dirty="0"/>
          </a:p>
        </p:txBody>
      </p:sp>
      <p:sp>
        <p:nvSpPr>
          <p:cNvPr id="5" name="TextBox 4">
            <a:extLst>
              <a:ext uri="{FF2B5EF4-FFF2-40B4-BE49-F238E27FC236}">
                <a16:creationId xmlns:a16="http://schemas.microsoft.com/office/drawing/2014/main" id="{E5D4AE20-4754-EED1-5294-95F532C72B2E}"/>
              </a:ext>
            </a:extLst>
          </p:cNvPr>
          <p:cNvSpPr txBox="1"/>
          <p:nvPr/>
        </p:nvSpPr>
        <p:spPr>
          <a:xfrm>
            <a:off x="2351887" y="1820108"/>
            <a:ext cx="4950788" cy="1323439"/>
          </a:xfrm>
          <a:prstGeom prst="rect">
            <a:avLst/>
          </a:prstGeom>
          <a:noFill/>
        </p:spPr>
        <p:txBody>
          <a:bodyPr wrap="square">
            <a:spAutoFit/>
          </a:bodyPr>
          <a:lstStyle/>
          <a:p>
            <a:pPr>
              <a:defRPr sz="1700">
                <a:solidFill>
                  <a:srgbClr val="FFFFFF"/>
                </a:solidFill>
              </a:defRPr>
            </a:pPr>
            <a:r>
              <a:rPr lang="en-US" sz="2000" b="1" dirty="0"/>
              <a:t>Recommendations</a:t>
            </a:r>
          </a:p>
          <a:p>
            <a:pPr>
              <a:defRPr sz="1700">
                <a:solidFill>
                  <a:srgbClr val="FFFFFF"/>
                </a:solidFill>
              </a:defRPr>
            </a:pPr>
            <a:endParaRPr lang="en-US" sz="2000" b="1" dirty="0"/>
          </a:p>
          <a:p>
            <a:pPr>
              <a:defRPr sz="1700">
                <a:solidFill>
                  <a:srgbClr val="FFFFFF"/>
                </a:solidFill>
              </a:defRPr>
            </a:pPr>
            <a:endParaRPr lang="en-US" sz="2000" b="1" dirty="0"/>
          </a:p>
          <a:p>
            <a:pPr>
              <a:defRPr sz="1700">
                <a:solidFill>
                  <a:srgbClr val="FFFFFF"/>
                </a:solidFill>
              </a:defRPr>
            </a:pPr>
            <a:endParaRPr sz="2000" b="1" dirty="0"/>
          </a:p>
        </p:txBody>
      </p:sp>
      <p:sp>
        <p:nvSpPr>
          <p:cNvPr id="6" name="Rounded Rectangle 5">
            <a:extLst>
              <a:ext uri="{FF2B5EF4-FFF2-40B4-BE49-F238E27FC236}">
                <a16:creationId xmlns:a16="http://schemas.microsoft.com/office/drawing/2014/main" id="{C4E61952-A777-F695-078A-91E4E6209946}"/>
              </a:ext>
            </a:extLst>
          </p:cNvPr>
          <p:cNvSpPr/>
          <p:nvPr/>
        </p:nvSpPr>
        <p:spPr>
          <a:xfrm>
            <a:off x="2730674" y="2981194"/>
            <a:ext cx="7640877" cy="2730674"/>
          </a:xfrm>
          <a:prstGeom prst="roundRect">
            <a:avLst/>
          </a:prstGeom>
          <a:solidFill>
            <a:srgbClr val="F2F6F8"/>
          </a:solidFill>
          <a:ln>
            <a:solidFill>
              <a:srgbClr val="DCE4E9"/>
            </a:solidFill>
          </a:ln>
        </p:spPr>
        <p:style>
          <a:lnRef idx="1">
            <a:schemeClr val="accent1"/>
          </a:lnRef>
          <a:fillRef idx="3">
            <a:schemeClr val="accent1"/>
          </a:fillRef>
          <a:effectRef idx="2">
            <a:schemeClr val="accent1"/>
          </a:effectRef>
          <a:fontRef idx="minor">
            <a:schemeClr val="lt1"/>
          </a:fontRef>
        </p:style>
        <p:txBody>
          <a:bodyPr rtlCol="0" anchor="ctr"/>
          <a:lstStyle/>
          <a:p>
            <a:pPr marL="285750" indent="-285750" algn="ctr">
              <a:buFont typeface="Wingdings" panose="05000000000000000000" pitchFamily="2" charset="2"/>
              <a:buChar char="Ø"/>
            </a:pPr>
            <a:r>
              <a:rPr lang="en-US" dirty="0">
                <a:solidFill>
                  <a:schemeClr val="tx1"/>
                </a:solidFill>
              </a:rPr>
              <a:t> Conduct further testing under different scenarios.</a:t>
            </a:r>
          </a:p>
          <a:p>
            <a:pPr marL="285750" indent="-285750" algn="ctr">
              <a:buFont typeface="Wingdings" panose="05000000000000000000" pitchFamily="2" charset="2"/>
              <a:buChar char="Ø"/>
            </a:pPr>
            <a:r>
              <a:rPr lang="en-US" dirty="0">
                <a:solidFill>
                  <a:schemeClr val="tx1"/>
                </a:solidFill>
              </a:rPr>
              <a:t> Improve the user interface and overall user experience.</a:t>
            </a:r>
          </a:p>
          <a:p>
            <a:pPr marL="285750" indent="-285750" algn="ctr">
              <a:buFont typeface="Wingdings" panose="05000000000000000000" pitchFamily="2" charset="2"/>
              <a:buChar char="Ø"/>
            </a:pPr>
            <a:r>
              <a:rPr lang="en-US" dirty="0">
                <a:solidFill>
                  <a:schemeClr val="tx1"/>
                </a:solidFill>
              </a:rPr>
              <a:t> Strengthen data security, quality, and reliability.</a:t>
            </a:r>
          </a:p>
          <a:p>
            <a:pPr marL="285750" indent="-285750" algn="ctr">
              <a:buFont typeface="Wingdings" panose="05000000000000000000" pitchFamily="2" charset="2"/>
              <a:buChar char="Ø"/>
            </a:pPr>
            <a:r>
              <a:rPr lang="en-US" dirty="0">
                <a:solidFill>
                  <a:schemeClr val="tx1"/>
                </a:solidFill>
              </a:rPr>
              <a:t> Expand electronic services and payment options.</a:t>
            </a:r>
          </a:p>
          <a:p>
            <a:pPr marL="285750" indent="-285750" algn="ctr">
              <a:buFont typeface="Wingdings" panose="05000000000000000000" pitchFamily="2" charset="2"/>
              <a:buChar char="Ø"/>
            </a:pPr>
            <a:r>
              <a:rPr lang="en-US" dirty="0">
                <a:solidFill>
                  <a:schemeClr val="tx1"/>
                </a:solidFill>
              </a:rPr>
              <a:t> Provide user support and continuous system improvement.</a:t>
            </a:r>
            <a:endParaRPr dirty="0">
              <a:solidFill>
                <a:schemeClr val="tx1"/>
              </a:solidFill>
            </a:endParaRPr>
          </a:p>
        </p:txBody>
      </p:sp>
    </p:spTree>
    <p:extLst>
      <p:ext uri="{BB962C8B-B14F-4D97-AF65-F5344CB8AC3E}">
        <p14:creationId xmlns:p14="http://schemas.microsoft.com/office/powerpoint/2010/main" val="27640260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52A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14400" y="2148840"/>
            <a:ext cx="10332720" cy="1097280"/>
          </a:xfrm>
          <a:prstGeom prst="rect">
            <a:avLst/>
          </a:prstGeom>
          <a:noFill/>
        </p:spPr>
        <p:txBody>
          <a:bodyPr wrap="none">
            <a:spAutoFit/>
          </a:bodyPr>
          <a:lstStyle/>
          <a:p>
            <a:pPr algn="ctr">
              <a:defRPr sz="4200" b="1">
                <a:solidFill>
                  <a:srgbClr val="FFFFFF"/>
                </a:solidFill>
              </a:defRPr>
            </a:pPr>
            <a:r>
              <a:t>Thank You</a:t>
            </a:r>
          </a:p>
        </p:txBody>
      </p:sp>
      <p:sp>
        <p:nvSpPr>
          <p:cNvPr id="4" name="TextBox 3"/>
          <p:cNvSpPr txBox="1"/>
          <p:nvPr/>
        </p:nvSpPr>
        <p:spPr>
          <a:xfrm>
            <a:off x="914400" y="3246120"/>
            <a:ext cx="10332720" cy="914400"/>
          </a:xfrm>
          <a:prstGeom prst="rect">
            <a:avLst/>
          </a:prstGeom>
          <a:noFill/>
        </p:spPr>
        <p:txBody>
          <a:bodyPr wrap="none">
            <a:spAutoFit/>
          </a:bodyPr>
          <a:lstStyle/>
          <a:p>
            <a:pPr algn="ctr">
              <a:defRPr sz="2300">
                <a:solidFill>
                  <a:srgbClr val="CDE1E7"/>
                </a:solidFill>
              </a:defRPr>
            </a:pPr>
            <a:r>
              <a:t>Questions &amp; Discussion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143</TotalTime>
  <Words>818</Words>
  <Application>Microsoft Office PowerPoint</Application>
  <PresentationFormat>شاشة عريضة</PresentationFormat>
  <Paragraphs>147</Paragraphs>
  <Slides>21</Slides>
  <Notes>0</Notes>
  <HiddenSlides>0</HiddenSlides>
  <MMClips>0</MMClips>
  <ScaleCrop>false</ScaleCrop>
  <HeadingPairs>
    <vt:vector size="6" baseType="variant">
      <vt:variant>
        <vt:lpstr>الخطوط المستخدمة</vt:lpstr>
      </vt:variant>
      <vt:variant>
        <vt:i4>4</vt:i4>
      </vt:variant>
      <vt:variant>
        <vt:lpstr>نسق</vt:lpstr>
      </vt:variant>
      <vt:variant>
        <vt:i4>1</vt:i4>
      </vt:variant>
      <vt:variant>
        <vt:lpstr>عناوين الشرائح</vt:lpstr>
      </vt:variant>
      <vt:variant>
        <vt:i4>21</vt:i4>
      </vt:variant>
    </vt:vector>
  </HeadingPairs>
  <TitlesOfParts>
    <vt:vector size="26" baseType="lpstr">
      <vt:lpstr>Arial</vt:lpstr>
      <vt:lpstr>Calibri</vt:lpstr>
      <vt:lpstr>Constantia</vt:lpstr>
      <vt:lpstr>Wingdings</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Google Tech</dc:creator>
  <cp:keywords/>
  <dc:description>generated using python-pptx</dc:description>
  <cp:lastModifiedBy>Google Tech</cp:lastModifiedBy>
  <cp:revision>4</cp:revision>
  <dcterms:created xsi:type="dcterms:W3CDTF">2013-01-27T09:14:16Z</dcterms:created>
  <dcterms:modified xsi:type="dcterms:W3CDTF">2026-09-20T21:19:19Z</dcterms:modified>
  <cp:category/>
</cp:coreProperties>
</file>