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76" r:id="rId2"/>
  </p:sldMasterIdLst>
  <p:notesMasterIdLst>
    <p:notesMasterId r:id="rId33"/>
  </p:notesMasterIdLst>
  <p:sldIdLst>
    <p:sldId id="261" r:id="rId3"/>
    <p:sldId id="256" r:id="rId4"/>
    <p:sldId id="329" r:id="rId5"/>
    <p:sldId id="259" r:id="rId6"/>
    <p:sldId id="312" r:id="rId7"/>
    <p:sldId id="330" r:id="rId8"/>
    <p:sldId id="352" r:id="rId9"/>
    <p:sldId id="379" r:id="rId10"/>
    <p:sldId id="368" r:id="rId11"/>
    <p:sldId id="370" r:id="rId12"/>
    <p:sldId id="371" r:id="rId13"/>
    <p:sldId id="372" r:id="rId14"/>
    <p:sldId id="373" r:id="rId15"/>
    <p:sldId id="374" r:id="rId16"/>
    <p:sldId id="375" r:id="rId17"/>
    <p:sldId id="376" r:id="rId18"/>
    <p:sldId id="378" r:id="rId19"/>
    <p:sldId id="380" r:id="rId20"/>
    <p:sldId id="381" r:id="rId21"/>
    <p:sldId id="382" r:id="rId22"/>
    <p:sldId id="383" r:id="rId23"/>
    <p:sldId id="342" r:id="rId24"/>
    <p:sldId id="367" r:id="rId25"/>
    <p:sldId id="344" r:id="rId26"/>
    <p:sldId id="384" r:id="rId27"/>
    <p:sldId id="331" r:id="rId28"/>
    <p:sldId id="338" r:id="rId29"/>
    <p:sldId id="336" r:id="rId30"/>
    <p:sldId id="307" r:id="rId31"/>
    <p:sldId id="309" r:id="rId3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095240EA-6E21-4C0C-B96A-D870246B3AA8}">
          <p14:sldIdLst>
            <p14:sldId id="261"/>
            <p14:sldId id="256"/>
            <p14:sldId id="329"/>
            <p14:sldId id="259"/>
            <p14:sldId id="312"/>
            <p14:sldId id="330"/>
            <p14:sldId id="333"/>
            <p14:sldId id="334"/>
            <p14:sldId id="335"/>
            <p14:sldId id="352"/>
            <p14:sldId id="342"/>
            <p14:sldId id="367"/>
            <p14:sldId id="344"/>
            <p14:sldId id="357"/>
            <p14:sldId id="358"/>
            <p14:sldId id="343"/>
            <p14:sldId id="364"/>
            <p14:sldId id="366"/>
            <p14:sldId id="345"/>
            <p14:sldId id="331"/>
            <p14:sldId id="338"/>
            <p14:sldId id="336"/>
            <p14:sldId id="307"/>
            <p14:sldId id="30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EBEBE"/>
    <a:srgbClr val="5F5F5F"/>
    <a:srgbClr val="8A8A8A"/>
    <a:srgbClr val="107357"/>
    <a:srgbClr val="808080"/>
    <a:srgbClr val="0C7357"/>
    <a:srgbClr val="B4B4B4"/>
    <a:srgbClr val="3D3D3D"/>
    <a:srgbClr val="336600"/>
    <a:srgbClr val="0F735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69120" autoAdjust="0"/>
  </p:normalViewPr>
  <p:slideViewPr>
    <p:cSldViewPr>
      <p:cViewPr varScale="1">
        <p:scale>
          <a:sx n="49" d="100"/>
          <a:sy n="49" d="100"/>
        </p:scale>
        <p:origin x="-1470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8D73B7-3CE8-460B-8E0D-A590ACBD450C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A301E6-7668-4F42-BC2B-C084F65863C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3876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332381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870174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6791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DC5-FA98-41B6-AF20-8AFDC25ED7B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6781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977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pPr/>
              <a:t>27/08/1438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DC5-FA98-41B6-AF20-8AFDC25ED7B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67817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6232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8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691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07224" y="4303455"/>
            <a:ext cx="6984776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 extrusionH="260350">
              <a:bevelT w="0" h="88900"/>
              <a:bevelB w="133350" h="171450"/>
            </a:sp3d>
          </a:bodyPr>
          <a:lstStyle/>
          <a:p>
            <a:pPr algn="l"/>
            <a:r>
              <a:rPr lang="en-US" sz="2400" b="1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Prepared By :</a:t>
            </a:r>
          </a:p>
          <a:p>
            <a:pPr algn="l" rtl="0"/>
            <a:r>
              <a:rPr lang="en-US" sz="2400" b="1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Diana Khateeb        Enas Adwan</a:t>
            </a:r>
          </a:p>
          <a:p>
            <a:pPr lvl="3" algn="l"/>
            <a:endParaRPr lang="en-US" sz="2400" b="1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algn="l"/>
            <a:r>
              <a:rPr lang="en-US" sz="2400" b="1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Supervisor : </a:t>
            </a:r>
          </a:p>
          <a:p>
            <a:pPr algn="l"/>
            <a:r>
              <a:rPr lang="en-US" sz="2400" b="1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Dr. Luai Malhis</a:t>
            </a:r>
          </a:p>
          <a:p>
            <a:pPr lvl="3" algn="l"/>
            <a:endParaRPr lang="en-US" sz="2400" b="1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lvl="3" algn="l"/>
            <a:r>
              <a:rPr lang="en-US" sz="2400" b="1" dirty="0" smtClean="0">
                <a:solidFill>
                  <a:srgbClr val="107357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	</a:t>
            </a:r>
          </a:p>
          <a:p>
            <a:pPr algn="l"/>
            <a:endParaRPr lang="en-US" sz="2400" b="1" dirty="0">
              <a:solidFill>
                <a:srgbClr val="107357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871864" y="620688"/>
            <a:ext cx="73201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Smart Wheelchair</a:t>
            </a:r>
          </a:p>
          <a:p>
            <a:pPr algn="ctr"/>
            <a:endParaRPr lang="en-US" sz="6600" dirty="0" smtClean="0"/>
          </a:p>
          <a:p>
            <a:pPr algn="ctr"/>
            <a:endParaRPr lang="en-US" sz="6600" dirty="0"/>
          </a:p>
        </p:txBody>
      </p:sp>
      <p:pic>
        <p:nvPicPr>
          <p:cNvPr id="10" name="Picture 2" descr="C:\Users\pc\Pictures\44-5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0136" y="1988840"/>
            <a:ext cx="3024335" cy="1586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498515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Components –Arduino mega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528048" cy="324036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Mega 2560 is a microcontroller board. It has a  large number of analog and digital pins.</a:t>
            </a:r>
            <a:r>
              <a:rPr lang="en-US" sz="3200" dirty="0" smtClean="0"/>
              <a:t> </a:t>
            </a:r>
            <a:r>
              <a:rPr lang="en-US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has 54 digital input/output pins, 16 analog inputs, 4 UARTs (hardware serial ports).</a:t>
            </a:r>
            <a:endParaRPr lang="en-US" sz="3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10" descr="D:\haneen 3\grad2pictures\meg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8088" y="1484784"/>
            <a:ext cx="5015880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Components –</a:t>
            </a:r>
            <a:r>
              <a:rPr lang="en-US" dirty="0" smtClean="0"/>
              <a:t> H-Bridge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528048" cy="324036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H-Bridge's are typically used in controlling motors speed and direction.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11" descr="D:\haneen 3\grad2pictures\L298StepperController__79861.1342485907.1280.12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0136" y="1412776"/>
            <a:ext cx="446449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Components –voice recognition module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528048" cy="324036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This product is a speaker-dependent voice recognition module. It supports up to 80 voice commands in all. Max 7 voice commands could work at the same time.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صورة 5" descr="C:\Users\pc\AppData\Local\Microsoft\Windows\INetCache\Content.Word\VR3-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0136" y="1196752"/>
            <a:ext cx="45118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Components –GPS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528048" cy="324036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is used to provide latitude and longitude information that will be sent in the message. 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320136" y="1628800"/>
            <a:ext cx="4392488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Components –GSM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528048" cy="324036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 an open, digital cellular technology used for transmitting mobile voice and data services.</a:t>
            </a:r>
          </a:p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our project it is used to send a message with the latitude and longitude information to specific number. 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16080" y="1412776"/>
            <a:ext cx="5015880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8A8A8A"/>
                </a:solidFill>
              </a:rPr>
              <a:t>  Components –</a:t>
            </a:r>
            <a:r>
              <a:rPr lang="en-US" sz="3200" b="1" dirty="0" smtClean="0"/>
              <a:t>LM393 Comparator /Wheel Encoder Disk: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528048" cy="324036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is used to  get the number of pulses per revolution when the wheel is turning .To help in determining the distance(and it has built in transmitter and receiver ). 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32" descr="C:\Users\CD City\Desktop\FC-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8048" y="1556792"/>
            <a:ext cx="3096344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3" descr="D:\haneen 3\grad2pictures\images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68408" y="1556792"/>
            <a:ext cx="2098675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Components –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DF Player Mini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528048" cy="324036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 a small MP3 module with an simplified output directly to the speaker.</a:t>
            </a:r>
          </a:p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is used to make the user get reply when he say specific command. 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صورة 4" descr="C:\Users\pc\Music\SKU204222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056" y="1700808"/>
            <a:ext cx="52319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Components –Ultrasonic sensor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528048" cy="324036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Ultrasonic sensors are basically used to measure the distances between the obstacle object and the sensor. </a:t>
            </a:r>
          </a:p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is used to make the wheelchair stop when there is obstacle in the front and in the back. 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صورة 5" descr="http://www.robokart.com/image/cache/catalog/ultrasonic1-500x50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896200" y="1340768"/>
            <a:ext cx="3960440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60649"/>
            <a:ext cx="10363200" cy="792088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Wireless Components </a:t>
            </a:r>
            <a:endParaRPr lang="ar-SA" dirty="0">
              <a:solidFill>
                <a:srgbClr val="8A8A8A"/>
              </a:solidFill>
            </a:endParaRPr>
          </a:p>
        </p:txBody>
      </p:sp>
      <p:pic>
        <p:nvPicPr>
          <p:cNvPr id="18" name="صورة 17" descr="C:\Users\pc\Downloads\A000005-Arduino-Nano-2tr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20336" y="2204864"/>
            <a:ext cx="2304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صورة 18" descr="C:\Users\pc\Downloads\image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96400" y="5085184"/>
            <a:ext cx="2016224" cy="153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صورة 25" descr="C:\Users\pc\Downloads\FU4UJYAHM8DG3Q3.MEDIUM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12024" y="2204864"/>
            <a:ext cx="2112981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صورة 26" descr="C:\Users\pc\AppData\Local\Microsoft\Windows\INetCache\Content.Word\VR3-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40416" y="0"/>
            <a:ext cx="148748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سهم للأسفل 27"/>
          <p:cNvSpPr/>
          <p:nvPr/>
        </p:nvSpPr>
        <p:spPr>
          <a:xfrm>
            <a:off x="10344472" y="1412776"/>
            <a:ext cx="360040" cy="64807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سهم للأسفل 28"/>
          <p:cNvSpPr/>
          <p:nvPr/>
        </p:nvSpPr>
        <p:spPr>
          <a:xfrm>
            <a:off x="10200456" y="4437112"/>
            <a:ext cx="360040" cy="64807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سهم منحني 29"/>
          <p:cNvSpPr/>
          <p:nvPr/>
        </p:nvSpPr>
        <p:spPr>
          <a:xfrm rot="15352456">
            <a:off x="7819191" y="4557966"/>
            <a:ext cx="1943269" cy="1378576"/>
          </a:xfrm>
          <a:prstGeom prst="ben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2" name="صورة 31" descr="C:\Users\pc\Downloads\B106870985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664" y="2132856"/>
            <a:ext cx="230030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صورة 32" descr="C:\Users\pc\Music\download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3352" y="4886325"/>
            <a:ext cx="2232248" cy="1639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0" descr="D:\haneen 3\grad2pictures\mega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492896"/>
            <a:ext cx="2736304" cy="1296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" name="سهم منحني 34"/>
          <p:cNvSpPr/>
          <p:nvPr/>
        </p:nvSpPr>
        <p:spPr>
          <a:xfrm rot="9743558">
            <a:off x="2613691" y="4993648"/>
            <a:ext cx="1942805" cy="1081679"/>
          </a:xfrm>
          <a:prstGeom prst="ben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سهم لأعلى 35"/>
          <p:cNvSpPr/>
          <p:nvPr/>
        </p:nvSpPr>
        <p:spPr>
          <a:xfrm>
            <a:off x="839416" y="3861048"/>
            <a:ext cx="484632" cy="978408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52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Components –Arduino</a:t>
            </a:r>
            <a:r>
              <a:rPr lang="ar-JO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Nano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35360" y="1700808"/>
            <a:ext cx="6192688" cy="324036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is a small, complete, and friendly board based on the ATmega328.</a:t>
            </a:r>
            <a:endParaRPr lang="en-US" sz="3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صورة 4" descr="C:\Users\pc\Downloads\A000005-Arduino-Nano-2tr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6120" y="1628800"/>
            <a:ext cx="45118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sz="2800" dirty="0" smtClean="0">
              <a:solidFill>
                <a:srgbClr val="5F5F5F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5F5F5F"/>
                </a:solidFill>
              </a:rPr>
              <a:t>Motivation</a:t>
            </a:r>
            <a:r>
              <a:rPr lang="en-US" sz="2800" dirty="0">
                <a:solidFill>
                  <a:srgbClr val="5F5F5F"/>
                </a:solidFill>
              </a:rPr>
              <a:t>, objectives</a:t>
            </a:r>
            <a:r>
              <a:rPr lang="en-US" sz="2800" dirty="0" smtClean="0">
                <a:solidFill>
                  <a:srgbClr val="5F5F5F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5F5F5F"/>
                </a:solidFill>
              </a:rPr>
              <a:t>Components.</a:t>
            </a:r>
            <a:endParaRPr lang="en-US" sz="2800" dirty="0">
              <a:solidFill>
                <a:srgbClr val="5F5F5F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5F5F5F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5F5F5F"/>
                </a:solidFill>
              </a:rPr>
              <a:t>Problems.</a:t>
            </a:r>
            <a:endParaRPr lang="en-US" sz="2800" dirty="0">
              <a:solidFill>
                <a:srgbClr val="5F5F5F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5F5F5F"/>
                </a:solidFill>
              </a:rPr>
              <a:t>Future Work.  </a:t>
            </a:r>
          </a:p>
          <a:p>
            <a:pPr>
              <a:buClrTx/>
            </a:pPr>
            <a:endParaRPr lang="en-US" sz="2800" dirty="0" smtClean="0">
              <a:solidFill>
                <a:srgbClr val="5F5F5F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2800" dirty="0">
              <a:solidFill>
                <a:srgbClr val="5F5F5F"/>
              </a:solidFill>
            </a:endParaRPr>
          </a:p>
        </p:txBody>
      </p:sp>
      <p:pic>
        <p:nvPicPr>
          <p:cNvPr id="6" name="Picture 2" descr="C:\Users\pc\Pictures\44-5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4152" y="1556792"/>
            <a:ext cx="4392488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59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Components –</a:t>
            </a:r>
            <a:r>
              <a:rPr lang="en-US" dirty="0" smtClean="0"/>
              <a:t>RF module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6312024" cy="324036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 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RF module</a:t>
            </a:r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 (radio frequency module) is a small electronic device used to transmit and/or receive radio signals between two devices.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صورة 4" descr="C:\Users\pc\Downloads\FU4UJYAHM8DG3Q3.MEDIU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2344" y="2060848"/>
            <a:ext cx="299965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 descr="C:\Users\pc\Downloads\B10687098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0016" y="1988840"/>
            <a:ext cx="275493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Components – Encoder -Decoder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264352" cy="324036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Encoder :used to converts the 4-bit parallel data into serial data in order to transmit over RF link using transmitter.</a:t>
            </a:r>
          </a:p>
          <a:p>
            <a:pPr algn="l">
              <a:buFont typeface="Arial" pitchFamily="34" charset="0"/>
              <a:buChar char="•"/>
            </a:pPr>
            <a:endParaRPr lang="en-US" sz="3200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Decoder: it converts the serial data received by the RF Receiver into 4-bit parallel data.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صورة 4" descr="C:\Users\pc\Downloads\imag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4392" y="980728"/>
            <a:ext cx="25676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 descr="C:\Users\pc\Music\downloa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67900" y="3212976"/>
            <a:ext cx="23241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695400" y="404664"/>
            <a:ext cx="11305256" cy="577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Implementation – </a:t>
            </a:r>
            <a:r>
              <a:rPr lang="en-US" sz="3200" dirty="0" smtClean="0">
                <a:solidFill>
                  <a:srgbClr val="808080"/>
                </a:solidFill>
              </a:rPr>
              <a:t>voice recognition module</a:t>
            </a:r>
          </a:p>
          <a:p>
            <a:pPr lvl="0" algn="l">
              <a:lnSpc>
                <a:spcPct val="150000"/>
              </a:lnSpc>
              <a:buClrTx/>
            </a:pPr>
            <a:r>
              <a:rPr lang="en-US" sz="3200" dirty="0" smtClean="0">
                <a:solidFill>
                  <a:srgbClr val="808080"/>
                </a:solidFill>
              </a:rPr>
              <a:t>Defining some words (commands )</a:t>
            </a:r>
          </a:p>
          <a:p>
            <a:pPr lvl="0" algn="l">
              <a:lnSpc>
                <a:spcPct val="150000"/>
              </a:lnSpc>
              <a:buClrTx/>
            </a:pPr>
            <a:endParaRPr lang="en-US" sz="20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4400" dirty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pic>
        <p:nvPicPr>
          <p:cNvPr id="3074" name="Picture 2" descr="C:\Users\pc\Pictures\tra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368" y="2312988"/>
            <a:ext cx="8856983" cy="3996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6376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695400" y="404664"/>
            <a:ext cx="11305256" cy="577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Implementation</a:t>
            </a:r>
          </a:p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 –</a:t>
            </a:r>
            <a:r>
              <a:rPr lang="ar-JO" sz="4400" b="0" dirty="0" smtClean="0">
                <a:solidFill>
                  <a:srgbClr val="808080"/>
                </a:solidFill>
              </a:rPr>
              <a:t> </a:t>
            </a:r>
            <a:r>
              <a:rPr lang="en-US" sz="4400" b="0" dirty="0" smtClean="0">
                <a:solidFill>
                  <a:srgbClr val="808080"/>
                </a:solidFill>
              </a:rPr>
              <a:t>flow chart</a:t>
            </a:r>
            <a:endParaRPr lang="en-US" sz="3200" dirty="0" smtClean="0">
              <a:solidFill>
                <a:srgbClr val="808080"/>
              </a:solidFill>
            </a:endParaRP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endParaRPr lang="en-US" sz="2000" b="0" dirty="0">
              <a:solidFill>
                <a:srgbClr val="8A8A8A"/>
              </a:solidFill>
            </a:endParaRP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8A8A8A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4400" dirty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9336360" y="0"/>
            <a:ext cx="216024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</a:p>
          <a:p>
            <a:pPr algn="ctr"/>
            <a:endParaRPr lang="en-US" dirty="0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10416480" y="69269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ستطيل مستدير الزوايا 7"/>
          <p:cNvSpPr/>
          <p:nvPr/>
        </p:nvSpPr>
        <p:spPr>
          <a:xfrm>
            <a:off x="9264352" y="1124744"/>
            <a:ext cx="223224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Say a command</a:t>
            </a:r>
          </a:p>
          <a:p>
            <a:pPr algn="ctr"/>
            <a:endParaRPr lang="en-US" dirty="0"/>
          </a:p>
        </p:txBody>
      </p:sp>
      <p:cxnSp>
        <p:nvCxnSpPr>
          <p:cNvPr id="12" name="رابط كسهم مستقيم 11"/>
          <p:cNvCxnSpPr/>
          <p:nvPr/>
        </p:nvCxnSpPr>
        <p:spPr>
          <a:xfrm>
            <a:off x="10416480" y="170080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عين 12"/>
          <p:cNvSpPr/>
          <p:nvPr/>
        </p:nvSpPr>
        <p:spPr>
          <a:xfrm>
            <a:off x="8400256" y="2060848"/>
            <a:ext cx="3791744" cy="201622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Detected by the voice</a:t>
            </a:r>
          </a:p>
          <a:p>
            <a:pPr algn="ctr"/>
            <a:r>
              <a:rPr lang="en-US" dirty="0" smtClean="0"/>
              <a:t>recognition  module</a:t>
            </a:r>
          </a:p>
          <a:p>
            <a:pPr algn="ctr"/>
            <a:endParaRPr lang="en-US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7320136" y="2636912"/>
            <a:ext cx="976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</a:p>
          <a:p>
            <a:endParaRPr lang="en-US" dirty="0"/>
          </a:p>
        </p:txBody>
      </p:sp>
      <p:cxnSp>
        <p:nvCxnSpPr>
          <p:cNvPr id="42" name="رابط كسهم مستقيم 41"/>
          <p:cNvCxnSpPr/>
          <p:nvPr/>
        </p:nvCxnSpPr>
        <p:spPr>
          <a:xfrm>
            <a:off x="10344472" y="414908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مربع نص 44"/>
          <p:cNvSpPr txBox="1"/>
          <p:nvPr/>
        </p:nvSpPr>
        <p:spPr>
          <a:xfrm>
            <a:off x="8904312" y="4005064"/>
            <a:ext cx="119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</a:p>
          <a:p>
            <a:endParaRPr lang="en-US" dirty="0"/>
          </a:p>
        </p:txBody>
      </p:sp>
      <p:cxnSp>
        <p:nvCxnSpPr>
          <p:cNvPr id="46" name="رابط كسهم مستقيم 45"/>
          <p:cNvCxnSpPr/>
          <p:nvPr/>
        </p:nvCxnSpPr>
        <p:spPr>
          <a:xfrm>
            <a:off x="10272464" y="580526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مستطيل مستدير الزوايا 47"/>
          <p:cNvSpPr/>
          <p:nvPr/>
        </p:nvSpPr>
        <p:spPr>
          <a:xfrm>
            <a:off x="9048328" y="4581128"/>
            <a:ext cx="2847256" cy="1287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By the arduino a new group will be loaded to the voice recognition </a:t>
            </a:r>
            <a:r>
              <a:rPr lang="ar-JO" dirty="0" smtClean="0"/>
              <a:t> </a:t>
            </a:r>
            <a:endParaRPr lang="en-US" dirty="0" smtClean="0"/>
          </a:p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cxnSp>
        <p:nvCxnSpPr>
          <p:cNvPr id="52" name="شكل 51"/>
          <p:cNvCxnSpPr>
            <a:stCxn id="13" idx="1"/>
          </p:cNvCxnSpPr>
          <p:nvPr/>
        </p:nvCxnSpPr>
        <p:spPr>
          <a:xfrm rot="10800000" flipH="1">
            <a:off x="8400256" y="908720"/>
            <a:ext cx="1944216" cy="2160240"/>
          </a:xfrm>
          <a:prstGeom prst="bentConnector4">
            <a:avLst>
              <a:gd name="adj1" fmla="val -11758"/>
              <a:gd name="adj2" fmla="val 733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رابط كسهم مستقيم 53"/>
          <p:cNvCxnSpPr>
            <a:endCxn id="62" idx="3"/>
          </p:cNvCxnSpPr>
          <p:nvPr/>
        </p:nvCxnSpPr>
        <p:spPr>
          <a:xfrm flipH="1">
            <a:off x="8976320" y="6165304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مستطيل مستدير الزوايا 55"/>
          <p:cNvSpPr/>
          <p:nvPr/>
        </p:nvSpPr>
        <p:spPr>
          <a:xfrm>
            <a:off x="3863752" y="5013176"/>
            <a:ext cx="230425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arduino will execute a command according to the voice    </a:t>
            </a:r>
            <a:endParaRPr lang="en-US" dirty="0"/>
          </a:p>
        </p:txBody>
      </p:sp>
      <p:cxnSp>
        <p:nvCxnSpPr>
          <p:cNvPr id="58" name="رابط كسهم مستقيم 57"/>
          <p:cNvCxnSpPr>
            <a:stCxn id="56" idx="1"/>
            <a:endCxn id="27" idx="3"/>
          </p:cNvCxnSpPr>
          <p:nvPr/>
        </p:nvCxnSpPr>
        <p:spPr>
          <a:xfrm flipH="1" flipV="1">
            <a:off x="3431704" y="4005064"/>
            <a:ext cx="43204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شكل بيضاوي 59"/>
          <p:cNvSpPr/>
          <p:nvPr/>
        </p:nvSpPr>
        <p:spPr>
          <a:xfrm>
            <a:off x="479376" y="5517232"/>
            <a:ext cx="216024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</a:t>
            </a:r>
            <a:endParaRPr lang="en-US" dirty="0"/>
          </a:p>
        </p:txBody>
      </p:sp>
      <p:sp>
        <p:nvSpPr>
          <p:cNvPr id="62" name="مستطيل مستدير الزوايا 61"/>
          <p:cNvSpPr/>
          <p:nvPr/>
        </p:nvSpPr>
        <p:spPr>
          <a:xfrm>
            <a:off x="6744072" y="5877272"/>
            <a:ext cx="2232248" cy="576064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Say a command</a:t>
            </a:r>
          </a:p>
          <a:p>
            <a:pPr algn="ctr"/>
            <a:endParaRPr lang="en-US" dirty="0"/>
          </a:p>
        </p:txBody>
      </p:sp>
      <p:cxnSp>
        <p:nvCxnSpPr>
          <p:cNvPr id="74" name="رابط كسهم مستقيم 73"/>
          <p:cNvCxnSpPr/>
          <p:nvPr/>
        </p:nvCxnSpPr>
        <p:spPr>
          <a:xfrm flipH="1">
            <a:off x="6168008" y="609329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ستطيل مستدير الزوايا 26"/>
          <p:cNvSpPr/>
          <p:nvPr/>
        </p:nvSpPr>
        <p:spPr>
          <a:xfrm>
            <a:off x="1127448" y="3212976"/>
            <a:ext cx="230425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n audio file will be played by the </a:t>
            </a:r>
            <a:r>
              <a:rPr lang="en-US" dirty="0" err="1" smtClean="0"/>
              <a:t>df</a:t>
            </a:r>
            <a:r>
              <a:rPr lang="en-US" dirty="0" smtClean="0"/>
              <a:t> Player </a:t>
            </a:r>
            <a:endParaRPr lang="en-US" dirty="0"/>
          </a:p>
        </p:txBody>
      </p:sp>
      <p:cxnSp>
        <p:nvCxnSpPr>
          <p:cNvPr id="31" name="رابط كسهم مستقيم 30"/>
          <p:cNvCxnSpPr>
            <a:stCxn id="27" idx="1"/>
            <a:endCxn id="60" idx="1"/>
          </p:cNvCxnSpPr>
          <p:nvPr/>
        </p:nvCxnSpPr>
        <p:spPr>
          <a:xfrm flipH="1">
            <a:off x="795736" y="4005064"/>
            <a:ext cx="331712" cy="1607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3224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551384" y="332656"/>
            <a:ext cx="11449272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3200" dirty="0" smtClean="0">
              <a:solidFill>
                <a:srgbClr val="808080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3200" dirty="0" smtClean="0">
              <a:solidFill>
                <a:srgbClr val="808080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 </a:t>
            </a: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pic>
        <p:nvPicPr>
          <p:cNvPr id="4098" name="Picture 2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5039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980728"/>
            <a:ext cx="10363200" cy="1470025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</a:pPr>
            <a:r>
              <a:rPr lang="en-US" dirty="0" smtClean="0">
                <a:solidFill>
                  <a:srgbClr val="808080"/>
                </a:solidFill>
              </a:rPr>
              <a:t>Implementation</a:t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> –</a:t>
            </a:r>
            <a:r>
              <a:rPr lang="ar-JO" dirty="0" smtClean="0">
                <a:solidFill>
                  <a:srgbClr val="808080"/>
                </a:solidFill>
              </a:rPr>
              <a:t> </a:t>
            </a:r>
            <a:r>
              <a:rPr lang="en-US" dirty="0" smtClean="0">
                <a:solidFill>
                  <a:srgbClr val="808080"/>
                </a:solidFill>
              </a:rPr>
              <a:t>flow </a:t>
            </a:r>
            <a:r>
              <a:rPr lang="en-US" dirty="0" smtClean="0">
                <a:solidFill>
                  <a:srgbClr val="808080"/>
                </a:solidFill>
              </a:rPr>
              <a:t>chart for kitchen</a:t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> from Door command</a:t>
            </a:r>
            <a:r>
              <a:rPr lang="en-US" sz="3200" dirty="0" smtClean="0">
                <a:solidFill>
                  <a:srgbClr val="808080"/>
                </a:solidFill>
              </a:rPr>
              <a:t/>
            </a:r>
            <a:br>
              <a:rPr lang="en-US" sz="3200" dirty="0" smtClean="0">
                <a:solidFill>
                  <a:srgbClr val="808080"/>
                </a:solidFill>
              </a:rPr>
            </a:br>
            <a:endParaRPr lang="en-US" dirty="0"/>
          </a:p>
        </p:txBody>
      </p:sp>
      <p:pic>
        <p:nvPicPr>
          <p:cNvPr id="2050" name="Picture 2" descr="C:\Users\pc\Pictures\f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826"/>
            <a:ext cx="12432704" cy="6862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</a:t>
            </a:r>
            <a:r>
              <a:rPr lang="en-US" b="0" dirty="0">
                <a:solidFill>
                  <a:srgbClr val="BEBEBE"/>
                </a:solidFill>
              </a:rPr>
              <a:t>, objectives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Feature Highlights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  <a:endParaRPr lang="en-US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Problems.</a:t>
            </a:r>
            <a:endParaRPr lang="en-US" b="0" dirty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algn="l">
              <a:buClrTx/>
            </a:pPr>
            <a:r>
              <a:rPr lang="en-US" b="0" dirty="0" smtClean="0">
                <a:solidFill>
                  <a:srgbClr val="BEBEBE"/>
                </a:solidFill>
              </a:rPr>
              <a:t>.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22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479376" y="548680"/>
            <a:ext cx="103632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Problems Faced and their Solutions</a:t>
            </a:r>
            <a:br>
              <a:rPr lang="en-US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900" dirty="0" smtClean="0">
                <a:solidFill>
                  <a:srgbClr val="808080"/>
                </a:solidFill>
              </a:rPr>
              <a:t/>
            </a:r>
            <a:br>
              <a:rPr lang="en-US" sz="900" dirty="0" smtClean="0">
                <a:solidFill>
                  <a:srgbClr val="808080"/>
                </a:solidFill>
              </a:rPr>
            </a:br>
            <a:r>
              <a:rPr lang="en-US" sz="900" dirty="0" smtClean="0">
                <a:solidFill>
                  <a:srgbClr val="808080"/>
                </a:solidFill>
              </a:rPr>
              <a:t/>
            </a:r>
            <a:br>
              <a:rPr lang="en-US" sz="900" dirty="0" smtClean="0">
                <a:solidFill>
                  <a:srgbClr val="808080"/>
                </a:solidFill>
              </a:rPr>
            </a:br>
            <a:r>
              <a:rPr lang="en-US" sz="1600" dirty="0" smtClean="0">
                <a:solidFill>
                  <a:srgbClr val="808080"/>
                </a:solidFill>
              </a:rPr>
              <a:t/>
            </a:r>
            <a:br>
              <a:rPr lang="en-US" sz="1600" dirty="0" smtClean="0">
                <a:solidFill>
                  <a:srgbClr val="808080"/>
                </a:solidFill>
              </a:rPr>
            </a:br>
            <a:r>
              <a:rPr lang="en-US" sz="1600" dirty="0" smtClean="0">
                <a:solidFill>
                  <a:srgbClr val="808080"/>
                </a:solidFill>
              </a:rPr>
              <a:t> </a:t>
            </a:r>
            <a:r>
              <a:rPr lang="en-US" dirty="0" smtClean="0">
                <a:solidFill>
                  <a:srgbClr val="808080"/>
                </a:solidFill>
              </a:rPr>
              <a:t/>
            </a:r>
            <a:br>
              <a:rPr lang="en-US" dirty="0" smtClean="0">
                <a:solidFill>
                  <a:srgbClr val="808080"/>
                </a:solidFill>
              </a:rPr>
            </a:br>
            <a:endParaRPr lang="en-US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12192000" cy="5328592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There was a problem with detection the voice by the  voice recognition . it can be affected by any noise</a:t>
            </a:r>
            <a:r>
              <a:rPr lang="ar-JO" b="0" dirty="0" err="1" smtClean="0">
                <a:solidFill>
                  <a:schemeClr val="tx1"/>
                </a:solidFill>
              </a:rPr>
              <a:t>.</a:t>
            </a:r>
            <a:endParaRPr lang="en-US" b="0" dirty="0" smtClean="0">
              <a:solidFill>
                <a:schemeClr val="tx1"/>
              </a:solidFill>
            </a:endParaRPr>
          </a:p>
          <a:p>
            <a:pPr algn="l"/>
            <a:r>
              <a:rPr lang="en-US" b="0" dirty="0" smtClean="0">
                <a:solidFill>
                  <a:schemeClr val="tx1"/>
                </a:solidFill>
              </a:rPr>
              <a:t> </a:t>
            </a:r>
          </a:p>
          <a:p>
            <a:pPr algn="l">
              <a:buFont typeface="Wingdings" pitchFamily="2" charset="2"/>
              <a:buChar char="ü"/>
            </a:pPr>
            <a:r>
              <a:rPr lang="en-US" b="0" dirty="0" smtClean="0">
                <a:solidFill>
                  <a:schemeClr val="tx1"/>
                </a:solidFill>
              </a:rPr>
              <a:t>Solution : there is another voice recognition tool with higher performance but it is much expansive .</a:t>
            </a:r>
          </a:p>
          <a:p>
            <a:pPr algn="l"/>
            <a:r>
              <a:rPr lang="en-US" b="0" dirty="0" smtClean="0">
                <a:solidFill>
                  <a:schemeClr val="tx1"/>
                </a:solidFill>
              </a:rPr>
              <a:t> </a:t>
            </a:r>
          </a:p>
          <a:p>
            <a:pPr algn="l">
              <a:buFont typeface="Arial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 because using one battery will not give enough current so it will not stay for long time .</a:t>
            </a:r>
          </a:p>
          <a:p>
            <a:pPr algn="l">
              <a:buFont typeface="Wingdings" pitchFamily="2" charset="2"/>
              <a:buChar char="ü"/>
            </a:pPr>
            <a:r>
              <a:rPr lang="en-US" b="0" dirty="0" smtClean="0">
                <a:solidFill>
                  <a:schemeClr val="tx1"/>
                </a:solidFill>
              </a:rPr>
              <a:t>Solution :using two </a:t>
            </a:r>
            <a:r>
              <a:rPr lang="en-US" b="0" dirty="0" smtClean="0">
                <a:solidFill>
                  <a:schemeClr val="tx1"/>
                </a:solidFill>
              </a:rPr>
              <a:t>batteries </a:t>
            </a:r>
            <a:r>
              <a:rPr lang="en-US" b="0" dirty="0" smtClean="0">
                <a:solidFill>
                  <a:schemeClr val="tx1"/>
                </a:solidFill>
              </a:rPr>
              <a:t>in parallel.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64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</a:t>
            </a:r>
            <a:r>
              <a:rPr lang="en-US" b="0" dirty="0">
                <a:solidFill>
                  <a:srgbClr val="BEBEBE"/>
                </a:solidFill>
              </a:rPr>
              <a:t>, objectives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Feature Highlights</a:t>
            </a:r>
            <a:r>
              <a:rPr lang="en-US" b="0" dirty="0" smtClean="0">
                <a:solidFill>
                  <a:srgbClr val="BEBEBE"/>
                </a:solidFill>
              </a:rPr>
              <a:t>.</a:t>
            </a:r>
            <a:endParaRPr lang="en-US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Problems.</a:t>
            </a:r>
            <a:endParaRPr lang="en-US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55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476672"/>
            <a:ext cx="11162456" cy="570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742950" indent="-742950" algn="l">
              <a:lnSpc>
                <a:spcPct val="150000"/>
              </a:lnSpc>
              <a:buClrTx/>
            </a:pPr>
            <a:r>
              <a:rPr lang="en-US" sz="4400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</a:t>
            </a:r>
            <a:r>
              <a:rPr lang="en-US" sz="44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uture work</a:t>
            </a: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endParaRPr lang="en-US" dirty="0" smtClean="0">
              <a:solidFill>
                <a:srgbClr val="3D3D3D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dirty="0" smtClean="0"/>
              <a:t>Insert  image processing technology to make the chair follow  specific person ,like parents.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Add calling capability by using the GSM  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dirty="0" smtClean="0"/>
              <a:t>By using GPS make the chair go to specific place like market.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38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Motivation</a:t>
            </a:r>
            <a:r>
              <a:rPr lang="en-US" dirty="0">
                <a:solidFill>
                  <a:schemeClr val="tx1"/>
                </a:solidFill>
              </a:rPr>
              <a:t>, objectives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BEBEBE"/>
                </a:solidFill>
              </a:rPr>
              <a:t>Components.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Problems.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519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91944" y="2852936"/>
            <a:ext cx="52565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66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95800" y="1565015"/>
            <a:ext cx="66967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>
                <a:solidFill>
                  <a:srgbClr val="8A8A8A"/>
                </a:solidFill>
                <a:cs typeface="MV Boli" pitchFamily="2" charset="0"/>
              </a:rPr>
              <a:t>Questions</a:t>
            </a:r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?</a:t>
            </a:r>
          </a:p>
          <a:p>
            <a:pPr algn="ctr"/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</a:t>
            </a:r>
          </a:p>
          <a:p>
            <a:pPr algn="ctr"/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 Thank you </a:t>
            </a:r>
            <a:r>
              <a:rPr lang="en-US" sz="6600" dirty="0" smtClean="0">
                <a:solidFill>
                  <a:srgbClr val="8A8A8A"/>
                </a:solidFill>
                <a:cs typeface="MV Boli" pitchFamily="2" charset="0"/>
                <a:sym typeface="Wingdings" panose="05000000000000000000" pitchFamily="2" charset="2"/>
              </a:rPr>
              <a:t></a:t>
            </a:r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</a:t>
            </a:r>
            <a:endParaRPr lang="en-US" sz="6600" dirty="0">
              <a:solidFill>
                <a:srgbClr val="8A8A8A"/>
              </a:solidFill>
              <a:cs typeface="MV Boli" pitchFamily="2" charset="0"/>
            </a:endParaRPr>
          </a:p>
          <a:p>
            <a:pPr algn="ctr"/>
            <a:endParaRPr 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28230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9416" y="2132856"/>
            <a:ext cx="10514384" cy="3600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High percentage of the disabled people world-wide and in Palestine.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roblems </a:t>
            </a:r>
            <a:r>
              <a:rPr lang="en-US" dirty="0">
                <a:solidFill>
                  <a:schemeClr val="tx1"/>
                </a:solidFill>
              </a:rPr>
              <a:t>faced by </a:t>
            </a:r>
            <a:r>
              <a:rPr lang="en-US" dirty="0" smtClean="0">
                <a:solidFill>
                  <a:schemeClr val="tx1"/>
                </a:solidFill>
              </a:rPr>
              <a:t>disabled people :</a:t>
            </a:r>
            <a:endParaRPr lang="en-US" dirty="0">
              <a:solidFill>
                <a:schemeClr val="tx1"/>
              </a:solidFill>
            </a:endParaRPr>
          </a:p>
          <a:p>
            <a:pPr marL="1257300" lvl="2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Can’t </a:t>
            </a:r>
            <a:r>
              <a:rPr lang="en-US" b="1" dirty="0" smtClean="0">
                <a:solidFill>
                  <a:schemeClr val="tx1"/>
                </a:solidFill>
              </a:rPr>
              <a:t>move without helping from others.</a:t>
            </a:r>
            <a:endParaRPr lang="en-US" b="1" dirty="0">
              <a:solidFill>
                <a:schemeClr val="tx1"/>
              </a:solidFill>
            </a:endParaRPr>
          </a:p>
          <a:p>
            <a:pPr marL="1257300" lvl="2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Suffer from </a:t>
            </a:r>
            <a:r>
              <a:rPr lang="en-US" b="1" dirty="0" smtClean="0">
                <a:solidFill>
                  <a:schemeClr val="tx1"/>
                </a:solidFill>
              </a:rPr>
              <a:t>obstacles.</a:t>
            </a:r>
          </a:p>
          <a:p>
            <a:pPr marL="1257300" lvl="2" indent="-342900" algn="l">
              <a:lnSpc>
                <a:spcPct val="150000"/>
              </a:lnSpc>
              <a:buClrTx/>
            </a:pPr>
            <a:endParaRPr lang="en-US" b="1" dirty="0">
              <a:solidFill>
                <a:schemeClr val="tx1"/>
              </a:solidFill>
            </a:endParaRPr>
          </a:p>
          <a:p>
            <a:pPr marL="1257300" lvl="2" indent="-342900" algn="l">
              <a:lnSpc>
                <a:spcPct val="150000"/>
              </a:lnSpc>
              <a:buClrTx/>
            </a:pPr>
            <a:r>
              <a:rPr lang="en-US" b="1" dirty="0" smtClean="0">
                <a:solidFill>
                  <a:schemeClr val="tx1"/>
                </a:solidFill>
              </a:rPr>
              <a:t>So  this project aims to facilitate the movement of the disabled people .</a:t>
            </a: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A8A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en-US" b="1" dirty="0">
              <a:solidFill>
                <a:srgbClr val="8A8A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39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1424" y="365125"/>
            <a:ext cx="10442376" cy="1047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A8A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rgbClr val="8A8A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5400" y="1268760"/>
            <a:ext cx="1029714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2400" dirty="0"/>
              <a:t>Our proposed </a:t>
            </a:r>
            <a:r>
              <a:rPr lang="en-US" sz="2400" dirty="0" smtClean="0"/>
              <a:t>system</a:t>
            </a:r>
            <a:r>
              <a:rPr lang="ar-SA" sz="2400" dirty="0" smtClean="0"/>
              <a:t> </a:t>
            </a:r>
            <a:r>
              <a:rPr lang="en-US" sz="2400" dirty="0" smtClean="0"/>
              <a:t>helping the disabled person to:</a:t>
            </a:r>
            <a:endParaRPr lang="en-US" sz="2400" dirty="0"/>
          </a:p>
          <a:p>
            <a:pPr algn="l" rtl="0">
              <a:lnSpc>
                <a:spcPct val="150000"/>
              </a:lnSpc>
              <a:buClrTx/>
            </a:pPr>
            <a:endParaRPr lang="en-US" sz="2400" dirty="0"/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dirty="0"/>
              <a:t>A</a:t>
            </a:r>
            <a:r>
              <a:rPr lang="en-US" sz="2400" dirty="0" smtClean="0"/>
              <a:t>void any obstacles in his way.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dirty="0" smtClean="0"/>
              <a:t>Move the wheelchair in all directions according to voice commands.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dirty="0" smtClean="0"/>
              <a:t>Go to specific room in the house by saying specific command.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dirty="0" smtClean="0"/>
              <a:t>Send a message to specific number.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dirty="0" smtClean="0"/>
              <a:t>Get reply by the DF Player after saying specific command 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sz="2400" dirty="0"/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en-US" sz="2400" dirty="0" smtClean="0"/>
              <a:t> Sending  some commands wirelessly.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sz="2400" dirty="0"/>
          </a:p>
          <a:p>
            <a:pPr algn="l" rtl="0">
              <a:lnSpc>
                <a:spcPct val="150000"/>
              </a:lnSpc>
              <a:buClrTx/>
            </a:pP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4611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</a:rPr>
              <a:t>, objectives</a:t>
            </a: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5F5F5F"/>
                </a:solidFill>
              </a:rPr>
              <a:t>Components.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Problems.</a:t>
            </a:r>
            <a:endParaRPr lang="en-US" b="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chemeClr val="bg1">
                    <a:lumMod val="75000"/>
                  </a:schemeClr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22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60649"/>
            <a:ext cx="10363200" cy="792088"/>
          </a:xfrm>
        </p:spPr>
        <p:txBody>
          <a:bodyPr/>
          <a:lstStyle/>
          <a:p>
            <a:r>
              <a:rPr lang="en-US" b="1" dirty="0">
                <a:solidFill>
                  <a:srgbClr val="8A8A8A"/>
                </a:solidFill>
              </a:rPr>
              <a:t>Components </a:t>
            </a:r>
            <a:endParaRPr lang="ar-SA" dirty="0">
              <a:solidFill>
                <a:srgbClr val="8A8A8A"/>
              </a:solidFill>
            </a:endParaRPr>
          </a:p>
        </p:txBody>
      </p:sp>
      <p:pic>
        <p:nvPicPr>
          <p:cNvPr id="2051" name="Picture 3" descr="C:\Users\pc\Music\18197673_10155392158898846_47212786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7488" y="908720"/>
            <a:ext cx="8640960" cy="4176464"/>
          </a:xfrm>
          <a:prstGeom prst="rect">
            <a:avLst/>
          </a:prstGeom>
          <a:noFill/>
        </p:spPr>
      </p:pic>
      <p:sp>
        <p:nvSpPr>
          <p:cNvPr id="14" name="مربع نص 13"/>
          <p:cNvSpPr txBox="1"/>
          <p:nvPr/>
        </p:nvSpPr>
        <p:spPr>
          <a:xfrm>
            <a:off x="2495600" y="5229200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Robot car chassis kit with two wheels and  DC motors</a:t>
            </a:r>
            <a:endParaRPr 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4452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  Components –DC motors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63352" y="1556792"/>
            <a:ext cx="6264696" cy="3384376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is a device that converts electrical energy (direct current system) into mechanical energy, and we can control it’s direction and speed by using H-Bridge.</a:t>
            </a:r>
            <a:endParaRPr lang="en-US" sz="3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122" name="Picture 2" descr="C:\Users\pc\Picture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240" y="1412776"/>
            <a:ext cx="3528392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60649"/>
            <a:ext cx="10363200" cy="792088"/>
          </a:xfrm>
        </p:spPr>
        <p:txBody>
          <a:bodyPr/>
          <a:lstStyle/>
          <a:p>
            <a:r>
              <a:rPr lang="en-US" b="1" dirty="0">
                <a:solidFill>
                  <a:srgbClr val="8A8A8A"/>
                </a:solidFill>
              </a:rPr>
              <a:t>Components </a:t>
            </a:r>
            <a:endParaRPr lang="ar-SA" dirty="0">
              <a:solidFill>
                <a:srgbClr val="8A8A8A"/>
              </a:solidFill>
            </a:endParaRPr>
          </a:p>
        </p:txBody>
      </p:sp>
      <p:pic>
        <p:nvPicPr>
          <p:cNvPr id="4" name="Picture 10" descr="D:\haneen 3\grad2pictures\meg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1864" y="2636912"/>
            <a:ext cx="3384376" cy="1296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1" descr="D:\haneen 3\grad2pictures\L298StepperController__79861.1342485907.1280.128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416" y="980728"/>
            <a:ext cx="2665090" cy="1948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http://www.robokart.com/image/cache/catalog/ultrasonic1-500x500.jpg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31904" y="476672"/>
            <a:ext cx="2592288" cy="1303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7" descr="C:\Users\pc\AppData\Local\Microsoft\Windows\INetCache\Content.Word\VR3-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9376" y="3284984"/>
            <a:ext cx="22075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503712" y="5013176"/>
            <a:ext cx="2232248" cy="1268760"/>
          </a:xfrm>
          <a:prstGeom prst="rect">
            <a:avLst/>
          </a:prstGeom>
        </p:spPr>
      </p:pic>
      <p:pic>
        <p:nvPicPr>
          <p:cNvPr id="10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600056" y="4869160"/>
            <a:ext cx="2088232" cy="1485900"/>
          </a:xfrm>
          <a:prstGeom prst="rect">
            <a:avLst/>
          </a:prstGeom>
        </p:spPr>
      </p:pic>
      <p:pic>
        <p:nvPicPr>
          <p:cNvPr id="11" name="Picture 32" descr="C:\Users\CD City\Desktop\FC-03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480376" y="3933056"/>
            <a:ext cx="2448272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 descr="C:\Users\pc\Music\SKU204222-1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92344" y="476672"/>
            <a:ext cx="25922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سهم منحني 14"/>
          <p:cNvSpPr/>
          <p:nvPr/>
        </p:nvSpPr>
        <p:spPr>
          <a:xfrm rot="10526614">
            <a:off x="8387313" y="2769593"/>
            <a:ext cx="1551851" cy="611473"/>
          </a:xfrm>
          <a:prstGeom prst="ben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20" name="سهم للأسفل 19"/>
          <p:cNvSpPr/>
          <p:nvPr/>
        </p:nvSpPr>
        <p:spPr>
          <a:xfrm>
            <a:off x="6456040" y="1772816"/>
            <a:ext cx="216024" cy="792088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سهم إلى اليمين 20"/>
          <p:cNvSpPr/>
          <p:nvPr/>
        </p:nvSpPr>
        <p:spPr>
          <a:xfrm rot="1467374">
            <a:off x="3345805" y="2677500"/>
            <a:ext cx="1513698" cy="3079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سهم إلى اليمين 21"/>
          <p:cNvSpPr/>
          <p:nvPr/>
        </p:nvSpPr>
        <p:spPr>
          <a:xfrm rot="20964964">
            <a:off x="2726070" y="3817971"/>
            <a:ext cx="1914164" cy="334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سهم إلى اليمين 22"/>
          <p:cNvSpPr/>
          <p:nvPr/>
        </p:nvSpPr>
        <p:spPr>
          <a:xfrm rot="17382222">
            <a:off x="4580940" y="4260075"/>
            <a:ext cx="941887" cy="3510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سهم إلى اليمين 23"/>
          <p:cNvSpPr/>
          <p:nvPr/>
        </p:nvSpPr>
        <p:spPr>
          <a:xfrm rot="15683665">
            <a:off x="6945780" y="4242141"/>
            <a:ext cx="862378" cy="275763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سهم إلى اليمين 24"/>
          <p:cNvSpPr/>
          <p:nvPr/>
        </p:nvSpPr>
        <p:spPr>
          <a:xfrm rot="12869000">
            <a:off x="8139488" y="4077230"/>
            <a:ext cx="1357372" cy="263197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52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Mix">
  <a:themeElements>
    <a:clrScheme name="Custom 7">
      <a:dk1>
        <a:srgbClr val="107357"/>
      </a:dk1>
      <a:lt1>
        <a:sysClr val="window" lastClr="FFFFFF"/>
      </a:lt1>
      <a:dk2>
        <a:srgbClr val="107357"/>
      </a:dk2>
      <a:lt2>
        <a:srgbClr val="FCF5EF"/>
      </a:lt2>
      <a:accent1>
        <a:srgbClr val="107357"/>
      </a:accent1>
      <a:accent2>
        <a:srgbClr val="107357"/>
      </a:accent2>
      <a:accent3>
        <a:srgbClr val="107357"/>
      </a:accent3>
      <a:accent4>
        <a:srgbClr val="107357"/>
      </a:accent4>
      <a:accent5>
        <a:srgbClr val="107357"/>
      </a:accent5>
      <a:accent6>
        <a:srgbClr val="107357"/>
      </a:accent6>
      <a:hlink>
        <a:srgbClr val="107357"/>
      </a:hlink>
      <a:folHlink>
        <a:srgbClr val="107357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eate an Office Mix.potx" id="{4B7366DC-B74D-454D-9AF1-C5E1E2713A61}" vid="{D9FD2935-D4F2-4034-8F2D-E6786535C4FD}"/>
    </a:ext>
  </a:extLst>
</a:theme>
</file>

<file path=ppt/theme/theme2.xml><?xml version="1.0" encoding="utf-8"?>
<a:theme xmlns:a="http://schemas.openxmlformats.org/drawingml/2006/main" name="2_Office Mix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eate an Office Mix.potx" id="{4B7366DC-B74D-454D-9AF1-C5E1E2713A61}" vid="{D9FD2935-D4F2-4034-8F2D-E6786535C4F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3875</TotalTime>
  <Words>725</Words>
  <Application>Microsoft Office PowerPoint</Application>
  <PresentationFormat>مخصص</PresentationFormat>
  <Paragraphs>143</Paragraphs>
  <Slides>30</Slides>
  <Notes>7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30</vt:i4>
      </vt:variant>
    </vt:vector>
  </HeadingPairs>
  <TitlesOfParts>
    <vt:vector size="32" baseType="lpstr">
      <vt:lpstr>1_Office Mix</vt:lpstr>
      <vt:lpstr>2_Office Mix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Components </vt:lpstr>
      <vt:lpstr>  Components –DC motors </vt:lpstr>
      <vt:lpstr>Components </vt:lpstr>
      <vt:lpstr>  Components –Arduino mega </vt:lpstr>
      <vt:lpstr>  Components – H-Bridge </vt:lpstr>
      <vt:lpstr>  Components –voice recognition module </vt:lpstr>
      <vt:lpstr>  Components –GPS </vt:lpstr>
      <vt:lpstr>  Components –GSM </vt:lpstr>
      <vt:lpstr>  Components –LM393 Comparator /Wheel Encoder Disk:  </vt:lpstr>
      <vt:lpstr>  Components –DF Player Mini  </vt:lpstr>
      <vt:lpstr>  Components –Ultrasonic sensor </vt:lpstr>
      <vt:lpstr>Wireless Components </vt:lpstr>
      <vt:lpstr>  Components –Arduino Nano </vt:lpstr>
      <vt:lpstr>  Components –RF module </vt:lpstr>
      <vt:lpstr>  Components – Encoder -Decoder </vt:lpstr>
      <vt:lpstr>الشريحة 22</vt:lpstr>
      <vt:lpstr>الشريحة 23</vt:lpstr>
      <vt:lpstr>الشريحة 24</vt:lpstr>
      <vt:lpstr>Implementation  – flow chart for kitchen  from Door command </vt:lpstr>
      <vt:lpstr>الشريحة 26</vt:lpstr>
      <vt:lpstr>Problems Faced and their Solutions      </vt:lpstr>
      <vt:lpstr>الشريحة 28</vt:lpstr>
      <vt:lpstr>الشريحة 29</vt:lpstr>
      <vt:lpstr>الشريحة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BrailleType</dc:title>
  <dc:creator>Alaa</dc:creator>
  <dc:description>SMS</dc:description>
  <cp:lastModifiedBy>pc</cp:lastModifiedBy>
  <cp:revision>554</cp:revision>
  <dcterms:created xsi:type="dcterms:W3CDTF">2014-12-17T16:40:41Z</dcterms:created>
  <dcterms:modified xsi:type="dcterms:W3CDTF">2017-05-23T19:05:26Z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TC043863139991</vt:lpwstr>
  </property>
  <property fmtid="{D5CDD505-2E9C-101B-9397-08002B2CF9AE}" pid="3" name="Presentation">
    <vt:lpwstr>BrailleType</vt:lpwstr>
  </property>
  <property fmtid="{D5CDD505-2E9C-101B-9397-08002B2CF9AE}" pid="4" name="SlideDescription">
    <vt:lpwstr>SMS</vt:lpwstr>
  </property>
  <property fmtid="{D5CDD505-2E9C-101B-9397-08002B2CF9AE}" pid="5" name="Tfs.IsStoryboard">
    <vt:bool>true</vt:bool>
  </property>
</Properties>
</file>