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6" r:id="rId2"/>
    <p:sldId id="257" r:id="rId3"/>
    <p:sldId id="281" r:id="rId4"/>
    <p:sldId id="289" r:id="rId5"/>
    <p:sldId id="311" r:id="rId6"/>
    <p:sldId id="287" r:id="rId7"/>
    <p:sldId id="286" r:id="rId8"/>
    <p:sldId id="290" r:id="rId9"/>
    <p:sldId id="291" r:id="rId10"/>
    <p:sldId id="295" r:id="rId11"/>
    <p:sldId id="312" r:id="rId12"/>
    <p:sldId id="296" r:id="rId13"/>
    <p:sldId id="294" r:id="rId14"/>
    <p:sldId id="293" r:id="rId15"/>
    <p:sldId id="313" r:id="rId16"/>
    <p:sldId id="297" r:id="rId17"/>
    <p:sldId id="299" r:id="rId18"/>
    <p:sldId id="314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292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33" autoAdjust="0"/>
    <p:restoredTop sz="94680" autoAdjust="0"/>
  </p:normalViewPr>
  <p:slideViewPr>
    <p:cSldViewPr snapToGrid="0">
      <p:cViewPr varScale="1">
        <p:scale>
          <a:sx n="66" d="100"/>
          <a:sy n="66" d="100"/>
        </p:scale>
        <p:origin x="846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ورقة1!$D$53</c:f>
              <c:strCache>
                <c:ptCount val="1"/>
                <c:pt idx="0">
                  <c:v>Planned Duration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ورقة1!$D$54:$D$73</c:f>
              <c:numCache>
                <c:formatCode>General</c:formatCode>
                <c:ptCount val="20"/>
                <c:pt idx="0">
                  <c:v>90</c:v>
                </c:pt>
                <c:pt idx="1">
                  <c:v>302</c:v>
                </c:pt>
                <c:pt idx="2">
                  <c:v>270</c:v>
                </c:pt>
                <c:pt idx="3">
                  <c:v>120</c:v>
                </c:pt>
                <c:pt idx="4">
                  <c:v>430</c:v>
                </c:pt>
                <c:pt idx="5">
                  <c:v>120</c:v>
                </c:pt>
                <c:pt idx="6">
                  <c:v>45</c:v>
                </c:pt>
                <c:pt idx="7">
                  <c:v>120</c:v>
                </c:pt>
                <c:pt idx="8">
                  <c:v>60</c:v>
                </c:pt>
                <c:pt idx="9">
                  <c:v>305</c:v>
                </c:pt>
                <c:pt idx="10">
                  <c:v>518</c:v>
                </c:pt>
                <c:pt idx="11">
                  <c:v>551</c:v>
                </c:pt>
                <c:pt idx="12">
                  <c:v>468</c:v>
                </c:pt>
                <c:pt idx="13">
                  <c:v>430</c:v>
                </c:pt>
                <c:pt idx="14">
                  <c:v>365</c:v>
                </c:pt>
                <c:pt idx="15">
                  <c:v>120</c:v>
                </c:pt>
                <c:pt idx="16">
                  <c:v>150</c:v>
                </c:pt>
                <c:pt idx="17">
                  <c:v>90</c:v>
                </c:pt>
                <c:pt idx="18">
                  <c:v>60</c:v>
                </c:pt>
                <c:pt idx="19">
                  <c:v>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C2-4416-91CF-ED2D298C04AB}"/>
            </c:ext>
          </c:extLst>
        </c:ser>
        <c:ser>
          <c:idx val="1"/>
          <c:order val="1"/>
          <c:tx>
            <c:strRef>
              <c:f>ورقة1!$E$53</c:f>
              <c:strCache>
                <c:ptCount val="1"/>
                <c:pt idx="0">
                  <c:v>Actual Duration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ورقة1!$E$54:$E$73</c:f>
              <c:numCache>
                <c:formatCode>General</c:formatCode>
                <c:ptCount val="20"/>
                <c:pt idx="0">
                  <c:v>276</c:v>
                </c:pt>
                <c:pt idx="1">
                  <c:v>518</c:v>
                </c:pt>
                <c:pt idx="2">
                  <c:v>297</c:v>
                </c:pt>
                <c:pt idx="3">
                  <c:v>294</c:v>
                </c:pt>
                <c:pt idx="4">
                  <c:v>635</c:v>
                </c:pt>
                <c:pt idx="5">
                  <c:v>207</c:v>
                </c:pt>
                <c:pt idx="6">
                  <c:v>102</c:v>
                </c:pt>
                <c:pt idx="7">
                  <c:v>300</c:v>
                </c:pt>
                <c:pt idx="8">
                  <c:v>550</c:v>
                </c:pt>
                <c:pt idx="9">
                  <c:v>1035</c:v>
                </c:pt>
                <c:pt idx="10">
                  <c:v>1778</c:v>
                </c:pt>
                <c:pt idx="11">
                  <c:v>1104</c:v>
                </c:pt>
                <c:pt idx="12">
                  <c:v>682</c:v>
                </c:pt>
                <c:pt idx="13">
                  <c:v>675</c:v>
                </c:pt>
                <c:pt idx="14">
                  <c:v>365</c:v>
                </c:pt>
                <c:pt idx="15">
                  <c:v>254</c:v>
                </c:pt>
                <c:pt idx="16">
                  <c:v>218</c:v>
                </c:pt>
                <c:pt idx="17">
                  <c:v>85</c:v>
                </c:pt>
                <c:pt idx="18">
                  <c:v>94</c:v>
                </c:pt>
                <c:pt idx="19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0C2-4416-91CF-ED2D298C04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94757247"/>
        <c:axId val="1191434047"/>
      </c:barChart>
      <c:catAx>
        <c:axId val="1294757247"/>
        <c:scaling>
          <c:orientation val="maxMin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>
                    <a:solidFill>
                      <a:schemeClr val="tx1"/>
                    </a:solidFill>
                  </a:rPr>
                  <a:t>Project Number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1434047"/>
        <c:crosses val="autoZero"/>
        <c:auto val="1"/>
        <c:lblAlgn val="ctr"/>
        <c:lblOffset val="100"/>
        <c:noMultiLvlLbl val="0"/>
      </c:catAx>
      <c:valAx>
        <c:axId val="1191434047"/>
        <c:scaling>
          <c:orientation val="minMax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>
                    <a:solidFill>
                      <a:schemeClr val="tx1"/>
                    </a:solidFill>
                  </a:rPr>
                  <a:t>Duration</a:t>
                </a:r>
                <a:r>
                  <a:rPr lang="en-US" sz="1600" b="1" baseline="0">
                    <a:solidFill>
                      <a:schemeClr val="tx1"/>
                    </a:solidFill>
                  </a:rPr>
                  <a:t> (Day)</a:t>
                </a:r>
                <a:endParaRPr lang="en-US" sz="1600" b="1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47572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499406946010144"/>
          <c:y val="0.89022997766584722"/>
          <c:w val="0.37001175054881397"/>
          <c:h val="7.204725939424272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ورقة1!$K$36:$L$36</c:f>
              <c:strCache>
                <c:ptCount val="2"/>
                <c:pt idx="0">
                  <c:v>Delayed </c:v>
                </c:pt>
                <c:pt idx="1">
                  <c:v>As planned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129D-4F87-821C-6F736465583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129D-4F87-821C-6F736465583C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85 %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29D-4F87-821C-6F736465583C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15 %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29D-4F87-821C-6F736465583C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ورقة1!$K$36:$L$36</c:f>
              <c:strCache>
                <c:ptCount val="2"/>
                <c:pt idx="0">
                  <c:v>Delayed </c:v>
                </c:pt>
                <c:pt idx="1">
                  <c:v>As planned</c:v>
                </c:pt>
              </c:strCache>
            </c:strRef>
          </c:cat>
          <c:val>
            <c:numRef>
              <c:f>ورقة1!$K$37:$L$37</c:f>
              <c:numCache>
                <c:formatCode>General</c:formatCode>
                <c:ptCount val="2"/>
                <c:pt idx="0">
                  <c:v>17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29D-4F87-821C-6F736465583C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360"/>
      </c:pieChart>
      <c:spPr>
        <a:solidFill>
          <a:sysClr val="window" lastClr="FFFFFF">
            <a:lumMod val="95000"/>
          </a:sysClr>
        </a:solidFill>
        <a:ln>
          <a:noFill/>
        </a:ln>
        <a:effectLst/>
      </c:spPr>
    </c:plotArea>
    <c:legend>
      <c:legendPos val="l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ysClr val="window" lastClr="FFFFFF">
        <a:lumMod val="95000"/>
      </a:sysClr>
    </a:solidFill>
    <a:ln w="9525" cap="flat" cmpd="sng" algn="ctr">
      <a:solidFill>
        <a:sysClr val="window" lastClr="FFFFFF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3C75A-1015-422E-9587-966CCDCB3168}" type="datetimeFigureOut">
              <a:rPr lang="x-none" smtClean="0"/>
              <a:pPr/>
              <a:t>5/15/2018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CB86D3D-252D-45AE-8342-97E1FEB65AB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38433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3C75A-1015-422E-9587-966CCDCB3168}" type="datetimeFigureOut">
              <a:rPr lang="x-none" smtClean="0"/>
              <a:pPr/>
              <a:t>5/15/2018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CB86D3D-252D-45AE-8342-97E1FEB65AB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402002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3C75A-1015-422E-9587-966CCDCB3168}" type="datetimeFigureOut">
              <a:rPr lang="x-none" smtClean="0"/>
              <a:pPr/>
              <a:t>5/15/2018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CB86D3D-252D-45AE-8342-97E1FEB65AB3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29855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3C75A-1015-422E-9587-966CCDCB3168}" type="datetimeFigureOut">
              <a:rPr lang="x-none" smtClean="0"/>
              <a:pPr/>
              <a:t>5/15/2018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CB86D3D-252D-45AE-8342-97E1FEB65AB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707163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3C75A-1015-422E-9587-966CCDCB3168}" type="datetimeFigureOut">
              <a:rPr lang="x-none" smtClean="0"/>
              <a:pPr/>
              <a:t>5/15/2018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CB86D3D-252D-45AE-8342-97E1FEB65AB3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68467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3C75A-1015-422E-9587-966CCDCB3168}" type="datetimeFigureOut">
              <a:rPr lang="x-none" smtClean="0"/>
              <a:pPr/>
              <a:t>5/15/2018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CB86D3D-252D-45AE-8342-97E1FEB65AB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296035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3C75A-1015-422E-9587-966CCDCB3168}" type="datetimeFigureOut">
              <a:rPr lang="x-none" smtClean="0"/>
              <a:pPr/>
              <a:t>5/15/2018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6D3D-252D-45AE-8342-97E1FEB65AB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79574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3C75A-1015-422E-9587-966CCDCB3168}" type="datetimeFigureOut">
              <a:rPr lang="x-none" smtClean="0"/>
              <a:pPr/>
              <a:t>5/15/2018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6D3D-252D-45AE-8342-97E1FEB65AB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90741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3C75A-1015-422E-9587-966CCDCB3168}" type="datetimeFigureOut">
              <a:rPr lang="x-none" smtClean="0"/>
              <a:pPr/>
              <a:t>5/15/2018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6D3D-252D-45AE-8342-97E1FEB65AB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3189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3C75A-1015-422E-9587-966CCDCB3168}" type="datetimeFigureOut">
              <a:rPr lang="x-none" smtClean="0"/>
              <a:pPr/>
              <a:t>5/15/2018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CB86D3D-252D-45AE-8342-97E1FEB65AB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21391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3C75A-1015-422E-9587-966CCDCB3168}" type="datetimeFigureOut">
              <a:rPr lang="x-none" smtClean="0"/>
              <a:pPr/>
              <a:t>5/15/2018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CB86D3D-252D-45AE-8342-97E1FEB65AB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19292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3C75A-1015-422E-9587-966CCDCB3168}" type="datetimeFigureOut">
              <a:rPr lang="x-none" smtClean="0"/>
              <a:pPr/>
              <a:t>5/15/2018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CB86D3D-252D-45AE-8342-97E1FEB65AB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01713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3C75A-1015-422E-9587-966CCDCB3168}" type="datetimeFigureOut">
              <a:rPr lang="x-none" smtClean="0"/>
              <a:pPr/>
              <a:t>5/15/2018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6D3D-252D-45AE-8342-97E1FEB65AB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18486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3C75A-1015-422E-9587-966CCDCB3168}" type="datetimeFigureOut">
              <a:rPr lang="x-none" smtClean="0"/>
              <a:pPr/>
              <a:t>5/15/2018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6D3D-252D-45AE-8342-97E1FEB65AB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190529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3C75A-1015-422E-9587-966CCDCB3168}" type="datetimeFigureOut">
              <a:rPr lang="x-none" smtClean="0"/>
              <a:pPr/>
              <a:t>5/15/2018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6D3D-252D-45AE-8342-97E1FEB65AB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51541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3C75A-1015-422E-9587-966CCDCB3168}" type="datetimeFigureOut">
              <a:rPr lang="x-none" smtClean="0"/>
              <a:pPr/>
              <a:t>5/15/2018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CB86D3D-252D-45AE-8342-97E1FEB65AB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48049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3C75A-1015-422E-9587-966CCDCB3168}" type="datetimeFigureOut">
              <a:rPr lang="x-none" smtClean="0"/>
              <a:pPr/>
              <a:t>5/15/2018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CB86D3D-252D-45AE-8342-97E1FEB65AB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74322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91D2D-88A7-409F-AE06-4AF96D7667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2293" y="339020"/>
            <a:ext cx="7670800" cy="1309532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in Construction Projects in Palestine</a:t>
            </a:r>
            <a:b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From Contractors Perspective</a:t>
            </a:r>
          </a:p>
        </p:txBody>
      </p:sp>
      <p:pic>
        <p:nvPicPr>
          <p:cNvPr id="3" name="صورة 2" descr="Delay-threatens-insolvency-law-deadline-777x3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6221" y="1786822"/>
            <a:ext cx="6582945" cy="284667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0B91D2D-88A7-409F-AE06-4AF96D766789}"/>
              </a:ext>
            </a:extLst>
          </p:cNvPr>
          <p:cNvSpPr txBox="1">
            <a:spLocks/>
          </p:cNvSpPr>
          <p:nvPr/>
        </p:nvSpPr>
        <p:spPr>
          <a:xfrm>
            <a:off x="2379417" y="4265355"/>
            <a:ext cx="7670800" cy="17515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 (Headings)"/>
                <a:ea typeface="+mj-ea"/>
                <a:cs typeface="+mj-cs"/>
              </a:rPr>
              <a:t>                                       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Prepared by:                                        </a:t>
            </a:r>
          </a:p>
          <a:p>
            <a:pPr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Mohammed Bassam                                            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Omar Zorba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  </a:t>
            </a:r>
          </a:p>
          <a:p>
            <a:pPr>
              <a:spcBef>
                <a:spcPct val="0"/>
              </a:spcBef>
            </a:pPr>
            <a:r>
              <a:rPr lang="en-US" sz="20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Osama Abu </a:t>
            </a:r>
            <a:r>
              <a:rPr lang="en-US" sz="2000" b="1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Alrob</a:t>
            </a:r>
            <a:r>
              <a:rPr lang="en-US" sz="20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                    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Omar Najjar</a:t>
            </a:r>
            <a:endParaRPr lang="x-none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b="1" dirty="0">
              <a:latin typeface="Century Gothic (Headings)"/>
              <a:ea typeface="+mj-ea"/>
              <a:cs typeface="+mj-cs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569376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                               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supervision of: 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Dr. Mohammed Abunemeh </a:t>
            </a:r>
          </a:p>
        </p:txBody>
      </p:sp>
    </p:spTree>
    <p:extLst>
      <p:ext uri="{BB962C8B-B14F-4D97-AF65-F5344CB8AC3E}">
        <p14:creationId xmlns:p14="http://schemas.microsoft.com/office/powerpoint/2010/main" val="107635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5561D-921B-44F9-A3F6-67E9057C3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47059"/>
            <a:ext cx="8911687" cy="99513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Confirmation of Delay Hypothesis</a:t>
            </a:r>
            <a:endParaRPr lang="LID4096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4B4E2E8-E169-424D-B90F-C9D1330ED5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2173200"/>
              </p:ext>
            </p:extLst>
          </p:nvPr>
        </p:nvGraphicFramePr>
        <p:xfrm>
          <a:off x="1471858" y="2389160"/>
          <a:ext cx="9588028" cy="293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055">
                  <a:extLst>
                    <a:ext uri="{9D8B030D-6E8A-4147-A177-3AD203B41FA5}">
                      <a16:colId xmlns:a16="http://schemas.microsoft.com/office/drawing/2014/main" val="2196277652"/>
                    </a:ext>
                  </a:extLst>
                </a:gridCol>
                <a:gridCol w="4070555">
                  <a:extLst>
                    <a:ext uri="{9D8B030D-6E8A-4147-A177-3AD203B41FA5}">
                      <a16:colId xmlns:a16="http://schemas.microsoft.com/office/drawing/2014/main" val="3346776074"/>
                    </a:ext>
                  </a:extLst>
                </a:gridCol>
                <a:gridCol w="1091381">
                  <a:extLst>
                    <a:ext uri="{9D8B030D-6E8A-4147-A177-3AD203B41FA5}">
                      <a16:colId xmlns:a16="http://schemas.microsoft.com/office/drawing/2014/main" val="1817273235"/>
                    </a:ext>
                  </a:extLst>
                </a:gridCol>
                <a:gridCol w="1165122">
                  <a:extLst>
                    <a:ext uri="{9D8B030D-6E8A-4147-A177-3AD203B41FA5}">
                      <a16:colId xmlns:a16="http://schemas.microsoft.com/office/drawing/2014/main" val="1216308649"/>
                    </a:ext>
                  </a:extLst>
                </a:gridCol>
                <a:gridCol w="1227943">
                  <a:extLst>
                    <a:ext uri="{9D8B030D-6E8A-4147-A177-3AD203B41FA5}">
                      <a16:colId xmlns:a16="http://schemas.microsoft.com/office/drawing/2014/main" val="3326604232"/>
                    </a:ext>
                  </a:extLst>
                </a:gridCol>
                <a:gridCol w="1329972">
                  <a:extLst>
                    <a:ext uri="{9D8B030D-6E8A-4147-A177-3AD203B41FA5}">
                      <a16:colId xmlns:a16="http://schemas.microsoft.com/office/drawing/2014/main" val="887724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Original Duration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Actual Duration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Deviation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of Deviation from Plan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707547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Constructing Faculty of Medical Sciences in Arab American University-Jenin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297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r>
                        <a:rPr lang="ar-JO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570866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Constructing Taxi’s Parking Lot of Qabatia-Municipality</a:t>
                      </a:r>
                      <a:endParaRPr lang="en-US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276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</a:t>
                      </a:r>
                      <a:r>
                        <a:rPr lang="ar-JO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-206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560956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Constructing Al-</a:t>
                      </a:r>
                      <a:r>
                        <a:rPr lang="en-US" sz="1800" b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Thaghra</a:t>
                      </a:r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School in Tubas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430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675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245</a:t>
                      </a:r>
                      <a:r>
                        <a:rPr lang="ar-JO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-56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954837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Paving the Main Street of Fahma Town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25+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+27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57147871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4368096-804C-4CDB-9B04-F597CDF36AFE}"/>
              </a:ext>
            </a:extLst>
          </p:cNvPr>
          <p:cNvSpPr txBox="1"/>
          <p:nvPr/>
        </p:nvSpPr>
        <p:spPr>
          <a:xfrm>
            <a:off x="1891162" y="1364619"/>
            <a:ext cx="5934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Projects: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A57859-54A6-4790-830B-98D7A781D049}"/>
              </a:ext>
            </a:extLst>
          </p:cNvPr>
          <p:cNvSpPr/>
          <p:nvPr/>
        </p:nvSpPr>
        <p:spPr>
          <a:xfrm>
            <a:off x="1891162" y="1985219"/>
            <a:ext cx="8409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ar-S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‎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1: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actual and planned schedules for some executed construction projects</a:t>
            </a:r>
            <a:endParaRPr lang="en-US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FCB263-5B59-4C2F-9CC8-BA2EEBF7B787}"/>
              </a:ext>
            </a:extLst>
          </p:cNvPr>
          <p:cNvSpPr txBox="1"/>
          <p:nvPr/>
        </p:nvSpPr>
        <p:spPr>
          <a:xfrm>
            <a:off x="1471858" y="5493381"/>
            <a:ext cx="3890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(+) means ahead of schedule.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(-) mean behind schedule.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89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5561D-921B-44F9-A3F6-67E9057C3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3319" y="648230"/>
            <a:ext cx="8911687" cy="99513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Confirmation of Delay Hypothesis</a:t>
            </a:r>
            <a:endParaRPr lang="LID4096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1C39C-D014-41F4-B4EA-26666858F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6873" y="1488613"/>
            <a:ext cx="9380787" cy="388077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figure compares between the actual and planned delivery dates of some construction projects executed in Palestine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LID4096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B33B115-738F-405E-AFDC-B8C5A15742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451343"/>
              </p:ext>
            </p:extLst>
          </p:nvPr>
        </p:nvGraphicFramePr>
        <p:xfrm>
          <a:off x="2075545" y="2473236"/>
          <a:ext cx="9047237" cy="4040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E59FFC1-F6FD-4C2E-8229-337CFADFE315}"/>
              </a:ext>
            </a:extLst>
          </p:cNvPr>
          <p:cNvSpPr/>
          <p:nvPr/>
        </p:nvSpPr>
        <p:spPr>
          <a:xfrm>
            <a:off x="2075545" y="6354008"/>
            <a:ext cx="77920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Figure </a:t>
            </a:r>
            <a:r>
              <a:rPr lang="ar-S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‎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1: The deviation between the actual duration and planned duration</a:t>
            </a:r>
          </a:p>
        </p:txBody>
      </p:sp>
    </p:spTree>
    <p:extLst>
      <p:ext uri="{BB962C8B-B14F-4D97-AF65-F5344CB8AC3E}">
        <p14:creationId xmlns:p14="http://schemas.microsoft.com/office/powerpoint/2010/main" val="933648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26411-414C-42A4-81AF-1466B5362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9213" y="638622"/>
            <a:ext cx="8911687" cy="683741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Confirmation of Delay Hypothesis</a:t>
            </a:r>
            <a:endParaRPr lang="LID4096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EDCC4-FA67-4AC4-B1C0-C7D9EBFA3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9029" y="1852246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Figures 2 shows that about 85% of the previous projects delayed beyond the stipulated date of delivery.</a:t>
            </a:r>
          </a:p>
          <a:p>
            <a:pPr marL="0" indent="0">
              <a:buNone/>
            </a:pPr>
            <a:endParaRPr lang="LID4096" dirty="0">
              <a:solidFill>
                <a:schemeClr val="tx1"/>
              </a:solidFill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F9920E68-854A-4A12-B903-D0E44ADB23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7657537"/>
              </p:ext>
            </p:extLst>
          </p:nvPr>
        </p:nvGraphicFramePr>
        <p:xfrm>
          <a:off x="3514580" y="2986314"/>
          <a:ext cx="5450114" cy="292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2019852-4918-403E-9D24-144B84522379}"/>
              </a:ext>
            </a:extLst>
          </p:cNvPr>
          <p:cNvSpPr/>
          <p:nvPr/>
        </p:nvSpPr>
        <p:spPr>
          <a:xfrm>
            <a:off x="3515351" y="5916725"/>
            <a:ext cx="55769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Figure </a:t>
            </a:r>
            <a:r>
              <a:rPr lang="ar-SA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‎</a:t>
            </a:r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2: The percent of delay in some executed construction projects</a:t>
            </a:r>
          </a:p>
        </p:txBody>
      </p:sp>
    </p:spTree>
    <p:extLst>
      <p:ext uri="{BB962C8B-B14F-4D97-AF65-F5344CB8AC3E}">
        <p14:creationId xmlns:p14="http://schemas.microsoft.com/office/powerpoint/2010/main" val="30879298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4DCB5-E828-4472-9836-358067437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9020" y="623668"/>
            <a:ext cx="8596668" cy="783771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Content</a:t>
            </a:r>
            <a:endParaRPr lang="LID4096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76883-FC39-48F2-9E26-33AF55CC33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8248" y="1435135"/>
            <a:ext cx="9417667" cy="489767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questionnaire was divided into three main parts:</a:t>
            </a:r>
          </a:p>
          <a:p>
            <a:pPr marL="274320">
              <a:lnSpc>
                <a:spcPct val="150000"/>
              </a:lnSpc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one: Respondents Characteristics:</a:t>
            </a:r>
            <a:b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 about respondents.</a:t>
            </a:r>
          </a:p>
          <a:p>
            <a:pPr marL="274320" algn="just">
              <a:lnSpc>
                <a:spcPct val="150000"/>
              </a:lnSpc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two: Causes of delay in construction projects: </a:t>
            </a:r>
          </a:p>
          <a:p>
            <a:pPr marL="27432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Causes of delay in construction projects categorized into five groups according to       (Gunduz,2013).</a:t>
            </a:r>
          </a:p>
          <a:p>
            <a:pPr marL="274320" algn="just">
              <a:lnSpc>
                <a:spcPct val="150000"/>
              </a:lnSpc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three: Actions to reduce the delay in construction projects.</a:t>
            </a:r>
          </a:p>
          <a:p>
            <a:pPr marL="27432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Actions the contractor can take to accelerate the project and reduce the delay.</a:t>
            </a:r>
            <a:endParaRPr lang="LID4096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703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B5CFC5C-A871-4F48-B5E9-2E7357E7B229}"/>
              </a:ext>
            </a:extLst>
          </p:cNvPr>
          <p:cNvSpPr txBox="1"/>
          <p:nvPr/>
        </p:nvSpPr>
        <p:spPr>
          <a:xfrm>
            <a:off x="1762126" y="1052781"/>
            <a:ext cx="8515349" cy="6869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minimum sample size for the questionnaire was calculated using the sample size formula for finite population.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minimum size was found to be 57.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sample of 65 questionnaires was used.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5DBF90-7C0E-48F8-9C29-74AF6C2F4508}"/>
              </a:ext>
            </a:extLst>
          </p:cNvPr>
          <p:cNvSpPr txBox="1"/>
          <p:nvPr/>
        </p:nvSpPr>
        <p:spPr>
          <a:xfrm>
            <a:off x="5236991" y="620406"/>
            <a:ext cx="2628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Size</a:t>
            </a:r>
            <a:endParaRPr lang="LID4096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9979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77D34208-6976-457C-9620-182BFF0EE4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6537542"/>
              </p:ext>
            </p:extLst>
          </p:nvPr>
        </p:nvGraphicFramePr>
        <p:xfrm>
          <a:off x="1781090" y="3748851"/>
          <a:ext cx="8629820" cy="25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4910">
                  <a:extLst>
                    <a:ext uri="{9D8B030D-6E8A-4147-A177-3AD203B41FA5}">
                      <a16:colId xmlns:a16="http://schemas.microsoft.com/office/drawing/2014/main" val="3398086374"/>
                    </a:ext>
                  </a:extLst>
                </a:gridCol>
                <a:gridCol w="4314910">
                  <a:extLst>
                    <a:ext uri="{9D8B030D-6E8A-4147-A177-3AD203B41FA5}">
                      <a16:colId xmlns:a16="http://schemas.microsoft.com/office/drawing/2014/main" val="966702549"/>
                    </a:ext>
                  </a:extLst>
                </a:gridCol>
              </a:tblGrid>
              <a:tr h="63500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Governorate</a:t>
                      </a:r>
                      <a:endParaRPr lang="LID4096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Sample size</a:t>
                      </a:r>
                      <a:endParaRPr lang="LID4096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537545551"/>
                  </a:ext>
                </a:extLst>
              </a:tr>
              <a:tr h="6350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Nablus</a:t>
                      </a: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3664260722"/>
                  </a:ext>
                </a:extLst>
              </a:tr>
              <a:tr h="6350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Jenin</a:t>
                      </a: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1050189316"/>
                  </a:ext>
                </a:extLst>
              </a:tr>
              <a:tr h="6350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Qalqiliah</a:t>
                      </a: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406622104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AB5CFC5C-A871-4F48-B5E9-2E7357E7B229}"/>
              </a:ext>
            </a:extLst>
          </p:cNvPr>
          <p:cNvSpPr txBox="1"/>
          <p:nvPr/>
        </p:nvSpPr>
        <p:spPr>
          <a:xfrm>
            <a:off x="1781090" y="1315416"/>
            <a:ext cx="8629820" cy="1953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sample size for each governorate has calculated using a weighted average. Where the size of each governorate is shown in table 2.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5DBF90-7C0E-48F8-9C29-74AF6C2F4508}"/>
              </a:ext>
            </a:extLst>
          </p:cNvPr>
          <p:cNvSpPr txBox="1"/>
          <p:nvPr/>
        </p:nvSpPr>
        <p:spPr>
          <a:xfrm>
            <a:off x="5236991" y="620406"/>
            <a:ext cx="2628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Size</a:t>
            </a:r>
            <a:endParaRPr lang="LID4096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929FDB2-50EC-4B39-BDD3-7B4B0E1AD44E}"/>
              </a:ext>
            </a:extLst>
          </p:cNvPr>
          <p:cNvSpPr/>
          <p:nvPr/>
        </p:nvSpPr>
        <p:spPr>
          <a:xfrm>
            <a:off x="3703678" y="3379519"/>
            <a:ext cx="4784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ar-S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‎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2: The sample size for each governorate</a:t>
            </a:r>
          </a:p>
        </p:txBody>
      </p:sp>
    </p:spTree>
    <p:extLst>
      <p:ext uri="{BB962C8B-B14F-4D97-AF65-F5344CB8AC3E}">
        <p14:creationId xmlns:p14="http://schemas.microsoft.com/office/powerpoint/2010/main" val="8839613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26411-414C-42A4-81AF-1466B5362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79631"/>
            <a:ext cx="8911687" cy="682178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Respondent Characteristics analysis</a:t>
            </a:r>
            <a:endParaRPr lang="LID4096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58A4B3F-16E5-4123-B940-F7B154B77F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3770100"/>
              </p:ext>
            </p:extLst>
          </p:nvPr>
        </p:nvGraphicFramePr>
        <p:xfrm>
          <a:off x="2398886" y="1432867"/>
          <a:ext cx="7406293" cy="53626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82080">
                  <a:extLst>
                    <a:ext uri="{9D8B030D-6E8A-4147-A177-3AD203B41FA5}">
                      <a16:colId xmlns:a16="http://schemas.microsoft.com/office/drawing/2014/main" val="122167443"/>
                    </a:ext>
                  </a:extLst>
                </a:gridCol>
                <a:gridCol w="2110647">
                  <a:extLst>
                    <a:ext uri="{9D8B030D-6E8A-4147-A177-3AD203B41FA5}">
                      <a16:colId xmlns:a16="http://schemas.microsoft.com/office/drawing/2014/main" val="946193411"/>
                    </a:ext>
                  </a:extLst>
                </a:gridCol>
                <a:gridCol w="1529453">
                  <a:extLst>
                    <a:ext uri="{9D8B030D-6E8A-4147-A177-3AD203B41FA5}">
                      <a16:colId xmlns:a16="http://schemas.microsoft.com/office/drawing/2014/main" val="2436464848"/>
                    </a:ext>
                  </a:extLst>
                </a:gridCol>
                <a:gridCol w="1384113">
                  <a:extLst>
                    <a:ext uri="{9D8B030D-6E8A-4147-A177-3AD203B41FA5}">
                      <a16:colId xmlns:a16="http://schemas.microsoft.com/office/drawing/2014/main" val="3723504734"/>
                    </a:ext>
                  </a:extLst>
                </a:gridCol>
              </a:tblGrid>
              <a:tr h="67615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34254973"/>
                  </a:ext>
                </a:extLst>
              </a:tr>
              <a:tr h="306170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Governorate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Jenin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20.3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56967534"/>
                  </a:ext>
                </a:extLst>
              </a:tr>
              <a:tr h="306170">
                <a:tc v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Qalqiliah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10.2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75716110"/>
                  </a:ext>
                </a:extLst>
              </a:tr>
              <a:tr h="306170">
                <a:tc v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Nablus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69.5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26389771"/>
                  </a:ext>
                </a:extLst>
              </a:tr>
              <a:tr h="306170">
                <a:tc rowSpan="4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Job title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Manager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49.2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04638564"/>
                  </a:ext>
                </a:extLst>
              </a:tr>
              <a:tr h="306170">
                <a:tc v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Site Engineer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37.3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86358116"/>
                  </a:ext>
                </a:extLst>
              </a:tr>
              <a:tr h="306170">
                <a:tc v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Observer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6.8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83348089"/>
                  </a:ext>
                </a:extLst>
              </a:tr>
              <a:tr h="400121">
                <a:tc v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Other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6.8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08505775"/>
                  </a:ext>
                </a:extLst>
              </a:tr>
              <a:tr h="306170">
                <a:tc rowSpan="4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Academic qualification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  <a:tabLst>
                          <a:tab pos="676910" algn="ctr"/>
                          <a:tab pos="1353820" algn="r"/>
                        </a:tabLs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B. A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76.3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16614535"/>
                  </a:ext>
                </a:extLst>
              </a:tr>
              <a:tr h="306170">
                <a:tc v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  <a:tabLst>
                          <a:tab pos="676910" algn="ctr"/>
                          <a:tab pos="1353820" algn="r"/>
                        </a:tabLs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M.SC.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8.5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05523364"/>
                  </a:ext>
                </a:extLst>
              </a:tr>
              <a:tr h="306170">
                <a:tc v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PhD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13106490"/>
                  </a:ext>
                </a:extLst>
              </a:tr>
              <a:tr h="306170">
                <a:tc v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Other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11.9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44164865"/>
                  </a:ext>
                </a:extLst>
              </a:tr>
              <a:tr h="306170">
                <a:tc rowSpan="4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Experience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Less than 5 years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16.9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0785822"/>
                  </a:ext>
                </a:extLst>
              </a:tr>
              <a:tr h="306170">
                <a:tc v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5-10 years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40.7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56258572"/>
                  </a:ext>
                </a:extLst>
              </a:tr>
              <a:tr h="306170">
                <a:tc v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10- 15 years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11.9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71901047"/>
                  </a:ext>
                </a:extLst>
              </a:tr>
              <a:tr h="306170">
                <a:tc v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More than 15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30.5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7958106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96C0BB8F-3FCB-4CDC-878B-1B3275BA53C2}"/>
              </a:ext>
            </a:extLst>
          </p:cNvPr>
          <p:cNvSpPr/>
          <p:nvPr/>
        </p:nvSpPr>
        <p:spPr>
          <a:xfrm>
            <a:off x="2170470" y="1112444"/>
            <a:ext cx="78510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Table 3: Distribution of sample according to Respondent’s Characteristics</a:t>
            </a:r>
          </a:p>
        </p:txBody>
      </p:sp>
    </p:spTree>
    <p:extLst>
      <p:ext uri="{BB962C8B-B14F-4D97-AF65-F5344CB8AC3E}">
        <p14:creationId xmlns:p14="http://schemas.microsoft.com/office/powerpoint/2010/main" val="11067270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26411-414C-42A4-81AF-1466B5362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3484" y="755950"/>
            <a:ext cx="8911687" cy="682178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Respondent Characteristics analysis</a:t>
            </a:r>
            <a:endParaRPr lang="LID4096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D2C0FB79-6CF3-432F-8CE1-4A316A073F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978002"/>
              </p:ext>
            </p:extLst>
          </p:nvPr>
        </p:nvGraphicFramePr>
        <p:xfrm>
          <a:off x="1638300" y="1901516"/>
          <a:ext cx="4457700" cy="37504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62853">
                  <a:extLst>
                    <a:ext uri="{9D8B030D-6E8A-4147-A177-3AD203B41FA5}">
                      <a16:colId xmlns:a16="http://schemas.microsoft.com/office/drawing/2014/main" val="68751176"/>
                    </a:ext>
                  </a:extLst>
                </a:gridCol>
                <a:gridCol w="1194847">
                  <a:extLst>
                    <a:ext uri="{9D8B030D-6E8A-4147-A177-3AD203B41FA5}">
                      <a16:colId xmlns:a16="http://schemas.microsoft.com/office/drawing/2014/main" val="11540097"/>
                    </a:ext>
                  </a:extLst>
                </a:gridCol>
              </a:tblGrid>
              <a:tr h="6371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Classification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14861708"/>
                  </a:ext>
                </a:extLst>
              </a:tr>
              <a:tr h="3891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stage building A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59290893"/>
                  </a:ext>
                </a:extLst>
              </a:tr>
              <a:tr h="38916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stage building B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49949727"/>
                  </a:ext>
                </a:extLst>
              </a:tr>
              <a:tr h="38916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Second stage buildings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8798952"/>
                  </a:ext>
                </a:extLst>
              </a:tr>
              <a:tr h="38916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Third stage buildings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54000853"/>
                  </a:ext>
                </a:extLst>
              </a:tr>
              <a:tr h="38916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Forth stage buildings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32361320"/>
                  </a:ext>
                </a:extLst>
              </a:tr>
              <a:tr h="38916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Fifth stage buildings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02643044"/>
                  </a:ext>
                </a:extLst>
              </a:tr>
              <a:tr h="38916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stage roads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70062108"/>
                  </a:ext>
                </a:extLst>
              </a:tr>
              <a:tr h="38916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Second stage roads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48242002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0C304A0D-03B7-4A7B-9C4C-29A91874D0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035433"/>
              </p:ext>
            </p:extLst>
          </p:nvPr>
        </p:nvGraphicFramePr>
        <p:xfrm>
          <a:off x="6096000" y="1901516"/>
          <a:ext cx="4457700" cy="37549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41673">
                  <a:extLst>
                    <a:ext uri="{9D8B030D-6E8A-4147-A177-3AD203B41FA5}">
                      <a16:colId xmlns:a16="http://schemas.microsoft.com/office/drawing/2014/main" val="3395242362"/>
                    </a:ext>
                  </a:extLst>
                </a:gridCol>
                <a:gridCol w="1116027">
                  <a:extLst>
                    <a:ext uri="{9D8B030D-6E8A-4147-A177-3AD203B41FA5}">
                      <a16:colId xmlns:a16="http://schemas.microsoft.com/office/drawing/2014/main" val="3616818050"/>
                    </a:ext>
                  </a:extLst>
                </a:gridCol>
              </a:tblGrid>
              <a:tr h="6371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Classification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6265379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Third stage roads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63017878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Forth stage roads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48488167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Fifth stage roads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12528168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stage water and sewerage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2693302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Second stage water and sewerage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21542695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Third stage water and sewerage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19832216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Forth stage water and sewerage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44015709"/>
                  </a:ext>
                </a:extLst>
              </a:tr>
              <a:tr h="39243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Fifth stage water and sewerage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96151481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19C783B-845A-48A7-B716-07260FEF999A}"/>
              </a:ext>
            </a:extLst>
          </p:cNvPr>
          <p:cNvSpPr/>
          <p:nvPr/>
        </p:nvSpPr>
        <p:spPr>
          <a:xfrm>
            <a:off x="3978660" y="1532184"/>
            <a:ext cx="42309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Table 4: Classification of the respondents</a:t>
            </a:r>
          </a:p>
        </p:txBody>
      </p:sp>
    </p:spTree>
    <p:extLst>
      <p:ext uri="{BB962C8B-B14F-4D97-AF65-F5344CB8AC3E}">
        <p14:creationId xmlns:p14="http://schemas.microsoft.com/office/powerpoint/2010/main" val="2078023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26411-414C-42A4-81AF-1466B5362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3484" y="755950"/>
            <a:ext cx="8911687" cy="682178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Importance Index (RII)</a:t>
            </a:r>
            <a:endParaRPr lang="LID4096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8D5190-D8BA-4F04-BF03-F5700B634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8706" y="2077617"/>
            <a:ext cx="8915400" cy="3777622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useful technique used to establish the relative importance of various items identified as responsible for some problem.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41DA5864-D4EC-4651-B229-2B7DDF8645E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29805505"/>
                  </p:ext>
                </p:extLst>
              </p:nvPr>
            </p:nvGraphicFramePr>
            <p:xfrm>
              <a:off x="5316893" y="3134963"/>
              <a:ext cx="1558213" cy="58807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76184">
                      <a:extLst>
                        <a:ext uri="{9D8B030D-6E8A-4147-A177-3AD203B41FA5}">
                          <a16:colId xmlns:a16="http://schemas.microsoft.com/office/drawing/2014/main" val="1385593598"/>
                        </a:ext>
                      </a:extLst>
                    </a:gridCol>
                    <a:gridCol w="582029">
                      <a:extLst>
                        <a:ext uri="{9D8B030D-6E8A-4147-A177-3AD203B41FA5}">
                          <a16:colId xmlns:a16="http://schemas.microsoft.com/office/drawing/2014/main" val="280111274"/>
                        </a:ext>
                      </a:extLst>
                    </a:gridCol>
                  </a:tblGrid>
                  <a:tr h="56261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RII = </a:t>
                          </a:r>
                          <a:endParaRPr lang="en-US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800" i="1" u="none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sz="1800" u="none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ΣPiUi</m:t>
                                    </m:r>
                                  </m:num>
                                  <m:den>
                                    <m:r>
                                      <a:rPr lang="en-US" sz="1800" i="1" u="none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𝑁</m:t>
                                    </m:r>
                                    <m:r>
                                      <a:rPr lang="en-US" sz="1800" i="1" u="none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 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800" u="none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2712713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41DA5864-D4EC-4651-B229-2B7DDF8645E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29805505"/>
                  </p:ext>
                </p:extLst>
              </p:nvPr>
            </p:nvGraphicFramePr>
            <p:xfrm>
              <a:off x="5316893" y="3134963"/>
              <a:ext cx="1558213" cy="58807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76184">
                      <a:extLst>
                        <a:ext uri="{9D8B030D-6E8A-4147-A177-3AD203B41FA5}">
                          <a16:colId xmlns:a16="http://schemas.microsoft.com/office/drawing/2014/main" val="1385593598"/>
                        </a:ext>
                      </a:extLst>
                    </a:gridCol>
                    <a:gridCol w="582029">
                      <a:extLst>
                        <a:ext uri="{9D8B030D-6E8A-4147-A177-3AD203B41FA5}">
                          <a16:colId xmlns:a16="http://schemas.microsoft.com/office/drawing/2014/main" val="280111274"/>
                        </a:ext>
                      </a:extLst>
                    </a:gridCol>
                  </a:tblGrid>
                  <a:tr h="588074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RII = </a:t>
                          </a:r>
                          <a:endParaRPr lang="en-US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l="-16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2712713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94D2089B-E1C4-4D51-97F2-3E297BAB6E2E}"/>
              </a:ext>
            </a:extLst>
          </p:cNvPr>
          <p:cNvSpPr txBox="1"/>
          <p:nvPr/>
        </p:nvSpPr>
        <p:spPr>
          <a:xfrm>
            <a:off x="2146040" y="3903220"/>
            <a:ext cx="72125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RII: relative importance index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Pi: respondent’s rating of the item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Ui: number of respondents placing an identical rating on the item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N: sample size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089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26411-414C-42A4-81AF-1466B5362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3483" y="521630"/>
            <a:ext cx="8911687" cy="682178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LID4096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D1F4DA4-B76B-4BB3-908B-4A5B9BA51A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7484589"/>
              </p:ext>
            </p:extLst>
          </p:nvPr>
        </p:nvGraphicFramePr>
        <p:xfrm>
          <a:off x="1588942" y="1511514"/>
          <a:ext cx="9340770" cy="5309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6182">
                  <a:extLst>
                    <a:ext uri="{9D8B030D-6E8A-4147-A177-3AD203B41FA5}">
                      <a16:colId xmlns:a16="http://schemas.microsoft.com/office/drawing/2014/main" val="2988011028"/>
                    </a:ext>
                  </a:extLst>
                </a:gridCol>
                <a:gridCol w="4604142">
                  <a:extLst>
                    <a:ext uri="{9D8B030D-6E8A-4147-A177-3AD203B41FA5}">
                      <a16:colId xmlns:a16="http://schemas.microsoft.com/office/drawing/2014/main" val="215272340"/>
                    </a:ext>
                  </a:extLst>
                </a:gridCol>
                <a:gridCol w="2931612">
                  <a:extLst>
                    <a:ext uri="{9D8B030D-6E8A-4147-A177-3AD203B41FA5}">
                      <a16:colId xmlns:a16="http://schemas.microsoft.com/office/drawing/2014/main" val="1031188690"/>
                    </a:ext>
                  </a:extLst>
                </a:gridCol>
                <a:gridCol w="828834">
                  <a:extLst>
                    <a:ext uri="{9D8B030D-6E8A-4147-A177-3AD203B41FA5}">
                      <a16:colId xmlns:a16="http://schemas.microsoft.com/office/drawing/2014/main" val="1952710344"/>
                    </a:ext>
                  </a:extLst>
                </a:gridCol>
              </a:tblGrid>
              <a:tr h="630919">
                <a:tc>
                  <a:txBody>
                    <a:bodyPr/>
                    <a:lstStyle/>
                    <a:p>
                      <a:pPr marL="12700" indent="-12700" algn="ctr" rtl="1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Rank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Causes of delay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Categories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RII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62690697"/>
                  </a:ext>
                </a:extLst>
              </a:tr>
              <a:tr h="30078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Delay in payments for completed work by owner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Financial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4.71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20588855"/>
                  </a:ext>
                </a:extLst>
              </a:tr>
              <a:tr h="317636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Shortage of skilled labors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Labor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4.52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16697322"/>
                  </a:ext>
                </a:extLst>
              </a:tr>
              <a:tr h="52967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Ineffective planning and scheduling of project by the contractor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Managerial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4.42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96498245"/>
                  </a:ext>
                </a:extLst>
              </a:tr>
              <a:tr h="52967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Difficulties in funding project by contractor due to lack of cash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Financial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16909889"/>
                  </a:ext>
                </a:extLst>
              </a:tr>
              <a:tr h="52967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Poor site management and supervision by the contractor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Managerial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4.35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758156"/>
                  </a:ext>
                </a:extLst>
              </a:tr>
              <a:tr h="29311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Inadequate experience of site engineer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Managerial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14919541"/>
                  </a:ext>
                </a:extLst>
              </a:tr>
              <a:tr h="2993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Owner’s change orders during construction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Managerial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4.27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62147706"/>
                  </a:ext>
                </a:extLst>
              </a:tr>
              <a:tr h="662093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Insufficient data collection and reconnaissance before bidding by the contractor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Managerial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91914903"/>
                  </a:ext>
                </a:extLst>
              </a:tr>
              <a:tr h="35173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 productivity of labors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Labor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4.13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40728017"/>
                  </a:ext>
                </a:extLst>
              </a:tr>
              <a:tr h="56002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Inability of contactor to manage his projects due to their large number and complexity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Managerial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4.08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08548288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7C82C148-3303-4C14-82FD-4C54643A6A74}"/>
              </a:ext>
            </a:extLst>
          </p:cNvPr>
          <p:cNvSpPr/>
          <p:nvPr/>
        </p:nvSpPr>
        <p:spPr>
          <a:xfrm>
            <a:off x="1972435" y="1203808"/>
            <a:ext cx="8247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ar-S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‎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5: The most important ten causes of delay with regardless to their category</a:t>
            </a:r>
          </a:p>
        </p:txBody>
      </p:sp>
    </p:spTree>
    <p:extLst>
      <p:ext uri="{BB962C8B-B14F-4D97-AF65-F5344CB8AC3E}">
        <p14:creationId xmlns:p14="http://schemas.microsoft.com/office/powerpoint/2010/main" val="3684958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46E2571-9B11-4299-9917-87F538C10F76}"/>
              </a:ext>
            </a:extLst>
          </p:cNvPr>
          <p:cNvSpPr txBox="1"/>
          <p:nvPr/>
        </p:nvSpPr>
        <p:spPr>
          <a:xfrm>
            <a:off x="1853256" y="489734"/>
            <a:ext cx="848548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4675"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4675"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ar-J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4675"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Statement of Problem</a:t>
            </a:r>
          </a:p>
          <a:p>
            <a:pPr marL="574675" defTabSz="241300"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 of the study</a:t>
            </a:r>
          </a:p>
          <a:p>
            <a:pPr marL="574675" defTabSz="241300"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Significance of the study </a:t>
            </a:r>
          </a:p>
          <a:p>
            <a:pPr marL="574675"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methodology </a:t>
            </a:r>
          </a:p>
          <a:p>
            <a:pPr marL="574675"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Confirmation of delay hypothesis</a:t>
            </a:r>
          </a:p>
          <a:p>
            <a:pPr marL="574675"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content</a:t>
            </a:r>
          </a:p>
          <a:p>
            <a:pPr marL="574675"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size</a:t>
            </a:r>
          </a:p>
          <a:p>
            <a:pPr marL="574675"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pPr marL="574675"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8555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4C3D3-7BBB-457B-9CCF-07291904C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8213" y="650906"/>
            <a:ext cx="8911687" cy="62791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LID4096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DEDE68AB-C7B6-481F-9768-38A4361E8F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6911969"/>
              </p:ext>
            </p:extLst>
          </p:nvPr>
        </p:nvGraphicFramePr>
        <p:xfrm>
          <a:off x="1996171" y="2448564"/>
          <a:ext cx="8315769" cy="19710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8609">
                  <a:extLst>
                    <a:ext uri="{9D8B030D-6E8A-4147-A177-3AD203B41FA5}">
                      <a16:colId xmlns:a16="http://schemas.microsoft.com/office/drawing/2014/main" val="3782972166"/>
                    </a:ext>
                  </a:extLst>
                </a:gridCol>
                <a:gridCol w="6507906">
                  <a:extLst>
                    <a:ext uri="{9D8B030D-6E8A-4147-A177-3AD203B41FA5}">
                      <a16:colId xmlns:a16="http://schemas.microsoft.com/office/drawing/2014/main" val="1536077353"/>
                    </a:ext>
                  </a:extLst>
                </a:gridCol>
                <a:gridCol w="869254">
                  <a:extLst>
                    <a:ext uri="{9D8B030D-6E8A-4147-A177-3AD203B41FA5}">
                      <a16:colId xmlns:a16="http://schemas.microsoft.com/office/drawing/2014/main" val="4074681708"/>
                    </a:ext>
                  </a:extLst>
                </a:gridCol>
              </a:tblGrid>
              <a:tr h="673103">
                <a:tc grid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Managerial related causes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595762"/>
                  </a:ext>
                </a:extLst>
              </a:tr>
              <a:tr h="31770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Rank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Causes of delay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RII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0834613"/>
                  </a:ext>
                </a:extLst>
              </a:tr>
              <a:tr h="31770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Ineffective planning and scheduling of project by the contractor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4.42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87028484"/>
                  </a:ext>
                </a:extLst>
              </a:tr>
              <a:tr h="30499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Poor site management and supervision by the contractor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4.35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03580524"/>
                  </a:ext>
                </a:extLst>
              </a:tr>
              <a:tr h="35754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Inadequate experience of site engineer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12113792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8968135C-2ACA-4E02-A546-88B907B14C8E}"/>
              </a:ext>
            </a:extLst>
          </p:cNvPr>
          <p:cNvSpPr/>
          <p:nvPr/>
        </p:nvSpPr>
        <p:spPr>
          <a:xfrm>
            <a:off x="2513128" y="1814509"/>
            <a:ext cx="7165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Table </a:t>
            </a:r>
            <a:r>
              <a:rPr lang="ar-S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‎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6: The most important three related managerial causes of delay </a:t>
            </a:r>
          </a:p>
        </p:txBody>
      </p:sp>
    </p:spTree>
    <p:extLst>
      <p:ext uri="{BB962C8B-B14F-4D97-AF65-F5344CB8AC3E}">
        <p14:creationId xmlns:p14="http://schemas.microsoft.com/office/powerpoint/2010/main" val="28422310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4C3D3-7BBB-457B-9CCF-07291904C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2347" y="62411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LID4096" sz="3200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FEBA0F8-BEA6-4611-AF97-12C9FDCE45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7836038"/>
              </p:ext>
            </p:extLst>
          </p:nvPr>
        </p:nvGraphicFramePr>
        <p:xfrm>
          <a:off x="1980418" y="2485866"/>
          <a:ext cx="8231163" cy="18862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1329">
                  <a:extLst>
                    <a:ext uri="{9D8B030D-6E8A-4147-A177-3AD203B41FA5}">
                      <a16:colId xmlns:a16="http://schemas.microsoft.com/office/drawing/2014/main" val="4032017725"/>
                    </a:ext>
                  </a:extLst>
                </a:gridCol>
                <a:gridCol w="6272464">
                  <a:extLst>
                    <a:ext uri="{9D8B030D-6E8A-4147-A177-3AD203B41FA5}">
                      <a16:colId xmlns:a16="http://schemas.microsoft.com/office/drawing/2014/main" val="396080990"/>
                    </a:ext>
                  </a:extLst>
                </a:gridCol>
                <a:gridCol w="987370">
                  <a:extLst>
                    <a:ext uri="{9D8B030D-6E8A-4147-A177-3AD203B41FA5}">
                      <a16:colId xmlns:a16="http://schemas.microsoft.com/office/drawing/2014/main" val="4071696720"/>
                    </a:ext>
                  </a:extLst>
                </a:gridCol>
              </a:tblGrid>
              <a:tr h="609600">
                <a:tc grid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Financial related causes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7682742"/>
                  </a:ext>
                </a:extLst>
              </a:tr>
              <a:tr h="32485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Rank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Causes of delay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  <a:tabLst>
                          <a:tab pos="339725" algn="l"/>
                        </a:tabLs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RII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5601110"/>
                  </a:ext>
                </a:extLst>
              </a:tr>
              <a:tr h="3248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Delay in payments for completed work by owner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4.71</a:t>
                      </a:r>
                      <a:endParaRPr lang="ar-I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87132142"/>
                  </a:ext>
                </a:extLst>
              </a:tr>
              <a:tr h="33688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Difficulties in funding project by contractor due to lack of cash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63104039"/>
                  </a:ext>
                </a:extLst>
              </a:tr>
              <a:tr h="29007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Depending on loans from banks and paying high interests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3.72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0691952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09D81FC3-9DEE-493B-8A30-7CCB62F8B62E}"/>
              </a:ext>
            </a:extLst>
          </p:cNvPr>
          <p:cNvSpPr/>
          <p:nvPr/>
        </p:nvSpPr>
        <p:spPr>
          <a:xfrm>
            <a:off x="2673427" y="1826101"/>
            <a:ext cx="6845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Table 7: The most important three related financial causes of delay </a:t>
            </a:r>
          </a:p>
        </p:txBody>
      </p:sp>
    </p:spTree>
    <p:extLst>
      <p:ext uri="{BB962C8B-B14F-4D97-AF65-F5344CB8AC3E}">
        <p14:creationId xmlns:p14="http://schemas.microsoft.com/office/powerpoint/2010/main" val="12140947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4C3D3-7BBB-457B-9CCF-07291904C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5" y="719069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LID4096" sz="3200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FC986E1-18D5-4171-99CA-A52094655A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3317982"/>
              </p:ext>
            </p:extLst>
          </p:nvPr>
        </p:nvGraphicFramePr>
        <p:xfrm>
          <a:off x="2148114" y="2458688"/>
          <a:ext cx="7866743" cy="19406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0857">
                  <a:extLst>
                    <a:ext uri="{9D8B030D-6E8A-4147-A177-3AD203B41FA5}">
                      <a16:colId xmlns:a16="http://schemas.microsoft.com/office/drawing/2014/main" val="1359175000"/>
                    </a:ext>
                  </a:extLst>
                </a:gridCol>
                <a:gridCol w="5884397">
                  <a:extLst>
                    <a:ext uri="{9D8B030D-6E8A-4147-A177-3AD203B41FA5}">
                      <a16:colId xmlns:a16="http://schemas.microsoft.com/office/drawing/2014/main" val="272613426"/>
                    </a:ext>
                  </a:extLst>
                </a:gridCol>
                <a:gridCol w="1111489">
                  <a:extLst>
                    <a:ext uri="{9D8B030D-6E8A-4147-A177-3AD203B41FA5}">
                      <a16:colId xmlns:a16="http://schemas.microsoft.com/office/drawing/2014/main" val="2672928552"/>
                    </a:ext>
                  </a:extLst>
                </a:gridCol>
              </a:tblGrid>
              <a:tr h="667040">
                <a:tc grid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Construction material related causes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974029"/>
                  </a:ext>
                </a:extLst>
              </a:tr>
              <a:tr h="323088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Rank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Causes of delay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RII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2992618"/>
                  </a:ext>
                </a:extLst>
              </a:tr>
              <a:tr h="314586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Shortage of construction materials in market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3.74</a:t>
                      </a:r>
                      <a:r>
                        <a:rPr lang="ar-IL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ar-I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68240657"/>
                  </a:ext>
                </a:extLst>
              </a:tr>
              <a:tr h="3128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Unreliable suppliers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3.66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87343817"/>
                  </a:ext>
                </a:extLst>
              </a:tr>
              <a:tr h="323088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Delay in material delivery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3.64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77037511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481A52C8-BBCC-4DB7-B342-1E529509511B}"/>
              </a:ext>
            </a:extLst>
          </p:cNvPr>
          <p:cNvSpPr/>
          <p:nvPr/>
        </p:nvSpPr>
        <p:spPr>
          <a:xfrm>
            <a:off x="1984134" y="1815293"/>
            <a:ext cx="8223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Table 8:The most important three related construction material causes of delay </a:t>
            </a:r>
          </a:p>
        </p:txBody>
      </p:sp>
    </p:spTree>
    <p:extLst>
      <p:ext uri="{BB962C8B-B14F-4D97-AF65-F5344CB8AC3E}">
        <p14:creationId xmlns:p14="http://schemas.microsoft.com/office/powerpoint/2010/main" val="41209751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4C3D3-7BBB-457B-9CCF-07291904C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5" y="727349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LID4096" sz="3200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54F6F615-046F-4650-A59A-2CB014C878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3681808"/>
              </p:ext>
            </p:extLst>
          </p:nvPr>
        </p:nvGraphicFramePr>
        <p:xfrm>
          <a:off x="2452914" y="2446525"/>
          <a:ext cx="7286172" cy="19649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5029">
                  <a:extLst>
                    <a:ext uri="{9D8B030D-6E8A-4147-A177-3AD203B41FA5}">
                      <a16:colId xmlns:a16="http://schemas.microsoft.com/office/drawing/2014/main" val="3626324653"/>
                    </a:ext>
                  </a:extLst>
                </a:gridCol>
                <a:gridCol w="4976458">
                  <a:extLst>
                    <a:ext uri="{9D8B030D-6E8A-4147-A177-3AD203B41FA5}">
                      <a16:colId xmlns:a16="http://schemas.microsoft.com/office/drawing/2014/main" val="1747218319"/>
                    </a:ext>
                  </a:extLst>
                </a:gridCol>
                <a:gridCol w="1264685">
                  <a:extLst>
                    <a:ext uri="{9D8B030D-6E8A-4147-A177-3AD203B41FA5}">
                      <a16:colId xmlns:a16="http://schemas.microsoft.com/office/drawing/2014/main" val="2887358904"/>
                    </a:ext>
                  </a:extLst>
                </a:gridCol>
              </a:tblGrid>
              <a:tr h="631011">
                <a:tc grid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Labor related causes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591439"/>
                  </a:ext>
                </a:extLst>
              </a:tr>
              <a:tr h="324852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Rank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Causes of delay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RII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399741"/>
                  </a:ext>
                </a:extLst>
              </a:tr>
              <a:tr h="33688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Shortage of skilled labors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4.52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90760346"/>
                  </a:ext>
                </a:extLst>
              </a:tr>
              <a:tr h="33688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 productivity of labors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4.13</a:t>
                      </a:r>
                      <a:endParaRPr lang="ar-I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19794250"/>
                  </a:ext>
                </a:extLst>
              </a:tr>
              <a:tr h="335318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Lack of experience of labors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4.08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60962088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4A3E11EE-0963-4A05-84AB-A00848833953}"/>
              </a:ext>
            </a:extLst>
          </p:cNvPr>
          <p:cNvSpPr/>
          <p:nvPr/>
        </p:nvSpPr>
        <p:spPr>
          <a:xfrm>
            <a:off x="2885020" y="1858050"/>
            <a:ext cx="6421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Table 9: The most important three related labor causes of delay </a:t>
            </a:r>
          </a:p>
        </p:txBody>
      </p:sp>
    </p:spTree>
    <p:extLst>
      <p:ext uri="{BB962C8B-B14F-4D97-AF65-F5344CB8AC3E}">
        <p14:creationId xmlns:p14="http://schemas.microsoft.com/office/powerpoint/2010/main" val="34553793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4C3D3-7BBB-457B-9CCF-07291904C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5" y="712599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LID4096" sz="3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9E3CCA7-72B8-463E-A6CE-1B3A3E090295}"/>
              </a:ext>
            </a:extLst>
          </p:cNvPr>
          <p:cNvSpPr/>
          <p:nvPr/>
        </p:nvSpPr>
        <p:spPr>
          <a:xfrm>
            <a:off x="2657394" y="1804149"/>
            <a:ext cx="6877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Table </a:t>
            </a:r>
            <a:r>
              <a:rPr lang="ar-S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‎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10: The most important three related external causes of delay </a:t>
            </a:r>
          </a:p>
        </p:txBody>
      </p:sp>
      <p:graphicFrame>
        <p:nvGraphicFramePr>
          <p:cNvPr id="7" name="Content Placeholder 5">
            <a:extLst>
              <a:ext uri="{FF2B5EF4-FFF2-40B4-BE49-F238E27FC236}">
                <a16:creationId xmlns:a16="http://schemas.microsoft.com/office/drawing/2014/main" id="{88FE595D-1685-4C36-A9BA-21631AE148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2218635"/>
              </p:ext>
            </p:extLst>
          </p:nvPr>
        </p:nvGraphicFramePr>
        <p:xfrm>
          <a:off x="2144835" y="2301398"/>
          <a:ext cx="7902322" cy="19272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0875">
                  <a:extLst>
                    <a:ext uri="{9D8B030D-6E8A-4147-A177-3AD203B41FA5}">
                      <a16:colId xmlns:a16="http://schemas.microsoft.com/office/drawing/2014/main" val="4140504405"/>
                    </a:ext>
                  </a:extLst>
                </a:gridCol>
                <a:gridCol w="5972533">
                  <a:extLst>
                    <a:ext uri="{9D8B030D-6E8A-4147-A177-3AD203B41FA5}">
                      <a16:colId xmlns:a16="http://schemas.microsoft.com/office/drawing/2014/main" val="2889464945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3480188711"/>
                    </a:ext>
                  </a:extLst>
                </a:gridCol>
              </a:tblGrid>
              <a:tr h="633882">
                <a:tc grid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External delay causes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159637"/>
                  </a:ext>
                </a:extLst>
              </a:tr>
              <a:tr h="336884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Rank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Causes of delay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RII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7430075"/>
                  </a:ext>
                </a:extLst>
              </a:tr>
              <a:tr h="33688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Delay in obtaining permits from municipalities and ministries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3.81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22328663"/>
                  </a:ext>
                </a:extLst>
              </a:tr>
              <a:tr h="3248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Equipment malfunction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3.66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459124"/>
                  </a:ext>
                </a:extLst>
              </a:tr>
              <a:tr h="294763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Delay in providing services from municipalities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3.64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07286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00692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4C3D3-7BBB-457B-9CCF-07291904C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24109"/>
            <a:ext cx="8911687" cy="806484"/>
          </a:xfrm>
        </p:spPr>
        <p:txBody>
          <a:bodyPr anchor="ctr" anchorCtr="1">
            <a:norm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LID4096" sz="3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73D63BD-E9BA-431E-990D-AC6DE23ADBF8}"/>
              </a:ext>
            </a:extLst>
          </p:cNvPr>
          <p:cNvSpPr/>
          <p:nvPr/>
        </p:nvSpPr>
        <p:spPr>
          <a:xfrm>
            <a:off x="4131163" y="2030088"/>
            <a:ext cx="3929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Table </a:t>
            </a:r>
            <a:r>
              <a:rPr lang="ar-S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‎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11: Ranking of the group causes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D7A29D0-E804-4E37-BC87-C06034665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160521"/>
              </p:ext>
            </p:extLst>
          </p:nvPr>
        </p:nvGraphicFramePr>
        <p:xfrm>
          <a:off x="2595844" y="2679599"/>
          <a:ext cx="7172270" cy="21681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0849">
                  <a:extLst>
                    <a:ext uri="{9D8B030D-6E8A-4147-A177-3AD203B41FA5}">
                      <a16:colId xmlns:a16="http://schemas.microsoft.com/office/drawing/2014/main" val="314035328"/>
                    </a:ext>
                  </a:extLst>
                </a:gridCol>
                <a:gridCol w="4792776">
                  <a:extLst>
                    <a:ext uri="{9D8B030D-6E8A-4147-A177-3AD203B41FA5}">
                      <a16:colId xmlns:a16="http://schemas.microsoft.com/office/drawing/2014/main" val="1796227788"/>
                    </a:ext>
                  </a:extLst>
                </a:gridCol>
                <a:gridCol w="1378645">
                  <a:extLst>
                    <a:ext uri="{9D8B030D-6E8A-4147-A177-3AD203B41FA5}">
                      <a16:colId xmlns:a16="http://schemas.microsoft.com/office/drawing/2014/main" val="1915592468"/>
                    </a:ext>
                  </a:extLst>
                </a:gridCol>
              </a:tblGrid>
              <a:tr h="3731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Rank</a:t>
                      </a:r>
                    </a:p>
                  </a:txBody>
                  <a:tcPr marL="67927" marR="679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27" marR="679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RII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27" marR="67927" marT="0" marB="0" anchor="ctr"/>
                </a:tc>
                <a:extLst>
                  <a:ext uri="{0D108BD9-81ED-4DB2-BD59-A6C34878D82A}">
                    <a16:rowId xmlns:a16="http://schemas.microsoft.com/office/drawing/2014/main" val="727695603"/>
                  </a:ext>
                </a:extLst>
              </a:tr>
              <a:tr h="3731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27" marR="67927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Managerial related causes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27" marR="679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27" marR="67927" marT="0" marB="0" anchor="ctr"/>
                </a:tc>
                <a:extLst>
                  <a:ext uri="{0D108BD9-81ED-4DB2-BD59-A6C34878D82A}">
                    <a16:rowId xmlns:a16="http://schemas.microsoft.com/office/drawing/2014/main" val="561348612"/>
                  </a:ext>
                </a:extLst>
              </a:tr>
              <a:tr h="3731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27" marR="67927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Financial related causes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27" marR="679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27" marR="67927" marT="0" marB="0" anchor="ctr"/>
                </a:tc>
                <a:extLst>
                  <a:ext uri="{0D108BD9-81ED-4DB2-BD59-A6C34878D82A}">
                    <a16:rowId xmlns:a16="http://schemas.microsoft.com/office/drawing/2014/main" val="516688692"/>
                  </a:ext>
                </a:extLst>
              </a:tr>
              <a:tr h="3378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27" marR="67927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Labor related causes</a:t>
                      </a:r>
                      <a:endParaRPr lang="en-US" sz="180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27" marR="679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27" marR="67927" marT="0" marB="0" anchor="ctr"/>
                </a:tc>
                <a:extLst>
                  <a:ext uri="{0D108BD9-81ED-4DB2-BD59-A6C34878D82A}">
                    <a16:rowId xmlns:a16="http://schemas.microsoft.com/office/drawing/2014/main" val="2842101999"/>
                  </a:ext>
                </a:extLst>
              </a:tr>
              <a:tr h="3378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27" marR="67927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Construction material related causes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27" marR="679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27" marR="67927" marT="0" marB="0" anchor="ctr"/>
                </a:tc>
                <a:extLst>
                  <a:ext uri="{0D108BD9-81ED-4DB2-BD59-A6C34878D82A}">
                    <a16:rowId xmlns:a16="http://schemas.microsoft.com/office/drawing/2014/main" val="3481552643"/>
                  </a:ext>
                </a:extLst>
              </a:tr>
              <a:tr h="3731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27" marR="67927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External related cause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27" marR="679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927" marR="67927" marT="0" marB="0" anchor="ctr"/>
                </a:tc>
                <a:extLst>
                  <a:ext uri="{0D108BD9-81ED-4DB2-BD59-A6C34878D82A}">
                    <a16:rowId xmlns:a16="http://schemas.microsoft.com/office/drawing/2014/main" val="4103086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18322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4C3D3-7BBB-457B-9CCF-07291904C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671" y="727581"/>
            <a:ext cx="8911687" cy="850729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LID4096" sz="32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D22C6D0-4246-40A4-8D93-7D1C9CC7C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543406"/>
              </p:ext>
            </p:extLst>
          </p:nvPr>
        </p:nvGraphicFramePr>
        <p:xfrm>
          <a:off x="2646645" y="2817220"/>
          <a:ext cx="6874726" cy="18418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3633">
                  <a:extLst>
                    <a:ext uri="{9D8B030D-6E8A-4147-A177-3AD203B41FA5}">
                      <a16:colId xmlns:a16="http://schemas.microsoft.com/office/drawing/2014/main" val="314035328"/>
                    </a:ext>
                  </a:extLst>
                </a:gridCol>
                <a:gridCol w="5063791">
                  <a:extLst>
                    <a:ext uri="{9D8B030D-6E8A-4147-A177-3AD203B41FA5}">
                      <a16:colId xmlns:a16="http://schemas.microsoft.com/office/drawing/2014/main" val="1796227788"/>
                    </a:ext>
                  </a:extLst>
                </a:gridCol>
                <a:gridCol w="827302">
                  <a:extLst>
                    <a:ext uri="{9D8B030D-6E8A-4147-A177-3AD203B41FA5}">
                      <a16:colId xmlns:a16="http://schemas.microsoft.com/office/drawing/2014/main" val="1915592468"/>
                    </a:ext>
                  </a:extLst>
                </a:gridCol>
              </a:tblGrid>
              <a:tr h="382862">
                <a:tc>
                  <a:txBody>
                    <a:bodyPr/>
                    <a:lstStyle/>
                    <a:p>
                      <a:pPr marL="71755" marR="71755"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Rank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71755" marR="71755"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Actions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71755" marR="71755"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RII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727695603"/>
                  </a:ext>
                </a:extLst>
              </a:tr>
              <a:tr h="382862"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indent="-16510" algn="just" rtl="0"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Using cash payment to get requirements faster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4.47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561348612"/>
                  </a:ext>
                </a:extLst>
              </a:tr>
              <a:tr h="382862"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Increasing number of labors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4.17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516688692"/>
                  </a:ext>
                </a:extLst>
              </a:tr>
              <a:tr h="693278"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Working on 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more than one activity at the same time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4.12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2842101999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84EAF731-9157-4426-B04D-CB5827A3DBF8}"/>
              </a:ext>
            </a:extLst>
          </p:cNvPr>
          <p:cNvSpPr/>
          <p:nvPr/>
        </p:nvSpPr>
        <p:spPr>
          <a:xfrm>
            <a:off x="3876802" y="2252586"/>
            <a:ext cx="4438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Table </a:t>
            </a:r>
            <a:r>
              <a:rPr lang="ar-S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‎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12: The most important three actions</a:t>
            </a:r>
          </a:p>
        </p:txBody>
      </p:sp>
    </p:spTree>
    <p:extLst>
      <p:ext uri="{BB962C8B-B14F-4D97-AF65-F5344CB8AC3E}">
        <p14:creationId xmlns:p14="http://schemas.microsoft.com/office/powerpoint/2010/main" val="9766349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A234A-C555-4DD8-B922-91B1F3E96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8662" y="632026"/>
            <a:ext cx="8911687" cy="62950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  <a:endParaRPr lang="LID4096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C4B6F-C3CD-4EC8-AA40-0B90F0F1D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2688" y="1956619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 to Contractor:</a:t>
            </a:r>
          </a:p>
          <a:p>
            <a:pPr marL="0" indent="0">
              <a:buNone/>
            </a:pPr>
            <a:endParaRPr lang="en-US" sz="20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the most sophisticated software that is available for planning and scheduling </a:t>
            </a:r>
          </a:p>
          <a:p>
            <a:pPr algn="just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Maintain a continuous site supervision and keep updating the schedule regularly. </a:t>
            </a:r>
          </a:p>
          <a:p>
            <a:pPr algn="just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Maintain a regular periodical maintenance for his equipment.</a:t>
            </a:r>
          </a:p>
          <a:p>
            <a:pPr algn="just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Motivate and train the unskilled labors to achieve the desired skills and achieve the maximum possible productivity.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LID4096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6440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C4B6F-C3CD-4EC8-AA40-0B90F0F1D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8662" y="2133600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 to Owner:</a:t>
            </a:r>
          </a:p>
          <a:p>
            <a:pPr marL="0" indent="0">
              <a:buNone/>
            </a:pPr>
            <a:endParaRPr lang="en-US" sz="20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Pay the contractor for the completed works on the date agreed upon in the contract to avoid the negative cash flow that would result to the contractor.</a:t>
            </a: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Avoid the slowness of decision making.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LID4096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1FD8236-35AC-4062-8985-459372A01903}"/>
              </a:ext>
            </a:extLst>
          </p:cNvPr>
          <p:cNvSpPr txBox="1">
            <a:spLocks/>
          </p:cNvSpPr>
          <p:nvPr/>
        </p:nvSpPr>
        <p:spPr>
          <a:xfrm>
            <a:off x="1998662" y="632026"/>
            <a:ext cx="8911687" cy="6295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  <a:endParaRPr lang="LID4096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1058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C4B6F-C3CD-4EC8-AA40-0B90F0F1D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8662" y="2133600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 to Consultant:</a:t>
            </a:r>
          </a:p>
          <a:p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to delay the inspection process in order to give the approval for completed works.</a:t>
            </a: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owner, consultant, and contractor are recommended to improve the communication and coordination between each other.</a:t>
            </a:r>
          </a:p>
          <a:p>
            <a:endParaRPr lang="ar-SA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ar-SA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43768F0-DA41-4141-A64E-350F0107CEB7}"/>
              </a:ext>
            </a:extLst>
          </p:cNvPr>
          <p:cNvSpPr txBox="1">
            <a:spLocks/>
          </p:cNvSpPr>
          <p:nvPr/>
        </p:nvSpPr>
        <p:spPr>
          <a:xfrm>
            <a:off x="1998662" y="632026"/>
            <a:ext cx="8911687" cy="6295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  <a:endParaRPr lang="LID4096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962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735D6A5-B30F-46E5-84CC-AF4202F7878F}"/>
              </a:ext>
            </a:extLst>
          </p:cNvPr>
          <p:cNvSpPr txBox="1"/>
          <p:nvPr/>
        </p:nvSpPr>
        <p:spPr>
          <a:xfrm>
            <a:off x="4430935" y="689516"/>
            <a:ext cx="31816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Introduction</a:t>
            </a:r>
            <a:endParaRPr lang="x-none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536876" y="1767006"/>
            <a:ext cx="9118247" cy="324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Construction sector is one of the most effective sectors affecting the economy of Palestine due to: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significant connection with other sectors.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Its great contribution to the Palestinian Gross Domestic Product (GDP).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1617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sama\Downloads\Dollarphotoclub_77959340-1024x5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71178"/>
          </a:xfrm>
          <a:prstGeom prst="rect">
            <a:avLst/>
          </a:prstGeom>
          <a:solidFill>
            <a:schemeClr val="tx2"/>
          </a:solidFill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735D6A5-B30F-46E5-84CC-AF4202F7878F}"/>
              </a:ext>
            </a:extLst>
          </p:cNvPr>
          <p:cNvSpPr txBox="1"/>
          <p:nvPr/>
        </p:nvSpPr>
        <p:spPr>
          <a:xfrm>
            <a:off x="4452231" y="675448"/>
            <a:ext cx="31816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Introduction</a:t>
            </a:r>
            <a:endParaRPr lang="x-none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6FB087-1C75-4169-9DCD-418AF3AFD2CC}"/>
              </a:ext>
            </a:extLst>
          </p:cNvPr>
          <p:cNvSpPr txBox="1"/>
          <p:nvPr/>
        </p:nvSpPr>
        <p:spPr>
          <a:xfrm>
            <a:off x="1114606" y="1518484"/>
            <a:ext cx="10769484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industry in Palestine suffers from several problems such as :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Israeli occupation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Shortage of skilled labor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Shortage of materials and equipment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Weak planning strategies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OVERRUN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929161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735D6A5-B30F-46E5-84CC-AF4202F7878F}"/>
              </a:ext>
            </a:extLst>
          </p:cNvPr>
          <p:cNvSpPr txBox="1"/>
          <p:nvPr/>
        </p:nvSpPr>
        <p:spPr>
          <a:xfrm>
            <a:off x="2659224" y="647312"/>
            <a:ext cx="68113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Statement of Problem</a:t>
            </a:r>
            <a:endParaRPr lang="x-none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6FB087-1C75-4169-9DCD-418AF3AFD2CC}"/>
              </a:ext>
            </a:extLst>
          </p:cNvPr>
          <p:cNvSpPr txBox="1"/>
          <p:nvPr/>
        </p:nvSpPr>
        <p:spPr>
          <a:xfrm>
            <a:off x="1504950" y="1854200"/>
            <a:ext cx="9772650" cy="3892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is the driving force of project success.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problem of delays in the construction industry is a global phenomenon and the construction industry in Palestine is no exception.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Delays occur in most construction projects and the magnitude of these delays varies considerably from a project to another.</a:t>
            </a:r>
            <a:endParaRPr lang="x-none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464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735D6A5-B30F-46E5-84CC-AF4202F7878F}"/>
              </a:ext>
            </a:extLst>
          </p:cNvPr>
          <p:cNvSpPr txBox="1"/>
          <p:nvPr/>
        </p:nvSpPr>
        <p:spPr>
          <a:xfrm>
            <a:off x="2948474" y="637982"/>
            <a:ext cx="53930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Objectives of the Study</a:t>
            </a:r>
            <a:endParaRPr lang="x-none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6FB087-1C75-4169-9DCD-418AF3AFD2CC}"/>
              </a:ext>
            </a:extLst>
          </p:cNvPr>
          <p:cNvSpPr txBox="1"/>
          <p:nvPr/>
        </p:nvSpPr>
        <p:spPr>
          <a:xfrm>
            <a:off x="1944077" y="1854200"/>
            <a:ext cx="8826500" cy="389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objectives of this study are:</a:t>
            </a:r>
            <a:endParaRPr lang="en-US" sz="2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x-none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x-non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identify the major causes of delays of both buildings and highway construction projects in Palestine.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determine the most important actions that can be taken to minimize delay.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929161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735D6A5-B30F-46E5-84CC-AF4202F7878F}"/>
              </a:ext>
            </a:extLst>
          </p:cNvPr>
          <p:cNvSpPr txBox="1"/>
          <p:nvPr/>
        </p:nvSpPr>
        <p:spPr>
          <a:xfrm>
            <a:off x="3760077" y="673865"/>
            <a:ext cx="48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Significance of the Study</a:t>
            </a:r>
            <a:endParaRPr lang="x-none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6FB087-1C75-4169-9DCD-418AF3AFD2CC}"/>
              </a:ext>
            </a:extLst>
          </p:cNvPr>
          <p:cNvSpPr txBox="1"/>
          <p:nvPr/>
        </p:nvSpPr>
        <p:spPr>
          <a:xfrm>
            <a:off x="1595535" y="1854200"/>
            <a:ext cx="8630816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Low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 study  discusses  the most important causes of  delay in construction projects</a:t>
            </a:r>
            <a:r>
              <a:rPr lang="ar-J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ar-JO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Low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Discusses the most important actions to minimize delay in construction projects and </a:t>
            </a:r>
            <a:endParaRPr lang="ar-JO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Low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Ends up with  recommendations to minimize or eliminate delay in construction projects in Palestine.</a:t>
            </a:r>
            <a:br>
              <a:rPr lang="en-US" dirty="0"/>
            </a:br>
            <a:r>
              <a:rPr lang="en-US" dirty="0"/>
              <a:t> 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929161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735D6A5-B30F-46E5-84CC-AF4202F7878F}"/>
              </a:ext>
            </a:extLst>
          </p:cNvPr>
          <p:cNvSpPr txBox="1"/>
          <p:nvPr/>
        </p:nvSpPr>
        <p:spPr>
          <a:xfrm>
            <a:off x="3956955" y="784778"/>
            <a:ext cx="41966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Methodology</a:t>
            </a:r>
            <a:endParaRPr lang="x-none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268904F-4D84-4044-9BD4-394D2EC5EB44}"/>
              </a:ext>
            </a:extLst>
          </p:cNvPr>
          <p:cNvSpPr/>
          <p:nvPr/>
        </p:nvSpPr>
        <p:spPr>
          <a:xfrm>
            <a:off x="4784386" y="1695142"/>
            <a:ext cx="2146007" cy="4553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A81AC2E1-7F2D-4145-99C1-53FF80503BF3}"/>
              </a:ext>
            </a:extLst>
          </p:cNvPr>
          <p:cNvSpPr/>
          <p:nvPr/>
        </p:nvSpPr>
        <p:spPr>
          <a:xfrm>
            <a:off x="4784386" y="2375378"/>
            <a:ext cx="2126106" cy="6118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C09ECE0-FEFD-4D32-8902-71164EC017BD}"/>
              </a:ext>
            </a:extLst>
          </p:cNvPr>
          <p:cNvSpPr/>
          <p:nvPr/>
        </p:nvSpPr>
        <p:spPr>
          <a:xfrm>
            <a:off x="4765031" y="4628545"/>
            <a:ext cx="2184716" cy="4860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A10C097-6D49-4E62-8088-BD26EBD12679}"/>
              </a:ext>
            </a:extLst>
          </p:cNvPr>
          <p:cNvSpPr/>
          <p:nvPr/>
        </p:nvSpPr>
        <p:spPr>
          <a:xfrm>
            <a:off x="7530323" y="4628545"/>
            <a:ext cx="2184716" cy="486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Consult Experts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DBB12A64-18CA-44E0-8467-BE205D07AEDD}"/>
              </a:ext>
            </a:extLst>
          </p:cNvPr>
          <p:cNvSpPr/>
          <p:nvPr/>
        </p:nvSpPr>
        <p:spPr>
          <a:xfrm>
            <a:off x="7530323" y="5375909"/>
            <a:ext cx="2184717" cy="5653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Pilot Test  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D4B1F6E-318F-4A78-88B5-9CC01C200E81}"/>
              </a:ext>
            </a:extLst>
          </p:cNvPr>
          <p:cNvSpPr/>
          <p:nvPr/>
        </p:nvSpPr>
        <p:spPr>
          <a:xfrm>
            <a:off x="4774435" y="3210041"/>
            <a:ext cx="2146007" cy="4599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Interviews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AE36725A-33E9-40BB-81F2-6BD2B196C3B9}"/>
              </a:ext>
            </a:extLst>
          </p:cNvPr>
          <p:cNvSpPr/>
          <p:nvPr/>
        </p:nvSpPr>
        <p:spPr>
          <a:xfrm>
            <a:off x="4804287" y="5375910"/>
            <a:ext cx="2226813" cy="5653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Distribution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8AE9A45-F9A5-414C-A5A0-5C9EB39A6897}"/>
              </a:ext>
            </a:extLst>
          </p:cNvPr>
          <p:cNvSpPr/>
          <p:nvPr/>
        </p:nvSpPr>
        <p:spPr>
          <a:xfrm>
            <a:off x="4774435" y="3865249"/>
            <a:ext cx="2155411" cy="4300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182017A-E013-4BEA-9DFD-2D8E9EDF4D06}"/>
              </a:ext>
            </a:extLst>
          </p:cNvPr>
          <p:cNvCxnSpPr>
            <a:cxnSpLocks/>
            <a:stCxn id="24" idx="2"/>
            <a:endCxn id="25" idx="0"/>
          </p:cNvCxnSpPr>
          <p:nvPr/>
        </p:nvCxnSpPr>
        <p:spPr>
          <a:xfrm flipH="1">
            <a:off x="5847439" y="2150444"/>
            <a:ext cx="9951" cy="224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5286D18-9D2C-44E2-9B7B-1A13BCFEA35F}"/>
              </a:ext>
            </a:extLst>
          </p:cNvPr>
          <p:cNvCxnSpPr>
            <a:stCxn id="25" idx="2"/>
            <a:endCxn id="34" idx="0"/>
          </p:cNvCxnSpPr>
          <p:nvPr/>
        </p:nvCxnSpPr>
        <p:spPr>
          <a:xfrm>
            <a:off x="5847439" y="2987218"/>
            <a:ext cx="0" cy="222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B25ED53-394D-4477-BEAC-F204C668FBFF}"/>
              </a:ext>
            </a:extLst>
          </p:cNvPr>
          <p:cNvCxnSpPr>
            <a:stCxn id="34" idx="2"/>
            <a:endCxn id="28" idx="0"/>
          </p:cNvCxnSpPr>
          <p:nvPr/>
        </p:nvCxnSpPr>
        <p:spPr>
          <a:xfrm>
            <a:off x="5847439" y="3670029"/>
            <a:ext cx="4702" cy="195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E2EAF48-9754-47DA-AE4A-2AB78750D270}"/>
              </a:ext>
            </a:extLst>
          </p:cNvPr>
          <p:cNvCxnSpPr>
            <a:stCxn id="28" idx="2"/>
            <a:endCxn id="26" idx="0"/>
          </p:cNvCxnSpPr>
          <p:nvPr/>
        </p:nvCxnSpPr>
        <p:spPr>
          <a:xfrm>
            <a:off x="5852141" y="4295278"/>
            <a:ext cx="5248" cy="3332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2D85E90-7094-4D21-A452-26ED75A2AEC6}"/>
              </a:ext>
            </a:extLst>
          </p:cNvPr>
          <p:cNvCxnSpPr>
            <a:stCxn id="26" idx="3"/>
            <a:endCxn id="32" idx="1"/>
          </p:cNvCxnSpPr>
          <p:nvPr/>
        </p:nvCxnSpPr>
        <p:spPr>
          <a:xfrm>
            <a:off x="6949747" y="4871582"/>
            <a:ext cx="5805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515FE1D-2C92-4F59-9DBB-66EE642012E1}"/>
              </a:ext>
            </a:extLst>
          </p:cNvPr>
          <p:cNvCxnSpPr>
            <a:stCxn id="32" idx="2"/>
            <a:endCxn id="33" idx="0"/>
          </p:cNvCxnSpPr>
          <p:nvPr/>
        </p:nvCxnSpPr>
        <p:spPr>
          <a:xfrm>
            <a:off x="8622681" y="5114619"/>
            <a:ext cx="1" cy="2612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66B9FEF-EBC3-45EE-B672-DECEDD8A8BED}"/>
              </a:ext>
            </a:extLst>
          </p:cNvPr>
          <p:cNvCxnSpPr>
            <a:stCxn id="33" idx="1"/>
            <a:endCxn id="39" idx="3"/>
          </p:cNvCxnSpPr>
          <p:nvPr/>
        </p:nvCxnSpPr>
        <p:spPr>
          <a:xfrm flipH="1">
            <a:off x="7031100" y="5658601"/>
            <a:ext cx="49922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DA2BC76F-03F8-4583-AB13-BBC3DF023F36}"/>
              </a:ext>
            </a:extLst>
          </p:cNvPr>
          <p:cNvCxnSpPr>
            <a:stCxn id="39" idx="2"/>
          </p:cNvCxnSpPr>
          <p:nvPr/>
        </p:nvCxnSpPr>
        <p:spPr>
          <a:xfrm>
            <a:off x="5917694" y="5941293"/>
            <a:ext cx="6856" cy="6500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524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735D6A5-B30F-46E5-84CC-AF4202F7878F}"/>
              </a:ext>
            </a:extLst>
          </p:cNvPr>
          <p:cNvSpPr txBox="1"/>
          <p:nvPr/>
        </p:nvSpPr>
        <p:spPr>
          <a:xfrm>
            <a:off x="4152900" y="633244"/>
            <a:ext cx="4241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Methodology</a:t>
            </a:r>
            <a:endParaRPr lang="x-none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F684EE6-A7D9-471A-8C1C-261FD2E99C16}"/>
              </a:ext>
            </a:extLst>
          </p:cNvPr>
          <p:cNvSpPr/>
          <p:nvPr/>
        </p:nvSpPr>
        <p:spPr>
          <a:xfrm>
            <a:off x="4978140" y="2691014"/>
            <a:ext cx="2168574" cy="434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C0D2698-1CE4-43ED-88D7-FDE4C3490912}"/>
              </a:ext>
            </a:extLst>
          </p:cNvPr>
          <p:cNvSpPr/>
          <p:nvPr/>
        </p:nvSpPr>
        <p:spPr>
          <a:xfrm>
            <a:off x="1892103" y="4056074"/>
            <a:ext cx="2491494" cy="641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Actions to reduce delay</a:t>
            </a:r>
          </a:p>
          <a:p>
            <a:pPr algn="ctr"/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F980D49-09A7-408C-A51D-BE9E6B736DDE}"/>
              </a:ext>
            </a:extLst>
          </p:cNvPr>
          <p:cNvSpPr/>
          <p:nvPr/>
        </p:nvSpPr>
        <p:spPr>
          <a:xfrm>
            <a:off x="7624335" y="4056074"/>
            <a:ext cx="2376000" cy="641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Causes of delay 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EBFDC0C-76CE-436E-BCF4-6C5E5DE3EDB6}"/>
              </a:ext>
            </a:extLst>
          </p:cNvPr>
          <p:cNvSpPr/>
          <p:nvPr/>
        </p:nvSpPr>
        <p:spPr>
          <a:xfrm>
            <a:off x="3908479" y="5481405"/>
            <a:ext cx="4241592" cy="434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and Recommendations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43448C06-9B6B-46BD-9AFB-C6264D6903BF}"/>
              </a:ext>
            </a:extLst>
          </p:cNvPr>
          <p:cNvCxnSpPr>
            <a:cxnSpLocks/>
            <a:stCxn id="3" idx="2"/>
            <a:endCxn id="9" idx="0"/>
          </p:cNvCxnSpPr>
          <p:nvPr/>
        </p:nvCxnSpPr>
        <p:spPr>
          <a:xfrm rot="5400000">
            <a:off x="4134967" y="2128613"/>
            <a:ext cx="930345" cy="292457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2D897E72-6714-4A2E-8CB8-CC32D499EEF6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 rot="16200000" flipH="1">
            <a:off x="4191756" y="3643886"/>
            <a:ext cx="783612" cy="289142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C89C920-166D-4581-B3C0-7CEAAD441621}"/>
              </a:ext>
            </a:extLst>
          </p:cNvPr>
          <p:cNvSpPr/>
          <p:nvPr/>
        </p:nvSpPr>
        <p:spPr>
          <a:xfrm>
            <a:off x="4980232" y="1907264"/>
            <a:ext cx="2166482" cy="434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Analysis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91C9E8E-AD05-410F-8641-B31ABEF5DBC7}"/>
              </a:ext>
            </a:extLst>
          </p:cNvPr>
          <p:cNvSpPr/>
          <p:nvPr/>
        </p:nvSpPr>
        <p:spPr>
          <a:xfrm>
            <a:off x="8032400" y="2266653"/>
            <a:ext cx="1558973" cy="434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SPSS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52FE8BE-4D4E-4AFD-B6CE-B3FB1981A737}"/>
              </a:ext>
            </a:extLst>
          </p:cNvPr>
          <p:cNvSpPr/>
          <p:nvPr/>
        </p:nvSpPr>
        <p:spPr>
          <a:xfrm>
            <a:off x="8032400" y="1561343"/>
            <a:ext cx="1558973" cy="434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C7BE7610-845C-42BD-ACCE-991B3DFE8380}"/>
              </a:ext>
            </a:extLst>
          </p:cNvPr>
          <p:cNvCxnSpPr>
            <a:cxnSpLocks/>
            <a:stCxn id="12" idx="3"/>
            <a:endCxn id="16" idx="1"/>
          </p:cNvCxnSpPr>
          <p:nvPr/>
        </p:nvCxnSpPr>
        <p:spPr>
          <a:xfrm flipV="1">
            <a:off x="7146714" y="1778701"/>
            <a:ext cx="885686" cy="34592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800E8ED-A2F7-493F-892A-7F9635961593}"/>
              </a:ext>
            </a:extLst>
          </p:cNvPr>
          <p:cNvCxnSpPr>
            <a:cxnSpLocks/>
            <a:stCxn id="12" idx="2"/>
            <a:endCxn id="3" idx="0"/>
          </p:cNvCxnSpPr>
          <p:nvPr/>
        </p:nvCxnSpPr>
        <p:spPr>
          <a:xfrm flipH="1">
            <a:off x="6062427" y="2341979"/>
            <a:ext cx="1046" cy="349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2EA38B5-63D2-4677-88D0-229A9186D924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6063473" y="1561343"/>
            <a:ext cx="0" cy="3459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19ABDA39-431E-471C-B627-F709DFB8F747}"/>
              </a:ext>
            </a:extLst>
          </p:cNvPr>
          <p:cNvCxnSpPr>
            <a:cxnSpLocks/>
            <a:stCxn id="12" idx="3"/>
            <a:endCxn id="15" idx="1"/>
          </p:cNvCxnSpPr>
          <p:nvPr/>
        </p:nvCxnSpPr>
        <p:spPr>
          <a:xfrm>
            <a:off x="7146714" y="2124622"/>
            <a:ext cx="885686" cy="35938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F6047191-57A4-4E1D-91E9-0D98B3A12FA0}"/>
              </a:ext>
            </a:extLst>
          </p:cNvPr>
          <p:cNvCxnSpPr>
            <a:stCxn id="3" idx="2"/>
            <a:endCxn id="6" idx="0"/>
          </p:cNvCxnSpPr>
          <p:nvPr/>
        </p:nvCxnSpPr>
        <p:spPr>
          <a:xfrm rot="16200000" flipH="1">
            <a:off x="6972209" y="2215947"/>
            <a:ext cx="930345" cy="274990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F4DCF68B-B58B-4D2D-A9A7-D9F5A9C47368}"/>
              </a:ext>
            </a:extLst>
          </p:cNvPr>
          <p:cNvCxnSpPr>
            <a:stCxn id="6" idx="2"/>
            <a:endCxn id="10" idx="0"/>
          </p:cNvCxnSpPr>
          <p:nvPr/>
        </p:nvCxnSpPr>
        <p:spPr>
          <a:xfrm rot="5400000">
            <a:off x="7028998" y="3698068"/>
            <a:ext cx="783614" cy="278306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7181741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Yu Gothic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Yu Gothic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Yu Gothic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Yu Gothic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2913</TotalTime>
  <Words>1366</Words>
  <Application>Microsoft Office PowerPoint</Application>
  <PresentationFormat>Widescreen</PresentationFormat>
  <Paragraphs>409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Cambria Math</vt:lpstr>
      <vt:lpstr>Century Gothic</vt:lpstr>
      <vt:lpstr>Century Gothic (Headings)</vt:lpstr>
      <vt:lpstr>Times New Roman</vt:lpstr>
      <vt:lpstr>Wingdings</vt:lpstr>
      <vt:lpstr>Wingdings 3</vt:lpstr>
      <vt:lpstr>Wisp</vt:lpstr>
      <vt:lpstr>Delay in Construction Projects in Palestine  From Contractors Perspective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Confirmation of Delay Hypothesis</vt:lpstr>
      <vt:lpstr>Confirmation of Delay Hypothesis</vt:lpstr>
      <vt:lpstr>Confirmation of Delay Hypothesis</vt:lpstr>
      <vt:lpstr>Questionnaire Content</vt:lpstr>
      <vt:lpstr>PowerPoint Presentation</vt:lpstr>
      <vt:lpstr>PowerPoint Presentation</vt:lpstr>
      <vt:lpstr>Respondent Characteristics analysis</vt:lpstr>
      <vt:lpstr>Respondent Characteristics analysis</vt:lpstr>
      <vt:lpstr>Relative Importance Index (RII)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Recommendations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Delay In Construction Projects In Palestine</dc:title>
  <dc:creator>عمر عبد الله نجار</dc:creator>
  <cp:lastModifiedBy>عمر عبد الله نجار</cp:lastModifiedBy>
  <cp:revision>170</cp:revision>
  <dcterms:created xsi:type="dcterms:W3CDTF">2017-12-13T13:06:37Z</dcterms:created>
  <dcterms:modified xsi:type="dcterms:W3CDTF">2018-05-15T20:04:18Z</dcterms:modified>
</cp:coreProperties>
</file>