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8"/>
  </p:notesMasterIdLst>
  <p:handoutMasterIdLst>
    <p:handoutMasterId r:id="rId29"/>
  </p:handoutMasterIdLst>
  <p:sldIdLst>
    <p:sldId id="272" r:id="rId3"/>
    <p:sldId id="265" r:id="rId4"/>
    <p:sldId id="273" r:id="rId5"/>
    <p:sldId id="275" r:id="rId6"/>
    <p:sldId id="277" r:id="rId7"/>
    <p:sldId id="268" r:id="rId8"/>
    <p:sldId id="278" r:id="rId9"/>
    <p:sldId id="279" r:id="rId10"/>
    <p:sldId id="295" r:id="rId11"/>
    <p:sldId id="280" r:id="rId12"/>
    <p:sldId id="282" r:id="rId13"/>
    <p:sldId id="281" r:id="rId14"/>
    <p:sldId id="283" r:id="rId15"/>
    <p:sldId id="290" r:id="rId16"/>
    <p:sldId id="291" r:id="rId17"/>
    <p:sldId id="293" r:id="rId18"/>
    <p:sldId id="284" r:id="rId19"/>
    <p:sldId id="285" r:id="rId20"/>
    <p:sldId id="289" r:id="rId21"/>
    <p:sldId id="296" r:id="rId22"/>
    <p:sldId id="297" r:id="rId23"/>
    <p:sldId id="286" r:id="rId24"/>
    <p:sldId id="287" r:id="rId25"/>
    <p:sldId id="298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>
        <p:scale>
          <a:sx n="79" d="100"/>
          <a:sy n="79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193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17/5/2016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17/5/2016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12188825" cy="713232"/>
            <a:chOff x="0" y="0"/>
            <a:chExt cx="12188825" cy="713232"/>
          </a:xfrm>
        </p:grpSpPr>
        <p:sp>
          <p:nvSpPr>
            <p:cNvPr id="7" name="Rectangle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0" y="0"/>
            <a:ext cx="713232" cy="6858000"/>
            <a:chOff x="0" y="0"/>
            <a:chExt cx="713232" cy="6858000"/>
          </a:xfrm>
        </p:grpSpPr>
        <p:sp>
          <p:nvSpPr>
            <p:cNvPr id="12" name="Rectangle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476762" y="0"/>
            <a:ext cx="746886" cy="6858000"/>
            <a:chOff x="11476762" y="0"/>
            <a:chExt cx="746886" cy="6858000"/>
          </a:xfrm>
        </p:grpSpPr>
        <p:sp>
          <p:nvSpPr>
            <p:cNvPr id="15" name="Rectangle 14"/>
            <p:cNvSpPr/>
            <p:nvPr/>
          </p:nvSpPr>
          <p:spPr>
            <a:xfrm flipH="1">
              <a:off x="1147676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1202093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0" y="6144768"/>
            <a:ext cx="12188825" cy="713232"/>
            <a:chOff x="0" y="0"/>
            <a:chExt cx="12188825" cy="713232"/>
          </a:xfrm>
        </p:grpSpPr>
        <p:sp>
          <p:nvSpPr>
            <p:cNvPr id="18" name="Rectangle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49040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736" y="0"/>
            <a:ext cx="12188825" cy="548640"/>
            <a:chOff x="0" y="0"/>
            <a:chExt cx="12188825" cy="713232"/>
          </a:xfrm>
        </p:grpSpPr>
        <p:sp>
          <p:nvSpPr>
            <p:cNvPr id="12" name="Rectangle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rmAutofit/>
          </a:bodyPr>
          <a:lstStyle>
            <a:lvl1pPr algn="ctr">
              <a:defRPr sz="540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3749040"/>
            <a:ext cx="9601200" cy="9144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en-US"/>
              <a:t>17/5/2016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88825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005840"/>
            <a:ext cx="72237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640" y="548640"/>
            <a:ext cx="6675120" cy="5760720"/>
          </a:xfrm>
          <a:noFill/>
        </p:spPr>
        <p:txBody>
          <a:bodyPr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17/5/2016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0" y="0"/>
            <a:ext cx="7772400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1" name="Group 10"/>
          <p:cNvGrpSpPr/>
          <p:nvPr/>
        </p:nvGrpSpPr>
        <p:grpSpPr>
          <a:xfrm flipV="1">
            <a:off x="0" y="6309360"/>
            <a:ext cx="7772400" cy="548640"/>
            <a:chOff x="0" y="0"/>
            <a:chExt cx="12188825" cy="713232"/>
          </a:xfrm>
        </p:grpSpPr>
        <p:sp>
          <p:nvSpPr>
            <p:cNvPr id="12" name="Rectangle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4" name="Group 13"/>
          <p:cNvGrpSpPr/>
          <p:nvPr/>
        </p:nvGrpSpPr>
        <p:grpSpPr>
          <a:xfrm rot="5400000" flipV="1">
            <a:off x="-3154680" y="3154680"/>
            <a:ext cx="6858000" cy="548640"/>
            <a:chOff x="0" y="0"/>
            <a:chExt cx="12188825" cy="713232"/>
          </a:xfrm>
        </p:grpSpPr>
        <p:sp>
          <p:nvSpPr>
            <p:cNvPr id="15" name="Rectangle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7" name="Group 16"/>
          <p:cNvGrpSpPr/>
          <p:nvPr/>
        </p:nvGrpSpPr>
        <p:grpSpPr>
          <a:xfrm rot="16200000" flipH="1" flipV="1">
            <a:off x="4069079" y="3154681"/>
            <a:ext cx="6858000" cy="548640"/>
            <a:chOff x="0" y="0"/>
            <a:chExt cx="12188825" cy="713232"/>
          </a:xfrm>
        </p:grpSpPr>
        <p:sp>
          <p:nvSpPr>
            <p:cNvPr id="18" name="Rectangle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auto"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 bwMode="auto"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 bwMode="auto"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673352"/>
            <a:ext cx="95097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391656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17/5/2016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391656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3916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pos="3840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Launchpad with MIDI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Taha </a:t>
            </a:r>
            <a:r>
              <a:rPr lang="en-US" dirty="0" err="1" smtClean="0"/>
              <a:t>shashtari</a:t>
            </a:r>
            <a:endParaRPr lang="en-US" dirty="0" smtClean="0"/>
          </a:p>
          <a:p>
            <a:r>
              <a:rPr lang="en-US" dirty="0" smtClean="0"/>
              <a:t>Mahmoud al-</a:t>
            </a:r>
            <a:r>
              <a:rPr lang="en-US" dirty="0" err="1" smtClean="0"/>
              <a:t>shaka’a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54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2065" y="974558"/>
            <a:ext cx="3657600" cy="2286000"/>
          </a:xfrm>
        </p:spPr>
        <p:txBody>
          <a:bodyPr/>
          <a:lstStyle/>
          <a:p>
            <a:r>
              <a:rPr lang="en-US" dirty="0" smtClean="0"/>
              <a:t>BUTTON PAD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025063" y="4042611"/>
            <a:ext cx="3770697" cy="180954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alt text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4" r="11374"/>
          <a:stretch>
            <a:fillRect/>
          </a:stretch>
        </p:blipFill>
        <p:spPr bwMode="auto">
          <a:xfrm>
            <a:off x="404261" y="548640"/>
            <a:ext cx="6675120" cy="576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26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Main parts of Button </a:t>
            </a:r>
            <a:br>
              <a:rPr lang="en-US" dirty="0" smtClean="0"/>
            </a:br>
            <a:r>
              <a:rPr lang="en-US" dirty="0" smtClean="0"/>
              <a:t>Pad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9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8751" y="799859"/>
            <a:ext cx="4325754" cy="1088136"/>
          </a:xfrm>
        </p:spPr>
        <p:txBody>
          <a:bodyPr/>
          <a:lstStyle/>
          <a:p>
            <a:r>
              <a:rPr lang="en-US" dirty="0" smtClean="0"/>
              <a:t>PCB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" y="2586789"/>
            <a:ext cx="4994861" cy="310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680" y="2586789"/>
            <a:ext cx="4608093" cy="307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4"/>
          <p:cNvSpPr txBox="1">
            <a:spLocks/>
          </p:cNvSpPr>
          <p:nvPr/>
        </p:nvSpPr>
        <p:spPr>
          <a:xfrm>
            <a:off x="6495849" y="923222"/>
            <a:ext cx="4325754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RUBBER SILICONE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10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Problems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Matrix scanning </a:t>
            </a:r>
          </a:p>
          <a:p>
            <a:r>
              <a:rPr lang="en-US" dirty="0" err="1" smtClean="0"/>
              <a:t>Debouncing</a:t>
            </a:r>
            <a:r>
              <a:rPr lang="en-US" dirty="0" smtClean="0"/>
              <a:t> </a:t>
            </a:r>
          </a:p>
          <a:p>
            <a:r>
              <a:rPr lang="en-US" dirty="0"/>
              <a:t>The Limits of I/O Pins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566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SCANNING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05" y="1673352"/>
            <a:ext cx="10429775" cy="4619164"/>
          </a:xfrm>
        </p:spPr>
        <p:txBody>
          <a:bodyPr>
            <a:norm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ommon </a:t>
            </a:r>
            <a:r>
              <a:rPr lang="en-US" sz="2800" dirty="0"/>
              <a:t>technique used to expand the number of inputs or </a:t>
            </a:r>
            <a:r>
              <a:rPr lang="en-US" sz="2800" dirty="0" smtClean="0"/>
              <a:t>outputs.</a:t>
            </a:r>
          </a:p>
          <a:p>
            <a:r>
              <a:rPr lang="en-US" sz="2800" dirty="0"/>
              <a:t>The scan matrix circuit places electronic components at the row, column intersections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By selecting a single row and column at a time, each component can be addressed uniquely.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1531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832" y="1552156"/>
            <a:ext cx="7375357" cy="3825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85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Limits of  I/O Pins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Microcontroller may have </a:t>
            </a:r>
            <a:r>
              <a:rPr lang="en-US" dirty="0"/>
              <a:t>very robust digital inputs and outputs</a:t>
            </a:r>
            <a:r>
              <a:rPr lang="en-US" dirty="0" smtClean="0"/>
              <a:t>.</a:t>
            </a:r>
          </a:p>
          <a:p>
            <a:r>
              <a:rPr lang="en-US" dirty="0"/>
              <a:t>They are specified to an absolute maximum of 40 </a:t>
            </a:r>
            <a:r>
              <a:rPr lang="en-US" dirty="0" smtClean="0"/>
              <a:t>mA</a:t>
            </a:r>
          </a:p>
          <a:p>
            <a:r>
              <a:rPr lang="en-US" dirty="0"/>
              <a:t>we were to light an entire column of LEDs (that's twelve LEDs total, each at roughly 20 mA), they'd add up to 240 mA! </a:t>
            </a:r>
            <a:endParaRPr lang="en-US" dirty="0" smtClean="0"/>
          </a:p>
          <a:p>
            <a:r>
              <a:rPr lang="en-US" dirty="0" smtClean="0"/>
              <a:t>The use of i/o expander and multiplexers will help </a:t>
            </a:r>
          </a:p>
          <a:p>
            <a:r>
              <a:rPr lang="en-US" dirty="0"/>
              <a:t>we </a:t>
            </a:r>
            <a:r>
              <a:rPr lang="en-US" dirty="0" smtClean="0"/>
              <a:t>can </a:t>
            </a:r>
            <a:r>
              <a:rPr lang="en-US" dirty="0"/>
              <a:t>put a resistor inline with each LED scan line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339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r>
              <a:rPr lang="en-US" sz="4800" dirty="0" smtClean="0"/>
              <a:t>MIDI Input </a:t>
            </a:r>
            <a:endParaRPr lang="en-US" sz="4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117" y="1673225"/>
            <a:ext cx="725899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49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6N138 </a:t>
            </a:r>
            <a:r>
              <a:rPr lang="en-US" dirty="0" err="1" smtClean="0"/>
              <a:t>Optocoupler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an 8 bit microchip </a:t>
            </a:r>
          </a:p>
          <a:p>
            <a:r>
              <a:rPr lang="en-US" dirty="0" smtClean="0"/>
              <a:t>Helps protect and electrically isolate MIDI device </a:t>
            </a:r>
          </a:p>
          <a:p>
            <a:r>
              <a:rPr lang="en-US" dirty="0" smtClean="0"/>
              <a:t>It consist of an LED source </a:t>
            </a:r>
            <a:r>
              <a:rPr lang="en-US" dirty="0"/>
              <a:t>and </a:t>
            </a:r>
            <a:r>
              <a:rPr lang="en-US" dirty="0" smtClean="0"/>
              <a:t>phototransistor</a:t>
            </a:r>
          </a:p>
          <a:p>
            <a:r>
              <a:rPr lang="en-US" dirty="0" smtClean="0"/>
              <a:t>The key point is the input and the output of the chip are not electrically connected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4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r>
              <a:rPr lang="en-US" sz="4400" dirty="0" smtClean="0"/>
              <a:t>MIDI OUTPUT</a:t>
            </a:r>
            <a:endParaRPr lang="en-US" sz="4400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337" y="2187575"/>
            <a:ext cx="6894095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03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MIDI?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Stands </a:t>
            </a:r>
            <a:r>
              <a:rPr lang="en-US" sz="2400" dirty="0"/>
              <a:t>for “Musical Instrument Digital Interface</a:t>
            </a:r>
            <a:r>
              <a:rPr lang="en-US" sz="2400" dirty="0" smtClean="0"/>
              <a:t>”.</a:t>
            </a:r>
          </a:p>
          <a:p>
            <a:r>
              <a:rPr lang="en-US" sz="2400" dirty="0"/>
              <a:t>a protocol </a:t>
            </a:r>
            <a:r>
              <a:rPr lang="en-US" sz="2400" dirty="0" smtClean="0"/>
              <a:t>allows </a:t>
            </a:r>
            <a:r>
              <a:rPr lang="en-US" sz="2400" dirty="0"/>
              <a:t>electronic instruments and other digital musical tools to communicate with each other.</a:t>
            </a:r>
            <a:endParaRPr lang="en-US" sz="2400" dirty="0" smtClean="0"/>
          </a:p>
          <a:p>
            <a:r>
              <a:rPr lang="en-US" sz="2400" dirty="0" smtClean="0"/>
              <a:t>It’s just a series of messages.</a:t>
            </a:r>
          </a:p>
        </p:txBody>
      </p:sp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POTENTIOMETERS </a:t>
            </a:r>
            <a:endParaRPr lang="en-US" dirty="0"/>
          </a:p>
        </p:txBody>
      </p:sp>
      <p:pic>
        <p:nvPicPr>
          <p:cNvPr id="10243" name="Picture 3" descr="C:\Users\mahmood\Downloads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948" y="1989087"/>
            <a:ext cx="7772400" cy="393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70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MIDI CC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579" y="1673351"/>
            <a:ext cx="10888579" cy="4571037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'CC’ </a:t>
            </a:r>
            <a:r>
              <a:rPr lang="en-US" dirty="0"/>
              <a:t>in MIDI CC stands for Continuous Controller or Control Change. 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heck </a:t>
            </a:r>
            <a:r>
              <a:rPr lang="en-US" dirty="0"/>
              <a:t>new values against old values, only sending midi data when a change is </a:t>
            </a:r>
            <a:r>
              <a:rPr lang="en-US" dirty="0" smtClean="0"/>
              <a:t>detected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Adding </a:t>
            </a:r>
            <a:r>
              <a:rPr lang="en-US" dirty="0"/>
              <a:t>a small delay to remove any slight variations given in value when the pot is not being touched, slightly touched or gets a little knock.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36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</a:t>
            </a:r>
            <a:r>
              <a:rPr lang="en-US" dirty="0"/>
              <a:t>N</a:t>
            </a:r>
            <a:r>
              <a:rPr lang="en-US" dirty="0" smtClean="0"/>
              <a:t>eeded 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 MIDI Driver </a:t>
            </a:r>
          </a:p>
          <a:p>
            <a:r>
              <a:rPr lang="en-US" dirty="0" smtClean="0"/>
              <a:t>Hairless MIDI (Serial Communication Bridge)</a:t>
            </a:r>
          </a:p>
          <a:p>
            <a:r>
              <a:rPr lang="en-US" dirty="0" smtClean="0"/>
              <a:t>DAW (Digital Audio Workstation)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10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36" y="1536366"/>
            <a:ext cx="6022306" cy="347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62" y="862013"/>
            <a:ext cx="4695825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79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842" y="105655"/>
            <a:ext cx="8349915" cy="6524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7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05" y="802103"/>
            <a:ext cx="10010274" cy="512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60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MIDI Instruments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MIDI messages are interpreted by a </a:t>
            </a:r>
            <a:r>
              <a:rPr lang="en-US" sz="2800" dirty="0" smtClean="0"/>
              <a:t>MIDI </a:t>
            </a:r>
            <a:r>
              <a:rPr lang="en-US" sz="2800" dirty="0"/>
              <a:t>instrument to produce sound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Examples:</a:t>
            </a:r>
          </a:p>
          <a:p>
            <a:pPr lvl="1"/>
            <a:r>
              <a:rPr lang="en-US" sz="2400" dirty="0" smtClean="0"/>
              <a:t>Hardware (electronic piano, synthesizer).</a:t>
            </a:r>
          </a:p>
          <a:p>
            <a:pPr lvl="1"/>
            <a:r>
              <a:rPr lang="en-US" sz="2400" dirty="0" smtClean="0"/>
              <a:t>Software </a:t>
            </a:r>
            <a:r>
              <a:rPr lang="en-US" sz="2400" dirty="0"/>
              <a:t> (</a:t>
            </a:r>
            <a:r>
              <a:rPr lang="en-US" sz="2400" dirty="0" err="1"/>
              <a:t>ableton</a:t>
            </a:r>
            <a:r>
              <a:rPr lang="en-US" sz="2400" dirty="0"/>
              <a:t>, </a:t>
            </a:r>
            <a:r>
              <a:rPr lang="en-US" sz="2400" dirty="0" err="1" smtClean="0"/>
              <a:t>garageband</a:t>
            </a:r>
            <a:r>
              <a:rPr lang="en-US" sz="2400" dirty="0" smtClean="0"/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396679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MIDI Advantages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Compact.</a:t>
            </a:r>
          </a:p>
          <a:p>
            <a:r>
              <a:rPr lang="en-US" sz="2400" dirty="0" smtClean="0"/>
              <a:t>Easy </a:t>
            </a:r>
            <a:r>
              <a:rPr lang="en-US" sz="2400" dirty="0"/>
              <a:t>to modify/manipulate </a:t>
            </a:r>
            <a:r>
              <a:rPr lang="en-US" sz="2400" dirty="0" smtClean="0"/>
              <a:t>notes (no need to rerecord).</a:t>
            </a:r>
          </a:p>
          <a:p>
            <a:r>
              <a:rPr lang="en-US" sz="2400" dirty="0" smtClean="0"/>
              <a:t>Change instruments.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0823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MIDI </a:t>
            </a:r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Composed of two components: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400" dirty="0"/>
              <a:t>Commands </a:t>
            </a:r>
            <a:r>
              <a:rPr lang="en-US" sz="2400" dirty="0" smtClean="0"/>
              <a:t>byte.</a:t>
            </a:r>
            <a:endParaRPr lang="en-US" sz="2400" dirty="0"/>
          </a:p>
          <a:p>
            <a:pPr marL="708660" lvl="1" indent="-342900">
              <a:buFont typeface="+mj-lt"/>
              <a:buAutoNum type="arabicPeriod"/>
            </a:pPr>
            <a:r>
              <a:rPr lang="en-US" sz="2400" dirty="0"/>
              <a:t>Data </a:t>
            </a:r>
            <a:r>
              <a:rPr lang="en-US" sz="2400" dirty="0" smtClean="0"/>
              <a:t>byte.</a:t>
            </a:r>
          </a:p>
          <a:p>
            <a:pPr marL="708660" lvl="1" indent="-342900">
              <a:buFont typeface="+mj-lt"/>
              <a:buAutoNum type="arabicPeriod"/>
            </a:pPr>
            <a:endParaRPr lang="en-US" sz="2400" dirty="0"/>
          </a:p>
          <a:p>
            <a:r>
              <a:rPr lang="en-US" sz="2800" dirty="0" smtClean="0"/>
              <a:t>The </a:t>
            </a:r>
            <a:r>
              <a:rPr lang="en-US" sz="2800" b="1" dirty="0" smtClean="0"/>
              <a:t>command byte</a:t>
            </a:r>
            <a:r>
              <a:rPr lang="en-US" sz="2800" dirty="0" smtClean="0"/>
              <a:t> is followed by the </a:t>
            </a:r>
            <a:r>
              <a:rPr lang="en-US" sz="2800" b="1" dirty="0" smtClean="0"/>
              <a:t>data byte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972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 Byte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 starts with 1 as the MSB,</a:t>
            </a:r>
          </a:p>
          <a:p>
            <a:r>
              <a:rPr lang="en-US" sz="2400" dirty="0"/>
              <a:t>Value ranges from 128-255 (1000000 to 11111111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First part is for the type of the command.</a:t>
            </a:r>
          </a:p>
          <a:p>
            <a:r>
              <a:rPr lang="en-US" sz="2400" dirty="0" smtClean="0"/>
              <a:t>The last part is for the MIDI channel.</a:t>
            </a:r>
            <a:endParaRPr lang="en-US" sz="2400" dirty="0"/>
          </a:p>
        </p:txBody>
      </p:sp>
      <p:graphicFrame>
        <p:nvGraphicFramePr>
          <p:cNvPr id="9" name="Content Placeholder 8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5052963"/>
              </p:ext>
            </p:extLst>
          </p:nvPr>
        </p:nvGraphicFramePr>
        <p:xfrm>
          <a:off x="6374814" y="818150"/>
          <a:ext cx="4585954" cy="505204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92977"/>
                <a:gridCol w="2292977"/>
              </a:tblGrid>
              <a:tr h="518222">
                <a:tc>
                  <a:txBody>
                    <a:bodyPr/>
                    <a:lstStyle/>
                    <a:p>
                      <a:r>
                        <a:rPr lang="en-US" dirty="0" smtClean="0"/>
                        <a:t>Command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 (channel 0)</a:t>
                      </a:r>
                      <a:endParaRPr lang="en-US" dirty="0"/>
                    </a:p>
                  </a:txBody>
                  <a:tcPr anchor="ctr"/>
                </a:tc>
              </a:tr>
              <a:tr h="518222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 off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10000000</a:t>
                      </a:r>
                      <a:endParaRPr lang="en-US" dirty="0"/>
                    </a:p>
                  </a:txBody>
                  <a:tcPr anchor="ctr"/>
                </a:tc>
              </a:tr>
              <a:tr h="518222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 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10010000</a:t>
                      </a:r>
                    </a:p>
                  </a:txBody>
                  <a:tcPr anchor="ctr"/>
                </a:tc>
              </a:tr>
              <a:tr h="518222"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Aftertouch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10100000</a:t>
                      </a:r>
                      <a:endParaRPr lang="en-US" dirty="0"/>
                    </a:p>
                  </a:txBody>
                  <a:tcPr anchor="ctr"/>
                </a:tc>
              </a:tr>
              <a:tr h="651317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continuous controller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10110000</a:t>
                      </a:r>
                      <a:endParaRPr lang="en-US" dirty="0"/>
                    </a:p>
                  </a:txBody>
                  <a:tcPr anchor="ctr"/>
                </a:tc>
              </a:tr>
              <a:tr h="651317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patch change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11000000</a:t>
                      </a:r>
                      <a:endParaRPr lang="en-US" dirty="0"/>
                    </a:p>
                  </a:txBody>
                  <a:tcPr anchor="ctr"/>
                </a:tc>
              </a:tr>
              <a:tr h="518222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channel pressure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11010000</a:t>
                      </a:r>
                    </a:p>
                  </a:txBody>
                  <a:tcPr anchor="ctr"/>
                </a:tc>
              </a:tr>
              <a:tr h="518222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pitch bend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11100000</a:t>
                      </a:r>
                      <a:endParaRPr lang="en-US" dirty="0"/>
                    </a:p>
                  </a:txBody>
                  <a:tcPr anchor="ctr"/>
                </a:tc>
              </a:tr>
              <a:tr h="518222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non-musical commands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11100000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32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Byte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starts with </a:t>
            </a:r>
            <a:r>
              <a:rPr lang="en-US" sz="2800" dirty="0" smtClean="0"/>
              <a:t>0 </a:t>
            </a:r>
            <a:r>
              <a:rPr lang="en-US" sz="2800" dirty="0"/>
              <a:t>as the MSB,</a:t>
            </a:r>
          </a:p>
          <a:p>
            <a:r>
              <a:rPr lang="en-US" sz="2800" dirty="0"/>
              <a:t>Value ranges from </a:t>
            </a:r>
            <a:r>
              <a:rPr lang="en-US" sz="2800" dirty="0" smtClean="0"/>
              <a:t>0-127 (0000000 </a:t>
            </a:r>
            <a:r>
              <a:rPr lang="en-US" sz="2800" dirty="0"/>
              <a:t>to </a:t>
            </a:r>
            <a:r>
              <a:rPr lang="en-US" sz="2800" dirty="0" smtClean="0"/>
              <a:t>01111111).</a:t>
            </a:r>
          </a:p>
          <a:p>
            <a:r>
              <a:rPr lang="en-US" sz="2800" dirty="0" smtClean="0"/>
              <a:t>Multiple data bytes can follow a command byte.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400" dirty="0" smtClean="0"/>
              <a:t>Note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400" dirty="0" smtClean="0"/>
              <a:t>Velocity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400" dirty="0" err="1" smtClean="0"/>
              <a:t>Pitchbend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000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MIDI Applications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Instrument </a:t>
            </a:r>
            <a:r>
              <a:rPr lang="en-US" sz="2800" dirty="0" smtClean="0"/>
              <a:t>control.</a:t>
            </a:r>
          </a:p>
          <a:p>
            <a:r>
              <a:rPr lang="en-US" sz="2800" dirty="0" smtClean="0"/>
              <a:t>Composition (using DAWs / other software).</a:t>
            </a:r>
          </a:p>
          <a:p>
            <a:r>
              <a:rPr lang="en-US" sz="2800" dirty="0"/>
              <a:t>Standard MIDI </a:t>
            </a:r>
            <a:r>
              <a:rPr lang="en-US" sz="2800" dirty="0" smtClean="0"/>
              <a:t>files</a:t>
            </a:r>
            <a:r>
              <a:rPr lang="en-US" sz="2800" dirty="0"/>
              <a:t> (SMF</a:t>
            </a:r>
            <a:r>
              <a:rPr lang="en-US" sz="2800" dirty="0" smtClean="0"/>
              <a:t>).</a:t>
            </a:r>
          </a:p>
          <a:p>
            <a:r>
              <a:rPr lang="en-US" sz="2800" dirty="0"/>
              <a:t>Game </a:t>
            </a:r>
            <a:r>
              <a:rPr lang="en-US" sz="2800" dirty="0" smtClean="0"/>
              <a:t>music.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0938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7945" y="342659"/>
            <a:ext cx="9509760" cy="1088136"/>
          </a:xfrm>
        </p:spPr>
        <p:txBody>
          <a:bodyPr/>
          <a:lstStyle/>
          <a:p>
            <a:r>
              <a:rPr lang="en-US" dirty="0" smtClean="0"/>
              <a:t>			Touch </a:t>
            </a:r>
            <a:r>
              <a:rPr lang="en-US" dirty="0"/>
              <a:t>Switch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resistor keeps the transistor output stable</a:t>
            </a:r>
            <a:r>
              <a:rPr lang="en-US" dirty="0" smtClean="0"/>
              <a:t>.</a:t>
            </a:r>
          </a:p>
          <a:p>
            <a:r>
              <a:rPr lang="en-US" dirty="0"/>
              <a:t>A</a:t>
            </a:r>
            <a:r>
              <a:rPr lang="en-US" dirty="0" smtClean="0"/>
              <a:t>ctivates </a:t>
            </a:r>
            <a:r>
              <a:rPr lang="en-US" dirty="0"/>
              <a:t>when the base voltage is lower than the emitter voltage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2863516"/>
            <a:ext cx="5943600" cy="345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684" y="2980949"/>
            <a:ext cx="48704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52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heer Green 16x9">
  <a:themeElements>
    <a:clrScheme name="Sheer Green">
      <a:dk1>
        <a:srgbClr val="624D38"/>
      </a:dk1>
      <a:lt1>
        <a:srgbClr val="FFFFFF"/>
      </a:lt1>
      <a:dk2>
        <a:srgbClr val="404040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C5747AC-80AD-4ABE-94D9-19832B174F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Sheer green border design presentation (widescreen)</Template>
  <TotalTime>0</TotalTime>
  <Words>430</Words>
  <Application>Microsoft Office PowerPoint</Application>
  <PresentationFormat>Custom</PresentationFormat>
  <Paragraphs>94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Sheer Green 16x9</vt:lpstr>
      <vt:lpstr>Launchpad with MIDI</vt:lpstr>
      <vt:lpstr>What’s MIDI?</vt:lpstr>
      <vt:lpstr>MIDI Instruments</vt:lpstr>
      <vt:lpstr>MIDI Advantages</vt:lpstr>
      <vt:lpstr>MIDI Messages</vt:lpstr>
      <vt:lpstr>Command Byte</vt:lpstr>
      <vt:lpstr>Data Byte</vt:lpstr>
      <vt:lpstr>MIDI Applications</vt:lpstr>
      <vt:lpstr>   Touch Switch</vt:lpstr>
      <vt:lpstr>BUTTON PAD</vt:lpstr>
      <vt:lpstr>Main parts of Button  Pad</vt:lpstr>
      <vt:lpstr>PCB</vt:lpstr>
      <vt:lpstr>Main Problems </vt:lpstr>
      <vt:lpstr>MATRIX SCANNING </vt:lpstr>
      <vt:lpstr>PowerPoint Presentation</vt:lpstr>
      <vt:lpstr>The Limits of  I/O Pins</vt:lpstr>
      <vt:lpstr>   MIDI Input </vt:lpstr>
      <vt:lpstr>6N138 Optocoupler</vt:lpstr>
      <vt:lpstr>   MIDI OUTPUT</vt:lpstr>
      <vt:lpstr>  POTENTIOMETERS </vt:lpstr>
      <vt:lpstr>MIDI CC Messages</vt:lpstr>
      <vt:lpstr>Software Needed  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2016-05-17T13:18:35Z</dcterms:created>
  <dcterms:modified xsi:type="dcterms:W3CDTF">2016-05-17T21:27:27Z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TC029208979991</vt:lpwstr>
  </property>
</Properties>
</file>