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4152" r:id="rId1"/>
  </p:sldMasterIdLst>
  <p:sldIdLst>
    <p:sldId id="257" r:id="rId2"/>
    <p:sldId id="321" r:id="rId3"/>
    <p:sldId id="258" r:id="rId4"/>
    <p:sldId id="259" r:id="rId5"/>
    <p:sldId id="263" r:id="rId6"/>
    <p:sldId id="264" r:id="rId7"/>
    <p:sldId id="265" r:id="rId8"/>
    <p:sldId id="266" r:id="rId9"/>
    <p:sldId id="260" r:id="rId10"/>
    <p:sldId id="261" r:id="rId11"/>
    <p:sldId id="262" r:id="rId12"/>
    <p:sldId id="269" r:id="rId13"/>
    <p:sldId id="268" r:id="rId14"/>
    <p:sldId id="267" r:id="rId15"/>
    <p:sldId id="271" r:id="rId16"/>
    <p:sldId id="272" r:id="rId17"/>
    <p:sldId id="274" r:id="rId18"/>
    <p:sldId id="273" r:id="rId19"/>
    <p:sldId id="320" r:id="rId20"/>
    <p:sldId id="322" r:id="rId21"/>
    <p:sldId id="319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18" r:id="rId48"/>
    <p:sldId id="302" r:id="rId49"/>
    <p:sldId id="303" r:id="rId50"/>
    <p:sldId id="304" r:id="rId51"/>
    <p:sldId id="306" r:id="rId52"/>
    <p:sldId id="305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3399"/>
    <a:srgbClr val="FF00FF"/>
    <a:srgbClr val="3F180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488" autoAdjust="0"/>
    <p:restoredTop sz="94660"/>
  </p:normalViewPr>
  <p:slideViewPr>
    <p:cSldViewPr>
      <p:cViewPr varScale="1">
        <p:scale>
          <a:sx n="72" d="100"/>
          <a:sy n="72" d="100"/>
        </p:scale>
        <p:origin x="-11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A79DE-E31D-48A5-AEEB-CC72500FAC0F}" type="datetimeFigureOut">
              <a:rPr lang="ar-SA" smtClean="0"/>
              <a:pPr/>
              <a:t>23/06/1432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B4E90-E3F0-4843-BAE6-686EED4C476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A79DE-E31D-48A5-AEEB-CC72500FAC0F}" type="datetimeFigureOut">
              <a:rPr lang="ar-SA" smtClean="0"/>
              <a:pPr/>
              <a:t>23/06/1432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B4E90-E3F0-4843-BAE6-686EED4C476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A79DE-E31D-48A5-AEEB-CC72500FAC0F}" type="datetimeFigureOut">
              <a:rPr lang="ar-SA" smtClean="0"/>
              <a:pPr/>
              <a:t>23/06/1432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B4E90-E3F0-4843-BAE6-686EED4C476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A79DE-E31D-48A5-AEEB-CC72500FAC0F}" type="datetimeFigureOut">
              <a:rPr lang="ar-SA" smtClean="0"/>
              <a:pPr/>
              <a:t>23/06/1432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B4E90-E3F0-4843-BAE6-686EED4C476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A79DE-E31D-48A5-AEEB-CC72500FAC0F}" type="datetimeFigureOut">
              <a:rPr lang="ar-SA" smtClean="0"/>
              <a:pPr/>
              <a:t>23/06/1432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B4E90-E3F0-4843-BAE6-686EED4C476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A79DE-E31D-48A5-AEEB-CC72500FAC0F}" type="datetimeFigureOut">
              <a:rPr lang="ar-SA" smtClean="0"/>
              <a:pPr/>
              <a:t>23/06/1432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B4E90-E3F0-4843-BAE6-686EED4C476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A79DE-E31D-48A5-AEEB-CC72500FAC0F}" type="datetimeFigureOut">
              <a:rPr lang="ar-SA" smtClean="0"/>
              <a:pPr/>
              <a:t>23/06/1432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B4E90-E3F0-4843-BAE6-686EED4C476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A79DE-E31D-48A5-AEEB-CC72500FAC0F}" type="datetimeFigureOut">
              <a:rPr lang="ar-SA" smtClean="0"/>
              <a:pPr/>
              <a:t>23/06/1432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B4E90-E3F0-4843-BAE6-686EED4C476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A79DE-E31D-48A5-AEEB-CC72500FAC0F}" type="datetimeFigureOut">
              <a:rPr lang="ar-SA" smtClean="0"/>
              <a:pPr/>
              <a:t>23/06/1432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B4E90-E3F0-4843-BAE6-686EED4C476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A79DE-E31D-48A5-AEEB-CC72500FAC0F}" type="datetimeFigureOut">
              <a:rPr lang="ar-SA" smtClean="0"/>
              <a:pPr/>
              <a:t>23/06/1432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B4E90-E3F0-4843-BAE6-686EED4C476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A79DE-E31D-48A5-AEEB-CC72500FAC0F}" type="datetimeFigureOut">
              <a:rPr lang="ar-SA" smtClean="0"/>
              <a:pPr/>
              <a:t>23/06/1432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B4E90-E3F0-4843-BAE6-686EED4C476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1A79DE-E31D-48A5-AEEB-CC72500FAC0F}" type="datetimeFigureOut">
              <a:rPr lang="ar-SA" smtClean="0"/>
              <a:pPr/>
              <a:t>23/06/1432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B4E90-E3F0-4843-BAE6-686EED4C476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3" r:id="rId1"/>
    <p:sldLayoutId id="2147484154" r:id="rId2"/>
    <p:sldLayoutId id="2147484155" r:id="rId3"/>
    <p:sldLayoutId id="2147484156" r:id="rId4"/>
    <p:sldLayoutId id="2147484157" r:id="rId5"/>
    <p:sldLayoutId id="2147484158" r:id="rId6"/>
    <p:sldLayoutId id="2147484159" r:id="rId7"/>
    <p:sldLayoutId id="2147484160" r:id="rId8"/>
    <p:sldLayoutId id="2147484161" r:id="rId9"/>
    <p:sldLayoutId id="2147484162" r:id="rId10"/>
    <p:sldLayoutId id="2147484163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2071678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algn="ctr" rtl="0">
              <a:buNone/>
            </a:pPr>
            <a:r>
              <a:rPr lang="en-US" sz="35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An-</a:t>
            </a:r>
            <a:r>
              <a:rPr lang="en-US" sz="3500" dirty="0" err="1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Najah</a:t>
            </a:r>
            <a:r>
              <a:rPr lang="en-US" sz="35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National University</a:t>
            </a:r>
          </a:p>
          <a:p>
            <a:pPr algn="ctr" rtl="0">
              <a:buNone/>
            </a:pPr>
            <a:r>
              <a:rPr lang="en-US" sz="35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Faculty of Engineering</a:t>
            </a:r>
          </a:p>
          <a:p>
            <a:pPr algn="ctr" rtl="0">
              <a:buNone/>
            </a:pPr>
            <a:r>
              <a:rPr lang="en-US" sz="35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Building Department</a:t>
            </a:r>
          </a:p>
          <a:p>
            <a:pPr algn="ctr" rtl="0">
              <a:buNone/>
            </a:pPr>
            <a:endParaRPr lang="en-US" sz="3500" dirty="0" smtClean="0">
              <a:solidFill>
                <a:srgbClr val="FF0066"/>
              </a:solidFill>
              <a:latin typeface="Comic Sans MS" pitchFamily="66" charset="0"/>
            </a:endParaRPr>
          </a:p>
          <a:p>
            <a:pPr algn="ctr" rtl="0">
              <a:buNone/>
            </a:pPr>
            <a:r>
              <a:rPr lang="en-US" sz="3500" dirty="0" smtClean="0">
                <a:solidFill>
                  <a:srgbClr val="FF0066"/>
                </a:solidFill>
                <a:latin typeface="Comic Sans MS" pitchFamily="66" charset="0"/>
              </a:rPr>
              <a:t>Integrating Design of sports and entertainment club</a:t>
            </a:r>
          </a:p>
          <a:p>
            <a:pPr algn="ctr" rtl="0">
              <a:buNone/>
            </a:pPr>
            <a:endParaRPr lang="en-US" dirty="0" smtClean="0"/>
          </a:p>
          <a:p>
            <a:pPr algn="ctr" rtl="0">
              <a:buNone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Designed by : 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Eba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’ 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Ennab</a:t>
            </a:r>
            <a:endParaRPr lang="en-US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 rtl="0">
              <a:buNone/>
            </a:pP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Kayan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Othman</a:t>
            </a:r>
          </a:p>
          <a:p>
            <a:pPr algn="ctr" rtl="0">
              <a:buNone/>
            </a:pP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Raghad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Abu Zahra</a:t>
            </a:r>
          </a:p>
          <a:p>
            <a:pPr algn="ctr" rtl="0">
              <a:buNone/>
            </a:pPr>
            <a:endParaRPr lang="en-US" dirty="0" smtClean="0"/>
          </a:p>
          <a:p>
            <a:pPr algn="ctr" rtl="0">
              <a:buNone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Supervised by : Dr. 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Hasan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Al-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Qadi</a:t>
            </a:r>
            <a:endParaRPr lang="ar-SA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</a:pPr>
            <a:endParaRPr lang="ar-SA" dirty="0"/>
          </a:p>
        </p:txBody>
      </p:sp>
      <p:pic>
        <p:nvPicPr>
          <p:cNvPr id="19458" name="Picture 2" descr="C:\Users\cd city\Desktop\nnu-seal-logo-300x2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214290"/>
            <a:ext cx="1857378" cy="18388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cd city\Desktop\Arc. Seminar\Capture22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8643966" cy="645812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52477"/>
            <a:ext cx="6643702" cy="6705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243" y="285728"/>
            <a:ext cx="8989757" cy="6357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428604"/>
            <a:ext cx="8286808" cy="6143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8929718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C:\Users\cd city\Desktop\Arc. Seminar\New folder\nor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396" y="692696"/>
            <a:ext cx="8796092" cy="2439785"/>
          </a:xfrm>
          <a:prstGeom prst="rect">
            <a:avLst/>
          </a:prstGeom>
          <a:noFill/>
        </p:spPr>
      </p:pic>
      <p:pic>
        <p:nvPicPr>
          <p:cNvPr id="14340" name="Picture 4" descr="C:\Users\cd city\Desktop\Arc. Seminar\New folder\sout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573016"/>
            <a:ext cx="8810647" cy="287271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C:\Users\cd city\Desktop\Arc. Seminar\New folder\ea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8604"/>
            <a:ext cx="9082144" cy="2731529"/>
          </a:xfrm>
          <a:prstGeom prst="rect">
            <a:avLst/>
          </a:prstGeom>
          <a:noFill/>
        </p:spPr>
      </p:pic>
      <p:pic>
        <p:nvPicPr>
          <p:cNvPr id="15364" name="Picture 4" descr="C:\Users\cd city\Desktop\Arc. Seminar\New folder\wes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374" y="3571876"/>
            <a:ext cx="9072626" cy="26904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cd city\Desktop\Arc. Seminar\New folder\A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857496"/>
            <a:ext cx="8608733" cy="3714776"/>
          </a:xfrm>
          <a:prstGeom prst="rect">
            <a:avLst/>
          </a:prstGeom>
          <a:noFill/>
        </p:spPr>
      </p:pic>
      <p:pic>
        <p:nvPicPr>
          <p:cNvPr id="16388" name="Picture 4" descr="C:\Users\cd city\Desktop\Arc. Seminar\Captureghhg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500042"/>
            <a:ext cx="3929090" cy="230236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cd city\Desktop\Arc. Seminar\New folder\B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7496"/>
            <a:ext cx="9105926" cy="3778919"/>
          </a:xfrm>
          <a:prstGeom prst="rect">
            <a:avLst/>
          </a:prstGeom>
          <a:noFill/>
        </p:spPr>
      </p:pic>
      <p:pic>
        <p:nvPicPr>
          <p:cNvPr id="3" name="Picture 4" descr="C:\Users\cd city\Desktop\Arc. Seminar\Captureghhg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85728"/>
            <a:ext cx="3929090" cy="230236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Alaa\Desktop\111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428736"/>
            <a:ext cx="7143799" cy="4791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2357422" y="571480"/>
            <a:ext cx="408163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>
                <a:solidFill>
                  <a:schemeClr val="accent4">
                    <a:lumMod val="50000"/>
                  </a:schemeClr>
                </a:solidFill>
              </a:rPr>
              <a:t>Thermal Insulation</a:t>
            </a:r>
            <a:endParaRPr lang="ar-SA" sz="4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Site Description</a:t>
            </a:r>
            <a:endParaRPr lang="ar-SA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525963"/>
          </a:xfrm>
        </p:spPr>
        <p:txBody>
          <a:bodyPr/>
          <a:lstStyle/>
          <a:p>
            <a:pPr algn="l" rtl="0">
              <a:buFont typeface="Wingdings" pitchFamily="2" charset="2"/>
              <a:buChar char="v"/>
            </a:pPr>
            <a:r>
              <a:rPr lang="en-US" sz="2200" dirty="0" smtClean="0">
                <a:solidFill>
                  <a:srgbClr val="FF0066"/>
                </a:solidFill>
              </a:rPr>
              <a:t>The suggested land for creating this sport and entertainment club sits in south-west of Nablus city, and specifically from the </a:t>
            </a:r>
            <a:r>
              <a:rPr lang="en-US" sz="2200" dirty="0" err="1" smtClean="0">
                <a:solidFill>
                  <a:srgbClr val="FF0066"/>
                </a:solidFill>
              </a:rPr>
              <a:t>Amriya</a:t>
            </a:r>
            <a:r>
              <a:rPr lang="en-US" sz="2200" dirty="0" smtClean="0">
                <a:solidFill>
                  <a:srgbClr val="FF0066"/>
                </a:solidFill>
              </a:rPr>
              <a:t>.</a:t>
            </a:r>
            <a:endParaRPr lang="ar-SA" sz="2200" dirty="0" smtClean="0">
              <a:solidFill>
                <a:srgbClr val="FF0066"/>
              </a:solidFill>
            </a:endParaRPr>
          </a:p>
          <a:p>
            <a:pPr algn="l" rtl="0">
              <a:buNone/>
            </a:pPr>
            <a:endParaRPr lang="ar-SA" sz="2200" dirty="0" smtClean="0">
              <a:solidFill>
                <a:srgbClr val="FF0066"/>
              </a:solidFill>
            </a:endParaRPr>
          </a:p>
          <a:p>
            <a:pPr lvl="0" algn="l" rtl="0">
              <a:buFont typeface="Wingdings" pitchFamily="2" charset="2"/>
              <a:buChar char="v"/>
            </a:pPr>
            <a:r>
              <a:rPr lang="en-US" sz="2200" dirty="0" smtClean="0">
                <a:solidFill>
                  <a:srgbClr val="FF0066"/>
                </a:solidFill>
              </a:rPr>
              <a:t>The nature of the site is hilly and its surrounded by 2 streets, far from crowded areas.</a:t>
            </a:r>
          </a:p>
          <a:p>
            <a:pPr algn="l" rtl="0">
              <a:buNone/>
            </a:pPr>
            <a:endParaRPr lang="ar-SA" sz="2200" dirty="0" smtClean="0">
              <a:solidFill>
                <a:srgbClr val="FF0066"/>
              </a:solidFill>
            </a:endParaRPr>
          </a:p>
          <a:p>
            <a:pPr marL="457200" indent="-457200" algn="l" rtl="0">
              <a:buFont typeface="Wingdings" pitchFamily="2" charset="2"/>
              <a:buChar char="v"/>
            </a:pPr>
            <a:r>
              <a:rPr lang="en-US" sz="2200" dirty="0" smtClean="0">
                <a:solidFill>
                  <a:srgbClr val="FF0066"/>
                </a:solidFill>
              </a:rPr>
              <a:t>The area of the site is approximately 12500 m</a:t>
            </a:r>
            <a:r>
              <a:rPr lang="en-US" sz="2200" baseline="30000" dirty="0" smtClean="0">
                <a:solidFill>
                  <a:srgbClr val="FF0066"/>
                </a:solidFill>
              </a:rPr>
              <a:t>2</a:t>
            </a:r>
            <a:r>
              <a:rPr lang="en-US" sz="2200" dirty="0" smtClean="0">
                <a:solidFill>
                  <a:srgbClr val="FF0066"/>
                </a:solidFill>
              </a:rPr>
              <a:t>.</a:t>
            </a:r>
          </a:p>
          <a:p>
            <a:pPr marL="457200" indent="-457200" algn="l" rtl="0">
              <a:buFont typeface="Wingdings" pitchFamily="2" charset="2"/>
              <a:buChar char="v"/>
            </a:pPr>
            <a:endParaRPr lang="en-US" sz="2200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Falasteen\Desktop\Captu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556792"/>
            <a:ext cx="5832648" cy="4105332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043608" y="404664"/>
            <a:ext cx="27478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>
                <a:solidFill>
                  <a:schemeClr val="accent4">
                    <a:lumMod val="50000"/>
                  </a:schemeClr>
                </a:solidFill>
              </a:rPr>
              <a:t>Solar Design</a:t>
            </a:r>
            <a:endParaRPr lang="ar-SA" sz="40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d city\Desktop\cantileve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357298"/>
            <a:ext cx="6069013" cy="4867275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1928794" y="785794"/>
            <a:ext cx="27478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>
                <a:solidFill>
                  <a:schemeClr val="accent4">
                    <a:lumMod val="50000"/>
                  </a:schemeClr>
                </a:solidFill>
              </a:rPr>
              <a:t>Solar Design</a:t>
            </a:r>
            <a:endParaRPr lang="ar-SA" sz="40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428736"/>
            <a:ext cx="7772400" cy="115212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rtl="0"/>
            <a:r>
              <a:rPr lang="en-US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Structural Design</a:t>
            </a:r>
            <a:endParaRPr lang="ar-JO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1152127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4">
                    <a:lumMod val="50000"/>
                  </a:schemeClr>
                </a:solidFill>
                <a:latin typeface="+mn-lt"/>
              </a:rPr>
              <a:t>Design data </a:t>
            </a:r>
            <a:endParaRPr lang="ar-JO" sz="4000" dirty="0">
              <a:solidFill>
                <a:schemeClr val="accent4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034" y="1071546"/>
            <a:ext cx="8143932" cy="5786454"/>
          </a:xfrm>
        </p:spPr>
        <p:txBody>
          <a:bodyPr>
            <a:noAutofit/>
          </a:bodyPr>
          <a:lstStyle/>
          <a:p>
            <a:pPr lvl="0" algn="l" rtl="0">
              <a:buFont typeface="Wingdings" pitchFamily="2" charset="2"/>
              <a:buChar char="v"/>
            </a:pPr>
            <a:r>
              <a:rPr lang="en-US" sz="2200" dirty="0">
                <a:solidFill>
                  <a:srgbClr val="FF0066"/>
                </a:solidFill>
                <a:cs typeface="+mj-cs"/>
              </a:rPr>
              <a:t>Compressive </a:t>
            </a:r>
            <a:r>
              <a:rPr lang="en-US" sz="2200" dirty="0" smtClean="0">
                <a:solidFill>
                  <a:srgbClr val="FF0066"/>
                </a:solidFill>
                <a:cs typeface="+mj-cs"/>
              </a:rPr>
              <a:t>strength </a:t>
            </a:r>
            <a:r>
              <a:rPr lang="en-US" sz="2200" dirty="0">
                <a:solidFill>
                  <a:srgbClr val="FF0066"/>
                </a:solidFill>
                <a:cs typeface="+mj-cs"/>
              </a:rPr>
              <a:t>of concrete (</a:t>
            </a:r>
            <a:r>
              <a:rPr lang="en-US" sz="2200" dirty="0" err="1" smtClean="0">
                <a:solidFill>
                  <a:srgbClr val="FF0066"/>
                </a:solidFill>
                <a:cs typeface="+mj-cs"/>
              </a:rPr>
              <a:t>f</a:t>
            </a:r>
            <a:r>
              <a:rPr lang="en-US" sz="2200" baseline="30000" dirty="0" err="1" smtClean="0">
                <a:solidFill>
                  <a:srgbClr val="FF0066"/>
                </a:solidFill>
                <a:cs typeface="+mj-cs"/>
              </a:rPr>
              <a:t>’</a:t>
            </a:r>
            <a:r>
              <a:rPr lang="en-US" sz="2200" dirty="0" err="1" smtClean="0">
                <a:solidFill>
                  <a:srgbClr val="FF0066"/>
                </a:solidFill>
                <a:cs typeface="+mj-cs"/>
              </a:rPr>
              <a:t>c</a:t>
            </a:r>
            <a:r>
              <a:rPr lang="en-US" sz="2200" dirty="0" smtClean="0">
                <a:solidFill>
                  <a:srgbClr val="FF0066"/>
                </a:solidFill>
                <a:cs typeface="+mj-cs"/>
              </a:rPr>
              <a:t>)=250 kg/cm</a:t>
            </a:r>
            <a:r>
              <a:rPr lang="en-US" sz="2200" baseline="30000" dirty="0">
                <a:solidFill>
                  <a:srgbClr val="FF0066"/>
                </a:solidFill>
                <a:cs typeface="+mj-cs"/>
              </a:rPr>
              <a:t> </a:t>
            </a:r>
            <a:r>
              <a:rPr lang="en-US" sz="2200" baseline="30000" dirty="0" smtClean="0">
                <a:solidFill>
                  <a:srgbClr val="FF0066"/>
                </a:solidFill>
                <a:cs typeface="+mj-cs"/>
              </a:rPr>
              <a:t>2</a:t>
            </a:r>
          </a:p>
          <a:p>
            <a:pPr lvl="0" algn="l" rtl="0"/>
            <a:endParaRPr lang="en-US" sz="2200" baseline="30000" dirty="0" smtClean="0">
              <a:solidFill>
                <a:srgbClr val="FF0066"/>
              </a:solidFill>
              <a:cs typeface="+mj-cs"/>
            </a:endParaRPr>
          </a:p>
          <a:p>
            <a:pPr lvl="0" algn="l" rtl="0">
              <a:buFont typeface="Wingdings" pitchFamily="2" charset="2"/>
              <a:buChar char="v"/>
            </a:pPr>
            <a:r>
              <a:rPr lang="en-US" sz="2200" dirty="0">
                <a:solidFill>
                  <a:srgbClr val="FF0066"/>
                </a:solidFill>
                <a:cs typeface="+mj-cs"/>
              </a:rPr>
              <a:t>Yielding strength of steel </a:t>
            </a:r>
            <a:r>
              <a:rPr lang="en-US" sz="2200" dirty="0" smtClean="0">
                <a:solidFill>
                  <a:srgbClr val="FF0066"/>
                </a:solidFill>
                <a:cs typeface="+mj-cs"/>
              </a:rPr>
              <a:t>(</a:t>
            </a:r>
            <a:r>
              <a:rPr lang="en-US" sz="2200" dirty="0" err="1">
                <a:solidFill>
                  <a:srgbClr val="FF0066"/>
                </a:solidFill>
                <a:cs typeface="+mj-cs"/>
              </a:rPr>
              <a:t>f</a:t>
            </a:r>
            <a:r>
              <a:rPr lang="en-US" sz="2200" baseline="-25000" dirty="0" err="1">
                <a:solidFill>
                  <a:srgbClr val="FF0066"/>
                </a:solidFill>
                <a:cs typeface="+mj-cs"/>
              </a:rPr>
              <a:t>y</a:t>
            </a:r>
            <a:r>
              <a:rPr lang="en-US" sz="2200" dirty="0" smtClean="0">
                <a:solidFill>
                  <a:srgbClr val="FF0066"/>
                </a:solidFill>
                <a:cs typeface="+mj-cs"/>
              </a:rPr>
              <a:t>) = 4200 </a:t>
            </a:r>
            <a:r>
              <a:rPr lang="en-US" sz="2200" dirty="0">
                <a:solidFill>
                  <a:srgbClr val="FF0066"/>
                </a:solidFill>
                <a:cs typeface="+mj-cs"/>
              </a:rPr>
              <a:t>kg/cm</a:t>
            </a:r>
            <a:r>
              <a:rPr lang="en-US" sz="2200" baseline="30000" dirty="0">
                <a:solidFill>
                  <a:srgbClr val="FF0066"/>
                </a:solidFill>
                <a:cs typeface="+mj-cs"/>
              </a:rPr>
              <a:t>2</a:t>
            </a:r>
            <a:r>
              <a:rPr lang="en-US" sz="2200" dirty="0">
                <a:solidFill>
                  <a:srgbClr val="FF0066"/>
                </a:solidFill>
                <a:cs typeface="+mj-cs"/>
              </a:rPr>
              <a:t> </a:t>
            </a:r>
            <a:endParaRPr lang="en-US" sz="2200" dirty="0" smtClean="0">
              <a:solidFill>
                <a:srgbClr val="FF0066"/>
              </a:solidFill>
              <a:cs typeface="+mj-cs"/>
            </a:endParaRPr>
          </a:p>
          <a:p>
            <a:pPr lvl="0" algn="l" rtl="0"/>
            <a:endParaRPr lang="en-US" sz="2200" dirty="0">
              <a:solidFill>
                <a:srgbClr val="FF0066"/>
              </a:solidFill>
              <a:cs typeface="+mj-cs"/>
            </a:endParaRPr>
          </a:p>
          <a:p>
            <a:pPr lvl="0" algn="l" rtl="0">
              <a:buFont typeface="Wingdings" pitchFamily="2" charset="2"/>
              <a:buChar char="v"/>
            </a:pPr>
            <a:r>
              <a:rPr lang="en-US" sz="2200" dirty="0">
                <a:solidFill>
                  <a:srgbClr val="FF0066"/>
                </a:solidFill>
                <a:cs typeface="+mj-cs"/>
              </a:rPr>
              <a:t>Unit weights of </a:t>
            </a:r>
            <a:r>
              <a:rPr lang="en-US" sz="2200" dirty="0" smtClean="0">
                <a:solidFill>
                  <a:srgbClr val="FF0066"/>
                </a:solidFill>
                <a:cs typeface="+mj-cs"/>
              </a:rPr>
              <a:t>materials:-</a:t>
            </a:r>
            <a:endParaRPr lang="en-US" sz="2200" b="1" dirty="0">
              <a:solidFill>
                <a:srgbClr val="FF0066"/>
              </a:solidFill>
              <a:cs typeface="+mj-cs"/>
            </a:endParaRPr>
          </a:p>
          <a:p>
            <a:pPr lvl="0" algn="l" rtl="0"/>
            <a:r>
              <a:rPr lang="en-US" sz="2200" dirty="0">
                <a:solidFill>
                  <a:srgbClr val="FF0066"/>
                </a:solidFill>
                <a:cs typeface="+mj-cs"/>
              </a:rPr>
              <a:t>Reinforced concrete = 2500 kg/m</a:t>
            </a:r>
            <a:r>
              <a:rPr lang="en-US" sz="2200" baseline="30000" dirty="0">
                <a:solidFill>
                  <a:srgbClr val="FF0066"/>
                </a:solidFill>
                <a:cs typeface="+mj-cs"/>
              </a:rPr>
              <a:t>3</a:t>
            </a:r>
            <a:r>
              <a:rPr lang="en-US" sz="2200" dirty="0">
                <a:solidFill>
                  <a:srgbClr val="FF0066"/>
                </a:solidFill>
                <a:cs typeface="+mj-cs"/>
              </a:rPr>
              <a:t>. </a:t>
            </a:r>
          </a:p>
          <a:p>
            <a:pPr lvl="0" algn="l" rtl="0"/>
            <a:r>
              <a:rPr lang="en-US" sz="2200" dirty="0">
                <a:solidFill>
                  <a:srgbClr val="FF0066"/>
                </a:solidFill>
                <a:cs typeface="+mj-cs"/>
              </a:rPr>
              <a:t>Hollow block = 1200 kg/m</a:t>
            </a:r>
            <a:r>
              <a:rPr lang="en-US" sz="2200" baseline="30000" dirty="0">
                <a:solidFill>
                  <a:srgbClr val="FF0066"/>
                </a:solidFill>
                <a:cs typeface="+mj-cs"/>
              </a:rPr>
              <a:t>3</a:t>
            </a:r>
            <a:r>
              <a:rPr lang="en-US" sz="2200" dirty="0" smtClean="0">
                <a:solidFill>
                  <a:srgbClr val="FF0066"/>
                </a:solidFill>
                <a:cs typeface="+mj-cs"/>
              </a:rPr>
              <a:t>.</a:t>
            </a:r>
          </a:p>
          <a:p>
            <a:pPr lvl="0" algn="l" rtl="0">
              <a:buFont typeface="Wingdings" pitchFamily="2" charset="2"/>
              <a:buChar char="v"/>
            </a:pPr>
            <a:endParaRPr lang="en-US" sz="2200" dirty="0">
              <a:solidFill>
                <a:srgbClr val="FF0066"/>
              </a:solidFill>
              <a:cs typeface="+mj-cs"/>
            </a:endParaRPr>
          </a:p>
          <a:p>
            <a:pPr algn="l" rtl="0">
              <a:buFont typeface="Wingdings" pitchFamily="2" charset="2"/>
              <a:buChar char="v"/>
            </a:pPr>
            <a:r>
              <a:rPr lang="en-US" sz="2200" dirty="0">
                <a:solidFill>
                  <a:srgbClr val="FF0066"/>
                </a:solidFill>
                <a:cs typeface="+mj-cs"/>
              </a:rPr>
              <a:t>Bearing capacity of </a:t>
            </a:r>
            <a:r>
              <a:rPr lang="en-US" sz="2200" dirty="0" smtClean="0">
                <a:solidFill>
                  <a:srgbClr val="FF0066"/>
                </a:solidFill>
                <a:cs typeface="+mj-cs"/>
              </a:rPr>
              <a:t>soil = </a:t>
            </a:r>
            <a:r>
              <a:rPr lang="en-US" sz="2200" dirty="0">
                <a:solidFill>
                  <a:srgbClr val="FF0066"/>
                </a:solidFill>
                <a:cs typeface="+mj-cs"/>
              </a:rPr>
              <a:t>3 Kg/cm</a:t>
            </a:r>
            <a:r>
              <a:rPr lang="en-US" sz="2200" baseline="30000" dirty="0">
                <a:solidFill>
                  <a:srgbClr val="FF0066"/>
                </a:solidFill>
                <a:cs typeface="+mj-cs"/>
              </a:rPr>
              <a:t>2</a:t>
            </a:r>
            <a:r>
              <a:rPr lang="en-US" sz="2200" dirty="0">
                <a:solidFill>
                  <a:srgbClr val="FF0066"/>
                </a:solidFill>
                <a:cs typeface="+mj-cs"/>
              </a:rPr>
              <a:t>. </a:t>
            </a:r>
            <a:endParaRPr lang="en-US" sz="2200" dirty="0" smtClean="0">
              <a:solidFill>
                <a:srgbClr val="FF0066"/>
              </a:solidFill>
              <a:cs typeface="+mj-cs"/>
            </a:endParaRPr>
          </a:p>
          <a:p>
            <a:pPr algn="l" rtl="0"/>
            <a:endParaRPr lang="en-US" sz="2200" dirty="0">
              <a:solidFill>
                <a:srgbClr val="FF0066"/>
              </a:solidFill>
              <a:cs typeface="+mj-cs"/>
            </a:endParaRPr>
          </a:p>
          <a:p>
            <a:pPr lvl="0" algn="l" rtl="0">
              <a:buFont typeface="Wingdings" pitchFamily="2" charset="2"/>
              <a:buChar char="v"/>
            </a:pPr>
            <a:r>
              <a:rPr lang="en-US" sz="2200" dirty="0">
                <a:solidFill>
                  <a:srgbClr val="FF0066"/>
                </a:solidFill>
                <a:cs typeface="+mj-cs"/>
              </a:rPr>
              <a:t>Reference Code:</a:t>
            </a:r>
            <a:endParaRPr lang="en-US" sz="2200" b="1" dirty="0">
              <a:solidFill>
                <a:srgbClr val="FF0066"/>
              </a:solidFill>
              <a:cs typeface="+mj-cs"/>
            </a:endParaRPr>
          </a:p>
          <a:p>
            <a:pPr algn="l" rtl="0"/>
            <a:r>
              <a:rPr lang="en-US" sz="2200" dirty="0" smtClean="0">
                <a:solidFill>
                  <a:srgbClr val="FF0066"/>
                </a:solidFill>
                <a:cs typeface="+mj-cs"/>
              </a:rPr>
              <a:t>    ACI-318</a:t>
            </a:r>
            <a:r>
              <a:rPr lang="en-US" sz="2200" dirty="0">
                <a:solidFill>
                  <a:srgbClr val="FF0066"/>
                </a:solidFill>
                <a:cs typeface="+mj-cs"/>
              </a:rPr>
              <a:t>, 2005 (American Concrete Institute) </a:t>
            </a:r>
            <a:r>
              <a:rPr lang="en-US" sz="2200" dirty="0" smtClean="0">
                <a:solidFill>
                  <a:srgbClr val="FF0066"/>
                </a:solidFill>
                <a:cs typeface="+mj-cs"/>
              </a:rPr>
              <a:t>code</a:t>
            </a:r>
          </a:p>
          <a:p>
            <a:pPr algn="l" rtl="0"/>
            <a:r>
              <a:rPr lang="en-US" sz="2200" dirty="0" smtClean="0">
                <a:solidFill>
                  <a:srgbClr val="FF0066"/>
                </a:solidFill>
                <a:cs typeface="+mj-cs"/>
              </a:rPr>
              <a:t> </a:t>
            </a:r>
            <a:r>
              <a:rPr lang="en-US" sz="2200" dirty="0">
                <a:solidFill>
                  <a:srgbClr val="FF0066"/>
                </a:solidFill>
                <a:cs typeface="+mj-cs"/>
              </a:rPr>
              <a:t>is used </a:t>
            </a:r>
            <a:r>
              <a:rPr lang="en-US" sz="2200" dirty="0" smtClean="0">
                <a:solidFill>
                  <a:srgbClr val="FF0066"/>
                </a:solidFill>
                <a:cs typeface="+mj-cs"/>
              </a:rPr>
              <a:t>as   a </a:t>
            </a:r>
            <a:r>
              <a:rPr lang="en-US" sz="2200" dirty="0">
                <a:solidFill>
                  <a:srgbClr val="FF0066"/>
                </a:solidFill>
                <a:cs typeface="+mj-cs"/>
              </a:rPr>
              <a:t>reference for design in our </a:t>
            </a:r>
            <a:r>
              <a:rPr lang="en-US" sz="2200" dirty="0" smtClean="0">
                <a:solidFill>
                  <a:srgbClr val="FF0066"/>
                </a:solidFill>
                <a:cs typeface="+mj-cs"/>
              </a:rPr>
              <a:t>project.</a:t>
            </a:r>
            <a:endParaRPr lang="en-US" sz="2200" dirty="0">
              <a:solidFill>
                <a:srgbClr val="FF0066"/>
              </a:solidFill>
              <a:cs typeface="+mj-cs"/>
            </a:endParaRPr>
          </a:p>
          <a:p>
            <a:pPr lvl="0" algn="l" rtl="0"/>
            <a:endParaRPr lang="en-US" sz="2200" dirty="0">
              <a:solidFill>
                <a:schemeClr val="tx1"/>
              </a:solidFill>
            </a:endParaRPr>
          </a:p>
          <a:p>
            <a:pPr lvl="0" algn="l" rtl="0"/>
            <a:endParaRPr lang="en-US" sz="2200" dirty="0" smtClean="0">
              <a:solidFill>
                <a:schemeClr val="tx1"/>
              </a:solidFill>
            </a:endParaRPr>
          </a:p>
          <a:p>
            <a:pPr lvl="0" algn="l" rtl="0"/>
            <a:endParaRPr lang="ar-JO" sz="2200" dirty="0">
              <a:solidFill>
                <a:schemeClr val="tx1"/>
              </a:solidFill>
              <a:cs typeface="+mj-c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1152127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4">
                    <a:lumMod val="50000"/>
                  </a:schemeClr>
                </a:solidFill>
                <a:latin typeface="+mn-lt"/>
              </a:rPr>
              <a:t>Design data </a:t>
            </a:r>
            <a:endParaRPr lang="ar-JO" sz="4000" dirty="0">
              <a:solidFill>
                <a:schemeClr val="accent4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1844824"/>
            <a:ext cx="7488832" cy="4104456"/>
          </a:xfrm>
        </p:spPr>
        <p:txBody>
          <a:bodyPr>
            <a:normAutofit/>
          </a:bodyPr>
          <a:lstStyle/>
          <a:p>
            <a:pPr lvl="0" algn="l" rtl="0">
              <a:buFont typeface="Wingdings" pitchFamily="2" charset="2"/>
              <a:buChar char="v"/>
            </a:pPr>
            <a:r>
              <a:rPr lang="en-US" sz="2200" dirty="0">
                <a:solidFill>
                  <a:srgbClr val="FF0066"/>
                </a:solidFill>
                <a:cs typeface="+mj-cs"/>
              </a:rPr>
              <a:t>Concrete Cover:</a:t>
            </a:r>
            <a:endParaRPr lang="en-US" sz="2200" b="1" dirty="0">
              <a:solidFill>
                <a:srgbClr val="FF0066"/>
              </a:solidFill>
              <a:cs typeface="+mj-cs"/>
            </a:endParaRPr>
          </a:p>
          <a:p>
            <a:pPr algn="l" rtl="0"/>
            <a:r>
              <a:rPr lang="en-US" sz="2200" dirty="0">
                <a:solidFill>
                  <a:srgbClr val="FF0066"/>
                </a:solidFill>
                <a:cs typeface="+mj-cs"/>
              </a:rPr>
              <a:t>   </a:t>
            </a:r>
            <a:r>
              <a:rPr lang="en-US" sz="2200" dirty="0" smtClean="0">
                <a:solidFill>
                  <a:srgbClr val="FF0066"/>
                </a:solidFill>
                <a:cs typeface="+mj-cs"/>
              </a:rPr>
              <a:t> </a:t>
            </a:r>
            <a:r>
              <a:rPr lang="en-US" sz="2200" dirty="0">
                <a:solidFill>
                  <a:srgbClr val="FF0066"/>
                </a:solidFill>
                <a:cs typeface="+mj-cs"/>
              </a:rPr>
              <a:t>Concrete cover for reinforcement shall be</a:t>
            </a:r>
            <a:r>
              <a:rPr lang="en-US" sz="2200" dirty="0" smtClean="0">
                <a:solidFill>
                  <a:srgbClr val="FF0066"/>
                </a:solidFill>
                <a:cs typeface="+mj-cs"/>
              </a:rPr>
              <a:t>: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FF0066"/>
                </a:solidFill>
                <a:cs typeface="+mj-cs"/>
              </a:rPr>
              <a:t>(</a:t>
            </a:r>
            <a:r>
              <a:rPr lang="en-US" sz="2200" dirty="0">
                <a:solidFill>
                  <a:srgbClr val="FF0066"/>
                </a:solidFill>
                <a:cs typeface="+mj-cs"/>
              </a:rPr>
              <a:t>60 mm) for foundation.</a:t>
            </a:r>
          </a:p>
          <a:p>
            <a:pPr lvl="0" algn="l" rtl="0">
              <a:buFont typeface="Wingdings" pitchFamily="2" charset="2"/>
              <a:buChar char="§"/>
            </a:pPr>
            <a:r>
              <a:rPr lang="en-US" sz="2200" dirty="0">
                <a:solidFill>
                  <a:srgbClr val="FF0066"/>
                </a:solidFill>
                <a:cs typeface="+mj-cs"/>
              </a:rPr>
              <a:t>(25mm) for concrete columns and walls </a:t>
            </a:r>
          </a:p>
          <a:p>
            <a:pPr lvl="0" algn="l" rtl="0">
              <a:buFont typeface="Wingdings" pitchFamily="2" charset="2"/>
              <a:buChar char="§"/>
            </a:pPr>
            <a:r>
              <a:rPr lang="en-US" sz="2200" dirty="0">
                <a:solidFill>
                  <a:srgbClr val="FF0066"/>
                </a:solidFill>
                <a:cs typeface="+mj-cs"/>
              </a:rPr>
              <a:t>(30 mm) for concrete beams.</a:t>
            </a:r>
          </a:p>
          <a:p>
            <a:pPr algn="l" rtl="0"/>
            <a:endParaRPr lang="en-US" sz="2200" dirty="0">
              <a:solidFill>
                <a:srgbClr val="FF0066"/>
              </a:solidFill>
              <a:cs typeface="+mj-cs"/>
            </a:endParaRPr>
          </a:p>
          <a:p>
            <a:pPr lvl="0" algn="l" rtl="0">
              <a:buFont typeface="Wingdings" pitchFamily="2" charset="2"/>
              <a:buChar char="v"/>
            </a:pPr>
            <a:r>
              <a:rPr lang="en-US" sz="2200" dirty="0" smtClean="0">
                <a:solidFill>
                  <a:srgbClr val="FF0066"/>
                </a:solidFill>
                <a:cs typeface="+mj-cs"/>
              </a:rPr>
              <a:t>Loads :</a:t>
            </a:r>
            <a:endParaRPr lang="en-US" sz="2200" b="1" dirty="0">
              <a:solidFill>
                <a:srgbClr val="FF0066"/>
              </a:solidFill>
              <a:cs typeface="+mj-cs"/>
            </a:endParaRPr>
          </a:p>
          <a:p>
            <a:pPr algn="l" rtl="0"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FF0066"/>
                </a:solidFill>
                <a:cs typeface="+mj-cs"/>
              </a:rPr>
              <a:t>Dead load </a:t>
            </a:r>
            <a:r>
              <a:rPr lang="en-US" sz="2200" dirty="0">
                <a:solidFill>
                  <a:srgbClr val="FF0066"/>
                </a:solidFill>
                <a:cs typeface="+mj-cs"/>
              </a:rPr>
              <a:t>= 0.417 </a:t>
            </a:r>
            <a:r>
              <a:rPr lang="en-US" sz="2200" dirty="0" smtClean="0">
                <a:solidFill>
                  <a:srgbClr val="FF0066"/>
                </a:solidFill>
                <a:cs typeface="+mj-cs"/>
              </a:rPr>
              <a:t>ton/m</a:t>
            </a:r>
            <a:r>
              <a:rPr lang="en-US" sz="2200" baseline="30000" dirty="0" smtClean="0">
                <a:solidFill>
                  <a:srgbClr val="FF0066"/>
                </a:solidFill>
                <a:cs typeface="+mj-cs"/>
              </a:rPr>
              <a:t>2 </a:t>
            </a:r>
            <a:r>
              <a:rPr lang="en-US" sz="2200" dirty="0">
                <a:solidFill>
                  <a:srgbClr val="FF0066"/>
                </a:solidFill>
                <a:cs typeface="+mj-cs"/>
              </a:rPr>
              <a:t>of 25 cm ribbed slab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FF0066"/>
                </a:solidFill>
                <a:cs typeface="+mj-cs"/>
              </a:rPr>
              <a:t>Super imposed dead load= </a:t>
            </a:r>
            <a:r>
              <a:rPr lang="en-US" sz="2200" dirty="0">
                <a:solidFill>
                  <a:srgbClr val="FF0066"/>
                </a:solidFill>
                <a:cs typeface="+mj-cs"/>
              </a:rPr>
              <a:t>0.35 </a:t>
            </a:r>
            <a:r>
              <a:rPr lang="en-US" sz="2200" dirty="0" smtClean="0">
                <a:solidFill>
                  <a:srgbClr val="FF0066"/>
                </a:solidFill>
                <a:cs typeface="+mj-cs"/>
              </a:rPr>
              <a:t>ton/m</a:t>
            </a:r>
            <a:r>
              <a:rPr lang="en-US" sz="2200" baseline="30000" dirty="0" smtClean="0">
                <a:solidFill>
                  <a:srgbClr val="FF0066"/>
                </a:solidFill>
                <a:cs typeface="+mj-cs"/>
              </a:rPr>
              <a:t>2</a:t>
            </a:r>
            <a:endParaRPr lang="en-US" sz="2200" dirty="0">
              <a:solidFill>
                <a:srgbClr val="FF0066"/>
              </a:solidFill>
              <a:cs typeface="+mj-cs"/>
            </a:endParaRPr>
          </a:p>
          <a:p>
            <a:pPr lvl="0" algn="l" rtl="0">
              <a:buFont typeface="Wingdings" pitchFamily="2" charset="2"/>
              <a:buChar char="§"/>
            </a:pPr>
            <a:r>
              <a:rPr lang="en-US" sz="2200" dirty="0" smtClean="0">
                <a:solidFill>
                  <a:srgbClr val="FF0066"/>
                </a:solidFill>
                <a:cs typeface="+mj-cs"/>
              </a:rPr>
              <a:t>Live load = 0.5 ton/m</a:t>
            </a:r>
            <a:r>
              <a:rPr lang="en-US" sz="2200" baseline="30000" dirty="0" smtClean="0">
                <a:solidFill>
                  <a:srgbClr val="FF0066"/>
                </a:solidFill>
                <a:cs typeface="+mj-cs"/>
              </a:rPr>
              <a:t>2</a:t>
            </a:r>
          </a:p>
          <a:p>
            <a:pPr lvl="0" algn="l" rtl="0"/>
            <a:endParaRPr lang="en-US" sz="1800" dirty="0">
              <a:solidFill>
                <a:schemeClr val="tx1"/>
              </a:solidFill>
            </a:endParaRPr>
          </a:p>
          <a:p>
            <a:pPr lvl="0" algn="l" rtl="0"/>
            <a:endParaRPr lang="en-US" sz="1800" dirty="0" smtClean="0">
              <a:solidFill>
                <a:schemeClr val="tx1"/>
              </a:solidFill>
            </a:endParaRPr>
          </a:p>
          <a:p>
            <a:pPr lvl="0" algn="l" rtl="0"/>
            <a:endParaRPr lang="ar-JO" sz="1800" dirty="0">
              <a:solidFill>
                <a:schemeClr val="tx1"/>
              </a:solidFill>
              <a:cs typeface="+mj-c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  <a:latin typeface="+mn-lt"/>
              </a:rPr>
              <a:t>First floor of structural building (Sport hall)</a:t>
            </a:r>
            <a:endParaRPr lang="ar-JO" sz="3600" dirty="0">
              <a:solidFill>
                <a:schemeClr val="accent4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026" name="Picture 2" descr="C:\Users\Alaa\Desktop\sport hall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28596" y="1500174"/>
            <a:ext cx="7959924" cy="46083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>
                <a:solidFill>
                  <a:schemeClr val="accent4">
                    <a:lumMod val="50000"/>
                  </a:schemeClr>
                </a:solidFill>
                <a:latin typeface="+mn-lt"/>
              </a:rPr>
              <a:t>Second floor of structural building (Multi-purpose room)</a:t>
            </a:r>
            <a:endParaRPr lang="ar-JO" sz="4000" dirty="0">
              <a:solidFill>
                <a:schemeClr val="accent4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2050" name="Picture 2" descr="C:\Users\Alaa\Desktop\multipurpose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71472" y="1714488"/>
            <a:ext cx="7215238" cy="42767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4">
                    <a:lumMod val="50000"/>
                  </a:schemeClr>
                </a:solidFill>
                <a:latin typeface="+mn-lt"/>
              </a:rPr>
              <a:t>3D modeling of building from sap</a:t>
            </a:r>
            <a:endParaRPr lang="ar-JO" sz="4000" dirty="0">
              <a:solidFill>
                <a:schemeClr val="accent4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3074" name="Picture 2" descr="C:\Users\Alaa\Documents\My Received Files\model geometry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176791" y="1600200"/>
            <a:ext cx="4790418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chemeClr val="accent4">
                    <a:lumMod val="50000"/>
                  </a:schemeClr>
                </a:solidFill>
              </a:rPr>
              <a:t>Seismic Design</a:t>
            </a:r>
            <a:endParaRPr lang="ar-JO" sz="4000" dirty="0">
              <a:solidFill>
                <a:schemeClr val="accent4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endParaRPr lang="en-US" sz="1800" dirty="0">
              <a:solidFill>
                <a:srgbClr val="FF0066"/>
              </a:solidFill>
            </a:endParaRPr>
          </a:p>
          <a:p>
            <a:pPr algn="l" rtl="0">
              <a:buNone/>
            </a:pPr>
            <a:r>
              <a:rPr lang="en-US" sz="1800" dirty="0">
                <a:solidFill>
                  <a:srgbClr val="FF0066"/>
                </a:solidFill>
              </a:rPr>
              <a:t>The seismic load in this project is as per (UBC 97), response and spectrum method was used to apply the seismic load, using Structural Design Program (SAP).</a:t>
            </a:r>
          </a:p>
          <a:p>
            <a:pPr algn="l" rtl="0">
              <a:buNone/>
            </a:pPr>
            <a:endParaRPr lang="en-US" sz="1800" dirty="0" smtClean="0">
              <a:solidFill>
                <a:srgbClr val="FF0066"/>
              </a:solidFill>
            </a:endParaRPr>
          </a:p>
          <a:p>
            <a:pPr algn="l" rtl="0">
              <a:buNone/>
            </a:pPr>
            <a:r>
              <a:rPr lang="en-US" sz="1800" dirty="0" smtClean="0">
                <a:solidFill>
                  <a:srgbClr val="FF0066"/>
                </a:solidFill>
              </a:rPr>
              <a:t>The </a:t>
            </a:r>
            <a:r>
              <a:rPr lang="en-US" sz="1800" dirty="0">
                <a:solidFill>
                  <a:srgbClr val="FF0066"/>
                </a:solidFill>
              </a:rPr>
              <a:t>location conditions that used to apply the load are: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1800" dirty="0">
                <a:solidFill>
                  <a:srgbClr val="FF0066"/>
                </a:solidFill>
              </a:rPr>
              <a:t>Z: Zone factor = 0.2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1800" dirty="0">
                <a:solidFill>
                  <a:srgbClr val="FF0066"/>
                </a:solidFill>
              </a:rPr>
              <a:t>Soil profile is S</a:t>
            </a:r>
            <a:r>
              <a:rPr lang="en-US" sz="1800" baseline="-25000" dirty="0">
                <a:solidFill>
                  <a:srgbClr val="FF0066"/>
                </a:solidFill>
              </a:rPr>
              <a:t>c</a:t>
            </a:r>
            <a:endParaRPr lang="en-US" sz="1800" dirty="0">
              <a:solidFill>
                <a:srgbClr val="FF0066"/>
              </a:solidFill>
            </a:endParaRPr>
          </a:p>
          <a:p>
            <a:pPr algn="l" rtl="0">
              <a:buFont typeface="Wingdings" pitchFamily="2" charset="2"/>
              <a:buChar char="v"/>
            </a:pPr>
            <a:r>
              <a:rPr lang="en-US" sz="1800" dirty="0">
                <a:solidFill>
                  <a:srgbClr val="FF0066"/>
                </a:solidFill>
              </a:rPr>
              <a:t>Q all = </a:t>
            </a:r>
            <a:r>
              <a:rPr lang="en-US" sz="1800" dirty="0" smtClean="0">
                <a:solidFill>
                  <a:srgbClr val="FF0066"/>
                </a:solidFill>
              </a:rPr>
              <a:t>300 </a:t>
            </a:r>
            <a:r>
              <a:rPr lang="en-US" sz="1800" dirty="0" err="1" smtClean="0">
                <a:solidFill>
                  <a:srgbClr val="FF0066"/>
                </a:solidFill>
              </a:rPr>
              <a:t>kn</a:t>
            </a:r>
            <a:r>
              <a:rPr lang="en-US" sz="1800" dirty="0" smtClean="0">
                <a:solidFill>
                  <a:srgbClr val="FF0066"/>
                </a:solidFill>
              </a:rPr>
              <a:t>/m²</a:t>
            </a:r>
            <a:endParaRPr lang="en-US" sz="1800" dirty="0">
              <a:solidFill>
                <a:srgbClr val="FF0066"/>
              </a:solidFill>
            </a:endParaRPr>
          </a:p>
          <a:p>
            <a:pPr algn="l" rtl="0">
              <a:buFont typeface="Wingdings" pitchFamily="2" charset="2"/>
              <a:buChar char="v"/>
            </a:pPr>
            <a:r>
              <a:rPr lang="en-US" sz="1800" dirty="0">
                <a:solidFill>
                  <a:srgbClr val="FF0066"/>
                </a:solidFill>
              </a:rPr>
              <a:t>Ca: Seismic coefficient soil type = 0.24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1800" dirty="0" err="1">
                <a:solidFill>
                  <a:srgbClr val="FF0066"/>
                </a:solidFill>
              </a:rPr>
              <a:t>Cv</a:t>
            </a:r>
            <a:r>
              <a:rPr lang="en-US" sz="1800" dirty="0">
                <a:solidFill>
                  <a:srgbClr val="FF0066"/>
                </a:solidFill>
              </a:rPr>
              <a:t> = 0.32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1800" dirty="0">
                <a:solidFill>
                  <a:srgbClr val="FF0066"/>
                </a:solidFill>
              </a:rPr>
              <a:t>R: Response factor = 5.5 (Assuming immediate frame system)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1800" dirty="0">
                <a:solidFill>
                  <a:srgbClr val="FF0066"/>
                </a:solidFill>
              </a:rPr>
              <a:t>I: Importance factor = 1 As per UBC code</a:t>
            </a:r>
          </a:p>
          <a:p>
            <a:pPr algn="l" rtl="0">
              <a:buNone/>
            </a:pPr>
            <a:endParaRPr lang="ar-JO" sz="16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4">
                    <a:lumMod val="50000"/>
                  </a:schemeClr>
                </a:solidFill>
                <a:latin typeface="+mn-lt"/>
              </a:rPr>
              <a:t>Model checks</a:t>
            </a:r>
            <a:endParaRPr lang="ar-JO" sz="4000" dirty="0">
              <a:solidFill>
                <a:schemeClr val="accent4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71472" y="1428736"/>
            <a:ext cx="8001056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d city\Desktop\Arc. Seminar\Gear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40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928670"/>
            <a:ext cx="7884435" cy="4517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428604"/>
            <a:ext cx="8358246" cy="5240343"/>
          </a:xfrm>
        </p:spPr>
        <p:txBody>
          <a:bodyPr>
            <a:normAutofit fontScale="62500" lnSpcReduction="20000"/>
          </a:bodyPr>
          <a:lstStyle/>
          <a:p>
            <a:pPr algn="l" rtl="0">
              <a:buNone/>
              <a:defRPr/>
            </a:pPr>
            <a:r>
              <a:rPr lang="en-US" sz="6400" dirty="0">
                <a:ln w="1905"/>
                <a:solidFill>
                  <a:schemeClr val="accent4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j-cs"/>
              </a:rPr>
              <a:t>Compatibility check:</a:t>
            </a:r>
          </a:p>
          <a:p>
            <a:pPr algn="l" rtl="0">
              <a:defRPr/>
            </a:pPr>
            <a:endParaRPr lang="en-US" sz="360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l" rtl="0">
              <a:buNone/>
              <a:defRPr/>
            </a:pPr>
            <a:r>
              <a:rPr lang="en-US" sz="3600" dirty="0" smtClean="0">
                <a:ln w="1905"/>
                <a:solidFill>
                  <a:srgbClr val="FF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Building </a:t>
            </a:r>
            <a:r>
              <a:rPr lang="en-US" sz="3600" dirty="0">
                <a:ln w="1905"/>
                <a:solidFill>
                  <a:srgbClr val="FF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reaction:</a:t>
            </a:r>
          </a:p>
          <a:p>
            <a:pPr algn="l" rtl="0">
              <a:buFont typeface="Wingdings" pitchFamily="2" charset="2"/>
              <a:buChar char="v"/>
              <a:defRPr/>
            </a:pPr>
            <a:endParaRPr lang="en-US" sz="3600" dirty="0" smtClean="0">
              <a:ln w="1905"/>
              <a:solidFill>
                <a:srgbClr val="FF006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l" rtl="0">
              <a:buFont typeface="Wingdings" pitchFamily="2" charset="2"/>
              <a:buChar char="v"/>
              <a:defRPr/>
            </a:pPr>
            <a:r>
              <a:rPr lang="en-US" sz="3600" dirty="0" smtClean="0">
                <a:ln w="1905"/>
                <a:solidFill>
                  <a:srgbClr val="FF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Dead </a:t>
            </a:r>
            <a:r>
              <a:rPr lang="en-US" sz="3600" dirty="0">
                <a:ln w="1905"/>
                <a:solidFill>
                  <a:srgbClr val="FF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load:</a:t>
            </a:r>
          </a:p>
          <a:p>
            <a:pPr algn="l" rtl="0">
              <a:buFont typeface="Wingdings" pitchFamily="2" charset="2"/>
              <a:buChar char="§"/>
              <a:defRPr/>
            </a:pPr>
            <a:r>
              <a:rPr lang="en-US" dirty="0">
                <a:solidFill>
                  <a:srgbClr val="FF0066"/>
                </a:solidFill>
              </a:rPr>
              <a:t>Can be checked from the animation mood from sap.</a:t>
            </a:r>
          </a:p>
          <a:p>
            <a:pPr algn="l" rtl="0">
              <a:buFont typeface="Wingdings" pitchFamily="2" charset="2"/>
              <a:buChar char="§"/>
              <a:defRPr/>
            </a:pPr>
            <a:r>
              <a:rPr lang="en-US" dirty="0">
                <a:solidFill>
                  <a:srgbClr val="FF0066"/>
                </a:solidFill>
              </a:rPr>
              <a:t>Total building reaction:</a:t>
            </a:r>
          </a:p>
          <a:p>
            <a:pPr algn="l" rtl="0">
              <a:buFont typeface="Wingdings" pitchFamily="2" charset="2"/>
              <a:buChar char="§"/>
              <a:defRPr/>
            </a:pPr>
            <a:r>
              <a:rPr lang="en-US" dirty="0">
                <a:solidFill>
                  <a:srgbClr val="FF0066"/>
                </a:solidFill>
              </a:rPr>
              <a:t>total dead load calculated</a:t>
            </a:r>
            <a:r>
              <a:rPr lang="en-US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</a:t>
            </a:r>
            <a:r>
              <a:rPr lang="en-US" dirty="0">
                <a:solidFill>
                  <a:srgbClr val="FF0066"/>
                </a:solidFill>
              </a:rPr>
              <a:t>1421.76</a:t>
            </a:r>
            <a:r>
              <a:rPr lang="en-US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FF0066"/>
                </a:solidFill>
              </a:rPr>
              <a:t>ton</a:t>
            </a:r>
          </a:p>
          <a:p>
            <a:pPr algn="l" rtl="0">
              <a:buFont typeface="Wingdings" pitchFamily="2" charset="2"/>
              <a:buChar char="§"/>
              <a:defRPr/>
            </a:pPr>
            <a:r>
              <a:rPr lang="en-US" dirty="0">
                <a:solidFill>
                  <a:srgbClr val="FF0066"/>
                </a:solidFill>
              </a:rPr>
              <a:t>Total load from sap= 1483.82 </a:t>
            </a:r>
            <a:r>
              <a:rPr lang="en-US" dirty="0" smtClean="0">
                <a:solidFill>
                  <a:srgbClr val="FF0066"/>
                </a:solidFill>
              </a:rPr>
              <a:t> </a:t>
            </a:r>
            <a:r>
              <a:rPr lang="en-US" dirty="0">
                <a:solidFill>
                  <a:srgbClr val="FF0066"/>
                </a:solidFill>
              </a:rPr>
              <a:t>ton</a:t>
            </a:r>
          </a:p>
          <a:p>
            <a:pPr algn="l" rtl="0">
              <a:buFont typeface="Wingdings" pitchFamily="2" charset="2"/>
              <a:buChar char="§"/>
              <a:defRPr/>
            </a:pPr>
            <a:r>
              <a:rPr lang="en-US" sz="3600" dirty="0">
                <a:ln w="1905"/>
                <a:solidFill>
                  <a:srgbClr val="FF0066"/>
                </a:solidFill>
              </a:rPr>
              <a:t>Error</a:t>
            </a:r>
            <a:r>
              <a:rPr lang="en-US" sz="3600" dirty="0">
                <a:ln w="1905"/>
                <a:solidFill>
                  <a:srgbClr val="FF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= </a:t>
            </a:r>
            <a:r>
              <a:rPr lang="en-US" sz="3300" dirty="0">
                <a:solidFill>
                  <a:srgbClr val="FF0066"/>
                </a:solidFill>
              </a:rPr>
              <a:t>4.1825</a:t>
            </a:r>
            <a:r>
              <a:rPr lang="en-US" sz="3600" dirty="0" smtClean="0">
                <a:ln w="1905"/>
                <a:solidFill>
                  <a:srgbClr val="FF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%</a:t>
            </a:r>
            <a:endParaRPr lang="en-US" sz="3600" dirty="0">
              <a:ln w="1905"/>
              <a:solidFill>
                <a:srgbClr val="FF006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l" rtl="0">
              <a:defRPr/>
            </a:pPr>
            <a:endParaRPr lang="en-US" sz="3600" dirty="0">
              <a:ln w="1905"/>
              <a:solidFill>
                <a:srgbClr val="FF006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l" rtl="0">
              <a:buFont typeface="Wingdings" pitchFamily="2" charset="2"/>
              <a:buChar char="v"/>
              <a:defRPr/>
            </a:pPr>
            <a:r>
              <a:rPr lang="en-US" sz="3600" dirty="0">
                <a:ln w="1905"/>
                <a:solidFill>
                  <a:srgbClr val="FF0066"/>
                </a:solidFill>
              </a:rPr>
              <a:t>Live load:</a:t>
            </a:r>
          </a:p>
          <a:p>
            <a:pPr algn="l" rtl="0">
              <a:buFont typeface="Wingdings" pitchFamily="2" charset="2"/>
              <a:buChar char="§"/>
              <a:defRPr/>
            </a:pPr>
            <a:r>
              <a:rPr lang="en-US" dirty="0">
                <a:solidFill>
                  <a:srgbClr val="FF0066"/>
                </a:solidFill>
              </a:rPr>
              <a:t>Live load calculated = 511 ton</a:t>
            </a:r>
          </a:p>
          <a:p>
            <a:pPr algn="l" rtl="0">
              <a:buFont typeface="Wingdings" pitchFamily="2" charset="2"/>
              <a:buChar char="§"/>
              <a:defRPr/>
            </a:pPr>
            <a:r>
              <a:rPr lang="en-US" dirty="0">
                <a:solidFill>
                  <a:srgbClr val="FF0066"/>
                </a:solidFill>
              </a:rPr>
              <a:t>Live load from sap       = 507 ton</a:t>
            </a:r>
          </a:p>
          <a:p>
            <a:pPr algn="l" rtl="0">
              <a:buFont typeface="Wingdings" pitchFamily="2" charset="2"/>
              <a:buChar char="§"/>
              <a:defRPr/>
            </a:pPr>
            <a:r>
              <a:rPr lang="en-US" sz="3600" dirty="0">
                <a:ln w="1905"/>
                <a:solidFill>
                  <a:srgbClr val="FF0066"/>
                </a:solidFill>
              </a:rPr>
              <a:t>Error = 1%</a:t>
            </a:r>
          </a:p>
          <a:p>
            <a:endParaRPr lang="ar-JO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algn="l" rtl="0">
              <a:buNone/>
              <a:defRPr/>
            </a:pPr>
            <a:r>
              <a:rPr lang="en-US" sz="4300" b="1" dirty="0">
                <a:ln w="1905"/>
                <a:solidFill>
                  <a:schemeClr val="accent4">
                    <a:lumMod val="50000"/>
                  </a:schemeClr>
                </a:solidFill>
              </a:rPr>
              <a:t>Column reaction:</a:t>
            </a:r>
          </a:p>
          <a:p>
            <a:pPr algn="l" rtl="0">
              <a:defRPr/>
            </a:pPr>
            <a:endParaRPr lang="en-US" sz="2600" dirty="0">
              <a:ln w="1905"/>
            </a:endParaRPr>
          </a:p>
          <a:p>
            <a:pPr algn="l" rtl="0">
              <a:buFont typeface="Wingdings" pitchFamily="2" charset="2"/>
              <a:buChar char="q"/>
              <a:defRPr/>
            </a:pPr>
            <a:endParaRPr lang="en-US" sz="2600" dirty="0">
              <a:solidFill>
                <a:srgbClr val="FF0066"/>
              </a:solidFill>
            </a:endParaRPr>
          </a:p>
          <a:p>
            <a:pPr algn="l" rtl="0">
              <a:buFont typeface="Wingdings" pitchFamily="2" charset="2"/>
              <a:buChar char="v"/>
              <a:defRPr/>
            </a:pPr>
            <a:r>
              <a:rPr lang="en-US" sz="2600" dirty="0">
                <a:solidFill>
                  <a:srgbClr val="FF0066"/>
                </a:solidFill>
              </a:rPr>
              <a:t> </a:t>
            </a:r>
            <a:r>
              <a:rPr lang="en-US" sz="2600" dirty="0">
                <a:ln w="1905"/>
                <a:solidFill>
                  <a:srgbClr val="FF0066"/>
                </a:solidFill>
              </a:rPr>
              <a:t>Corner column: </a:t>
            </a:r>
          </a:p>
          <a:p>
            <a:pPr algn="l" rtl="0">
              <a:buFont typeface="Wingdings" pitchFamily="2" charset="2"/>
              <a:buChar char="§"/>
              <a:defRPr/>
            </a:pPr>
            <a:r>
              <a:rPr lang="en-US" sz="2600" dirty="0" smtClean="0">
                <a:solidFill>
                  <a:srgbClr val="FF0066"/>
                </a:solidFill>
              </a:rPr>
              <a:t>Calculated columns load =90 ton</a:t>
            </a:r>
            <a:endParaRPr lang="en-US" sz="2600" dirty="0">
              <a:solidFill>
                <a:srgbClr val="FF0066"/>
              </a:solidFill>
            </a:endParaRPr>
          </a:p>
          <a:p>
            <a:pPr algn="l" rtl="0">
              <a:buFont typeface="Wingdings" pitchFamily="2" charset="2"/>
              <a:buChar char="§"/>
              <a:defRPr/>
            </a:pPr>
            <a:r>
              <a:rPr lang="en-US" sz="2600" dirty="0">
                <a:solidFill>
                  <a:srgbClr val="FF0066"/>
                </a:solidFill>
              </a:rPr>
              <a:t> Columns load from sap = 87.13 ton</a:t>
            </a:r>
          </a:p>
          <a:p>
            <a:pPr algn="l" rtl="0">
              <a:buFont typeface="Wingdings" pitchFamily="2" charset="2"/>
              <a:buChar char="§"/>
              <a:defRPr/>
            </a:pPr>
            <a:r>
              <a:rPr lang="en-US" sz="2900" dirty="0" smtClean="0">
                <a:solidFill>
                  <a:srgbClr val="FF0066"/>
                </a:solidFill>
              </a:rPr>
              <a:t>Error=</a:t>
            </a:r>
            <a:r>
              <a:rPr lang="en-US" sz="2600" dirty="0" smtClean="0">
                <a:solidFill>
                  <a:srgbClr val="FF0066"/>
                </a:solidFill>
              </a:rPr>
              <a:t>4%</a:t>
            </a:r>
            <a:endParaRPr lang="en-US" sz="2600" dirty="0">
              <a:solidFill>
                <a:srgbClr val="FF0066"/>
              </a:solidFill>
            </a:endParaRPr>
          </a:p>
          <a:p>
            <a:pPr algn="l" rtl="0">
              <a:defRPr/>
            </a:pPr>
            <a:endParaRPr lang="en-US" sz="2900" dirty="0">
              <a:solidFill>
                <a:srgbClr val="FF0066"/>
              </a:solidFill>
            </a:endParaRPr>
          </a:p>
          <a:p>
            <a:pPr algn="l" rtl="0">
              <a:defRPr/>
            </a:pPr>
            <a:endParaRPr lang="en-US" sz="2900" dirty="0">
              <a:solidFill>
                <a:srgbClr val="FF0066"/>
              </a:solidFill>
            </a:endParaRPr>
          </a:p>
          <a:p>
            <a:pPr algn="l" rtl="0">
              <a:defRPr/>
            </a:pPr>
            <a:r>
              <a:rPr lang="en-US" sz="2900" dirty="0" smtClean="0">
                <a:ln w="1905"/>
                <a:solidFill>
                  <a:srgbClr val="FF0066"/>
                </a:solidFill>
              </a:rPr>
              <a:t>Interior </a:t>
            </a:r>
            <a:r>
              <a:rPr lang="en-US" sz="2900" dirty="0">
                <a:ln w="1905"/>
                <a:solidFill>
                  <a:srgbClr val="FF0066"/>
                </a:solidFill>
              </a:rPr>
              <a:t>column: </a:t>
            </a:r>
          </a:p>
          <a:p>
            <a:pPr algn="l" rtl="0">
              <a:defRPr/>
            </a:pPr>
            <a:r>
              <a:rPr lang="en-US" sz="2900" dirty="0">
                <a:solidFill>
                  <a:srgbClr val="FF0066"/>
                </a:solidFill>
              </a:rPr>
              <a:t>ERROR </a:t>
            </a:r>
            <a:r>
              <a:rPr lang="en-US" sz="2900" dirty="0" smtClean="0">
                <a:solidFill>
                  <a:srgbClr val="FF0066"/>
                </a:solidFill>
              </a:rPr>
              <a:t>=3%</a:t>
            </a:r>
            <a:endParaRPr lang="en-US" sz="2900" dirty="0">
              <a:solidFill>
                <a:srgbClr val="FF0066"/>
              </a:solidFill>
            </a:endParaRPr>
          </a:p>
          <a:p>
            <a:endParaRPr lang="ar-JO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itchFamily="2" charset="2"/>
              <a:buChar char="v"/>
              <a:defRPr/>
            </a:pPr>
            <a:r>
              <a:rPr lang="en-US" sz="2800" dirty="0">
                <a:ln w="1905"/>
                <a:solidFill>
                  <a:schemeClr val="accent4">
                    <a:lumMod val="50000"/>
                  </a:schemeClr>
                </a:solidFill>
              </a:rPr>
              <a:t>Moment calculation:</a:t>
            </a:r>
          </a:p>
          <a:p>
            <a:pPr algn="l" rtl="0">
              <a:defRPr/>
            </a:pPr>
            <a:endParaRPr lang="en-US" sz="1800" dirty="0">
              <a:ln w="1905"/>
            </a:endParaRPr>
          </a:p>
          <a:p>
            <a:pPr algn="l" rtl="0">
              <a:defRPr/>
            </a:pPr>
            <a:r>
              <a:rPr lang="en-US" sz="2400" dirty="0">
                <a:ln w="1905"/>
                <a:solidFill>
                  <a:srgbClr val="FF0066"/>
                </a:solidFill>
              </a:rPr>
              <a:t>Moments of edge beam:</a:t>
            </a:r>
          </a:p>
          <a:p>
            <a:pPr algn="l" rtl="0">
              <a:defRPr/>
            </a:pPr>
            <a:r>
              <a:rPr lang="en-US" sz="2400" dirty="0">
                <a:solidFill>
                  <a:srgbClr val="FF0066"/>
                </a:solidFill>
              </a:rPr>
              <a:t>ERROR =0.2%</a:t>
            </a:r>
          </a:p>
          <a:p>
            <a:pPr algn="l" rtl="0">
              <a:buNone/>
              <a:defRPr/>
            </a:pPr>
            <a:r>
              <a:rPr lang="en-US" sz="2400" dirty="0">
                <a:solidFill>
                  <a:srgbClr val="FF0066"/>
                </a:solidFill>
              </a:rPr>
              <a:t> </a:t>
            </a:r>
          </a:p>
          <a:p>
            <a:pPr algn="l" rtl="0">
              <a:defRPr/>
            </a:pPr>
            <a:endParaRPr lang="en-US" sz="2400" dirty="0">
              <a:solidFill>
                <a:srgbClr val="FF0066"/>
              </a:solidFill>
            </a:endParaRPr>
          </a:p>
          <a:p>
            <a:pPr algn="l" rtl="0">
              <a:defRPr/>
            </a:pPr>
            <a:r>
              <a:rPr lang="en-US" sz="2400" dirty="0">
                <a:ln w="1905"/>
                <a:solidFill>
                  <a:srgbClr val="FF0066"/>
                </a:solidFill>
              </a:rPr>
              <a:t>Interior beam:</a:t>
            </a:r>
          </a:p>
          <a:p>
            <a:pPr algn="l" rtl="0">
              <a:defRPr/>
            </a:pPr>
            <a:r>
              <a:rPr lang="en-US" sz="2400" dirty="0">
                <a:solidFill>
                  <a:srgbClr val="FF0066"/>
                </a:solidFill>
              </a:rPr>
              <a:t>ERROR =2%</a:t>
            </a:r>
          </a:p>
          <a:p>
            <a:pPr algn="l" rtl="0"/>
            <a:endParaRPr lang="ar-JO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4">
                    <a:lumMod val="50000"/>
                  </a:schemeClr>
                </a:solidFill>
                <a:latin typeface="+mn-lt"/>
              </a:rPr>
              <a:t>B1)</a:t>
            </a:r>
            <a:r>
              <a:rPr lang="ar-JO" sz="4000" b="1" dirty="0" smtClean="0">
                <a:solidFill>
                  <a:schemeClr val="accent4">
                    <a:lumMod val="50000"/>
                  </a:schemeClr>
                </a:solidFill>
                <a:latin typeface="+mn-lt"/>
              </a:rPr>
              <a:t>)</a:t>
            </a:r>
            <a:r>
              <a:rPr lang="en-US" sz="4000" b="1" dirty="0" smtClean="0">
                <a:solidFill>
                  <a:schemeClr val="accent4">
                    <a:lumMod val="50000"/>
                  </a:schemeClr>
                </a:solidFill>
                <a:latin typeface="+mn-lt"/>
              </a:rPr>
              <a:t>Calculation of design beam</a:t>
            </a:r>
            <a:endParaRPr lang="ar-JO" sz="4000" b="1" dirty="0">
              <a:solidFill>
                <a:schemeClr val="accent4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8434" name="Picture 2" descr="C:\Users\cd city\Desktop\Untitl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214422"/>
            <a:ext cx="8120280" cy="47625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4">
                    <a:lumMod val="50000"/>
                  </a:schemeClr>
                </a:solidFill>
                <a:latin typeface="+mn-lt"/>
              </a:rPr>
              <a:t>Design of Footing</a:t>
            </a:r>
            <a:endParaRPr lang="ar-JO" sz="4000" b="1" dirty="0">
              <a:solidFill>
                <a:schemeClr val="accent4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357298"/>
            <a:ext cx="8280920" cy="4752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20688"/>
            <a:ext cx="8496944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857232"/>
            <a:ext cx="7776864" cy="488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628800"/>
            <a:ext cx="8229922" cy="3915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762" y="1268760"/>
            <a:ext cx="7610475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59" y="4149080"/>
            <a:ext cx="3960441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cd city\Desktop\Arc. Seminar\la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071546"/>
            <a:ext cx="6715172" cy="51040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68761"/>
            <a:ext cx="8229600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4077072"/>
            <a:ext cx="367240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548681"/>
            <a:ext cx="7560839" cy="2520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3789040"/>
            <a:ext cx="4571009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0" y="908720"/>
            <a:ext cx="8191500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3717031"/>
            <a:ext cx="4680521" cy="2664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48680"/>
            <a:ext cx="8229600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4077072"/>
            <a:ext cx="5400601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4293095"/>
            <a:ext cx="5256585" cy="2304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764704"/>
            <a:ext cx="822960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928670"/>
            <a:ext cx="8229600" cy="4752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098" y="642918"/>
            <a:ext cx="9014902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428736"/>
            <a:ext cx="7772400" cy="115212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rtl="0"/>
            <a:r>
              <a:rPr lang="en-US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Mechanical Design</a:t>
            </a:r>
            <a:endParaRPr lang="ar-JO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457201"/>
            <a:ext cx="7772400" cy="152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1066800"/>
            <a:ext cx="7391400" cy="5334000"/>
          </a:xfrm>
        </p:spPr>
        <p:txBody>
          <a:bodyPr>
            <a:normAutofit/>
          </a:bodyPr>
          <a:lstStyle/>
          <a:p>
            <a:pPr rtl="0"/>
            <a:r>
              <a:rPr lang="en-US" sz="2800" b="1" dirty="0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+mj-cs"/>
              </a:rPr>
              <a:t>Number of lighting units used depends on </a:t>
            </a:r>
          </a:p>
          <a:p>
            <a:pPr rtl="0"/>
            <a:r>
              <a:rPr lang="en-US" sz="2800" b="1" dirty="0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+mj-cs"/>
              </a:rPr>
              <a:t>Luminance required </a:t>
            </a:r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+mj-cs"/>
              </a:rPr>
              <a:t>. </a:t>
            </a:r>
          </a:p>
          <a:p>
            <a:pPr algn="l" rtl="0"/>
            <a:endParaRPr lang="en-US" sz="2800" b="1" dirty="0" smtClean="0">
              <a:solidFill>
                <a:schemeClr val="accent3">
                  <a:lumMod val="75000"/>
                </a:schemeClr>
              </a:solidFill>
              <a:latin typeface="Andalus" pitchFamily="18" charset="-78"/>
              <a:cs typeface="+mj-cs"/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FF0066"/>
                </a:solidFill>
                <a:latin typeface="Andalus" pitchFamily="18" charset="-78"/>
                <a:cs typeface="+mj-cs"/>
              </a:rPr>
              <a:t>500 (</a:t>
            </a:r>
            <a:r>
              <a:rPr lang="en-US" sz="2400" dirty="0" err="1" smtClean="0">
                <a:solidFill>
                  <a:srgbClr val="FF0066"/>
                </a:solidFill>
                <a:latin typeface="Andalus" pitchFamily="18" charset="-78"/>
                <a:cs typeface="+mj-cs"/>
              </a:rPr>
              <a:t>lux</a:t>
            </a:r>
            <a:r>
              <a:rPr lang="en-US" sz="2400" dirty="0" smtClean="0">
                <a:solidFill>
                  <a:srgbClr val="FF0066"/>
                </a:solidFill>
                <a:latin typeface="Andalus" pitchFamily="18" charset="-78"/>
                <a:cs typeface="+mj-cs"/>
              </a:rPr>
              <a:t>)  for Multi-</a:t>
            </a:r>
            <a:r>
              <a:rPr lang="en-US" sz="2400" dirty="0" err="1" smtClean="0">
                <a:solidFill>
                  <a:srgbClr val="FF0066"/>
                </a:solidFill>
                <a:latin typeface="Andalus" pitchFamily="18" charset="-78"/>
                <a:cs typeface="+mj-cs"/>
              </a:rPr>
              <a:t>perpous</a:t>
            </a:r>
            <a:r>
              <a:rPr lang="en-US" sz="2400" dirty="0" smtClean="0">
                <a:solidFill>
                  <a:srgbClr val="FF0066"/>
                </a:solidFill>
                <a:latin typeface="Andalus" pitchFamily="18" charset="-78"/>
                <a:cs typeface="+mj-cs"/>
              </a:rPr>
              <a:t> room .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FF0066"/>
                </a:solidFill>
                <a:latin typeface="Andalus" pitchFamily="18" charset="-78"/>
                <a:cs typeface="+mj-cs"/>
              </a:rPr>
              <a:t>200 (</a:t>
            </a:r>
            <a:r>
              <a:rPr lang="en-US" sz="2400" dirty="0" err="1" smtClean="0">
                <a:solidFill>
                  <a:srgbClr val="FF0066"/>
                </a:solidFill>
                <a:latin typeface="Andalus" pitchFamily="18" charset="-78"/>
                <a:cs typeface="+mj-cs"/>
              </a:rPr>
              <a:t>lux</a:t>
            </a:r>
            <a:r>
              <a:rPr lang="en-US" sz="2400" dirty="0" smtClean="0">
                <a:solidFill>
                  <a:srgbClr val="FF0066"/>
                </a:solidFill>
                <a:latin typeface="Andalus" pitchFamily="18" charset="-78"/>
                <a:cs typeface="+mj-cs"/>
              </a:rPr>
              <a:t>) for restaurants 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FF0066"/>
                </a:solidFill>
                <a:latin typeface="Andalus" pitchFamily="18" charset="-78"/>
                <a:cs typeface="+mj-cs"/>
              </a:rPr>
              <a:t>100 (</a:t>
            </a:r>
            <a:r>
              <a:rPr lang="en-US" sz="2400" dirty="0" err="1" smtClean="0">
                <a:solidFill>
                  <a:srgbClr val="FF0066"/>
                </a:solidFill>
                <a:latin typeface="Andalus" pitchFamily="18" charset="-78"/>
                <a:cs typeface="+mj-cs"/>
              </a:rPr>
              <a:t>lux</a:t>
            </a:r>
            <a:r>
              <a:rPr lang="en-US" sz="2400" dirty="0" smtClean="0">
                <a:solidFill>
                  <a:srgbClr val="FF0066"/>
                </a:solidFill>
                <a:latin typeface="Andalus" pitchFamily="18" charset="-78"/>
                <a:cs typeface="+mj-cs"/>
              </a:rPr>
              <a:t>) bathrooms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FF0066"/>
                </a:solidFill>
                <a:latin typeface="Andalus" pitchFamily="18" charset="-78"/>
                <a:cs typeface="+mj-cs"/>
              </a:rPr>
              <a:t>150 (</a:t>
            </a:r>
            <a:r>
              <a:rPr lang="en-US" sz="2400" dirty="0" err="1" smtClean="0">
                <a:solidFill>
                  <a:srgbClr val="FF0066"/>
                </a:solidFill>
                <a:latin typeface="Andalus" pitchFamily="18" charset="-78"/>
                <a:cs typeface="+mj-cs"/>
              </a:rPr>
              <a:t>lux</a:t>
            </a:r>
            <a:r>
              <a:rPr lang="en-US" sz="2400" dirty="0" smtClean="0">
                <a:solidFill>
                  <a:srgbClr val="FF0066"/>
                </a:solidFill>
                <a:latin typeface="Andalus" pitchFamily="18" charset="-78"/>
                <a:cs typeface="+mj-cs"/>
              </a:rPr>
              <a:t>) parking .</a:t>
            </a:r>
          </a:p>
          <a:p>
            <a:pPr algn="r" rtl="0"/>
            <a:r>
              <a:rPr lang="en-US" sz="2200" b="1" dirty="0" smtClean="0">
                <a:solidFill>
                  <a:srgbClr val="FF0066"/>
                </a:solidFill>
                <a:cs typeface="+mj-cs"/>
              </a:rPr>
              <a:t>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200" dirty="0" smtClean="0">
                <a:solidFill>
                  <a:schemeClr val="accent3">
                    <a:lumMod val="50000"/>
                  </a:schemeClr>
                </a:solidFill>
                <a:cs typeface="+mj-cs"/>
              </a:rPr>
              <a:t>Sample calculation from </a:t>
            </a:r>
            <a:r>
              <a:rPr lang="en-US" sz="2200" dirty="0" err="1" smtClean="0">
                <a:solidFill>
                  <a:schemeClr val="accent3">
                    <a:lumMod val="50000"/>
                  </a:schemeClr>
                </a:solidFill>
                <a:cs typeface="+mj-cs"/>
              </a:rPr>
              <a:t>Dialux</a:t>
            </a:r>
            <a:r>
              <a:rPr lang="en-US" sz="2200" dirty="0" smtClean="0">
                <a:solidFill>
                  <a:schemeClr val="accent3">
                    <a:lumMod val="50000"/>
                  </a:schemeClr>
                </a:solidFill>
                <a:cs typeface="+mj-cs"/>
              </a:rPr>
              <a:t> we need 75 luminary for gymnastic hall </a:t>
            </a:r>
          </a:p>
          <a:p>
            <a:pPr algn="l"/>
            <a:endParaRPr lang="en-US" sz="2000" b="1" dirty="0" smtClean="0">
              <a:solidFill>
                <a:schemeClr val="accent2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algn="l">
              <a:buFont typeface="Wingdings" pitchFamily="2" charset="2"/>
              <a:buChar char="Ø"/>
            </a:pPr>
            <a:endParaRPr lang="en-US" sz="2000" b="1" dirty="0" smtClean="0">
              <a:solidFill>
                <a:schemeClr val="accent2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endParaRPr lang="en-US" sz="2000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err="1" smtClean="0">
                <a:solidFill>
                  <a:schemeClr val="accent4">
                    <a:lumMod val="50000"/>
                  </a:schemeClr>
                </a:solidFill>
              </a:rPr>
              <a:t>Dialux</a:t>
            </a:r>
            <a:r>
              <a:rPr lang="en-US" sz="4000" b="1" dirty="0" smtClean="0">
                <a:solidFill>
                  <a:schemeClr val="accent4">
                    <a:lumMod val="50000"/>
                  </a:schemeClr>
                </a:solidFill>
              </a:rPr>
              <a:t> result</a:t>
            </a:r>
            <a:endParaRPr lang="en-US" sz="40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 descr="C:\Users\cd city\Desktop\final pro\New folder\3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1571612"/>
            <a:ext cx="5214974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Users\cd city\Desktop\final pro\New folder\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357562"/>
            <a:ext cx="3286148" cy="2462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5122" name="Picture 2" descr="C:\Users\cd city\Desktop\Arc. Seminar\IMG_11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357290" y="857232"/>
            <a:ext cx="407196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 smtClean="0">
                <a:cs typeface="+mj-cs"/>
              </a:rPr>
              <a:t>Northern View</a:t>
            </a:r>
            <a:endParaRPr lang="ar-SA" sz="2400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Sample Distribution Of lighting 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1266" name="Picture 2" descr="C:\Users\Falasteen\Desktop\enar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57298"/>
            <a:ext cx="8907260" cy="51959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Sockets distribution G.F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 descr="C:\Users\Falasteen\Desktop\pwer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9144000" cy="541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Sockets distribution 1</a:t>
            </a:r>
            <a:r>
              <a:rPr lang="en-US" b="1" baseline="30000" dirty="0" smtClean="0">
                <a:solidFill>
                  <a:schemeClr val="accent4">
                    <a:lumMod val="50000"/>
                  </a:schemeClr>
                </a:solidFill>
              </a:rPr>
              <a:t>st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 Floor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 descr="C:\Users\Falasteen\Desktop\pwer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9144000" cy="556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Control panel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4" name="Picture 2" descr="C:\Users\Falasteen\Desktop\conro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447800"/>
            <a:ext cx="8486776" cy="50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Water supply system 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28596" y="4071942"/>
            <a:ext cx="8286808" cy="107157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400" dirty="0"/>
              <a:t> </a:t>
            </a:r>
            <a:r>
              <a:rPr lang="en-US" sz="2400" dirty="0" smtClean="0">
                <a:solidFill>
                  <a:srgbClr val="FF0066"/>
                </a:solidFill>
              </a:rPr>
              <a:t>Total number of fixture unit for this building =144 FU.</a:t>
            </a:r>
          </a:p>
          <a:p>
            <a:pPr algn="ctr">
              <a:buNone/>
            </a:pPr>
            <a:r>
              <a:rPr lang="en-US" sz="2400" dirty="0" smtClean="0">
                <a:solidFill>
                  <a:srgbClr val="FF0066"/>
                </a:solidFill>
              </a:rPr>
              <a:t>So </a:t>
            </a:r>
            <a:r>
              <a:rPr lang="en-US" sz="2400" dirty="0">
                <a:solidFill>
                  <a:srgbClr val="FF0066"/>
                </a:solidFill>
              </a:rPr>
              <a:t>we choose  a meter of </a:t>
            </a:r>
            <a:r>
              <a:rPr lang="en-US" sz="2400" dirty="0" smtClean="0">
                <a:solidFill>
                  <a:srgbClr val="FF0066"/>
                </a:solidFill>
              </a:rPr>
              <a:t>3" </a:t>
            </a:r>
            <a:r>
              <a:rPr lang="en-US" sz="2400" dirty="0">
                <a:solidFill>
                  <a:srgbClr val="FF0066"/>
                </a:solidFill>
              </a:rPr>
              <a:t>and   </a:t>
            </a:r>
            <a:r>
              <a:rPr lang="en-US" sz="2400" dirty="0" smtClean="0">
                <a:solidFill>
                  <a:srgbClr val="FF0066"/>
                </a:solidFill>
              </a:rPr>
              <a:t>2" </a:t>
            </a:r>
            <a:r>
              <a:rPr lang="en-US" sz="2400" dirty="0">
                <a:solidFill>
                  <a:srgbClr val="FF0066"/>
                </a:solidFill>
              </a:rPr>
              <a:t>pipes diameter.</a:t>
            </a:r>
          </a:p>
          <a:p>
            <a:pPr>
              <a:buNone/>
            </a:pPr>
            <a:endParaRPr lang="en-US" sz="2400" dirty="0"/>
          </a:p>
        </p:txBody>
      </p:sp>
      <p:pic>
        <p:nvPicPr>
          <p:cNvPr id="1026" name="Picture 2" descr="C:\Users\cd city\Desktop\ss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12" y="1571612"/>
            <a:ext cx="9001188" cy="21387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7620000" cy="106362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Water supply 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C:\Users\Falasteen\Desktop\water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219200"/>
            <a:ext cx="9144000" cy="533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drainage system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5122" name="Picture 2" descr="C:\Users\Falasteen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142999"/>
            <a:ext cx="8229600" cy="54864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Falasteen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92696"/>
            <a:ext cx="8424270" cy="525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Heating system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5287963"/>
          </a:xfrm>
        </p:spPr>
        <p:txBody>
          <a:bodyPr>
            <a:normAutofit/>
          </a:bodyPr>
          <a:lstStyle/>
          <a:p>
            <a:pPr lvl="0" algn="l" rtl="0"/>
            <a:r>
              <a:rPr lang="en-US" sz="2800" dirty="0">
                <a:solidFill>
                  <a:srgbClr val="FF0066"/>
                </a:solidFill>
                <a:latin typeface="Aparajita" pitchFamily="34" charset="0"/>
                <a:cs typeface="Aparajita" pitchFamily="34" charset="0"/>
              </a:rPr>
              <a:t>The recommended type of heating is systems is water system which consists of : boiler , piping network , expansion tank , circulating pump ,and room heating element ( radiator)</a:t>
            </a:r>
          </a:p>
          <a:p>
            <a:pPr>
              <a:buNone/>
            </a:pPr>
            <a:endParaRPr lang="en-US" sz="2800" dirty="0">
              <a:latin typeface="Aparajita" pitchFamily="34" charset="0"/>
              <a:cs typeface="Aparajita" pitchFamily="34" charset="0"/>
            </a:endParaRPr>
          </a:p>
        </p:txBody>
      </p:sp>
      <p:pic>
        <p:nvPicPr>
          <p:cNvPr id="4098" name="Picture 2" descr="C:\Users\Falasteen\Desktop\heat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321291"/>
            <a:ext cx="8482042" cy="45367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Falasteen\Desktop\heat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918"/>
            <a:ext cx="8686800" cy="5133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6146" name="Picture 2" descr="C:\Users\cd city\Desktop\Arc. Seminar\IMG_11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65"/>
            <a:ext cx="9144000" cy="685846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85786" y="1142984"/>
            <a:ext cx="428628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dirty="0" smtClean="0">
                <a:cs typeface="+mj-cs"/>
              </a:rPr>
              <a:t>Eastern View</a:t>
            </a:r>
            <a:endParaRPr lang="ar-SA" sz="3200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Cooling system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l" rtl="0"/>
            <a:r>
              <a:rPr lang="en-US" sz="2200" dirty="0">
                <a:solidFill>
                  <a:srgbClr val="FF0066"/>
                </a:solidFill>
                <a:latin typeface="Andalus" pitchFamily="18" charset="-78"/>
                <a:cs typeface="Andalus" pitchFamily="18" charset="-78"/>
              </a:rPr>
              <a:t>The method which has been used in the calculation is cooling load temperature difference method</a:t>
            </a:r>
            <a:r>
              <a:rPr lang="en-US" sz="2200" dirty="0" smtClean="0">
                <a:solidFill>
                  <a:srgbClr val="FF0066"/>
                </a:solidFill>
                <a:latin typeface="Andalus" pitchFamily="18" charset="-78"/>
                <a:cs typeface="Andalus" pitchFamily="18" charset="-78"/>
              </a:rPr>
              <a:t>.</a:t>
            </a:r>
          </a:p>
          <a:p>
            <a:pPr lvl="0" algn="l" rtl="0"/>
            <a:endParaRPr lang="en-US" sz="2200" dirty="0">
              <a:solidFill>
                <a:srgbClr val="FF0066"/>
              </a:solidFill>
              <a:latin typeface="Andalus" pitchFamily="18" charset="-78"/>
              <a:cs typeface="Andalus" pitchFamily="18" charset="-78"/>
            </a:endParaRPr>
          </a:p>
          <a:p>
            <a:pPr lvl="0" algn="l" rtl="0"/>
            <a:r>
              <a:rPr lang="en-US" sz="2200" dirty="0">
                <a:solidFill>
                  <a:srgbClr val="FF0066"/>
                </a:solidFill>
                <a:latin typeface="Andalus" pitchFamily="18" charset="-78"/>
                <a:cs typeface="Andalus" pitchFamily="18" charset="-78"/>
              </a:rPr>
              <a:t>The recommended type of cooling systems is split units for the selected spaces which is suitable for this kind of </a:t>
            </a:r>
            <a:r>
              <a:rPr lang="en-US" sz="2200" dirty="0" smtClean="0">
                <a:solidFill>
                  <a:srgbClr val="FF0066"/>
                </a:solidFill>
                <a:latin typeface="Andalus" pitchFamily="18" charset="-78"/>
                <a:cs typeface="Andalus" pitchFamily="18" charset="-78"/>
              </a:rPr>
              <a:t>building</a:t>
            </a:r>
          </a:p>
          <a:p>
            <a:pPr lvl="0" algn="l" rtl="0">
              <a:buNone/>
            </a:pPr>
            <a:r>
              <a:rPr lang="en-US" sz="2200" dirty="0" smtClean="0">
                <a:solidFill>
                  <a:srgbClr val="FF0066"/>
                </a:solidFill>
                <a:latin typeface="Andalus" pitchFamily="18" charset="-78"/>
                <a:cs typeface="Andalus" pitchFamily="18" charset="-78"/>
              </a:rPr>
              <a:t>.</a:t>
            </a:r>
            <a:endParaRPr lang="en-US" sz="2200" dirty="0">
              <a:solidFill>
                <a:srgbClr val="FF0066"/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sz="2200" dirty="0">
                <a:solidFill>
                  <a:srgbClr val="FF0066"/>
                </a:solidFill>
                <a:latin typeface="Andalus" pitchFamily="18" charset="-78"/>
                <a:cs typeface="Andalus" pitchFamily="18" charset="-78"/>
              </a:rPr>
              <a:t>It is assumed 4 PM in June is the peak hour for cooling calculation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Cooling system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2050" name="Picture 2" descr="C:\Users\Falasteen\Desktop\cool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219200"/>
            <a:ext cx="8677276" cy="5381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Falasteen\Desktop\cool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685800"/>
            <a:ext cx="8620126" cy="556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ll\Desktop\thanks-thank-you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762000"/>
            <a:ext cx="8210644" cy="55011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7170" name="Picture 2" descr="C:\Users\cd city\Desktop\Arc. Seminar\IMG_11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46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357290" y="857232"/>
            <a:ext cx="407196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 smtClean="0">
                <a:cs typeface="+mj-cs"/>
              </a:rPr>
              <a:t>Western View</a:t>
            </a:r>
            <a:endParaRPr lang="ar-SA" sz="2400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cd city\Desktop\Arc. Seminar\IMG_11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46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357290" y="1000108"/>
            <a:ext cx="407196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 smtClean="0">
                <a:cs typeface="+mj-cs"/>
              </a:rPr>
              <a:t>Southern View</a:t>
            </a:r>
            <a:endParaRPr lang="ar-SA" sz="2400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5852" y="5000636"/>
            <a:ext cx="6400816" cy="1471609"/>
          </a:xfrm>
        </p:spPr>
        <p:txBody>
          <a:bodyPr>
            <a:normAutofit/>
          </a:bodyPr>
          <a:lstStyle/>
          <a:p>
            <a:pPr lvl="0" algn="l" rtl="0">
              <a:buFont typeface="Wingdings" pitchFamily="2" charset="2"/>
              <a:buChar char="v"/>
            </a:pPr>
            <a:r>
              <a:rPr lang="en-US" sz="2200" dirty="0" smtClean="0"/>
              <a:t>The total area of building spaces is 5172 m</a:t>
            </a:r>
            <a:r>
              <a:rPr lang="en-US" sz="2200" baseline="30000" dirty="0" smtClean="0"/>
              <a:t>2</a:t>
            </a:r>
            <a:r>
              <a:rPr lang="en-US" sz="2200" dirty="0" smtClean="0"/>
              <a:t>.</a:t>
            </a:r>
          </a:p>
          <a:p>
            <a:pPr lvl="0" algn="l" rtl="0">
              <a:buNone/>
            </a:pPr>
            <a:endParaRPr lang="en-US" sz="2200" dirty="0" smtClean="0"/>
          </a:p>
          <a:p>
            <a:pPr algn="l" rtl="0">
              <a:buFont typeface="Wingdings" pitchFamily="2" charset="2"/>
              <a:buChar char="v"/>
            </a:pPr>
            <a:r>
              <a:rPr lang="en-US" sz="2200" dirty="0" smtClean="0"/>
              <a:t>The ratio of the building is about 20% from the site.</a:t>
            </a:r>
          </a:p>
          <a:p>
            <a:pPr lvl="0" algn="l" rtl="0">
              <a:buNone/>
            </a:pPr>
            <a:endParaRPr lang="en-US" dirty="0" smtClean="0"/>
          </a:p>
        </p:txBody>
      </p:sp>
      <p:pic>
        <p:nvPicPr>
          <p:cNvPr id="3075" name="Picture 3" descr="C:\Users\cd city\Desktop\Arc. Seminar\Capt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42852"/>
            <a:ext cx="6929486" cy="471490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299</TotalTime>
  <Words>665</Words>
  <Application>Microsoft Office PowerPoint</Application>
  <PresentationFormat>On-screen Show (4:3)</PresentationFormat>
  <Paragraphs>142</Paragraphs>
  <Slides>63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4" baseType="lpstr">
      <vt:lpstr>Office Theme</vt:lpstr>
      <vt:lpstr>Slide 1</vt:lpstr>
      <vt:lpstr>Site Description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Structural Design</vt:lpstr>
      <vt:lpstr>Design data </vt:lpstr>
      <vt:lpstr>Design data </vt:lpstr>
      <vt:lpstr>First floor of structural building (Sport hall)</vt:lpstr>
      <vt:lpstr>Second floor of structural building (Multi-purpose room)</vt:lpstr>
      <vt:lpstr>3D modeling of building from sap</vt:lpstr>
      <vt:lpstr>Seismic Design</vt:lpstr>
      <vt:lpstr>Model checks</vt:lpstr>
      <vt:lpstr>Slide 30</vt:lpstr>
      <vt:lpstr>Slide 31</vt:lpstr>
      <vt:lpstr>Slide 32</vt:lpstr>
      <vt:lpstr>Slide 33</vt:lpstr>
      <vt:lpstr>B1))Calculation of design beam</vt:lpstr>
      <vt:lpstr>Design of Footing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Mechanical Design</vt:lpstr>
      <vt:lpstr>  </vt:lpstr>
      <vt:lpstr>Dialux result</vt:lpstr>
      <vt:lpstr>Sample Distribution Of lighting </vt:lpstr>
      <vt:lpstr>Sockets distribution G.F</vt:lpstr>
      <vt:lpstr>Sockets distribution 1st Floor</vt:lpstr>
      <vt:lpstr>Control panel</vt:lpstr>
      <vt:lpstr>Water supply system </vt:lpstr>
      <vt:lpstr>Water supply </vt:lpstr>
      <vt:lpstr>drainage system</vt:lpstr>
      <vt:lpstr>Slide 57</vt:lpstr>
      <vt:lpstr>Heating system</vt:lpstr>
      <vt:lpstr>Slide 59</vt:lpstr>
      <vt:lpstr>Cooling system</vt:lpstr>
      <vt:lpstr>Cooling system</vt:lpstr>
      <vt:lpstr>Slide 62</vt:lpstr>
      <vt:lpstr>Slide 63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University</dc:title>
  <dc:creator>cd city</dc:creator>
  <cp:lastModifiedBy>Falasteen</cp:lastModifiedBy>
  <cp:revision>33</cp:revision>
  <dcterms:created xsi:type="dcterms:W3CDTF">2011-05-25T14:51:49Z</dcterms:created>
  <dcterms:modified xsi:type="dcterms:W3CDTF">2011-05-26T05:57:19Z</dcterms:modified>
</cp:coreProperties>
</file>