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85"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2F216DD3-F2EE-4795-9689-B745EE38D8CE}" type="datetimeFigureOut">
              <a:rPr lang="en-US" smtClean="0"/>
              <a:t>8/30/2020</a:t>
            </a:fld>
            <a:endParaRPr lang="en-US"/>
          </a:p>
        </p:txBody>
      </p:sp>
      <p:sp>
        <p:nvSpPr>
          <p:cNvPr id="20" name="عنصر نائب للتذييل 19"/>
          <p:cNvSpPr>
            <a:spLocks noGrp="1"/>
          </p:cNvSpPr>
          <p:nvPr>
            <p:ph type="ftr" sz="quarter" idx="11"/>
          </p:nvPr>
        </p:nvSpPr>
        <p:spPr/>
        <p:txBody>
          <a:bodyPr/>
          <a:lstStyle>
            <a:extLst/>
          </a:lstStyle>
          <a:p>
            <a:endParaRPr lang="en-US"/>
          </a:p>
        </p:txBody>
      </p:sp>
      <p:sp>
        <p:nvSpPr>
          <p:cNvPr id="10" name="عنصر نائب لرقم الشريحة 9"/>
          <p:cNvSpPr>
            <a:spLocks noGrp="1"/>
          </p:cNvSpPr>
          <p:nvPr>
            <p:ph type="sldNum" sz="quarter" idx="12"/>
          </p:nvPr>
        </p:nvSpPr>
        <p:spPr/>
        <p:txBody>
          <a:bodyPr/>
          <a:lstStyle>
            <a:extLst/>
          </a:lstStyle>
          <a:p>
            <a:fld id="{BDC83EC2-FBFC-4A2E-89B1-DB202753BC61}" type="slidenum">
              <a:rPr lang="en-US" smtClean="0"/>
              <a:t>‹#›</a:t>
            </a:fld>
            <a:endParaRPr lang="en-US"/>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F216DD3-F2EE-4795-9689-B745EE38D8CE}" type="datetimeFigureOut">
              <a:rPr lang="en-US" smtClean="0"/>
              <a:t>8/30/2020</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BDC83EC2-FBFC-4A2E-89B1-DB202753BC6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F216DD3-F2EE-4795-9689-B745EE38D8CE}" type="datetimeFigureOut">
              <a:rPr lang="en-US" smtClean="0"/>
              <a:t>8/30/2020</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BDC83EC2-FBFC-4A2E-89B1-DB202753BC6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2F216DD3-F2EE-4795-9689-B745EE38D8CE}" type="datetimeFigureOut">
              <a:rPr lang="en-US" smtClean="0"/>
              <a:t>8/30/2020</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BDC83EC2-FBFC-4A2E-89B1-DB202753BC6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2F216DD3-F2EE-4795-9689-B745EE38D8CE}" type="datetimeFigureOut">
              <a:rPr lang="en-US" smtClean="0"/>
              <a:t>8/30/2020</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BDC83EC2-FBFC-4A2E-89B1-DB202753BC61}" type="slidenum">
              <a:rPr lang="en-US" smtClean="0"/>
              <a:t>‹#›</a:t>
            </a:fld>
            <a:endParaRPr lang="en-US"/>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F216DD3-F2EE-4795-9689-B745EE38D8CE}" type="datetimeFigureOut">
              <a:rPr lang="en-US" smtClean="0"/>
              <a:t>8/30/2020</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BDC83EC2-FBFC-4A2E-89B1-DB202753BC6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F216DD3-F2EE-4795-9689-B745EE38D8CE}" type="datetimeFigureOut">
              <a:rPr lang="en-US" smtClean="0"/>
              <a:t>8/30/2020</a:t>
            </a:fld>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p:txBody>
          <a:bodyPr/>
          <a:lstStyle>
            <a:extLst/>
          </a:lstStyle>
          <a:p>
            <a:fld id="{BDC83EC2-FBFC-4A2E-89B1-DB202753BC6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2F216DD3-F2EE-4795-9689-B745EE38D8CE}" type="datetimeFigureOut">
              <a:rPr lang="en-US" smtClean="0"/>
              <a:t>8/30/2020</a:t>
            </a:fld>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BDC83EC2-FBFC-4A2E-89B1-DB202753BC6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2F216DD3-F2EE-4795-9689-B745EE38D8CE}" type="datetimeFigureOut">
              <a:rPr lang="en-US" smtClean="0"/>
              <a:t>8/30/2020</a:t>
            </a:fld>
            <a:endParaRPr lang="en-US"/>
          </a:p>
        </p:txBody>
      </p:sp>
      <p:sp>
        <p:nvSpPr>
          <p:cNvPr id="3" name="عنصر نائب للتذييل 2"/>
          <p:cNvSpPr>
            <a:spLocks noGrp="1"/>
          </p:cNvSpPr>
          <p:nvPr>
            <p:ph type="ftr" sz="quarter" idx="11"/>
          </p:nvPr>
        </p:nvSpPr>
        <p:spPr/>
        <p:txBody>
          <a:bodyPr/>
          <a:lstStyle>
            <a:extLst/>
          </a:lstStyle>
          <a:p>
            <a:endParaRPr lang="en-US"/>
          </a:p>
        </p:txBody>
      </p:sp>
      <p:sp>
        <p:nvSpPr>
          <p:cNvPr id="4" name="عنصر نائب لرقم الشريحة 3"/>
          <p:cNvSpPr>
            <a:spLocks noGrp="1"/>
          </p:cNvSpPr>
          <p:nvPr>
            <p:ph type="sldNum" sz="quarter" idx="12"/>
          </p:nvPr>
        </p:nvSpPr>
        <p:spPr/>
        <p:txBody>
          <a:bodyPr/>
          <a:lstStyle>
            <a:extLst/>
          </a:lstStyle>
          <a:p>
            <a:fld id="{BDC83EC2-FBFC-4A2E-89B1-DB202753BC61}" type="slidenum">
              <a:rPr lang="en-US" smtClean="0"/>
              <a:t>‹#›</a:t>
            </a:fld>
            <a:endParaRPr lang="en-US"/>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F216DD3-F2EE-4795-9689-B745EE38D8CE}" type="datetimeFigureOut">
              <a:rPr lang="en-US" smtClean="0"/>
              <a:t>8/30/2020</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BDC83EC2-FBFC-4A2E-89B1-DB202753BC6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2F216DD3-F2EE-4795-9689-B745EE38D8CE}" type="datetimeFigureOut">
              <a:rPr lang="en-US" smtClean="0"/>
              <a:t>8/30/2020</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BDC83EC2-FBFC-4A2E-89B1-DB202753BC61}" type="slidenum">
              <a:rPr lang="en-US" smtClean="0"/>
              <a:t>‹#›</a:t>
            </a:fld>
            <a:endParaRPr lang="en-US"/>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F216DD3-F2EE-4795-9689-B745EE38D8CE}" type="datetimeFigureOut">
              <a:rPr lang="en-US" smtClean="0"/>
              <a:t>8/30/2020</a:t>
            </a:fld>
            <a:endParaRPr lang="en-US"/>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DC83EC2-FBFC-4A2E-89B1-DB202753BC61}" type="slidenum">
              <a:rPr lang="en-US" smtClean="0"/>
              <a:t>‹#›</a:t>
            </a:fld>
            <a:endParaRPr lang="en-US"/>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946417" y="1834612"/>
            <a:ext cx="8197583" cy="779976"/>
          </a:xfrm>
        </p:spPr>
        <p:txBody>
          <a:bodyPr>
            <a:normAutofit/>
          </a:bodyPr>
          <a:lstStyle/>
          <a:p>
            <a:r>
              <a:rPr lang="en-US" sz="4000" dirty="0">
                <a:solidFill>
                  <a:schemeClr val="tx1"/>
                </a:solidFill>
              </a:rPr>
              <a:t>GRADUATION PROJECT REPORT 2</a:t>
            </a:r>
            <a:endParaRPr lang="en-US" sz="4000" dirty="0"/>
          </a:p>
        </p:txBody>
      </p:sp>
      <p:sp>
        <p:nvSpPr>
          <p:cNvPr id="3" name="عنوان فرعي 2"/>
          <p:cNvSpPr>
            <a:spLocks noGrp="1"/>
          </p:cNvSpPr>
          <p:nvPr>
            <p:ph type="subTitle" idx="1"/>
          </p:nvPr>
        </p:nvSpPr>
        <p:spPr>
          <a:xfrm>
            <a:off x="1221793" y="2924944"/>
            <a:ext cx="7406640" cy="3384376"/>
          </a:xfrm>
        </p:spPr>
        <p:txBody>
          <a:bodyPr>
            <a:normAutofit/>
          </a:bodyPr>
          <a:lstStyle/>
          <a:p>
            <a:pPr algn="ctr"/>
            <a:r>
              <a:rPr lang="en-US" sz="1800" b="1" dirty="0"/>
              <a:t>ANALYSIS AND REDESIGN FOUNDATION FOR THE BUILDING IN QABALAN –</a:t>
            </a:r>
            <a:r>
              <a:rPr lang="en-US" sz="1800" b="1" dirty="0" smtClean="0"/>
              <a:t>NABLUS</a:t>
            </a:r>
          </a:p>
          <a:p>
            <a:pPr algn="ctr"/>
            <a:r>
              <a:rPr lang="en-US" sz="1800" dirty="0"/>
              <a:t>By</a:t>
            </a:r>
          </a:p>
          <a:p>
            <a:pPr algn="ctr"/>
            <a:r>
              <a:rPr lang="en-US" sz="1800" dirty="0"/>
              <a:t>AHMAD AL-ZAQQA</a:t>
            </a:r>
          </a:p>
          <a:p>
            <a:pPr algn="ctr"/>
            <a:r>
              <a:rPr lang="en-US" sz="1800" dirty="0"/>
              <a:t>DALIA OBAID SHAHIN</a:t>
            </a:r>
          </a:p>
          <a:p>
            <a:pPr algn="ctr"/>
            <a:r>
              <a:rPr lang="en-US" sz="1800" dirty="0"/>
              <a:t>NOOR AL-HADI KHALAF </a:t>
            </a:r>
          </a:p>
          <a:p>
            <a:pPr algn="ctr"/>
            <a:r>
              <a:rPr lang="en-US" sz="1800" dirty="0"/>
              <a:t>MAYS MOHAMMAD ASHAYER</a:t>
            </a:r>
          </a:p>
          <a:p>
            <a:pPr algn="ctr"/>
            <a:endParaRPr lang="en-US" sz="1800" dirty="0"/>
          </a:p>
          <a:p>
            <a:pPr algn="ctr"/>
            <a:r>
              <a:rPr lang="en-US" sz="1800" dirty="0"/>
              <a:t>UNDER SUPERVISION OF: Dr. ISAM  JARADANEH</a:t>
            </a:r>
          </a:p>
          <a:p>
            <a:pPr algn="ctr"/>
            <a:endParaRPr lang="en-US" sz="1800" b="1"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6098" y="243879"/>
            <a:ext cx="1598030" cy="1590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02546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404664"/>
            <a:ext cx="7498080" cy="1143000"/>
          </a:xfrm>
        </p:spPr>
        <p:txBody>
          <a:bodyPr>
            <a:normAutofit/>
          </a:bodyPr>
          <a:lstStyle/>
          <a:p>
            <a:pPr lvl="0"/>
            <a:r>
              <a:rPr lang="en-US" sz="3600" b="1" dirty="0">
                <a:effectLst/>
              </a:rPr>
              <a:t>For Shear</a:t>
            </a:r>
            <a:r>
              <a:rPr lang="en-US" sz="3600" b="1" dirty="0" smtClean="0">
                <a:effectLst/>
              </a:rPr>
              <a:t>:</a:t>
            </a:r>
            <a:endParaRPr lang="en-US" sz="3600" b="1"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1032489" y="1825677"/>
                <a:ext cx="7498080" cy="2413248"/>
              </a:xfrm>
            </p:spPr>
            <p:txBody>
              <a:bodyPr/>
              <a:lstStyle/>
              <a:p>
                <a:pPr marL="596646" indent="-514350">
                  <a:buAutoNum type="arabicPeriod"/>
                </a:pPr>
                <a:r>
                  <a:rPr lang="en-US" dirty="0" smtClean="0"/>
                  <a:t>One-way </a:t>
                </a:r>
                <a:r>
                  <a:rPr lang="en-US" dirty="0"/>
                  <a:t>Shear: </a:t>
                </a:r>
                <a:r>
                  <a:rPr lang="en-US" dirty="0" smtClean="0"/>
                  <a:t>For wall shear.</a:t>
                </a:r>
              </a:p>
              <a:p>
                <a:pPr marL="82296" indent="0">
                  <a:buNone/>
                </a:pPr>
                <a:r>
                  <a:rPr lang="en-US" sz="2800" dirty="0"/>
                  <a:t>According to ACI 318-14 code </a:t>
                </a:r>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𝑉𝑐</m:t>
                    </m:r>
                    <m:r>
                      <a:rPr lang="en-US" i="1">
                        <a:latin typeface="Cambria Math" panose="02040503050406030204" pitchFamily="18" charset="0"/>
                      </a:rPr>
                      <m:t>= ∅(</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167</m:t>
                    </m:r>
                    <m:r>
                      <a:rPr lang="en-US" i="1">
                        <a:latin typeface="Cambria Math" panose="02040503050406030204" pitchFamily="18" charset="0"/>
                      </a:rPr>
                      <m:t> </m:t>
                    </m:r>
                    <m:rad>
                      <m:radPr>
                        <m:degHide m:val="on"/>
                        <m:ctrlPr>
                          <a:rPr lang="en-US" i="1">
                            <a:latin typeface="Cambria Math" panose="02040503050406030204" pitchFamily="18" charset="0"/>
                          </a:rPr>
                        </m:ctrlPr>
                      </m:radPr>
                      <m:deg/>
                      <m:e>
                        <m:sSubSup>
                          <m:sSubSupPr>
                            <m:ctrlPr>
                              <a:rPr lang="en-US" i="1">
                                <a:latin typeface="Cambria Math" panose="02040503050406030204" pitchFamily="18" charset="0"/>
                              </a:rPr>
                            </m:ctrlPr>
                          </m:sSubSupPr>
                          <m:e>
                            <m:r>
                              <a:rPr lang="en-US" i="1">
                                <a:latin typeface="Cambria Math" panose="02040503050406030204" pitchFamily="18" charset="0"/>
                              </a:rPr>
                              <m:t>𝑓</m:t>
                            </m:r>
                          </m:e>
                          <m:sub>
                            <m:r>
                              <a:rPr lang="en-US" i="1">
                                <a:latin typeface="Cambria Math" panose="02040503050406030204" pitchFamily="18" charset="0"/>
                              </a:rPr>
                              <m:t>𝑐</m:t>
                            </m:r>
                          </m:sub>
                          <m:sup>
                            <m:r>
                              <a:rPr lang="en-US" i="1">
                                <a:latin typeface="Cambria Math" panose="02040503050406030204" pitchFamily="18" charset="0"/>
                              </a:rPr>
                              <m:t>/</m:t>
                            </m:r>
                          </m:sup>
                        </m:sSubSup>
                      </m:e>
                    </m:rad>
                    <m:r>
                      <a:rPr lang="en-US" i="1">
                        <a:latin typeface="Cambria Math" panose="02040503050406030204" pitchFamily="18" charset="0"/>
                      </a:rPr>
                      <m:t> </m:t>
                    </m:r>
                    <m:r>
                      <a:rPr lang="en-US" i="1">
                        <a:latin typeface="Cambria Math" panose="02040503050406030204" pitchFamily="18" charset="0"/>
                      </a:rPr>
                      <m:t>𝑏𝑤</m:t>
                    </m:r>
                    <m:r>
                      <a:rPr lang="en-US" i="1">
                        <a:latin typeface="Cambria Math" panose="02040503050406030204" pitchFamily="18" charset="0"/>
                      </a:rPr>
                      <m:t> </m:t>
                    </m:r>
                    <m:r>
                      <a:rPr lang="en-US" i="1">
                        <a:latin typeface="Cambria Math" panose="02040503050406030204" pitchFamily="18" charset="0"/>
                      </a:rPr>
                      <m:t>𝑑</m:t>
                    </m:r>
                    <m:r>
                      <a:rPr lang="en-US" i="1">
                        <a:latin typeface="Cambria Math" panose="02040503050406030204" pitchFamily="18" charset="0"/>
                      </a:rPr>
                      <m:t>) </m:t>
                    </m:r>
                  </m:oMath>
                </a14:m>
                <a:endParaRPr lang="en-US"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1032489" y="1825677"/>
                <a:ext cx="7498080" cy="2413248"/>
              </a:xfrm>
              <a:blipFill rotWithShape="1">
                <a:blip r:embed="rId2"/>
                <a:stretch>
                  <a:fillRect l="-488" t="-3283"/>
                </a:stretch>
              </a:blipFill>
            </p:spPr>
            <p:txBody>
              <a:bodyPr/>
              <a:lstStyle/>
              <a:p>
                <a:r>
                  <a:rPr lang="en-US">
                    <a:noFill/>
                  </a:rPr>
                  <a:t> </a:t>
                </a:r>
              </a:p>
            </p:txBody>
          </p:sp>
        </mc:Fallback>
      </mc:AlternateContent>
    </p:spTree>
    <p:extLst>
      <p:ext uri="{BB962C8B-B14F-4D97-AF65-F5344CB8AC3E}">
        <p14:creationId xmlns:p14="http://schemas.microsoft.com/office/powerpoint/2010/main" val="25955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1187624" y="404664"/>
                <a:ext cx="7498080" cy="5976664"/>
              </a:xfrm>
            </p:spPr>
            <p:txBody>
              <a:bodyPr/>
              <a:lstStyle/>
              <a:p>
                <a:pPr marL="82296" indent="0">
                  <a:buNone/>
                </a:pPr>
                <a:r>
                  <a:rPr lang="en-US" dirty="0" smtClean="0"/>
                  <a:t>2. Two-way shear (Punching Shear): </a:t>
                </a:r>
                <a14:m>
                  <m:oMath xmlns:m="http://schemas.openxmlformats.org/officeDocument/2006/math">
                    <m:r>
                      <a:rPr lang="en-US" sz="2800" i="1">
                        <a:latin typeface="Cambria Math" panose="02040503050406030204" pitchFamily="18" charset="0"/>
                      </a:rPr>
                      <m:t>𝑆𝑡𝑟𝑒𝑠𝑠</m:t>
                    </m:r>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𝑣</m:t>
                        </m:r>
                      </m:e>
                      <m:sub>
                        <m:r>
                          <a:rPr lang="en-US" sz="2800" i="1">
                            <a:latin typeface="Cambria Math" panose="02040503050406030204" pitchFamily="18" charset="0"/>
                          </a:rPr>
                          <m:t>𝑢</m:t>
                        </m:r>
                      </m:sub>
                    </m:sSub>
                    <m:r>
                      <a:rPr lang="en-US" sz="2800" i="1">
                        <a:latin typeface="Cambria Math" panose="02040503050406030204" pitchFamily="18" charset="0"/>
                      </a:rPr>
                      <m:t>=</m:t>
                    </m:r>
                    <m:f>
                      <m:fPr>
                        <m:ctrlPr>
                          <a:rPr lang="en-US" sz="2800" i="1">
                            <a:latin typeface="Cambria Math" panose="02040503050406030204" pitchFamily="18" charset="0"/>
                          </a:rPr>
                        </m:ctrlPr>
                      </m:fPr>
                      <m:num>
                        <m:sSub>
                          <m:sSubPr>
                            <m:ctrlPr>
                              <a:rPr lang="en-US" sz="2800" i="1">
                                <a:latin typeface="Cambria Math" panose="02040503050406030204" pitchFamily="18" charset="0"/>
                              </a:rPr>
                            </m:ctrlPr>
                          </m:sSubPr>
                          <m:e>
                            <m:r>
                              <a:rPr lang="en-US" sz="2800" i="1">
                                <a:latin typeface="Cambria Math" panose="02040503050406030204" pitchFamily="18" charset="0"/>
                              </a:rPr>
                              <m:t>𝑉</m:t>
                            </m:r>
                          </m:e>
                          <m:sub>
                            <m:r>
                              <a:rPr lang="en-US" sz="2800" i="1">
                                <a:latin typeface="Cambria Math" panose="02040503050406030204" pitchFamily="18" charset="0"/>
                              </a:rPr>
                              <m:t>𝑢</m:t>
                            </m:r>
                          </m:sub>
                        </m:sSub>
                      </m:num>
                      <m:den>
                        <m:sSub>
                          <m:sSubPr>
                            <m:ctrlPr>
                              <a:rPr lang="en-US" sz="2800" i="1">
                                <a:latin typeface="Cambria Math" panose="02040503050406030204" pitchFamily="18" charset="0"/>
                              </a:rPr>
                            </m:ctrlPr>
                          </m:sSubPr>
                          <m:e>
                            <m:r>
                              <a:rPr lang="en-US" sz="2800" i="1">
                                <a:latin typeface="Cambria Math" panose="02040503050406030204" pitchFamily="18" charset="0"/>
                              </a:rPr>
                              <m:t>𝑏</m:t>
                            </m:r>
                          </m:e>
                          <m:sub>
                            <m:r>
                              <a:rPr lang="en-US" sz="2800" i="1">
                                <a:latin typeface="Cambria Math" panose="02040503050406030204" pitchFamily="18" charset="0"/>
                              </a:rPr>
                              <m:t>𝑜</m:t>
                            </m:r>
                          </m:sub>
                        </m:sSub>
                        <m:r>
                          <a:rPr lang="en-US" sz="2800" i="1">
                            <a:latin typeface="Cambria Math" panose="02040503050406030204" pitchFamily="18" charset="0"/>
                          </a:rPr>
                          <m:t>𝑑</m:t>
                        </m:r>
                      </m:den>
                    </m:f>
                    <m:r>
                      <a:rPr lang="en-US" sz="2800" i="1">
                        <a:latin typeface="Cambria Math" panose="02040503050406030204" pitchFamily="18" charset="0"/>
                      </a:rPr>
                      <m:t>+</m:t>
                    </m:r>
                    <m:f>
                      <m:fPr>
                        <m:ctrlPr>
                          <a:rPr lang="en-US" sz="2800" i="1">
                            <a:latin typeface="Cambria Math" panose="02040503050406030204" pitchFamily="18" charset="0"/>
                          </a:rPr>
                        </m:ctrlPr>
                      </m:fPr>
                      <m:num>
                        <m:sSub>
                          <m:sSubPr>
                            <m:ctrlPr>
                              <a:rPr lang="en-US" sz="2800" i="1">
                                <a:latin typeface="Cambria Math" panose="02040503050406030204" pitchFamily="18" charset="0"/>
                              </a:rPr>
                            </m:ctrlPr>
                          </m:sSubPr>
                          <m:e>
                            <m:r>
                              <a:rPr lang="en-US" sz="2800" i="1">
                                <a:latin typeface="Cambria Math" panose="02040503050406030204" pitchFamily="18" charset="0"/>
                              </a:rPr>
                              <m:t>𝛾</m:t>
                            </m:r>
                          </m:e>
                          <m:sub>
                            <m:r>
                              <a:rPr lang="en-US" sz="2800" i="1">
                                <a:latin typeface="Cambria Math" panose="02040503050406030204" pitchFamily="18" charset="0"/>
                              </a:rPr>
                              <m:t>𝑣</m:t>
                            </m:r>
                            <m:r>
                              <a:rPr lang="en-US" sz="2800" i="1">
                                <a:latin typeface="Cambria Math" panose="02040503050406030204" pitchFamily="18" charset="0"/>
                              </a:rPr>
                              <m:t>1</m:t>
                            </m:r>
                          </m:sub>
                        </m:sSub>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r>
                              <a:rPr lang="en-US" sz="2800" i="1">
                                <a:latin typeface="Cambria Math" panose="02040503050406030204" pitchFamily="18" charset="0"/>
                              </a:rPr>
                              <m:t>𝑢</m:t>
                            </m:r>
                            <m:r>
                              <a:rPr lang="en-US" sz="2800" i="1">
                                <a:latin typeface="Cambria Math" panose="02040503050406030204" pitchFamily="18" charset="0"/>
                              </a:rPr>
                              <m:t>1</m:t>
                            </m:r>
                          </m:sub>
                        </m:sSub>
                        <m:sSubSup>
                          <m:sSubSupPr>
                            <m:ctrlPr>
                              <a:rPr lang="en-US" sz="2800" i="1">
                                <a:latin typeface="Cambria Math" panose="02040503050406030204" pitchFamily="18" charset="0"/>
                              </a:rPr>
                            </m:ctrlPr>
                          </m:sSubSupPr>
                          <m:e>
                            <m:r>
                              <a:rPr lang="en-US" sz="2800" i="1">
                                <a:latin typeface="Cambria Math" panose="02040503050406030204" pitchFamily="18" charset="0"/>
                              </a:rPr>
                              <m:t>𝐶</m:t>
                            </m:r>
                          </m:e>
                          <m:sub>
                            <m:r>
                              <a:rPr lang="en-US" sz="2800" i="1">
                                <a:latin typeface="Cambria Math" panose="02040503050406030204" pitchFamily="18" charset="0"/>
                              </a:rPr>
                              <m:t>1</m:t>
                            </m:r>
                          </m:sub>
                          <m:sup>
                            <m:r>
                              <a:rPr lang="en-US" sz="2800" i="1">
                                <a:latin typeface="Cambria Math" panose="02040503050406030204" pitchFamily="18" charset="0"/>
                              </a:rPr>
                              <m:t>/</m:t>
                            </m:r>
                          </m:sup>
                        </m:sSubSup>
                      </m:num>
                      <m:den>
                        <m:sSub>
                          <m:sSubPr>
                            <m:ctrlPr>
                              <a:rPr lang="en-US" sz="2800" i="1">
                                <a:latin typeface="Cambria Math" panose="02040503050406030204" pitchFamily="18" charset="0"/>
                              </a:rPr>
                            </m:ctrlPr>
                          </m:sSubPr>
                          <m:e>
                            <m:r>
                              <a:rPr lang="en-US" sz="2800" i="1">
                                <a:latin typeface="Cambria Math" panose="02040503050406030204" pitchFamily="18" charset="0"/>
                              </a:rPr>
                              <m:t>𝐽</m:t>
                            </m:r>
                          </m:e>
                          <m:sub>
                            <m:r>
                              <a:rPr lang="en-US" sz="2800" i="1">
                                <a:latin typeface="Cambria Math" panose="02040503050406030204" pitchFamily="18" charset="0"/>
                              </a:rPr>
                              <m:t>𝑐</m:t>
                            </m:r>
                            <m:r>
                              <a:rPr lang="en-US" sz="2800" i="1">
                                <a:latin typeface="Cambria Math" panose="02040503050406030204" pitchFamily="18" charset="0"/>
                              </a:rPr>
                              <m:t>1</m:t>
                            </m:r>
                          </m:sub>
                        </m:sSub>
                      </m:den>
                    </m:f>
                    <m:r>
                      <a:rPr lang="en-US" sz="2800" i="1">
                        <a:latin typeface="Cambria Math" panose="02040503050406030204" pitchFamily="18" charset="0"/>
                      </a:rPr>
                      <m:t>+</m:t>
                    </m:r>
                    <m:f>
                      <m:fPr>
                        <m:ctrlPr>
                          <a:rPr lang="en-US" sz="2800" i="1">
                            <a:latin typeface="Cambria Math" panose="02040503050406030204" pitchFamily="18" charset="0"/>
                          </a:rPr>
                        </m:ctrlPr>
                      </m:fPr>
                      <m:num>
                        <m:sSub>
                          <m:sSubPr>
                            <m:ctrlPr>
                              <a:rPr lang="en-US" sz="2800" i="1">
                                <a:latin typeface="Cambria Math" panose="02040503050406030204" pitchFamily="18" charset="0"/>
                              </a:rPr>
                            </m:ctrlPr>
                          </m:sSubPr>
                          <m:e>
                            <m:r>
                              <a:rPr lang="en-US" sz="2800" i="1">
                                <a:latin typeface="Cambria Math" panose="02040503050406030204" pitchFamily="18" charset="0"/>
                              </a:rPr>
                              <m:t>𝛾</m:t>
                            </m:r>
                          </m:e>
                          <m:sub>
                            <m:r>
                              <a:rPr lang="en-US" sz="2800" i="1">
                                <a:latin typeface="Cambria Math" panose="02040503050406030204" pitchFamily="18" charset="0"/>
                              </a:rPr>
                              <m:t>𝑣</m:t>
                            </m:r>
                            <m:r>
                              <a:rPr lang="en-US" sz="2800" i="1">
                                <a:latin typeface="Cambria Math" panose="02040503050406030204" pitchFamily="18" charset="0"/>
                              </a:rPr>
                              <m:t>2</m:t>
                            </m:r>
                          </m:sub>
                        </m:sSub>
                        <m:sSub>
                          <m:sSubPr>
                            <m:ctrlPr>
                              <a:rPr lang="en-US" sz="2800" i="1">
                                <a:latin typeface="Cambria Math" panose="02040503050406030204" pitchFamily="18" charset="0"/>
                              </a:rPr>
                            </m:ctrlPr>
                          </m:sSubPr>
                          <m:e>
                            <m:r>
                              <a:rPr lang="en-US" sz="2800" i="1">
                                <a:latin typeface="Cambria Math" panose="02040503050406030204" pitchFamily="18" charset="0"/>
                              </a:rPr>
                              <m:t>𝑀</m:t>
                            </m:r>
                          </m:e>
                          <m:sub>
                            <m:r>
                              <a:rPr lang="en-US" sz="2800" i="1">
                                <a:latin typeface="Cambria Math" panose="02040503050406030204" pitchFamily="18" charset="0"/>
                              </a:rPr>
                              <m:t>𝑢</m:t>
                            </m:r>
                            <m:r>
                              <a:rPr lang="en-US" sz="2800" i="1">
                                <a:latin typeface="Cambria Math" panose="02040503050406030204" pitchFamily="18" charset="0"/>
                              </a:rPr>
                              <m:t>2</m:t>
                            </m:r>
                          </m:sub>
                        </m:sSub>
                        <m:sSubSup>
                          <m:sSubSupPr>
                            <m:ctrlPr>
                              <a:rPr lang="en-US" sz="2800" i="1">
                                <a:latin typeface="Cambria Math" panose="02040503050406030204" pitchFamily="18" charset="0"/>
                              </a:rPr>
                            </m:ctrlPr>
                          </m:sSubSupPr>
                          <m:e>
                            <m:r>
                              <a:rPr lang="en-US" sz="2800" i="1">
                                <a:latin typeface="Cambria Math" panose="02040503050406030204" pitchFamily="18" charset="0"/>
                              </a:rPr>
                              <m:t>𝐶</m:t>
                            </m:r>
                          </m:e>
                          <m:sub>
                            <m:r>
                              <a:rPr lang="en-US" sz="2800" i="1">
                                <a:latin typeface="Cambria Math" panose="02040503050406030204" pitchFamily="18" charset="0"/>
                              </a:rPr>
                              <m:t>2</m:t>
                            </m:r>
                          </m:sub>
                          <m:sup>
                            <m:r>
                              <a:rPr lang="en-US" sz="2800" i="1">
                                <a:latin typeface="Cambria Math" panose="02040503050406030204" pitchFamily="18" charset="0"/>
                              </a:rPr>
                              <m:t>/</m:t>
                            </m:r>
                          </m:sup>
                        </m:sSubSup>
                      </m:num>
                      <m:den>
                        <m:sSub>
                          <m:sSubPr>
                            <m:ctrlPr>
                              <a:rPr lang="en-US" sz="2800" i="1">
                                <a:latin typeface="Cambria Math" panose="02040503050406030204" pitchFamily="18" charset="0"/>
                              </a:rPr>
                            </m:ctrlPr>
                          </m:sSubPr>
                          <m:e>
                            <m:r>
                              <a:rPr lang="en-US" sz="2800" i="1">
                                <a:latin typeface="Cambria Math" panose="02040503050406030204" pitchFamily="18" charset="0"/>
                              </a:rPr>
                              <m:t>𝐽</m:t>
                            </m:r>
                          </m:e>
                          <m:sub>
                            <m:r>
                              <a:rPr lang="en-US" sz="2800" i="1">
                                <a:latin typeface="Cambria Math" panose="02040503050406030204" pitchFamily="18" charset="0"/>
                              </a:rPr>
                              <m:t>𝑐</m:t>
                            </m:r>
                            <m:r>
                              <a:rPr lang="en-US" sz="2800" i="1">
                                <a:latin typeface="Cambria Math" panose="02040503050406030204" pitchFamily="18" charset="0"/>
                              </a:rPr>
                              <m:t>2</m:t>
                            </m:r>
                          </m:sub>
                        </m:sSub>
                      </m:den>
                    </m:f>
                    <m:r>
                      <a:rPr lang="en-US" sz="2800" b="0" i="0" smtClean="0">
                        <a:latin typeface="Cambria Math"/>
                      </a:rPr>
                      <m:t>  </m:t>
                    </m:r>
                  </m:oMath>
                </a14:m>
                <a:endParaRPr lang="en-US" sz="2800" b="0" i="0" dirty="0" smtClean="0">
                  <a:latin typeface="Cambria Math"/>
                </a:endParaRPr>
              </a:p>
              <a:p>
                <a:pPr marL="82296" indent="0">
                  <a:buNone/>
                </a:pPr>
                <a:endParaRPr lang="en-US" sz="2000" i="1" dirty="0" smtClean="0"/>
              </a:p>
              <a:p>
                <a:pPr marL="82296"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𝛾</m:t>
                          </m:r>
                        </m:e>
                        <m:sub>
                          <m:r>
                            <a:rPr lang="en-US" sz="2000" i="1">
                              <a:latin typeface="Cambria Math" panose="02040503050406030204" pitchFamily="18" charset="0"/>
                            </a:rPr>
                            <m:t>𝑣</m:t>
                          </m:r>
                          <m:r>
                            <a:rPr lang="en-US" sz="2000" i="1">
                              <a:latin typeface="Cambria Math" panose="02040503050406030204" pitchFamily="18" charset="0"/>
                            </a:rPr>
                            <m:t>1</m:t>
                          </m:r>
                        </m:sub>
                      </m:sSub>
                      <m:r>
                        <a:rPr lang="en-US" sz="2000" i="1">
                          <a:latin typeface="Cambria Math" panose="02040503050406030204" pitchFamily="18" charset="0"/>
                        </a:rPr>
                        <m:t>=</m:t>
                      </m:r>
                      <m:r>
                        <a:rPr lang="en-US" sz="2000" i="1">
                          <a:latin typeface="Cambria Math" panose="02040503050406030204" pitchFamily="18" charset="0"/>
                        </a:rPr>
                        <m:t>1</m:t>
                      </m:r>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𝛾</m:t>
                          </m:r>
                        </m:e>
                        <m:sub>
                          <m:r>
                            <a:rPr lang="en-US" sz="2000" i="1">
                              <a:latin typeface="Cambria Math" panose="02040503050406030204" pitchFamily="18" charset="0"/>
                            </a:rPr>
                            <m:t>𝑓</m:t>
                          </m:r>
                          <m:r>
                            <a:rPr lang="en-US" sz="2000" i="1">
                              <a:latin typeface="Cambria Math" panose="02040503050406030204" pitchFamily="18" charset="0"/>
                            </a:rPr>
                            <m:t>1</m:t>
                          </m:r>
                          <m:r>
                            <a:rPr lang="en-US" sz="2000" i="1">
                              <a:latin typeface="Cambria Math" panose="02040503050406030204" pitchFamily="18" charset="0"/>
                            </a:rPr>
                            <m:t> </m:t>
                          </m:r>
                        </m:sub>
                      </m:sSub>
                    </m:oMath>
                  </m:oMathPara>
                </a14:m>
                <a:endParaRPr lang="en-US" sz="2000" dirty="0" smtClean="0"/>
              </a:p>
              <a:p>
                <a:pPr marL="82296"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𝛾</m:t>
                          </m:r>
                        </m:e>
                        <m:sub>
                          <m:r>
                            <a:rPr lang="en-US" sz="2000" i="1">
                              <a:latin typeface="Cambria Math" panose="02040503050406030204" pitchFamily="18" charset="0"/>
                            </a:rPr>
                            <m:t>𝑓</m:t>
                          </m:r>
                        </m:sub>
                      </m:sSub>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1</m:t>
                          </m:r>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2</m:t>
                              </m:r>
                            </m:num>
                            <m:den>
                              <m:r>
                                <a:rPr lang="en-US" sz="2000" i="1">
                                  <a:latin typeface="Cambria Math" panose="02040503050406030204" pitchFamily="18" charset="0"/>
                                </a:rPr>
                                <m:t>3</m:t>
                              </m:r>
                            </m:den>
                          </m:f>
                          <m:rad>
                            <m:radPr>
                              <m:degHide m:val="on"/>
                              <m:ctrlPr>
                                <a:rPr lang="en-US" sz="2000" i="1">
                                  <a:latin typeface="Cambria Math" panose="02040503050406030204" pitchFamily="18" charset="0"/>
                                </a:rPr>
                              </m:ctrlPr>
                            </m:radPr>
                            <m:deg/>
                            <m:e>
                              <m:f>
                                <m:fPr>
                                  <m:ctrlPr>
                                    <a:rPr lang="en-US" sz="2000" i="1">
                                      <a:latin typeface="Cambria Math" panose="02040503050406030204" pitchFamily="18" charset="0"/>
                                    </a:rPr>
                                  </m:ctrlPr>
                                </m:fPr>
                                <m:num>
                                  <m:r>
                                    <a:rPr lang="en-US" sz="2000" i="1">
                                      <a:latin typeface="Cambria Math" panose="02040503050406030204" pitchFamily="18" charset="0"/>
                                    </a:rPr>
                                    <m:t>𝑏</m:t>
                                  </m:r>
                                  <m:r>
                                    <a:rPr lang="en-US" sz="2000" i="1">
                                      <a:latin typeface="Cambria Math" panose="02040503050406030204" pitchFamily="18" charset="0"/>
                                    </a:rPr>
                                    <m:t>1</m:t>
                                  </m:r>
                                </m:num>
                                <m:den>
                                  <m:r>
                                    <a:rPr lang="en-US" sz="2000" i="1">
                                      <a:latin typeface="Cambria Math" panose="02040503050406030204" pitchFamily="18" charset="0"/>
                                    </a:rPr>
                                    <m:t>𝑏</m:t>
                                  </m:r>
                                  <m:r>
                                    <a:rPr lang="en-US" sz="2000" i="1">
                                      <a:latin typeface="Cambria Math" panose="02040503050406030204" pitchFamily="18" charset="0"/>
                                    </a:rPr>
                                    <m:t>2</m:t>
                                  </m:r>
                                </m:den>
                              </m:f>
                            </m:e>
                          </m:rad>
                        </m:den>
                      </m:f>
                      <m:r>
                        <a:rPr lang="en-US" sz="2000" i="1">
                          <a:latin typeface="Cambria Math" panose="02040503050406030204" pitchFamily="18" charset="0"/>
                        </a:rPr>
                        <m:t> ,  </m:t>
                      </m:r>
                      <m:r>
                        <a:rPr lang="en-US" sz="2000" i="1">
                          <a:latin typeface="Cambria Math" panose="02040503050406030204" pitchFamily="18" charset="0"/>
                        </a:rPr>
                        <m:t>𝑤h𝑒𝑟𝑒</m:t>
                      </m:r>
                      <m:r>
                        <a:rPr lang="en-US" sz="2000" i="1">
                          <a:latin typeface="Cambria Math" panose="02040503050406030204" pitchFamily="18" charset="0"/>
                        </a:rPr>
                        <m:t> </m:t>
                      </m:r>
                      <m:r>
                        <a:rPr lang="en-US" sz="2000" i="1">
                          <a:latin typeface="Cambria Math" panose="02040503050406030204" pitchFamily="18" charset="0"/>
                        </a:rPr>
                        <m:t>𝑏</m:t>
                      </m:r>
                      <m:r>
                        <a:rPr lang="en-US" sz="2000" i="1">
                          <a:latin typeface="Cambria Math" panose="02040503050406030204" pitchFamily="18" charset="0"/>
                        </a:rPr>
                        <m:t>1</m:t>
                      </m:r>
                      <m:r>
                        <a:rPr lang="en-US" sz="2000" i="1">
                          <a:latin typeface="Cambria Math" panose="02040503050406030204" pitchFamily="18" charset="0"/>
                        </a:rPr>
                        <m:t> </m:t>
                      </m:r>
                      <m:r>
                        <a:rPr lang="en-US" sz="2000" i="1">
                          <a:latin typeface="Cambria Math" panose="02040503050406030204" pitchFamily="18" charset="0"/>
                        </a:rPr>
                        <m:t>𝑎𝑛𝑑</m:t>
                      </m:r>
                      <m:r>
                        <a:rPr lang="en-US" sz="2000" i="1">
                          <a:latin typeface="Cambria Math" panose="02040503050406030204" pitchFamily="18" charset="0"/>
                        </a:rPr>
                        <m:t> </m:t>
                      </m:r>
                      <m:r>
                        <a:rPr lang="en-US" sz="2000" i="1">
                          <a:latin typeface="Cambria Math" panose="02040503050406030204" pitchFamily="18" charset="0"/>
                        </a:rPr>
                        <m:t>𝑏</m:t>
                      </m:r>
                      <m:r>
                        <a:rPr lang="en-US" sz="2000" i="1">
                          <a:latin typeface="Cambria Math" panose="02040503050406030204" pitchFamily="18" charset="0"/>
                        </a:rPr>
                        <m:t>2</m:t>
                      </m:r>
                      <m:r>
                        <a:rPr lang="en-US" sz="2000" i="1">
                          <a:latin typeface="Cambria Math" panose="02040503050406030204" pitchFamily="18" charset="0"/>
                        </a:rPr>
                        <m:t> </m:t>
                      </m:r>
                      <m:r>
                        <a:rPr lang="en-US" sz="2000" i="1">
                          <a:latin typeface="Cambria Math" panose="02040503050406030204" pitchFamily="18" charset="0"/>
                        </a:rPr>
                        <m:t>𝑡h𝑒</m:t>
                      </m:r>
                      <m:r>
                        <a:rPr lang="en-US" sz="2000" i="1">
                          <a:latin typeface="Cambria Math" panose="02040503050406030204" pitchFamily="18" charset="0"/>
                        </a:rPr>
                        <m:t> </m:t>
                      </m:r>
                      <m:r>
                        <a:rPr lang="en-US" sz="2000" i="1">
                          <a:latin typeface="Cambria Math" panose="02040503050406030204" pitchFamily="18" charset="0"/>
                        </a:rPr>
                        <m:t>𝑠𝑖𝑑𝑒𝑠</m:t>
                      </m:r>
                      <m:r>
                        <a:rPr lang="en-US" sz="2000" i="1">
                          <a:latin typeface="Cambria Math" panose="02040503050406030204" pitchFamily="18" charset="0"/>
                        </a:rPr>
                        <m:t> </m:t>
                      </m:r>
                      <m:r>
                        <a:rPr lang="en-US" sz="2000" i="1">
                          <a:latin typeface="Cambria Math" panose="02040503050406030204" pitchFamily="18" charset="0"/>
                        </a:rPr>
                        <m:t>𝑜𝑓</m:t>
                      </m:r>
                      <m:r>
                        <a:rPr lang="en-US" sz="2000" i="1">
                          <a:latin typeface="Cambria Math" panose="02040503050406030204" pitchFamily="18" charset="0"/>
                        </a:rPr>
                        <m:t> </m:t>
                      </m:r>
                      <m:r>
                        <a:rPr lang="en-US" sz="2000" i="1">
                          <a:latin typeface="Cambria Math" panose="02040503050406030204" pitchFamily="18" charset="0"/>
                        </a:rPr>
                        <m:t>𝑠𝑒𝑐𝑡𝑖𝑜𝑛</m:t>
                      </m:r>
                      <m:r>
                        <a:rPr lang="en-US" sz="2000" i="1">
                          <a:latin typeface="Cambria Math" panose="02040503050406030204" pitchFamily="18" charset="0"/>
                        </a:rPr>
                        <m:t> </m:t>
                      </m:r>
                      <m:r>
                        <a:rPr lang="en-US" sz="2000" i="1">
                          <a:latin typeface="Cambria Math" panose="02040503050406030204" pitchFamily="18" charset="0"/>
                        </a:rPr>
                        <m:t>𝑜𝑓</m:t>
                      </m:r>
                      <m:r>
                        <a:rPr lang="en-US" sz="2000" i="1">
                          <a:latin typeface="Cambria Math" panose="02040503050406030204" pitchFamily="18" charset="0"/>
                        </a:rPr>
                        <m:t> </m:t>
                      </m:r>
                      <m:r>
                        <a:rPr lang="en-US" sz="2000" i="1">
                          <a:latin typeface="Cambria Math" panose="02040503050406030204" pitchFamily="18" charset="0"/>
                        </a:rPr>
                        <m:t>𝑝𝑢𝑛𝑐h𝑖𝑛𝑔</m:t>
                      </m:r>
                    </m:oMath>
                  </m:oMathPara>
                </a14:m>
                <a:endParaRPr lang="en-US" sz="2000" dirty="0"/>
              </a:p>
              <a:p>
                <a:pPr marL="82296" indent="0">
                  <a:buNone/>
                </a:pPr>
                <a14:m>
                  <m:oMath xmlns:m="http://schemas.openxmlformats.org/officeDocument/2006/math">
                    <m:r>
                      <a:rPr lang="en-US" sz="2000" i="1">
                        <a:latin typeface="Cambria Math" panose="02040503050406030204" pitchFamily="18" charset="0"/>
                      </a:rPr>
                      <m:t>𝐶𝑎𝑝𝑎𝑐𝑖𝑡𝑦</m:t>
                    </m:r>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𝑣</m:t>
                        </m:r>
                      </m:e>
                      <m:sub>
                        <m:r>
                          <a:rPr lang="en-US" sz="2000" i="1">
                            <a:latin typeface="Cambria Math" panose="02040503050406030204" pitchFamily="18" charset="0"/>
                          </a:rPr>
                          <m:t>𝑐</m:t>
                        </m:r>
                        <m:r>
                          <a:rPr lang="en-US" sz="2000" i="1">
                            <a:latin typeface="Cambria Math" panose="02040503050406030204" pitchFamily="18" charset="0"/>
                          </a:rPr>
                          <m:t>,</m:t>
                        </m:r>
                        <m:r>
                          <a:rPr lang="en-US" sz="2000" i="1">
                            <a:latin typeface="Cambria Math" panose="02040503050406030204" pitchFamily="18" charset="0"/>
                          </a:rPr>
                          <m:t>𝑝</m:t>
                        </m:r>
                      </m:sub>
                    </m:sSub>
                    <m:r>
                      <a:rPr lang="en-US" sz="2000" i="1">
                        <a:latin typeface="Cambria Math" panose="02040503050406030204" pitchFamily="18" charset="0"/>
                      </a:rPr>
                      <m:t>≤</m:t>
                    </m:r>
                    <m:r>
                      <a:rPr lang="en-US" sz="2000" i="1">
                        <a:latin typeface="Cambria Math" panose="02040503050406030204" pitchFamily="18" charset="0"/>
                      </a:rPr>
                      <m:t>0</m:t>
                    </m:r>
                    <m:r>
                      <a:rPr lang="en-US" sz="2000" i="1">
                        <a:latin typeface="Cambria Math" panose="02040503050406030204" pitchFamily="18" charset="0"/>
                      </a:rPr>
                      <m:t>.</m:t>
                    </m:r>
                    <m:r>
                      <a:rPr lang="en-US" sz="2000" i="1">
                        <a:latin typeface="Cambria Math" panose="02040503050406030204" pitchFamily="18" charset="0"/>
                      </a:rPr>
                      <m:t>17</m:t>
                    </m:r>
                    <m:d>
                      <m:dPr>
                        <m:ctrlPr>
                          <a:rPr lang="en-US" sz="2000" i="1">
                            <a:latin typeface="Cambria Math" panose="02040503050406030204" pitchFamily="18" charset="0"/>
                          </a:rPr>
                        </m:ctrlPr>
                      </m:dPr>
                      <m:e>
                        <m:r>
                          <a:rPr lang="en-US" sz="2000" i="1">
                            <a:latin typeface="Cambria Math" panose="02040503050406030204" pitchFamily="18" charset="0"/>
                          </a:rPr>
                          <m:t>1</m:t>
                        </m:r>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2</m:t>
                            </m:r>
                          </m:num>
                          <m:den>
                            <m:r>
                              <a:rPr lang="en-US" sz="2000" i="1">
                                <a:latin typeface="Cambria Math" panose="02040503050406030204" pitchFamily="18" charset="0"/>
                              </a:rPr>
                              <m:t>𝛽</m:t>
                            </m:r>
                          </m:den>
                        </m:f>
                      </m:e>
                    </m:d>
                    <m:rad>
                      <m:radPr>
                        <m:degHide m:val="on"/>
                        <m:ctrlPr>
                          <a:rPr lang="en-US" sz="2000" i="1">
                            <a:latin typeface="Cambria Math" panose="02040503050406030204" pitchFamily="18" charset="0"/>
                          </a:rPr>
                        </m:ctrlPr>
                      </m:radPr>
                      <m:deg/>
                      <m:e>
                        <m:sSubSup>
                          <m:sSubSupPr>
                            <m:ctrlPr>
                              <a:rPr lang="en-US" sz="2000" i="1">
                                <a:latin typeface="Cambria Math" panose="02040503050406030204" pitchFamily="18" charset="0"/>
                              </a:rPr>
                            </m:ctrlPr>
                          </m:sSubSupPr>
                          <m:e>
                            <m:r>
                              <a:rPr lang="en-US" sz="2000" i="1">
                                <a:latin typeface="Cambria Math" panose="02040503050406030204" pitchFamily="18" charset="0"/>
                              </a:rPr>
                              <m:t>𝑓</m:t>
                            </m:r>
                          </m:e>
                          <m:sub>
                            <m:r>
                              <a:rPr lang="en-US" sz="2000" i="1">
                                <a:latin typeface="Cambria Math" panose="02040503050406030204" pitchFamily="18" charset="0"/>
                              </a:rPr>
                              <m:t>𝑐</m:t>
                            </m:r>
                          </m:sub>
                          <m:sup>
                            <m:r>
                              <a:rPr lang="en-US" sz="2000" i="1">
                                <a:latin typeface="Cambria Math" panose="02040503050406030204" pitchFamily="18" charset="0"/>
                              </a:rPr>
                              <m:t>/</m:t>
                            </m:r>
                          </m:sup>
                        </m:sSubSup>
                      </m:e>
                    </m:rad>
                    <m:r>
                      <a:rPr lang="en-US" sz="2000" i="1">
                        <a:latin typeface="Cambria Math" panose="02040503050406030204" pitchFamily="18" charset="0"/>
                      </a:rPr>
                      <m:t> </m:t>
                    </m:r>
                  </m:oMath>
                </a14:m>
                <a:r>
                  <a:rPr lang="en-US" sz="2000" dirty="0"/>
                  <a:t> </a:t>
                </a:r>
              </a:p>
              <a:p>
                <a:pPr marL="82296" indent="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m:t>
                      </m:r>
                      <m:r>
                        <a:rPr lang="en-US" sz="2000" i="1">
                          <a:latin typeface="Cambria Math" panose="02040503050406030204" pitchFamily="18" charset="0"/>
                        </a:rPr>
                        <m:t>0</m:t>
                      </m:r>
                      <m:r>
                        <a:rPr lang="en-US" sz="2000" i="1">
                          <a:latin typeface="Cambria Math" panose="02040503050406030204" pitchFamily="18" charset="0"/>
                        </a:rPr>
                        <m:t>.</m:t>
                      </m:r>
                      <m:r>
                        <a:rPr lang="en-US" sz="2000" i="1">
                          <a:latin typeface="Cambria Math" panose="02040503050406030204" pitchFamily="18" charset="0"/>
                        </a:rPr>
                        <m:t>083</m:t>
                      </m:r>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𝛼</m:t>
                                  </m:r>
                                </m:e>
                                <m:sub>
                                  <m:r>
                                    <a:rPr lang="en-US" sz="2000" i="1">
                                      <a:latin typeface="Cambria Math" panose="02040503050406030204" pitchFamily="18" charset="0"/>
                                    </a:rPr>
                                    <m:t>𝑠</m:t>
                                  </m:r>
                                </m:sub>
                              </m:sSub>
                              <m:r>
                                <a:rPr lang="en-US" sz="2000" i="1">
                                  <a:latin typeface="Cambria Math" panose="02040503050406030204" pitchFamily="18" charset="0"/>
                                </a:rPr>
                                <m:t> </m:t>
                              </m:r>
                              <m:r>
                                <a:rPr lang="en-US" sz="2000" i="1">
                                  <a:latin typeface="Cambria Math" panose="02040503050406030204" pitchFamily="18" charset="0"/>
                                </a:rPr>
                                <m:t>𝑑</m:t>
                              </m:r>
                            </m:num>
                            <m:den>
                              <m:sSub>
                                <m:sSubPr>
                                  <m:ctrlPr>
                                    <a:rPr lang="en-US" sz="2000" i="1">
                                      <a:latin typeface="Cambria Math" panose="02040503050406030204" pitchFamily="18" charset="0"/>
                                    </a:rPr>
                                  </m:ctrlPr>
                                </m:sSubPr>
                                <m:e>
                                  <m:r>
                                    <a:rPr lang="en-US" sz="2000" i="1">
                                      <a:latin typeface="Cambria Math" panose="02040503050406030204" pitchFamily="18" charset="0"/>
                                    </a:rPr>
                                    <m:t>𝑏</m:t>
                                  </m:r>
                                </m:e>
                                <m:sub>
                                  <m:r>
                                    <a:rPr lang="en-US" sz="2000" i="1">
                                      <a:latin typeface="Cambria Math" panose="02040503050406030204" pitchFamily="18" charset="0"/>
                                    </a:rPr>
                                    <m:t>0</m:t>
                                  </m:r>
                                </m:sub>
                              </m:sSub>
                            </m:den>
                          </m:f>
                          <m:r>
                            <a:rPr lang="en-US" sz="2000" i="1">
                              <a:latin typeface="Cambria Math" panose="02040503050406030204" pitchFamily="18" charset="0"/>
                            </a:rPr>
                            <m:t>+</m:t>
                          </m:r>
                          <m:r>
                            <a:rPr lang="en-US" sz="2000" i="1">
                              <a:latin typeface="Cambria Math" panose="02040503050406030204" pitchFamily="18" charset="0"/>
                            </a:rPr>
                            <m:t>2</m:t>
                          </m:r>
                        </m:e>
                      </m:d>
                      <m:rad>
                        <m:radPr>
                          <m:degHide m:val="on"/>
                          <m:ctrlPr>
                            <a:rPr lang="en-US" sz="2000" i="1">
                              <a:latin typeface="Cambria Math" panose="02040503050406030204" pitchFamily="18" charset="0"/>
                            </a:rPr>
                          </m:ctrlPr>
                        </m:radPr>
                        <m:deg/>
                        <m:e>
                          <m:sSubSup>
                            <m:sSubSupPr>
                              <m:ctrlPr>
                                <a:rPr lang="en-US" sz="2000" i="1">
                                  <a:latin typeface="Cambria Math" panose="02040503050406030204" pitchFamily="18" charset="0"/>
                                </a:rPr>
                              </m:ctrlPr>
                            </m:sSubSupPr>
                            <m:e>
                              <m:r>
                                <a:rPr lang="en-US" sz="2000" i="1">
                                  <a:latin typeface="Cambria Math" panose="02040503050406030204" pitchFamily="18" charset="0"/>
                                </a:rPr>
                                <m:t>𝑓</m:t>
                              </m:r>
                            </m:e>
                            <m:sub>
                              <m:r>
                                <a:rPr lang="en-US" sz="2000" i="1">
                                  <a:latin typeface="Cambria Math" panose="02040503050406030204" pitchFamily="18" charset="0"/>
                                </a:rPr>
                                <m:t>𝑐</m:t>
                              </m:r>
                            </m:sub>
                            <m:sup>
                              <m:r>
                                <a:rPr lang="en-US" sz="2000" i="1">
                                  <a:latin typeface="Cambria Math" panose="02040503050406030204" pitchFamily="18" charset="0"/>
                                </a:rPr>
                                <m:t>/</m:t>
                              </m:r>
                            </m:sup>
                          </m:sSubSup>
                        </m:e>
                      </m:rad>
                      <m:r>
                        <a:rPr lang="en-US" sz="2000" i="1">
                          <a:latin typeface="Cambria Math" panose="02040503050406030204" pitchFamily="18" charset="0"/>
                        </a:rPr>
                        <m:t> </m:t>
                      </m:r>
                    </m:oMath>
                  </m:oMathPara>
                </a14:m>
                <a:endParaRPr lang="en-US" sz="2000" dirty="0" smtClean="0"/>
              </a:p>
              <a:p>
                <a:pPr marL="82296" indent="0">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m:t>
                      </m:r>
                      <m:r>
                        <a:rPr lang="en-US" sz="2000" i="1">
                          <a:latin typeface="Cambria Math" panose="02040503050406030204" pitchFamily="18" charset="0"/>
                        </a:rPr>
                        <m:t>0</m:t>
                      </m:r>
                      <m:r>
                        <a:rPr lang="en-US" sz="2000" i="1">
                          <a:latin typeface="Cambria Math" panose="02040503050406030204" pitchFamily="18" charset="0"/>
                        </a:rPr>
                        <m:t>.</m:t>
                      </m:r>
                      <m:r>
                        <a:rPr lang="en-US" sz="2000" i="1">
                          <a:latin typeface="Cambria Math" panose="02040503050406030204" pitchFamily="18" charset="0"/>
                        </a:rPr>
                        <m:t>333</m:t>
                      </m:r>
                      <m:r>
                        <a:rPr lang="en-US" sz="2000" i="1">
                          <a:latin typeface="Cambria Math" panose="02040503050406030204" pitchFamily="18" charset="0"/>
                        </a:rPr>
                        <m:t> </m:t>
                      </m:r>
                      <m:rad>
                        <m:radPr>
                          <m:degHide m:val="on"/>
                          <m:ctrlPr>
                            <a:rPr lang="en-US" sz="2000" i="1">
                              <a:latin typeface="Cambria Math" panose="02040503050406030204" pitchFamily="18" charset="0"/>
                            </a:rPr>
                          </m:ctrlPr>
                        </m:radPr>
                        <m:deg/>
                        <m:e>
                          <m:sSubSup>
                            <m:sSubSupPr>
                              <m:ctrlPr>
                                <a:rPr lang="en-US" sz="2000" i="1">
                                  <a:latin typeface="Cambria Math" panose="02040503050406030204" pitchFamily="18" charset="0"/>
                                </a:rPr>
                              </m:ctrlPr>
                            </m:sSubSupPr>
                            <m:e>
                              <m:r>
                                <a:rPr lang="en-US" sz="2000" i="1">
                                  <a:latin typeface="Cambria Math" panose="02040503050406030204" pitchFamily="18" charset="0"/>
                                </a:rPr>
                                <m:t>𝑓</m:t>
                              </m:r>
                            </m:e>
                            <m:sub>
                              <m:r>
                                <a:rPr lang="en-US" sz="2000" i="1">
                                  <a:latin typeface="Cambria Math" panose="02040503050406030204" pitchFamily="18" charset="0"/>
                                </a:rPr>
                                <m:t>𝑐</m:t>
                              </m:r>
                            </m:sub>
                            <m:sup>
                              <m:r>
                                <a:rPr lang="en-US" sz="2000" i="1">
                                  <a:latin typeface="Cambria Math" panose="02040503050406030204" pitchFamily="18" charset="0"/>
                                </a:rPr>
                                <m:t>/</m:t>
                              </m:r>
                            </m:sup>
                          </m:sSubSup>
                        </m:e>
                      </m:rad>
                      <m:r>
                        <a:rPr lang="en-US" sz="2000" i="1">
                          <a:latin typeface="Cambria Math" panose="02040503050406030204" pitchFamily="18" charset="0"/>
                        </a:rPr>
                        <m:t>                                                      </m:t>
                      </m:r>
                      <m:r>
                        <a:rPr lang="en-US" sz="2000" i="1">
                          <a:latin typeface="Cambria Math" panose="02040503050406030204" pitchFamily="18" charset="0"/>
                        </a:rPr>
                        <m:t>𝑚𝑢𝑠𝑡</m:t>
                      </m:r>
                      <m:r>
                        <a:rPr lang="en-US" sz="2000" i="1">
                          <a:latin typeface="Cambria Math" panose="02040503050406030204" pitchFamily="18" charset="0"/>
                        </a:rPr>
                        <m:t> </m:t>
                      </m:r>
                      <m:r>
                        <a:rPr lang="en-US" sz="2000" i="1">
                          <a:latin typeface="Cambria Math" panose="02040503050406030204" pitchFamily="18" charset="0"/>
                        </a:rPr>
                        <m:t>𝑏𝑒</m:t>
                      </m:r>
                      <m:r>
                        <a:rPr lang="en-US" sz="2000" i="1">
                          <a:latin typeface="Cambria Math" panose="02040503050406030204" pitchFamily="18" charset="0"/>
                        </a:rPr>
                        <m:t>    </m:t>
                      </m:r>
                      <m:sSub>
                        <m:sSubPr>
                          <m:ctrlPr>
                            <a:rPr lang="en-US" sz="2000" i="1">
                              <a:latin typeface="Cambria Math" panose="02040503050406030204" pitchFamily="18" charset="0"/>
                            </a:rPr>
                          </m:ctrlPr>
                        </m:sSubPr>
                        <m:e>
                          <m:r>
                            <a:rPr lang="en-US" sz="2000" i="1">
                              <a:latin typeface="Cambria Math" panose="02040503050406030204" pitchFamily="18" charset="0"/>
                            </a:rPr>
                            <m:t>𝑣</m:t>
                          </m:r>
                        </m:e>
                        <m:sub>
                          <m:r>
                            <a:rPr lang="en-US" sz="2000" i="1">
                              <a:latin typeface="Cambria Math" panose="02040503050406030204" pitchFamily="18" charset="0"/>
                            </a:rPr>
                            <m:t>𝑢</m:t>
                          </m:r>
                        </m:sub>
                      </m:sSub>
                      <m:r>
                        <a:rPr lang="en-US" sz="2000" i="1">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𝑣</m:t>
                          </m:r>
                        </m:e>
                        <m:sub>
                          <m:r>
                            <a:rPr lang="en-US" sz="2000" i="1">
                              <a:latin typeface="Cambria Math" panose="02040503050406030204" pitchFamily="18" charset="0"/>
                            </a:rPr>
                            <m:t>𝑐</m:t>
                          </m:r>
                          <m:r>
                            <a:rPr lang="en-US" sz="2000" i="1">
                              <a:latin typeface="Cambria Math" panose="02040503050406030204" pitchFamily="18" charset="0"/>
                            </a:rPr>
                            <m:t>,</m:t>
                          </m:r>
                          <m:r>
                            <a:rPr lang="en-US" sz="2000" i="1">
                              <a:latin typeface="Cambria Math" panose="02040503050406030204" pitchFamily="18" charset="0"/>
                            </a:rPr>
                            <m:t>𝑝</m:t>
                          </m:r>
                        </m:sub>
                      </m:sSub>
                    </m:oMath>
                  </m:oMathPara>
                </a14:m>
                <a:endParaRPr lang="en-US" sz="2000"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1187624" y="404664"/>
                <a:ext cx="7498080" cy="5976664"/>
              </a:xfrm>
              <a:blipFill rotWithShape="1">
                <a:blip r:embed="rId2"/>
                <a:stretch>
                  <a:fillRect l="-976" t="-1325" r="-81"/>
                </a:stretch>
              </a:blipFill>
            </p:spPr>
            <p:txBody>
              <a:bodyPr/>
              <a:lstStyle/>
              <a:p>
                <a:r>
                  <a:rPr lang="en-US">
                    <a:noFill/>
                  </a:rPr>
                  <a:t> </a:t>
                </a:r>
              </a:p>
            </p:txBody>
          </p:sp>
        </mc:Fallback>
      </mc:AlternateContent>
    </p:spTree>
    <p:extLst>
      <p:ext uri="{BB962C8B-B14F-4D97-AF65-F5344CB8AC3E}">
        <p14:creationId xmlns:p14="http://schemas.microsoft.com/office/powerpoint/2010/main" val="1832152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en-US" sz="3600" b="1" dirty="0">
                <a:effectLst/>
              </a:rPr>
              <a:t>For Flexural</a:t>
            </a:r>
            <a:r>
              <a:rPr lang="en-US" sz="3600" b="1" dirty="0" smtClean="0">
                <a:effectLst/>
              </a:rPr>
              <a:t>:</a:t>
            </a:r>
            <a:endParaRPr lang="en-US" sz="3600" b="1"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lstStyle/>
              <a:p>
                <a:pPr marL="82296" indent="0">
                  <a:buNone/>
                </a:pPr>
                <a:r>
                  <a:rPr lang="en-US" dirty="0" smtClean="0"/>
                  <a:t>Flexural </a:t>
                </a:r>
                <a:r>
                  <a:rPr lang="en-US" dirty="0"/>
                  <a:t>Capacity and Design</a:t>
                </a:r>
                <a:r>
                  <a:rPr lang="en-US" dirty="0" smtClean="0"/>
                  <a:t>:</a:t>
                </a:r>
              </a:p>
              <a:p>
                <a:pPr marL="82296" indent="0">
                  <a:buNone/>
                </a:pPr>
                <a:r>
                  <a:rPr lang="en-US" sz="2800" dirty="0"/>
                  <a:t> According to ACI 318-14 code</a:t>
                </a:r>
              </a:p>
              <a:p>
                <a:pPr marL="82296" indent="0">
                  <a:buNone/>
                </a:pPr>
                <a14:m>
                  <m:oMathPara xmlns:m="http://schemas.openxmlformats.org/officeDocument/2006/math">
                    <m:oMathParaPr>
                      <m:jc m:val="centerGroup"/>
                    </m:oMathParaPr>
                    <m:oMath xmlns:m="http://schemas.openxmlformats.org/officeDocument/2006/math">
                      <m:r>
                        <a:rPr lang="en-US" sz="2800" i="1">
                          <a:latin typeface="Cambria Math" panose="02040503050406030204" pitchFamily="18" charset="0"/>
                        </a:rPr>
                        <m:t>∅ </m:t>
                      </m:r>
                      <m:r>
                        <a:rPr lang="en-US" sz="2800" i="1">
                          <a:latin typeface="Cambria Math" panose="02040503050406030204" pitchFamily="18" charset="0"/>
                        </a:rPr>
                        <m:t>𝑀𝑛</m:t>
                      </m:r>
                      <m:r>
                        <a:rPr lang="en-US" sz="2800" i="1">
                          <a:latin typeface="Cambria Math" panose="02040503050406030204" pitchFamily="18" charset="0"/>
                        </a:rPr>
                        <m:t>=∅ ( </m:t>
                      </m:r>
                      <m:r>
                        <a:rPr lang="en-US" sz="2800" i="1">
                          <a:latin typeface="Cambria Math" panose="02040503050406030204" pitchFamily="18" charset="0"/>
                        </a:rPr>
                        <m:t>0</m:t>
                      </m:r>
                      <m:r>
                        <a:rPr lang="en-US" sz="2800" i="1">
                          <a:latin typeface="Cambria Math" panose="02040503050406030204" pitchFamily="18" charset="0"/>
                        </a:rPr>
                        <m:t>.</m:t>
                      </m:r>
                      <m:r>
                        <a:rPr lang="en-US" sz="2800" i="1">
                          <a:latin typeface="Cambria Math" panose="02040503050406030204" pitchFamily="18" charset="0"/>
                        </a:rPr>
                        <m:t>85</m:t>
                      </m:r>
                      <m:r>
                        <a:rPr lang="en-US" sz="2800" i="1">
                          <a:latin typeface="Cambria Math" panose="02040503050406030204" pitchFamily="18" charset="0"/>
                        </a:rPr>
                        <m:t> </m:t>
                      </m:r>
                      <m:sSubSup>
                        <m:sSubSupPr>
                          <m:ctrlPr>
                            <a:rPr lang="en-US" sz="2800" i="1">
                              <a:latin typeface="Cambria Math" panose="02040503050406030204" pitchFamily="18" charset="0"/>
                            </a:rPr>
                          </m:ctrlPr>
                        </m:sSubSupPr>
                        <m:e>
                          <m:r>
                            <a:rPr lang="en-US" sz="2800" i="1">
                              <a:latin typeface="Cambria Math" panose="02040503050406030204" pitchFamily="18" charset="0"/>
                            </a:rPr>
                            <m:t>𝑓</m:t>
                          </m:r>
                        </m:e>
                        <m:sub>
                          <m:r>
                            <a:rPr lang="en-US" sz="2800" i="1">
                              <a:latin typeface="Cambria Math" panose="02040503050406030204" pitchFamily="18" charset="0"/>
                            </a:rPr>
                            <m:t>𝑐</m:t>
                          </m:r>
                        </m:sub>
                        <m:sup>
                          <m:r>
                            <a:rPr lang="en-US" sz="2800" i="1">
                              <a:latin typeface="Cambria Math" panose="02040503050406030204" pitchFamily="18" charset="0"/>
                            </a:rPr>
                            <m:t>/</m:t>
                          </m:r>
                        </m:sup>
                      </m:sSubSup>
                      <m:r>
                        <a:rPr lang="en-US" sz="2800" i="1">
                          <a:latin typeface="Cambria Math" panose="02040503050406030204" pitchFamily="18" charset="0"/>
                        </a:rPr>
                        <m:t> </m:t>
                      </m:r>
                      <m:r>
                        <a:rPr lang="en-US" sz="2800" i="1">
                          <a:latin typeface="Cambria Math" panose="02040503050406030204" pitchFamily="18" charset="0"/>
                        </a:rPr>
                        <m:t>𝐴𝑐𝑐</m:t>
                      </m:r>
                      <m:r>
                        <a:rPr lang="en-US" sz="2800" i="1">
                          <a:latin typeface="Cambria Math" panose="02040503050406030204" pitchFamily="18" charset="0"/>
                        </a:rPr>
                        <m:t> (</m:t>
                      </m:r>
                      <m:f>
                        <m:fPr>
                          <m:ctrlPr>
                            <a:rPr lang="en-US" sz="2800" i="1">
                              <a:latin typeface="Cambria Math" panose="02040503050406030204" pitchFamily="18" charset="0"/>
                            </a:rPr>
                          </m:ctrlPr>
                        </m:fPr>
                        <m:num>
                          <m:r>
                            <a:rPr lang="en-US" sz="2800" i="1">
                              <a:latin typeface="Cambria Math" panose="02040503050406030204" pitchFamily="18" charset="0"/>
                            </a:rPr>
                            <m:t>𝑎</m:t>
                          </m:r>
                        </m:num>
                        <m:den>
                          <m:r>
                            <a:rPr lang="en-US" sz="2800" i="1">
                              <a:latin typeface="Cambria Math" panose="02040503050406030204" pitchFamily="18" charset="0"/>
                            </a:rPr>
                            <m:t>2</m:t>
                          </m:r>
                        </m:den>
                      </m:f>
                      <m:r>
                        <a:rPr lang="en-US" sz="2800" i="1">
                          <a:latin typeface="Cambria Math" panose="02040503050406030204" pitchFamily="18" charset="0"/>
                        </a:rPr>
                        <m:t>) =∅( </m:t>
                      </m:r>
                      <m:r>
                        <a:rPr lang="en-US" sz="2800" i="1">
                          <a:latin typeface="Cambria Math" panose="02040503050406030204" pitchFamily="18" charset="0"/>
                        </a:rPr>
                        <m:t>𝐴𝑠</m:t>
                      </m:r>
                      <m:r>
                        <a:rPr lang="en-US" sz="2800" i="1">
                          <a:latin typeface="Cambria Math" panose="02040503050406030204" pitchFamily="18" charset="0"/>
                        </a:rPr>
                        <m:t> </m:t>
                      </m:r>
                      <m:r>
                        <a:rPr lang="en-US" sz="2800" i="1">
                          <a:latin typeface="Cambria Math" panose="02040503050406030204" pitchFamily="18" charset="0"/>
                        </a:rPr>
                        <m:t>𝑓𝑦</m:t>
                      </m:r>
                      <m:r>
                        <a:rPr lang="en-US" sz="2800" i="1">
                          <a:latin typeface="Cambria Math" panose="02040503050406030204" pitchFamily="18" charset="0"/>
                        </a:rPr>
                        <m:t> (</m:t>
                      </m:r>
                      <m:r>
                        <a:rPr lang="en-US" sz="2800" i="1">
                          <a:latin typeface="Cambria Math" panose="02040503050406030204" pitchFamily="18" charset="0"/>
                        </a:rPr>
                        <m:t>𝑑</m:t>
                      </m:r>
                      <m:r>
                        <a:rPr lang="en-US" sz="2800" i="1">
                          <a:latin typeface="Cambria Math" panose="02040503050406030204" pitchFamily="18" charset="0"/>
                        </a:rPr>
                        <m:t>−</m:t>
                      </m:r>
                      <m:f>
                        <m:fPr>
                          <m:ctrlPr>
                            <a:rPr lang="en-US" sz="2800" i="1">
                              <a:latin typeface="Cambria Math" panose="02040503050406030204" pitchFamily="18" charset="0"/>
                            </a:rPr>
                          </m:ctrlPr>
                        </m:fPr>
                        <m:num>
                          <m:r>
                            <a:rPr lang="en-US" sz="2800" i="1">
                              <a:latin typeface="Cambria Math" panose="02040503050406030204" pitchFamily="18" charset="0"/>
                            </a:rPr>
                            <m:t>𝑎</m:t>
                          </m:r>
                        </m:num>
                        <m:den>
                          <m:r>
                            <a:rPr lang="en-US" sz="2800" i="1">
                              <a:latin typeface="Cambria Math" panose="02040503050406030204" pitchFamily="18" charset="0"/>
                            </a:rPr>
                            <m:t>2</m:t>
                          </m:r>
                        </m:den>
                      </m:f>
                      <m:r>
                        <a:rPr lang="en-US" sz="2800" i="1">
                          <a:latin typeface="Cambria Math" panose="02040503050406030204" pitchFamily="18" charset="0"/>
                        </a:rPr>
                        <m:t>) </m:t>
                      </m:r>
                    </m:oMath>
                  </m:oMathPara>
                </a14:m>
                <a:endParaRPr lang="en-US" sz="2800" dirty="0" smtClean="0"/>
              </a:p>
              <a:p>
                <a:pPr marL="82296" indent="0">
                  <a:buNone/>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𝑎</m:t>
                      </m:r>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𝐴𝑠</m:t>
                          </m:r>
                          <m:r>
                            <a:rPr lang="en-US" sz="2400" i="1">
                              <a:latin typeface="Cambria Math" panose="02040503050406030204" pitchFamily="18" charset="0"/>
                            </a:rPr>
                            <m:t> </m:t>
                          </m:r>
                          <m:r>
                            <a:rPr lang="en-US" sz="2400" i="1">
                              <a:latin typeface="Cambria Math" panose="02040503050406030204" pitchFamily="18" charset="0"/>
                            </a:rPr>
                            <m:t>𝑓𝑦</m:t>
                          </m:r>
                        </m:num>
                        <m:den>
                          <m:r>
                            <a:rPr lang="en-US" sz="2400" i="1">
                              <a:latin typeface="Cambria Math" panose="02040503050406030204" pitchFamily="18" charset="0"/>
                            </a:rPr>
                            <m:t>0</m:t>
                          </m:r>
                          <m:r>
                            <a:rPr lang="en-US" sz="2400" i="1">
                              <a:latin typeface="Cambria Math" panose="02040503050406030204" pitchFamily="18" charset="0"/>
                            </a:rPr>
                            <m:t>.</m:t>
                          </m:r>
                          <m:r>
                            <a:rPr lang="en-US" sz="2400" i="1">
                              <a:latin typeface="Cambria Math" panose="02040503050406030204" pitchFamily="18" charset="0"/>
                            </a:rPr>
                            <m:t>85</m:t>
                          </m:r>
                          <m:r>
                            <a:rPr lang="en-US" sz="2400" i="1">
                              <a:latin typeface="Cambria Math" panose="02040503050406030204" pitchFamily="18" charset="0"/>
                            </a:rPr>
                            <m:t> </m:t>
                          </m:r>
                          <m:r>
                            <a:rPr lang="en-US" sz="2400" i="1">
                              <a:latin typeface="Cambria Math" panose="02040503050406030204" pitchFamily="18" charset="0"/>
                            </a:rPr>
                            <m:t>𝑓𝑐</m:t>
                          </m:r>
                          <m:r>
                            <a:rPr lang="en-US" sz="2400" i="1">
                              <a:latin typeface="Cambria Math" panose="02040503050406030204" pitchFamily="18" charset="0"/>
                            </a:rPr>
                            <m:t> </m:t>
                          </m:r>
                          <m:r>
                            <a:rPr lang="en-US" sz="2400" i="1">
                              <a:latin typeface="Cambria Math" panose="02040503050406030204" pitchFamily="18" charset="0"/>
                            </a:rPr>
                            <m:t>𝑏𝑤</m:t>
                          </m:r>
                        </m:den>
                      </m:f>
                    </m:oMath>
                  </m:oMathPara>
                </a14:m>
                <a:endParaRPr lang="en-US" sz="2400" dirty="0" smtClean="0"/>
              </a:p>
              <a:p>
                <a:pPr marL="82296" indent="0">
                  <a:buNone/>
                </a:pPr>
                <a:r>
                  <a:rPr lang="en-US" sz="2400" dirty="0" smtClean="0"/>
                  <a:t>                              </a:t>
                </a:r>
                <a14:m>
                  <m:oMath xmlns:m="http://schemas.openxmlformats.org/officeDocument/2006/math">
                    <m:r>
                      <a:rPr lang="en-US" sz="2400" i="1">
                        <a:latin typeface="Cambria Math" panose="02040503050406030204" pitchFamily="18" charset="0"/>
                      </a:rPr>
                      <m:t>𝐴𝑠</m:t>
                    </m:r>
                    <m:r>
                      <a:rPr lang="en-US" sz="2400" i="1">
                        <a:latin typeface="Cambria Math" panose="02040503050406030204" pitchFamily="18" charset="0"/>
                      </a:rPr>
                      <m:t>=</m:t>
                    </m:r>
                    <m:r>
                      <a:rPr lang="en-US" sz="2400" i="1">
                        <a:latin typeface="Cambria Math" panose="02040503050406030204" pitchFamily="18" charset="0"/>
                      </a:rPr>
                      <m:t>𝜌</m:t>
                    </m:r>
                    <m:r>
                      <a:rPr lang="en-US" sz="2400" i="1">
                        <a:latin typeface="Cambria Math" panose="02040503050406030204" pitchFamily="18" charset="0"/>
                      </a:rPr>
                      <m:t> </m:t>
                    </m:r>
                    <m:r>
                      <a:rPr lang="en-US" sz="2400" i="1">
                        <a:latin typeface="Cambria Math" panose="02040503050406030204" pitchFamily="18" charset="0"/>
                      </a:rPr>
                      <m:t>𝑏</m:t>
                    </m:r>
                    <m:r>
                      <a:rPr lang="en-US" sz="2400" i="1">
                        <a:latin typeface="Cambria Math" panose="02040503050406030204" pitchFamily="18" charset="0"/>
                      </a:rPr>
                      <m:t> </m:t>
                    </m:r>
                    <m:r>
                      <a:rPr lang="en-US" sz="2400" i="1">
                        <a:latin typeface="Cambria Math" panose="02040503050406030204" pitchFamily="18" charset="0"/>
                      </a:rPr>
                      <m:t>𝑑</m:t>
                    </m:r>
                    <m:r>
                      <a:rPr lang="en-US" sz="2400" i="1">
                        <a:latin typeface="Cambria Math" panose="02040503050406030204" pitchFamily="18" charset="0"/>
                      </a:rPr>
                      <m:t> </m:t>
                    </m:r>
                  </m:oMath>
                </a14:m>
                <a:endParaRPr lang="en-US" sz="2400" dirty="0" smtClean="0"/>
              </a:p>
              <a:p>
                <a:pPr marL="82296" indent="0">
                  <a:buNone/>
                </a:pPr>
                <a14:m>
                  <m:oMathPara xmlns:m="http://schemas.openxmlformats.org/officeDocument/2006/math">
                    <m:oMathParaPr>
                      <m:jc m:val="centerGroup"/>
                    </m:oMathParaPr>
                    <m:oMath xmlns:m="http://schemas.openxmlformats.org/officeDocument/2006/math">
                      <m:d>
                        <m:dPr>
                          <m:ctrlPr>
                            <a:rPr lang="en-US" sz="2400" i="1">
                              <a:latin typeface="Cambria Math" panose="02040503050406030204" pitchFamily="18" charset="0"/>
                            </a:rPr>
                          </m:ctrlPr>
                        </m:dPr>
                        <m:e>
                          <m:r>
                            <a:rPr lang="en-US" sz="2400" i="1">
                              <a:latin typeface="Cambria Math" panose="02040503050406030204" pitchFamily="18" charset="0"/>
                            </a:rPr>
                            <m:t> </m:t>
                          </m:r>
                          <m:r>
                            <a:rPr lang="en-US" sz="2400" i="1">
                              <a:latin typeface="Cambria Math" panose="02040503050406030204" pitchFamily="18" charset="0"/>
                            </a:rPr>
                            <m:t>𝜌</m:t>
                          </m:r>
                          <m:r>
                            <a:rPr lang="en-US" sz="2400" i="1">
                              <a:latin typeface="Cambria Math" panose="02040503050406030204" pitchFamily="18" charset="0"/>
                            </a:rPr>
                            <m:t>= </m:t>
                          </m:r>
                          <m:f>
                            <m:fPr>
                              <m:ctrlPr>
                                <a:rPr lang="en-US" sz="2400" i="1">
                                  <a:latin typeface="Cambria Math" panose="02040503050406030204" pitchFamily="18" charset="0"/>
                                </a:rPr>
                              </m:ctrlPr>
                            </m:fPr>
                            <m:num>
                              <m:r>
                                <a:rPr lang="en-US" sz="2400" i="1">
                                  <a:latin typeface="Cambria Math" panose="02040503050406030204" pitchFamily="18" charset="0"/>
                                </a:rPr>
                                <m:t>0</m:t>
                              </m:r>
                              <m:r>
                                <a:rPr lang="en-US" sz="2400" i="1">
                                  <a:latin typeface="Cambria Math" panose="02040503050406030204" pitchFamily="18" charset="0"/>
                                </a:rPr>
                                <m:t>.</m:t>
                              </m:r>
                              <m:r>
                                <a:rPr lang="en-US" sz="2400" i="1">
                                  <a:latin typeface="Cambria Math" panose="02040503050406030204" pitchFamily="18" charset="0"/>
                                </a:rPr>
                                <m:t>85</m:t>
                              </m:r>
                              <m:r>
                                <a:rPr lang="en-US" sz="2400" i="1">
                                  <a:latin typeface="Cambria Math" panose="02040503050406030204" pitchFamily="18" charset="0"/>
                                </a:rPr>
                                <m:t> </m:t>
                              </m:r>
                              <m:r>
                                <a:rPr lang="en-US" sz="2400" i="1">
                                  <a:latin typeface="Cambria Math" panose="02040503050406030204" pitchFamily="18" charset="0"/>
                                </a:rPr>
                                <m:t>𝑓𝑐</m:t>
                              </m:r>
                            </m:num>
                            <m:den>
                              <m:r>
                                <a:rPr lang="en-US" sz="2400" i="1">
                                  <a:latin typeface="Cambria Math" panose="02040503050406030204" pitchFamily="18" charset="0"/>
                                </a:rPr>
                                <m:t>𝑓𝑦</m:t>
                              </m:r>
                            </m:den>
                          </m:f>
                          <m:r>
                            <a:rPr lang="en-US" sz="2400" i="1">
                              <a:latin typeface="Cambria Math" panose="02040503050406030204" pitchFamily="18" charset="0"/>
                            </a:rPr>
                            <m:t> </m:t>
                          </m:r>
                          <m:d>
                            <m:dPr>
                              <m:ctrlPr>
                                <a:rPr lang="en-US" sz="2400" i="1">
                                  <a:latin typeface="Cambria Math" panose="02040503050406030204" pitchFamily="18" charset="0"/>
                                </a:rPr>
                              </m:ctrlPr>
                            </m:dPr>
                            <m:e>
                              <m:r>
                                <a:rPr lang="en-US" sz="2400" i="1">
                                  <a:latin typeface="Cambria Math" panose="02040503050406030204" pitchFamily="18" charset="0"/>
                                </a:rPr>
                                <m:t>1</m:t>
                              </m:r>
                              <m:r>
                                <a:rPr lang="en-US" sz="2400" i="1">
                                  <a:latin typeface="Cambria Math" panose="02040503050406030204" pitchFamily="18" charset="0"/>
                                </a:rPr>
                                <m:t>−</m:t>
                              </m:r>
                              <m:rad>
                                <m:radPr>
                                  <m:degHide m:val="on"/>
                                  <m:ctrlPr>
                                    <a:rPr lang="en-US" sz="2400" i="1">
                                      <a:latin typeface="Cambria Math" panose="02040503050406030204" pitchFamily="18" charset="0"/>
                                    </a:rPr>
                                  </m:ctrlPr>
                                </m:radPr>
                                <m:deg/>
                                <m:e>
                                  <m:r>
                                    <a:rPr lang="en-US" sz="2400" i="1">
                                      <a:latin typeface="Cambria Math" panose="02040503050406030204" pitchFamily="18" charset="0"/>
                                    </a:rPr>
                                    <m:t>1</m:t>
                                  </m:r>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2</m:t>
                                      </m:r>
                                      <m:r>
                                        <a:rPr lang="en-US" sz="2400" i="1">
                                          <a:latin typeface="Cambria Math" panose="02040503050406030204" pitchFamily="18" charset="0"/>
                                        </a:rPr>
                                        <m:t>.</m:t>
                                      </m:r>
                                      <m:r>
                                        <a:rPr lang="en-US" sz="2400" i="1">
                                          <a:latin typeface="Cambria Math" panose="02040503050406030204" pitchFamily="18" charset="0"/>
                                        </a:rPr>
                                        <m:t>61</m:t>
                                      </m:r>
                                      <m:r>
                                        <a:rPr lang="en-US" sz="2400" i="1">
                                          <a:latin typeface="Cambria Math" panose="02040503050406030204" pitchFamily="18" charset="0"/>
                                        </a:rPr>
                                        <m:t> </m:t>
                                      </m:r>
                                      <m:r>
                                        <a:rPr lang="en-US" sz="2400" i="1">
                                          <a:latin typeface="Cambria Math" panose="02040503050406030204" pitchFamily="18" charset="0"/>
                                        </a:rPr>
                                        <m:t>𝑀𝑢</m:t>
                                      </m:r>
                                    </m:num>
                                    <m:den>
                                      <m:r>
                                        <a:rPr lang="en-US" sz="2400" i="1">
                                          <a:latin typeface="Cambria Math" panose="02040503050406030204" pitchFamily="18" charset="0"/>
                                        </a:rPr>
                                        <m:t>𝑏</m:t>
                                      </m:r>
                                      <m:r>
                                        <a:rPr lang="en-US" sz="2400" i="1">
                                          <a:latin typeface="Cambria Math" panose="02040503050406030204" pitchFamily="18" charset="0"/>
                                        </a:rPr>
                                        <m:t> </m:t>
                                      </m:r>
                                      <m:sSup>
                                        <m:sSupPr>
                                          <m:ctrlPr>
                                            <a:rPr lang="en-US" sz="2400" i="1">
                                              <a:latin typeface="Cambria Math" panose="02040503050406030204" pitchFamily="18" charset="0"/>
                                            </a:rPr>
                                          </m:ctrlPr>
                                        </m:sSupPr>
                                        <m:e>
                                          <m:r>
                                            <a:rPr lang="en-US" sz="2400" i="1">
                                              <a:latin typeface="Cambria Math" panose="02040503050406030204" pitchFamily="18" charset="0"/>
                                            </a:rPr>
                                            <m:t>𝑑</m:t>
                                          </m:r>
                                        </m:e>
                                        <m:sup>
                                          <m:r>
                                            <a:rPr lang="en-US" sz="2400" i="1">
                                              <a:latin typeface="Cambria Math" panose="02040503050406030204" pitchFamily="18" charset="0"/>
                                            </a:rPr>
                                            <m:t>2</m:t>
                                          </m:r>
                                        </m:sup>
                                      </m:sSup>
                                      <m:r>
                                        <a:rPr lang="en-US" sz="2400" i="1">
                                          <a:latin typeface="Cambria Math" panose="02040503050406030204" pitchFamily="18" charset="0"/>
                                        </a:rPr>
                                        <m:t> </m:t>
                                      </m:r>
                                      <m:r>
                                        <a:rPr lang="en-US" sz="2400" i="1">
                                          <a:latin typeface="Cambria Math" panose="02040503050406030204" pitchFamily="18" charset="0"/>
                                        </a:rPr>
                                        <m:t>𝑓𝑐</m:t>
                                      </m:r>
                                    </m:den>
                                  </m:f>
                                </m:e>
                              </m:rad>
                              <m:r>
                                <a:rPr lang="en-US" sz="2400" i="1">
                                  <a:latin typeface="Cambria Math" panose="02040503050406030204" pitchFamily="18" charset="0"/>
                                </a:rPr>
                                <m:t>  </m:t>
                              </m:r>
                            </m:e>
                          </m:d>
                        </m:e>
                      </m:d>
                    </m:oMath>
                  </m:oMathPara>
                </a14:m>
                <a:endParaRPr lang="en-US" sz="2400" dirty="0" smtClean="0"/>
              </a:p>
              <a:p>
                <a:pPr marL="82296" indent="0">
                  <a:buNone/>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𝜌</m:t>
                          </m:r>
                        </m:e>
                        <m:sub>
                          <m:r>
                            <a:rPr lang="en-US" sz="2400" i="1">
                              <a:latin typeface="Cambria Math" panose="02040503050406030204" pitchFamily="18" charset="0"/>
                            </a:rPr>
                            <m:t>𝑚𝑖𝑛</m:t>
                          </m:r>
                        </m:sub>
                      </m:sSub>
                      <m:r>
                        <a:rPr lang="en-US" sz="2400" i="1">
                          <a:latin typeface="Cambria Math" panose="02040503050406030204" pitchFamily="18" charset="0"/>
                        </a:rPr>
                        <m:t>=</m:t>
                      </m:r>
                      <m:r>
                        <a:rPr lang="en-US" sz="2400" i="1">
                          <a:latin typeface="Cambria Math" panose="02040503050406030204" pitchFamily="18" charset="0"/>
                        </a:rPr>
                        <m:t>0</m:t>
                      </m:r>
                      <m:r>
                        <a:rPr lang="en-US" sz="2400" i="1">
                          <a:latin typeface="Cambria Math" panose="02040503050406030204" pitchFamily="18" charset="0"/>
                        </a:rPr>
                        <m:t>.</m:t>
                      </m:r>
                      <m:r>
                        <a:rPr lang="en-US" sz="2400" i="1">
                          <a:latin typeface="Cambria Math" panose="02040503050406030204" pitchFamily="18" charset="0"/>
                        </a:rPr>
                        <m:t>0018</m:t>
                      </m:r>
                    </m:oMath>
                  </m:oMathPara>
                </a14:m>
                <a:endParaRPr lang="en-US" sz="2400"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976" t="-1652" r="-2602" b="-1652"/>
                </a:stretch>
              </a:blipFill>
            </p:spPr>
            <p:txBody>
              <a:bodyPr/>
              <a:lstStyle/>
              <a:p>
                <a:r>
                  <a:rPr lang="en-US">
                    <a:noFill/>
                  </a:rPr>
                  <a:t> </a:t>
                </a:r>
              </a:p>
            </p:txBody>
          </p:sp>
        </mc:Fallback>
      </mc:AlternateContent>
    </p:spTree>
    <p:extLst>
      <p:ext uri="{BB962C8B-B14F-4D97-AF65-F5344CB8AC3E}">
        <p14:creationId xmlns:p14="http://schemas.microsoft.com/office/powerpoint/2010/main" val="10614143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1331640" y="2204864"/>
                <a:ext cx="7498080" cy="2016224"/>
              </a:xfrm>
            </p:spPr>
            <p:txBody>
              <a:bodyPr/>
              <a:lstStyle/>
              <a:p>
                <a:pPr marL="82296" indent="0">
                  <a:buNone/>
                </a:pPr>
                <a14:m>
                  <m:oMathPara xmlns:m="http://schemas.openxmlformats.org/officeDocument/2006/math">
                    <m:oMathParaPr>
                      <m:jc m:val="centerGroup"/>
                    </m:oMathParaPr>
                    <m:oMath xmlns:m="http://schemas.openxmlformats.org/officeDocument/2006/math">
                      <m:d>
                        <m:dPr>
                          <m:ctrlPr>
                            <a:rPr lang="en-US" i="1">
                              <a:latin typeface="Cambria Math" panose="02040503050406030204" pitchFamily="18" charset="0"/>
                            </a:rPr>
                          </m:ctrlPr>
                        </m:dPr>
                        <m:e>
                          <m:r>
                            <a:rPr lang="en-US" i="1">
                              <a:latin typeface="Cambria Math" panose="02040503050406030204" pitchFamily="18" charset="0"/>
                            </a:rPr>
                            <m:t>2</m:t>
                          </m:r>
                        </m:e>
                      </m:d>
                      <m:r>
                        <a:rPr lang="en-US" i="1">
                          <a:latin typeface="Cambria Math" panose="02040503050406030204" pitchFamily="18" charset="0"/>
                        </a:rPr>
                        <m:t> </m:t>
                      </m:r>
                      <m:r>
                        <m:rPr>
                          <m:sty m:val="p"/>
                        </m:rPr>
                        <a:rPr lang="en-US">
                          <a:latin typeface="Cambria Math" panose="02040503050406030204" pitchFamily="18" charset="0"/>
                        </a:rPr>
                        <m:t>Pressure</m:t>
                      </m:r>
                      <m:r>
                        <a:rPr lang="en-US">
                          <a:latin typeface="Cambria Math" panose="02040503050406030204" pitchFamily="18" charset="0"/>
                        </a:rPr>
                        <m:t> </m:t>
                      </m:r>
                      <m:r>
                        <m:rPr>
                          <m:sty m:val="p"/>
                        </m:rPr>
                        <a:rPr lang="en-US">
                          <a:latin typeface="Cambria Math" panose="02040503050406030204" pitchFamily="18" charset="0"/>
                        </a:rPr>
                        <m:t>under</m:t>
                      </m:r>
                      <m:r>
                        <a:rPr lang="en-US">
                          <a:latin typeface="Cambria Math" panose="02040503050406030204" pitchFamily="18" charset="0"/>
                        </a:rPr>
                        <m:t> </m:t>
                      </m:r>
                      <m:r>
                        <m:rPr>
                          <m:sty m:val="p"/>
                        </m:rPr>
                        <a:rPr lang="en-US">
                          <a:latin typeface="Cambria Math" panose="02040503050406030204" pitchFamily="18" charset="0"/>
                        </a:rPr>
                        <m:t>foundation</m:t>
                      </m:r>
                      <m:r>
                        <a:rPr lang="en-US">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𝑃</m:t>
                          </m:r>
                        </m:num>
                        <m:den>
                          <m:r>
                            <a:rPr lang="en-US" i="1">
                              <a:latin typeface="Cambria Math" panose="02040503050406030204" pitchFamily="18" charset="0"/>
                            </a:rPr>
                            <m:t>𝐴</m:t>
                          </m:r>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𝑀</m:t>
                          </m:r>
                          <m:r>
                            <a:rPr lang="en-US" i="1">
                              <a:latin typeface="Cambria Math" panose="02040503050406030204" pitchFamily="18" charset="0"/>
                            </a:rPr>
                            <m:t> </m:t>
                          </m:r>
                          <m:r>
                            <a:rPr lang="en-US" i="1">
                              <a:latin typeface="Cambria Math" panose="02040503050406030204" pitchFamily="18" charset="0"/>
                            </a:rPr>
                            <m:t>𝐶</m:t>
                          </m:r>
                        </m:num>
                        <m:den>
                          <m:r>
                            <a:rPr lang="en-US" i="1">
                              <a:latin typeface="Cambria Math" panose="02040503050406030204" pitchFamily="18" charset="0"/>
                            </a:rPr>
                            <m:t>𝐼</m:t>
                          </m:r>
                        </m:den>
                      </m:f>
                    </m:oMath>
                  </m:oMathPara>
                </a14:m>
                <a:endParaRPr lang="en-US"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1331640" y="2204864"/>
                <a:ext cx="7498080" cy="2016224"/>
              </a:xfr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912275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dirty="0"/>
              <a:t> Design of foundation:</a:t>
            </a:r>
          </a:p>
        </p:txBody>
      </p:sp>
      <p:sp>
        <p:nvSpPr>
          <p:cNvPr id="3" name="عنصر نائب للمحتوى 2"/>
          <p:cNvSpPr>
            <a:spLocks noGrp="1"/>
          </p:cNvSpPr>
          <p:nvPr>
            <p:ph idx="1"/>
          </p:nvPr>
        </p:nvSpPr>
        <p:spPr>
          <a:xfrm>
            <a:off x="1043608" y="1268760"/>
            <a:ext cx="7498080" cy="4800600"/>
          </a:xfrm>
        </p:spPr>
        <p:txBody>
          <a:bodyPr>
            <a:normAutofit/>
          </a:bodyPr>
          <a:lstStyle/>
          <a:p>
            <a:pPr lvl="0" algn="just"/>
            <a:r>
              <a:rPr lang="en-US" sz="2800" dirty="0"/>
              <a:t>The loads from structure is very high and the bearing capacity are low relatively to the loads, this will need large areas of single and combined footings. So, the footing system will cover more than 50% of the building area. After checking the values, the footing system in this structure will cover 76 % of the building area.</a:t>
            </a:r>
          </a:p>
          <a:p>
            <a:pPr lvl="0" algn="just"/>
            <a:r>
              <a:rPr lang="en-US" sz="2800" dirty="0"/>
              <a:t>For more rigidity and apply the principles of seismic design.</a:t>
            </a:r>
          </a:p>
          <a:p>
            <a:pPr marL="82296" indent="0">
              <a:buNone/>
            </a:pPr>
            <a:endParaRPr lang="en-US" dirty="0"/>
          </a:p>
        </p:txBody>
      </p:sp>
    </p:spTree>
    <p:extLst>
      <p:ext uri="{BB962C8B-B14F-4D97-AF65-F5344CB8AC3E}">
        <p14:creationId xmlns:p14="http://schemas.microsoft.com/office/powerpoint/2010/main" val="2120631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2708920"/>
            <a:ext cx="7498080" cy="1143000"/>
          </a:xfrm>
        </p:spPr>
        <p:txBody>
          <a:bodyPr>
            <a:normAutofit/>
          </a:bodyPr>
          <a:lstStyle/>
          <a:p>
            <a:pPr algn="ctr"/>
            <a:r>
              <a:rPr lang="en-US" sz="3600" b="1" dirty="0"/>
              <a:t> Design philosophy</a:t>
            </a:r>
          </a:p>
        </p:txBody>
      </p:sp>
    </p:spTree>
    <p:extLst>
      <p:ext uri="{BB962C8B-B14F-4D97-AF65-F5344CB8AC3E}">
        <p14:creationId xmlns:p14="http://schemas.microsoft.com/office/powerpoint/2010/main" val="15178969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0"/>
            <a:ext cx="7498080" cy="1143000"/>
          </a:xfrm>
        </p:spPr>
        <p:txBody>
          <a:bodyPr>
            <a:normAutofit/>
          </a:bodyPr>
          <a:lstStyle/>
          <a:p>
            <a:r>
              <a:rPr lang="en-US" sz="3600" b="1" dirty="0"/>
              <a:t> Modeling the footings:</a:t>
            </a:r>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1115616" y="1196752"/>
                <a:ext cx="7498080" cy="5328592"/>
              </a:xfrm>
            </p:spPr>
            <p:txBody>
              <a:bodyPr>
                <a:normAutofit fontScale="92500" lnSpcReduction="10000"/>
              </a:bodyPr>
              <a:lstStyle/>
              <a:p>
                <a:pPr algn="just"/>
                <a:r>
                  <a:rPr lang="en-US" sz="3000" dirty="0"/>
                  <a:t>ETABs program used to model the footings, the following points explain the procedures:</a:t>
                </a:r>
              </a:p>
              <a:p>
                <a:pPr lvl="0" algn="just"/>
                <a:r>
                  <a:rPr lang="en-US" sz="3000" dirty="0"/>
                  <a:t>Replicate the B2 to the base.</a:t>
                </a:r>
              </a:p>
              <a:p>
                <a:pPr lvl="0" algn="just"/>
                <a:r>
                  <a:rPr lang="en-US" sz="3000" dirty="0"/>
                  <a:t>Delete the openings and draw the extension about the footings.</a:t>
                </a:r>
              </a:p>
              <a:p>
                <a:pPr lvl="0" algn="just"/>
                <a:r>
                  <a:rPr lang="en-US" sz="3000" dirty="0"/>
                  <a:t>Assign area springs for footing with K = 15000 KN/</a:t>
                </a:r>
                <a14:m>
                  <m:oMath xmlns:m="http://schemas.openxmlformats.org/officeDocument/2006/math">
                    <m:sSup>
                      <m:sSupPr>
                        <m:ctrlPr>
                          <a:rPr lang="en-US" sz="3000" i="1">
                            <a:latin typeface="Cambria Math" panose="02040503050406030204" pitchFamily="18" charset="0"/>
                          </a:rPr>
                        </m:ctrlPr>
                      </m:sSupPr>
                      <m:e>
                        <m:r>
                          <m:rPr>
                            <m:sty m:val="p"/>
                          </m:rPr>
                          <a:rPr lang="en-US" sz="3000">
                            <a:latin typeface="Cambria Math" panose="02040503050406030204" pitchFamily="18" charset="0"/>
                          </a:rPr>
                          <m:t>m</m:t>
                        </m:r>
                      </m:e>
                      <m:sup>
                        <m:r>
                          <a:rPr lang="en-US" sz="3000" i="1">
                            <a:latin typeface="Cambria Math" panose="02040503050406030204" pitchFamily="18" charset="0"/>
                          </a:rPr>
                          <m:t>2</m:t>
                        </m:r>
                      </m:sup>
                    </m:sSup>
                  </m:oMath>
                </a14:m>
                <a:r>
                  <a:rPr lang="en-US" sz="3000" dirty="0"/>
                  <a:t>.</a:t>
                </a:r>
              </a:p>
              <a:p>
                <a:pPr lvl="0" algn="just"/>
                <a:r>
                  <a:rPr lang="en-US" sz="3000" dirty="0"/>
                  <a:t>Define the materials and section of footing with thickness of 0.6 m as first trial.</a:t>
                </a:r>
              </a:p>
              <a:p>
                <a:pPr lvl="0" algn="just"/>
                <a:r>
                  <a:rPr lang="en-US" sz="3000" dirty="0"/>
                  <a:t>Put the modifiers m11, m22 and m12 of footing 1000000 to make it rigid.</a:t>
                </a:r>
              </a:p>
              <a:p>
                <a:pPr lvl="0" algn="just"/>
                <a:r>
                  <a:rPr lang="en-US" sz="3000" dirty="0"/>
                  <a:t>Run the model and read the results.</a:t>
                </a:r>
              </a:p>
              <a:p>
                <a:pPr marL="82296" indent="0">
                  <a:buNone/>
                </a:pPr>
                <a:endParaRPr lang="en-US"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1115616" y="1196752"/>
                <a:ext cx="7498080" cy="5328592"/>
              </a:xfrm>
              <a:blipFill rotWithShape="1">
                <a:blip r:embed="rId2"/>
                <a:stretch>
                  <a:fillRect l="-732" t="-1945" r="-3089" b="-9497"/>
                </a:stretch>
              </a:blipFill>
            </p:spPr>
            <p:txBody>
              <a:bodyPr/>
              <a:lstStyle/>
              <a:p>
                <a:r>
                  <a:rPr lang="en-US">
                    <a:noFill/>
                  </a:rPr>
                  <a:t> </a:t>
                </a:r>
              </a:p>
            </p:txBody>
          </p:sp>
        </mc:Fallback>
      </mc:AlternateContent>
    </p:spTree>
    <p:extLst>
      <p:ext uri="{BB962C8B-B14F-4D97-AF65-F5344CB8AC3E}">
        <p14:creationId xmlns:p14="http://schemas.microsoft.com/office/powerpoint/2010/main" val="3620779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Grp="1"/>
          </p:cNvPicPr>
          <p:nvPr>
            <p:ph idx="1"/>
          </p:nvPr>
        </p:nvPicPr>
        <p:blipFill>
          <a:blip r:embed="rId2"/>
          <a:stretch>
            <a:fillRect/>
          </a:stretch>
        </p:blipFill>
        <p:spPr>
          <a:xfrm>
            <a:off x="0" y="0"/>
            <a:ext cx="9144000" cy="6858000"/>
          </a:xfrm>
          <a:prstGeom prst="rect">
            <a:avLst/>
          </a:prstGeom>
        </p:spPr>
      </p:pic>
      <p:sp>
        <p:nvSpPr>
          <p:cNvPr id="5" name="مستطيل 4"/>
          <p:cNvSpPr/>
          <p:nvPr/>
        </p:nvSpPr>
        <p:spPr>
          <a:xfrm>
            <a:off x="4535488" y="5934670"/>
            <a:ext cx="4608512" cy="923330"/>
          </a:xfrm>
          <a:prstGeom prst="rect">
            <a:avLst/>
          </a:prstGeom>
          <a:noFill/>
        </p:spPr>
        <p:txBody>
          <a:bodyPr wrap="square" lIns="91440" tIns="45720" rIns="91440" bIns="45720">
            <a:spAutoFit/>
          </a:bodyPr>
          <a:lstStyle/>
          <a:p>
            <a:pPr algn="ctr"/>
            <a:r>
              <a:rPr lang="en-US" sz="5400" dirty="0"/>
              <a:t>Footing Model:</a:t>
            </a:r>
            <a:endParaRPr lang="ar-SA"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9543494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0"/>
            <a:ext cx="7818072" cy="1143000"/>
          </a:xfrm>
        </p:spPr>
        <p:txBody>
          <a:bodyPr>
            <a:normAutofit/>
          </a:bodyPr>
          <a:lstStyle/>
          <a:p>
            <a:r>
              <a:rPr lang="en-US" sz="2800" b="1" u="sng" dirty="0">
                <a:effectLst/>
              </a:rPr>
              <a:t>Check one – way shear for wall zone</a:t>
            </a:r>
            <a:r>
              <a:rPr lang="en-US" sz="2800" b="1" u="sng" dirty="0" smtClean="0">
                <a:effectLst/>
              </a:rPr>
              <a:t>:</a:t>
            </a:r>
            <a:r>
              <a:rPr lang="en-US" sz="2800" b="1" dirty="0" smtClean="0">
                <a:effectLst/>
              </a:rPr>
              <a:t/>
            </a:r>
            <a:br>
              <a:rPr lang="en-US" sz="2800" b="1" dirty="0" smtClean="0">
                <a:effectLst/>
              </a:rPr>
            </a:br>
            <a:r>
              <a:rPr lang="en-US" sz="2800" dirty="0" smtClean="0">
                <a:effectLst/>
              </a:rPr>
              <a:t>Figure </a:t>
            </a:r>
            <a:r>
              <a:rPr lang="en-US" sz="2800" dirty="0">
                <a:effectLst/>
              </a:rPr>
              <a:t>below shows the shear results by section cut.</a:t>
            </a:r>
            <a:endParaRPr lang="en-US" sz="2800" dirty="0"/>
          </a:p>
        </p:txBody>
      </p:sp>
      <p:pic>
        <p:nvPicPr>
          <p:cNvPr id="4" name="Picture 1"/>
          <p:cNvPicPr>
            <a:picLocks noGrp="1"/>
          </p:cNvPicPr>
          <p:nvPr>
            <p:ph idx="1"/>
          </p:nvPr>
        </p:nvPicPr>
        <p:blipFill>
          <a:blip r:embed="rId2"/>
          <a:stretch>
            <a:fillRect/>
          </a:stretch>
        </p:blipFill>
        <p:spPr>
          <a:xfrm>
            <a:off x="5826" y="1628800"/>
            <a:ext cx="9138173" cy="5229200"/>
          </a:xfrm>
          <a:prstGeom prst="rect">
            <a:avLst/>
          </a:prstGeom>
        </p:spPr>
      </p:pic>
    </p:spTree>
    <p:extLst>
      <p:ext uri="{BB962C8B-B14F-4D97-AF65-F5344CB8AC3E}">
        <p14:creationId xmlns:p14="http://schemas.microsoft.com/office/powerpoint/2010/main" val="31109262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1043608" y="836712"/>
                <a:ext cx="7498080" cy="4800600"/>
              </a:xfrm>
            </p:spPr>
            <p:txBody>
              <a:bodyPr/>
              <a:lstStyle/>
              <a:p>
                <a:pPr marL="82296" indent="0">
                  <a:buNone/>
                </a:pPr>
                <a:r>
                  <a:rPr lang="en-US" dirty="0"/>
                  <a:t>Vu = 833 KN.</a:t>
                </a:r>
              </a:p>
              <a:p>
                <a:pPr marL="82296" indent="0">
                  <a:buNone/>
                </a:pPr>
                <a:r>
                  <a:rPr lang="en-US" dirty="0"/>
                  <a:t>Vu = 833 / 17.3 = 48.15 KN/m.</a:t>
                </a:r>
              </a:p>
              <a:p>
                <a:pPr marL="82296" indent="0">
                  <a:buNone/>
                </a:pPr>
                <a:r>
                  <a:rPr lang="en-US" dirty="0"/>
                  <a:t>The capacity of footing section with h = 600 mm (d = 525 mm):</a:t>
                </a:r>
              </a:p>
              <a:p>
                <a:pPr marL="82296" indent="0">
                  <a:buNone/>
                </a:pPr>
                <a:endParaRPr lang="en-US" sz="2000" dirty="0" smtClean="0"/>
              </a:p>
              <a:p>
                <a:pPr marL="82296" indent="0">
                  <a:buNone/>
                </a:pPr>
                <a:endParaRPr lang="en-US" sz="2000" dirty="0"/>
              </a:p>
              <a:p>
                <a:pPr marL="82296" indent="0">
                  <a:buNone/>
                </a:pPr>
                <a14:m>
                  <m:oMathPara xmlns:m="http://schemas.openxmlformats.org/officeDocument/2006/math">
                    <m:oMathParaPr>
                      <m:jc m:val="centerGroup"/>
                    </m:oMathParaPr>
                    <m:oMath xmlns:m="http://schemas.openxmlformats.org/officeDocument/2006/math">
                      <m:r>
                        <a:rPr lang="en-US" sz="2000">
                          <a:latin typeface="Cambria Math" panose="02040503050406030204" pitchFamily="18" charset="0"/>
                        </a:rPr>
                        <m:t>∅</m:t>
                      </m:r>
                      <m:r>
                        <m:rPr>
                          <m:sty m:val="p"/>
                        </m:rPr>
                        <a:rPr lang="en-US" sz="2000">
                          <a:latin typeface="Cambria Math" panose="02040503050406030204" pitchFamily="18" charset="0"/>
                        </a:rPr>
                        <m:t>Vc</m:t>
                      </m:r>
                      <m:r>
                        <a:rPr lang="en-US" sz="2000">
                          <a:latin typeface="Cambria Math" panose="02040503050406030204" pitchFamily="18" charset="0"/>
                        </a:rPr>
                        <m:t>= </m:t>
                      </m:r>
                      <m:r>
                        <a:rPr lang="en-US" sz="2000">
                          <a:latin typeface="Cambria Math" panose="02040503050406030204" pitchFamily="18" charset="0"/>
                        </a:rPr>
                        <m:t>0</m:t>
                      </m:r>
                      <m:r>
                        <a:rPr lang="en-US" sz="2000">
                          <a:latin typeface="Cambria Math" panose="02040503050406030204" pitchFamily="18" charset="0"/>
                        </a:rPr>
                        <m:t>.</m:t>
                      </m:r>
                      <m:r>
                        <a:rPr lang="en-US" sz="2000">
                          <a:latin typeface="Cambria Math" panose="02040503050406030204" pitchFamily="18" charset="0"/>
                        </a:rPr>
                        <m:t>75</m:t>
                      </m:r>
                      <m:r>
                        <a:rPr lang="en-US" sz="2000">
                          <a:latin typeface="Cambria Math" panose="02040503050406030204" pitchFamily="18" charset="0"/>
                        </a:rPr>
                        <m:t>×</m:t>
                      </m:r>
                      <m:d>
                        <m:dPr>
                          <m:ctrlPr>
                            <a:rPr lang="en-US" sz="2000" i="1">
                              <a:latin typeface="Cambria Math" panose="02040503050406030204" pitchFamily="18" charset="0"/>
                            </a:rPr>
                          </m:ctrlPr>
                        </m:dPr>
                        <m:e>
                          <m:r>
                            <a:rPr lang="en-US" sz="2000">
                              <a:latin typeface="Cambria Math" panose="02040503050406030204" pitchFamily="18" charset="0"/>
                            </a:rPr>
                            <m:t>0</m:t>
                          </m:r>
                          <m:r>
                            <a:rPr lang="en-US" sz="2000">
                              <a:latin typeface="Cambria Math" panose="02040503050406030204" pitchFamily="18" charset="0"/>
                            </a:rPr>
                            <m:t>.</m:t>
                          </m:r>
                          <m:r>
                            <a:rPr lang="en-US" sz="2000">
                              <a:latin typeface="Cambria Math" panose="02040503050406030204" pitchFamily="18" charset="0"/>
                            </a:rPr>
                            <m:t>167</m:t>
                          </m:r>
                          <m:r>
                            <a:rPr lang="en-US" sz="2000">
                              <a:latin typeface="Cambria Math" panose="02040503050406030204" pitchFamily="18" charset="0"/>
                            </a:rPr>
                            <m:t> </m:t>
                          </m:r>
                          <m:rad>
                            <m:radPr>
                              <m:degHide m:val="on"/>
                              <m:ctrlPr>
                                <a:rPr lang="en-US" sz="2000" i="1">
                                  <a:latin typeface="Cambria Math" panose="02040503050406030204" pitchFamily="18" charset="0"/>
                                </a:rPr>
                              </m:ctrlPr>
                            </m:radPr>
                            <m:deg/>
                            <m:e>
                              <m:r>
                                <a:rPr lang="en-US" sz="2000">
                                  <a:latin typeface="Cambria Math" panose="02040503050406030204" pitchFamily="18" charset="0"/>
                                </a:rPr>
                                <m:t>24</m:t>
                              </m:r>
                            </m:e>
                          </m:rad>
                          <m:r>
                            <a:rPr lang="en-US" sz="2000">
                              <a:latin typeface="Cambria Math" panose="02040503050406030204" pitchFamily="18" charset="0"/>
                            </a:rPr>
                            <m:t>  ×</m:t>
                          </m:r>
                          <m:r>
                            <a:rPr lang="en-US" sz="2000">
                              <a:latin typeface="Cambria Math" panose="02040503050406030204" pitchFamily="18" charset="0"/>
                            </a:rPr>
                            <m:t>1000</m:t>
                          </m:r>
                          <m:r>
                            <a:rPr lang="en-US" sz="2000">
                              <a:latin typeface="Cambria Math" panose="02040503050406030204" pitchFamily="18" charset="0"/>
                            </a:rPr>
                            <m:t>×</m:t>
                          </m:r>
                          <m:r>
                            <a:rPr lang="en-US" sz="2000">
                              <a:latin typeface="Cambria Math" panose="02040503050406030204" pitchFamily="18" charset="0"/>
                            </a:rPr>
                            <m:t>525</m:t>
                          </m:r>
                        </m:e>
                      </m:d>
                      <m:r>
                        <a:rPr lang="en-US" sz="2000">
                          <a:latin typeface="Cambria Math" panose="02040503050406030204" pitchFamily="18" charset="0"/>
                        </a:rPr>
                        <m:t>=</m:t>
                      </m:r>
                      <m:r>
                        <a:rPr lang="en-US" sz="2000">
                          <a:latin typeface="Cambria Math" panose="02040503050406030204" pitchFamily="18" charset="0"/>
                        </a:rPr>
                        <m:t>322</m:t>
                      </m:r>
                      <m:f>
                        <m:fPr>
                          <m:ctrlPr>
                            <a:rPr lang="en-US" sz="2000" i="1">
                              <a:latin typeface="Cambria Math" panose="02040503050406030204" pitchFamily="18" charset="0"/>
                            </a:rPr>
                          </m:ctrlPr>
                        </m:fPr>
                        <m:num>
                          <m:r>
                            <m:rPr>
                              <m:sty m:val="p"/>
                            </m:rPr>
                            <a:rPr lang="en-US" sz="2000">
                              <a:latin typeface="Cambria Math" panose="02040503050406030204" pitchFamily="18" charset="0"/>
                            </a:rPr>
                            <m:t>KN</m:t>
                          </m:r>
                        </m:num>
                        <m:den>
                          <m:r>
                            <m:rPr>
                              <m:sty m:val="p"/>
                            </m:rPr>
                            <a:rPr lang="en-US" sz="2000">
                              <a:latin typeface="Cambria Math" panose="02040503050406030204" pitchFamily="18" charset="0"/>
                            </a:rPr>
                            <m:t>m</m:t>
                          </m:r>
                        </m:den>
                      </m:f>
                      <m:r>
                        <a:rPr lang="en-US" sz="2000">
                          <a:latin typeface="Cambria Math" panose="02040503050406030204" pitchFamily="18" charset="0"/>
                        </a:rPr>
                        <m:t>&gt;</m:t>
                      </m:r>
                      <m:r>
                        <a:rPr lang="en-US" sz="2000">
                          <a:latin typeface="Cambria Math" panose="02040503050406030204" pitchFamily="18" charset="0"/>
                        </a:rPr>
                        <m:t>48</m:t>
                      </m:r>
                      <m:r>
                        <a:rPr lang="en-US" sz="2000">
                          <a:latin typeface="Cambria Math" panose="02040503050406030204" pitchFamily="18" charset="0"/>
                        </a:rPr>
                        <m:t>.</m:t>
                      </m:r>
                      <m:r>
                        <a:rPr lang="en-US" sz="2000">
                          <a:latin typeface="Cambria Math" panose="02040503050406030204" pitchFamily="18" charset="0"/>
                        </a:rPr>
                        <m:t>15</m:t>
                      </m:r>
                      <m:r>
                        <a:rPr lang="en-US" sz="2000">
                          <a:latin typeface="Cambria Math" panose="02040503050406030204" pitchFamily="18" charset="0"/>
                        </a:rPr>
                        <m:t>→</m:t>
                      </m:r>
                      <m:r>
                        <m:rPr>
                          <m:sty m:val="p"/>
                        </m:rPr>
                        <a:rPr lang="en-US" sz="2000">
                          <a:latin typeface="Cambria Math" panose="02040503050406030204" pitchFamily="18" charset="0"/>
                        </a:rPr>
                        <m:t>Thickness</m:t>
                      </m:r>
                      <m:r>
                        <a:rPr lang="en-US" sz="2000">
                          <a:latin typeface="Cambria Math" panose="02040503050406030204" pitchFamily="18" charset="0"/>
                        </a:rPr>
                        <m:t> </m:t>
                      </m:r>
                      <m:r>
                        <m:rPr>
                          <m:sty m:val="p"/>
                        </m:rPr>
                        <a:rPr lang="en-US" sz="2000">
                          <a:latin typeface="Cambria Math" panose="02040503050406030204" pitchFamily="18" charset="0"/>
                        </a:rPr>
                        <m:t>is</m:t>
                      </m:r>
                      <m:r>
                        <a:rPr lang="en-US" sz="2000">
                          <a:latin typeface="Cambria Math" panose="02040503050406030204" pitchFamily="18" charset="0"/>
                        </a:rPr>
                        <m:t> </m:t>
                      </m:r>
                      <m:r>
                        <m:rPr>
                          <m:sty m:val="p"/>
                        </m:rPr>
                        <a:rPr lang="en-US" sz="2000">
                          <a:latin typeface="Cambria Math" panose="02040503050406030204" pitchFamily="18" charset="0"/>
                        </a:rPr>
                        <m:t>adequate</m:t>
                      </m:r>
                    </m:oMath>
                  </m:oMathPara>
                </a14:m>
                <a:endParaRPr lang="en-US" sz="2000" dirty="0"/>
              </a:p>
              <a:p>
                <a:pPr marL="82296" indent="0">
                  <a:buNone/>
                </a:pPr>
                <a:endParaRPr lang="en-US"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1043608" y="836712"/>
                <a:ext cx="7498080" cy="4800600"/>
              </a:xfrm>
              <a:blipFill rotWithShape="1">
                <a:blip r:embed="rId2"/>
                <a:stretch>
                  <a:fillRect l="-894" t="-1650"/>
                </a:stretch>
              </a:blipFill>
            </p:spPr>
            <p:txBody>
              <a:bodyPr/>
              <a:lstStyle/>
              <a:p>
                <a:r>
                  <a:rPr lang="en-US">
                    <a:noFill/>
                  </a:rPr>
                  <a:t> </a:t>
                </a:r>
              </a:p>
            </p:txBody>
          </p:sp>
        </mc:Fallback>
      </mc:AlternateContent>
    </p:spTree>
    <p:extLst>
      <p:ext uri="{BB962C8B-B14F-4D97-AF65-F5344CB8AC3E}">
        <p14:creationId xmlns:p14="http://schemas.microsoft.com/office/powerpoint/2010/main" val="4251340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99592" y="548680"/>
            <a:ext cx="7498080" cy="5400600"/>
          </a:xfrm>
        </p:spPr>
        <p:txBody>
          <a:bodyPr>
            <a:normAutofit/>
          </a:bodyPr>
          <a:lstStyle/>
          <a:p>
            <a:pPr marL="82296" indent="0" algn="just">
              <a:buNone/>
            </a:pPr>
            <a:r>
              <a:rPr lang="en-US" sz="2800" dirty="0"/>
              <a:t>This project is redesign foundation of building located Qabalan-Nablus city. The building consists of 7 stories. The analysis of foundation loads will be done by using ETABS </a:t>
            </a:r>
            <a:r>
              <a:rPr lang="en-US" sz="2800" dirty="0" smtClean="0"/>
              <a:t>program.</a:t>
            </a:r>
          </a:p>
          <a:p>
            <a:pPr marL="82296" indent="0" algn="just">
              <a:buNone/>
            </a:pPr>
            <a:endParaRPr lang="en-US" sz="2800" dirty="0"/>
          </a:p>
          <a:p>
            <a:pPr marL="82296" indent="0" algn="just">
              <a:buNone/>
            </a:pPr>
            <a:r>
              <a:rPr lang="en-US" sz="2800" dirty="0"/>
              <a:t>The proposed building will be used for residential building purposes. This building is located at Qabalan-Nablus in Palestine, Basin number is 1 and piece number is 1135. The proposed building consists of 7 stories (5 stories + 2 basement), Where the height of each floor is about 3 meters.</a:t>
            </a:r>
          </a:p>
        </p:txBody>
      </p:sp>
    </p:spTree>
    <p:extLst>
      <p:ext uri="{BB962C8B-B14F-4D97-AF65-F5344CB8AC3E}">
        <p14:creationId xmlns:p14="http://schemas.microsoft.com/office/powerpoint/2010/main" val="41625678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11266"/>
            <a:ext cx="7498080" cy="1143000"/>
          </a:xfrm>
        </p:spPr>
        <p:txBody>
          <a:bodyPr>
            <a:noAutofit/>
          </a:bodyPr>
          <a:lstStyle/>
          <a:p>
            <a:r>
              <a:rPr lang="en-US" sz="3200" b="1" u="sng" dirty="0">
                <a:effectLst/>
              </a:rPr>
              <a:t>Check punching shear for columns:</a:t>
            </a:r>
            <a:r>
              <a:rPr lang="en-US" sz="3200" b="1" dirty="0">
                <a:effectLst/>
              </a:rPr>
              <a:t/>
            </a:r>
            <a:br>
              <a:rPr lang="en-US" sz="3200" b="1" dirty="0">
                <a:effectLst/>
              </a:rPr>
            </a:br>
            <a:r>
              <a:rPr lang="en-US" sz="2000" dirty="0">
                <a:effectLst/>
              </a:rPr>
              <a:t>The following figure shows the results of Punching shear check:</a:t>
            </a:r>
            <a:r>
              <a:rPr lang="en-US" sz="3200" dirty="0">
                <a:effectLst/>
              </a:rPr>
              <a:t/>
            </a:r>
            <a:br>
              <a:rPr lang="en-US" sz="3200" dirty="0">
                <a:effectLst/>
              </a:rPr>
            </a:br>
            <a:endParaRPr lang="en-US" sz="3200" b="1" dirty="0"/>
          </a:p>
        </p:txBody>
      </p:sp>
      <p:pic>
        <p:nvPicPr>
          <p:cNvPr id="4" name="Picture 2"/>
          <p:cNvPicPr>
            <a:picLocks noGrp="1"/>
          </p:cNvPicPr>
          <p:nvPr>
            <p:ph idx="1"/>
          </p:nvPr>
        </p:nvPicPr>
        <p:blipFill>
          <a:blip r:embed="rId2"/>
          <a:stretch>
            <a:fillRect/>
          </a:stretch>
        </p:blipFill>
        <p:spPr>
          <a:xfrm>
            <a:off x="-16590" y="908720"/>
            <a:ext cx="9160590" cy="5949280"/>
          </a:xfrm>
          <a:prstGeom prst="rect">
            <a:avLst/>
          </a:prstGeom>
        </p:spPr>
      </p:pic>
    </p:spTree>
    <p:extLst>
      <p:ext uri="{BB962C8B-B14F-4D97-AF65-F5344CB8AC3E}">
        <p14:creationId xmlns:p14="http://schemas.microsoft.com/office/powerpoint/2010/main" val="39162873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71600" y="0"/>
            <a:ext cx="7498080" cy="1143000"/>
          </a:xfrm>
        </p:spPr>
        <p:txBody>
          <a:bodyPr>
            <a:normAutofit/>
          </a:bodyPr>
          <a:lstStyle/>
          <a:p>
            <a:r>
              <a:rPr lang="en-US" sz="3600" b="1" dirty="0"/>
              <a:t> Bearing capacity check:</a:t>
            </a:r>
          </a:p>
        </p:txBody>
      </p:sp>
      <p:sp>
        <p:nvSpPr>
          <p:cNvPr id="3" name="عنصر نائب للمحتوى 2"/>
          <p:cNvSpPr>
            <a:spLocks noGrp="1"/>
          </p:cNvSpPr>
          <p:nvPr>
            <p:ph idx="1"/>
          </p:nvPr>
        </p:nvSpPr>
        <p:spPr>
          <a:xfrm>
            <a:off x="1115616" y="1196752"/>
            <a:ext cx="7498080" cy="4800600"/>
          </a:xfrm>
        </p:spPr>
        <p:txBody>
          <a:bodyPr>
            <a:normAutofit lnSpcReduction="10000"/>
          </a:bodyPr>
          <a:lstStyle/>
          <a:p>
            <a:pPr marL="82296" indent="0" algn="just">
              <a:buNone/>
            </a:pPr>
            <a:r>
              <a:rPr lang="en-US" sz="3000" dirty="0"/>
              <a:t>By showing the stress from service load combinations using ETABs:</a:t>
            </a:r>
          </a:p>
          <a:p>
            <a:pPr marL="82296" indent="0" algn="just">
              <a:buNone/>
            </a:pPr>
            <a:r>
              <a:rPr lang="en-US" sz="3000" dirty="0"/>
              <a:t>The stress under footing will be less than the following:</a:t>
            </a:r>
          </a:p>
          <a:p>
            <a:pPr marL="82296" indent="0" algn="just">
              <a:buNone/>
            </a:pPr>
            <a:r>
              <a:rPr lang="en-US" sz="3000" dirty="0"/>
              <a:t>Force = </a:t>
            </a:r>
            <a:r>
              <a:rPr lang="en-US" sz="3000" dirty="0" err="1"/>
              <a:t>q</a:t>
            </a:r>
            <a:r>
              <a:rPr lang="en-US" sz="3000" baseline="-25000" dirty="0" err="1"/>
              <a:t>all</a:t>
            </a:r>
            <a:r>
              <a:rPr lang="en-US" sz="3000" dirty="0"/>
              <a:t> x Area of mesh</a:t>
            </a:r>
          </a:p>
          <a:p>
            <a:pPr marL="82296" indent="0" algn="just">
              <a:buNone/>
            </a:pPr>
            <a:r>
              <a:rPr lang="en-US" sz="3000" dirty="0"/>
              <a:t>For corner = 150 x (1.1 x1.1) x0.25 = 45 KN</a:t>
            </a:r>
          </a:p>
          <a:p>
            <a:pPr marL="82296" indent="0" algn="just">
              <a:buNone/>
            </a:pPr>
            <a:r>
              <a:rPr lang="en-US" sz="3000" dirty="0"/>
              <a:t>For edge = 150 x(1.1 x1.1) x0.5 = 90 KN.</a:t>
            </a:r>
          </a:p>
          <a:p>
            <a:pPr marL="82296" indent="0" algn="just">
              <a:buNone/>
            </a:pPr>
            <a:r>
              <a:rPr lang="en-US" sz="3000" dirty="0"/>
              <a:t>For interior = 150 x(1.1 x1.1) = 180 </a:t>
            </a:r>
            <a:r>
              <a:rPr lang="en-US" sz="3000" dirty="0" smtClean="0"/>
              <a:t>KN</a:t>
            </a:r>
          </a:p>
          <a:p>
            <a:pPr marL="82296" indent="0" algn="just">
              <a:buNone/>
            </a:pPr>
            <a:r>
              <a:rPr lang="en-US" sz="3000" dirty="0" smtClean="0"/>
              <a:t>The </a:t>
            </a:r>
            <a:r>
              <a:rPr lang="en-US" sz="3000" dirty="0"/>
              <a:t>following figure shows the values of forces from service load combination.</a:t>
            </a:r>
          </a:p>
          <a:p>
            <a:pPr marL="82296" indent="0">
              <a:buNone/>
            </a:pPr>
            <a:endParaRPr lang="en-US" dirty="0"/>
          </a:p>
        </p:txBody>
      </p:sp>
    </p:spTree>
    <p:extLst>
      <p:ext uri="{BB962C8B-B14F-4D97-AF65-F5344CB8AC3E}">
        <p14:creationId xmlns:p14="http://schemas.microsoft.com/office/powerpoint/2010/main" val="21616331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Grp="1"/>
          </p:cNvPicPr>
          <p:nvPr>
            <p:ph idx="1"/>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9484350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0"/>
            <a:ext cx="7498080" cy="1143000"/>
          </a:xfrm>
        </p:spPr>
        <p:txBody>
          <a:bodyPr>
            <a:normAutofit/>
          </a:bodyPr>
          <a:lstStyle/>
          <a:p>
            <a:r>
              <a:rPr lang="en-US" sz="3600" b="1" dirty="0"/>
              <a:t> Flexural Design of footing:</a:t>
            </a:r>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a:bodyPr>
              <a:lstStyle/>
              <a:p>
                <a:pPr marL="82296" indent="0" algn="just">
                  <a:buNone/>
                </a:pPr>
                <a:r>
                  <a:rPr lang="en-US" sz="2800" dirty="0"/>
                  <a:t>Minimum reinforcement ratio equals to 0.0018.</a:t>
                </a:r>
              </a:p>
              <a:p>
                <a:pPr marL="82296" indent="0" algn="just">
                  <a:buNone/>
                </a:pPr>
                <a:r>
                  <a:rPr lang="en-US" sz="2800" dirty="0"/>
                  <a:t>When take section with width of b = 1000 mm, and depth of h = 600 mm with effective depth of d = 525 </a:t>
                </a:r>
                <a:r>
                  <a:rPr lang="en-US" sz="2800" dirty="0" smtClean="0"/>
                  <a:t>mm</a:t>
                </a:r>
              </a:p>
              <a:p>
                <a:pPr marL="82296" indent="0" algn="just">
                  <a:buNone/>
                </a:pPr>
                <a:r>
                  <a:rPr lang="en-US" sz="2800" dirty="0" smtClean="0"/>
                  <a:t>The </a:t>
                </a:r>
                <a:r>
                  <a:rPr lang="en-US" sz="2800" dirty="0"/>
                  <a:t>minimum reinforcement, As = 1080 </a:t>
                </a:r>
                <a14:m>
                  <m:oMath xmlns:m="http://schemas.openxmlformats.org/officeDocument/2006/math">
                    <m:sSup>
                      <m:sSupPr>
                        <m:ctrlPr>
                          <a:rPr lang="en-US" sz="2800" i="1">
                            <a:latin typeface="Cambria Math" panose="02040503050406030204" pitchFamily="18" charset="0"/>
                          </a:rPr>
                        </m:ctrlPr>
                      </m:sSupPr>
                      <m:e>
                        <m:r>
                          <m:rPr>
                            <m:sty m:val="p"/>
                          </m:rPr>
                          <a:rPr lang="en-US" sz="2800">
                            <a:latin typeface="Cambria Math" panose="02040503050406030204" pitchFamily="18" charset="0"/>
                          </a:rPr>
                          <m:t>mm</m:t>
                        </m:r>
                      </m:e>
                      <m:sup>
                        <m:r>
                          <a:rPr lang="en-US" sz="2800">
                            <a:latin typeface="Cambria Math" panose="02040503050406030204" pitchFamily="18" charset="0"/>
                          </a:rPr>
                          <m:t>2</m:t>
                        </m:r>
                      </m:sup>
                    </m:sSup>
                  </m:oMath>
                </a14:m>
                <a:r>
                  <a:rPr lang="en-US" sz="2800" dirty="0"/>
                  <a:t>. Use 1ϕ18/200 mm.</a:t>
                </a:r>
              </a:p>
              <a:p>
                <a:pPr marL="82296" indent="0" algn="just">
                  <a:buNone/>
                </a:pPr>
                <a:r>
                  <a:rPr lang="en-US" sz="2800" dirty="0"/>
                  <a:t>As, provided = 5(254) = 1270 </a:t>
                </a:r>
                <a14:m>
                  <m:oMath xmlns:m="http://schemas.openxmlformats.org/officeDocument/2006/math">
                    <m:sSup>
                      <m:sSupPr>
                        <m:ctrlPr>
                          <a:rPr lang="en-US" sz="2800" i="1">
                            <a:latin typeface="Cambria Math" panose="02040503050406030204" pitchFamily="18" charset="0"/>
                          </a:rPr>
                        </m:ctrlPr>
                      </m:sSupPr>
                      <m:e>
                        <m:r>
                          <m:rPr>
                            <m:sty m:val="p"/>
                          </m:rPr>
                          <a:rPr lang="en-US" sz="2800">
                            <a:latin typeface="Cambria Math" panose="02040503050406030204" pitchFamily="18" charset="0"/>
                          </a:rPr>
                          <m:t>mm</m:t>
                        </m:r>
                      </m:e>
                      <m:sup>
                        <m:r>
                          <a:rPr lang="en-US" sz="2800">
                            <a:latin typeface="Cambria Math" panose="02040503050406030204" pitchFamily="18" charset="0"/>
                          </a:rPr>
                          <m:t>2</m:t>
                        </m:r>
                      </m:sup>
                    </m:sSup>
                  </m:oMath>
                </a14:m>
                <a:endParaRPr lang="en-US" sz="2800" dirty="0"/>
              </a:p>
              <a:p>
                <a:pPr marL="82296" indent="0" algn="just">
                  <a:buNone/>
                </a:pPr>
                <a:r>
                  <a:rPr lang="en-US" sz="2800" dirty="0"/>
                  <a:t>The capacity of section with minimum reinforcement = 246 </a:t>
                </a:r>
                <a:r>
                  <a:rPr lang="en-US" sz="2800" dirty="0" err="1"/>
                  <a:t>KN.m</a:t>
                </a:r>
                <a:r>
                  <a:rPr lang="en-US" sz="2800" dirty="0"/>
                  <a:t>/m.</a:t>
                </a:r>
              </a:p>
              <a:p>
                <a:pPr marL="82296" indent="0">
                  <a:buNone/>
                </a:pPr>
                <a:endParaRPr lang="en-US"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976" t="-1271" r="-3008" b="-4193"/>
                </a:stretch>
              </a:blipFill>
            </p:spPr>
            <p:txBody>
              <a:bodyPr/>
              <a:lstStyle/>
              <a:p>
                <a:r>
                  <a:rPr lang="en-US">
                    <a:noFill/>
                  </a:rPr>
                  <a:t> </a:t>
                </a:r>
              </a:p>
            </p:txBody>
          </p:sp>
        </mc:Fallback>
      </mc:AlternateContent>
    </p:spTree>
    <p:extLst>
      <p:ext uri="{BB962C8B-B14F-4D97-AF65-F5344CB8AC3E}">
        <p14:creationId xmlns:p14="http://schemas.microsoft.com/office/powerpoint/2010/main" val="37275270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1268760"/>
            <a:ext cx="7498080" cy="4800600"/>
          </a:xfrm>
        </p:spPr>
        <p:txBody>
          <a:bodyPr/>
          <a:lstStyle/>
          <a:p>
            <a:pPr marL="82296" indent="0" algn="just">
              <a:buNone/>
            </a:pPr>
            <a:r>
              <a:rPr lang="en-US" sz="2800" dirty="0"/>
              <a:t>After showing the B.M.D for footing. The following results appeared:</a:t>
            </a:r>
          </a:p>
          <a:p>
            <a:pPr lvl="0" algn="just"/>
            <a:r>
              <a:rPr lang="en-US" sz="2800" dirty="0"/>
              <a:t>The bottom reinforcement less than the minimum reinforcement computed except under the columns.</a:t>
            </a:r>
          </a:p>
          <a:p>
            <a:pPr lvl="0" algn="just"/>
            <a:r>
              <a:rPr lang="en-US" sz="2800" dirty="0"/>
              <a:t>The top reinforcement more than the minimum reinforcement computed.</a:t>
            </a:r>
          </a:p>
          <a:p>
            <a:pPr marL="82296" indent="0">
              <a:buNone/>
            </a:pPr>
            <a:endParaRPr lang="en-US" dirty="0"/>
          </a:p>
        </p:txBody>
      </p:sp>
    </p:spTree>
    <p:extLst>
      <p:ext uri="{BB962C8B-B14F-4D97-AF65-F5344CB8AC3E}">
        <p14:creationId xmlns:p14="http://schemas.microsoft.com/office/powerpoint/2010/main" val="13301147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91680" y="6093296"/>
            <a:ext cx="6192688" cy="762116"/>
          </a:xfrm>
        </p:spPr>
        <p:txBody>
          <a:bodyPr>
            <a:normAutofit/>
          </a:bodyPr>
          <a:lstStyle/>
          <a:p>
            <a:pPr algn="ctr"/>
            <a:r>
              <a:rPr lang="en-US" sz="2400" dirty="0">
                <a:effectLst/>
              </a:rPr>
              <a:t>Figure: B.M.D (M11) for the mat footing</a:t>
            </a:r>
            <a:endParaRPr lang="en-US" sz="2400" dirty="0"/>
          </a:p>
        </p:txBody>
      </p:sp>
      <p:pic>
        <p:nvPicPr>
          <p:cNvPr id="4" name="Picture 5"/>
          <p:cNvPicPr>
            <a:picLocks noGrp="1"/>
          </p:cNvPicPr>
          <p:nvPr>
            <p:ph idx="1"/>
          </p:nvPr>
        </p:nvPicPr>
        <p:blipFill>
          <a:blip r:embed="rId2"/>
          <a:stretch>
            <a:fillRect/>
          </a:stretch>
        </p:blipFill>
        <p:spPr>
          <a:xfrm>
            <a:off x="0" y="0"/>
            <a:ext cx="9143999" cy="6309320"/>
          </a:xfrm>
          <a:prstGeom prst="rect">
            <a:avLst/>
          </a:prstGeom>
        </p:spPr>
      </p:pic>
    </p:spTree>
    <p:extLst>
      <p:ext uri="{BB962C8B-B14F-4D97-AF65-F5344CB8AC3E}">
        <p14:creationId xmlns:p14="http://schemas.microsoft.com/office/powerpoint/2010/main" val="31966307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07704" y="5715000"/>
            <a:ext cx="6089880" cy="1143000"/>
          </a:xfrm>
        </p:spPr>
        <p:txBody>
          <a:bodyPr>
            <a:normAutofit/>
          </a:bodyPr>
          <a:lstStyle/>
          <a:p>
            <a:pPr algn="ctr"/>
            <a:r>
              <a:rPr lang="en-US" sz="2400" dirty="0">
                <a:effectLst/>
              </a:rPr>
              <a:t>Figure: B.M.D (M22) for the mat footing</a:t>
            </a:r>
            <a:endParaRPr lang="en-US" sz="2400" dirty="0"/>
          </a:p>
        </p:txBody>
      </p:sp>
      <p:pic>
        <p:nvPicPr>
          <p:cNvPr id="4" name="Picture 6"/>
          <p:cNvPicPr>
            <a:picLocks noGrp="1"/>
          </p:cNvPicPr>
          <p:nvPr>
            <p:ph idx="1"/>
          </p:nvPr>
        </p:nvPicPr>
        <p:blipFill>
          <a:blip r:embed="rId2"/>
          <a:stretch>
            <a:fillRect/>
          </a:stretch>
        </p:blipFill>
        <p:spPr>
          <a:xfrm>
            <a:off x="0" y="0"/>
            <a:ext cx="9144000" cy="6093296"/>
          </a:xfrm>
          <a:prstGeom prst="rect">
            <a:avLst/>
          </a:prstGeom>
        </p:spPr>
      </p:pic>
    </p:spTree>
    <p:extLst>
      <p:ext uri="{BB962C8B-B14F-4D97-AF65-F5344CB8AC3E}">
        <p14:creationId xmlns:p14="http://schemas.microsoft.com/office/powerpoint/2010/main" val="36553114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87624" y="1412776"/>
            <a:ext cx="7498080" cy="4800600"/>
          </a:xfrm>
        </p:spPr>
        <p:txBody>
          <a:bodyPr/>
          <a:lstStyle/>
          <a:p>
            <a:pPr algn="just"/>
            <a:r>
              <a:rPr lang="en-US" dirty="0"/>
              <a:t>So, we will use the minimum reinforcement for all bottom steel except under the columns.</a:t>
            </a:r>
          </a:p>
          <a:p>
            <a:pPr algn="just"/>
            <a:r>
              <a:rPr lang="en-US" dirty="0"/>
              <a:t>The top steel and the bottom steel under the columns will be reinforce with 1ϕ22/200 mm.</a:t>
            </a:r>
          </a:p>
          <a:p>
            <a:pPr marL="82296" indent="0">
              <a:buNone/>
            </a:pPr>
            <a:endParaRPr lang="en-US" dirty="0"/>
          </a:p>
        </p:txBody>
      </p:sp>
    </p:spTree>
    <p:extLst>
      <p:ext uri="{BB962C8B-B14F-4D97-AF65-F5344CB8AC3E}">
        <p14:creationId xmlns:p14="http://schemas.microsoft.com/office/powerpoint/2010/main" val="7322976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p:cNvPicPr>
            <a:picLocks noGrp="1"/>
          </p:cNvPicPr>
          <p:nvPr>
            <p:ph idx="1"/>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4230716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9"/>
          <p:cNvPicPr>
            <a:picLocks noGrp="1"/>
          </p:cNvPicPr>
          <p:nvPr>
            <p:ph idx="1"/>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639806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608" y="692696"/>
            <a:ext cx="7498080" cy="4800600"/>
          </a:xfrm>
        </p:spPr>
        <p:txBody>
          <a:bodyPr>
            <a:normAutofit/>
          </a:bodyPr>
          <a:lstStyle/>
          <a:p>
            <a:pPr marL="82296" indent="0" algn="just">
              <a:buNone/>
            </a:pPr>
            <a:r>
              <a:rPr lang="en-US" sz="2800" dirty="0"/>
              <a:t>In project building there are two types of load, Live load and Superimpose dead load.</a:t>
            </a:r>
          </a:p>
          <a:p>
            <a:pPr marL="82296" indent="0" algn="just">
              <a:buNone/>
            </a:pPr>
            <a:r>
              <a:rPr lang="en-US" sz="2800" dirty="0"/>
              <a:t>The values for both load are as follows:</a:t>
            </a:r>
          </a:p>
          <a:p>
            <a:pPr marL="82296" indent="0" algn="just">
              <a:buNone/>
            </a:pPr>
            <a:r>
              <a:rPr lang="en-US" sz="2800" dirty="0"/>
              <a:t>1- Live load which consider here as 2.5 </a:t>
            </a:r>
            <a:r>
              <a:rPr lang="en-US" sz="2800" dirty="0" err="1"/>
              <a:t>kn</a:t>
            </a:r>
            <a:r>
              <a:rPr lang="en-US" sz="2800" dirty="0"/>
              <a:t>/m^2</a:t>
            </a:r>
          </a:p>
          <a:p>
            <a:pPr marL="82296" indent="0" algn="just">
              <a:buNone/>
            </a:pPr>
            <a:r>
              <a:rPr lang="en-US" sz="2800" dirty="0"/>
              <a:t>2- Superimpose dead load which calculated and found to be 4.00 </a:t>
            </a:r>
            <a:r>
              <a:rPr lang="en-US" sz="2800" dirty="0" err="1"/>
              <a:t>kn</a:t>
            </a:r>
            <a:r>
              <a:rPr lang="en-US" sz="2800" dirty="0"/>
              <a:t>/m^2</a:t>
            </a:r>
          </a:p>
        </p:txBody>
      </p:sp>
    </p:spTree>
    <p:extLst>
      <p:ext uri="{BB962C8B-B14F-4D97-AF65-F5344CB8AC3E}">
        <p14:creationId xmlns:p14="http://schemas.microsoft.com/office/powerpoint/2010/main" val="29115340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1"/>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0" y="692696"/>
            <a:ext cx="9144000" cy="5544616"/>
          </a:xfrm>
          <a:prstGeom prst="rect">
            <a:avLst/>
          </a:prstGeom>
        </p:spPr>
      </p:pic>
    </p:spTree>
    <p:extLst>
      <p:ext uri="{BB962C8B-B14F-4D97-AF65-F5344CB8AC3E}">
        <p14:creationId xmlns:p14="http://schemas.microsoft.com/office/powerpoint/2010/main" val="266485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cstate="print"/>
          <a:srcRect l="40935" t="17084" r="14494" b="10844"/>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val="2640178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dirty="0">
                <a:effectLst/>
              </a:rPr>
              <a:t>Soil Description</a:t>
            </a:r>
            <a:endParaRPr lang="en-US" sz="3600" dirty="0"/>
          </a:p>
        </p:txBody>
      </p:sp>
      <p:sp>
        <p:nvSpPr>
          <p:cNvPr id="3" name="عنصر نائب للمحتوى 2"/>
          <p:cNvSpPr>
            <a:spLocks noGrp="1"/>
          </p:cNvSpPr>
          <p:nvPr>
            <p:ph idx="1"/>
          </p:nvPr>
        </p:nvSpPr>
        <p:spPr/>
        <p:txBody>
          <a:bodyPr>
            <a:normAutofit lnSpcReduction="10000"/>
          </a:bodyPr>
          <a:lstStyle/>
          <a:p>
            <a:pPr marL="82296" indent="0" algn="just">
              <a:buNone/>
            </a:pPr>
            <a:r>
              <a:rPr lang="en-US" sz="2800" dirty="0"/>
              <a:t>From the boreholes logs and the geological sections through the boreholes, the site may be described as a top soil of mainly Silty Clay of High Plasticity with bounders of varying sizes</a:t>
            </a:r>
            <a:r>
              <a:rPr lang="en-US" sz="2800" dirty="0" smtClean="0"/>
              <a:t>.</a:t>
            </a:r>
          </a:p>
          <a:p>
            <a:pPr marL="82296" indent="0" algn="just">
              <a:buNone/>
            </a:pPr>
            <a:r>
              <a:rPr lang="en-US" sz="2800" b="1" dirty="0"/>
              <a:t>the soil here is considered normally consolidated clay The specific gravity </a:t>
            </a:r>
            <a:r>
              <a:rPr lang="en-US" sz="2800" b="1" u="sng" dirty="0"/>
              <a:t>(</a:t>
            </a:r>
            <a:r>
              <a:rPr lang="en-US" sz="2800" b="1" u="sng" dirty="0" err="1"/>
              <a:t>Gs</a:t>
            </a:r>
            <a:r>
              <a:rPr lang="en-US" sz="2800" b="1" u="sng" dirty="0"/>
              <a:t>) of the soil is estimated to be 2.65</a:t>
            </a:r>
            <a:r>
              <a:rPr lang="en-US" sz="2800" b="1" dirty="0"/>
              <a:t>. </a:t>
            </a:r>
            <a:r>
              <a:rPr lang="en-US" sz="2800" b="1" u="sng" dirty="0"/>
              <a:t>Unit Weight= 17 KN/m^3</a:t>
            </a:r>
            <a:r>
              <a:rPr lang="en-US" sz="2800" b="1" dirty="0"/>
              <a:t>. </a:t>
            </a:r>
            <a:r>
              <a:rPr lang="en-US" sz="2800" b="1" u="sng" dirty="0"/>
              <a:t>Poisson ' s ratio may be taken as 0.35</a:t>
            </a:r>
            <a:r>
              <a:rPr lang="en-US" sz="2800" b="1" dirty="0"/>
              <a:t>. The </a:t>
            </a:r>
            <a:r>
              <a:rPr lang="en-US" sz="2800" b="1" u="sng" dirty="0"/>
              <a:t>soil angle = 0.0</a:t>
            </a:r>
            <a:r>
              <a:rPr lang="en-US" sz="2800" b="1" dirty="0"/>
              <a:t>, and the consolidation (c) = 55Kn/m^2. </a:t>
            </a:r>
            <a:endParaRPr lang="en-US" sz="2800" dirty="0"/>
          </a:p>
          <a:p>
            <a:pPr marL="82296" indent="0">
              <a:buNone/>
            </a:pPr>
            <a:r>
              <a:rPr lang="en-US" sz="2800" dirty="0" smtClean="0"/>
              <a:t> </a:t>
            </a:r>
            <a:endParaRPr lang="en-US" sz="2800" dirty="0"/>
          </a:p>
        </p:txBody>
      </p:sp>
    </p:spTree>
    <p:extLst>
      <p:ext uri="{BB962C8B-B14F-4D97-AF65-F5344CB8AC3E}">
        <p14:creationId xmlns:p14="http://schemas.microsoft.com/office/powerpoint/2010/main" val="3176399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87624" y="2852936"/>
            <a:ext cx="7498080" cy="1143000"/>
          </a:xfrm>
        </p:spPr>
        <p:txBody>
          <a:bodyPr/>
          <a:lstStyle/>
          <a:p>
            <a:pPr algn="ctr"/>
            <a:r>
              <a:rPr lang="en-US" b="1" dirty="0">
                <a:effectLst/>
              </a:rPr>
              <a:t>Chapter Four</a:t>
            </a:r>
            <a:endParaRPr lang="en-US" dirty="0"/>
          </a:p>
        </p:txBody>
      </p:sp>
    </p:spTree>
    <p:extLst>
      <p:ext uri="{BB962C8B-B14F-4D97-AF65-F5344CB8AC3E}">
        <p14:creationId xmlns:p14="http://schemas.microsoft.com/office/powerpoint/2010/main" val="7587772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260648"/>
            <a:ext cx="7498080" cy="922114"/>
          </a:xfrm>
        </p:spPr>
        <p:txBody>
          <a:bodyPr>
            <a:normAutofit fontScale="90000"/>
          </a:bodyPr>
          <a:lstStyle/>
          <a:p>
            <a:r>
              <a:rPr lang="en-US" sz="4000" dirty="0" smtClean="0">
                <a:effectLst/>
              </a:rPr>
              <a:t/>
            </a:r>
            <a:br>
              <a:rPr lang="en-US" sz="4000" dirty="0" smtClean="0">
                <a:effectLst/>
              </a:rPr>
            </a:br>
            <a:r>
              <a:rPr lang="en-US" sz="3100" b="1" u="sng" dirty="0" smtClean="0">
                <a:effectLst/>
              </a:rPr>
              <a:t>Design </a:t>
            </a:r>
            <a:r>
              <a:rPr lang="en-US" sz="3100" b="1" u="sng" dirty="0">
                <a:effectLst/>
              </a:rPr>
              <a:t>of Mat Foundation</a:t>
            </a:r>
            <a:r>
              <a:rPr lang="en-US" dirty="0">
                <a:effectLst/>
              </a:rPr>
              <a:t/>
            </a:r>
            <a:br>
              <a:rPr lang="en-US" dirty="0">
                <a:effectLst/>
              </a:rPr>
            </a:br>
            <a:endParaRPr lang="en-US" dirty="0"/>
          </a:p>
        </p:txBody>
      </p:sp>
      <p:sp>
        <p:nvSpPr>
          <p:cNvPr id="3" name="عنصر نائب للمحتوى 2"/>
          <p:cNvSpPr>
            <a:spLocks noGrp="1"/>
          </p:cNvSpPr>
          <p:nvPr>
            <p:ph idx="1"/>
          </p:nvPr>
        </p:nvSpPr>
        <p:spPr>
          <a:xfrm>
            <a:off x="1043608" y="1484784"/>
            <a:ext cx="7776864" cy="5256584"/>
          </a:xfrm>
        </p:spPr>
        <p:txBody>
          <a:bodyPr>
            <a:normAutofit/>
          </a:bodyPr>
          <a:lstStyle/>
          <a:p>
            <a:pPr marL="82296" indent="0" rtl="1">
              <a:buNone/>
            </a:pPr>
            <a:r>
              <a:rPr lang="en-US" sz="2800" dirty="0"/>
              <a:t>This chapter presents detailed design of mat foundation using computer program Etabs . The output of the computer program includes shear forces, bending moment and settlement values. Diagrams of shear forces and bending moment reinforcement details are also presented in this chapter.</a:t>
            </a:r>
          </a:p>
          <a:p>
            <a:pPr rtl="1"/>
            <a:r>
              <a:rPr lang="en-US" sz="2800" dirty="0"/>
              <a:t> Various design methods of mat foundation </a:t>
            </a:r>
            <a:r>
              <a:rPr lang="en-US" sz="2800" dirty="0" smtClean="0"/>
              <a:t>such as </a:t>
            </a:r>
            <a:r>
              <a:rPr lang="en-US" sz="2800" dirty="0"/>
              <a:t>rigid method and flexible method are illustrated in this chapter.</a:t>
            </a:r>
          </a:p>
          <a:p>
            <a:pPr marL="82296" indent="0">
              <a:buNone/>
            </a:pPr>
            <a:endParaRPr lang="en-US" dirty="0"/>
          </a:p>
        </p:txBody>
      </p:sp>
    </p:spTree>
    <p:extLst>
      <p:ext uri="{BB962C8B-B14F-4D97-AF65-F5344CB8AC3E}">
        <p14:creationId xmlns:p14="http://schemas.microsoft.com/office/powerpoint/2010/main" val="1748588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2924944"/>
            <a:ext cx="7848872" cy="1143000"/>
          </a:xfrm>
        </p:spPr>
        <p:txBody>
          <a:bodyPr>
            <a:noAutofit/>
          </a:bodyPr>
          <a:lstStyle/>
          <a:p>
            <a:pPr algn="ctr"/>
            <a:r>
              <a:rPr lang="en-US" sz="3600" dirty="0" smtClean="0"/>
              <a:t>General requirements for design of footings:</a:t>
            </a:r>
            <a:endParaRPr lang="en-US" sz="3600" dirty="0"/>
          </a:p>
        </p:txBody>
      </p:sp>
    </p:spTree>
    <p:extLst>
      <p:ext uri="{BB962C8B-B14F-4D97-AF65-F5344CB8AC3E}">
        <p14:creationId xmlns:p14="http://schemas.microsoft.com/office/powerpoint/2010/main" val="1111779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59632" y="2852936"/>
            <a:ext cx="7498080" cy="1143000"/>
          </a:xfrm>
        </p:spPr>
        <p:txBody>
          <a:bodyPr>
            <a:normAutofit/>
          </a:bodyPr>
          <a:lstStyle/>
          <a:p>
            <a:r>
              <a:rPr lang="en-US" sz="3600" b="1" dirty="0">
                <a:effectLst/>
              </a:rPr>
              <a:t>(1) For shear and flexural design:</a:t>
            </a:r>
            <a:endParaRPr lang="en-US" sz="3600" b="1" dirty="0"/>
          </a:p>
        </p:txBody>
      </p:sp>
    </p:spTree>
    <p:extLst>
      <p:ext uri="{BB962C8B-B14F-4D97-AF65-F5344CB8AC3E}">
        <p14:creationId xmlns:p14="http://schemas.microsoft.com/office/powerpoint/2010/main" val="18459804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159</TotalTime>
  <Words>803</Words>
  <Application>Microsoft Office PowerPoint</Application>
  <PresentationFormat>عرض على الشاشة (3:4)‏</PresentationFormat>
  <Paragraphs>87</Paragraphs>
  <Slides>30</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30</vt:i4>
      </vt:variant>
    </vt:vector>
  </HeadingPairs>
  <TitlesOfParts>
    <vt:vector size="36" baseType="lpstr">
      <vt:lpstr>Cambria Math</vt:lpstr>
      <vt:lpstr>Gill Sans MT</vt:lpstr>
      <vt:lpstr>Majalla UI</vt:lpstr>
      <vt:lpstr>Verdana</vt:lpstr>
      <vt:lpstr>Wingdings 2</vt:lpstr>
      <vt:lpstr>انقلاب</vt:lpstr>
      <vt:lpstr>GRADUATION PROJECT REPORT 2</vt:lpstr>
      <vt:lpstr>عرض تقديمي في PowerPoint</vt:lpstr>
      <vt:lpstr>عرض تقديمي في PowerPoint</vt:lpstr>
      <vt:lpstr>عرض تقديمي في PowerPoint</vt:lpstr>
      <vt:lpstr>Soil Description</vt:lpstr>
      <vt:lpstr>Chapter Four</vt:lpstr>
      <vt:lpstr> Design of Mat Foundation </vt:lpstr>
      <vt:lpstr>General requirements for design of footings:</vt:lpstr>
      <vt:lpstr>(1) For shear and flexural design:</vt:lpstr>
      <vt:lpstr>For Shear:</vt:lpstr>
      <vt:lpstr>عرض تقديمي في PowerPoint</vt:lpstr>
      <vt:lpstr>For Flexural:</vt:lpstr>
      <vt:lpstr>عرض تقديمي في PowerPoint</vt:lpstr>
      <vt:lpstr> Design of foundation:</vt:lpstr>
      <vt:lpstr> Design philosophy</vt:lpstr>
      <vt:lpstr> Modeling the footings:</vt:lpstr>
      <vt:lpstr>عرض تقديمي في PowerPoint</vt:lpstr>
      <vt:lpstr>Check one – way shear for wall zone: Figure below shows the shear results by section cut.</vt:lpstr>
      <vt:lpstr>عرض تقديمي في PowerPoint</vt:lpstr>
      <vt:lpstr>Check punching shear for columns: The following figure shows the results of Punching shear check: </vt:lpstr>
      <vt:lpstr> Bearing capacity check:</vt:lpstr>
      <vt:lpstr>عرض تقديمي في PowerPoint</vt:lpstr>
      <vt:lpstr> Flexural Design of footing:</vt:lpstr>
      <vt:lpstr>عرض تقديمي في PowerPoint</vt:lpstr>
      <vt:lpstr>Figure: B.M.D (M11) for the mat footing</vt:lpstr>
      <vt:lpstr>Figure: B.M.D (M22) for the mat footing</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ADMIN_R</cp:lastModifiedBy>
  <cp:revision>12</cp:revision>
  <dcterms:created xsi:type="dcterms:W3CDTF">2020-06-08T22:19:49Z</dcterms:created>
  <dcterms:modified xsi:type="dcterms:W3CDTF">2020-08-30T09:59:44Z</dcterms:modified>
</cp:coreProperties>
</file>