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60" r:id="rId4"/>
    <p:sldId id="258" r:id="rId5"/>
    <p:sldId id="259" r:id="rId6"/>
    <p:sldId id="263" r:id="rId7"/>
    <p:sldId id="286" r:id="rId8"/>
    <p:sldId id="261" r:id="rId9"/>
    <p:sldId id="262" r:id="rId10"/>
    <p:sldId id="269" r:id="rId11"/>
    <p:sldId id="288" r:id="rId12"/>
    <p:sldId id="273" r:id="rId13"/>
    <p:sldId id="289" r:id="rId14"/>
    <p:sldId id="276" r:id="rId15"/>
    <p:sldId id="277" r:id="rId16"/>
    <p:sldId id="278" r:id="rId17"/>
    <p:sldId id="279" r:id="rId18"/>
    <p:sldId id="294" r:id="rId19"/>
    <p:sldId id="280" r:id="rId20"/>
    <p:sldId id="281" r:id="rId21"/>
    <p:sldId id="291" r:id="rId22"/>
    <p:sldId id="283" r:id="rId23"/>
    <p:sldId id="284" r:id="rId24"/>
    <p:sldId id="290" r:id="rId25"/>
    <p:sldId id="282" r:id="rId26"/>
    <p:sldId id="292" r:id="rId27"/>
    <p:sldId id="293" r:id="rId28"/>
    <p:sldId id="264" r:id="rId29"/>
    <p:sldId id="266" r:id="rId30"/>
    <p:sldId id="267" r:id="rId31"/>
    <p:sldId id="268" r:id="rId32"/>
    <p:sldId id="295" r:id="rId33"/>
    <p:sldId id="265" r:id="rId34"/>
    <p:sldId id="28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E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84017-17BC-4228-8590-DC6F36BA5ED0}" type="datetimeFigureOut">
              <a:rPr lang="en-US" smtClean="0"/>
              <a:pPr/>
              <a:t>22/5/2018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8F5CF-1A64-4042-86CC-BCE889FA1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40001-427B-46DD-96D7-64CE21F3185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1434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40001-427B-46DD-96D7-64CE21F3185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143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40001-427B-46DD-96D7-64CE21F318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143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383B-4778-4AA9-BB98-35DD74E59305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E5ADC-C52A-4897-9995-B02B1E218826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BCF7-B94C-4913-B440-C3E54BB353DE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013E2-060F-46AC-A24E-6B34E52C5D6E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DD70-3529-47F8-82C8-9E58579E96C6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159DA-77E5-4E9F-9856-4DFD49B41028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8EC2-5DCC-4F4C-9CDC-2C0B64387657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F0439-7C76-4652-898C-4805A157F943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B8726-4A51-4E51-84F6-170C14E067E2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081D-B6B7-4AD7-805A-825DF78541BF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AAD0-7D55-42B1-8751-5AD14108F26A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9F913-5C2E-4A44-AE19-AAC6CBB6C546}" type="datetime1">
              <a:rPr lang="en-US" smtClean="0"/>
              <a:pPr/>
              <a:t>22/5/2018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73706-F72B-4C6C-BF71-C05D5996B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sternite.org/annualmeetings/15_Las_Vegas/Papers/7C-Shah.pdf" TargetMode="External"/><Relationship Id="rId2" Type="http://schemas.openxmlformats.org/officeDocument/2006/relationships/hyperlink" Target="http://www.google.com/imag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hammad\Desktop\resources\collision%20new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81000" y="228600"/>
            <a:ext cx="6019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Prototype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1" name="Picture 10" descr="prototyp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295400"/>
            <a:ext cx="6705600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0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81000" y="228600"/>
            <a:ext cx="6019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Prototype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circui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8305800" cy="541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465" y="83773"/>
            <a:ext cx="7886700" cy="1325563"/>
          </a:xfrm>
        </p:spPr>
        <p:txBody>
          <a:bodyPr>
            <a:noAutofit/>
          </a:bodyPr>
          <a:lstStyle/>
          <a:p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> Pulse Width Modulation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4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27" y="1877219"/>
            <a:ext cx="4643438" cy="4248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1692" y="2215662"/>
            <a:ext cx="30333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PWM is </a:t>
            </a:r>
            <a:r>
              <a:rPr lang="en-US" sz="2400" dirty="0"/>
              <a:t>a technique which allows us to adjust the average value of the voltage that’s going to the electronic device by turning on and off the power at a fast rate.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684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Arduino IDE 1.0.5 2017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646790"/>
            <a:ext cx="2419350" cy="2709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39054" y="1825626"/>
            <a:ext cx="3261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Opnet Simulation.</a:t>
            </a:r>
            <a:endParaRPr lang="en-US" sz="2400" dirty="0"/>
          </a:p>
        </p:txBody>
      </p:sp>
      <p:pic>
        <p:nvPicPr>
          <p:cNvPr id="7" name="Picture 6" descr="RiverBed-and-Opnet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495800" y="2989385"/>
            <a:ext cx="3048000" cy="19684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7973" y="1556110"/>
            <a:ext cx="3002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Software Tools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81000" y="228600"/>
            <a:ext cx="6019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Prototype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468583"/>
            <a:ext cx="6858000" cy="5250872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OPNET simulator is a tool to simulate the behavior and performance of any type of network, We used it in our project to test the behavior of our network and its performance metrics like: Throughput, delay, and data dropped.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RiverBed-and-Opne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1524000"/>
            <a:ext cx="6961909" cy="27022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228600"/>
            <a:ext cx="6477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Performance Evaluation</a:t>
            </a:r>
            <a:endParaRPr lang="en-US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551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98765"/>
            <a:ext cx="6858000" cy="27709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sz="2000" dirty="0"/>
          </a:p>
        </p:txBody>
      </p:sp>
      <p:pic>
        <p:nvPicPr>
          <p:cNvPr id="4" name="Picture 3" descr="Sc1_top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8382000" cy="495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295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First scenario: 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658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0555" y="609600"/>
            <a:ext cx="8863445" cy="7027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Delay: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c1_Delay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2209800"/>
            <a:ext cx="7980218" cy="36160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9600" y="5825836"/>
            <a:ext cx="754553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Where X-axis represents:  The simulation time (In seconds)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Y-axis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represents: The variation of the delay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2955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First scenario: 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28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38201"/>
            <a:ext cx="8136081" cy="7157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Throughput: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 Y-axis </a:t>
            </a:r>
            <a:r>
              <a:rPr lang="en-US" b="1" dirty="0"/>
              <a:t>represents: The received packets from the total sent packets.</a:t>
            </a:r>
            <a:endParaRPr lang="en-US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c1_throughpu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00" y="1447800"/>
            <a:ext cx="7637318" cy="36714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295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First scenario: 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05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38201"/>
            <a:ext cx="8136081" cy="7157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Throughput (After 30 minutes):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 Y-axis </a:t>
            </a:r>
            <a:r>
              <a:rPr lang="en-US" b="1" dirty="0"/>
              <a:t>represents: The received packets from the total sent packets.</a:t>
            </a:r>
            <a:endParaRPr lang="en-US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c1_throughpu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1447800"/>
            <a:ext cx="7619999" cy="373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295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First scenario: 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05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62000"/>
            <a:ext cx="8485909" cy="7157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 Data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dropped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/>
              <a:t>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pPr algn="ctr"/>
            <a:r>
              <a:rPr lang="en-US" b="1" dirty="0" smtClean="0"/>
              <a:t>                  Y-axis </a:t>
            </a:r>
            <a:r>
              <a:rPr lang="en-US" b="1" dirty="0"/>
              <a:t>represents: The number of dropped packets.</a:t>
            </a:r>
            <a:endParaRPr lang="en-US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ata droppe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600200"/>
            <a:ext cx="7725641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955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First scenario: 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805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 It is a dynamic network between vehicles that enables them to exchange information between them, such as: speed, distance, and position.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228600"/>
            <a:ext cx="5791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V2V Communications ?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informati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276600"/>
            <a:ext cx="6934200" cy="32639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o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752600"/>
            <a:ext cx="7772400" cy="43620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553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Second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72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838200"/>
            <a:ext cx="8333509" cy="7604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Delay: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/>
              <a:t>    Where </a:t>
            </a:r>
            <a:r>
              <a:rPr lang="en-US" b="1" dirty="0"/>
              <a:t>X-axis represents:  The simulation time (In seconds)</a:t>
            </a:r>
            <a:endParaRPr lang="en-US" dirty="0"/>
          </a:p>
          <a:p>
            <a:pPr algn="ctr"/>
            <a:r>
              <a:rPr lang="en-US" b="1" dirty="0" smtClean="0"/>
              <a:t>    Y-axis </a:t>
            </a:r>
            <a:r>
              <a:rPr lang="en-US" b="1" dirty="0"/>
              <a:t>represents: The variation of the delay</a:t>
            </a:r>
            <a:endParaRPr lang="en-US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elay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8177645" cy="39966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553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Second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41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468591" cy="670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Throughput: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Y-axis </a:t>
            </a:r>
            <a:r>
              <a:rPr lang="en-US" b="1" dirty="0"/>
              <a:t>represents: The received packets from the total sent packets.</a:t>
            </a:r>
            <a:endParaRPr lang="en-US" dirty="0"/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throughpu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7824355" cy="39208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553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Second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17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143000"/>
            <a:ext cx="8333510" cy="677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 Dropped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Y-axis </a:t>
            </a:r>
            <a:r>
              <a:rPr lang="en-US" b="1" dirty="0"/>
              <a:t>represents: The number of dropped packets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ata droppe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752600"/>
            <a:ext cx="7813963" cy="4142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553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Second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83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163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Third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top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315200" cy="5562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72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838200"/>
            <a:ext cx="8333509" cy="7604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Delay: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/>
              <a:t>    Where </a:t>
            </a:r>
            <a:r>
              <a:rPr lang="en-US" b="1" dirty="0"/>
              <a:t>X-axis represents:  The simulation time (In seconds)</a:t>
            </a:r>
            <a:endParaRPr lang="en-US" dirty="0"/>
          </a:p>
          <a:p>
            <a:pPr algn="ctr"/>
            <a:r>
              <a:rPr lang="en-US" b="1" dirty="0" smtClean="0"/>
              <a:t>    Y-axis </a:t>
            </a:r>
            <a:r>
              <a:rPr lang="en-US" b="1" dirty="0"/>
              <a:t>represents: The variation of the delay</a:t>
            </a:r>
            <a:endParaRPr lang="en-US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elay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593" y="1447800"/>
            <a:ext cx="7044859" cy="39966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163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Third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41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468591" cy="670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Throughput: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Y-axis </a:t>
            </a:r>
            <a:r>
              <a:rPr lang="en-US" b="1" dirty="0"/>
              <a:t>represents: The received packets from the total sent packets.</a:t>
            </a:r>
            <a:endParaRPr lang="en-US" dirty="0"/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throughpu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99283" y="1828800"/>
            <a:ext cx="6844988" cy="39208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163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Third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17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143000"/>
            <a:ext cx="8333510" cy="6770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 Dropped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b="1" dirty="0" smtClean="0"/>
              <a:t>        Where </a:t>
            </a:r>
            <a:r>
              <a:rPr lang="en-US" b="1" dirty="0"/>
              <a:t>X-axis represents:  The simulation time (In seconds).</a:t>
            </a:r>
            <a:endParaRPr lang="en-US" dirty="0"/>
          </a:p>
          <a:p>
            <a:r>
              <a:rPr lang="en-US" b="1" dirty="0" smtClean="0"/>
              <a:t>                     Y-axis </a:t>
            </a:r>
            <a:r>
              <a:rPr lang="en-US" b="1" dirty="0"/>
              <a:t>represents: The number of dropped packets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ata dropped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63736" y="1752600"/>
            <a:ext cx="7258091" cy="41425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163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Third Scenario: 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83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1- False Alarms.</a:t>
            </a:r>
          </a:p>
          <a:p>
            <a:pPr>
              <a:buNone/>
            </a:pPr>
            <a:endParaRPr lang="en-US" sz="40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41201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Challenges: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6" descr="situation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86000"/>
            <a:ext cx="7543800" cy="4343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2- Signals Jamming.</a:t>
            </a:r>
          </a:p>
          <a:p>
            <a:pPr>
              <a:buNone/>
            </a:pPr>
            <a:r>
              <a:rPr lang="en-US" dirty="0" smtClean="0">
                <a:solidFill>
                  <a:srgbClr val="16AE02"/>
                </a:solidFill>
              </a:rPr>
              <a:t>Solution: DSSS and FHSS.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41201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Challenges: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jamm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62200"/>
            <a:ext cx="4724400" cy="4495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   1- Warning </a:t>
            </a:r>
            <a:r>
              <a:rPr lang="en-US" dirty="0"/>
              <a:t>to probable collisions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56557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Benefits of this Technology: 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collisio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62200"/>
            <a:ext cx="8001000" cy="4191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3- Fake Vehicle problem.</a:t>
            </a:r>
          </a:p>
          <a:p>
            <a:pPr>
              <a:buNone/>
            </a:pPr>
            <a:r>
              <a:rPr lang="en-US" dirty="0" smtClean="0">
                <a:solidFill>
                  <a:srgbClr val="16AE02"/>
                </a:solidFill>
              </a:rPr>
              <a:t>Solution: Spoofing blockers.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41201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Challenges: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fake vehic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514600"/>
            <a:ext cx="7848600" cy="4038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4- High Network Load.</a:t>
            </a:r>
          </a:p>
          <a:p>
            <a:pPr>
              <a:buNone/>
            </a:pPr>
            <a:r>
              <a:rPr lang="en-US" dirty="0" smtClean="0">
                <a:solidFill>
                  <a:srgbClr val="16AE02"/>
                </a:solidFill>
              </a:rPr>
              <a:t>Solution: Drop weak connections.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4400" dirty="0" smtClean="0"/>
              <a:t> </a:t>
            </a:r>
          </a:p>
          <a:p>
            <a:pPr>
              <a:buNone/>
            </a:pP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41201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System’s Challenges: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packetl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38400"/>
            <a:ext cx="7924800" cy="4191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31357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Conclusion:</a:t>
            </a:r>
            <a:endParaRPr lang="en-US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573706-F72B-4C6C-BF71-C05D5996B73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just"/>
            <a:r>
              <a:rPr lang="en-US" dirty="0" smtClean="0"/>
              <a:t>We have developed an alarm system that alerts the driver of potential hazards on his way, based on an ad-hoc network between vehicles which allows the risk to be calculated proactively.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0200" y="2743200"/>
            <a:ext cx="572842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!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572842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References</a:t>
            </a:r>
            <a:endParaRPr lang="en-US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762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2"/>
              </a:rPr>
              <a:t> www.google.com/images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u="sng" dirty="0" smtClean="0">
                <a:hlinkClick r:id="rId3"/>
              </a:rPr>
              <a:t> https://www.westernite.org/annualmeetings/15_Las_Vegas/Papers/7C-Shah.pdf</a:t>
            </a:r>
            <a:endParaRPr lang="en-US" u="sng" dirty="0" smtClean="0"/>
          </a:p>
          <a:p>
            <a:pPr>
              <a:buFont typeface="Wingdings" pitchFamily="2" charset="2"/>
              <a:buChar char="§"/>
            </a:pPr>
            <a:endParaRPr lang="en-US" u="sng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Readiness-of-V2V-Technology-for-Application - U.S. Department of Transportation, National Highway Traffic Safety Administration.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2- Aware </a:t>
            </a:r>
            <a:r>
              <a:rPr lang="en-US" dirty="0"/>
              <a:t>the driver of the congestion in his perimeter</a:t>
            </a:r>
            <a:r>
              <a:rPr lang="en-US" dirty="0" smtClean="0"/>
              <a:t>.</a:t>
            </a:r>
          </a:p>
          <a:p>
            <a:pPr lvl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56557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Benefits of this Technology: 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v2v top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67000"/>
            <a:ext cx="7620000" cy="381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 3- Sensitive </a:t>
            </a:r>
            <a:r>
              <a:rPr lang="en-US" sz="2800" dirty="0"/>
              <a:t>and safe </a:t>
            </a:r>
            <a:r>
              <a:rPr lang="en-US" sz="2800" dirty="0" smtClean="0"/>
              <a:t>driving (Especially in bad weather).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56557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Benefits of this Technology: 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collision new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2000" y="2362200"/>
            <a:ext cx="7772400" cy="4191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34168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History of Vehicles: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Content Placeholder 6" descr="history of ca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752600"/>
            <a:ext cx="8229600" cy="4572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47053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Project’s Objective: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This project aims to develop a network between the vehicles to exchange their status and make decisions to avoid the collisions.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4400" dirty="0" smtClean="0"/>
              <a:t>Ad-hoc Network. </a:t>
            </a:r>
          </a:p>
          <a:p>
            <a:pPr>
              <a:buFont typeface="Wingdings" pitchFamily="2" charset="2"/>
              <a:buChar char="Ø"/>
            </a:pPr>
            <a:r>
              <a:rPr lang="en-US" sz="4400" dirty="0"/>
              <a:t> </a:t>
            </a:r>
            <a:r>
              <a:rPr lang="en-US" sz="4400" dirty="0" smtClean="0"/>
              <a:t>Positioning. 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60186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V2V Network’s Main Components:</a:t>
            </a:r>
            <a:endParaRPr lang="en-US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tr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295400"/>
            <a:ext cx="838200" cy="1219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BA11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BA11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4400" dirty="0" smtClean="0"/>
              <a:t> </a:t>
            </a:r>
            <a:r>
              <a:rPr lang="en-US" dirty="0"/>
              <a:t>An </a:t>
            </a:r>
            <a:r>
              <a:rPr lang="en-US" dirty="0" smtClean="0"/>
              <a:t>ad-hoc </a:t>
            </a:r>
            <a:r>
              <a:rPr lang="en-US" dirty="0"/>
              <a:t>network is a network that is composed of individual devices communicating with each other </a:t>
            </a:r>
            <a:r>
              <a:rPr lang="en-US" dirty="0" smtClean="0"/>
              <a:t>directly</a:t>
            </a:r>
            <a:r>
              <a:rPr lang="en-US" dirty="0"/>
              <a:t> </a:t>
            </a:r>
            <a:r>
              <a:rPr lang="en-US" dirty="0" smtClean="0"/>
              <a:t>without the need of any network device (e.g. Hub, Switch, Router,…).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34445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Ad-hoc Network: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ad ho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962400"/>
            <a:ext cx="6172200" cy="2667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3706-F72B-4C6C-BF71-C05D5996B73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704</Words>
  <Application>Microsoft Office PowerPoint</Application>
  <PresentationFormat>On-screen Show (4:3)</PresentationFormat>
  <Paragraphs>287</Paragraphs>
  <Slides>34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  Pulse Width Modulation </vt:lpstr>
      <vt:lpstr>Slide 13</vt:lpstr>
      <vt:lpstr>Slide 14</vt:lpstr>
      <vt:lpstr>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Mohammad</cp:lastModifiedBy>
  <cp:revision>71</cp:revision>
  <dcterms:created xsi:type="dcterms:W3CDTF">2018-05-19T14:58:26Z</dcterms:created>
  <dcterms:modified xsi:type="dcterms:W3CDTF">2018-05-21T21:07:31Z</dcterms:modified>
</cp:coreProperties>
</file>