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60" r:id="rId2"/>
    <p:sldId id="257" r:id="rId3"/>
    <p:sldId id="261" r:id="rId4"/>
    <p:sldId id="262" r:id="rId5"/>
    <p:sldId id="263" r:id="rId6"/>
    <p:sldId id="315" r:id="rId7"/>
    <p:sldId id="320" r:id="rId8"/>
    <p:sldId id="316" r:id="rId9"/>
    <p:sldId id="317" r:id="rId10"/>
    <p:sldId id="318" r:id="rId11"/>
    <p:sldId id="319" r:id="rId12"/>
    <p:sldId id="277" r:id="rId13"/>
    <p:sldId id="321" r:id="rId14"/>
    <p:sldId id="322" r:id="rId15"/>
    <p:sldId id="323" r:id="rId16"/>
    <p:sldId id="324" r:id="rId17"/>
    <p:sldId id="325" r:id="rId18"/>
    <p:sldId id="328" r:id="rId19"/>
    <p:sldId id="327" r:id="rId20"/>
    <p:sldId id="326" r:id="rId21"/>
    <p:sldId id="329" r:id="rId22"/>
    <p:sldId id="330" r:id="rId23"/>
    <p:sldId id="331" r:id="rId24"/>
    <p:sldId id="332" r:id="rId25"/>
    <p:sldId id="333" r:id="rId26"/>
    <p:sldId id="334" r:id="rId27"/>
    <p:sldId id="335" r:id="rId28"/>
    <p:sldId id="336" r:id="rId29"/>
    <p:sldId id="337" r:id="rId30"/>
    <p:sldId id="338" r:id="rId31"/>
    <p:sldId id="28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6A14"/>
    <a:srgbClr val="ED8C2B"/>
    <a:srgbClr val="F4A64A"/>
    <a:srgbClr val="A9C8F5"/>
    <a:srgbClr val="6AAAEF"/>
    <a:srgbClr val="3A7FE6"/>
    <a:srgbClr val="1D5DBF"/>
    <a:srgbClr val="0B3A8D"/>
    <a:srgbClr val="255C95"/>
    <a:srgbClr val="0341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4660"/>
  </p:normalViewPr>
  <p:slideViewPr>
    <p:cSldViewPr snapToGrid="0">
      <p:cViewPr varScale="1">
        <p:scale>
          <a:sx n="65" d="100"/>
          <a:sy n="65" d="100"/>
        </p:scale>
        <p:origin x="996"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A192EE-35B0-4558-ADB0-1086E8217963}"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C41AE2-DD1B-40DE-BF1A-97D70FF73EB5}" type="slidenum">
              <a:rPr lang="en-US" smtClean="0"/>
              <a:t>‹#›</a:t>
            </a:fld>
            <a:endParaRPr lang="en-US"/>
          </a:p>
        </p:txBody>
      </p:sp>
    </p:spTree>
    <p:extLst>
      <p:ext uri="{BB962C8B-B14F-4D97-AF65-F5344CB8AC3E}">
        <p14:creationId xmlns:p14="http://schemas.microsoft.com/office/powerpoint/2010/main" val="1640280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C41AE2-DD1B-40DE-BF1A-97D70FF73EB5}" type="slidenum">
              <a:rPr lang="en-US" smtClean="0"/>
              <a:t>2</a:t>
            </a:fld>
            <a:endParaRPr lang="en-US"/>
          </a:p>
        </p:txBody>
      </p:sp>
    </p:spTree>
    <p:extLst>
      <p:ext uri="{BB962C8B-B14F-4D97-AF65-F5344CB8AC3E}">
        <p14:creationId xmlns:p14="http://schemas.microsoft.com/office/powerpoint/2010/main" val="3063745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C41AE2-DD1B-40DE-BF1A-97D70FF73EB5}" type="slidenum">
              <a:rPr lang="en-US" smtClean="0"/>
              <a:t>4</a:t>
            </a:fld>
            <a:endParaRPr lang="en-US"/>
          </a:p>
        </p:txBody>
      </p:sp>
    </p:spTree>
    <p:extLst>
      <p:ext uri="{BB962C8B-B14F-4D97-AF65-F5344CB8AC3E}">
        <p14:creationId xmlns:p14="http://schemas.microsoft.com/office/powerpoint/2010/main" val="4017065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64971-9367-4FAF-4A5C-8B7A5AF006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D704F7-D163-07C3-4191-E6751E17A2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796352-E098-0B98-F541-355DD4B23848}"/>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5" name="Footer Placeholder 4">
            <a:extLst>
              <a:ext uri="{FF2B5EF4-FFF2-40B4-BE49-F238E27FC236}">
                <a16:creationId xmlns:a16="http://schemas.microsoft.com/office/drawing/2014/main" id="{B59B1CCC-418D-4079-29DD-AD4C76FD78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87406D-C618-0852-760A-963A3B31A5C2}"/>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628573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33D11-252B-523E-F7C3-2EACE86586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978C1D-8AFB-CB9A-28FA-EBCE4C8DB1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5DD023-E347-E6F0-F927-2678579A30B4}"/>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5" name="Footer Placeholder 4">
            <a:extLst>
              <a:ext uri="{FF2B5EF4-FFF2-40B4-BE49-F238E27FC236}">
                <a16:creationId xmlns:a16="http://schemas.microsoft.com/office/drawing/2014/main" id="{523353B2-D715-2B84-BBF1-5419507528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D38E84-29BC-21E6-6BED-1BBEAE71784A}"/>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136644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28B74E-33A7-CBFC-750D-CD0A39C773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300A64-0664-B97A-65CB-37A8F2886D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54D99B-B7CB-C89B-06BF-4BAF90DA348C}"/>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5" name="Footer Placeholder 4">
            <a:extLst>
              <a:ext uri="{FF2B5EF4-FFF2-40B4-BE49-F238E27FC236}">
                <a16:creationId xmlns:a16="http://schemas.microsoft.com/office/drawing/2014/main" id="{51C38CC8-6657-9D36-4E97-47E0277975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1AECF9-4365-4CF8-11EC-4E492610A9F9}"/>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653721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B4E9B-4DA4-7702-AA8D-25F04A3013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001A42-0AB9-0F82-A19C-3725446739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7D32AB-CE85-2060-41A2-069D461BA1B0}"/>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5" name="Footer Placeholder 4">
            <a:extLst>
              <a:ext uri="{FF2B5EF4-FFF2-40B4-BE49-F238E27FC236}">
                <a16:creationId xmlns:a16="http://schemas.microsoft.com/office/drawing/2014/main" id="{883C3092-C4C3-5A4B-8996-D4D7372BE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95BAF3-D8EB-8247-08CD-E0571C52A847}"/>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3100314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6E92-D06E-8E06-D7B9-058EE51980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6299E3-4B1C-3ECF-044A-5D030F6E50F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DA5F0C-F57E-FEE2-D306-79184D0A3E6A}"/>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5" name="Footer Placeholder 4">
            <a:extLst>
              <a:ext uri="{FF2B5EF4-FFF2-40B4-BE49-F238E27FC236}">
                <a16:creationId xmlns:a16="http://schemas.microsoft.com/office/drawing/2014/main" id="{BAF182B9-6E1F-308A-7F48-659FB06A26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09D96F-1E0F-7C1A-A339-7BA5982A0BD2}"/>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3375180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89B86-8FF3-E97A-3643-8FE1EB201C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8494B7-9458-CC2A-686C-9902606FB7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F20A69-87E3-0705-75BE-40A758D139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6F2381-2AB7-3F47-B7BE-7650479F1D12}"/>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6" name="Footer Placeholder 5">
            <a:extLst>
              <a:ext uri="{FF2B5EF4-FFF2-40B4-BE49-F238E27FC236}">
                <a16:creationId xmlns:a16="http://schemas.microsoft.com/office/drawing/2014/main" id="{9F61B510-5C96-92E9-5EC5-E3FCE26421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78EFF2-2034-AE9A-0525-52215D18425B}"/>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1007240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C5E74-D11F-3198-7DA4-662A10CF27D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2B6A31-13C7-26FC-4BEF-910CF1D8B9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1F05F1-A3FC-216A-2DA6-6307D37CC1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93BBC9-B9BB-B512-377D-819FC6F3CE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D25084-1B50-5C42-807B-701C83C77F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96ADE3-19E4-E868-EDF9-E66BAF88AD45}"/>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8" name="Footer Placeholder 7">
            <a:extLst>
              <a:ext uri="{FF2B5EF4-FFF2-40B4-BE49-F238E27FC236}">
                <a16:creationId xmlns:a16="http://schemas.microsoft.com/office/drawing/2014/main" id="{C035DBD6-B397-7AA4-248B-F9E1EA371B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E4F3F49-638E-B6D4-26C2-5025627B92E0}"/>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3067757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A972B-D03C-0F55-AA81-35A2ED226D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6EFB139-AACC-9FFE-32B3-9C8E4DD47F80}"/>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4" name="Footer Placeholder 3">
            <a:extLst>
              <a:ext uri="{FF2B5EF4-FFF2-40B4-BE49-F238E27FC236}">
                <a16:creationId xmlns:a16="http://schemas.microsoft.com/office/drawing/2014/main" id="{BC59EC3F-F6B4-35E8-AAE1-927A14B713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46B2B8-7A86-BADD-4BCE-60C69E634D6C}"/>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296043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3795AD-2FBB-B14B-7B75-5FA9DA7FE585}"/>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3" name="Footer Placeholder 2">
            <a:extLst>
              <a:ext uri="{FF2B5EF4-FFF2-40B4-BE49-F238E27FC236}">
                <a16:creationId xmlns:a16="http://schemas.microsoft.com/office/drawing/2014/main" id="{6BE2454B-953D-623B-703D-3B2B18866A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5FD2DB-521C-83BB-BA2F-C078282270BF}"/>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2676644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3CBBE-66C2-D3BF-8F2A-BA040AAD23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61564E-56CA-52BF-240E-2FF3A80777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EC1D26-CE02-186B-8092-85447D0FF6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DCCD55-24D0-5CBF-E8DC-C035BFE4D440}"/>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6" name="Footer Placeholder 5">
            <a:extLst>
              <a:ext uri="{FF2B5EF4-FFF2-40B4-BE49-F238E27FC236}">
                <a16:creationId xmlns:a16="http://schemas.microsoft.com/office/drawing/2014/main" id="{F413A0B3-1602-50FC-5884-68F04C84F4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B227A5-0A5F-3175-72CD-7C7CC980BD75}"/>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2687957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B781B-DBD5-94EE-7D80-AD56AA951C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5CCD58-A731-8508-861A-0B2E0AFAEE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C8ED31-F78D-D520-5A71-CAE71C5F7E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038351-C114-7069-2DF9-6F9396E44A6A}"/>
              </a:ext>
            </a:extLst>
          </p:cNvPr>
          <p:cNvSpPr>
            <a:spLocks noGrp="1"/>
          </p:cNvSpPr>
          <p:nvPr>
            <p:ph type="dt" sz="half" idx="10"/>
          </p:nvPr>
        </p:nvSpPr>
        <p:spPr/>
        <p:txBody>
          <a:bodyPr/>
          <a:lstStyle/>
          <a:p>
            <a:fld id="{63C3909C-1101-4BCD-A796-5FEFD10F5A35}" type="datetimeFigureOut">
              <a:rPr lang="en-US" smtClean="0"/>
              <a:t>6/16/2026</a:t>
            </a:fld>
            <a:endParaRPr lang="en-US"/>
          </a:p>
        </p:txBody>
      </p:sp>
      <p:sp>
        <p:nvSpPr>
          <p:cNvPr id="6" name="Footer Placeholder 5">
            <a:extLst>
              <a:ext uri="{FF2B5EF4-FFF2-40B4-BE49-F238E27FC236}">
                <a16:creationId xmlns:a16="http://schemas.microsoft.com/office/drawing/2014/main" id="{3957CFE7-56EB-618E-9AD8-0C4C0EEA7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DB4B4F-DE65-2D0C-4A61-D3C9EF286F12}"/>
              </a:ext>
            </a:extLst>
          </p:cNvPr>
          <p:cNvSpPr>
            <a:spLocks noGrp="1"/>
          </p:cNvSpPr>
          <p:nvPr>
            <p:ph type="sldNum" sz="quarter" idx="12"/>
          </p:nvPr>
        </p:nvSpPr>
        <p:spPr/>
        <p:txBody>
          <a:bodyPr/>
          <a:lstStyle/>
          <a:p>
            <a:fld id="{35DA74B1-3706-47E2-AB85-8F0F5C69F7FF}" type="slidenum">
              <a:rPr lang="en-US" smtClean="0"/>
              <a:t>‹#›</a:t>
            </a:fld>
            <a:endParaRPr lang="en-US"/>
          </a:p>
        </p:txBody>
      </p:sp>
    </p:spTree>
    <p:extLst>
      <p:ext uri="{BB962C8B-B14F-4D97-AF65-F5344CB8AC3E}">
        <p14:creationId xmlns:p14="http://schemas.microsoft.com/office/powerpoint/2010/main" val="3850585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8B230B-FFFA-F15E-193F-CEB6A93D22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41951B-DD90-D8BE-9B95-404375244E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51D560-3167-F672-361F-0C4C316B93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C3909C-1101-4BCD-A796-5FEFD10F5A35}" type="datetimeFigureOut">
              <a:rPr lang="en-US" smtClean="0"/>
              <a:t>6/16/2026</a:t>
            </a:fld>
            <a:endParaRPr lang="en-US"/>
          </a:p>
        </p:txBody>
      </p:sp>
      <p:sp>
        <p:nvSpPr>
          <p:cNvPr id="5" name="Footer Placeholder 4">
            <a:extLst>
              <a:ext uri="{FF2B5EF4-FFF2-40B4-BE49-F238E27FC236}">
                <a16:creationId xmlns:a16="http://schemas.microsoft.com/office/drawing/2014/main" id="{1B1F2F09-9325-EB54-8E84-B8268549F7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CCA6FC6-632D-1946-5103-8874853E4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DA74B1-3706-47E2-AB85-8F0F5C69F7FF}" type="slidenum">
              <a:rPr lang="en-US" smtClean="0"/>
              <a:t>‹#›</a:t>
            </a:fld>
            <a:endParaRPr lang="en-US"/>
          </a:p>
        </p:txBody>
      </p:sp>
    </p:spTree>
    <p:extLst>
      <p:ext uri="{BB962C8B-B14F-4D97-AF65-F5344CB8AC3E}">
        <p14:creationId xmlns:p14="http://schemas.microsoft.com/office/powerpoint/2010/main" val="2703432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30424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47C64CB-C6D1-6F6D-5271-DE692BD3B79E}"/>
            </a:ext>
          </a:extLst>
        </p:cNvPr>
        <p:cNvGrpSpPr/>
        <p:nvPr/>
      </p:nvGrpSpPr>
      <p:grpSpPr>
        <a:xfrm>
          <a:off x="0" y="0"/>
          <a:ext cx="0" cy="0"/>
          <a:chOff x="0" y="0"/>
          <a:chExt cx="0" cy="0"/>
        </a:xfrm>
      </p:grpSpPr>
    </p:spTree>
    <p:extLst>
      <p:ext uri="{BB962C8B-B14F-4D97-AF65-F5344CB8AC3E}">
        <p14:creationId xmlns:p14="http://schemas.microsoft.com/office/powerpoint/2010/main" val="10033526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F18F8A4-7934-CF7C-412C-ED1413E33172}"/>
            </a:ext>
          </a:extLst>
        </p:cNvPr>
        <p:cNvGrpSpPr/>
        <p:nvPr/>
      </p:nvGrpSpPr>
      <p:grpSpPr>
        <a:xfrm>
          <a:off x="0" y="0"/>
          <a:ext cx="0" cy="0"/>
          <a:chOff x="0" y="0"/>
          <a:chExt cx="0" cy="0"/>
        </a:xfrm>
      </p:grpSpPr>
    </p:spTree>
    <p:extLst>
      <p:ext uri="{BB962C8B-B14F-4D97-AF65-F5344CB8AC3E}">
        <p14:creationId xmlns:p14="http://schemas.microsoft.com/office/powerpoint/2010/main" val="37942307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A724B9B-7D78-947B-42BB-3B74E91E6BBC}"/>
              </a:ext>
            </a:extLst>
          </p:cNvPr>
          <p:cNvSpPr/>
          <p:nvPr/>
        </p:nvSpPr>
        <p:spPr>
          <a:xfrm>
            <a:off x="0" y="0"/>
            <a:ext cx="12192000" cy="6858000"/>
          </a:xfrm>
          <a:prstGeom prst="rect">
            <a:avLst/>
          </a:prstGeom>
          <a:gradFill>
            <a:gsLst>
              <a:gs pos="0">
                <a:schemeClr val="bg1"/>
              </a:gs>
              <a:gs pos="100000">
                <a:schemeClr val="bg1">
                  <a:lumMod val="95000"/>
                  <a:alpha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 name="Rectangle: Rounded Corners 4">
            <a:extLst>
              <a:ext uri="{FF2B5EF4-FFF2-40B4-BE49-F238E27FC236}">
                <a16:creationId xmlns:a16="http://schemas.microsoft.com/office/drawing/2014/main" id="{787AF1DA-3BA5-DD2A-222E-079F4D4B8839}"/>
              </a:ext>
            </a:extLst>
          </p:cNvPr>
          <p:cNvSpPr/>
          <p:nvPr/>
        </p:nvSpPr>
        <p:spPr>
          <a:xfrm>
            <a:off x="7237960" y="-620338"/>
            <a:ext cx="1291936" cy="685800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 name="Rectangle: Rounded Corners 5">
            <a:extLst>
              <a:ext uri="{FF2B5EF4-FFF2-40B4-BE49-F238E27FC236}">
                <a16:creationId xmlns:a16="http://schemas.microsoft.com/office/drawing/2014/main" id="{6241E922-26EB-FA48-5E8E-3AB4A12DABB3}"/>
              </a:ext>
            </a:extLst>
          </p:cNvPr>
          <p:cNvSpPr/>
          <p:nvPr/>
        </p:nvSpPr>
        <p:spPr>
          <a:xfrm>
            <a:off x="8673984" y="620338"/>
            <a:ext cx="1291936" cy="685800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Rounded Corners 7">
            <a:extLst>
              <a:ext uri="{FF2B5EF4-FFF2-40B4-BE49-F238E27FC236}">
                <a16:creationId xmlns:a16="http://schemas.microsoft.com/office/drawing/2014/main" id="{9481E5DE-B6CB-A907-4464-78FBCB09BA61}"/>
              </a:ext>
            </a:extLst>
          </p:cNvPr>
          <p:cNvSpPr/>
          <p:nvPr/>
        </p:nvSpPr>
        <p:spPr>
          <a:xfrm>
            <a:off x="10110008" y="274320"/>
            <a:ext cx="1291936" cy="5963342"/>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Rounded Corners 8">
            <a:extLst>
              <a:ext uri="{FF2B5EF4-FFF2-40B4-BE49-F238E27FC236}">
                <a16:creationId xmlns:a16="http://schemas.microsoft.com/office/drawing/2014/main" id="{7378C12F-62AE-55B2-7E13-DE315D4BA650}"/>
              </a:ext>
            </a:extLst>
          </p:cNvPr>
          <p:cNvSpPr/>
          <p:nvPr/>
        </p:nvSpPr>
        <p:spPr>
          <a:xfrm>
            <a:off x="11546032" y="-940378"/>
            <a:ext cx="1291936" cy="685800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FEC8D1-F5C6-BC2C-53C8-E3EA88CA42A7}"/>
              </a:ext>
            </a:extLst>
          </p:cNvPr>
          <p:cNvSpPr/>
          <p:nvPr/>
        </p:nvSpPr>
        <p:spPr>
          <a:xfrm>
            <a:off x="442447" y="2279623"/>
            <a:ext cx="5471652" cy="3539430"/>
          </a:xfrm>
          <a:prstGeom prst="rect">
            <a:avLst/>
          </a:prstGeom>
          <a:noFill/>
        </p:spPr>
        <p:txBody>
          <a:bodyPr wrap="square" lIns="91440" tIns="45720" rIns="91440" bIns="45720">
            <a:spAutoFit/>
          </a:bodyPr>
          <a:lstStyle/>
          <a:p>
            <a:pPr algn="ctr"/>
            <a:r>
              <a:rPr lang="en-US" sz="3200"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“This section presents the electromagnetic principles and mathematical models that describe the operation, torque generation, and performance of the axial flux BLDC motor and generator.”</a:t>
            </a:r>
          </a:p>
        </p:txBody>
      </p:sp>
    </p:spTree>
    <p:extLst>
      <p:ext uri="{BB962C8B-B14F-4D97-AF65-F5344CB8AC3E}">
        <p14:creationId xmlns:p14="http://schemas.microsoft.com/office/powerpoint/2010/main" val="1842851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8CFD817-66C1-F909-024F-CBC51A159BCC}"/>
            </a:ext>
          </a:extLst>
        </p:cNvPr>
        <p:cNvGrpSpPr/>
        <p:nvPr/>
      </p:nvGrpSpPr>
      <p:grpSpPr>
        <a:xfrm>
          <a:off x="0" y="0"/>
          <a:ext cx="0" cy="0"/>
          <a:chOff x="0" y="0"/>
          <a:chExt cx="0" cy="0"/>
        </a:xfrm>
      </p:grpSpPr>
    </p:spTree>
    <p:extLst>
      <p:ext uri="{BB962C8B-B14F-4D97-AF65-F5344CB8AC3E}">
        <p14:creationId xmlns:p14="http://schemas.microsoft.com/office/powerpoint/2010/main" val="26602457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E1ACAB4-B23A-AEEC-34AA-49C0C3E5536B}"/>
            </a:ext>
          </a:extLst>
        </p:cNvPr>
        <p:cNvGrpSpPr/>
        <p:nvPr/>
      </p:nvGrpSpPr>
      <p:grpSpPr>
        <a:xfrm>
          <a:off x="0" y="0"/>
          <a:ext cx="0" cy="0"/>
          <a:chOff x="0" y="0"/>
          <a:chExt cx="0" cy="0"/>
        </a:xfrm>
      </p:grpSpPr>
    </p:spTree>
    <p:extLst>
      <p:ext uri="{BB962C8B-B14F-4D97-AF65-F5344CB8AC3E}">
        <p14:creationId xmlns:p14="http://schemas.microsoft.com/office/powerpoint/2010/main" val="997443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50FEAE7-AED3-7C6F-A39C-B889974E5781}"/>
            </a:ext>
          </a:extLst>
        </p:cNvPr>
        <p:cNvGrpSpPr/>
        <p:nvPr/>
      </p:nvGrpSpPr>
      <p:grpSpPr>
        <a:xfrm>
          <a:off x="0" y="0"/>
          <a:ext cx="0" cy="0"/>
          <a:chOff x="0" y="0"/>
          <a:chExt cx="0" cy="0"/>
        </a:xfrm>
      </p:grpSpPr>
    </p:spTree>
    <p:extLst>
      <p:ext uri="{BB962C8B-B14F-4D97-AF65-F5344CB8AC3E}">
        <p14:creationId xmlns:p14="http://schemas.microsoft.com/office/powerpoint/2010/main" val="35034517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F7CE16C-DA3C-1935-90E4-E7B2E2451196}"/>
            </a:ext>
          </a:extLst>
        </p:cNvPr>
        <p:cNvGrpSpPr/>
        <p:nvPr/>
      </p:nvGrpSpPr>
      <p:grpSpPr>
        <a:xfrm>
          <a:off x="0" y="0"/>
          <a:ext cx="0" cy="0"/>
          <a:chOff x="0" y="0"/>
          <a:chExt cx="0" cy="0"/>
        </a:xfrm>
      </p:grpSpPr>
    </p:spTree>
    <p:extLst>
      <p:ext uri="{BB962C8B-B14F-4D97-AF65-F5344CB8AC3E}">
        <p14:creationId xmlns:p14="http://schemas.microsoft.com/office/powerpoint/2010/main" val="17358854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539EAF6-AB90-BA8B-019C-EF6C3206340B}"/>
            </a:ext>
          </a:extLst>
        </p:cNvPr>
        <p:cNvGrpSpPr/>
        <p:nvPr/>
      </p:nvGrpSpPr>
      <p:grpSpPr>
        <a:xfrm>
          <a:off x="0" y="0"/>
          <a:ext cx="0" cy="0"/>
          <a:chOff x="0" y="0"/>
          <a:chExt cx="0" cy="0"/>
        </a:xfrm>
      </p:grpSpPr>
    </p:spTree>
    <p:extLst>
      <p:ext uri="{BB962C8B-B14F-4D97-AF65-F5344CB8AC3E}">
        <p14:creationId xmlns:p14="http://schemas.microsoft.com/office/powerpoint/2010/main" val="2128035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41804FC-79AF-303E-93DF-F9BFFB8463DA}"/>
            </a:ext>
          </a:extLst>
        </p:cNvPr>
        <p:cNvGrpSpPr/>
        <p:nvPr/>
      </p:nvGrpSpPr>
      <p:grpSpPr>
        <a:xfrm>
          <a:off x="0" y="0"/>
          <a:ext cx="0" cy="0"/>
          <a:chOff x="0" y="0"/>
          <a:chExt cx="0" cy="0"/>
        </a:xfrm>
      </p:grpSpPr>
    </p:spTree>
    <p:extLst>
      <p:ext uri="{BB962C8B-B14F-4D97-AF65-F5344CB8AC3E}">
        <p14:creationId xmlns:p14="http://schemas.microsoft.com/office/powerpoint/2010/main" val="17748029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8B3531-D516-42BC-674C-E23CDB0516E8}"/>
            </a:ext>
          </a:extLst>
        </p:cNvPr>
        <p:cNvGrpSpPr/>
        <p:nvPr/>
      </p:nvGrpSpPr>
      <p:grpSpPr>
        <a:xfrm>
          <a:off x="0" y="0"/>
          <a:ext cx="0" cy="0"/>
          <a:chOff x="0" y="0"/>
          <a:chExt cx="0" cy="0"/>
        </a:xfrm>
      </p:grpSpPr>
    </p:spTree>
    <p:extLst>
      <p:ext uri="{BB962C8B-B14F-4D97-AF65-F5344CB8AC3E}">
        <p14:creationId xmlns:p14="http://schemas.microsoft.com/office/powerpoint/2010/main" val="32311773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8000"/>
            <a:lum/>
          </a:blip>
          <a:srcRect/>
          <a:stretch>
            <a:fillRect/>
          </a:stretch>
        </a:blipFill>
        <a:effectLst/>
      </p:bgPr>
    </p:bg>
    <p:spTree>
      <p:nvGrpSpPr>
        <p:cNvPr id="1" name="">
          <a:extLst>
            <a:ext uri="{FF2B5EF4-FFF2-40B4-BE49-F238E27FC236}">
              <a16:creationId xmlns:a16="http://schemas.microsoft.com/office/drawing/2014/main" id="{A1C96B5C-EF3E-F76A-0E66-A0E8582C1F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ACCB20-0BBE-906D-C626-AB48B772C84D}"/>
              </a:ext>
            </a:extLst>
          </p:cNvPr>
          <p:cNvSpPr/>
          <p:nvPr/>
        </p:nvSpPr>
        <p:spPr>
          <a:xfrm>
            <a:off x="0" y="0"/>
            <a:ext cx="12192000" cy="6858000"/>
          </a:xfrm>
          <a:prstGeom prst="rect">
            <a:avLst/>
          </a:prstGeom>
          <a:gradFill>
            <a:gsLst>
              <a:gs pos="0">
                <a:schemeClr val="bg1"/>
              </a:gs>
              <a:gs pos="100000">
                <a:schemeClr val="bg1">
                  <a:lumMod val="95000"/>
                  <a:alpha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ectangle: Rounded Corners 6">
            <a:extLst>
              <a:ext uri="{FF2B5EF4-FFF2-40B4-BE49-F238E27FC236}">
                <a16:creationId xmlns:a16="http://schemas.microsoft.com/office/drawing/2014/main" id="{49DE0D45-2B13-16A1-C4B0-216BCCF1CCEA}"/>
              </a:ext>
            </a:extLst>
          </p:cNvPr>
          <p:cNvSpPr/>
          <p:nvPr/>
        </p:nvSpPr>
        <p:spPr>
          <a:xfrm rot="900000">
            <a:off x="5774718" y="-979284"/>
            <a:ext cx="702906" cy="8503906"/>
          </a:xfrm>
          <a:prstGeom prst="roundRect">
            <a:avLst>
              <a:gd name="adj" fmla="val 50000"/>
            </a:avLst>
          </a:prstGeom>
          <a:ln>
            <a:solidFill>
              <a:srgbClr val="D96A1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D527165-EF5B-2D03-327C-4CCAD3B82E3A}"/>
              </a:ext>
            </a:extLst>
          </p:cNvPr>
          <p:cNvSpPr/>
          <p:nvPr/>
        </p:nvSpPr>
        <p:spPr>
          <a:xfrm>
            <a:off x="34189" y="2269451"/>
            <a:ext cx="5739163" cy="1569660"/>
          </a:xfrm>
          <a:prstGeom prst="rect">
            <a:avLst/>
          </a:prstGeom>
          <a:noFill/>
        </p:spPr>
        <p:txBody>
          <a:bodyPr wrap="square" lIns="91440" tIns="45720" rIns="91440" bIns="45720">
            <a:spAutoFit/>
          </a:bodyPr>
          <a:lstStyle/>
          <a:p>
            <a:pPr algn="ctr"/>
            <a:r>
              <a:rPr lang="en-US" sz="3200"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Axial Flux BLDC Motor</a:t>
            </a:r>
          </a:p>
          <a:p>
            <a:pPr algn="ctr"/>
            <a:r>
              <a:rPr lang="en-US" sz="3200"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And Generator with Embedded Torque Sensing</a:t>
            </a:r>
          </a:p>
        </p:txBody>
      </p:sp>
      <p:sp>
        <p:nvSpPr>
          <p:cNvPr id="12" name="Rectangle 11">
            <a:extLst>
              <a:ext uri="{FF2B5EF4-FFF2-40B4-BE49-F238E27FC236}">
                <a16:creationId xmlns:a16="http://schemas.microsoft.com/office/drawing/2014/main" id="{78FC6CE8-6BBF-42EA-55EB-791C0A57EB5A}"/>
              </a:ext>
            </a:extLst>
          </p:cNvPr>
          <p:cNvSpPr/>
          <p:nvPr/>
        </p:nvSpPr>
        <p:spPr>
          <a:xfrm>
            <a:off x="30098" y="4035321"/>
            <a:ext cx="5739163" cy="2308324"/>
          </a:xfrm>
          <a:prstGeom prst="rect">
            <a:avLst/>
          </a:prstGeom>
          <a:noFill/>
        </p:spPr>
        <p:txBody>
          <a:bodyPr wrap="square" lIns="91440" tIns="45720" rIns="91440" bIns="45720">
            <a:spAutoFit/>
          </a:bodyPr>
          <a:lstStyle/>
          <a:p>
            <a:pPr algn="ct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Dr. Omar Tamimi</a:t>
            </a:r>
          </a:p>
          <a:p>
            <a:pPr algn="ct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algn="ct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algn="ct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By:</a:t>
            </a:r>
          </a:p>
          <a:p>
            <a:pPr algn="ct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algn="ct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Mohammad Ja’afrah</a:t>
            </a:r>
          </a:p>
          <a:p>
            <a:pPr algn="ct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Tala Sharif</a:t>
            </a:r>
          </a:p>
          <a:p>
            <a:pPr algn="ct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Anas Hammad</a:t>
            </a:r>
          </a:p>
        </p:txBody>
      </p:sp>
      <p:pic>
        <p:nvPicPr>
          <p:cNvPr id="10" name="Picture 9">
            <a:extLst>
              <a:ext uri="{FF2B5EF4-FFF2-40B4-BE49-F238E27FC236}">
                <a16:creationId xmlns:a16="http://schemas.microsoft.com/office/drawing/2014/main" id="{53F56B45-13DD-7787-F2DD-C4B3D0D63C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8330" y="-635331"/>
            <a:ext cx="5549710" cy="3699807"/>
          </a:xfrm>
          <a:prstGeom prst="rect">
            <a:avLst/>
          </a:prstGeom>
        </p:spPr>
      </p:pic>
      <p:pic>
        <p:nvPicPr>
          <p:cNvPr id="3" name="Picture 2">
            <a:extLst>
              <a:ext uri="{FF2B5EF4-FFF2-40B4-BE49-F238E27FC236}">
                <a16:creationId xmlns:a16="http://schemas.microsoft.com/office/drawing/2014/main" id="{735BE6A8-6C5A-FD14-EFFD-778A555CC5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5825" y="191443"/>
            <a:ext cx="1897974" cy="1897974"/>
          </a:xfrm>
          <a:prstGeom prst="rect">
            <a:avLst/>
          </a:prstGeom>
        </p:spPr>
      </p:pic>
      <p:sp>
        <p:nvSpPr>
          <p:cNvPr id="5" name="Rectangle 4">
            <a:extLst>
              <a:ext uri="{FF2B5EF4-FFF2-40B4-BE49-F238E27FC236}">
                <a16:creationId xmlns:a16="http://schemas.microsoft.com/office/drawing/2014/main" id="{309664AA-969C-61B1-62BF-B9836F2FBA03}"/>
              </a:ext>
            </a:extLst>
          </p:cNvPr>
          <p:cNvSpPr/>
          <p:nvPr/>
        </p:nvSpPr>
        <p:spPr>
          <a:xfrm>
            <a:off x="6443363" y="2279646"/>
            <a:ext cx="5739163" cy="1569660"/>
          </a:xfrm>
          <a:prstGeom prst="rect">
            <a:avLst/>
          </a:prstGeom>
          <a:noFill/>
        </p:spPr>
        <p:txBody>
          <a:bodyPr wrap="square" lIns="91440" tIns="45720" rIns="91440" bIns="45720">
            <a:spAutoFit/>
          </a:bodyPr>
          <a:lstStyle/>
          <a:p>
            <a:pPr algn="ctr"/>
            <a:r>
              <a:rPr lang="en-US" sz="3200"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An-Najah National University</a:t>
            </a:r>
          </a:p>
          <a:p>
            <a:pPr algn="ctr"/>
            <a:r>
              <a:rPr lang="en-US" sz="3200"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Faculty of Engineering and Information Technology</a:t>
            </a:r>
          </a:p>
        </p:txBody>
      </p:sp>
      <p:sp>
        <p:nvSpPr>
          <p:cNvPr id="6" name="Rectangle 5">
            <a:extLst>
              <a:ext uri="{FF2B5EF4-FFF2-40B4-BE49-F238E27FC236}">
                <a16:creationId xmlns:a16="http://schemas.microsoft.com/office/drawing/2014/main" id="{B9741F2F-88DD-1543-7DF1-6960DD14EADD}"/>
              </a:ext>
            </a:extLst>
          </p:cNvPr>
          <p:cNvSpPr/>
          <p:nvPr/>
        </p:nvSpPr>
        <p:spPr>
          <a:xfrm>
            <a:off x="6422739" y="4035321"/>
            <a:ext cx="5739163" cy="2308324"/>
          </a:xfrm>
          <a:prstGeom prst="rect">
            <a:avLst/>
          </a:prstGeom>
          <a:noFill/>
        </p:spPr>
        <p:txBody>
          <a:bodyPr wrap="square" lIns="91440" tIns="45720" rIns="91440" bIns="45720">
            <a:spAutoFit/>
          </a:bodyPr>
          <a:lstStyle/>
          <a:p>
            <a:pPr algn="ct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Department of Electrical Engineering</a:t>
            </a:r>
          </a:p>
          <a:p>
            <a:pPr algn="ct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algn="ct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algn="ct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Graduation Project II</a:t>
            </a:r>
          </a:p>
          <a:p>
            <a:pPr algn="ct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2025 – 2026</a:t>
            </a:r>
          </a:p>
          <a:p>
            <a:pPr algn="ct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algn="ct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Presented in partial fulfillment of the requirements for Bachelor degree in Electrical Engineering</a:t>
            </a:r>
          </a:p>
        </p:txBody>
      </p:sp>
    </p:spTree>
    <p:extLst>
      <p:ext uri="{BB962C8B-B14F-4D97-AF65-F5344CB8AC3E}">
        <p14:creationId xmlns:p14="http://schemas.microsoft.com/office/powerpoint/2010/main" val="37828863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E4E3FAA-EC73-8275-26F9-D9A0E897CC65}"/>
            </a:ext>
          </a:extLst>
        </p:cNvPr>
        <p:cNvGrpSpPr/>
        <p:nvPr/>
      </p:nvGrpSpPr>
      <p:grpSpPr>
        <a:xfrm>
          <a:off x="0" y="0"/>
          <a:ext cx="0" cy="0"/>
          <a:chOff x="0" y="0"/>
          <a:chExt cx="0" cy="0"/>
        </a:xfrm>
      </p:grpSpPr>
    </p:spTree>
    <p:extLst>
      <p:ext uri="{BB962C8B-B14F-4D97-AF65-F5344CB8AC3E}">
        <p14:creationId xmlns:p14="http://schemas.microsoft.com/office/powerpoint/2010/main" val="40488379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4A6BA9E-0483-ECCA-F092-EAE258902DF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A462980-8DD0-B351-A88B-35BB047349F5}"/>
              </a:ext>
            </a:extLst>
          </p:cNvPr>
          <p:cNvSpPr/>
          <p:nvPr/>
        </p:nvSpPr>
        <p:spPr>
          <a:xfrm>
            <a:off x="58992" y="2604087"/>
            <a:ext cx="7418439" cy="3539430"/>
          </a:xfrm>
          <a:prstGeom prst="rect">
            <a:avLst/>
          </a:prstGeom>
          <a:noFill/>
        </p:spPr>
        <p:txBody>
          <a:bodyPr wrap="square" lIns="91440" tIns="45720" rIns="91440" bIns="45720">
            <a:spAutoFit/>
          </a:bodyPr>
          <a:lstStyle/>
          <a:p>
            <a:pPr algn="ctr"/>
            <a:r>
              <a:rPr lang="en-US" sz="3200"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“This section presents the system design methodology of the proposed axial flux BLDC motor and generator, covering the mechanical structure, embedded torque sensing, hardware implementation, and testing procedures for performance validation.”</a:t>
            </a:r>
          </a:p>
        </p:txBody>
      </p:sp>
    </p:spTree>
    <p:extLst>
      <p:ext uri="{BB962C8B-B14F-4D97-AF65-F5344CB8AC3E}">
        <p14:creationId xmlns:p14="http://schemas.microsoft.com/office/powerpoint/2010/main" val="2939906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6E90971-59AF-05A5-67CE-E689C954FCE9}"/>
            </a:ext>
          </a:extLst>
        </p:cNvPr>
        <p:cNvGrpSpPr/>
        <p:nvPr/>
      </p:nvGrpSpPr>
      <p:grpSpPr>
        <a:xfrm>
          <a:off x="0" y="0"/>
          <a:ext cx="0" cy="0"/>
          <a:chOff x="0" y="0"/>
          <a:chExt cx="0" cy="0"/>
        </a:xfrm>
      </p:grpSpPr>
    </p:spTree>
    <p:extLst>
      <p:ext uri="{BB962C8B-B14F-4D97-AF65-F5344CB8AC3E}">
        <p14:creationId xmlns:p14="http://schemas.microsoft.com/office/powerpoint/2010/main" val="1427980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1D88DAE-195D-51CE-5C25-D3CE5428304E}"/>
            </a:ext>
          </a:extLst>
        </p:cNvPr>
        <p:cNvGrpSpPr/>
        <p:nvPr/>
      </p:nvGrpSpPr>
      <p:grpSpPr>
        <a:xfrm>
          <a:off x="0" y="0"/>
          <a:ext cx="0" cy="0"/>
          <a:chOff x="0" y="0"/>
          <a:chExt cx="0" cy="0"/>
        </a:xfrm>
      </p:grpSpPr>
    </p:spTree>
    <p:extLst>
      <p:ext uri="{BB962C8B-B14F-4D97-AF65-F5344CB8AC3E}">
        <p14:creationId xmlns:p14="http://schemas.microsoft.com/office/powerpoint/2010/main" val="1708372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2F7246C-4CA7-890B-62C5-4D4280E3E2C1}"/>
            </a:ext>
          </a:extLst>
        </p:cNvPr>
        <p:cNvGrpSpPr/>
        <p:nvPr/>
      </p:nvGrpSpPr>
      <p:grpSpPr>
        <a:xfrm>
          <a:off x="0" y="0"/>
          <a:ext cx="0" cy="0"/>
          <a:chOff x="0" y="0"/>
          <a:chExt cx="0" cy="0"/>
        </a:xfrm>
      </p:grpSpPr>
    </p:spTree>
    <p:extLst>
      <p:ext uri="{BB962C8B-B14F-4D97-AF65-F5344CB8AC3E}">
        <p14:creationId xmlns:p14="http://schemas.microsoft.com/office/powerpoint/2010/main" val="24660066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D932635-32EC-8ADE-F3D0-D3621965FB6F}"/>
            </a:ext>
          </a:extLst>
        </p:cNvPr>
        <p:cNvGrpSpPr/>
        <p:nvPr/>
      </p:nvGrpSpPr>
      <p:grpSpPr>
        <a:xfrm>
          <a:off x="0" y="0"/>
          <a:ext cx="0" cy="0"/>
          <a:chOff x="0" y="0"/>
          <a:chExt cx="0" cy="0"/>
        </a:xfrm>
      </p:grpSpPr>
    </p:spTree>
    <p:extLst>
      <p:ext uri="{BB962C8B-B14F-4D97-AF65-F5344CB8AC3E}">
        <p14:creationId xmlns:p14="http://schemas.microsoft.com/office/powerpoint/2010/main" val="7803616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01919EB-E6E9-93BA-9C56-8A0FB695B47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808F8FF-7D33-1740-0B7A-CDF3F5364D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5296" y="0"/>
            <a:ext cx="4334203" cy="2889469"/>
          </a:xfrm>
          <a:prstGeom prst="rect">
            <a:avLst/>
          </a:prstGeom>
        </p:spPr>
      </p:pic>
    </p:spTree>
    <p:extLst>
      <p:ext uri="{BB962C8B-B14F-4D97-AF65-F5344CB8AC3E}">
        <p14:creationId xmlns:p14="http://schemas.microsoft.com/office/powerpoint/2010/main" val="1881008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54D4B25-80A0-ADA1-19AC-6FD5C098B165}"/>
            </a:ext>
          </a:extLst>
        </p:cNvPr>
        <p:cNvGrpSpPr/>
        <p:nvPr/>
      </p:nvGrpSpPr>
      <p:grpSpPr>
        <a:xfrm>
          <a:off x="0" y="0"/>
          <a:ext cx="0" cy="0"/>
          <a:chOff x="0" y="0"/>
          <a:chExt cx="0" cy="0"/>
        </a:xfrm>
      </p:grpSpPr>
    </p:spTree>
    <p:extLst>
      <p:ext uri="{BB962C8B-B14F-4D97-AF65-F5344CB8AC3E}">
        <p14:creationId xmlns:p14="http://schemas.microsoft.com/office/powerpoint/2010/main" val="6124116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5399A9E-A5BC-B824-E425-83B1AD6189F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F6CB58F-07CA-C9F5-5C49-650C216EEB85}"/>
              </a:ext>
            </a:extLst>
          </p:cNvPr>
          <p:cNvSpPr/>
          <p:nvPr/>
        </p:nvSpPr>
        <p:spPr>
          <a:xfrm>
            <a:off x="132732" y="2569503"/>
            <a:ext cx="7418439" cy="3539430"/>
          </a:xfrm>
          <a:prstGeom prst="rect">
            <a:avLst/>
          </a:prstGeom>
          <a:noFill/>
        </p:spPr>
        <p:txBody>
          <a:bodyPr wrap="square" lIns="91440" tIns="45720" rIns="91440" bIns="45720">
            <a:spAutoFit/>
          </a:bodyPr>
          <a:lstStyle/>
          <a:p>
            <a:pPr algn="ctr"/>
            <a:r>
              <a:rPr lang="en-US" sz="3200"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“This section presents the simulation and performance evaluation methodology used to analyze the proposed axial flux BLDC motor and generator, focusing on numerical modeling, key operating parameters, and electromagnetic field analysis before experimental validation.”</a:t>
            </a:r>
          </a:p>
        </p:txBody>
      </p:sp>
    </p:spTree>
    <p:extLst>
      <p:ext uri="{BB962C8B-B14F-4D97-AF65-F5344CB8AC3E}">
        <p14:creationId xmlns:p14="http://schemas.microsoft.com/office/powerpoint/2010/main" val="21653995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74CB28F-977F-0963-926E-772B92AC2F79}"/>
            </a:ext>
          </a:extLst>
        </p:cNvPr>
        <p:cNvGrpSpPr/>
        <p:nvPr/>
      </p:nvGrpSpPr>
      <p:grpSpPr>
        <a:xfrm>
          <a:off x="0" y="0"/>
          <a:ext cx="0" cy="0"/>
          <a:chOff x="0" y="0"/>
          <a:chExt cx="0" cy="0"/>
        </a:xfrm>
      </p:grpSpPr>
    </p:spTree>
    <p:extLst>
      <p:ext uri="{BB962C8B-B14F-4D97-AF65-F5344CB8AC3E}">
        <p14:creationId xmlns:p14="http://schemas.microsoft.com/office/powerpoint/2010/main" val="1933227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bg1">
                <a:lumMod val="95000"/>
              </a:schemeClr>
            </a:gs>
          </a:gsLst>
          <a:lin ang="5400000" scaled="1"/>
        </a:gradFill>
        <a:effectLst/>
      </p:bgPr>
    </p:bg>
    <p:spTree>
      <p:nvGrpSpPr>
        <p:cNvPr id="1" name="">
          <a:extLst>
            <a:ext uri="{FF2B5EF4-FFF2-40B4-BE49-F238E27FC236}">
              <a16:creationId xmlns:a16="http://schemas.microsoft.com/office/drawing/2014/main" id="{9D5263F8-E772-EDEF-B94A-63A8FD3759B5}"/>
            </a:ext>
          </a:extLst>
        </p:cNvPr>
        <p:cNvGrpSpPr/>
        <p:nvPr/>
      </p:nvGrpSpPr>
      <p:grpSpPr>
        <a:xfrm>
          <a:off x="0" y="0"/>
          <a:ext cx="0" cy="0"/>
          <a:chOff x="0" y="0"/>
          <a:chExt cx="0" cy="0"/>
        </a:xfrm>
      </p:grpSpPr>
      <p:sp>
        <p:nvSpPr>
          <p:cNvPr id="6" name="Freeform: Shape 5">
            <a:extLst>
              <a:ext uri="{FF2B5EF4-FFF2-40B4-BE49-F238E27FC236}">
                <a16:creationId xmlns:a16="http://schemas.microsoft.com/office/drawing/2014/main" id="{073FC502-BE1D-E5D2-239A-76A8DE32817D}"/>
              </a:ext>
            </a:extLst>
          </p:cNvPr>
          <p:cNvSpPr/>
          <p:nvPr/>
        </p:nvSpPr>
        <p:spPr>
          <a:xfrm rot="5400000">
            <a:off x="5196840" y="746759"/>
            <a:ext cx="2286000" cy="2286000"/>
          </a:xfrm>
          <a:custGeom>
            <a:avLst/>
            <a:gdLst>
              <a:gd name="csX0" fmla="*/ 457209 w 2743200"/>
              <a:gd name="csY0" fmla="*/ 0 h 2743200"/>
              <a:gd name="csX1" fmla="*/ 2743200 w 2743200"/>
              <a:gd name="csY1" fmla="*/ 0 h 2743200"/>
              <a:gd name="csX2" fmla="*/ 0 w 2743200"/>
              <a:gd name="csY2" fmla="*/ 2743200 h 2743200"/>
              <a:gd name="csX3" fmla="*/ 0 w 2743200"/>
              <a:gd name="csY3" fmla="*/ 457209 h 2743200"/>
              <a:gd name="csX4" fmla="*/ 457209 w 2743200"/>
              <a:gd name="csY4" fmla="*/ 0 h 2743200"/>
            </a:gdLst>
            <a:ahLst/>
            <a:cxnLst>
              <a:cxn ang="0">
                <a:pos x="csX0" y="csY0"/>
              </a:cxn>
              <a:cxn ang="0">
                <a:pos x="csX1" y="csY1"/>
              </a:cxn>
              <a:cxn ang="0">
                <a:pos x="csX2" y="csY2"/>
              </a:cxn>
              <a:cxn ang="0">
                <a:pos x="csX3" y="csY3"/>
              </a:cxn>
              <a:cxn ang="0">
                <a:pos x="csX4" y="csY4"/>
              </a:cxn>
            </a:cxnLst>
            <a:rect l="l" t="t" r="r" b="b"/>
            <a:pathLst>
              <a:path w="2743200" h="2743200">
                <a:moveTo>
                  <a:pt x="457209" y="0"/>
                </a:moveTo>
                <a:lnTo>
                  <a:pt x="2743200" y="0"/>
                </a:lnTo>
                <a:lnTo>
                  <a:pt x="0" y="2743200"/>
                </a:lnTo>
                <a:lnTo>
                  <a:pt x="0" y="457209"/>
                </a:lnTo>
                <a:cubicBezTo>
                  <a:pt x="0" y="204699"/>
                  <a:pt x="204699" y="0"/>
                  <a:pt x="457209" y="0"/>
                </a:cubicBezTo>
                <a:close/>
              </a:path>
            </a:pathLst>
          </a:custGeom>
          <a:solidFill>
            <a:srgbClr val="D96A1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6">
            <a:extLst>
              <a:ext uri="{FF2B5EF4-FFF2-40B4-BE49-F238E27FC236}">
                <a16:creationId xmlns:a16="http://schemas.microsoft.com/office/drawing/2014/main" id="{21C80F21-D406-C893-2A08-E766D989960D}"/>
              </a:ext>
            </a:extLst>
          </p:cNvPr>
          <p:cNvSpPr/>
          <p:nvPr/>
        </p:nvSpPr>
        <p:spPr>
          <a:xfrm rot="8032312">
            <a:off x="6328786" y="1467431"/>
            <a:ext cx="2286000" cy="2286000"/>
          </a:xfrm>
          <a:custGeom>
            <a:avLst/>
            <a:gdLst>
              <a:gd name="csX0" fmla="*/ 457209 w 2743200"/>
              <a:gd name="csY0" fmla="*/ 0 h 2743200"/>
              <a:gd name="csX1" fmla="*/ 2743200 w 2743200"/>
              <a:gd name="csY1" fmla="*/ 0 h 2743200"/>
              <a:gd name="csX2" fmla="*/ 0 w 2743200"/>
              <a:gd name="csY2" fmla="*/ 2743200 h 2743200"/>
              <a:gd name="csX3" fmla="*/ 0 w 2743200"/>
              <a:gd name="csY3" fmla="*/ 457209 h 2743200"/>
              <a:gd name="csX4" fmla="*/ 457209 w 2743200"/>
              <a:gd name="csY4" fmla="*/ 0 h 2743200"/>
            </a:gdLst>
            <a:ahLst/>
            <a:cxnLst>
              <a:cxn ang="0">
                <a:pos x="csX0" y="csY0"/>
              </a:cxn>
              <a:cxn ang="0">
                <a:pos x="csX1" y="csY1"/>
              </a:cxn>
              <a:cxn ang="0">
                <a:pos x="csX2" y="csY2"/>
              </a:cxn>
              <a:cxn ang="0">
                <a:pos x="csX3" y="csY3"/>
              </a:cxn>
              <a:cxn ang="0">
                <a:pos x="csX4" y="csY4"/>
              </a:cxn>
            </a:cxnLst>
            <a:rect l="l" t="t" r="r" b="b"/>
            <a:pathLst>
              <a:path w="2743200" h="2743200">
                <a:moveTo>
                  <a:pt x="457209" y="0"/>
                </a:moveTo>
                <a:lnTo>
                  <a:pt x="2743200" y="0"/>
                </a:lnTo>
                <a:lnTo>
                  <a:pt x="0" y="2743200"/>
                </a:lnTo>
                <a:lnTo>
                  <a:pt x="0" y="457209"/>
                </a:lnTo>
                <a:cubicBezTo>
                  <a:pt x="0" y="204699"/>
                  <a:pt x="204699" y="0"/>
                  <a:pt x="457209" y="0"/>
                </a:cubicBezTo>
                <a:close/>
              </a:path>
            </a:pathLst>
          </a:custGeom>
          <a:solidFill>
            <a:srgbClr val="ED8C2B"/>
          </a:solidFill>
          <a:ln>
            <a:noFill/>
          </a:ln>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7">
            <a:extLst>
              <a:ext uri="{FF2B5EF4-FFF2-40B4-BE49-F238E27FC236}">
                <a16:creationId xmlns:a16="http://schemas.microsoft.com/office/drawing/2014/main" id="{D6CF0713-205A-ECF5-5A43-C581B3EBE02A}"/>
              </a:ext>
            </a:extLst>
          </p:cNvPr>
          <p:cNvSpPr/>
          <p:nvPr/>
        </p:nvSpPr>
        <p:spPr>
          <a:xfrm rot="10800000">
            <a:off x="6645977" y="2610430"/>
            <a:ext cx="2286000" cy="2286000"/>
          </a:xfrm>
          <a:custGeom>
            <a:avLst/>
            <a:gdLst>
              <a:gd name="csX0" fmla="*/ 457209 w 2743200"/>
              <a:gd name="csY0" fmla="*/ 0 h 2743200"/>
              <a:gd name="csX1" fmla="*/ 2743200 w 2743200"/>
              <a:gd name="csY1" fmla="*/ 0 h 2743200"/>
              <a:gd name="csX2" fmla="*/ 0 w 2743200"/>
              <a:gd name="csY2" fmla="*/ 2743200 h 2743200"/>
              <a:gd name="csX3" fmla="*/ 0 w 2743200"/>
              <a:gd name="csY3" fmla="*/ 457209 h 2743200"/>
              <a:gd name="csX4" fmla="*/ 457209 w 2743200"/>
              <a:gd name="csY4" fmla="*/ 0 h 2743200"/>
            </a:gdLst>
            <a:ahLst/>
            <a:cxnLst>
              <a:cxn ang="0">
                <a:pos x="csX0" y="csY0"/>
              </a:cxn>
              <a:cxn ang="0">
                <a:pos x="csX1" y="csY1"/>
              </a:cxn>
              <a:cxn ang="0">
                <a:pos x="csX2" y="csY2"/>
              </a:cxn>
              <a:cxn ang="0">
                <a:pos x="csX3" y="csY3"/>
              </a:cxn>
              <a:cxn ang="0">
                <a:pos x="csX4" y="csY4"/>
              </a:cxn>
            </a:cxnLst>
            <a:rect l="l" t="t" r="r" b="b"/>
            <a:pathLst>
              <a:path w="2743200" h="2743200">
                <a:moveTo>
                  <a:pt x="457209" y="0"/>
                </a:moveTo>
                <a:lnTo>
                  <a:pt x="2743200" y="0"/>
                </a:lnTo>
                <a:lnTo>
                  <a:pt x="0" y="2743200"/>
                </a:lnTo>
                <a:lnTo>
                  <a:pt x="0" y="457209"/>
                </a:lnTo>
                <a:cubicBezTo>
                  <a:pt x="0" y="204699"/>
                  <a:pt x="204699" y="0"/>
                  <a:pt x="457209" y="0"/>
                </a:cubicBezTo>
                <a:close/>
              </a:path>
            </a:pathLst>
          </a:custGeom>
          <a:solidFill>
            <a:srgbClr val="F4A64A"/>
          </a:solidFill>
          <a:ln>
            <a:noFill/>
          </a:ln>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5AE61ECE-DC86-EF16-D6FD-9A590ABFE194}"/>
              </a:ext>
            </a:extLst>
          </p:cNvPr>
          <p:cNvSpPr/>
          <p:nvPr/>
        </p:nvSpPr>
        <p:spPr>
          <a:xfrm rot="13500000">
            <a:off x="5943270" y="3721477"/>
            <a:ext cx="2286000" cy="2286000"/>
          </a:xfrm>
          <a:custGeom>
            <a:avLst/>
            <a:gdLst>
              <a:gd name="csX0" fmla="*/ 457209 w 2743200"/>
              <a:gd name="csY0" fmla="*/ 0 h 2743200"/>
              <a:gd name="csX1" fmla="*/ 2743200 w 2743200"/>
              <a:gd name="csY1" fmla="*/ 0 h 2743200"/>
              <a:gd name="csX2" fmla="*/ 0 w 2743200"/>
              <a:gd name="csY2" fmla="*/ 2743200 h 2743200"/>
              <a:gd name="csX3" fmla="*/ 0 w 2743200"/>
              <a:gd name="csY3" fmla="*/ 457209 h 2743200"/>
              <a:gd name="csX4" fmla="*/ 457209 w 2743200"/>
              <a:gd name="csY4" fmla="*/ 0 h 2743200"/>
            </a:gdLst>
            <a:ahLst/>
            <a:cxnLst>
              <a:cxn ang="0">
                <a:pos x="csX0" y="csY0"/>
              </a:cxn>
              <a:cxn ang="0">
                <a:pos x="csX1" y="csY1"/>
              </a:cxn>
              <a:cxn ang="0">
                <a:pos x="csX2" y="csY2"/>
              </a:cxn>
              <a:cxn ang="0">
                <a:pos x="csX3" y="csY3"/>
              </a:cxn>
              <a:cxn ang="0">
                <a:pos x="csX4" y="csY4"/>
              </a:cxn>
            </a:cxnLst>
            <a:rect l="l" t="t" r="r" b="b"/>
            <a:pathLst>
              <a:path w="2743200" h="2743200">
                <a:moveTo>
                  <a:pt x="457209" y="0"/>
                </a:moveTo>
                <a:lnTo>
                  <a:pt x="2743200" y="0"/>
                </a:lnTo>
                <a:lnTo>
                  <a:pt x="0" y="2743200"/>
                </a:lnTo>
                <a:lnTo>
                  <a:pt x="0" y="457209"/>
                </a:lnTo>
                <a:cubicBezTo>
                  <a:pt x="0" y="204699"/>
                  <a:pt x="204699" y="0"/>
                  <a:pt x="457209" y="0"/>
                </a:cubicBezTo>
                <a:close/>
              </a:path>
            </a:pathLst>
          </a:custGeom>
          <a:solidFill>
            <a:srgbClr val="A9C8F5"/>
          </a:solidFill>
          <a:ln>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F8F27E23-8817-51B4-8C16-2B75412BD0F4}"/>
              </a:ext>
            </a:extLst>
          </p:cNvPr>
          <p:cNvSpPr/>
          <p:nvPr/>
        </p:nvSpPr>
        <p:spPr>
          <a:xfrm rot="16547598">
            <a:off x="4723707" y="3860805"/>
            <a:ext cx="2286000" cy="2286000"/>
          </a:xfrm>
          <a:custGeom>
            <a:avLst/>
            <a:gdLst>
              <a:gd name="csX0" fmla="*/ 457209 w 2743200"/>
              <a:gd name="csY0" fmla="*/ 0 h 2743200"/>
              <a:gd name="csX1" fmla="*/ 2743200 w 2743200"/>
              <a:gd name="csY1" fmla="*/ 0 h 2743200"/>
              <a:gd name="csX2" fmla="*/ 0 w 2743200"/>
              <a:gd name="csY2" fmla="*/ 2743200 h 2743200"/>
              <a:gd name="csX3" fmla="*/ 0 w 2743200"/>
              <a:gd name="csY3" fmla="*/ 457209 h 2743200"/>
              <a:gd name="csX4" fmla="*/ 457209 w 2743200"/>
              <a:gd name="csY4" fmla="*/ 0 h 2743200"/>
            </a:gdLst>
            <a:ahLst/>
            <a:cxnLst>
              <a:cxn ang="0">
                <a:pos x="csX0" y="csY0"/>
              </a:cxn>
              <a:cxn ang="0">
                <a:pos x="csX1" y="csY1"/>
              </a:cxn>
              <a:cxn ang="0">
                <a:pos x="csX2" y="csY2"/>
              </a:cxn>
              <a:cxn ang="0">
                <a:pos x="csX3" y="csY3"/>
              </a:cxn>
              <a:cxn ang="0">
                <a:pos x="csX4" y="csY4"/>
              </a:cxn>
            </a:cxnLst>
            <a:rect l="l" t="t" r="r" b="b"/>
            <a:pathLst>
              <a:path w="2743200" h="2743200">
                <a:moveTo>
                  <a:pt x="457209" y="0"/>
                </a:moveTo>
                <a:lnTo>
                  <a:pt x="2743200" y="0"/>
                </a:lnTo>
                <a:lnTo>
                  <a:pt x="0" y="2743200"/>
                </a:lnTo>
                <a:lnTo>
                  <a:pt x="0" y="457209"/>
                </a:lnTo>
                <a:cubicBezTo>
                  <a:pt x="0" y="204699"/>
                  <a:pt x="204699" y="0"/>
                  <a:pt x="457209" y="0"/>
                </a:cubicBezTo>
                <a:close/>
              </a:path>
            </a:pathLst>
          </a:custGeom>
          <a:solidFill>
            <a:srgbClr val="6AAAE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3225E3FD-A5C7-105F-F994-2931413D83DA}"/>
              </a:ext>
            </a:extLst>
          </p:cNvPr>
          <p:cNvSpPr/>
          <p:nvPr/>
        </p:nvSpPr>
        <p:spPr>
          <a:xfrm rot="19127164">
            <a:off x="3660799" y="3120992"/>
            <a:ext cx="2286000" cy="2286000"/>
          </a:xfrm>
          <a:custGeom>
            <a:avLst/>
            <a:gdLst>
              <a:gd name="csX0" fmla="*/ 457209 w 2743200"/>
              <a:gd name="csY0" fmla="*/ 0 h 2743200"/>
              <a:gd name="csX1" fmla="*/ 2743200 w 2743200"/>
              <a:gd name="csY1" fmla="*/ 0 h 2743200"/>
              <a:gd name="csX2" fmla="*/ 0 w 2743200"/>
              <a:gd name="csY2" fmla="*/ 2743200 h 2743200"/>
              <a:gd name="csX3" fmla="*/ 0 w 2743200"/>
              <a:gd name="csY3" fmla="*/ 457209 h 2743200"/>
              <a:gd name="csX4" fmla="*/ 457209 w 2743200"/>
              <a:gd name="csY4" fmla="*/ 0 h 2743200"/>
            </a:gdLst>
            <a:ahLst/>
            <a:cxnLst>
              <a:cxn ang="0">
                <a:pos x="csX0" y="csY0"/>
              </a:cxn>
              <a:cxn ang="0">
                <a:pos x="csX1" y="csY1"/>
              </a:cxn>
              <a:cxn ang="0">
                <a:pos x="csX2" y="csY2"/>
              </a:cxn>
              <a:cxn ang="0">
                <a:pos x="csX3" y="csY3"/>
              </a:cxn>
              <a:cxn ang="0">
                <a:pos x="csX4" y="csY4"/>
              </a:cxn>
            </a:cxnLst>
            <a:rect l="l" t="t" r="r" b="b"/>
            <a:pathLst>
              <a:path w="2743200" h="2743200">
                <a:moveTo>
                  <a:pt x="457209" y="0"/>
                </a:moveTo>
                <a:lnTo>
                  <a:pt x="2743200" y="0"/>
                </a:lnTo>
                <a:lnTo>
                  <a:pt x="0" y="2743200"/>
                </a:lnTo>
                <a:lnTo>
                  <a:pt x="0" y="457209"/>
                </a:lnTo>
                <a:cubicBezTo>
                  <a:pt x="0" y="204699"/>
                  <a:pt x="204699" y="0"/>
                  <a:pt x="457209" y="0"/>
                </a:cubicBezTo>
                <a:close/>
              </a:path>
            </a:pathLst>
          </a:custGeom>
          <a:solidFill>
            <a:srgbClr val="3A7FE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AFE62BEA-5445-5BC7-47E7-E59A9616DC87}"/>
              </a:ext>
            </a:extLst>
          </p:cNvPr>
          <p:cNvSpPr/>
          <p:nvPr/>
        </p:nvSpPr>
        <p:spPr>
          <a:xfrm rot="246545">
            <a:off x="3471171" y="1820269"/>
            <a:ext cx="2286000" cy="2286000"/>
          </a:xfrm>
          <a:custGeom>
            <a:avLst/>
            <a:gdLst>
              <a:gd name="csX0" fmla="*/ 457209 w 2743200"/>
              <a:gd name="csY0" fmla="*/ 0 h 2743200"/>
              <a:gd name="csX1" fmla="*/ 2743200 w 2743200"/>
              <a:gd name="csY1" fmla="*/ 0 h 2743200"/>
              <a:gd name="csX2" fmla="*/ 0 w 2743200"/>
              <a:gd name="csY2" fmla="*/ 2743200 h 2743200"/>
              <a:gd name="csX3" fmla="*/ 0 w 2743200"/>
              <a:gd name="csY3" fmla="*/ 457209 h 2743200"/>
              <a:gd name="csX4" fmla="*/ 457209 w 2743200"/>
              <a:gd name="csY4" fmla="*/ 0 h 2743200"/>
            </a:gdLst>
            <a:ahLst/>
            <a:cxnLst>
              <a:cxn ang="0">
                <a:pos x="csX0" y="csY0"/>
              </a:cxn>
              <a:cxn ang="0">
                <a:pos x="csX1" y="csY1"/>
              </a:cxn>
              <a:cxn ang="0">
                <a:pos x="csX2" y="csY2"/>
              </a:cxn>
              <a:cxn ang="0">
                <a:pos x="csX3" y="csY3"/>
              </a:cxn>
              <a:cxn ang="0">
                <a:pos x="csX4" y="csY4"/>
              </a:cxn>
            </a:cxnLst>
            <a:rect l="l" t="t" r="r" b="b"/>
            <a:pathLst>
              <a:path w="2743200" h="2743200">
                <a:moveTo>
                  <a:pt x="457209" y="0"/>
                </a:moveTo>
                <a:lnTo>
                  <a:pt x="2743200" y="0"/>
                </a:lnTo>
                <a:lnTo>
                  <a:pt x="0" y="2743200"/>
                </a:lnTo>
                <a:lnTo>
                  <a:pt x="0" y="457209"/>
                </a:lnTo>
                <a:cubicBezTo>
                  <a:pt x="0" y="204699"/>
                  <a:pt x="204699" y="0"/>
                  <a:pt x="457209" y="0"/>
                </a:cubicBezTo>
                <a:close/>
              </a:path>
            </a:pathLst>
          </a:custGeom>
          <a:solidFill>
            <a:srgbClr val="1D5DB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A4B4540-7A72-23A9-060F-FA748E324ECC}"/>
              </a:ext>
            </a:extLst>
          </p:cNvPr>
          <p:cNvSpPr/>
          <p:nvPr/>
        </p:nvSpPr>
        <p:spPr>
          <a:xfrm rot="3005257">
            <a:off x="4097562" y="890555"/>
            <a:ext cx="2286000" cy="2286000"/>
          </a:xfrm>
          <a:custGeom>
            <a:avLst/>
            <a:gdLst>
              <a:gd name="csX0" fmla="*/ 457209 w 2743200"/>
              <a:gd name="csY0" fmla="*/ 0 h 2743200"/>
              <a:gd name="csX1" fmla="*/ 2743200 w 2743200"/>
              <a:gd name="csY1" fmla="*/ 0 h 2743200"/>
              <a:gd name="csX2" fmla="*/ 0 w 2743200"/>
              <a:gd name="csY2" fmla="*/ 2743200 h 2743200"/>
              <a:gd name="csX3" fmla="*/ 0 w 2743200"/>
              <a:gd name="csY3" fmla="*/ 457209 h 2743200"/>
              <a:gd name="csX4" fmla="*/ 457209 w 2743200"/>
              <a:gd name="csY4" fmla="*/ 0 h 2743200"/>
            </a:gdLst>
            <a:ahLst/>
            <a:cxnLst>
              <a:cxn ang="0">
                <a:pos x="csX0" y="csY0"/>
              </a:cxn>
              <a:cxn ang="0">
                <a:pos x="csX1" y="csY1"/>
              </a:cxn>
              <a:cxn ang="0">
                <a:pos x="csX2" y="csY2"/>
              </a:cxn>
              <a:cxn ang="0">
                <a:pos x="csX3" y="csY3"/>
              </a:cxn>
              <a:cxn ang="0">
                <a:pos x="csX4" y="csY4"/>
              </a:cxn>
            </a:cxnLst>
            <a:rect l="l" t="t" r="r" b="b"/>
            <a:pathLst>
              <a:path w="2743200" h="2743200">
                <a:moveTo>
                  <a:pt x="457209" y="0"/>
                </a:moveTo>
                <a:lnTo>
                  <a:pt x="2743200" y="0"/>
                </a:lnTo>
                <a:lnTo>
                  <a:pt x="0" y="2743200"/>
                </a:lnTo>
                <a:lnTo>
                  <a:pt x="0" y="457209"/>
                </a:lnTo>
                <a:cubicBezTo>
                  <a:pt x="0" y="204699"/>
                  <a:pt x="204699" y="0"/>
                  <a:pt x="457209" y="0"/>
                </a:cubicBezTo>
                <a:close/>
              </a:path>
            </a:pathLst>
          </a:custGeom>
          <a:solidFill>
            <a:srgbClr val="0B3A8D"/>
          </a:solidFill>
          <a:ln>
            <a:noFill/>
          </a:ln>
          <a:effectLst>
            <a:outerShdw blurRad="50800" dist="508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TextBox 13">
            <a:extLst>
              <a:ext uri="{FF2B5EF4-FFF2-40B4-BE49-F238E27FC236}">
                <a16:creationId xmlns:a16="http://schemas.microsoft.com/office/drawing/2014/main" id="{F9C780C6-75E5-DF60-911E-1B8E57A38AB2}"/>
              </a:ext>
            </a:extLst>
          </p:cNvPr>
          <p:cNvSpPr txBox="1"/>
          <p:nvPr/>
        </p:nvSpPr>
        <p:spPr>
          <a:xfrm>
            <a:off x="3385644" y="853879"/>
            <a:ext cx="651521" cy="769441"/>
          </a:xfrm>
          <a:prstGeom prst="rect">
            <a:avLst/>
          </a:prstGeom>
          <a:noFill/>
        </p:spPr>
        <p:txBody>
          <a:bodyPr wrap="square" rtlCol="0">
            <a:spAutoFit/>
          </a:bodyPr>
          <a:lstStyle/>
          <a:p>
            <a:r>
              <a:rPr lang="en-US" sz="4400" dirty="0">
                <a:solidFill>
                  <a:srgbClr val="0B3A8D"/>
                </a:solidFill>
                <a:latin typeface="Anton" pitchFamily="2" charset="0"/>
              </a:rPr>
              <a:t>01</a:t>
            </a:r>
          </a:p>
        </p:txBody>
      </p:sp>
      <p:sp>
        <p:nvSpPr>
          <p:cNvPr id="15" name="TextBox 14">
            <a:extLst>
              <a:ext uri="{FF2B5EF4-FFF2-40B4-BE49-F238E27FC236}">
                <a16:creationId xmlns:a16="http://schemas.microsoft.com/office/drawing/2014/main" id="{74EAADA5-68F5-131D-9C59-C8CD2F45E9BE}"/>
              </a:ext>
            </a:extLst>
          </p:cNvPr>
          <p:cNvSpPr txBox="1"/>
          <p:nvPr/>
        </p:nvSpPr>
        <p:spPr>
          <a:xfrm>
            <a:off x="2503571" y="2463840"/>
            <a:ext cx="1527858" cy="769441"/>
          </a:xfrm>
          <a:prstGeom prst="rect">
            <a:avLst/>
          </a:prstGeom>
          <a:noFill/>
        </p:spPr>
        <p:txBody>
          <a:bodyPr wrap="square" rtlCol="0">
            <a:spAutoFit/>
          </a:bodyPr>
          <a:lstStyle/>
          <a:p>
            <a:r>
              <a:rPr lang="en-US" sz="4400" dirty="0">
                <a:solidFill>
                  <a:srgbClr val="1D5DBF"/>
                </a:solidFill>
                <a:latin typeface="Anton" pitchFamily="2" charset="0"/>
              </a:rPr>
              <a:t>02</a:t>
            </a:r>
          </a:p>
        </p:txBody>
      </p:sp>
      <p:sp>
        <p:nvSpPr>
          <p:cNvPr id="16" name="TextBox 15">
            <a:extLst>
              <a:ext uri="{FF2B5EF4-FFF2-40B4-BE49-F238E27FC236}">
                <a16:creationId xmlns:a16="http://schemas.microsoft.com/office/drawing/2014/main" id="{0A23EE8F-C110-43E5-E795-9894910F0B7B}"/>
              </a:ext>
            </a:extLst>
          </p:cNvPr>
          <p:cNvSpPr txBox="1"/>
          <p:nvPr/>
        </p:nvSpPr>
        <p:spPr>
          <a:xfrm>
            <a:off x="2488354" y="3985313"/>
            <a:ext cx="1527858" cy="769441"/>
          </a:xfrm>
          <a:prstGeom prst="rect">
            <a:avLst/>
          </a:prstGeom>
          <a:noFill/>
        </p:spPr>
        <p:txBody>
          <a:bodyPr wrap="square" rtlCol="0">
            <a:spAutoFit/>
          </a:bodyPr>
          <a:lstStyle/>
          <a:p>
            <a:r>
              <a:rPr lang="en-US" sz="4400" dirty="0">
                <a:solidFill>
                  <a:srgbClr val="3A7FE6"/>
                </a:solidFill>
                <a:latin typeface="Anton" pitchFamily="2" charset="0"/>
              </a:rPr>
              <a:t>03</a:t>
            </a:r>
          </a:p>
        </p:txBody>
      </p:sp>
      <p:sp>
        <p:nvSpPr>
          <p:cNvPr id="17" name="TextBox 16">
            <a:extLst>
              <a:ext uri="{FF2B5EF4-FFF2-40B4-BE49-F238E27FC236}">
                <a16:creationId xmlns:a16="http://schemas.microsoft.com/office/drawing/2014/main" id="{C2CCC5FB-9007-8D32-E53F-24D8D0B21B0F}"/>
              </a:ext>
            </a:extLst>
          </p:cNvPr>
          <p:cNvSpPr txBox="1"/>
          <p:nvPr/>
        </p:nvSpPr>
        <p:spPr>
          <a:xfrm>
            <a:off x="3246939" y="5545594"/>
            <a:ext cx="1527858" cy="769441"/>
          </a:xfrm>
          <a:prstGeom prst="rect">
            <a:avLst/>
          </a:prstGeom>
          <a:noFill/>
        </p:spPr>
        <p:txBody>
          <a:bodyPr wrap="square" rtlCol="0">
            <a:spAutoFit/>
          </a:bodyPr>
          <a:lstStyle/>
          <a:p>
            <a:r>
              <a:rPr lang="en-US" sz="4400" dirty="0">
                <a:solidFill>
                  <a:srgbClr val="6AAAEF"/>
                </a:solidFill>
                <a:latin typeface="Anton" pitchFamily="2" charset="0"/>
              </a:rPr>
              <a:t>04</a:t>
            </a:r>
          </a:p>
        </p:txBody>
      </p:sp>
      <p:sp>
        <p:nvSpPr>
          <p:cNvPr id="18" name="TextBox 17">
            <a:extLst>
              <a:ext uri="{FF2B5EF4-FFF2-40B4-BE49-F238E27FC236}">
                <a16:creationId xmlns:a16="http://schemas.microsoft.com/office/drawing/2014/main" id="{AC38E2C8-1C9A-092B-E5FB-0D147C8CBEB3}"/>
              </a:ext>
            </a:extLst>
          </p:cNvPr>
          <p:cNvSpPr txBox="1"/>
          <p:nvPr/>
        </p:nvSpPr>
        <p:spPr>
          <a:xfrm>
            <a:off x="7987656" y="612129"/>
            <a:ext cx="1527858" cy="769441"/>
          </a:xfrm>
          <a:prstGeom prst="rect">
            <a:avLst/>
          </a:prstGeom>
          <a:noFill/>
        </p:spPr>
        <p:txBody>
          <a:bodyPr wrap="square" rtlCol="0">
            <a:spAutoFit/>
          </a:bodyPr>
          <a:lstStyle/>
          <a:p>
            <a:r>
              <a:rPr lang="en-US" sz="4400" dirty="0">
                <a:solidFill>
                  <a:srgbClr val="D96A14"/>
                </a:solidFill>
                <a:latin typeface="Anton" pitchFamily="2" charset="0"/>
              </a:rPr>
              <a:t>08</a:t>
            </a:r>
          </a:p>
        </p:txBody>
      </p:sp>
      <p:sp>
        <p:nvSpPr>
          <p:cNvPr id="19" name="TextBox 18">
            <a:extLst>
              <a:ext uri="{FF2B5EF4-FFF2-40B4-BE49-F238E27FC236}">
                <a16:creationId xmlns:a16="http://schemas.microsoft.com/office/drawing/2014/main" id="{89934D1D-DF8E-7BCB-7596-D18673F60CC3}"/>
              </a:ext>
            </a:extLst>
          </p:cNvPr>
          <p:cNvSpPr txBox="1"/>
          <p:nvPr/>
        </p:nvSpPr>
        <p:spPr>
          <a:xfrm>
            <a:off x="9014556" y="2095134"/>
            <a:ext cx="1527858" cy="769441"/>
          </a:xfrm>
          <a:prstGeom prst="rect">
            <a:avLst/>
          </a:prstGeom>
          <a:noFill/>
        </p:spPr>
        <p:txBody>
          <a:bodyPr wrap="square" rtlCol="0">
            <a:spAutoFit/>
          </a:bodyPr>
          <a:lstStyle/>
          <a:p>
            <a:r>
              <a:rPr lang="en-US" sz="4400" dirty="0">
                <a:solidFill>
                  <a:srgbClr val="ED8C2B"/>
                </a:solidFill>
                <a:latin typeface="Anton" pitchFamily="2" charset="0"/>
              </a:rPr>
              <a:t>07</a:t>
            </a:r>
          </a:p>
        </p:txBody>
      </p:sp>
      <p:sp>
        <p:nvSpPr>
          <p:cNvPr id="20" name="TextBox 19">
            <a:extLst>
              <a:ext uri="{FF2B5EF4-FFF2-40B4-BE49-F238E27FC236}">
                <a16:creationId xmlns:a16="http://schemas.microsoft.com/office/drawing/2014/main" id="{913C0EA2-5050-F353-B742-A6F84B1730C6}"/>
              </a:ext>
            </a:extLst>
          </p:cNvPr>
          <p:cNvSpPr txBox="1"/>
          <p:nvPr/>
        </p:nvSpPr>
        <p:spPr>
          <a:xfrm>
            <a:off x="8999808" y="3836580"/>
            <a:ext cx="829642" cy="769441"/>
          </a:xfrm>
          <a:prstGeom prst="rect">
            <a:avLst/>
          </a:prstGeom>
          <a:noFill/>
        </p:spPr>
        <p:txBody>
          <a:bodyPr wrap="square" rtlCol="0">
            <a:spAutoFit/>
          </a:bodyPr>
          <a:lstStyle/>
          <a:p>
            <a:r>
              <a:rPr lang="en-US" sz="4400" dirty="0">
                <a:solidFill>
                  <a:srgbClr val="F4A64A"/>
                </a:solidFill>
                <a:latin typeface="Anton" pitchFamily="2" charset="0"/>
              </a:rPr>
              <a:t>06</a:t>
            </a:r>
          </a:p>
        </p:txBody>
      </p:sp>
      <p:sp>
        <p:nvSpPr>
          <p:cNvPr id="21" name="TextBox 20">
            <a:extLst>
              <a:ext uri="{FF2B5EF4-FFF2-40B4-BE49-F238E27FC236}">
                <a16:creationId xmlns:a16="http://schemas.microsoft.com/office/drawing/2014/main" id="{C993E855-44E6-0D56-11D3-CF8F476565B2}"/>
              </a:ext>
            </a:extLst>
          </p:cNvPr>
          <p:cNvSpPr txBox="1"/>
          <p:nvPr/>
        </p:nvSpPr>
        <p:spPr>
          <a:xfrm>
            <a:off x="8203406" y="5419990"/>
            <a:ext cx="1527858" cy="769441"/>
          </a:xfrm>
          <a:prstGeom prst="rect">
            <a:avLst/>
          </a:prstGeom>
          <a:noFill/>
        </p:spPr>
        <p:txBody>
          <a:bodyPr wrap="square" rtlCol="0">
            <a:spAutoFit/>
          </a:bodyPr>
          <a:lstStyle/>
          <a:p>
            <a:r>
              <a:rPr lang="en-US" sz="4400" dirty="0">
                <a:solidFill>
                  <a:srgbClr val="A9C8F5"/>
                </a:solidFill>
                <a:latin typeface="Anton" pitchFamily="2" charset="0"/>
              </a:rPr>
              <a:t>05</a:t>
            </a:r>
          </a:p>
        </p:txBody>
      </p:sp>
      <p:pic>
        <p:nvPicPr>
          <p:cNvPr id="23" name="Picture 22">
            <a:extLst>
              <a:ext uri="{FF2B5EF4-FFF2-40B4-BE49-F238E27FC236}">
                <a16:creationId xmlns:a16="http://schemas.microsoft.com/office/drawing/2014/main" id="{B6964141-8722-4F6F-785B-982983867A9E}"/>
              </a:ext>
            </a:extLst>
          </p:cNvPr>
          <p:cNvPicPr>
            <a:picLocks noChangeAspect="1"/>
          </p:cNvPicPr>
          <p:nvPr/>
        </p:nvPicPr>
        <p:blipFill>
          <a:blip r:embed="rId2"/>
          <a:stretch>
            <a:fillRect/>
          </a:stretch>
        </p:blipFill>
        <p:spPr>
          <a:xfrm>
            <a:off x="4924589" y="1155048"/>
            <a:ext cx="694094" cy="694094"/>
          </a:xfrm>
          <a:prstGeom prst="rect">
            <a:avLst/>
          </a:prstGeom>
        </p:spPr>
      </p:pic>
      <p:pic>
        <p:nvPicPr>
          <p:cNvPr id="25" name="Picture 24">
            <a:extLst>
              <a:ext uri="{FF2B5EF4-FFF2-40B4-BE49-F238E27FC236}">
                <a16:creationId xmlns:a16="http://schemas.microsoft.com/office/drawing/2014/main" id="{C6952BA2-E917-14BC-7143-E82346006A0B}"/>
              </a:ext>
            </a:extLst>
          </p:cNvPr>
          <p:cNvPicPr>
            <a:picLocks noChangeAspect="1"/>
          </p:cNvPicPr>
          <p:nvPr/>
        </p:nvPicPr>
        <p:blipFill>
          <a:blip r:embed="rId3"/>
          <a:stretch>
            <a:fillRect/>
          </a:stretch>
        </p:blipFill>
        <p:spPr>
          <a:xfrm>
            <a:off x="3718718" y="2303601"/>
            <a:ext cx="694944" cy="694944"/>
          </a:xfrm>
          <a:prstGeom prst="rect">
            <a:avLst/>
          </a:prstGeom>
        </p:spPr>
      </p:pic>
      <p:pic>
        <p:nvPicPr>
          <p:cNvPr id="27" name="Picture 26">
            <a:extLst>
              <a:ext uri="{FF2B5EF4-FFF2-40B4-BE49-F238E27FC236}">
                <a16:creationId xmlns:a16="http://schemas.microsoft.com/office/drawing/2014/main" id="{DDDC38CC-8245-5C68-25DA-E2518CFD3B96}"/>
              </a:ext>
            </a:extLst>
          </p:cNvPr>
          <p:cNvPicPr>
            <a:picLocks noChangeAspect="1"/>
          </p:cNvPicPr>
          <p:nvPr/>
        </p:nvPicPr>
        <p:blipFill>
          <a:blip r:embed="rId4"/>
          <a:stretch>
            <a:fillRect/>
          </a:stretch>
        </p:blipFill>
        <p:spPr>
          <a:xfrm>
            <a:off x="3855210" y="3916520"/>
            <a:ext cx="694944" cy="694944"/>
          </a:xfrm>
          <a:prstGeom prst="rect">
            <a:avLst/>
          </a:prstGeom>
        </p:spPr>
      </p:pic>
      <p:pic>
        <p:nvPicPr>
          <p:cNvPr id="29" name="Picture 28">
            <a:extLst>
              <a:ext uri="{FF2B5EF4-FFF2-40B4-BE49-F238E27FC236}">
                <a16:creationId xmlns:a16="http://schemas.microsoft.com/office/drawing/2014/main" id="{18B9F5D8-981D-3396-A25E-B4AC3E3B3114}"/>
              </a:ext>
            </a:extLst>
          </p:cNvPr>
          <p:cNvPicPr>
            <a:picLocks noChangeAspect="1"/>
          </p:cNvPicPr>
          <p:nvPr/>
        </p:nvPicPr>
        <p:blipFill>
          <a:blip r:embed="rId5"/>
          <a:stretch>
            <a:fillRect/>
          </a:stretch>
        </p:blipFill>
        <p:spPr>
          <a:xfrm>
            <a:off x="5034434" y="5095003"/>
            <a:ext cx="694944" cy="694944"/>
          </a:xfrm>
          <a:prstGeom prst="rect">
            <a:avLst/>
          </a:prstGeom>
        </p:spPr>
      </p:pic>
      <p:pic>
        <p:nvPicPr>
          <p:cNvPr id="31" name="Picture 30">
            <a:extLst>
              <a:ext uri="{FF2B5EF4-FFF2-40B4-BE49-F238E27FC236}">
                <a16:creationId xmlns:a16="http://schemas.microsoft.com/office/drawing/2014/main" id="{9909F10D-6955-9FDE-635E-AD09C8506B02}"/>
              </a:ext>
            </a:extLst>
          </p:cNvPr>
          <p:cNvPicPr>
            <a:picLocks noChangeAspect="1"/>
          </p:cNvPicPr>
          <p:nvPr/>
        </p:nvPicPr>
        <p:blipFill>
          <a:blip r:embed="rId6"/>
          <a:stretch>
            <a:fillRect/>
          </a:stretch>
        </p:blipFill>
        <p:spPr>
          <a:xfrm>
            <a:off x="6767970" y="5095003"/>
            <a:ext cx="694944" cy="694944"/>
          </a:xfrm>
          <a:prstGeom prst="rect">
            <a:avLst/>
          </a:prstGeom>
        </p:spPr>
      </p:pic>
      <p:pic>
        <p:nvPicPr>
          <p:cNvPr id="33" name="Picture 32">
            <a:extLst>
              <a:ext uri="{FF2B5EF4-FFF2-40B4-BE49-F238E27FC236}">
                <a16:creationId xmlns:a16="http://schemas.microsoft.com/office/drawing/2014/main" id="{6981156C-B1D0-9B47-8B1D-D52707FA16BC}"/>
              </a:ext>
            </a:extLst>
          </p:cNvPr>
          <p:cNvPicPr>
            <a:picLocks noChangeAspect="1"/>
          </p:cNvPicPr>
          <p:nvPr/>
        </p:nvPicPr>
        <p:blipFill>
          <a:blip r:embed="rId7"/>
          <a:stretch>
            <a:fillRect/>
          </a:stretch>
        </p:blipFill>
        <p:spPr>
          <a:xfrm>
            <a:off x="7896557" y="3879091"/>
            <a:ext cx="694944" cy="694944"/>
          </a:xfrm>
          <a:prstGeom prst="rect">
            <a:avLst/>
          </a:prstGeom>
        </p:spPr>
      </p:pic>
      <p:pic>
        <p:nvPicPr>
          <p:cNvPr id="35" name="Picture 34">
            <a:extLst>
              <a:ext uri="{FF2B5EF4-FFF2-40B4-BE49-F238E27FC236}">
                <a16:creationId xmlns:a16="http://schemas.microsoft.com/office/drawing/2014/main" id="{8D09118D-9E5C-FA76-B483-147945F9703E}"/>
              </a:ext>
            </a:extLst>
          </p:cNvPr>
          <p:cNvPicPr>
            <a:picLocks noChangeAspect="1"/>
          </p:cNvPicPr>
          <p:nvPr/>
        </p:nvPicPr>
        <p:blipFill>
          <a:blip r:embed="rId8"/>
          <a:stretch>
            <a:fillRect/>
          </a:stretch>
        </p:blipFill>
        <p:spPr>
          <a:xfrm>
            <a:off x="7788977" y="2168364"/>
            <a:ext cx="694944" cy="694944"/>
          </a:xfrm>
          <a:prstGeom prst="rect">
            <a:avLst/>
          </a:prstGeom>
        </p:spPr>
      </p:pic>
      <p:pic>
        <p:nvPicPr>
          <p:cNvPr id="37" name="Picture 36">
            <a:extLst>
              <a:ext uri="{FF2B5EF4-FFF2-40B4-BE49-F238E27FC236}">
                <a16:creationId xmlns:a16="http://schemas.microsoft.com/office/drawing/2014/main" id="{77B5E09E-9B12-050B-73B4-387A1F299783}"/>
              </a:ext>
            </a:extLst>
          </p:cNvPr>
          <p:cNvPicPr>
            <a:picLocks noChangeAspect="1"/>
          </p:cNvPicPr>
          <p:nvPr/>
        </p:nvPicPr>
        <p:blipFill>
          <a:blip r:embed="rId9"/>
          <a:stretch>
            <a:fillRect/>
          </a:stretch>
        </p:blipFill>
        <p:spPr>
          <a:xfrm>
            <a:off x="6545655" y="978911"/>
            <a:ext cx="694944" cy="694944"/>
          </a:xfrm>
          <a:prstGeom prst="rect">
            <a:avLst/>
          </a:prstGeom>
        </p:spPr>
      </p:pic>
      <p:sp>
        <p:nvSpPr>
          <p:cNvPr id="38" name="TextBox 37">
            <a:extLst>
              <a:ext uri="{FF2B5EF4-FFF2-40B4-BE49-F238E27FC236}">
                <a16:creationId xmlns:a16="http://schemas.microsoft.com/office/drawing/2014/main" id="{53EE4069-B643-6E15-3F43-D78F9868A89E}"/>
              </a:ext>
            </a:extLst>
          </p:cNvPr>
          <p:cNvSpPr txBox="1"/>
          <p:nvPr/>
        </p:nvSpPr>
        <p:spPr>
          <a:xfrm>
            <a:off x="5100855" y="3056756"/>
            <a:ext cx="2182460" cy="861774"/>
          </a:xfrm>
          <a:prstGeom prst="rect">
            <a:avLst/>
          </a:prstGeom>
          <a:noFill/>
        </p:spPr>
        <p:txBody>
          <a:bodyPr wrap="square" rtlCol="0">
            <a:spAutoFit/>
          </a:bodyPr>
          <a:lstStyle/>
          <a:p>
            <a:pPr algn="ctr"/>
            <a:r>
              <a:rPr lang="en-US" sz="5000" dirty="0">
                <a:solidFill>
                  <a:srgbClr val="FF7A00"/>
                </a:solidFill>
                <a:latin typeface="Anton" pitchFamily="2" charset="0"/>
                <a:cs typeface="Arial" panose="020B0604020202020204" pitchFamily="34" charset="0"/>
              </a:rPr>
              <a:t>AGENDA</a:t>
            </a:r>
          </a:p>
        </p:txBody>
      </p:sp>
      <p:sp>
        <p:nvSpPr>
          <p:cNvPr id="41" name="TextBox 40">
            <a:extLst>
              <a:ext uri="{FF2B5EF4-FFF2-40B4-BE49-F238E27FC236}">
                <a16:creationId xmlns:a16="http://schemas.microsoft.com/office/drawing/2014/main" id="{686C755D-78B7-2AFE-7734-ABC355BE230B}"/>
              </a:ext>
            </a:extLst>
          </p:cNvPr>
          <p:cNvSpPr txBox="1"/>
          <p:nvPr/>
        </p:nvSpPr>
        <p:spPr>
          <a:xfrm>
            <a:off x="1937738" y="992820"/>
            <a:ext cx="1473439" cy="400110"/>
          </a:xfrm>
          <a:prstGeom prst="rect">
            <a:avLst/>
          </a:prstGeom>
          <a:noFill/>
        </p:spPr>
        <p:txBody>
          <a:bodyPr wrap="square" rtlCol="0">
            <a:spAutoFit/>
          </a:bodyPr>
          <a:lstStyle/>
          <a:p>
            <a:r>
              <a:rPr lang="en-US" sz="2000" dirty="0">
                <a:solidFill>
                  <a:srgbClr val="0B3A8D"/>
                </a:solidFill>
                <a:latin typeface="Anton" pitchFamily="2" charset="0"/>
                <a:ea typeface="Calibri" panose="020F0502020204030204" pitchFamily="34" charset="0"/>
                <a:cs typeface="Calibri" panose="020F0502020204030204" pitchFamily="34" charset="0"/>
              </a:rPr>
              <a:t>Introduction</a:t>
            </a:r>
          </a:p>
        </p:txBody>
      </p:sp>
      <p:sp>
        <p:nvSpPr>
          <p:cNvPr id="42" name="TextBox 41">
            <a:extLst>
              <a:ext uri="{FF2B5EF4-FFF2-40B4-BE49-F238E27FC236}">
                <a16:creationId xmlns:a16="http://schemas.microsoft.com/office/drawing/2014/main" id="{030D9FB6-FB9A-3752-99F7-D290EE906E3A}"/>
              </a:ext>
            </a:extLst>
          </p:cNvPr>
          <p:cNvSpPr txBox="1"/>
          <p:nvPr/>
        </p:nvSpPr>
        <p:spPr>
          <a:xfrm>
            <a:off x="367062" y="2432085"/>
            <a:ext cx="2179248" cy="707886"/>
          </a:xfrm>
          <a:prstGeom prst="rect">
            <a:avLst/>
          </a:prstGeom>
          <a:noFill/>
        </p:spPr>
        <p:txBody>
          <a:bodyPr wrap="square" rtlCol="0">
            <a:spAutoFit/>
          </a:bodyPr>
          <a:lstStyle/>
          <a:p>
            <a:pPr algn="ctr"/>
            <a:r>
              <a:rPr lang="en-US" sz="2000" dirty="0">
                <a:solidFill>
                  <a:srgbClr val="1D5DBF"/>
                </a:solidFill>
                <a:latin typeface="Anton" pitchFamily="2" charset="0"/>
                <a:ea typeface="Calibri" panose="020F0502020204030204" pitchFamily="34" charset="0"/>
                <a:cs typeface="Calibri" panose="020F0502020204030204" pitchFamily="34" charset="0"/>
              </a:rPr>
              <a:t>Problem Statement &amp; Objectives</a:t>
            </a:r>
          </a:p>
        </p:txBody>
      </p:sp>
      <p:sp>
        <p:nvSpPr>
          <p:cNvPr id="43" name="TextBox 42">
            <a:extLst>
              <a:ext uri="{FF2B5EF4-FFF2-40B4-BE49-F238E27FC236}">
                <a16:creationId xmlns:a16="http://schemas.microsoft.com/office/drawing/2014/main" id="{D6E71BD7-034C-373E-D365-D66A502C5C45}"/>
              </a:ext>
            </a:extLst>
          </p:cNvPr>
          <p:cNvSpPr txBox="1"/>
          <p:nvPr/>
        </p:nvSpPr>
        <p:spPr>
          <a:xfrm>
            <a:off x="299605" y="3944444"/>
            <a:ext cx="2495768" cy="707886"/>
          </a:xfrm>
          <a:prstGeom prst="rect">
            <a:avLst/>
          </a:prstGeom>
          <a:noFill/>
        </p:spPr>
        <p:txBody>
          <a:bodyPr wrap="square" rtlCol="0">
            <a:spAutoFit/>
          </a:bodyPr>
          <a:lstStyle/>
          <a:p>
            <a:pPr algn="ctr"/>
            <a:r>
              <a:rPr lang="en-US" sz="2000" dirty="0">
                <a:solidFill>
                  <a:srgbClr val="3A7FE6"/>
                </a:solidFill>
                <a:latin typeface="Anton" pitchFamily="2" charset="0"/>
                <a:ea typeface="Calibri" panose="020F0502020204030204" pitchFamily="34" charset="0"/>
                <a:cs typeface="Calibri" panose="020F0502020204030204" pitchFamily="34" charset="0"/>
              </a:rPr>
              <a:t>Literature Review</a:t>
            </a:r>
          </a:p>
          <a:p>
            <a:pPr algn="ctr"/>
            <a:r>
              <a:rPr lang="en-US" sz="2000" dirty="0">
                <a:solidFill>
                  <a:srgbClr val="3A7FE6"/>
                </a:solidFill>
                <a:latin typeface="Anton" pitchFamily="2" charset="0"/>
                <a:ea typeface="Calibri" panose="020F0502020204030204" pitchFamily="34" charset="0"/>
                <a:cs typeface="Calibri" panose="020F0502020204030204" pitchFamily="34" charset="0"/>
              </a:rPr>
              <a:t>&amp; Background</a:t>
            </a:r>
          </a:p>
        </p:txBody>
      </p:sp>
      <p:sp>
        <p:nvSpPr>
          <p:cNvPr id="44" name="TextBox 43">
            <a:extLst>
              <a:ext uri="{FF2B5EF4-FFF2-40B4-BE49-F238E27FC236}">
                <a16:creationId xmlns:a16="http://schemas.microsoft.com/office/drawing/2014/main" id="{693DACA6-636B-6E65-E995-C31EC078389F}"/>
              </a:ext>
            </a:extLst>
          </p:cNvPr>
          <p:cNvSpPr txBox="1"/>
          <p:nvPr/>
        </p:nvSpPr>
        <p:spPr>
          <a:xfrm>
            <a:off x="389037" y="5673012"/>
            <a:ext cx="2903239" cy="400110"/>
          </a:xfrm>
          <a:prstGeom prst="rect">
            <a:avLst/>
          </a:prstGeom>
          <a:noFill/>
        </p:spPr>
        <p:txBody>
          <a:bodyPr wrap="square" rtlCol="0">
            <a:spAutoFit/>
          </a:bodyPr>
          <a:lstStyle/>
          <a:p>
            <a:r>
              <a:rPr lang="en-US" sz="2000" dirty="0">
                <a:solidFill>
                  <a:srgbClr val="6AAAEF"/>
                </a:solidFill>
                <a:latin typeface="Anton" pitchFamily="2" charset="0"/>
                <a:ea typeface="Calibri" panose="020F0502020204030204" pitchFamily="34" charset="0"/>
                <a:cs typeface="Calibri" panose="020F0502020204030204" pitchFamily="34" charset="0"/>
              </a:rPr>
              <a:t>Electromagnetic Modeling</a:t>
            </a:r>
          </a:p>
        </p:txBody>
      </p:sp>
      <p:sp>
        <p:nvSpPr>
          <p:cNvPr id="47" name="TextBox 46">
            <a:extLst>
              <a:ext uri="{FF2B5EF4-FFF2-40B4-BE49-F238E27FC236}">
                <a16:creationId xmlns:a16="http://schemas.microsoft.com/office/drawing/2014/main" id="{C3A673CA-BA5B-8EE2-A28A-6703045C1343}"/>
              </a:ext>
            </a:extLst>
          </p:cNvPr>
          <p:cNvSpPr txBox="1"/>
          <p:nvPr/>
        </p:nvSpPr>
        <p:spPr>
          <a:xfrm>
            <a:off x="8671813" y="601038"/>
            <a:ext cx="1527858" cy="707886"/>
          </a:xfrm>
          <a:prstGeom prst="rect">
            <a:avLst/>
          </a:prstGeom>
          <a:noFill/>
        </p:spPr>
        <p:txBody>
          <a:bodyPr wrap="square">
            <a:spAutoFit/>
          </a:bodyPr>
          <a:lstStyle/>
          <a:p>
            <a:pPr algn="ctr"/>
            <a:r>
              <a:rPr lang="en-US" sz="2000" dirty="0">
                <a:solidFill>
                  <a:srgbClr val="D96A14"/>
                </a:solidFill>
                <a:latin typeface="Anton" pitchFamily="2" charset="0"/>
                <a:ea typeface="Calibri" panose="020F0502020204030204" pitchFamily="34" charset="0"/>
                <a:cs typeface="Calibri" panose="020F0502020204030204" pitchFamily="34" charset="0"/>
              </a:rPr>
              <a:t>Conclusion &amp;</a:t>
            </a:r>
          </a:p>
          <a:p>
            <a:pPr algn="ctr"/>
            <a:r>
              <a:rPr lang="en-US" sz="2000" dirty="0">
                <a:solidFill>
                  <a:srgbClr val="D96A14"/>
                </a:solidFill>
                <a:latin typeface="Anton" pitchFamily="2" charset="0"/>
                <a:ea typeface="Calibri" panose="020F0502020204030204" pitchFamily="34" charset="0"/>
                <a:cs typeface="Calibri" panose="020F0502020204030204" pitchFamily="34" charset="0"/>
              </a:rPr>
              <a:t>Future Work</a:t>
            </a:r>
          </a:p>
        </p:txBody>
      </p:sp>
      <p:sp>
        <p:nvSpPr>
          <p:cNvPr id="49" name="TextBox 48">
            <a:extLst>
              <a:ext uri="{FF2B5EF4-FFF2-40B4-BE49-F238E27FC236}">
                <a16:creationId xmlns:a16="http://schemas.microsoft.com/office/drawing/2014/main" id="{B56D7DFD-522C-F1BE-2AE3-8DCD062B3C7A}"/>
              </a:ext>
            </a:extLst>
          </p:cNvPr>
          <p:cNvSpPr txBox="1"/>
          <p:nvPr/>
        </p:nvSpPr>
        <p:spPr>
          <a:xfrm>
            <a:off x="9716015" y="2229730"/>
            <a:ext cx="3323909" cy="400110"/>
          </a:xfrm>
          <a:prstGeom prst="rect">
            <a:avLst/>
          </a:prstGeom>
          <a:noFill/>
        </p:spPr>
        <p:txBody>
          <a:bodyPr wrap="square">
            <a:spAutoFit/>
          </a:bodyPr>
          <a:lstStyle/>
          <a:p>
            <a:r>
              <a:rPr lang="en-US" sz="2000" dirty="0">
                <a:solidFill>
                  <a:srgbClr val="ED8C2B"/>
                </a:solidFill>
                <a:latin typeface="Anton" pitchFamily="2" charset="0"/>
                <a:ea typeface="Calibri" panose="020F0502020204030204" pitchFamily="34" charset="0"/>
                <a:cs typeface="Calibri" panose="020F0502020204030204" pitchFamily="34" charset="0"/>
              </a:rPr>
              <a:t>Results &amp; Discussion</a:t>
            </a:r>
          </a:p>
        </p:txBody>
      </p:sp>
      <p:sp>
        <p:nvSpPr>
          <p:cNvPr id="51" name="TextBox 50">
            <a:extLst>
              <a:ext uri="{FF2B5EF4-FFF2-40B4-BE49-F238E27FC236}">
                <a16:creationId xmlns:a16="http://schemas.microsoft.com/office/drawing/2014/main" id="{88CF8C75-29B8-A356-4692-A795D98AA23A}"/>
              </a:ext>
            </a:extLst>
          </p:cNvPr>
          <p:cNvSpPr txBox="1"/>
          <p:nvPr/>
        </p:nvSpPr>
        <p:spPr>
          <a:xfrm>
            <a:off x="9629264" y="3833948"/>
            <a:ext cx="2609746" cy="707886"/>
          </a:xfrm>
          <a:prstGeom prst="rect">
            <a:avLst/>
          </a:prstGeom>
          <a:noFill/>
        </p:spPr>
        <p:txBody>
          <a:bodyPr wrap="square">
            <a:spAutoFit/>
          </a:bodyPr>
          <a:lstStyle/>
          <a:p>
            <a:pPr algn="ctr"/>
            <a:r>
              <a:rPr lang="en-US" sz="2000" dirty="0">
                <a:solidFill>
                  <a:srgbClr val="F4A64A"/>
                </a:solidFill>
                <a:latin typeface="Anton" pitchFamily="2" charset="0"/>
                <a:ea typeface="Calibri" panose="020F0502020204030204" pitchFamily="34" charset="0"/>
                <a:cs typeface="Calibri" panose="020F0502020204030204" pitchFamily="34" charset="0"/>
              </a:rPr>
              <a:t>Simulation &amp; Performance Evaluation</a:t>
            </a:r>
            <a:endParaRPr lang="en-US" sz="2000" dirty="0">
              <a:solidFill>
                <a:srgbClr val="F4A64A"/>
              </a:solidFill>
              <a:latin typeface="Anton" pitchFamily="2" charset="0"/>
            </a:endParaRPr>
          </a:p>
        </p:txBody>
      </p:sp>
      <p:sp>
        <p:nvSpPr>
          <p:cNvPr id="53" name="TextBox 52">
            <a:extLst>
              <a:ext uri="{FF2B5EF4-FFF2-40B4-BE49-F238E27FC236}">
                <a16:creationId xmlns:a16="http://schemas.microsoft.com/office/drawing/2014/main" id="{6578BC36-67C9-3361-DD53-0DC2982BFB2B}"/>
              </a:ext>
            </a:extLst>
          </p:cNvPr>
          <p:cNvSpPr txBox="1"/>
          <p:nvPr/>
        </p:nvSpPr>
        <p:spPr>
          <a:xfrm>
            <a:off x="8911276" y="5424739"/>
            <a:ext cx="1796054" cy="707886"/>
          </a:xfrm>
          <a:prstGeom prst="rect">
            <a:avLst/>
          </a:prstGeom>
          <a:noFill/>
        </p:spPr>
        <p:txBody>
          <a:bodyPr wrap="square">
            <a:spAutoFit/>
          </a:bodyPr>
          <a:lstStyle/>
          <a:p>
            <a:r>
              <a:rPr lang="en-US" sz="2000" dirty="0">
                <a:solidFill>
                  <a:srgbClr val="A9C8F5"/>
                </a:solidFill>
                <a:latin typeface="Anton" pitchFamily="2" charset="0"/>
                <a:ea typeface="Calibri" panose="020F0502020204030204" pitchFamily="34" charset="0"/>
                <a:cs typeface="Calibri" panose="020F0502020204030204" pitchFamily="34" charset="0"/>
              </a:rPr>
              <a:t>System Design</a:t>
            </a:r>
          </a:p>
          <a:p>
            <a:r>
              <a:rPr lang="en-US" sz="2000" dirty="0">
                <a:solidFill>
                  <a:srgbClr val="A9C8F5"/>
                </a:solidFill>
                <a:latin typeface="Anton" pitchFamily="2" charset="0"/>
                <a:ea typeface="Calibri" panose="020F0502020204030204" pitchFamily="34" charset="0"/>
                <a:cs typeface="Calibri" panose="020F0502020204030204" pitchFamily="34" charset="0"/>
              </a:rPr>
              <a:t>&amp; Methodology</a:t>
            </a:r>
          </a:p>
        </p:txBody>
      </p:sp>
    </p:spTree>
    <p:extLst>
      <p:ext uri="{BB962C8B-B14F-4D97-AF65-F5344CB8AC3E}">
        <p14:creationId xmlns:p14="http://schemas.microsoft.com/office/powerpoint/2010/main" val="249633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BC3A58E-DF9D-9E3A-1F5F-56867BC846E5}"/>
            </a:ext>
          </a:extLst>
        </p:cNvPr>
        <p:cNvGrpSpPr/>
        <p:nvPr/>
      </p:nvGrpSpPr>
      <p:grpSpPr>
        <a:xfrm>
          <a:off x="0" y="0"/>
          <a:ext cx="0" cy="0"/>
          <a:chOff x="0" y="0"/>
          <a:chExt cx="0" cy="0"/>
        </a:xfrm>
      </p:grpSpPr>
    </p:spTree>
    <p:extLst>
      <p:ext uri="{BB962C8B-B14F-4D97-AF65-F5344CB8AC3E}">
        <p14:creationId xmlns:p14="http://schemas.microsoft.com/office/powerpoint/2010/main" val="2510656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7FA6D4-5010-1B70-A1C1-3A8BEC6C3EC3}"/>
              </a:ext>
            </a:extLst>
          </p:cNvPr>
          <p:cNvSpPr/>
          <p:nvPr/>
        </p:nvSpPr>
        <p:spPr>
          <a:xfrm>
            <a:off x="0" y="4492517"/>
            <a:ext cx="12192000" cy="2554545"/>
          </a:xfrm>
          <a:prstGeom prst="rect">
            <a:avLst/>
          </a:prstGeom>
          <a:noFill/>
        </p:spPr>
        <p:txBody>
          <a:bodyPr wrap="square" lIns="91440" tIns="45720" rIns="91440" bIns="45720">
            <a:spAutoFit/>
          </a:bodyPr>
          <a:lstStyle/>
          <a:p>
            <a:pPr algn="ctr"/>
            <a:r>
              <a:rPr lang="en-US" sz="16000" dirty="0">
                <a:ln w="28575">
                  <a:noFill/>
                </a:ln>
                <a:solidFill>
                  <a:srgbClr val="255C95"/>
                </a:solidFill>
                <a:latin typeface="Bauhaus 93" panose="04030905020B02020C02" pitchFamily="82" charset="0"/>
                <a:cs typeface="Times New Roman" panose="02020603050405020304" pitchFamily="18" charset="0"/>
              </a:rPr>
              <a:t>Thank You</a:t>
            </a:r>
          </a:p>
        </p:txBody>
      </p:sp>
    </p:spTree>
    <p:extLst>
      <p:ext uri="{BB962C8B-B14F-4D97-AF65-F5344CB8AC3E}">
        <p14:creationId xmlns:p14="http://schemas.microsoft.com/office/powerpoint/2010/main" val="691299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933078-F53F-533A-2811-EA4B09EA2906}"/>
              </a:ext>
            </a:extLst>
          </p:cNvPr>
          <p:cNvSpPr/>
          <p:nvPr/>
        </p:nvSpPr>
        <p:spPr>
          <a:xfrm>
            <a:off x="0" y="0"/>
            <a:ext cx="12192000" cy="6858000"/>
          </a:xfrm>
          <a:prstGeom prst="rect">
            <a:avLst/>
          </a:prstGeom>
          <a:gradFill>
            <a:gsLst>
              <a:gs pos="0">
                <a:schemeClr val="bg1"/>
              </a:gs>
              <a:gs pos="100000">
                <a:schemeClr val="bg1">
                  <a:lumMod val="95000"/>
                  <a:alpha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 name="Rectangle: Rounded Corners 5">
            <a:extLst>
              <a:ext uri="{FF2B5EF4-FFF2-40B4-BE49-F238E27FC236}">
                <a16:creationId xmlns:a16="http://schemas.microsoft.com/office/drawing/2014/main" id="{C27FB48A-5A6B-AF82-68AE-214C7CA27F37}"/>
              </a:ext>
            </a:extLst>
          </p:cNvPr>
          <p:cNvSpPr/>
          <p:nvPr/>
        </p:nvSpPr>
        <p:spPr>
          <a:xfrm>
            <a:off x="7237960" y="-620338"/>
            <a:ext cx="1291936" cy="685800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ectangle: Rounded Corners 6">
            <a:extLst>
              <a:ext uri="{FF2B5EF4-FFF2-40B4-BE49-F238E27FC236}">
                <a16:creationId xmlns:a16="http://schemas.microsoft.com/office/drawing/2014/main" id="{23A782E7-5C45-76FC-CC58-90B7379FA149}"/>
              </a:ext>
            </a:extLst>
          </p:cNvPr>
          <p:cNvSpPr/>
          <p:nvPr/>
        </p:nvSpPr>
        <p:spPr>
          <a:xfrm>
            <a:off x="8673984" y="604840"/>
            <a:ext cx="1291936" cy="685800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Rounded Corners 7">
            <a:extLst>
              <a:ext uri="{FF2B5EF4-FFF2-40B4-BE49-F238E27FC236}">
                <a16:creationId xmlns:a16="http://schemas.microsoft.com/office/drawing/2014/main" id="{E8D554D5-C7BF-6C9F-399A-5D258A77C81C}"/>
              </a:ext>
            </a:extLst>
          </p:cNvPr>
          <p:cNvSpPr/>
          <p:nvPr/>
        </p:nvSpPr>
        <p:spPr>
          <a:xfrm>
            <a:off x="5801936" y="901529"/>
            <a:ext cx="1291936" cy="489204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Rounded Corners 8">
            <a:extLst>
              <a:ext uri="{FF2B5EF4-FFF2-40B4-BE49-F238E27FC236}">
                <a16:creationId xmlns:a16="http://schemas.microsoft.com/office/drawing/2014/main" id="{A6636EFC-0506-9CFE-845E-416F87A747C9}"/>
              </a:ext>
            </a:extLst>
          </p:cNvPr>
          <p:cNvSpPr/>
          <p:nvPr/>
        </p:nvSpPr>
        <p:spPr>
          <a:xfrm>
            <a:off x="10110008" y="212328"/>
            <a:ext cx="1291936" cy="5963342"/>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Rounded Corners 9">
            <a:extLst>
              <a:ext uri="{FF2B5EF4-FFF2-40B4-BE49-F238E27FC236}">
                <a16:creationId xmlns:a16="http://schemas.microsoft.com/office/drawing/2014/main" id="{E1BC4F59-C425-B4EA-2197-DD2A08EF8301}"/>
              </a:ext>
            </a:extLst>
          </p:cNvPr>
          <p:cNvSpPr/>
          <p:nvPr/>
        </p:nvSpPr>
        <p:spPr>
          <a:xfrm>
            <a:off x="11546032" y="-940378"/>
            <a:ext cx="1291936" cy="685800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1FA7831-07A8-BA8A-C39A-3C76B571F2DE}"/>
              </a:ext>
            </a:extLst>
          </p:cNvPr>
          <p:cNvSpPr/>
          <p:nvPr/>
        </p:nvSpPr>
        <p:spPr>
          <a:xfrm>
            <a:off x="-5055" y="2186198"/>
            <a:ext cx="7098927" cy="3416320"/>
          </a:xfrm>
          <a:prstGeom prst="rect">
            <a:avLst/>
          </a:prstGeom>
          <a:noFill/>
        </p:spPr>
        <p:txBody>
          <a:bodyPr wrap="square" lIns="91440" tIns="45720" rIns="91440" bIns="45720">
            <a:spAutoFit/>
          </a:bodyPr>
          <a:lstStyle/>
          <a:p>
            <a:pPr marL="285750" indent="-285750" algn="just">
              <a:buFont typeface="Arial" panose="020B0604020202020204" pitchFamily="34" charset="0"/>
              <a:buChar char="•"/>
            </a:pP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Develops an axial flux BLDC motor and generator with embedded torque sensing.</a:t>
            </a:r>
          </a:p>
          <a:p>
            <a:pPr marL="285750" indent="-285750" algn="just">
              <a:buFont typeface="Arial" panose="020B0604020202020204" pitchFamily="34" charset="0"/>
              <a:buChar char="•"/>
            </a:pP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marL="285750" indent="-285750" algn="just">
              <a:buFont typeface="Arial" panose="020B0604020202020204" pitchFamily="34" charset="0"/>
              <a:buChar char="•"/>
            </a:pP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Combines high torque density with efficient electromechanical energy conversion.</a:t>
            </a:r>
          </a:p>
          <a:p>
            <a:pPr marL="285750" indent="-285750" algn="just">
              <a:buFont typeface="Arial" panose="020B0604020202020204" pitchFamily="34" charset="0"/>
              <a:buChar char="•"/>
            </a:pP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marL="285750" indent="-285750" algn="just">
              <a:buFont typeface="Arial" panose="020B0604020202020204" pitchFamily="34" charset="0"/>
              <a:buChar char="•"/>
            </a:pP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Integrates torque measurement for real-time performance monitoring.</a:t>
            </a:r>
          </a:p>
          <a:p>
            <a:pPr marL="285750" indent="-285750" algn="just">
              <a:buFont typeface="Arial" panose="020B0604020202020204" pitchFamily="34" charset="0"/>
              <a:buChar char="•"/>
            </a:pP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marL="285750" indent="-285750" algn="just">
              <a:buFont typeface="Arial" panose="020B0604020202020204" pitchFamily="34" charset="0"/>
              <a:buChar char="•"/>
            </a:pP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Supports electromagnetic modeling, simulation, and experimental evaluation.</a:t>
            </a:r>
          </a:p>
          <a:p>
            <a:pPr marL="285750" indent="-285750" algn="just">
              <a:buFont typeface="Arial" panose="020B0604020202020204" pitchFamily="34" charset="0"/>
              <a:buChar char="•"/>
            </a:pPr>
            <a:endPar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endParaRPr>
          </a:p>
          <a:p>
            <a:pPr marL="285750" indent="-285750" algn="just">
              <a:buFont typeface="Arial" panose="020B0604020202020204" pitchFamily="34" charset="0"/>
              <a:buChar char="•"/>
            </a:pPr>
            <a:r>
              <a:rPr lang="en-US" dirty="0">
                <a:ln w="28575">
                  <a:noFill/>
                </a:ln>
                <a:gradFill flip="none" rotWithShape="1">
                  <a:gsLst>
                    <a:gs pos="0">
                      <a:srgbClr val="2B2D42">
                        <a:shade val="30000"/>
                        <a:satMod val="115000"/>
                      </a:srgbClr>
                    </a:gs>
                    <a:gs pos="50000">
                      <a:srgbClr val="2B2D42">
                        <a:shade val="67500"/>
                        <a:satMod val="115000"/>
                      </a:srgbClr>
                    </a:gs>
                    <a:gs pos="100000">
                      <a:srgbClr val="2B2D42">
                        <a:shade val="100000"/>
                        <a:satMod val="115000"/>
                      </a:srgbClr>
                    </a:gs>
                  </a:gsLst>
                  <a:path path="circle">
                    <a:fillToRect l="50000" t="50000" r="50000" b="50000"/>
                  </a:path>
                  <a:tileRect/>
                </a:gradFill>
                <a:latin typeface="Anton" pitchFamily="2" charset="0"/>
                <a:cs typeface="Times New Roman" panose="02020603050405020304" pitchFamily="18" charset="0"/>
              </a:rPr>
              <a:t>Aims to improve efficiency, reliability, and advanced motor control.</a:t>
            </a:r>
          </a:p>
        </p:txBody>
      </p:sp>
      <p:sp useBgFill="1">
        <p:nvSpPr>
          <p:cNvPr id="2" name="Rectangle: Rounded Corners 1">
            <a:extLst>
              <a:ext uri="{FF2B5EF4-FFF2-40B4-BE49-F238E27FC236}">
                <a16:creationId xmlns:a16="http://schemas.microsoft.com/office/drawing/2014/main" id="{B40EAB74-B554-8AFB-FC38-AED3372DDD36}"/>
              </a:ext>
            </a:extLst>
          </p:cNvPr>
          <p:cNvSpPr/>
          <p:nvPr/>
        </p:nvSpPr>
        <p:spPr>
          <a:xfrm rot="5400000">
            <a:off x="1241574" y="-1892503"/>
            <a:ext cx="1639401" cy="5145437"/>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12903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86710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14486D1-7789-F6E2-FF2F-08B77198BC85}"/>
            </a:ext>
          </a:extLst>
        </p:cNvPr>
        <p:cNvGrpSpPr/>
        <p:nvPr/>
      </p:nvGrpSpPr>
      <p:grpSpPr>
        <a:xfrm>
          <a:off x="0" y="0"/>
          <a:ext cx="0" cy="0"/>
          <a:chOff x="0" y="0"/>
          <a:chExt cx="0" cy="0"/>
        </a:xfrm>
      </p:grpSpPr>
    </p:spTree>
    <p:extLst>
      <p:ext uri="{BB962C8B-B14F-4D97-AF65-F5344CB8AC3E}">
        <p14:creationId xmlns:p14="http://schemas.microsoft.com/office/powerpoint/2010/main" val="3420707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F7A0646-A159-0C6D-CD98-E9FB112EAFC7}"/>
            </a:ext>
          </a:extLst>
        </p:cNvPr>
        <p:cNvGrpSpPr/>
        <p:nvPr/>
      </p:nvGrpSpPr>
      <p:grpSpPr>
        <a:xfrm>
          <a:off x="0" y="0"/>
          <a:ext cx="0" cy="0"/>
          <a:chOff x="0" y="0"/>
          <a:chExt cx="0" cy="0"/>
        </a:xfrm>
      </p:grpSpPr>
    </p:spTree>
    <p:extLst>
      <p:ext uri="{BB962C8B-B14F-4D97-AF65-F5344CB8AC3E}">
        <p14:creationId xmlns:p14="http://schemas.microsoft.com/office/powerpoint/2010/main" val="421090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23FD9B2-1BBA-6A5B-4B33-AECBD26D59A2}"/>
            </a:ext>
          </a:extLst>
        </p:cNvPr>
        <p:cNvGrpSpPr/>
        <p:nvPr/>
      </p:nvGrpSpPr>
      <p:grpSpPr>
        <a:xfrm>
          <a:off x="0" y="0"/>
          <a:ext cx="0" cy="0"/>
          <a:chOff x="0" y="0"/>
          <a:chExt cx="0" cy="0"/>
        </a:xfrm>
      </p:grpSpPr>
    </p:spTree>
    <p:extLst>
      <p:ext uri="{BB962C8B-B14F-4D97-AF65-F5344CB8AC3E}">
        <p14:creationId xmlns:p14="http://schemas.microsoft.com/office/powerpoint/2010/main" val="121695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EA1690D-9E3D-1F1F-C610-CFB05EA21D90}"/>
            </a:ext>
          </a:extLst>
        </p:cNvPr>
        <p:cNvGrpSpPr/>
        <p:nvPr/>
      </p:nvGrpSpPr>
      <p:grpSpPr>
        <a:xfrm>
          <a:off x="0" y="0"/>
          <a:ext cx="0" cy="0"/>
          <a:chOff x="0" y="0"/>
          <a:chExt cx="0" cy="0"/>
        </a:xfrm>
      </p:grpSpPr>
    </p:spTree>
    <p:extLst>
      <p:ext uri="{BB962C8B-B14F-4D97-AF65-F5344CB8AC3E}">
        <p14:creationId xmlns:p14="http://schemas.microsoft.com/office/powerpoint/2010/main" val="35732653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1381</TotalTime>
  <Words>251</Words>
  <Application>Microsoft Office PowerPoint</Application>
  <PresentationFormat>Widescreen</PresentationFormat>
  <Paragraphs>54</Paragraphs>
  <Slides>31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Anton</vt:lpstr>
      <vt:lpstr>Aptos</vt:lpstr>
      <vt:lpstr>Aptos Display</vt:lpstr>
      <vt:lpstr>Arial</vt:lpstr>
      <vt:lpstr>Bauhaus 93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Darawsheh</dc:creator>
  <cp:lastModifiedBy>Mohammad Khasati</cp:lastModifiedBy>
  <cp:revision>157</cp:revision>
  <dcterms:created xsi:type="dcterms:W3CDTF">2026-01-04T15:01:28Z</dcterms:created>
  <dcterms:modified xsi:type="dcterms:W3CDTF">2026-06-16T03:41:12Z</dcterms:modified>
</cp:coreProperties>
</file>