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80" r:id="rId3"/>
    <p:sldId id="257" r:id="rId4"/>
    <p:sldId id="259" r:id="rId5"/>
    <p:sldId id="258" r:id="rId6"/>
    <p:sldId id="260" r:id="rId7"/>
    <p:sldId id="261" r:id="rId8"/>
    <p:sldId id="262" r:id="rId9"/>
    <p:sldId id="281" r:id="rId10"/>
    <p:sldId id="263" r:id="rId11"/>
    <p:sldId id="264" r:id="rId12"/>
    <p:sldId id="265" r:id="rId13"/>
    <p:sldId id="305" r:id="rId14"/>
    <p:sldId id="266" r:id="rId15"/>
    <p:sldId id="267" r:id="rId16"/>
    <p:sldId id="268" r:id="rId17"/>
    <p:sldId id="269" r:id="rId18"/>
    <p:sldId id="282" r:id="rId19"/>
    <p:sldId id="283" r:id="rId20"/>
    <p:sldId id="284" r:id="rId21"/>
    <p:sldId id="285" r:id="rId22"/>
    <p:sldId id="286" r:id="rId23"/>
    <p:sldId id="287" r:id="rId24"/>
    <p:sldId id="288" r:id="rId25"/>
    <p:sldId id="289" r:id="rId26"/>
    <p:sldId id="306"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274" r:id="rId43"/>
  </p:sldIdLst>
  <p:sldSz cx="9144000" cy="6858000" type="screen4x3"/>
  <p:notesSz cx="6858000" cy="9144000"/>
  <p:defaultTextStyle>
    <a:defPPr>
      <a:defRPr lang="ar-SA"/>
    </a:defPPr>
    <a:lvl1pPr algn="l" rtl="1" fontAlgn="base">
      <a:spcBef>
        <a:spcPct val="0"/>
      </a:spcBef>
      <a:spcAft>
        <a:spcPct val="0"/>
      </a:spcAft>
      <a:defRPr kern="1200">
        <a:solidFill>
          <a:schemeClr val="tx1"/>
        </a:solidFill>
        <a:latin typeface="Arial" charset="0"/>
        <a:ea typeface="+mn-ea"/>
        <a:cs typeface="Arial" charset="0"/>
      </a:defRPr>
    </a:lvl1pPr>
    <a:lvl2pPr marL="457200" algn="l" rtl="1" fontAlgn="base">
      <a:spcBef>
        <a:spcPct val="0"/>
      </a:spcBef>
      <a:spcAft>
        <a:spcPct val="0"/>
      </a:spcAft>
      <a:defRPr kern="1200">
        <a:solidFill>
          <a:schemeClr val="tx1"/>
        </a:solidFill>
        <a:latin typeface="Arial" charset="0"/>
        <a:ea typeface="+mn-ea"/>
        <a:cs typeface="Arial" charset="0"/>
      </a:defRPr>
    </a:lvl2pPr>
    <a:lvl3pPr marL="914400" algn="l" rtl="1" fontAlgn="base">
      <a:spcBef>
        <a:spcPct val="0"/>
      </a:spcBef>
      <a:spcAft>
        <a:spcPct val="0"/>
      </a:spcAft>
      <a:defRPr kern="1200">
        <a:solidFill>
          <a:schemeClr val="tx1"/>
        </a:solidFill>
        <a:latin typeface="Arial" charset="0"/>
        <a:ea typeface="+mn-ea"/>
        <a:cs typeface="Arial" charset="0"/>
      </a:defRPr>
    </a:lvl3pPr>
    <a:lvl4pPr marL="1371600" algn="l" rtl="1" fontAlgn="base">
      <a:spcBef>
        <a:spcPct val="0"/>
      </a:spcBef>
      <a:spcAft>
        <a:spcPct val="0"/>
      </a:spcAft>
      <a:defRPr kern="1200">
        <a:solidFill>
          <a:schemeClr val="tx1"/>
        </a:solidFill>
        <a:latin typeface="Arial" charset="0"/>
        <a:ea typeface="+mn-ea"/>
        <a:cs typeface="Arial" charset="0"/>
      </a:defRPr>
    </a:lvl4pPr>
    <a:lvl5pPr marL="1828800" algn="l"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71" d="100"/>
          <a:sy n="71"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7EC576AE-1B4B-4029-8130-D8B7A71381F3}" type="slidenum">
              <a:rPr lang="ar-SA"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1B78FB-E7E0-4EA8-9FA4-9DDB41B17286}" type="slidenum">
              <a:rPr lang="ar-SA"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B11D-D5BE-4334-8DF6-E8CCE944A930}" type="slidenum">
              <a:rPr lang="ar-SA"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0C6C4D1-9128-4C74-9F52-B0F411A40D0F}" type="slidenum">
              <a:rPr lang="ar-SA"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FAEB9F5A-9918-45AD-97E1-D91CCA7444F5}" type="slidenum">
              <a:rPr lang="ar-SA"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3A9C00A-54B6-4E41-B6FC-9A08D240F79B}" type="slidenum">
              <a:rPr lang="ar-SA"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70AD5B99-1B1B-4B73-9F0B-56B380ADBB3A}" type="slidenum">
              <a:rPr lang="ar-SA"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3B2D9A-7F41-4842-B94F-EEF6FC213380}" type="slidenum">
              <a:rPr lang="ar-SA"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BD287-34F3-4388-91A0-DEA095BBE71A}" type="slidenum">
              <a:rPr lang="ar-SA"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69A65-0C18-4371-9C7B-3AF39F843853}" type="slidenum">
              <a:rPr lang="ar-SA"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50D1FC8F-9D64-4920-B1AC-1FC2802A4DCC}" type="slidenum">
              <a:rPr lang="ar-SA"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97E0954-FB43-49CE-A218-3CCEA22B7F59}" type="slidenum">
              <a:rPr lang="ar-SA"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692150"/>
            <a:ext cx="7772400" cy="1470025"/>
          </a:xfrm>
        </p:spPr>
        <p:txBody>
          <a:bodyPr>
            <a:normAutofit/>
          </a:bodyPr>
          <a:lstStyle/>
          <a:p>
            <a:r>
              <a:rPr lang="en-US" sz="4000" b="1" dirty="0">
                <a:effectLst>
                  <a:outerShdw blurRad="38100" dist="38100" dir="2700000" algn="tl">
                    <a:srgbClr val="000000">
                      <a:alpha val="43137"/>
                    </a:srgbClr>
                  </a:outerShdw>
                </a:effectLst>
                <a:latin typeface="Andalus" pitchFamily="18" charset="-78"/>
                <a:cs typeface="Andalus" pitchFamily="18" charset="-78"/>
              </a:rPr>
              <a:t>Continuous Improvement at Golden Elevator Company</a:t>
            </a:r>
            <a:r>
              <a:rPr lang="en-US" sz="4400" b="1" dirty="0">
                <a:effectLst>
                  <a:outerShdw blurRad="38100" dist="38100" dir="2700000" algn="tl">
                    <a:srgbClr val="000000">
                      <a:alpha val="43137"/>
                    </a:srgbClr>
                  </a:outerShdw>
                </a:effectLst>
                <a:latin typeface="Andalus" pitchFamily="18" charset="-78"/>
                <a:cs typeface="Andalus" pitchFamily="18" charset="-78"/>
              </a:rPr>
              <a:t> </a:t>
            </a:r>
          </a:p>
        </p:txBody>
      </p:sp>
      <p:sp>
        <p:nvSpPr>
          <p:cNvPr id="2051" name="Rectangle 3"/>
          <p:cNvSpPr>
            <a:spLocks noGrp="1" noChangeArrowheads="1"/>
          </p:cNvSpPr>
          <p:nvPr>
            <p:ph type="subTitle" idx="1"/>
          </p:nvPr>
        </p:nvSpPr>
        <p:spPr>
          <a:xfrm>
            <a:off x="539750" y="2276872"/>
            <a:ext cx="7993063" cy="3960812"/>
          </a:xfrm>
        </p:spPr>
        <p:txBody>
          <a:bodyPr/>
          <a:lstStyle/>
          <a:p>
            <a:pPr algn="ctr" rtl="0"/>
            <a:r>
              <a:rPr lang="en-US" b="1" dirty="0"/>
              <a:t>Prepared </a:t>
            </a:r>
            <a:r>
              <a:rPr lang="en-US" b="1" dirty="0" smtClean="0"/>
              <a:t>by :</a:t>
            </a:r>
            <a:endParaRPr lang="en-US" b="1" dirty="0"/>
          </a:p>
          <a:p>
            <a:pPr algn="ctr"/>
            <a:r>
              <a:rPr lang="en-US" b="1" dirty="0"/>
              <a:t>Aseel </a:t>
            </a:r>
            <a:r>
              <a:rPr lang="en-US" b="1" dirty="0" err="1"/>
              <a:t>Jaber</a:t>
            </a:r>
            <a:r>
              <a:rPr lang="en-US" b="1" dirty="0"/>
              <a:t>                </a:t>
            </a:r>
            <a:r>
              <a:rPr lang="en-US" b="1" dirty="0" smtClean="0"/>
              <a:t>      </a:t>
            </a:r>
            <a:r>
              <a:rPr lang="en-US" b="1" dirty="0"/>
              <a:t>Ghanya Boriny</a:t>
            </a:r>
          </a:p>
          <a:p>
            <a:pPr algn="ctr"/>
            <a:r>
              <a:rPr lang="en-US" b="1" dirty="0"/>
              <a:t>Nabeel Ahmad                 Noora Habash </a:t>
            </a:r>
            <a:endParaRPr lang="en-US" sz="2400" b="1" u="sng" dirty="0"/>
          </a:p>
          <a:p>
            <a:pPr algn="ctr"/>
            <a:endParaRPr lang="en-US" dirty="0"/>
          </a:p>
          <a:p>
            <a:pPr algn="ctr"/>
            <a:r>
              <a:rPr lang="en-US" b="1" dirty="0" smtClean="0"/>
              <a:t>Supervisor :</a:t>
            </a:r>
            <a:endParaRPr lang="en-US" b="1" dirty="0"/>
          </a:p>
          <a:p>
            <a:pPr algn="ctr"/>
            <a:r>
              <a:rPr lang="en-US" b="1" dirty="0"/>
              <a:t>Dr .Ramiz Assaf</a:t>
            </a:r>
          </a:p>
          <a:p>
            <a:endParaRPr lang="en-US" b="1" dirty="0"/>
          </a:p>
          <a:p>
            <a:endParaRPr lang="en-US" dirty="0"/>
          </a:p>
        </p:txBody>
      </p:sp>
    </p:spTree>
  </p:cSld>
  <p:clrMapOvr>
    <a:masterClrMapping/>
  </p:clrMapOvr>
  <p:transition>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79512" y="457200"/>
            <a:ext cx="8812088" cy="838200"/>
          </a:xfrm>
        </p:spPr>
        <p:txBody>
          <a:bodyPr>
            <a:normAutofit fontScale="90000"/>
          </a:bodyPr>
          <a:lstStyle/>
          <a:p>
            <a:pPr algn="l" rtl="0"/>
            <a:r>
              <a:rPr lang="en-US" sz="3200" b="1" dirty="0"/>
              <a:t>Implementation of lean manufacturing system</a:t>
            </a:r>
          </a:p>
        </p:txBody>
      </p:sp>
      <p:sp>
        <p:nvSpPr>
          <p:cNvPr id="9219" name="Rectangle 3"/>
          <p:cNvSpPr>
            <a:spLocks noGrp="1" noChangeArrowheads="1"/>
          </p:cNvSpPr>
          <p:nvPr>
            <p:ph idx="1"/>
          </p:nvPr>
        </p:nvSpPr>
        <p:spPr/>
        <p:txBody>
          <a:bodyPr/>
          <a:lstStyle/>
          <a:p>
            <a:pPr marL="609600" indent="-609600" algn="l" rtl="0">
              <a:buFontTx/>
              <a:buAutoNum type="arabicPeriod"/>
            </a:pPr>
            <a:r>
              <a:rPr lang="en-US"/>
              <a:t>Design a simple manufacturing system</a:t>
            </a:r>
          </a:p>
          <a:p>
            <a:pPr marL="609600" indent="-609600" algn="l" rtl="0">
              <a:buFontTx/>
              <a:buAutoNum type="arabicPeriod"/>
            </a:pPr>
            <a:r>
              <a:rPr lang="en-US"/>
              <a:t>Recognize that there is always room for improvement</a:t>
            </a:r>
          </a:p>
          <a:p>
            <a:pPr marL="609600" indent="-609600" algn="l" rtl="0">
              <a:buFontTx/>
              <a:buAutoNum type="arabicPeriod"/>
            </a:pPr>
            <a:r>
              <a:rPr lang="en-US"/>
              <a:t>Continuously improve the lean manufacturing system design</a:t>
            </a:r>
          </a:p>
        </p:txBody>
      </p:sp>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l" rtl="0"/>
            <a:r>
              <a:rPr lang="en-US" sz="3200" b="1"/>
              <a:t>Waste of Lean Manufacturing System</a:t>
            </a:r>
          </a:p>
        </p:txBody>
      </p:sp>
      <p:sp>
        <p:nvSpPr>
          <p:cNvPr id="10243" name="Rectangle 3"/>
          <p:cNvSpPr>
            <a:spLocks noGrp="1" noChangeArrowheads="1"/>
          </p:cNvSpPr>
          <p:nvPr>
            <p:ph idx="1"/>
          </p:nvPr>
        </p:nvSpPr>
        <p:spPr/>
        <p:txBody>
          <a:bodyPr/>
          <a:lstStyle/>
          <a:p>
            <a:pPr algn="l" rtl="0"/>
            <a:r>
              <a:rPr lang="en-US"/>
              <a:t>Waste is anything which does not add value to a product or service, in any office or manufacturing activity.</a:t>
            </a:r>
          </a:p>
          <a:p>
            <a:pPr algn="l" rtl="0">
              <a:buFontTx/>
              <a:buNone/>
            </a:pPr>
            <a:endParaRPr lang="en-US"/>
          </a:p>
          <a:p>
            <a:pPr algn="l" rtl="0"/>
            <a:r>
              <a:rPr lang="en-US"/>
              <a:t>There are seven wastes are categories of unproductive manufacturing practices</a:t>
            </a:r>
          </a:p>
        </p:txBody>
      </p:sp>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endParaRPr lang="en-US"/>
          </a:p>
        </p:txBody>
      </p:sp>
      <p:sp>
        <p:nvSpPr>
          <p:cNvPr id="11267" name="Rectangle 3"/>
          <p:cNvSpPr>
            <a:spLocks noGrp="1" noChangeArrowheads="1"/>
          </p:cNvSpPr>
          <p:nvPr>
            <p:ph idx="1"/>
          </p:nvPr>
        </p:nvSpPr>
        <p:spPr/>
        <p:txBody>
          <a:bodyPr/>
          <a:lstStyle/>
          <a:p>
            <a:endParaRPr lang="en-US"/>
          </a:p>
        </p:txBody>
      </p:sp>
      <p:pic>
        <p:nvPicPr>
          <p:cNvPr id="11268" name="Picture 4" descr="7-waste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en-US" b="1" dirty="0" smtClean="0"/>
              <a:t>New Wastes </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a:bodyPr>
          <a:lstStyle/>
          <a:p>
            <a:pPr>
              <a:buNone/>
            </a:pPr>
            <a:r>
              <a:rPr lang="en-US" dirty="0" smtClean="0"/>
              <a:t>1. The Waste of Untapped Human Potential </a:t>
            </a:r>
          </a:p>
          <a:p>
            <a:pPr>
              <a:buNone/>
            </a:pPr>
            <a:r>
              <a:rPr lang="en-US" dirty="0" smtClean="0"/>
              <a:t>2. The Waste of Inappropriate Systems </a:t>
            </a:r>
          </a:p>
          <a:p>
            <a:pPr>
              <a:buNone/>
            </a:pPr>
            <a:r>
              <a:rPr lang="en-US" dirty="0" smtClean="0"/>
              <a:t>3. Wasted Energy and Water </a:t>
            </a:r>
          </a:p>
          <a:p>
            <a:pPr>
              <a:buNone/>
            </a:pPr>
            <a:r>
              <a:rPr lang="en-US" dirty="0" smtClean="0"/>
              <a:t>4. Wasted Materials </a:t>
            </a:r>
          </a:p>
          <a:p>
            <a:pPr>
              <a:buNone/>
            </a:pPr>
            <a:r>
              <a:rPr lang="en-US" dirty="0" smtClean="0"/>
              <a:t>5. Service and Office Wastes </a:t>
            </a:r>
          </a:p>
          <a:p>
            <a:pPr>
              <a:buNone/>
            </a:pPr>
            <a:r>
              <a:rPr lang="en-US" dirty="0" smtClean="0"/>
              <a:t>6. Waste of Customer Time </a:t>
            </a:r>
          </a:p>
          <a:p>
            <a:pPr>
              <a:buNone/>
            </a:pPr>
            <a:r>
              <a:rPr lang="en-US" dirty="0" smtClean="0"/>
              <a:t>7. Waste of Defecting Customers. </a:t>
            </a:r>
          </a:p>
          <a:p>
            <a:endParaRPr lang="ar-SA" dirty="0"/>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pPr algn="l"/>
            <a:r>
              <a:rPr lang="en-US" sz="3200" b="1" dirty="0"/>
              <a:t>Job shop</a:t>
            </a:r>
          </a:p>
        </p:txBody>
      </p:sp>
      <p:sp>
        <p:nvSpPr>
          <p:cNvPr id="12291" name="Rectangle 3"/>
          <p:cNvSpPr>
            <a:spLocks noGrp="1" noChangeArrowheads="1"/>
          </p:cNvSpPr>
          <p:nvPr>
            <p:ph idx="1"/>
          </p:nvPr>
        </p:nvSpPr>
        <p:spPr/>
        <p:txBody>
          <a:bodyPr/>
          <a:lstStyle/>
          <a:p>
            <a:pPr algn="l" rtl="0"/>
            <a:r>
              <a:rPr lang="en-US" dirty="0"/>
              <a:t>Job shops are a small factories engaged for producing products in different specifications and standards.</a:t>
            </a:r>
          </a:p>
          <a:p>
            <a:pPr algn="l" rtl="0">
              <a:buFontTx/>
              <a:buNone/>
            </a:pPr>
            <a:endParaRPr lang="en-US" dirty="0"/>
          </a:p>
          <a:p>
            <a:pPr algn="l" rtl="0"/>
            <a:r>
              <a:rPr lang="en-US" dirty="0"/>
              <a:t>The job shop allows more flexibility in making a variety of products to meet customer quality and needs.</a:t>
            </a:r>
          </a:p>
        </p:txBody>
      </p:sp>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457200"/>
            <a:ext cx="8839200" cy="838200"/>
          </a:xfrm>
        </p:spPr>
        <p:txBody>
          <a:bodyPr>
            <a:normAutofit fontScale="90000"/>
          </a:bodyPr>
          <a:lstStyle/>
          <a:p>
            <a:pPr algn="l"/>
            <a:r>
              <a:rPr lang="en-US" sz="3200" b="1" dirty="0"/>
              <a:t>Can Lean Manufacturing Work in the Job Shop?</a:t>
            </a:r>
          </a:p>
        </p:txBody>
      </p:sp>
      <p:sp>
        <p:nvSpPr>
          <p:cNvPr id="13315" name="Rectangle 3"/>
          <p:cNvSpPr>
            <a:spLocks noGrp="1" noChangeArrowheads="1"/>
          </p:cNvSpPr>
          <p:nvPr>
            <p:ph idx="1"/>
          </p:nvPr>
        </p:nvSpPr>
        <p:spPr/>
        <p:txBody>
          <a:bodyPr/>
          <a:lstStyle/>
          <a:p>
            <a:pPr algn="l" rtl="0"/>
            <a:r>
              <a:rPr lang="en-US"/>
              <a:t> Job shops should start work in the lean path like their product-line counterparts, by identifying wastes. </a:t>
            </a:r>
          </a:p>
        </p:txBody>
      </p:sp>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r>
              <a:rPr lang="en-US" sz="3200" b="1" dirty="0" smtClean="0"/>
              <a:t>Elevator Production Steps</a:t>
            </a:r>
            <a:endParaRPr lang="en-US" sz="3200" b="1" dirty="0"/>
          </a:p>
        </p:txBody>
      </p:sp>
      <p:pic>
        <p:nvPicPr>
          <p:cNvPr id="5" name="Picture 4" descr="11111"/>
          <p:cNvPicPr>
            <a:picLocks noChangeAspect="1" noChangeArrowheads="1"/>
          </p:cNvPicPr>
          <p:nvPr/>
        </p:nvPicPr>
        <p:blipFill>
          <a:blip r:embed="rId2" cstate="print"/>
          <a:srcRect/>
          <a:stretch>
            <a:fillRect/>
          </a:stretch>
        </p:blipFill>
        <p:spPr bwMode="auto">
          <a:xfrm>
            <a:off x="1" y="2214554"/>
            <a:ext cx="9144000" cy="3638550"/>
          </a:xfrm>
          <a:prstGeom prst="rect">
            <a:avLst/>
          </a:prstGeom>
          <a:noFill/>
        </p:spPr>
      </p:pic>
    </p:spTree>
  </p:cSld>
  <p:clrMapOvr>
    <a:masterClrMapping/>
  </p:clrMapOvr>
  <p:transition>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p:txBody>
          <a:bodyPr/>
          <a:lstStyle/>
          <a:p>
            <a:r>
              <a:rPr lang="en-US" b="1" dirty="0" smtClean="0"/>
              <a:t>Manufacturing stage</a:t>
            </a:r>
            <a:endParaRPr lang="en-US" b="1" dirty="0"/>
          </a:p>
        </p:txBody>
      </p:sp>
      <p:pic>
        <p:nvPicPr>
          <p:cNvPr id="7" name="Picture 6" descr="123456789.jpg"/>
          <p:cNvPicPr>
            <a:picLocks noChangeAspect="1"/>
          </p:cNvPicPr>
          <p:nvPr/>
        </p:nvPicPr>
        <p:blipFill>
          <a:blip r:embed="rId2" cstate="print">
            <a:clrChange>
              <a:clrFrom>
                <a:srgbClr val="FFFFFF"/>
              </a:clrFrom>
              <a:clrTo>
                <a:srgbClr val="FFFFFF">
                  <a:alpha val="0"/>
                </a:srgbClr>
              </a:clrTo>
            </a:clrChange>
          </a:blip>
          <a:stretch>
            <a:fillRect/>
          </a:stretch>
        </p:blipFill>
        <p:spPr>
          <a:xfrm>
            <a:off x="0" y="2103099"/>
            <a:ext cx="9358346" cy="2651801"/>
          </a:xfrm>
          <a:prstGeom prst="rect">
            <a:avLst/>
          </a:prstGeom>
        </p:spPr>
      </p:pic>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b="1" dirty="0" smtClean="0">
                <a:solidFill>
                  <a:schemeClr val="tx1"/>
                </a:solidFill>
              </a:rPr>
              <a:t>PRACTICAL work</a:t>
            </a:r>
            <a:r>
              <a:rPr lang="en-US" dirty="0" smtClean="0">
                <a:solidFill>
                  <a:schemeClr val="tx1"/>
                </a:solidFill>
              </a:rPr>
              <a:t/>
            </a:r>
            <a:br>
              <a:rPr lang="en-US" dirty="0" smtClean="0">
                <a:solidFill>
                  <a:schemeClr val="tx1"/>
                </a:solidFill>
              </a:rPr>
            </a:br>
            <a:endParaRPr lang="ar-SA" dirty="0"/>
          </a:p>
        </p:txBody>
      </p:sp>
      <p:sp>
        <p:nvSpPr>
          <p:cNvPr id="3" name="عنصر نائب للمحتوى 2"/>
          <p:cNvSpPr>
            <a:spLocks noGrp="1"/>
          </p:cNvSpPr>
          <p:nvPr>
            <p:ph idx="1"/>
          </p:nvPr>
        </p:nvSpPr>
        <p:spPr/>
        <p:txBody>
          <a:bodyPr/>
          <a:lstStyle/>
          <a:p>
            <a:r>
              <a:rPr lang="en-US" dirty="0" smtClean="0"/>
              <a:t>First, we divided the manufacturing stages which the elevator passes and then we have to take the time needed to finish each stage separately. </a:t>
            </a:r>
            <a:endParaRPr lang="ar-SA" dirty="0"/>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We take the time needed to end every process in the worst conditions, as well as in the best conditions so as to help us in finding the average time required for each process using the PERT analysis.</a:t>
            </a:r>
          </a:p>
          <a:p>
            <a:r>
              <a:rPr lang="pl-PL" dirty="0" smtClean="0"/>
              <a:t>TE </a:t>
            </a:r>
            <a:r>
              <a:rPr lang="en-US" dirty="0" smtClean="0"/>
              <a:t>= </a:t>
            </a:r>
            <a:r>
              <a:rPr lang="pl-PL" dirty="0" smtClean="0"/>
              <a:t>(TP + 4 TL+ TO) / 6</a:t>
            </a:r>
            <a:endParaRPr lang="ar-SA"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3200" b="1" dirty="0"/>
              <a:t>Agenda</a:t>
            </a:r>
            <a:endParaRPr lang="en-US" b="1" dirty="0"/>
          </a:p>
        </p:txBody>
      </p:sp>
      <p:sp>
        <p:nvSpPr>
          <p:cNvPr id="26627" name="Rectangle 3"/>
          <p:cNvSpPr>
            <a:spLocks noGrp="1" noChangeArrowheads="1"/>
          </p:cNvSpPr>
          <p:nvPr>
            <p:ph idx="1"/>
          </p:nvPr>
        </p:nvSpPr>
        <p:spPr/>
        <p:txBody>
          <a:bodyPr/>
          <a:lstStyle/>
          <a:p>
            <a:pPr algn="l" rtl="0"/>
            <a:r>
              <a:rPr lang="en-US" sz="2800" b="1" dirty="0"/>
              <a:t>Introduction about Golden Elevator</a:t>
            </a:r>
          </a:p>
          <a:p>
            <a:pPr algn="l" rtl="0"/>
            <a:r>
              <a:rPr lang="en-US" sz="2800" b="1" dirty="0"/>
              <a:t>lean manufacturing</a:t>
            </a:r>
          </a:p>
          <a:p>
            <a:pPr algn="l" rtl="0"/>
            <a:r>
              <a:rPr lang="en-US" sz="2800" b="1" dirty="0"/>
              <a:t>Job shop</a:t>
            </a:r>
          </a:p>
          <a:p>
            <a:pPr algn="l" rtl="0"/>
            <a:r>
              <a:rPr lang="en-US" sz="2800" b="1" dirty="0"/>
              <a:t>Application stage</a:t>
            </a:r>
          </a:p>
          <a:p>
            <a:pPr algn="l" rtl="0"/>
            <a:r>
              <a:rPr lang="en-US" sz="2800" b="1" dirty="0"/>
              <a:t>Stages of Manufacture of Elevator</a:t>
            </a:r>
          </a:p>
          <a:p>
            <a:r>
              <a:rPr lang="en-US" sz="2800" b="1" dirty="0" smtClean="0"/>
              <a:t>Practical work</a:t>
            </a:r>
          </a:p>
          <a:p>
            <a:r>
              <a:rPr lang="en-US" sz="2800" b="1" dirty="0" smtClean="0"/>
              <a:t>Conclusions</a:t>
            </a:r>
          </a:p>
          <a:p>
            <a:r>
              <a:rPr lang="en-US" sz="2800" b="1" dirty="0" smtClean="0"/>
              <a:t>Recommendations</a:t>
            </a:r>
          </a:p>
          <a:p>
            <a:pPr algn="l" rtl="0"/>
            <a:endParaRPr lang="en-US" sz="2800" b="1" dirty="0"/>
          </a:p>
        </p:txBody>
      </p:sp>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Then we identify the duration of time necessary to end the manufacturing stages of the elevator. As well as identified the workers required for each manufacturing process. </a:t>
            </a:r>
          </a:p>
          <a:p>
            <a:r>
              <a:rPr lang="en-US" dirty="0" smtClean="0"/>
              <a:t>Then we worked to identify any processes that depend on other and any processes do not depend on others. </a:t>
            </a:r>
            <a:endParaRPr lang="ar-SA" dirty="0"/>
          </a:p>
        </p:txBody>
      </p:sp>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And so divide the manufacturing operations into separate groups, each group containing the processes depends on each, and these phases not depend on each other, so we can start work on each phase at the same time (start as parallel). </a:t>
            </a:r>
            <a:endParaRPr lang="ar-SA" dirty="0"/>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We are also using the MS project to identify the needed workers for each manufacturing process and knew the workers who have work pressure then we worked to remove the pressure on these workers. </a:t>
            </a:r>
            <a:endParaRPr lang="ar-SA" dirty="0"/>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r="53891"/>
          <a:stretch>
            <a:fillRect/>
          </a:stretch>
        </p:blipFill>
        <p:spPr bwMode="auto">
          <a:xfrm>
            <a:off x="1643042" y="1857364"/>
            <a:ext cx="5643570" cy="3357586"/>
          </a:xfrm>
          <a:prstGeom prst="rect">
            <a:avLst/>
          </a:prstGeom>
          <a:noFill/>
          <a:ln>
            <a:noFill/>
          </a:ln>
        </p:spPr>
      </p:pic>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Then we used the Microsoft Excel program to represent the data and find the mean and the variance for each phase</a:t>
            </a:r>
            <a:endParaRPr lang="ar-SA" dirty="0"/>
          </a:p>
        </p:txBody>
      </p:sp>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214282" y="1214422"/>
            <a:ext cx="6215105" cy="4286279"/>
          </a:xfrm>
          <a:prstGeom prst="rect">
            <a:avLst/>
          </a:prstGeom>
          <a:noFill/>
          <a:ln w="9525">
            <a:noFill/>
            <a:miter lim="800000"/>
            <a:headEnd/>
            <a:tailEnd/>
          </a:ln>
          <a:effectLst/>
        </p:spPr>
      </p:pic>
      <p:sp>
        <p:nvSpPr>
          <p:cNvPr id="7" name="مستطيل 6"/>
          <p:cNvSpPr/>
          <p:nvPr/>
        </p:nvSpPr>
        <p:spPr>
          <a:xfrm rot="16200000">
            <a:off x="-264054" y="3121518"/>
            <a:ext cx="1326004" cy="369332"/>
          </a:xfrm>
          <a:prstGeom prst="rect">
            <a:avLst/>
          </a:prstGeom>
        </p:spPr>
        <p:txBody>
          <a:bodyPr wrap="none">
            <a:spAutoFit/>
          </a:bodyPr>
          <a:lstStyle/>
          <a:p>
            <a:r>
              <a:rPr lang="en-US" dirty="0" smtClean="0"/>
              <a:t>Probability </a:t>
            </a:r>
            <a:endParaRPr lang="ar-SA" dirty="0"/>
          </a:p>
        </p:txBody>
      </p:sp>
      <p:sp>
        <p:nvSpPr>
          <p:cNvPr id="8" name="مربع نص 7"/>
          <p:cNvSpPr txBox="1"/>
          <p:nvPr/>
        </p:nvSpPr>
        <p:spPr>
          <a:xfrm>
            <a:off x="500034" y="5857892"/>
            <a:ext cx="5500726" cy="461665"/>
          </a:xfrm>
          <a:prstGeom prst="rect">
            <a:avLst/>
          </a:prstGeom>
          <a:noFill/>
        </p:spPr>
        <p:txBody>
          <a:bodyPr wrap="square" rtlCol="1">
            <a:spAutoFit/>
          </a:bodyPr>
          <a:lstStyle/>
          <a:p>
            <a:r>
              <a:rPr lang="en-US" sz="2400" dirty="0" smtClean="0">
                <a:latin typeface="+mn-lt"/>
              </a:rPr>
              <a:t>phase 1 for manufacturing elevator. </a:t>
            </a:r>
            <a:endParaRPr lang="ar-SA" sz="2400" dirty="0">
              <a:latin typeface="+mn-lt"/>
            </a:endParaRPr>
          </a:p>
        </p:txBody>
      </p:sp>
      <p:sp>
        <p:nvSpPr>
          <p:cNvPr id="9" name="مربع نص 8"/>
          <p:cNvSpPr txBox="1"/>
          <p:nvPr/>
        </p:nvSpPr>
        <p:spPr>
          <a:xfrm>
            <a:off x="6858016" y="1500174"/>
            <a:ext cx="1785950" cy="1200329"/>
          </a:xfrm>
          <a:prstGeom prst="rect">
            <a:avLst/>
          </a:prstGeom>
          <a:noFill/>
        </p:spPr>
        <p:txBody>
          <a:bodyPr wrap="square" rtlCol="1">
            <a:spAutoFit/>
          </a:bodyPr>
          <a:lstStyle/>
          <a:p>
            <a:r>
              <a:rPr lang="en-US" dirty="0" smtClean="0"/>
              <a:t>Mean =14.9 hr and standard </a:t>
            </a:r>
            <a:r>
              <a:rPr lang="ar-SA" dirty="0" smtClean="0"/>
              <a:t>=</a:t>
            </a:r>
            <a:r>
              <a:rPr lang="en-US" dirty="0" smtClean="0"/>
              <a:t>deviation 1.007 </a:t>
            </a:r>
            <a:endParaRPr lang="ar-SA" dirty="0"/>
          </a:p>
        </p:txBody>
      </p:sp>
    </p:spTree>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214283" y="1285860"/>
            <a:ext cx="5857915" cy="4357718"/>
          </a:xfrm>
          <a:prstGeom prst="rect">
            <a:avLst/>
          </a:prstGeom>
          <a:noFill/>
          <a:ln w="9525">
            <a:noFill/>
            <a:miter lim="800000"/>
            <a:headEnd/>
            <a:tailEnd/>
          </a:ln>
          <a:effectLst/>
        </p:spPr>
      </p:pic>
      <p:sp>
        <p:nvSpPr>
          <p:cNvPr id="6" name="مربع نص 5"/>
          <p:cNvSpPr txBox="1"/>
          <p:nvPr/>
        </p:nvSpPr>
        <p:spPr>
          <a:xfrm>
            <a:off x="428596" y="6000768"/>
            <a:ext cx="5286412" cy="461665"/>
          </a:xfrm>
          <a:prstGeom prst="rect">
            <a:avLst/>
          </a:prstGeom>
          <a:noFill/>
        </p:spPr>
        <p:txBody>
          <a:bodyPr wrap="square" rtlCol="1">
            <a:spAutoFit/>
          </a:bodyPr>
          <a:lstStyle/>
          <a:p>
            <a:r>
              <a:rPr lang="en-US" sz="2400" dirty="0" smtClean="0">
                <a:latin typeface="+mn-lt"/>
              </a:rPr>
              <a:t>phase 2 for manufacturing elevator. </a:t>
            </a:r>
            <a:endParaRPr lang="ar-SA" sz="2400" dirty="0">
              <a:latin typeface="+mn-lt"/>
            </a:endParaRPr>
          </a:p>
        </p:txBody>
      </p:sp>
      <p:sp>
        <p:nvSpPr>
          <p:cNvPr id="7" name="مستطيل 6"/>
          <p:cNvSpPr/>
          <p:nvPr/>
        </p:nvSpPr>
        <p:spPr>
          <a:xfrm>
            <a:off x="2857488" y="5286388"/>
            <a:ext cx="689035" cy="369332"/>
          </a:xfrm>
          <a:prstGeom prst="rect">
            <a:avLst/>
          </a:prstGeom>
        </p:spPr>
        <p:txBody>
          <a:bodyPr wrap="none">
            <a:spAutoFit/>
          </a:bodyPr>
          <a:lstStyle/>
          <a:p>
            <a:r>
              <a:rPr lang="en-US" dirty="0" smtClean="0"/>
              <a:t>Time</a:t>
            </a:r>
            <a:endParaRPr lang="ar-SA" dirty="0"/>
          </a:p>
        </p:txBody>
      </p:sp>
      <p:sp>
        <p:nvSpPr>
          <p:cNvPr id="8" name="مستطيل 7"/>
          <p:cNvSpPr/>
          <p:nvPr/>
        </p:nvSpPr>
        <p:spPr>
          <a:xfrm>
            <a:off x="6429388" y="1428736"/>
            <a:ext cx="2357454" cy="923330"/>
          </a:xfrm>
          <a:prstGeom prst="rect">
            <a:avLst/>
          </a:prstGeom>
        </p:spPr>
        <p:txBody>
          <a:bodyPr wrap="square">
            <a:spAutoFit/>
          </a:bodyPr>
          <a:lstStyle/>
          <a:p>
            <a:r>
              <a:rPr lang="en-US" dirty="0" smtClean="0"/>
              <a:t>Mean =38.2 hr and </a:t>
            </a:r>
            <a:r>
              <a:rPr lang="ar-SA" dirty="0" smtClean="0"/>
              <a:t> </a:t>
            </a:r>
            <a:r>
              <a:rPr lang="en-US" dirty="0" smtClean="0"/>
              <a:t>standard deviation=5.361</a:t>
            </a:r>
            <a:endParaRPr lang="ar-SA"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200" b="1" dirty="0"/>
              <a:t>Golden</a:t>
            </a:r>
            <a:r>
              <a:rPr lang="en-US" sz="3600" b="1" dirty="0"/>
              <a:t> </a:t>
            </a:r>
            <a:r>
              <a:rPr lang="en-US" sz="3200" b="1" dirty="0"/>
              <a:t>Elevator</a:t>
            </a:r>
            <a:endParaRPr lang="en-US" sz="3600" b="1" dirty="0"/>
          </a:p>
        </p:txBody>
      </p:sp>
      <p:sp>
        <p:nvSpPr>
          <p:cNvPr id="3075" name="Rectangle 3"/>
          <p:cNvSpPr>
            <a:spLocks noGrp="1" noChangeArrowheads="1"/>
          </p:cNvSpPr>
          <p:nvPr>
            <p:ph idx="1"/>
          </p:nvPr>
        </p:nvSpPr>
        <p:spPr/>
        <p:txBody>
          <a:bodyPr/>
          <a:lstStyle/>
          <a:p>
            <a:pPr algn="l" rtl="0"/>
            <a:r>
              <a:rPr lang="en-US" dirty="0"/>
              <a:t>Golden Elevator (GE) factory was established in 2011 in the east industrial zone province of Nablus. which  was formed from the integration of Al-</a:t>
            </a:r>
            <a:r>
              <a:rPr lang="en-US" dirty="0" err="1"/>
              <a:t>Arda</a:t>
            </a:r>
            <a:r>
              <a:rPr lang="en-US" dirty="0"/>
              <a:t> Company and Al-</a:t>
            </a:r>
            <a:r>
              <a:rPr lang="en-US" dirty="0" err="1"/>
              <a:t>Fouad</a:t>
            </a:r>
            <a:r>
              <a:rPr lang="en-US" dirty="0"/>
              <a:t> elevators company.</a:t>
            </a:r>
            <a:endParaRPr lang="ar-SA" dirty="0"/>
          </a:p>
          <a:p>
            <a:endParaRPr lang="en-US" dirty="0"/>
          </a:p>
        </p:txBody>
      </p:sp>
    </p:spTree>
  </p:cSld>
  <p:clrMapOvr>
    <a:masterClrMapping/>
  </p:clrMapOvr>
  <p:transition>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srcRect/>
          <a:stretch>
            <a:fillRect/>
          </a:stretch>
        </p:blipFill>
        <p:spPr bwMode="auto">
          <a:xfrm>
            <a:off x="214282" y="1285860"/>
            <a:ext cx="5786478" cy="4000528"/>
          </a:xfrm>
          <a:prstGeom prst="rect">
            <a:avLst/>
          </a:prstGeom>
          <a:noFill/>
          <a:ln w="9525">
            <a:noFill/>
            <a:miter lim="800000"/>
            <a:headEnd/>
            <a:tailEnd/>
          </a:ln>
          <a:effectLst/>
        </p:spPr>
      </p:pic>
      <p:sp>
        <p:nvSpPr>
          <p:cNvPr id="6" name="مستطيل 5"/>
          <p:cNvSpPr/>
          <p:nvPr/>
        </p:nvSpPr>
        <p:spPr>
          <a:xfrm>
            <a:off x="714348" y="5715016"/>
            <a:ext cx="4885055" cy="461665"/>
          </a:xfrm>
          <a:prstGeom prst="rect">
            <a:avLst/>
          </a:prstGeom>
        </p:spPr>
        <p:txBody>
          <a:bodyPr wrap="none">
            <a:spAutoFit/>
          </a:bodyPr>
          <a:lstStyle/>
          <a:p>
            <a:r>
              <a:rPr lang="en-US" sz="2400" dirty="0" smtClean="0">
                <a:latin typeface="+mn-lt"/>
              </a:rPr>
              <a:t>phase 3 for manufacturing elevator. </a:t>
            </a:r>
            <a:endParaRPr lang="ar-SA" sz="2400" dirty="0">
              <a:latin typeface="+mn-lt"/>
            </a:endParaRPr>
          </a:p>
        </p:txBody>
      </p:sp>
      <p:sp>
        <p:nvSpPr>
          <p:cNvPr id="7" name="مستطيل 6"/>
          <p:cNvSpPr/>
          <p:nvPr/>
        </p:nvSpPr>
        <p:spPr>
          <a:xfrm>
            <a:off x="6429388" y="1428736"/>
            <a:ext cx="2357454" cy="923330"/>
          </a:xfrm>
          <a:prstGeom prst="rect">
            <a:avLst/>
          </a:prstGeom>
        </p:spPr>
        <p:txBody>
          <a:bodyPr wrap="square">
            <a:spAutoFit/>
          </a:bodyPr>
          <a:lstStyle/>
          <a:p>
            <a:r>
              <a:rPr lang="en-US" dirty="0" smtClean="0"/>
              <a:t>Mean =43.8 hr and </a:t>
            </a:r>
            <a:r>
              <a:rPr lang="ar-SA" dirty="0" smtClean="0"/>
              <a:t> </a:t>
            </a:r>
            <a:r>
              <a:rPr lang="en-US" dirty="0" smtClean="0"/>
              <a:t>standard deviation=2.424</a:t>
            </a:r>
            <a:endParaRPr lang="ar-SA" dirty="0"/>
          </a:p>
        </p:txBody>
      </p:sp>
    </p:spTree>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phase 2 have the largest standard deviation, and so the variance, and it is mean that this phase is critical for manufacturing elevator, and takes the longest time.</a:t>
            </a:r>
            <a:endParaRPr lang="ar-SA" dirty="0"/>
          </a:p>
        </p:txBody>
      </p:sp>
    </p:spTree>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srcRect/>
          <a:stretch>
            <a:fillRect/>
          </a:stretch>
        </p:blipFill>
        <p:spPr bwMode="auto">
          <a:xfrm>
            <a:off x="1357290" y="1142984"/>
            <a:ext cx="6643734" cy="4429156"/>
          </a:xfrm>
          <a:prstGeom prst="rect">
            <a:avLst/>
          </a:prstGeom>
          <a:noFill/>
          <a:ln w="9525">
            <a:noFill/>
            <a:miter lim="800000"/>
            <a:headEnd/>
            <a:tailEnd/>
          </a:ln>
          <a:effectLst/>
        </p:spPr>
      </p:pic>
      <p:sp>
        <p:nvSpPr>
          <p:cNvPr id="6" name="مستطيل 5"/>
          <p:cNvSpPr/>
          <p:nvPr/>
        </p:nvSpPr>
        <p:spPr>
          <a:xfrm>
            <a:off x="2143108" y="5857892"/>
            <a:ext cx="5378845" cy="461665"/>
          </a:xfrm>
          <a:prstGeom prst="rect">
            <a:avLst/>
          </a:prstGeom>
        </p:spPr>
        <p:txBody>
          <a:bodyPr wrap="none">
            <a:spAutoFit/>
          </a:bodyPr>
          <a:lstStyle/>
          <a:p>
            <a:pPr algn="ctr"/>
            <a:r>
              <a:rPr lang="en-US" sz="2400" dirty="0" smtClean="0">
                <a:latin typeface="+mn-lt"/>
              </a:rPr>
              <a:t>The interactions between the 3 phases. </a:t>
            </a:r>
            <a:endParaRPr lang="ar-SA" sz="2400" dirty="0">
              <a:latin typeface="+mn-lt"/>
            </a:endParaRPr>
          </a:p>
        </p:txBody>
      </p:sp>
    </p:spTree>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643174" y="5857892"/>
            <a:ext cx="4150752" cy="461665"/>
          </a:xfrm>
          <a:prstGeom prst="rect">
            <a:avLst/>
          </a:prstGeom>
        </p:spPr>
        <p:txBody>
          <a:bodyPr wrap="none">
            <a:spAutoFit/>
          </a:bodyPr>
          <a:lstStyle/>
          <a:p>
            <a:r>
              <a:rPr lang="en-US" sz="2400" dirty="0" smtClean="0">
                <a:latin typeface="+mn-lt"/>
              </a:rPr>
              <a:t>The Service Level for phase 2. </a:t>
            </a:r>
            <a:endParaRPr lang="ar-SA" sz="2400" dirty="0">
              <a:latin typeface="+mn-lt"/>
            </a:endParaRPr>
          </a:p>
        </p:txBody>
      </p:sp>
      <p:pic>
        <p:nvPicPr>
          <p:cNvPr id="1026" name="Picture 2"/>
          <p:cNvPicPr>
            <a:picLocks noGrp="1" noChangeAspect="1" noChangeArrowheads="1"/>
          </p:cNvPicPr>
          <p:nvPr>
            <p:ph idx="1"/>
          </p:nvPr>
        </p:nvPicPr>
        <p:blipFill>
          <a:blip r:embed="rId2"/>
          <a:srcRect/>
          <a:stretch>
            <a:fillRect/>
          </a:stretch>
        </p:blipFill>
        <p:spPr bwMode="auto">
          <a:xfrm>
            <a:off x="1571604" y="1571612"/>
            <a:ext cx="6000792" cy="4143404"/>
          </a:xfrm>
          <a:prstGeom prst="rect">
            <a:avLst/>
          </a:prstGeom>
          <a:noFill/>
          <a:ln w="9525">
            <a:noFill/>
            <a:miter lim="800000"/>
            <a:headEnd/>
            <a:tailEnd/>
          </a:ln>
          <a:effectLst/>
        </p:spPr>
      </p:pic>
    </p:spTree>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Conclusions</a:t>
            </a:r>
            <a:endParaRPr lang="ar-SA" dirty="0"/>
          </a:p>
        </p:txBody>
      </p:sp>
      <p:sp>
        <p:nvSpPr>
          <p:cNvPr id="3" name="عنصر نائب للمحتوى 2"/>
          <p:cNvSpPr>
            <a:spLocks noGrp="1"/>
          </p:cNvSpPr>
          <p:nvPr>
            <p:ph idx="1"/>
          </p:nvPr>
        </p:nvSpPr>
        <p:spPr/>
        <p:txBody>
          <a:bodyPr>
            <a:normAutofit lnSpcReduction="10000"/>
          </a:bodyPr>
          <a:lstStyle/>
          <a:p>
            <a:r>
              <a:rPr lang="en-US" dirty="0" smtClean="0"/>
              <a:t>we talked to the manufacturing responsible engineer and to the workers to providing us information about the manufacturing processes from their experience.</a:t>
            </a:r>
          </a:p>
          <a:p>
            <a:r>
              <a:rPr lang="en-US" dirty="0" smtClean="0"/>
              <a:t>and they provide us the required time for each process in the best conditions, and in the worst conditions, and through these readings we calculate the PERT analysis by using MS project.</a:t>
            </a:r>
          </a:p>
        </p:txBody>
      </p:sp>
    </p:spTree>
  </p:cSld>
  <p:clrMapOvr>
    <a:masterClrMapping/>
  </p:clrMapOvr>
  <p:transition>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Then we worked on the division of production processes into three groups, each group containing the manufacturing processes which are interrelated with each other so that these three groups start at the same time in parallel.</a:t>
            </a:r>
            <a:endParaRPr lang="ar-SA" dirty="0" smtClean="0"/>
          </a:p>
          <a:p>
            <a:endParaRPr lang="ar-SA" dirty="0"/>
          </a:p>
        </p:txBody>
      </p:sp>
    </p:spTree>
  </p:cSld>
  <p:clrMapOvr>
    <a:masterClrMapping/>
  </p:clrMapOvr>
  <p:transition>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28736"/>
            <a:ext cx="8686800" cy="4525963"/>
          </a:xfrm>
        </p:spPr>
        <p:txBody>
          <a:bodyPr>
            <a:noAutofit/>
          </a:bodyPr>
          <a:lstStyle/>
          <a:p>
            <a:r>
              <a:rPr lang="en-US" dirty="0" smtClean="0"/>
              <a:t>The length of time needed to end the elevator manufacturing processes become approximately ten days after it was before division fourteen days. </a:t>
            </a:r>
          </a:p>
          <a:p>
            <a:r>
              <a:rPr lang="en-US" dirty="0" smtClean="0"/>
              <a:t>Then we worked on classification of workers who required to end each process separately and determine the required number of each worker and we identified the workers who in pressure of work then we tried to remove the pressure from workers by using MS project. </a:t>
            </a:r>
            <a:endParaRPr lang="ar-SA" dirty="0"/>
          </a:p>
        </p:txBody>
      </p:sp>
    </p:spTree>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We also note that there are some workers have not work on some days and this is because of their work in another job at ALARDA Steel Factory it is a combined factory with the GOLDEN elevator factory. </a:t>
            </a:r>
            <a:endParaRPr lang="ar-SA" dirty="0"/>
          </a:p>
        </p:txBody>
      </p:sp>
    </p:spTree>
  </p:cSld>
  <p:clrMapOvr>
    <a:masterClrMapping/>
  </p:clrMapOvr>
  <p:transition>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Recommendations </a:t>
            </a:r>
            <a:endParaRPr lang="ar-SA" dirty="0"/>
          </a:p>
        </p:txBody>
      </p:sp>
      <p:sp>
        <p:nvSpPr>
          <p:cNvPr id="3" name="عنصر نائب للمحتوى 2"/>
          <p:cNvSpPr>
            <a:spLocks noGrp="1"/>
          </p:cNvSpPr>
          <p:nvPr>
            <p:ph idx="1"/>
          </p:nvPr>
        </p:nvSpPr>
        <p:spPr/>
        <p:txBody>
          <a:bodyPr/>
          <a:lstStyle/>
          <a:p>
            <a:r>
              <a:rPr lang="en-US" dirty="0" smtClean="0"/>
              <a:t>Through our research and our attempts to continuous improvement in manufacturing processes elevators we were able to find a solution to several problems, the most important are: </a:t>
            </a:r>
            <a:endParaRPr lang="ar-SA" dirty="0"/>
          </a:p>
        </p:txBody>
      </p:sp>
    </p:spTree>
  </p:cSld>
  <p:clrMapOvr>
    <a:masterClrMapping/>
  </p:clrMapOvr>
  <p:transition>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we worked to reduce the length of required time to manufacture elevator, where we underestimated the time required to produce the lift from fourteen days to ten days and this is very good improving, it is working to increase the productivity and allows the plant to accept more orders without the risk of delay delivery . </a:t>
            </a:r>
          </a:p>
          <a:p>
            <a:endParaRPr lang="ar-SA"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l"/>
            <a:r>
              <a:rPr lang="en-US" sz="3200" b="1" dirty="0"/>
              <a:t>Objectives</a:t>
            </a:r>
            <a:endParaRPr lang="en-US" sz="4000" b="1" dirty="0"/>
          </a:p>
        </p:txBody>
      </p:sp>
      <p:sp>
        <p:nvSpPr>
          <p:cNvPr id="5123" name="Rectangle 3"/>
          <p:cNvSpPr>
            <a:spLocks noGrp="1" noChangeArrowheads="1"/>
          </p:cNvSpPr>
          <p:nvPr>
            <p:ph idx="1"/>
          </p:nvPr>
        </p:nvSpPr>
        <p:spPr/>
        <p:txBody>
          <a:bodyPr/>
          <a:lstStyle/>
          <a:p>
            <a:pPr marL="609600" indent="-609600" algn="l" rtl="0">
              <a:buFontTx/>
              <a:buNone/>
            </a:pPr>
            <a:r>
              <a:rPr lang="en-US" sz="2800" dirty="0"/>
              <a:t>The main objectives of the project are:</a:t>
            </a:r>
          </a:p>
          <a:p>
            <a:pPr marL="609600" indent="-609600" algn="l" rtl="0">
              <a:buFont typeface="Arial" charset="0"/>
              <a:buAutoNum type="arabicPeriod"/>
            </a:pPr>
            <a:r>
              <a:rPr lang="en-US" sz="2800" dirty="0"/>
              <a:t>increasing the production rate.</a:t>
            </a:r>
          </a:p>
          <a:p>
            <a:pPr marL="609600" indent="-609600" algn="l" rtl="0">
              <a:buFont typeface="Arial" charset="0"/>
              <a:buAutoNum type="arabicPeriod"/>
            </a:pPr>
            <a:r>
              <a:rPr lang="en-US" sz="2800" dirty="0" smtClean="0"/>
              <a:t>reducing </a:t>
            </a:r>
            <a:r>
              <a:rPr lang="en-US" sz="2800" dirty="0"/>
              <a:t>lead-time, work-in-progress and waste. </a:t>
            </a:r>
          </a:p>
          <a:p>
            <a:pPr marL="609600" indent="-609600" algn="l" rtl="0">
              <a:buFont typeface="Arial" charset="0"/>
              <a:buAutoNum type="arabicPeriod"/>
            </a:pPr>
            <a:r>
              <a:rPr lang="en-US" sz="2800" dirty="0"/>
              <a:t>developing a safety function.</a:t>
            </a:r>
          </a:p>
          <a:p>
            <a:pPr marL="609600" indent="-609600" algn="l" rtl="0">
              <a:buFont typeface="Arial" charset="0"/>
              <a:buAutoNum type="arabicPeriod"/>
            </a:pPr>
            <a:r>
              <a:rPr lang="en-US" sz="2800" dirty="0" smtClean="0"/>
              <a:t>creating </a:t>
            </a:r>
            <a:r>
              <a:rPr lang="en-US" sz="2800" dirty="0"/>
              <a:t>a management system.</a:t>
            </a:r>
          </a:p>
          <a:p>
            <a:pPr marL="609600" indent="-609600">
              <a:buNone/>
            </a:pPr>
            <a:endParaRPr lang="en-US" dirty="0"/>
          </a:p>
        </p:txBody>
      </p:sp>
    </p:spTree>
  </p:cSld>
  <p:clrMapOvr>
    <a:masterClrMapping/>
  </p:clrMapOvr>
  <p:transition>
    <p:pull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We worked to remove the pressure from some of the workers, which was as a result of lack of the work organization. There became a work distribution without need to increase the number of workers to finish the required work on time. </a:t>
            </a:r>
          </a:p>
          <a:p>
            <a:endParaRPr lang="ar-SA" dirty="0"/>
          </a:p>
        </p:txBody>
      </p:sp>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We worked on identifying the critical path, which is considered the most important in the manufacturing processes </a:t>
            </a:r>
          </a:p>
          <a:p>
            <a:endParaRPr lang="ar-SA" dirty="0"/>
          </a:p>
        </p:txBody>
      </p:sp>
    </p:spTree>
  </p:cSld>
  <p:clrMapOvr>
    <a:masterClrMapping/>
  </p:clrMapOvr>
  <p:transition>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en-US"/>
          </a:p>
        </p:txBody>
      </p:sp>
      <p:sp>
        <p:nvSpPr>
          <p:cNvPr id="20483" name="Rectangle 3"/>
          <p:cNvSpPr>
            <a:spLocks noGrp="1" noChangeArrowheads="1"/>
          </p:cNvSpPr>
          <p:nvPr>
            <p:ph idx="1"/>
          </p:nvPr>
        </p:nvSpPr>
        <p:spPr/>
        <p:txBody>
          <a:bodyPr/>
          <a:lstStyle/>
          <a:p>
            <a:endParaRPr lang="en-US"/>
          </a:p>
        </p:txBody>
      </p:sp>
      <p:pic>
        <p:nvPicPr>
          <p:cNvPr id="20484" name="Picture 4" descr="thank-you-and-Follow-up"/>
          <p:cNvPicPr>
            <a:picLocks noChangeAspect="1" noChangeArrowheads="1"/>
          </p:cNvPicPr>
          <p:nvPr/>
        </p:nvPicPr>
        <p:blipFill>
          <a:blip r:embed="rId2" cstate="print"/>
          <a:srcRect b="11137"/>
          <a:stretch>
            <a:fillRect/>
          </a:stretch>
        </p:blipFill>
        <p:spPr bwMode="auto">
          <a:xfrm>
            <a:off x="0" y="0"/>
            <a:ext cx="9143999" cy="6885384"/>
          </a:xfrm>
          <a:prstGeom prst="rect">
            <a:avLst/>
          </a:prstGeom>
          <a:noFill/>
        </p:spPr>
      </p:pic>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a:r>
              <a:rPr lang="en-US" sz="3200" b="1" dirty="0"/>
              <a:t>Methodology</a:t>
            </a:r>
            <a:endParaRPr lang="en-US" sz="3600" b="1" dirty="0"/>
          </a:p>
        </p:txBody>
      </p:sp>
      <p:sp>
        <p:nvSpPr>
          <p:cNvPr id="4099" name="Rectangle 3"/>
          <p:cNvSpPr>
            <a:spLocks noGrp="1" noChangeArrowheads="1"/>
          </p:cNvSpPr>
          <p:nvPr>
            <p:ph idx="1"/>
          </p:nvPr>
        </p:nvSpPr>
        <p:spPr/>
        <p:txBody>
          <a:bodyPr/>
          <a:lstStyle/>
          <a:p>
            <a:pPr algn="l" rtl="0">
              <a:buFontTx/>
              <a:buNone/>
            </a:pPr>
            <a:r>
              <a:rPr lang="en-US" dirty="0" smtClean="0"/>
              <a:t>1. Starting </a:t>
            </a:r>
            <a:r>
              <a:rPr lang="en-US" dirty="0"/>
              <a:t>with a complete study of the plant</a:t>
            </a:r>
            <a:r>
              <a:rPr lang="en-US" dirty="0" smtClean="0"/>
              <a:t>.</a:t>
            </a:r>
            <a:endParaRPr lang="en-US" dirty="0"/>
          </a:p>
          <a:p>
            <a:pPr algn="l" rtl="0">
              <a:buFontTx/>
              <a:buNone/>
            </a:pPr>
            <a:r>
              <a:rPr lang="en-US" dirty="0"/>
              <a:t>2. </a:t>
            </a:r>
            <a:r>
              <a:rPr lang="en-US" dirty="0" smtClean="0"/>
              <a:t>Evaluated </a:t>
            </a:r>
            <a:r>
              <a:rPr lang="en-US" dirty="0"/>
              <a:t>several </a:t>
            </a:r>
            <a:r>
              <a:rPr lang="en-US" dirty="0" smtClean="0"/>
              <a:t>improvement alternatives</a:t>
            </a:r>
            <a:r>
              <a:rPr lang="en-US" dirty="0"/>
              <a:t>.</a:t>
            </a:r>
          </a:p>
          <a:p>
            <a:pPr algn="l" rtl="0">
              <a:buFontTx/>
              <a:buNone/>
            </a:pPr>
            <a:r>
              <a:rPr lang="en-US" dirty="0"/>
              <a:t>3. </a:t>
            </a:r>
            <a:r>
              <a:rPr lang="en-US" dirty="0" smtClean="0"/>
              <a:t>Implementation.</a:t>
            </a:r>
            <a:endParaRPr lang="en-US" dirty="0"/>
          </a:p>
        </p:txBody>
      </p:sp>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l"/>
            <a:r>
              <a:rPr lang="en-US" sz="3200" b="1" dirty="0"/>
              <a:t>lean</a:t>
            </a:r>
            <a:r>
              <a:rPr lang="en-US" b="1" dirty="0"/>
              <a:t> </a:t>
            </a:r>
            <a:r>
              <a:rPr lang="en-US" sz="3200" b="1" dirty="0"/>
              <a:t>manufacturing</a:t>
            </a:r>
            <a:endParaRPr lang="en-US" b="1" dirty="0"/>
          </a:p>
        </p:txBody>
      </p:sp>
      <p:sp>
        <p:nvSpPr>
          <p:cNvPr id="6147" name="Rectangle 3"/>
          <p:cNvSpPr>
            <a:spLocks noGrp="1" noChangeArrowheads="1"/>
          </p:cNvSpPr>
          <p:nvPr>
            <p:ph idx="1"/>
          </p:nvPr>
        </p:nvSpPr>
        <p:spPr>
          <a:xfrm>
            <a:off x="251520" y="1628775"/>
            <a:ext cx="8640959" cy="4525963"/>
          </a:xfrm>
        </p:spPr>
        <p:txBody>
          <a:bodyPr/>
          <a:lstStyle/>
          <a:p>
            <a:pPr algn="l" rtl="0"/>
            <a:r>
              <a:rPr lang="en-US" dirty="0"/>
              <a:t>A lean system can produce products in higher quality, lower quantities, with low and committed level of inventory, with shorter lead times, at lower costs that traditional manufactures of mass production produce.</a:t>
            </a:r>
          </a:p>
        </p:txBody>
      </p:sp>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l" rtl="0"/>
            <a:r>
              <a:rPr lang="en-US" sz="3200" b="1" dirty="0"/>
              <a:t>Lean versus Traditional Manufacturing</a:t>
            </a:r>
          </a:p>
        </p:txBody>
      </p:sp>
      <p:sp>
        <p:nvSpPr>
          <p:cNvPr id="7171" name="Rectangle 3"/>
          <p:cNvSpPr>
            <a:spLocks noGrp="1" noChangeArrowheads="1"/>
          </p:cNvSpPr>
          <p:nvPr>
            <p:ph idx="1"/>
          </p:nvPr>
        </p:nvSpPr>
        <p:spPr/>
        <p:txBody>
          <a:bodyPr/>
          <a:lstStyle/>
          <a:p>
            <a:pPr algn="l" rtl="0"/>
            <a:r>
              <a:rPr lang="en-US"/>
              <a:t>Companies that depend on traditional methods of production needs to produce and storage in inventory to use it when their needed (push system).</a:t>
            </a:r>
          </a:p>
        </p:txBody>
      </p:sp>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p:txBody>
          <a:bodyPr/>
          <a:lstStyle/>
          <a:p>
            <a:pPr algn="l" rtl="0"/>
            <a:r>
              <a:rPr lang="en-US" dirty="0"/>
              <a:t>lean manufacturing depend on the concept that says the production should be drive by actual customer needs and demands, this products pulled through by customers' actual requirements.</a:t>
            </a: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Lean versus Traditional Manufacturing</a:t>
            </a:r>
            <a:endParaRPr lang="ar-SA"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0" y="1554162"/>
            <a:ext cx="9144000" cy="5303837"/>
          </a:xfrm>
          <a:prstGeom prst="rect">
            <a:avLst/>
          </a:prstGeom>
          <a:noFill/>
          <a:ln w="9525">
            <a:noFill/>
            <a:miter lim="800000"/>
            <a:headEnd/>
            <a:tailEnd/>
          </a:ln>
        </p:spPr>
      </p:pic>
      <p:sp>
        <p:nvSpPr>
          <p:cNvPr id="5" name="مربع نص 4"/>
          <p:cNvSpPr txBox="1"/>
          <p:nvPr/>
        </p:nvSpPr>
        <p:spPr>
          <a:xfrm>
            <a:off x="7286644" y="6072206"/>
            <a:ext cx="1857356" cy="523220"/>
          </a:xfrm>
          <a:prstGeom prst="rect">
            <a:avLst/>
          </a:prstGeom>
          <a:noFill/>
        </p:spPr>
        <p:txBody>
          <a:bodyPr wrap="square" rtlCol="1">
            <a:spAutoFit/>
          </a:bodyPr>
          <a:lstStyle/>
          <a:p>
            <a:r>
              <a:rPr lang="en-US" sz="1400" dirty="0" smtClean="0"/>
              <a:t>Essential of quality 2011</a:t>
            </a:r>
            <a:endParaRPr lang="ar-SA" sz="1400" dirty="0"/>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236</TotalTime>
  <Words>1090</Words>
  <Application>Microsoft Office PowerPoint</Application>
  <PresentationFormat>عرض على الشاشة (3:4)‏</PresentationFormat>
  <Paragraphs>91</Paragraphs>
  <Slides>42</Slides>
  <Notes>0</Notes>
  <HiddenSlides>0</HiddenSlides>
  <MMClips>0</MMClips>
  <ScaleCrop>false</ScaleCrop>
  <HeadingPairs>
    <vt:vector size="4" baseType="variant">
      <vt:variant>
        <vt:lpstr>سمة</vt:lpstr>
      </vt:variant>
      <vt:variant>
        <vt:i4>1</vt:i4>
      </vt:variant>
      <vt:variant>
        <vt:lpstr>عناوين الشرائح</vt:lpstr>
      </vt:variant>
      <vt:variant>
        <vt:i4>42</vt:i4>
      </vt:variant>
    </vt:vector>
  </HeadingPairs>
  <TitlesOfParts>
    <vt:vector size="43" baseType="lpstr">
      <vt:lpstr>Trek</vt:lpstr>
      <vt:lpstr>Continuous Improvement at Golden Elevator Company </vt:lpstr>
      <vt:lpstr>Agenda</vt:lpstr>
      <vt:lpstr>Golden Elevator</vt:lpstr>
      <vt:lpstr>Objectives</vt:lpstr>
      <vt:lpstr>Methodology</vt:lpstr>
      <vt:lpstr>lean manufacturing</vt:lpstr>
      <vt:lpstr>Lean versus Traditional Manufacturing</vt:lpstr>
      <vt:lpstr>الشريحة 8</vt:lpstr>
      <vt:lpstr>Lean versus Traditional Manufacturing</vt:lpstr>
      <vt:lpstr>Implementation of lean manufacturing system</vt:lpstr>
      <vt:lpstr>Waste of Lean Manufacturing System</vt:lpstr>
      <vt:lpstr>الشريحة 12</vt:lpstr>
      <vt:lpstr>New Wastes  </vt:lpstr>
      <vt:lpstr>Job shop</vt:lpstr>
      <vt:lpstr>Can Lean Manufacturing Work in the Job Shop?</vt:lpstr>
      <vt:lpstr>Elevator Production Steps</vt:lpstr>
      <vt:lpstr>الشريحة 17</vt:lpstr>
      <vt:lpstr>PRACTICAL work </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Conclusions</vt:lpstr>
      <vt:lpstr>الشريحة 35</vt:lpstr>
      <vt:lpstr>الشريحة 36</vt:lpstr>
      <vt:lpstr>الشريحة 37</vt:lpstr>
      <vt:lpstr>Recommendations </vt:lpstr>
      <vt:lpstr>الشريحة 39</vt:lpstr>
      <vt:lpstr>الشريحة 40</vt:lpstr>
      <vt:lpstr>الشريحة 41</vt:lpstr>
      <vt:lpstr>الشريحة 42</vt:lpstr>
    </vt:vector>
  </TitlesOfParts>
  <Company>&lt;arabianhorse&gt;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kareem</dc:creator>
  <cp:lastModifiedBy>Aseel</cp:lastModifiedBy>
  <cp:revision>26</cp:revision>
  <dcterms:created xsi:type="dcterms:W3CDTF">2013-01-05T09:37:30Z</dcterms:created>
  <dcterms:modified xsi:type="dcterms:W3CDTF">2013-04-07T11:52:32Z</dcterms:modified>
</cp:coreProperties>
</file>