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78"/>
  </p:notesMasterIdLst>
  <p:handoutMasterIdLst>
    <p:handoutMasterId r:id="rId79"/>
  </p:handoutMasterIdLst>
  <p:sldIdLst>
    <p:sldId id="358" r:id="rId5"/>
    <p:sldId id="269" r:id="rId6"/>
    <p:sldId id="296" r:id="rId7"/>
    <p:sldId id="297" r:id="rId8"/>
    <p:sldId id="363" r:id="rId9"/>
    <p:sldId id="298" r:id="rId10"/>
    <p:sldId id="349" r:id="rId11"/>
    <p:sldId id="365" r:id="rId12"/>
    <p:sldId id="350" r:id="rId13"/>
    <p:sldId id="351" r:id="rId14"/>
    <p:sldId id="364" r:id="rId15"/>
    <p:sldId id="352" r:id="rId16"/>
    <p:sldId id="353" r:id="rId17"/>
    <p:sldId id="354" r:id="rId18"/>
    <p:sldId id="355" r:id="rId19"/>
    <p:sldId id="356" r:id="rId20"/>
    <p:sldId id="299" r:id="rId21"/>
    <p:sldId id="360" r:id="rId22"/>
    <p:sldId id="300" r:id="rId23"/>
    <p:sldId id="301" r:id="rId24"/>
    <p:sldId id="302" r:id="rId25"/>
    <p:sldId id="304" r:id="rId26"/>
    <p:sldId id="305" r:id="rId27"/>
    <p:sldId id="306" r:id="rId28"/>
    <p:sldId id="307" r:id="rId29"/>
    <p:sldId id="270" r:id="rId30"/>
    <p:sldId id="271" r:id="rId31"/>
    <p:sldId id="359" r:id="rId32"/>
    <p:sldId id="361" r:id="rId33"/>
    <p:sldId id="273" r:id="rId34"/>
    <p:sldId id="274" r:id="rId35"/>
    <p:sldId id="276" r:id="rId36"/>
    <p:sldId id="381" r:id="rId37"/>
    <p:sldId id="382" r:id="rId38"/>
    <p:sldId id="383" r:id="rId39"/>
    <p:sldId id="384" r:id="rId40"/>
    <p:sldId id="385" r:id="rId41"/>
    <p:sldId id="386" r:id="rId42"/>
    <p:sldId id="387" r:id="rId43"/>
    <p:sldId id="388" r:id="rId44"/>
    <p:sldId id="389" r:id="rId45"/>
    <p:sldId id="390" r:id="rId46"/>
    <p:sldId id="391" r:id="rId47"/>
    <p:sldId id="392" r:id="rId48"/>
    <p:sldId id="393" r:id="rId49"/>
    <p:sldId id="394" r:id="rId50"/>
    <p:sldId id="395" r:id="rId51"/>
    <p:sldId id="396" r:id="rId52"/>
    <p:sldId id="397" r:id="rId53"/>
    <p:sldId id="398" r:id="rId54"/>
    <p:sldId id="399" r:id="rId55"/>
    <p:sldId id="400" r:id="rId56"/>
    <p:sldId id="401" r:id="rId57"/>
    <p:sldId id="402" r:id="rId58"/>
    <p:sldId id="403" r:id="rId59"/>
    <p:sldId id="404" r:id="rId60"/>
    <p:sldId id="405" r:id="rId61"/>
    <p:sldId id="367" r:id="rId62"/>
    <p:sldId id="368" r:id="rId63"/>
    <p:sldId id="369" r:id="rId64"/>
    <p:sldId id="370" r:id="rId65"/>
    <p:sldId id="371" r:id="rId66"/>
    <p:sldId id="372" r:id="rId67"/>
    <p:sldId id="373" r:id="rId68"/>
    <p:sldId id="374" r:id="rId69"/>
    <p:sldId id="375" r:id="rId70"/>
    <p:sldId id="376" r:id="rId71"/>
    <p:sldId id="377" r:id="rId72"/>
    <p:sldId id="378" r:id="rId73"/>
    <p:sldId id="379" r:id="rId74"/>
    <p:sldId id="407" r:id="rId75"/>
    <p:sldId id="357" r:id="rId76"/>
    <p:sldId id="406" r:id="rId7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2496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orient="horz" pos="240">
          <p15:clr>
            <a:srgbClr val="A4A3A4"/>
          </p15:clr>
        </p15:guide>
        <p15:guide id="7" pos="3839">
          <p15:clr>
            <a:srgbClr val="A4A3A4"/>
          </p15:clr>
        </p15:guide>
        <p15:guide id="8" pos="527">
          <p15:clr>
            <a:srgbClr val="A4A3A4"/>
          </p15:clr>
        </p15:guide>
        <p15:guide id="9" pos="815">
          <p15:clr>
            <a:srgbClr val="A4A3A4"/>
          </p15:clr>
        </p15:guide>
        <p15:guide id="10" pos="6863">
          <p15:clr>
            <a:srgbClr val="A4A3A4"/>
          </p15:clr>
        </p15:guide>
        <p15:guide id="11" pos="6143">
          <p15:clr>
            <a:srgbClr val="A4A3A4"/>
          </p15:clr>
        </p15:guide>
        <p15:guide id="12" pos="47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27" autoAdjust="0"/>
    <p:restoredTop sz="94434" autoAdjust="0"/>
  </p:normalViewPr>
  <p:slideViewPr>
    <p:cSldViewPr>
      <p:cViewPr>
        <p:scale>
          <a:sx n="74" d="100"/>
          <a:sy n="74" d="100"/>
        </p:scale>
        <p:origin x="-456" y="-72"/>
      </p:cViewPr>
      <p:guideLst>
        <p:guide orient="horz" pos="2160"/>
        <p:guide orient="horz" pos="2496"/>
        <p:guide orient="horz" pos="2880"/>
        <p:guide orient="horz" pos="1056"/>
        <p:guide orient="horz" pos="3888"/>
        <p:guide orient="horz" pos="240"/>
        <p:guide pos="3839"/>
        <p:guide pos="527"/>
        <p:guide pos="815"/>
        <p:guide pos="6863"/>
        <p:guide pos="6143"/>
        <p:guide pos="4703"/>
      </p:guideLst>
    </p:cSldViewPr>
  </p:slideViewPr>
  <p:outlineViewPr>
    <p:cViewPr>
      <p:scale>
        <a:sx n="33" d="100"/>
        <a:sy n="33" d="100"/>
      </p:scale>
      <p:origin x="0" y="-127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F9A00-E56A-4F8E-AD8A-2445F070DEF7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9FFB5A-A410-4139-91CD-29CC8E13E032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Period Check </a:t>
          </a:r>
        </a:p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0.875 &gt;0.75 sec</a:t>
          </a:r>
        </a:p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Error 16%  </a:t>
          </a:r>
        </a:p>
        <a:p>
          <a:endParaRPr lang="en-US" sz="2600" dirty="0"/>
        </a:p>
      </dgm:t>
    </dgm:pt>
    <dgm:pt modelId="{DFAFDAF5-C516-4832-9624-382A0E420C36}" type="parTrans" cxnId="{BE00CDC0-C5CB-4350-8F5D-30DD77F6A877}">
      <dgm:prSet/>
      <dgm:spPr/>
      <dgm:t>
        <a:bodyPr/>
        <a:lstStyle/>
        <a:p>
          <a:endParaRPr lang="en-US"/>
        </a:p>
      </dgm:t>
    </dgm:pt>
    <dgm:pt modelId="{C627D95C-8963-4017-909B-2B0DA615C9AA}" type="sibTrans" cxnId="{BE00CDC0-C5CB-4350-8F5D-30DD77F6A877}">
      <dgm:prSet/>
      <dgm:spPr/>
      <dgm:t>
        <a:bodyPr/>
        <a:lstStyle/>
        <a:p>
          <a:endParaRPr lang="en-US"/>
        </a:p>
      </dgm:t>
    </dgm:pt>
    <dgm:pt modelId="{1F03F137-3365-4BCB-883B-CBF6ED9B5075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Drift Check</a:t>
          </a:r>
        </a:p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48.5mm &lt; 137.5 mm  </a:t>
          </a:r>
          <a:endParaRPr lang="en-US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056AD2-5D72-4A7C-B750-EBCB29D8D705}" type="parTrans" cxnId="{A0079448-652A-4A7E-9817-8866B85FD1EF}">
      <dgm:prSet/>
      <dgm:spPr/>
      <dgm:t>
        <a:bodyPr/>
        <a:lstStyle/>
        <a:p>
          <a:endParaRPr lang="en-US"/>
        </a:p>
      </dgm:t>
    </dgm:pt>
    <dgm:pt modelId="{85FD1C5E-25C3-49F4-8DCA-A8EDD6C97B85}" type="sibTrans" cxnId="{A0079448-652A-4A7E-9817-8866B85FD1EF}">
      <dgm:prSet/>
      <dgm:spPr/>
      <dgm:t>
        <a:bodyPr/>
        <a:lstStyle/>
        <a:p>
          <a:endParaRPr lang="en-US"/>
        </a:p>
      </dgm:t>
    </dgm:pt>
    <dgm:pt modelId="{274F168A-C23E-4E7D-BE1A-1A7CF577F76B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 </a:t>
          </a:r>
        </a:p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45.9mm &lt; 47mm  </a:t>
          </a:r>
          <a:endParaRPr lang="en-US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99D0F2-9147-490B-8072-353C984DC52B}" type="parTrans" cxnId="{476AF0B4-DA31-465B-9A44-6CEC9A597450}">
      <dgm:prSet/>
      <dgm:spPr/>
      <dgm:t>
        <a:bodyPr/>
        <a:lstStyle/>
        <a:p>
          <a:endParaRPr lang="en-US"/>
        </a:p>
      </dgm:t>
    </dgm:pt>
    <dgm:pt modelId="{29297C97-0312-4229-91F1-EB723937ECC7}" type="sibTrans" cxnId="{476AF0B4-DA31-465B-9A44-6CEC9A597450}">
      <dgm:prSet/>
      <dgm:spPr/>
      <dgm:t>
        <a:bodyPr/>
        <a:lstStyle/>
        <a:p>
          <a:endParaRPr lang="en-US"/>
        </a:p>
      </dgm:t>
    </dgm:pt>
    <dgm:pt modelId="{E67E8C07-3B3A-4E69-B27A-31D54BC500B4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Modal participating mass ratio check</a:t>
          </a:r>
          <a:endParaRPr lang="ar-JO" sz="20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0.91</a:t>
          </a:r>
          <a:r>
            <a:rPr lang="ar-JO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&gt; 0.90</a:t>
          </a:r>
        </a:p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0.97 &gt;0.90 </a:t>
          </a:r>
        </a:p>
        <a:p>
          <a:endParaRPr lang="en-US" sz="2000" dirty="0">
            <a:solidFill>
              <a:schemeClr val="tx1"/>
            </a:solidFill>
          </a:endParaRPr>
        </a:p>
      </dgm:t>
    </dgm:pt>
    <dgm:pt modelId="{F121ED55-3F54-4BA5-A57B-C391DB1E9839}" type="parTrans" cxnId="{B08F4C48-8ED7-48A2-98B9-1A5DC1134CF6}">
      <dgm:prSet/>
      <dgm:spPr/>
      <dgm:t>
        <a:bodyPr/>
        <a:lstStyle/>
        <a:p>
          <a:endParaRPr lang="en-US"/>
        </a:p>
      </dgm:t>
    </dgm:pt>
    <dgm:pt modelId="{88B93B3F-388F-4B40-BA07-8D2F42152E90}" type="sibTrans" cxnId="{B08F4C48-8ED7-48A2-98B9-1A5DC1134CF6}">
      <dgm:prSet/>
      <dgm:spPr/>
      <dgm:t>
        <a:bodyPr/>
        <a:lstStyle/>
        <a:p>
          <a:endParaRPr lang="en-US"/>
        </a:p>
      </dgm:t>
    </dgm:pt>
    <dgm:pt modelId="{1F8F4EB8-9396-4262-AF1D-B8E8C0BFE09A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 </a:t>
          </a:r>
        </a:p>
        <a:p>
          <a:r>
            <a: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19181.96kN  &gt; 19125kN  </a:t>
          </a:r>
        </a:p>
        <a:p>
          <a:r>
            <a: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19211.36kN &gt; 19125kN </a:t>
          </a:r>
          <a:endParaRPr lang="en-US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623C27-63E7-4C6B-ACCC-31F28E803E5D}" type="parTrans" cxnId="{0E4A3398-A80F-41F6-BF83-55CEF5F503C7}">
      <dgm:prSet/>
      <dgm:spPr/>
      <dgm:t>
        <a:bodyPr/>
        <a:lstStyle/>
        <a:p>
          <a:endParaRPr lang="en-US"/>
        </a:p>
      </dgm:t>
    </dgm:pt>
    <dgm:pt modelId="{8AAD3366-1FB3-48E4-9204-4937A82CDA25}" type="sibTrans" cxnId="{0E4A3398-A80F-41F6-BF83-55CEF5F503C7}">
      <dgm:prSet/>
      <dgm:spPr/>
      <dgm:t>
        <a:bodyPr/>
        <a:lstStyle/>
        <a:p>
          <a:endParaRPr lang="en-US"/>
        </a:p>
      </dgm:t>
    </dgm:pt>
    <dgm:pt modelId="{B237B750-4826-4129-A163-573DB6DD73AD}" type="pres">
      <dgm:prSet presAssocID="{BDBF9A00-E56A-4F8E-AD8A-2445F070DE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551FC8-CA5A-4773-B346-468E4547E588}" type="pres">
      <dgm:prSet presAssocID="{0C9FFB5A-A410-4139-91CD-29CC8E13E032}" presName="node" presStyleLbl="node1" presStyleIdx="0" presStyleCnt="5" custLinFactNeighborX="-5991" custLinFactNeighborY="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B3FC5-7562-4B5D-9530-7378726150BB}" type="pres">
      <dgm:prSet presAssocID="{C627D95C-8963-4017-909B-2B0DA615C9AA}" presName="sibTrans" presStyleCnt="0"/>
      <dgm:spPr/>
    </dgm:pt>
    <dgm:pt modelId="{1BCB0DD3-51BF-4936-8E89-6E7CDEAEB8ED}" type="pres">
      <dgm:prSet presAssocID="{1F03F137-3365-4BCB-883B-CBF6ED9B507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47C400-4EDF-4CD2-BEE7-437E3E2B80F8}" type="pres">
      <dgm:prSet presAssocID="{85FD1C5E-25C3-49F4-8DCA-A8EDD6C97B85}" presName="sibTrans" presStyleCnt="0"/>
      <dgm:spPr/>
    </dgm:pt>
    <dgm:pt modelId="{8B7FD9B5-38E2-4A16-870F-AD4CB9BE2ECD}" type="pres">
      <dgm:prSet presAssocID="{274F168A-C23E-4E7D-BE1A-1A7CF577F76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EAA7D7-BE40-4E53-AABE-B293D5ED1B13}" type="pres">
      <dgm:prSet presAssocID="{29297C97-0312-4229-91F1-EB723937ECC7}" presName="sibTrans" presStyleCnt="0"/>
      <dgm:spPr/>
    </dgm:pt>
    <dgm:pt modelId="{FE9EA348-CEE6-4420-AB47-A62195BA639C}" type="pres">
      <dgm:prSet presAssocID="{E67E8C07-3B3A-4E69-B27A-31D54BC500B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2B50B4-D859-48D8-81C3-63CAEF1ACC24}" type="pres">
      <dgm:prSet presAssocID="{88B93B3F-388F-4B40-BA07-8D2F42152E90}" presName="sibTrans" presStyleCnt="0"/>
      <dgm:spPr/>
    </dgm:pt>
    <dgm:pt modelId="{F21D6463-70BB-47A3-A4B7-3C7F429C406C}" type="pres">
      <dgm:prSet presAssocID="{1F8F4EB8-9396-4262-AF1D-B8E8C0BFE09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079448-652A-4A7E-9817-8866B85FD1EF}" srcId="{BDBF9A00-E56A-4F8E-AD8A-2445F070DEF7}" destId="{1F03F137-3365-4BCB-883B-CBF6ED9B5075}" srcOrd="1" destOrd="0" parTransId="{29056AD2-5D72-4A7C-B750-EBCB29D8D705}" sibTransId="{85FD1C5E-25C3-49F4-8DCA-A8EDD6C97B85}"/>
    <dgm:cxn modelId="{179700B7-4C72-44D1-A294-B4094F5B824C}" type="presOf" srcId="{1F8F4EB8-9396-4262-AF1D-B8E8C0BFE09A}" destId="{F21D6463-70BB-47A3-A4B7-3C7F429C406C}" srcOrd="0" destOrd="0" presId="urn:microsoft.com/office/officeart/2005/8/layout/default#2"/>
    <dgm:cxn modelId="{E7F50A84-835D-42C9-B4DE-CF8B566C12BF}" type="presOf" srcId="{0C9FFB5A-A410-4139-91CD-29CC8E13E032}" destId="{B6551FC8-CA5A-4773-B346-468E4547E588}" srcOrd="0" destOrd="0" presId="urn:microsoft.com/office/officeart/2005/8/layout/default#2"/>
    <dgm:cxn modelId="{BE00CDC0-C5CB-4350-8F5D-30DD77F6A877}" srcId="{BDBF9A00-E56A-4F8E-AD8A-2445F070DEF7}" destId="{0C9FFB5A-A410-4139-91CD-29CC8E13E032}" srcOrd="0" destOrd="0" parTransId="{DFAFDAF5-C516-4832-9624-382A0E420C36}" sibTransId="{C627D95C-8963-4017-909B-2B0DA615C9AA}"/>
    <dgm:cxn modelId="{318F923F-E574-4B52-9D52-E0779487002A}" type="presOf" srcId="{274F168A-C23E-4E7D-BE1A-1A7CF577F76B}" destId="{8B7FD9B5-38E2-4A16-870F-AD4CB9BE2ECD}" srcOrd="0" destOrd="0" presId="urn:microsoft.com/office/officeart/2005/8/layout/default#2"/>
    <dgm:cxn modelId="{9EE72768-21B0-40F8-8CE1-14B2B97C3D83}" type="presOf" srcId="{E67E8C07-3B3A-4E69-B27A-31D54BC500B4}" destId="{FE9EA348-CEE6-4420-AB47-A62195BA639C}" srcOrd="0" destOrd="0" presId="urn:microsoft.com/office/officeart/2005/8/layout/default#2"/>
    <dgm:cxn modelId="{B08F4C48-8ED7-48A2-98B9-1A5DC1134CF6}" srcId="{BDBF9A00-E56A-4F8E-AD8A-2445F070DEF7}" destId="{E67E8C07-3B3A-4E69-B27A-31D54BC500B4}" srcOrd="3" destOrd="0" parTransId="{F121ED55-3F54-4BA5-A57B-C391DB1E9839}" sibTransId="{88B93B3F-388F-4B40-BA07-8D2F42152E90}"/>
    <dgm:cxn modelId="{0E4A3398-A80F-41F6-BF83-55CEF5F503C7}" srcId="{BDBF9A00-E56A-4F8E-AD8A-2445F070DEF7}" destId="{1F8F4EB8-9396-4262-AF1D-B8E8C0BFE09A}" srcOrd="4" destOrd="0" parTransId="{05623C27-63E7-4C6B-ACCC-31F28E803E5D}" sibTransId="{8AAD3366-1FB3-48E4-9204-4937A82CDA25}"/>
    <dgm:cxn modelId="{CCECF5E6-53A0-4E53-8AE8-27D6C8CAEA71}" type="presOf" srcId="{BDBF9A00-E56A-4F8E-AD8A-2445F070DEF7}" destId="{B237B750-4826-4129-A163-573DB6DD73AD}" srcOrd="0" destOrd="0" presId="urn:microsoft.com/office/officeart/2005/8/layout/default#2"/>
    <dgm:cxn modelId="{974288FF-8864-4D95-80F4-D1352F86CDC5}" type="presOf" srcId="{1F03F137-3365-4BCB-883B-CBF6ED9B5075}" destId="{1BCB0DD3-51BF-4936-8E89-6E7CDEAEB8ED}" srcOrd="0" destOrd="0" presId="urn:microsoft.com/office/officeart/2005/8/layout/default#2"/>
    <dgm:cxn modelId="{476AF0B4-DA31-465B-9A44-6CEC9A597450}" srcId="{BDBF9A00-E56A-4F8E-AD8A-2445F070DEF7}" destId="{274F168A-C23E-4E7D-BE1A-1A7CF577F76B}" srcOrd="2" destOrd="0" parTransId="{2499D0F2-9147-490B-8072-353C984DC52B}" sibTransId="{29297C97-0312-4229-91F1-EB723937ECC7}"/>
    <dgm:cxn modelId="{C46B0EF0-E9DE-4A91-A58D-BB73792D3524}" type="presParOf" srcId="{B237B750-4826-4129-A163-573DB6DD73AD}" destId="{B6551FC8-CA5A-4773-B346-468E4547E588}" srcOrd="0" destOrd="0" presId="urn:microsoft.com/office/officeart/2005/8/layout/default#2"/>
    <dgm:cxn modelId="{F0E2BDB6-DD3F-4055-96ED-999429F3E2DE}" type="presParOf" srcId="{B237B750-4826-4129-A163-573DB6DD73AD}" destId="{F9BB3FC5-7562-4B5D-9530-7378726150BB}" srcOrd="1" destOrd="0" presId="urn:microsoft.com/office/officeart/2005/8/layout/default#2"/>
    <dgm:cxn modelId="{4E8EE919-C93A-4704-A5CF-DF0B9876095B}" type="presParOf" srcId="{B237B750-4826-4129-A163-573DB6DD73AD}" destId="{1BCB0DD3-51BF-4936-8E89-6E7CDEAEB8ED}" srcOrd="2" destOrd="0" presId="urn:microsoft.com/office/officeart/2005/8/layout/default#2"/>
    <dgm:cxn modelId="{C6C73B7F-57D7-4B0E-8F09-1D45689B514B}" type="presParOf" srcId="{B237B750-4826-4129-A163-573DB6DD73AD}" destId="{FE47C400-4EDF-4CD2-BEE7-437E3E2B80F8}" srcOrd="3" destOrd="0" presId="urn:microsoft.com/office/officeart/2005/8/layout/default#2"/>
    <dgm:cxn modelId="{4BDD0657-0936-45E6-AA87-56FB37B2A705}" type="presParOf" srcId="{B237B750-4826-4129-A163-573DB6DD73AD}" destId="{8B7FD9B5-38E2-4A16-870F-AD4CB9BE2ECD}" srcOrd="4" destOrd="0" presId="urn:microsoft.com/office/officeart/2005/8/layout/default#2"/>
    <dgm:cxn modelId="{E53483D3-F668-47BF-B282-FA530FFC2EAA}" type="presParOf" srcId="{B237B750-4826-4129-A163-573DB6DD73AD}" destId="{F4EAA7D7-BE40-4E53-AABE-B293D5ED1B13}" srcOrd="5" destOrd="0" presId="urn:microsoft.com/office/officeart/2005/8/layout/default#2"/>
    <dgm:cxn modelId="{2ACBD805-3667-48DA-A004-77C3776E63C3}" type="presParOf" srcId="{B237B750-4826-4129-A163-573DB6DD73AD}" destId="{FE9EA348-CEE6-4420-AB47-A62195BA639C}" srcOrd="6" destOrd="0" presId="urn:microsoft.com/office/officeart/2005/8/layout/default#2"/>
    <dgm:cxn modelId="{3159C78E-50E2-4BC2-9A9C-B08D6C9E0196}" type="presParOf" srcId="{B237B750-4826-4129-A163-573DB6DD73AD}" destId="{DD2B50B4-D859-48D8-81C3-63CAEF1ACC24}" srcOrd="7" destOrd="0" presId="urn:microsoft.com/office/officeart/2005/8/layout/default#2"/>
    <dgm:cxn modelId="{0ADEEBE9-6E20-4D00-8584-92E82EF44147}" type="presParOf" srcId="{B237B750-4826-4129-A163-573DB6DD73AD}" destId="{F21D6463-70BB-47A3-A4B7-3C7F429C406C}" srcOrd="8" destOrd="0" presId="urn:microsoft.com/office/officeart/2005/8/layout/default#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51FC8-CA5A-4773-B346-468E4547E588}">
      <dsp:nvSpPr>
        <dsp:cNvPr id="0" name=""/>
        <dsp:cNvSpPr/>
      </dsp:nvSpPr>
      <dsp:spPr>
        <a:xfrm>
          <a:off x="0" y="13598"/>
          <a:ext cx="3399134" cy="2039480"/>
        </a:xfrm>
        <a:prstGeom prst="rect">
          <a:avLst/>
        </a:prstGeom>
        <a:solidFill>
          <a:schemeClr val="lt1"/>
        </a:solidFill>
        <a:ln w="15875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Period Check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0.875 &gt;0.75 sec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Error 16%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0" y="13598"/>
        <a:ext cx="3399134" cy="2039480"/>
      </dsp:txXfrm>
    </dsp:sp>
    <dsp:sp modelId="{1BCB0DD3-51BF-4936-8E89-6E7CDEAEB8ED}">
      <dsp:nvSpPr>
        <dsp:cNvPr id="0" name=""/>
        <dsp:cNvSpPr/>
      </dsp:nvSpPr>
      <dsp:spPr>
        <a:xfrm>
          <a:off x="3834159" y="362"/>
          <a:ext cx="3399134" cy="2039480"/>
        </a:xfrm>
        <a:prstGeom prst="rect">
          <a:avLst/>
        </a:prstGeom>
        <a:solidFill>
          <a:schemeClr val="lt1"/>
        </a:solidFill>
        <a:ln w="15875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Drift Check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48.5mm &lt; 137.5 mm  </a:t>
          </a:r>
          <a:endParaRPr lang="en-US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4159" y="362"/>
        <a:ext cx="3399134" cy="2039480"/>
      </dsp:txXfrm>
    </dsp:sp>
    <dsp:sp modelId="{8B7FD9B5-38E2-4A16-870F-AD4CB9BE2ECD}">
      <dsp:nvSpPr>
        <dsp:cNvPr id="0" name=""/>
        <dsp:cNvSpPr/>
      </dsp:nvSpPr>
      <dsp:spPr>
        <a:xfrm>
          <a:off x="7573207" y="362"/>
          <a:ext cx="3399134" cy="2039480"/>
        </a:xfrm>
        <a:prstGeom prst="rect">
          <a:avLst/>
        </a:prstGeom>
        <a:solidFill>
          <a:schemeClr val="lt1"/>
        </a:solidFill>
        <a:ln w="15875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45.9mm &lt; 47mm  </a:t>
          </a:r>
          <a:endParaRPr lang="en-US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73207" y="362"/>
        <a:ext cx="3399134" cy="2039480"/>
      </dsp:txXfrm>
    </dsp:sp>
    <dsp:sp modelId="{FE9EA348-CEE6-4420-AB47-A62195BA639C}">
      <dsp:nvSpPr>
        <dsp:cNvPr id="0" name=""/>
        <dsp:cNvSpPr/>
      </dsp:nvSpPr>
      <dsp:spPr>
        <a:xfrm>
          <a:off x="1964635" y="2379756"/>
          <a:ext cx="3399134" cy="2039480"/>
        </a:xfrm>
        <a:prstGeom prst="rect">
          <a:avLst/>
        </a:prstGeom>
        <a:solidFill>
          <a:schemeClr val="lt1"/>
        </a:solidFill>
        <a:ln w="15875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Modal participating mass ratio check</a:t>
          </a:r>
          <a:endParaRPr lang="ar-JO" sz="20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0.91 </a:t>
          </a: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&gt; 0.90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0.97 &gt;0.90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tx1"/>
            </a:solidFill>
          </a:endParaRPr>
        </a:p>
      </dsp:txBody>
      <dsp:txXfrm>
        <a:off x="1964635" y="2379756"/>
        <a:ext cx="3399134" cy="2039480"/>
      </dsp:txXfrm>
    </dsp:sp>
    <dsp:sp modelId="{F21D6463-70BB-47A3-A4B7-3C7F429C406C}">
      <dsp:nvSpPr>
        <dsp:cNvPr id="0" name=""/>
        <dsp:cNvSpPr/>
      </dsp:nvSpPr>
      <dsp:spPr>
        <a:xfrm>
          <a:off x="5703683" y="2379756"/>
          <a:ext cx="3399134" cy="2039480"/>
        </a:xfrm>
        <a:prstGeom prst="rect">
          <a:avLst/>
        </a:prstGeom>
        <a:solidFill>
          <a:schemeClr val="lt1"/>
        </a:solidFill>
        <a:ln w="15875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19181.96kN  &gt; 19125kN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19211.36kN &gt; 19125kN </a:t>
          </a:r>
          <a:endParaRPr lang="en-US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03683" y="2379756"/>
        <a:ext cx="3399134" cy="2039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A207F-0F91-42F2-96D0-049C6003623B}" type="datetimeFigureOut">
              <a:rPr lang="en-US"/>
              <a:pPr/>
              <a:t>5/31/2018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67D4A-04CB-4EDF-8FB1-342A02FC8EC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C13F5-F2B1-464B-BE8F-27ABFBD2FBDE}" type="datetimeFigureOut">
              <a:rPr lang="en-US"/>
              <a:pPr/>
              <a:t>5/31/2018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1351F-DBB1-4664-ADA9-83BC7CB8848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8087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4FECB-9487-4F20-8EB8-4DCB86DAE553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0151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8539" y="2514601"/>
            <a:ext cx="8913077" cy="2262781"/>
          </a:xfrm>
        </p:spPr>
        <p:txBody>
          <a:bodyPr anchor="b">
            <a:normAutofit/>
          </a:bodyPr>
          <a:lstStyle>
            <a:lvl1pPr>
              <a:defRPr sz="53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8539" y="4777380"/>
            <a:ext cx="8913077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27EC-A0DE-4D21-837D-E2811FE47A65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744198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4529541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91562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09600"/>
            <a:ext cx="8913077" cy="311704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77F6-D656-4842-81C7-0594891B0175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6043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4159" y="3505200"/>
            <a:ext cx="7534591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433D-8CEE-4F2F-91CB-D88A4AADD7A1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593850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2438401"/>
            <a:ext cx="8913078" cy="2724845"/>
          </a:xfrm>
        </p:spPr>
        <p:txBody>
          <a:bodyPr anchor="b">
            <a:normAutofit/>
          </a:bodyPr>
          <a:lstStyle>
            <a:lvl1pPr algn="l">
              <a:defRPr sz="47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C69D7-6308-47B5-BC5D-8E1D6F53836C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239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6E3D-7F39-440B-9F80-D58385AB2416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71002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27407"/>
            <a:ext cx="8913077" cy="2880020"/>
          </a:xfrm>
        </p:spPr>
        <p:txBody>
          <a:bodyPr anchor="ctr">
            <a:normAutofit/>
          </a:bodyPr>
          <a:lstStyle>
            <a:lvl1pPr algn="l">
              <a:defRPr sz="47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8F6-F78C-4B30-893B-3C3456E3A4EC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209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55DB-DAC7-4819-B5A6-38A1423CA4A4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457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2392" y="627406"/>
            <a:ext cx="2207026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8538" y="627406"/>
            <a:ext cx="6475313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F67-531E-46E2-A9B7-714AD6D48611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48342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909366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2133600"/>
            <a:ext cx="8913078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5CDAA-2648-403E-8A10-61E5B0417B38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22439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2058750"/>
            <a:ext cx="8913077" cy="1468800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3530129"/>
            <a:ext cx="8913077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FC5FE-F60A-4EF3-9BBD-2B921BDB5A4C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97180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8538" y="2133600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88874" y="2126222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C8E3-BA14-482E-98DA-33CF8DDB0110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78512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8608" y="1972703"/>
            <a:ext cx="3991692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8538" y="2548966"/>
            <a:ext cx="4341762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4674" y="1969475"/>
            <a:ext cx="3997960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5091" y="2545738"/>
            <a:ext cx="433754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6105-3532-4232-9526-611246CF3860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34881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000CF-3459-49F6-871D-87437BB08324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614983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A750-5D2B-49FB-8E07-9943A7571DAA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04567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446088"/>
            <a:ext cx="3504286" cy="976312"/>
          </a:xfrm>
        </p:spPr>
        <p:txBody>
          <a:bodyPr anchor="b"/>
          <a:lstStyle>
            <a:lvl1pPr algn="l">
              <a:defRPr sz="19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1365" y="446089"/>
            <a:ext cx="5180251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8" y="1598613"/>
            <a:ext cx="3504286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1271-8C1C-419A-BCF6-DF53347C0EF5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867089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4800600"/>
            <a:ext cx="891307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8538" y="634965"/>
            <a:ext cx="8913078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367338"/>
            <a:ext cx="891307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A163-EE10-41E6-BB3D-69ED95C3E639}" type="datetime1">
              <a:rPr lang="en-US" smtClean="0"/>
              <a:pPr/>
              <a:t>5/31/2018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1183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0773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14" y="157"/>
            <a:ext cx="2356060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2133600"/>
            <a:ext cx="8913078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769F3-F22F-4604-9EC0-C98FAD1ACE95}" type="datetime1">
              <a:rPr lang="en-US" smtClean="0"/>
              <a:pPr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674" y="787783"/>
            <a:ext cx="77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99">
                <a:solidFill>
                  <a:srgbClr val="FEFFFF"/>
                </a:solidFill>
              </a:defRPr>
            </a:lvl1pPr>
          </a:lstStyle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692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893"/>
            <a:ext cx="12188825" cy="685621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Rectangle 21"/>
          <p:cNvSpPr/>
          <p:nvPr/>
        </p:nvSpPr>
        <p:spPr>
          <a:xfrm>
            <a:off x="0" y="2214554"/>
            <a:ext cx="5165718" cy="1323415"/>
          </a:xfrm>
          <a:prstGeom prst="rect">
            <a:avLst/>
          </a:prstGeom>
          <a:noFill/>
        </p:spPr>
        <p:txBody>
          <a:bodyPr wrap="square" lIns="91416" tIns="45708" rIns="91416" bIns="45708">
            <a:spAutoFit/>
          </a:bodyPr>
          <a:lstStyle/>
          <a:p>
            <a:pPr algn="ctr"/>
            <a:r>
              <a:rPr lang="en-US" sz="40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Re-Design </a:t>
            </a:r>
            <a:r>
              <a:rPr lang="en-US" sz="4000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0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Nablus court building</a:t>
            </a:r>
            <a:endParaRPr lang="en-US" sz="4000" b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 descr="C:\Users\ABET Center\Dropbox\ABET center\ABET center logo.bmp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22380" y="214290"/>
            <a:ext cx="2077607" cy="196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236496" y="4714884"/>
            <a:ext cx="5985162" cy="1569123"/>
          </a:xfrm>
          <a:prstGeom prst="rect">
            <a:avLst/>
          </a:prstGeom>
          <a:noFill/>
        </p:spPr>
        <p:txBody>
          <a:bodyPr wrap="square" lIns="91416" tIns="45708" rIns="91416" bIns="45708">
            <a:spAutoFit/>
          </a:bodyPr>
          <a:lstStyle/>
          <a:p>
            <a:r>
              <a:rPr lang="en-US" sz="2399" b="1" i="1" u="sng" dirty="0">
                <a:ln w="0"/>
                <a:latin typeface="Calibri" panose="020F0502020204030204" pitchFamily="34" charset="0"/>
              </a:rPr>
              <a:t>Prepared By</a:t>
            </a:r>
            <a:r>
              <a:rPr lang="en-US" sz="2399" b="1" dirty="0">
                <a:ln w="0"/>
                <a:latin typeface="Calibri" panose="020F0502020204030204" pitchFamily="34" charset="0"/>
              </a:rPr>
              <a:t>:             </a:t>
            </a:r>
            <a:r>
              <a:rPr lang="en-US" sz="2399" b="1" i="1" u="sng" dirty="0">
                <a:ln w="0"/>
                <a:latin typeface="Calibri" panose="020F0502020204030204" pitchFamily="34" charset="0"/>
              </a:rPr>
              <a:t>Supervisor</a:t>
            </a:r>
            <a:r>
              <a:rPr lang="en-US" sz="2399" b="1" dirty="0">
                <a:ln w="0"/>
                <a:latin typeface="Calibri" panose="020F0502020204030204" pitchFamily="34" charset="0"/>
              </a:rPr>
              <a:t>:  </a:t>
            </a:r>
            <a:r>
              <a:rPr lang="en-US" sz="2399" dirty="0">
                <a:ln w="0"/>
                <a:latin typeface="Calibri" panose="020F0502020204030204" pitchFamily="34" charset="0"/>
              </a:rPr>
              <a:t>           </a:t>
            </a:r>
          </a:p>
          <a:p>
            <a:r>
              <a:rPr lang="en-US" sz="2399" dirty="0" smtClean="0">
                <a:ln w="0"/>
                <a:latin typeface="Calibri" panose="020F0502020204030204" pitchFamily="34" charset="0"/>
                <a:cs typeface="+mj-cs"/>
              </a:rPr>
              <a:t>Maryana Fa’our.        </a:t>
            </a:r>
            <a:r>
              <a:rPr lang="en-US" sz="2399" dirty="0" smtClean="0">
                <a:ln w="0"/>
                <a:latin typeface="Calibri" panose="020F0502020204030204" pitchFamily="34" charset="0"/>
              </a:rPr>
              <a:t>Arch. Moayad Salhab</a:t>
            </a:r>
          </a:p>
          <a:p>
            <a:r>
              <a:rPr lang="en-US" sz="2399" dirty="0" smtClean="0">
                <a:ln w="0"/>
                <a:latin typeface="Calibri" panose="020F0502020204030204" pitchFamily="34" charset="0"/>
                <a:cs typeface="+mj-cs"/>
              </a:rPr>
              <a:t>Aya Estaitih.</a:t>
            </a:r>
          </a:p>
          <a:p>
            <a:r>
              <a:rPr lang="en-US" sz="2399" dirty="0" smtClean="0">
                <a:ln w="0"/>
                <a:latin typeface="Calibri" panose="020F0502020204030204" pitchFamily="34" charset="0"/>
              </a:rPr>
              <a:t>Enas Foqha.</a:t>
            </a:r>
            <a:endParaRPr lang="en-US" sz="2399" dirty="0">
              <a:ln w="0"/>
              <a:latin typeface="Calibri" panose="020F0502020204030204" pitchFamily="34" charset="0"/>
            </a:endParaRPr>
          </a:p>
        </p:txBody>
      </p:sp>
      <p:pic>
        <p:nvPicPr>
          <p:cNvPr id="13" name="Picture 22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470" y="1214422"/>
            <a:ext cx="6500858" cy="4500594"/>
          </a:xfrm>
          <a:prstGeom prst="ellipse">
            <a:avLst/>
          </a:prstGeom>
          <a:ln w="19050">
            <a:solidFill>
              <a:schemeClr val="tx1"/>
            </a:solidFill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44717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428604"/>
            <a:ext cx="8909366" cy="1143008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071546"/>
            <a:ext cx="9821206" cy="4118852"/>
          </a:xfrm>
        </p:spPr>
        <p:txBody>
          <a:bodyPr/>
          <a:lstStyle/>
          <a:p>
            <a:r>
              <a:rPr lang="en-US" dirty="0" smtClean="0"/>
              <a:t>First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1356.20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 courtrooms, judge chambers, offices, lawyers rooms and library. 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صورة 7" descr="ff.PNG"/>
          <p:cNvPicPr>
            <a:picLocks noChangeAspect="1"/>
          </p:cNvPicPr>
          <p:nvPr/>
        </p:nvPicPr>
        <p:blipFill>
          <a:blip r:embed="rId2"/>
          <a:srcRect l="1976" t="1549" r="4163" b="2389"/>
          <a:stretch>
            <a:fillRect/>
          </a:stretch>
        </p:blipFill>
        <p:spPr>
          <a:xfrm>
            <a:off x="6094412" y="2786058"/>
            <a:ext cx="5462385" cy="37862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صورة 8" descr="ff 2.PNG"/>
          <p:cNvPicPr>
            <a:picLocks noChangeAspect="1"/>
          </p:cNvPicPr>
          <p:nvPr/>
        </p:nvPicPr>
        <p:blipFill>
          <a:blip r:embed="rId3"/>
          <a:srcRect r="3022" b="7143"/>
          <a:stretch>
            <a:fillRect/>
          </a:stretch>
        </p:blipFill>
        <p:spPr>
          <a:xfrm>
            <a:off x="699610" y="2786058"/>
            <a:ext cx="5109049" cy="37862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مربع نص 9"/>
          <p:cNvSpPr txBox="1"/>
          <p:nvPr/>
        </p:nvSpPr>
        <p:spPr>
          <a:xfrm>
            <a:off x="2308198" y="2428868"/>
            <a:ext cx="179889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(Existing design)</a:t>
            </a:r>
            <a:endParaRPr lang="ar-SA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8023238" y="2428868"/>
            <a:ext cx="1513556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(New design)</a:t>
            </a:r>
            <a:endParaRPr lang="ar-SA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87783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428604"/>
            <a:ext cx="8909366" cy="1143008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071546"/>
            <a:ext cx="9821206" cy="4118852"/>
          </a:xfrm>
        </p:spPr>
        <p:txBody>
          <a:bodyPr/>
          <a:lstStyle/>
          <a:p>
            <a:r>
              <a:rPr lang="en-US" dirty="0" smtClean="0"/>
              <a:t>Second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1356.2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 courtrooms, judge chambers, offices and lawyer rooms.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صورة 9" descr="sf b.PNG"/>
          <p:cNvPicPr>
            <a:picLocks noChangeAspect="1"/>
          </p:cNvPicPr>
          <p:nvPr/>
        </p:nvPicPr>
        <p:blipFill>
          <a:blip r:embed="rId2"/>
          <a:srcRect l="1270" r="933"/>
          <a:stretch>
            <a:fillRect/>
          </a:stretch>
        </p:blipFill>
        <p:spPr>
          <a:xfrm>
            <a:off x="879438" y="2857496"/>
            <a:ext cx="4978815" cy="36433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صورة 5" descr="sf new.PNG"/>
          <p:cNvPicPr>
            <a:picLocks noChangeAspect="1"/>
          </p:cNvPicPr>
          <p:nvPr/>
        </p:nvPicPr>
        <p:blipFill>
          <a:blip r:embed="rId3"/>
          <a:srcRect l="1977"/>
          <a:stretch>
            <a:fillRect/>
          </a:stretch>
        </p:blipFill>
        <p:spPr>
          <a:xfrm>
            <a:off x="6165850" y="2857496"/>
            <a:ext cx="5572164" cy="36433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مربع نص 7"/>
          <p:cNvSpPr txBox="1"/>
          <p:nvPr/>
        </p:nvSpPr>
        <p:spPr>
          <a:xfrm>
            <a:off x="2522512" y="2500306"/>
            <a:ext cx="179889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(Existing design)</a:t>
            </a:r>
            <a:endParaRPr lang="ar-SA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8237552" y="2500306"/>
            <a:ext cx="1513556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(New design)</a:t>
            </a:r>
            <a:endParaRPr lang="ar-SA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87783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714488"/>
            <a:ext cx="8913078" cy="5143512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Western Elevation.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صورة 5" descr="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876" y="1714488"/>
            <a:ext cx="10644718" cy="421484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581434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785926"/>
            <a:ext cx="8913078" cy="5072074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Eastern Elevation.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صورة 6" descr="e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942" y="1643050"/>
            <a:ext cx="9358378" cy="444487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227025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445224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Northern Elevation.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صورة 4" descr="e3.PNG"/>
          <p:cNvPicPr>
            <a:picLocks noChangeAspect="1"/>
          </p:cNvPicPr>
          <p:nvPr/>
        </p:nvPicPr>
        <p:blipFill>
          <a:blip r:embed="rId2"/>
          <a:srcRect t="3333"/>
          <a:stretch>
            <a:fillRect/>
          </a:stretch>
        </p:blipFill>
        <p:spPr>
          <a:xfrm>
            <a:off x="1951008" y="2000240"/>
            <a:ext cx="8429684" cy="414340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8686629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445224"/>
          </a:xfrm>
        </p:spPr>
        <p:txBody>
          <a:bodyPr>
            <a:normAutofit/>
          </a:bodyPr>
          <a:lstStyle/>
          <a:p>
            <a:r>
              <a:rPr lang="en-US" dirty="0" smtClean="0"/>
              <a:t>Sections: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Section 1-1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صورة 5" descr="s1.PNG"/>
          <p:cNvPicPr>
            <a:picLocks noChangeAspect="1"/>
          </p:cNvPicPr>
          <p:nvPr/>
        </p:nvPicPr>
        <p:blipFill>
          <a:blip r:embed="rId2"/>
          <a:srcRect b="7012"/>
          <a:stretch>
            <a:fillRect/>
          </a:stretch>
        </p:blipFill>
        <p:spPr>
          <a:xfrm>
            <a:off x="2665388" y="1928802"/>
            <a:ext cx="6786610" cy="414340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0188696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588124"/>
          </a:xfrm>
        </p:spPr>
        <p:txBody>
          <a:bodyPr>
            <a:normAutofit/>
          </a:bodyPr>
          <a:lstStyle/>
          <a:p>
            <a:r>
              <a:rPr lang="en-US" dirty="0" smtClean="0"/>
              <a:t>Sections: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Section 2-2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صورة 6" descr="s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074" y="2000240"/>
            <a:ext cx="8143932" cy="366130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1901556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4. Environmental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Thermal Design </a:t>
            </a:r>
          </a:p>
          <a:p>
            <a:pPr algn="l" rtl="0"/>
            <a:r>
              <a:rPr lang="en-US" sz="2400" dirty="0" smtClean="0"/>
              <a:t>Acoustical Design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76313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909366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1340768"/>
            <a:ext cx="8913078" cy="457045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Design Builder </a:t>
            </a:r>
            <a:r>
              <a:rPr lang="en-US" sz="2000" dirty="0" smtClean="0"/>
              <a:t>program</a:t>
            </a:r>
            <a:r>
              <a:rPr lang="en-US" sz="2000" dirty="0"/>
              <a:t> </a:t>
            </a:r>
            <a:r>
              <a:rPr lang="en-US" sz="2000" dirty="0" smtClean="0"/>
              <a:t>( 3D Model ):</a:t>
            </a:r>
          </a:p>
          <a:p>
            <a:pPr marL="0" indent="0" algn="l" rtl="0">
              <a:buNone/>
            </a:pPr>
            <a:endParaRPr lang="en-US" sz="2000" dirty="0"/>
          </a:p>
          <a:p>
            <a:pPr marL="0" indent="0" algn="ctr" rtl="0">
              <a:buNone/>
            </a:pPr>
            <a:r>
              <a:rPr lang="en-US" sz="2000" dirty="0"/>
              <a:t/>
            </a:r>
            <a:br>
              <a:rPr lang="en-US" sz="2000" dirty="0"/>
            </a:br>
            <a:endParaRPr lang="ar-JO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صورة 6" descr="sun path 2.PNG"/>
          <p:cNvPicPr/>
          <p:nvPr/>
        </p:nvPicPr>
        <p:blipFill>
          <a:blip r:embed="rId2"/>
          <a:srcRect l="1264" t="4855" r="4467"/>
          <a:stretch>
            <a:fillRect/>
          </a:stretch>
        </p:blipFill>
        <p:spPr>
          <a:xfrm>
            <a:off x="2593950" y="2000240"/>
            <a:ext cx="8215370" cy="450059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4170299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988" y="624110"/>
            <a:ext cx="9223628" cy="128089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Thermal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7988" y="1484784"/>
            <a:ext cx="9223628" cy="4426438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Natural daylight analysis</a:t>
            </a:r>
            <a:r>
              <a:rPr lang="en-US" sz="2000" b="1" dirty="0" smtClean="0"/>
              <a:t>.</a:t>
            </a:r>
          </a:p>
          <a:p>
            <a:pPr marL="0" indent="0" algn="l" rtl="0">
              <a:buNone/>
            </a:pPr>
            <a:endParaRPr lang="en-US" sz="2000" b="1" dirty="0"/>
          </a:p>
          <a:p>
            <a:pPr marL="0" indent="0" algn="ctr" rtl="0">
              <a:buNone/>
            </a:pPr>
            <a:endParaRPr lang="ar-JO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39303632"/>
              </p:ext>
            </p:extLst>
          </p:nvPr>
        </p:nvGraphicFramePr>
        <p:xfrm>
          <a:off x="1593818" y="2500306"/>
          <a:ext cx="3647796" cy="3366943"/>
        </p:xfrm>
        <a:graphic>
          <a:graphicData uri="http://schemas.openxmlformats.org/drawingml/2006/table">
            <a:tbl>
              <a:tblPr rtl="1" firstRow="1" bandRow="1">
                <a:tableStyleId>{0505E3EF-67EA-436B-97B2-0124C06EBD24}</a:tableStyleId>
              </a:tblPr>
              <a:tblGrid>
                <a:gridCol w="1590496"/>
                <a:gridCol w="2057300"/>
              </a:tblGrid>
              <a:tr h="6614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/>
                        <a:t>D.F</a:t>
                      </a:r>
                      <a:endParaRPr lang="ar-JO" sz="2000" kern="1200" dirty="0" smtClean="0"/>
                    </a:p>
                    <a:p>
                      <a:pPr marL="0" algn="ctr" defTabSz="914400" rtl="0" eaLnBrk="1" latinLnBrk="0" hangingPunct="1"/>
                      <a:endParaRPr lang="ar-JO" sz="18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smtClean="0"/>
                        <a:t>Function</a:t>
                      </a:r>
                      <a:endParaRPr lang="ar-JO" sz="2000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416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2.16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Courtroom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177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3.22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799" kern="1200" dirty="0" smtClean="0"/>
                        <a:t>Judge Chamber </a:t>
                      </a:r>
                      <a:endParaRPr lang="ar-JO" sz="1799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3318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3.85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799" kern="1200" dirty="0" smtClean="0"/>
                        <a:t>Office</a:t>
                      </a:r>
                      <a:r>
                        <a:rPr lang="en-US" dirty="0" smtClean="0"/>
                        <a:t> 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3318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5.40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Lawyer room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3318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2.40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Cafeteria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3318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2.80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Medical clinic 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3318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2.65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Library</a:t>
                      </a:r>
                      <a:endParaRPr lang="ar-J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صورة 7" descr="daylight for ground flo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346" y="2214554"/>
            <a:ext cx="6224955" cy="371477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7020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980" y="993853"/>
            <a:ext cx="8909366" cy="769009"/>
          </a:xfrm>
        </p:spPr>
        <p:txBody>
          <a:bodyPr/>
          <a:lstStyle/>
          <a:p>
            <a:pPr rtl="0"/>
            <a:r>
              <a:rPr lang="en-US" b="1" dirty="0" smtClean="0"/>
              <a:t>Contents: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2133600"/>
            <a:ext cx="8913078" cy="4103712"/>
          </a:xfrm>
        </p:spPr>
        <p:txBody>
          <a:bodyPr>
            <a:normAutofit/>
          </a:bodyPr>
          <a:lstStyle/>
          <a:p>
            <a:pPr marL="452438" indent="-457200" algn="l" rtl="0">
              <a:buFont typeface="+mj-lt"/>
              <a:buAutoNum type="arabicPeriod"/>
            </a:pPr>
            <a:r>
              <a:rPr lang="en-US" sz="2000" dirty="0" smtClean="0"/>
              <a:t>Introduction.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Site Analysis.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 smtClean="0"/>
              <a:t>Architectural Design.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Environmental </a:t>
            </a:r>
            <a:r>
              <a:rPr lang="en-US" sz="2000" dirty="0" smtClean="0"/>
              <a:t>Design.</a:t>
            </a:r>
            <a:endParaRPr lang="en-US" sz="2000" dirty="0"/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Structural design.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Electrical design.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Mechanical design 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Safety.</a:t>
            </a:r>
          </a:p>
          <a:p>
            <a:pPr marL="452438" indent="-457200" algn="l" rtl="0">
              <a:buFont typeface="+mj-lt"/>
              <a:buAutoNum type="arabicPeriod"/>
            </a:pPr>
            <a:r>
              <a:rPr lang="en-US" sz="2000" dirty="0"/>
              <a:t>Quantity Survey.</a:t>
            </a: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452438" indent="-457200" algn="l" rtl="0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6734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10305"/>
            <a:ext cx="9511660" cy="720080"/>
          </a:xfrm>
        </p:spPr>
        <p:txBody>
          <a:bodyPr/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556792"/>
            <a:ext cx="9727684" cy="504056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Shading: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sz="2000" dirty="0"/>
              <a:t>Shading in winter (21</a:t>
            </a:r>
            <a:r>
              <a:rPr lang="en-US" sz="2000" baseline="30000" dirty="0"/>
              <a:t>St</a:t>
            </a:r>
            <a:r>
              <a:rPr lang="en-US" sz="2000" dirty="0"/>
              <a:t>/January</a:t>
            </a:r>
            <a:r>
              <a:rPr lang="en-US" sz="2000" dirty="0" smtClean="0"/>
              <a:t>)</a:t>
            </a:r>
          </a:p>
          <a:p>
            <a:pPr marL="0" indent="0" algn="l" rtl="0">
              <a:buNone/>
            </a:pPr>
            <a:r>
              <a:rPr lang="en-US" sz="2000" dirty="0" smtClean="0"/>
              <a:t>                      At </a:t>
            </a:r>
            <a:r>
              <a:rPr lang="en-US" sz="2000" dirty="0"/>
              <a:t>8:00 AM.                                           </a:t>
            </a:r>
            <a:r>
              <a:rPr lang="en-US" sz="2000" dirty="0" smtClean="0"/>
              <a:t>      </a:t>
            </a:r>
            <a:r>
              <a:rPr lang="en-US" sz="2000" dirty="0"/>
              <a:t>At  12:00 AM.</a:t>
            </a:r>
          </a:p>
          <a:p>
            <a:pPr marL="0" indent="0" algn="l" rtl="0">
              <a:buNone/>
            </a:pPr>
            <a:endParaRPr lang="en-US" sz="2000" dirty="0"/>
          </a:p>
          <a:p>
            <a:pPr marL="457200" indent="-457200" algn="l" rtl="0">
              <a:buFont typeface="+mj-lt"/>
              <a:buAutoNum type="arabicParenR"/>
            </a:pPr>
            <a:endParaRPr lang="en-US" sz="2000" dirty="0" smtClean="0"/>
          </a:p>
          <a:p>
            <a:pPr marL="0" indent="0" algn="ctr" rtl="0">
              <a:buNone/>
            </a:pPr>
            <a:endParaRPr lang="ar-JO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صورة 7" descr="21-1 ,, 8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132" y="2928934"/>
            <a:ext cx="4333272" cy="335758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صورة 8" descr="21-1 ,, 12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916" y="2928934"/>
            <a:ext cx="4481807" cy="335758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7440886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3111" y="705946"/>
            <a:ext cx="8909366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972" y="1700808"/>
            <a:ext cx="9367644" cy="421041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2)</a:t>
            </a:r>
            <a:r>
              <a:rPr lang="en-US" sz="1800" dirty="0" smtClean="0"/>
              <a:t>   Shading </a:t>
            </a:r>
            <a:r>
              <a:rPr lang="en-US" sz="1800" dirty="0"/>
              <a:t>in summer (21</a:t>
            </a:r>
            <a:r>
              <a:rPr lang="en-US" sz="1800" baseline="30000" dirty="0"/>
              <a:t>St</a:t>
            </a:r>
            <a:r>
              <a:rPr lang="en-US" sz="1800" dirty="0"/>
              <a:t>/July)</a:t>
            </a:r>
            <a:br>
              <a:rPr lang="en-US" sz="1800" dirty="0"/>
            </a:br>
            <a:endParaRPr lang="en-US" sz="1800" dirty="0" smtClean="0"/>
          </a:p>
          <a:p>
            <a:pPr marL="0" indent="0" algn="l" rtl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    At </a:t>
            </a:r>
            <a:r>
              <a:rPr lang="en-US" sz="1800" dirty="0"/>
              <a:t>8:00 AM                              </a:t>
            </a:r>
            <a:r>
              <a:rPr lang="en-US" sz="1800" dirty="0" smtClean="0"/>
              <a:t>                                  </a:t>
            </a:r>
            <a:r>
              <a:rPr lang="en-US" sz="1800" dirty="0"/>
              <a:t>At 12:00 AM</a:t>
            </a:r>
            <a:br>
              <a:rPr lang="en-US" sz="1800" dirty="0"/>
            </a:b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صورة 7" descr="21-7- 8,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008" y="2857496"/>
            <a:ext cx="4214842" cy="32147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صورة 8" descr="21-7- ,, 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0230" y="2857496"/>
            <a:ext cx="4448749" cy="321471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0751478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4110"/>
            <a:ext cx="9439652" cy="644650"/>
          </a:xfrm>
        </p:spPr>
        <p:txBody>
          <a:bodyPr/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idx="1"/>
          </p:nvPr>
        </p:nvSpPr>
        <p:spPr>
          <a:xfrm>
            <a:off x="2022446" y="1500174"/>
            <a:ext cx="9479170" cy="4411048"/>
          </a:xfrm>
        </p:spPr>
        <p:txBody>
          <a:bodyPr/>
          <a:lstStyle/>
          <a:p>
            <a:r>
              <a:rPr lang="en-US" sz="2000" b="1" dirty="0" smtClean="0"/>
              <a:t>Materials: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sz="2000" dirty="0" smtClean="0"/>
              <a:t>External walls                                                       Internal walls </a:t>
            </a:r>
          </a:p>
          <a:p>
            <a:pPr>
              <a:buNone/>
            </a:pPr>
            <a:r>
              <a:rPr lang="en-US" dirty="0" smtClean="0"/>
              <a:t>     U-value = 0.448 w/m2.k                                              U-value = 1.188 w/m2.k   </a:t>
            </a:r>
            <a:endParaRPr lang="ar-SA" dirty="0"/>
          </a:p>
        </p:txBody>
      </p:sp>
      <p:pic>
        <p:nvPicPr>
          <p:cNvPr id="11" name="صورة 10" descr="external wall 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322" y="2857496"/>
            <a:ext cx="4109238" cy="350046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صورة 11" descr="internal wall 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4544" y="2857496"/>
            <a:ext cx="4071966" cy="350046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0424569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996" y="624110"/>
            <a:ext cx="9151620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>
          <a:xfrm>
            <a:off x="2093884" y="1357298"/>
            <a:ext cx="9407732" cy="4553924"/>
          </a:xfrm>
        </p:spPr>
        <p:txBody>
          <a:bodyPr/>
          <a:lstStyle/>
          <a:p>
            <a:r>
              <a:rPr lang="en-US" sz="2000" b="1" dirty="0" smtClean="0"/>
              <a:t>Materials: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sz="2000" dirty="0" smtClean="0"/>
              <a:t>Ceiling                                                                  Internal floor </a:t>
            </a:r>
          </a:p>
          <a:p>
            <a:pPr>
              <a:buNone/>
            </a:pPr>
            <a:r>
              <a:rPr lang="en-US" dirty="0" smtClean="0"/>
              <a:t>     U-value = 0.319 w/m2.k                                              U-value = 0.424 w/m2.k   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9" name="صورة 8" descr="u for roo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197" y="2857496"/>
            <a:ext cx="3909135" cy="34290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صورة 9" descr="internal floor 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982" y="2857496"/>
            <a:ext cx="3857652" cy="341780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545852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24110"/>
            <a:ext cx="9511660" cy="788666"/>
          </a:xfrm>
        </p:spPr>
        <p:txBody>
          <a:bodyPr/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916" y="1714488"/>
            <a:ext cx="9871700" cy="4954872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tx1"/>
                </a:solidFill>
              </a:rPr>
              <a:t>Heating and cooling </a:t>
            </a:r>
            <a:r>
              <a:rPr lang="en-US" dirty="0" smtClean="0">
                <a:solidFill>
                  <a:schemeClr val="tx1"/>
                </a:solidFill>
              </a:rPr>
              <a:t>Capacities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 rtl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Site energy.</a:t>
            </a:r>
          </a:p>
          <a:p>
            <a:pPr marL="0" indent="0" algn="ctr" rtl="0">
              <a:buNone/>
            </a:pPr>
            <a:endParaRPr lang="ar-J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59159163"/>
              </p:ext>
            </p:extLst>
          </p:nvPr>
        </p:nvGraphicFramePr>
        <p:xfrm>
          <a:off x="2308198" y="2143116"/>
          <a:ext cx="5572165" cy="1357323"/>
        </p:xfrm>
        <a:graphic>
          <a:graphicData uri="http://schemas.openxmlformats.org/drawingml/2006/table">
            <a:tbl>
              <a:tblPr rtl="1" firstRow="1" bandRow="1">
                <a:tableStyleId>{D113A9D2-9D6B-4929-AA2D-F23B5EE8CBE7}</a:tableStyleId>
              </a:tblPr>
              <a:tblGrid>
                <a:gridCol w="2089204"/>
                <a:gridCol w="1642030"/>
                <a:gridCol w="1840931"/>
              </a:tblGrid>
              <a:tr h="451241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design</a:t>
                      </a:r>
                      <a:endParaRPr lang="ar-JO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deign</a:t>
                      </a:r>
                      <a:endParaRPr lang="ar-JO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endParaRPr lang="ar-JO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1241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218.18 kW</a:t>
                      </a:r>
                      <a:endParaRPr lang="ar-JO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226.37</a:t>
                      </a:r>
                      <a:endParaRPr lang="ar-JO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 </a:t>
                      </a:r>
                      <a:endParaRPr lang="ar-JO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4841">
                <a:tc>
                  <a:txBody>
                    <a:bodyPr/>
                    <a:lstStyle/>
                    <a:p>
                      <a:pPr algn="ctr" rtl="0"/>
                      <a:r>
                        <a:rPr lang="en-US" sz="1799" b="1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124 kW</a:t>
                      </a:r>
                      <a:endParaRPr lang="ar-JO" sz="1799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799" b="1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191.96 kW</a:t>
                      </a:r>
                      <a:endParaRPr lang="ar-JO" sz="1799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799" b="1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Heating</a:t>
                      </a:r>
                      <a:endParaRPr lang="ar-JO" sz="1799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صورة 7" descr="site energ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694" y="4286256"/>
            <a:ext cx="9792761" cy="192882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8997028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259" y="650314"/>
            <a:ext cx="8909366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9561" y="1268760"/>
            <a:ext cx="9502055" cy="475831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simulation</a:t>
            </a:r>
            <a:r>
              <a:rPr lang="en-US" sz="2000" dirty="0" smtClean="0"/>
              <a:t>:</a:t>
            </a:r>
          </a:p>
          <a:p>
            <a:pPr marL="0" indent="0" algn="l" rtl="0">
              <a:buNone/>
            </a:pPr>
            <a:endParaRPr lang="en-US" sz="2000" dirty="0"/>
          </a:p>
          <a:p>
            <a:pPr marL="0" indent="0" algn="ctr" rtl="0">
              <a:buNone/>
            </a:pPr>
            <a:endParaRPr lang="ar-JO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صورة 4" descr="comfo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884" y="1857364"/>
            <a:ext cx="7973434" cy="457203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5067576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1924" y="624110"/>
            <a:ext cx="9799692" cy="1280890"/>
          </a:xfrm>
        </p:spPr>
        <p:txBody>
          <a:bodyPr/>
          <a:lstStyle/>
          <a:p>
            <a:pPr rtl="0"/>
            <a:r>
              <a:rPr lang="en-US" dirty="0" smtClean="0"/>
              <a:t>Acoustical Design: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319" y="1412776"/>
            <a:ext cx="9799692" cy="4282422"/>
          </a:xfrm>
        </p:spPr>
        <p:txBody>
          <a:bodyPr/>
          <a:lstStyle/>
          <a:p>
            <a:pPr algn="l" rtl="0"/>
            <a:r>
              <a:rPr lang="en-US" sz="1800" b="1" dirty="0">
                <a:latin typeface="+mj-lt"/>
              </a:rPr>
              <a:t>Reverberation </a:t>
            </a:r>
            <a:r>
              <a:rPr lang="en-US" sz="1800" b="1" dirty="0" smtClean="0">
                <a:latin typeface="+mj-lt"/>
              </a:rPr>
              <a:t>Time (</a:t>
            </a:r>
            <a:r>
              <a:rPr lang="en-US" sz="1800" b="1" dirty="0">
                <a:latin typeface="+mj-lt"/>
              </a:rPr>
              <a:t>RT60):</a:t>
            </a:r>
            <a:r>
              <a:rPr lang="en-US" sz="2000" dirty="0">
                <a:latin typeface="Tw Cen MT (Body)"/>
              </a:rPr>
              <a:t/>
            </a:r>
            <a:br>
              <a:rPr lang="en-US" sz="2000" dirty="0">
                <a:latin typeface="Tw Cen MT (Body)"/>
              </a:rPr>
            </a:br>
            <a:r>
              <a:rPr lang="en-US" sz="2000" dirty="0" smtClean="0">
                <a:latin typeface="Tw Cen MT (Body)"/>
              </a:rPr>
              <a:t>“</a:t>
            </a:r>
            <a:r>
              <a:rPr lang="en-US" dirty="0" err="1" smtClean="0"/>
              <a:t>Ecotect</a:t>
            </a:r>
            <a:r>
              <a:rPr lang="en-US" dirty="0" smtClean="0"/>
              <a:t>” </a:t>
            </a:r>
            <a:r>
              <a:rPr lang="en-US" dirty="0"/>
              <a:t>Software used for calculation of RT60. </a:t>
            </a:r>
            <a:r>
              <a:rPr lang="en-US" dirty="0" smtClean="0"/>
              <a:t>Five </a:t>
            </a:r>
            <a:r>
              <a:rPr lang="en-US" dirty="0"/>
              <a:t>zones were taken </a:t>
            </a:r>
            <a:r>
              <a:rPr lang="en-US" dirty="0" smtClean="0"/>
              <a:t>into consideration:</a:t>
            </a:r>
          </a:p>
          <a:p>
            <a:pPr marL="0" indent="0">
              <a:buNone/>
            </a:pPr>
            <a:r>
              <a:rPr lang="en-US" b="1" dirty="0" smtClean="0"/>
              <a:t>Courtroom</a:t>
            </a:r>
            <a:r>
              <a:rPr lang="en-US" dirty="0" smtClean="0"/>
              <a:t>: The required RT60 for this zone is </a:t>
            </a:r>
            <a:r>
              <a:rPr lang="en-US" dirty="0"/>
              <a:t>between (</a:t>
            </a:r>
            <a:r>
              <a:rPr lang="en-US" dirty="0" smtClean="0"/>
              <a:t>0.6 </a:t>
            </a:r>
            <a:r>
              <a:rPr lang="en-US" dirty="0"/>
              <a:t>– </a:t>
            </a:r>
            <a:r>
              <a:rPr lang="en-US" dirty="0" smtClean="0"/>
              <a:t>1.2), we used normal layers in floor and ceiling but plasterboard of thickness 12.5mm was used for walls to meet the standard value.</a:t>
            </a:r>
          </a:p>
          <a:p>
            <a:pPr marL="0" indent="0" algn="l" rtl="0">
              <a:buNone/>
            </a:pPr>
            <a:r>
              <a:rPr lang="en-US" dirty="0" smtClean="0"/>
              <a:t>  </a:t>
            </a:r>
            <a:endParaRPr lang="en-US" sz="2000" dirty="0" smtClean="0">
              <a:latin typeface="Tw Cen MT (Body)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8" name="صورة 7" descr="courtroom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040" y="3500438"/>
            <a:ext cx="4033696" cy="271464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صورة 10" descr="courtro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884" y="3500438"/>
            <a:ext cx="4041579" cy="271464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53952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24110"/>
            <a:ext cx="9511660" cy="1280890"/>
          </a:xfrm>
        </p:spPr>
        <p:txBody>
          <a:bodyPr/>
          <a:lstStyle/>
          <a:p>
            <a:pPr rtl="0"/>
            <a:r>
              <a:rPr lang="en-US" dirty="0" smtClean="0"/>
              <a:t>Acoustical Design: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63950008"/>
              </p:ext>
            </p:extLst>
          </p:nvPr>
        </p:nvGraphicFramePr>
        <p:xfrm>
          <a:off x="6886500" y="2846040"/>
          <a:ext cx="4351450" cy="294041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870290"/>
                <a:gridCol w="870290"/>
                <a:gridCol w="870290"/>
                <a:gridCol w="870290"/>
                <a:gridCol w="870290"/>
              </a:tblGrid>
              <a:tr h="2940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SABINE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NOR-ER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MIL-SE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FREQ.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ABSPT.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RT(60)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RT(60)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RT(60)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78.285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1.19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1.06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83.711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1.10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0.65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0.96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063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84.808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063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1.03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0.64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0.89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89.570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0.95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0.63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0.81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1kHz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120.061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0.72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0.48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0.56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2kHz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99.645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0.81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0.58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0.67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041">
                <a:tc>
                  <a:txBody>
                    <a:bodyPr/>
                    <a:lstStyle/>
                    <a:p>
                      <a:pPr marL="0" marR="0" algn="ctr" defTabSz="457063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4kHz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063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119.169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0.67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0.45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0.51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8kHz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119.035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0.60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0.42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0.47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43410114"/>
              </p:ext>
            </p:extLst>
          </p:nvPr>
        </p:nvGraphicFramePr>
        <p:xfrm>
          <a:off x="1485899" y="1905000"/>
          <a:ext cx="4176464" cy="147815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88232"/>
                <a:gridCol w="2088232"/>
              </a:tblGrid>
              <a:tr h="3656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Final Layer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 Plasterboard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Terrazzo</a:t>
                      </a:r>
                      <a:r>
                        <a:rPr lang="en-US" baseline="0" dirty="0" smtClean="0"/>
                        <a:t> Tiles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Gypsum</a:t>
                      </a:r>
                      <a:r>
                        <a:rPr lang="en-US" baseline="0" dirty="0" smtClean="0"/>
                        <a:t> board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9135" y="144024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Final Layers: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45786" y="224965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RT 60 values:</a:t>
            </a:r>
          </a:p>
        </p:txBody>
      </p:sp>
      <p:pic>
        <p:nvPicPr>
          <p:cNvPr id="12" name="صورة 11" descr="courtroom plast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942" y="3643314"/>
            <a:ext cx="4402208" cy="27860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578713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8792"/>
            <a:ext cx="8909366" cy="1023205"/>
          </a:xfrm>
        </p:spPr>
        <p:txBody>
          <a:bodyPr/>
          <a:lstStyle/>
          <a:p>
            <a:r>
              <a:rPr lang="en-US" dirty="0"/>
              <a:t>Acoustical Design: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53852" y="1799617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Reverberation Time Algorithm:</a:t>
            </a:r>
          </a:p>
        </p:txBody>
      </p:sp>
      <p:pic>
        <p:nvPicPr>
          <p:cNvPr id="8" name="صورة 7" descr="rt for courtroo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132" y="2285992"/>
            <a:ext cx="9001188" cy="385765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8248804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4110"/>
            <a:ext cx="9439652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948" y="1412776"/>
            <a:ext cx="9583668" cy="4498446"/>
          </a:xfrm>
        </p:spPr>
        <p:txBody>
          <a:bodyPr/>
          <a:lstStyle/>
          <a:p>
            <a:pPr algn="l" rtl="0"/>
            <a:r>
              <a:rPr lang="en-US" b="1" dirty="0" smtClean="0"/>
              <a:t>Sound Transmission Class (STC):</a:t>
            </a:r>
          </a:p>
          <a:p>
            <a:pPr marL="0" indent="0" algn="l" rtl="0">
              <a:buNone/>
            </a:pPr>
            <a:r>
              <a:rPr lang="en-US" dirty="0" smtClean="0"/>
              <a:t>We use “</a:t>
            </a:r>
            <a:r>
              <a:rPr lang="en-US" dirty="0" err="1" smtClean="0"/>
              <a:t>Insul</a:t>
            </a:r>
            <a:r>
              <a:rPr lang="en-US" dirty="0" smtClean="0"/>
              <a:t>” Software in order to achieve the required design. 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99210247"/>
              </p:ext>
            </p:extLst>
          </p:nvPr>
        </p:nvGraphicFramePr>
        <p:xfrm>
          <a:off x="6951668" y="3000372"/>
          <a:ext cx="3929090" cy="232727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02971"/>
                <a:gridCol w="1513917"/>
                <a:gridCol w="812202"/>
              </a:tblGrid>
              <a:tr h="8166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Room Being Considered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Adjacent Area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063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STC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1338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Courtroom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Corridor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STC 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1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Outside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STC </a:t>
                      </a:r>
                      <a:r>
                        <a:rPr lang="en-US" sz="1200" dirty="0" smtClean="0">
                          <a:effectLst/>
                        </a:rPr>
                        <a:t> 50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Judge</a:t>
                      </a:r>
                      <a:r>
                        <a:rPr lang="en-US" sz="1200" baseline="0" dirty="0" smtClean="0">
                          <a:effectLst/>
                        </a:rPr>
                        <a:t> chamber 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Judge</a:t>
                      </a:r>
                      <a:r>
                        <a:rPr lang="en-US" sz="1200" baseline="0" dirty="0" smtClean="0">
                          <a:effectLst/>
                        </a:rPr>
                        <a:t> chamber</a:t>
                      </a: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STC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Corridor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STC 47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algn="ctr" defTabSz="457063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Conference room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Office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STC 41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صورة 13" descr="st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256" y="2500306"/>
            <a:ext cx="4232055" cy="378621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5711838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996" y="624110"/>
            <a:ext cx="9151620" cy="128089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1. Introduction:</a:t>
            </a:r>
            <a:endParaRPr lang="ar-JO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22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50" y="1643050"/>
            <a:ext cx="8286807" cy="45720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8902858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4110"/>
            <a:ext cx="9439652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948" y="1412776"/>
            <a:ext cx="9583668" cy="4498446"/>
          </a:xfrm>
        </p:spPr>
        <p:txBody>
          <a:bodyPr/>
          <a:lstStyle/>
          <a:p>
            <a:pPr algn="l" rtl="0"/>
            <a:r>
              <a:rPr lang="en-US" b="1" dirty="0" smtClean="0"/>
              <a:t>Sound Transmission Class (STC):</a:t>
            </a:r>
          </a:p>
          <a:p>
            <a:pPr marL="0" lvl="0" indent="0" algn="l" rtl="0">
              <a:buNone/>
            </a:pPr>
            <a:r>
              <a:rPr lang="en-US" b="1" dirty="0" smtClean="0"/>
              <a:t>1- External Wall: </a:t>
            </a:r>
            <a:r>
              <a:rPr lang="en-US" dirty="0"/>
              <a:t>The required STC for the wall is </a:t>
            </a:r>
            <a:r>
              <a:rPr lang="en-US" dirty="0" smtClean="0"/>
              <a:t>50, and </a:t>
            </a:r>
            <a:r>
              <a:rPr lang="en-US" dirty="0"/>
              <a:t>the designed value by using </a:t>
            </a:r>
            <a:r>
              <a:rPr lang="en-US" dirty="0" smtClean="0"/>
              <a:t>“</a:t>
            </a:r>
            <a:r>
              <a:rPr lang="en-US" dirty="0" err="1" smtClean="0"/>
              <a:t>Insul</a:t>
            </a:r>
            <a:r>
              <a:rPr lang="en-US" dirty="0" smtClean="0"/>
              <a:t>” </a:t>
            </a:r>
            <a:r>
              <a:rPr lang="en-US" dirty="0"/>
              <a:t>software is 50 </a:t>
            </a:r>
            <a:r>
              <a:rPr lang="en-US" dirty="0" smtClean="0"/>
              <a:t>dB.</a:t>
            </a: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2808264" y="5429264"/>
            <a:ext cx="6768752" cy="12241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1998" y="3571876"/>
            <a:ext cx="1449432" cy="101938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4" name="صورة 13" descr="courtroom stc outisd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702" y="2643182"/>
            <a:ext cx="2968760" cy="2643205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5" name="صورة 14" descr="outside.jpg"/>
          <p:cNvPicPr/>
          <p:nvPr/>
        </p:nvPicPr>
        <p:blipFill>
          <a:blip r:embed="rId5"/>
          <a:srcRect t="14106" r="5490"/>
          <a:stretch>
            <a:fillRect/>
          </a:stretch>
        </p:blipFill>
        <p:spPr>
          <a:xfrm>
            <a:off x="6594478" y="2643182"/>
            <a:ext cx="2857520" cy="264320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5711838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948" y="624110"/>
            <a:ext cx="9583668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948" y="1412776"/>
            <a:ext cx="9583668" cy="4498446"/>
          </a:xfrm>
        </p:spPr>
        <p:txBody>
          <a:bodyPr/>
          <a:lstStyle/>
          <a:p>
            <a:pPr marL="0" lvl="0" indent="0" algn="l" rtl="0">
              <a:buNone/>
            </a:pPr>
            <a:r>
              <a:rPr lang="en-US" b="1" dirty="0" smtClean="0"/>
              <a:t>2- Internal Wall: </a:t>
            </a:r>
            <a:r>
              <a:rPr lang="en-US" dirty="0"/>
              <a:t>The required STC for the wall is </a:t>
            </a:r>
            <a:r>
              <a:rPr lang="en-US" dirty="0" smtClean="0"/>
              <a:t>52, </a:t>
            </a:r>
            <a:r>
              <a:rPr lang="en-US" dirty="0"/>
              <a:t>and the designed value by using </a:t>
            </a:r>
            <a:r>
              <a:rPr lang="en-US" dirty="0" smtClean="0"/>
              <a:t>“</a:t>
            </a:r>
            <a:r>
              <a:rPr lang="en-US" dirty="0" err="1" smtClean="0"/>
              <a:t>Insul</a:t>
            </a:r>
            <a:r>
              <a:rPr lang="en-US" dirty="0" smtClean="0"/>
              <a:t>” </a:t>
            </a:r>
            <a:r>
              <a:rPr lang="en-US" dirty="0"/>
              <a:t>software is </a:t>
            </a:r>
            <a:r>
              <a:rPr lang="en-US" dirty="0" smtClean="0"/>
              <a:t>52 dB.</a:t>
            </a:r>
          </a:p>
          <a:p>
            <a:pPr marL="0" lvl="0" indent="0" algn="l" rtl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636" y="5500702"/>
            <a:ext cx="7167676" cy="11521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2" name="صورة 11" descr="33.PNG"/>
          <p:cNvPicPr/>
          <p:nvPr/>
        </p:nvPicPr>
        <p:blipFill>
          <a:blip r:embed="rId3"/>
          <a:srcRect t="17742"/>
          <a:stretch>
            <a:fillRect/>
          </a:stretch>
        </p:blipFill>
        <p:spPr>
          <a:xfrm>
            <a:off x="6237288" y="2285992"/>
            <a:ext cx="3000396" cy="300039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صورة 12" descr="courtroom stc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2593950" y="2285992"/>
            <a:ext cx="3071834" cy="30003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2"/>
          <p:cNvPicPr>
            <a:picLocks noChangeAspect="1"/>
          </p:cNvPicPr>
          <p:nvPr/>
        </p:nvPicPr>
        <p:blipFill>
          <a:blip r:embed="rId5"/>
          <a:srcRect t="28032"/>
          <a:stretch>
            <a:fillRect/>
          </a:stretch>
        </p:blipFill>
        <p:spPr>
          <a:xfrm>
            <a:off x="9237684" y="3643314"/>
            <a:ext cx="1449432" cy="7336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مربع نص 9"/>
          <p:cNvSpPr txBox="1"/>
          <p:nvPr/>
        </p:nvSpPr>
        <p:spPr>
          <a:xfrm>
            <a:off x="9451998" y="3714752"/>
            <a:ext cx="1008609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600" b="1" dirty="0" smtClean="0"/>
              <a:t>STC = 52</a:t>
            </a:r>
            <a:endParaRPr lang="ar-SA" sz="1600" b="1" dirty="0"/>
          </a:p>
        </p:txBody>
      </p:sp>
    </p:spTree>
    <p:extLst>
      <p:ext uri="{BB962C8B-B14F-4D97-AF65-F5344CB8AC3E}">
        <p14:creationId xmlns="" xmlns:p14="http://schemas.microsoft.com/office/powerpoint/2010/main" val="8052674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972" y="624110"/>
            <a:ext cx="9367644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972" y="1484784"/>
            <a:ext cx="9289032" cy="4353686"/>
          </a:xfrm>
        </p:spPr>
        <p:txBody>
          <a:bodyPr/>
          <a:lstStyle/>
          <a:p>
            <a:pPr algn="l" rtl="0"/>
            <a:r>
              <a:rPr lang="en-US" dirty="0" smtClean="0"/>
              <a:t>Loud Speakers:</a:t>
            </a:r>
          </a:p>
          <a:p>
            <a:pPr marL="0" indent="0" algn="l" rtl="0">
              <a:buNone/>
            </a:pPr>
            <a:r>
              <a:rPr lang="en-US" b="1" dirty="0" smtClean="0"/>
              <a:t>1- Corridor</a:t>
            </a:r>
            <a:r>
              <a:rPr lang="en-US" dirty="0" smtClean="0"/>
              <a:t>: We used PRO-18RC </a:t>
            </a:r>
            <a:r>
              <a:rPr lang="en-US" dirty="0"/>
              <a:t>In-ceiling speakers </a:t>
            </a:r>
            <a:r>
              <a:rPr lang="en-US" dirty="0" smtClean="0"/>
              <a:t>with 100 coverage angle.	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صورة 6" descr="corrid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900" y="2428868"/>
            <a:ext cx="3429024" cy="3887152"/>
          </a:xfrm>
          <a:prstGeom prst="rect">
            <a:avLst/>
          </a:prstGeom>
          <a:ln w="285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309030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3047206" y="381000"/>
            <a:ext cx="5484971" cy="8572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Structural Design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10270" y="5486401"/>
            <a:ext cx="6094413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court building contain 5 floors are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made completely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reinforced concrete.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03" y="1783200"/>
            <a:ext cx="5117975" cy="3017401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350" y="1783199"/>
            <a:ext cx="4903596" cy="310438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1405843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Structural Blocks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618" y="2060574"/>
            <a:ext cx="7922736" cy="373062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2295848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0688"/>
            <a:ext cx="8909366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Codes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3884" y="2133600"/>
            <a:ext cx="9407732" cy="3777622"/>
          </a:xfrm>
        </p:spPr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Standards: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 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318-14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reinforced concrete structural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UBC -97 for earthquake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the design of the structure and its elements ETABS , SAP and Safe were used . </a:t>
            </a:r>
          </a:p>
          <a:p>
            <a:pPr marL="952500" indent="0" algn="just">
              <a:lnSpc>
                <a:spcPct val="14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01664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3932" y="260648"/>
            <a:ext cx="8909366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828" y="1052736"/>
            <a:ext cx="10868369" cy="4876800"/>
          </a:xfrm>
        </p:spPr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68068754"/>
              </p:ext>
            </p:extLst>
          </p:nvPr>
        </p:nvGraphicFramePr>
        <p:xfrm>
          <a:off x="2566020" y="1628800"/>
          <a:ext cx="7467602" cy="2743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3801"/>
                <a:gridCol w="3733801"/>
              </a:tblGrid>
              <a:tr h="4562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Section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       Material strength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Beams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        24 </a:t>
                      </a:r>
                      <a:r>
                        <a:rPr lang="en-US" sz="1200" dirty="0" err="1">
                          <a:effectLst/>
                        </a:rPr>
                        <a:t>MPa</a:t>
                      </a:r>
                      <a:r>
                        <a:rPr lang="en-US" sz="1200" dirty="0">
                          <a:effectLst/>
                        </a:rPr>
                        <a:t> (b300)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Slabs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        24 </a:t>
                      </a:r>
                      <a:r>
                        <a:rPr lang="en-US" sz="1200" dirty="0" err="1">
                          <a:effectLst/>
                        </a:rPr>
                        <a:t>MPa</a:t>
                      </a:r>
                      <a:r>
                        <a:rPr lang="en-US" sz="1200" dirty="0">
                          <a:effectLst/>
                        </a:rPr>
                        <a:t> (b300)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Columns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                    28 MPa(b350)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Footings 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        28 </a:t>
                      </a:r>
                      <a:r>
                        <a:rPr lang="en-US" sz="1200" dirty="0" err="1">
                          <a:effectLst/>
                        </a:rPr>
                        <a:t>MPa</a:t>
                      </a:r>
                      <a:r>
                        <a:rPr lang="en-US" sz="1200" dirty="0">
                          <a:effectLst/>
                        </a:rPr>
                        <a:t> (b350)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Shear </a:t>
                      </a:r>
                      <a:r>
                        <a:rPr lang="en-US" sz="1200" dirty="0">
                          <a:effectLst/>
                        </a:rPr>
                        <a:t>walls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                    24 </a:t>
                      </a:r>
                      <a:r>
                        <a:rPr lang="en-US" sz="1200" dirty="0" err="1" smtClean="0">
                          <a:effectLst/>
                        </a:rPr>
                        <a:t>Mpa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(b300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5209953"/>
              </p:ext>
            </p:extLst>
          </p:nvPr>
        </p:nvGraphicFramePr>
        <p:xfrm>
          <a:off x="2133972" y="5373216"/>
          <a:ext cx="812588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2942"/>
                <a:gridCol w="40629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KN/m²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Super imposed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KN/m²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29961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7359814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836" y="1676400"/>
            <a:ext cx="7008574" cy="4953000"/>
          </a:xfrm>
        </p:spPr>
        <p:txBody>
          <a:bodyPr>
            <a:noAutofit/>
          </a:bodyPr>
          <a:lstStyle/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 : </a:t>
            </a:r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seismic zone factor. Z=0.2.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soil profile is type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SE.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acceleration seismic coefficient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=0.34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=0.64.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Seismic importance factor is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1.25.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4310" y="1524000"/>
            <a:ext cx="3961368" cy="5257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1284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7502690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Dimensions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3414390235"/>
              </p:ext>
            </p:extLst>
          </p:nvPr>
        </p:nvGraphicFramePr>
        <p:xfrm>
          <a:off x="981844" y="2348880"/>
          <a:ext cx="11075579" cy="3372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5074">
                  <a:extLst>
                    <a:ext uri="{9D8B030D-6E8A-4147-A177-3AD203B41FA5}">
                      <a16:colId xmlns:a16="http://schemas.microsoft.com/office/drawing/2014/main" xmlns="" val="1626482132"/>
                    </a:ext>
                  </a:extLst>
                </a:gridCol>
                <a:gridCol w="7520505">
                  <a:extLst>
                    <a:ext uri="{9D8B030D-6E8A-4147-A177-3AD203B41FA5}">
                      <a16:colId xmlns:a16="http://schemas.microsoft.com/office/drawing/2014/main" xmlns="" val="3882458465"/>
                    </a:ext>
                  </a:extLst>
                </a:gridCol>
              </a:tblGrid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Element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 </a:t>
                      </a:r>
                      <a:endParaRPr lang="en-US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xmlns="" val="3530336539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way ribbed slab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cm thickness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xmlns="" val="3756345817"/>
                  </a:ext>
                </a:extLst>
              </a:tr>
              <a:tr h="82383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(80X80)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, ( 40 X 80 ) , ( 60X80)cm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xmlns="" val="1739725949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External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35X90) , ( 35 X 80 ) , ( 35 X 70 ), ( 35 X 60 ) 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40 Ⅹ 70) , ( 50 X 70) , ( 40X 60), ( 50X 60 ) ,(40Ⅹ45)cm</a:t>
                      </a:r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xmlns="" val="2630136993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 footing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1.35m</a:t>
                      </a:r>
                    </a:p>
                  </a:txBody>
                  <a:tcPr marL="121888" marR="121888"/>
                </a:tc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Shear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wall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(0.25)m ,(0.3) m, (0.5)m</a:t>
                      </a:r>
                    </a:p>
                  </a:txBody>
                  <a:tcPr marL="121888" marR="121888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942360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6760" y="642918"/>
            <a:ext cx="7717004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994" y="2852936"/>
            <a:ext cx="4727402" cy="3067368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1526823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2. Site Analysis:</a:t>
            </a:r>
            <a:endParaRPr lang="ar-JO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 descr="C:\Users\yafa\Desktop\‫المحكمة - نسخة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358" r="7534" b="14754"/>
          <a:stretch>
            <a:fillRect/>
          </a:stretch>
        </p:blipFill>
        <p:spPr bwMode="auto">
          <a:xfrm>
            <a:off x="6594478" y="1643050"/>
            <a:ext cx="5072098" cy="4643470"/>
          </a:xfrm>
          <a:prstGeom prst="rect">
            <a:avLst/>
          </a:prstGeom>
          <a:noFill/>
        </p:spPr>
      </p:pic>
      <p:pic>
        <p:nvPicPr>
          <p:cNvPr id="8" name="صورة 7" descr="site1.PNG"/>
          <p:cNvPicPr>
            <a:picLocks noChangeAspect="1"/>
          </p:cNvPicPr>
          <p:nvPr/>
        </p:nvPicPr>
        <p:blipFill>
          <a:blip r:embed="rId3"/>
          <a:srcRect l="4835" t="3989" r="9730" b="6129"/>
          <a:stretch>
            <a:fillRect/>
          </a:stretch>
        </p:blipFill>
        <p:spPr>
          <a:xfrm>
            <a:off x="1236628" y="1643050"/>
            <a:ext cx="5000660" cy="464347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سهم لأعلى 8"/>
          <p:cNvSpPr/>
          <p:nvPr/>
        </p:nvSpPr>
        <p:spPr>
          <a:xfrm rot="960000">
            <a:off x="5436232" y="1861519"/>
            <a:ext cx="89224" cy="42031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مستطيل 9"/>
          <p:cNvSpPr/>
          <p:nvPr/>
        </p:nvSpPr>
        <p:spPr>
          <a:xfrm>
            <a:off x="5594346" y="1714488"/>
            <a:ext cx="356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N</a:t>
            </a:r>
            <a:endParaRPr lang="ar-JO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9145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6288244" cy="128089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651" y="1600200"/>
            <a:ext cx="10868369" cy="54864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 Check 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74692256"/>
              </p:ext>
            </p:extLst>
          </p:nvPr>
        </p:nvGraphicFramePr>
        <p:xfrm>
          <a:off x="1656720" y="2204864"/>
          <a:ext cx="8633749" cy="1441173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380259"/>
                <a:gridCol w="2156967"/>
                <a:gridCol w="1963479"/>
                <a:gridCol w="2133044"/>
              </a:tblGrid>
              <a:tr h="685800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Load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Manual calculation 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           (KN)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"ETABS"  results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          (KN)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% Differences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</a:tr>
              <a:tr h="251791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Dead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48698.5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49271.7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1.17%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</a:tr>
              <a:tr h="251791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Live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25996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25950.05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0.17 %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</a:tr>
              <a:tr h="251791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7900" algn="l"/>
                        </a:tabLs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Superimposed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37326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37854.2</a:t>
                      </a:r>
                      <a:endParaRPr lang="en-US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1.4%</a:t>
                      </a:r>
                      <a:endParaRPr lang="en-US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1416" marR="91416" marT="0" marB="0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509120"/>
            <a:ext cx="8841130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499454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1924" y="260648"/>
            <a:ext cx="8909366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4286924082"/>
              </p:ext>
            </p:extLst>
          </p:nvPr>
        </p:nvGraphicFramePr>
        <p:xfrm>
          <a:off x="816651" y="1371600"/>
          <a:ext cx="11067453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1331800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7431252" cy="128089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Slab Reinforcement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191" y="2434281"/>
            <a:ext cx="7618016" cy="24384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958340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145632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Beams Reinforcement 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882" y="1600201"/>
            <a:ext cx="9547913" cy="240982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765" y="4191001"/>
            <a:ext cx="7313295" cy="130111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942" y="5616146"/>
            <a:ext cx="4807814" cy="121920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8279840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217070" cy="128089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Columns Reinforcement 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457" y="2514601"/>
            <a:ext cx="3290136" cy="141287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2" y="1524000"/>
            <a:ext cx="3419643" cy="503555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3057120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7574128" cy="128089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Footing Reinforcement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324" y="2113005"/>
            <a:ext cx="8633751" cy="337339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340183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2446" y="319310"/>
            <a:ext cx="9092900" cy="128089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>
                <a:solidFill>
                  <a:schemeClr val="tx1"/>
                </a:solidFill>
              </a:rPr>
              <a:t>Shear Wall and basement wall Reinforcement  </a:t>
            </a:r>
            <a:endParaRPr lang="en-US" sz="35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15" y="1600200"/>
            <a:ext cx="6907001" cy="190246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883" y="3581400"/>
            <a:ext cx="5220880" cy="310896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736" y="1600200"/>
            <a:ext cx="4164515" cy="48006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5810371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002756" cy="128089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Water Tank Reinforcement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22" y="1600200"/>
            <a:ext cx="5992839" cy="248676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496" y="1594022"/>
            <a:ext cx="5729819" cy="256479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10" y="4267200"/>
            <a:ext cx="2149028" cy="23817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7710720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074194" cy="128089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Elevator reinforcement 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942" y="1655806"/>
            <a:ext cx="4469236" cy="23622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269" y="4191001"/>
            <a:ext cx="7030582" cy="2397125"/>
          </a:xfrm>
          <a:prstGeom prst="rect">
            <a:avLst/>
          </a:prstGeom>
          <a:ln w="19050"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9018051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7788442" cy="128089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Stair Reinforcement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191" y="2362200"/>
            <a:ext cx="8227457" cy="304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6500439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2. Site Analysis:</a:t>
            </a:r>
            <a:endParaRPr lang="ar-JO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2" name="عنصر نائب للمحتوى 11" descr="noise.PNG"/>
          <p:cNvPicPr>
            <a:picLocks noGrp="1" noChangeAspect="1"/>
          </p:cNvPicPr>
          <p:nvPr>
            <p:ph idx="1"/>
          </p:nvPr>
        </p:nvPicPr>
        <p:blipFill>
          <a:blip r:embed="rId2"/>
          <a:srcRect l="2820" t="2876" r="4110" b="7979"/>
          <a:stretch>
            <a:fillRect/>
          </a:stretch>
        </p:blipFill>
        <p:spPr>
          <a:xfrm>
            <a:off x="6380164" y="1643050"/>
            <a:ext cx="4714908" cy="4500594"/>
          </a:xfrm>
          <a:ln>
            <a:solidFill>
              <a:schemeClr val="accent1"/>
            </a:solidFill>
          </a:ln>
        </p:spPr>
      </p:pic>
      <p:pic>
        <p:nvPicPr>
          <p:cNvPr id="5" name="صورة 4" descr="s2.PNG"/>
          <p:cNvPicPr>
            <a:picLocks noChangeAspect="1"/>
          </p:cNvPicPr>
          <p:nvPr/>
        </p:nvPicPr>
        <p:blipFill>
          <a:blip r:embed="rId3"/>
          <a:srcRect l="15461" t="9732" r="19803"/>
          <a:stretch>
            <a:fillRect/>
          </a:stretch>
        </p:blipFill>
        <p:spPr>
          <a:xfrm>
            <a:off x="1808132" y="1643050"/>
            <a:ext cx="3929090" cy="450059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79145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3048000"/>
            <a:ext cx="10868369" cy="99060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Electrical Design.</a:t>
            </a:r>
            <a:endParaRPr lang="en-US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91844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198" y="624110"/>
            <a:ext cx="8215370" cy="128089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Artificial lighting (Judge chamber)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88133258"/>
              </p:ext>
            </p:extLst>
          </p:nvPr>
        </p:nvGraphicFramePr>
        <p:xfrm>
          <a:off x="517963" y="3573016"/>
          <a:ext cx="4875529" cy="138701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472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739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38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04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01993">
                <a:tc>
                  <a:txBody>
                    <a:bodyPr/>
                    <a:lstStyle/>
                    <a:p>
                      <a:r>
                        <a:rPr lang="en-US" dirty="0" smtClean="0"/>
                        <a:t>U(lux)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 target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5017">
                <a:tc>
                  <a:txBody>
                    <a:bodyPr/>
                    <a:lstStyle/>
                    <a:p>
                      <a:r>
                        <a:rPr lang="en-US" dirty="0" smtClean="0"/>
                        <a:t>539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69%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60% 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6" y="1676401"/>
            <a:ext cx="4948311" cy="13384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032" y="3362600"/>
            <a:ext cx="2828080" cy="244547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799" y="1676401"/>
            <a:ext cx="4164515" cy="146644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18" y="1676402"/>
            <a:ext cx="1726750" cy="144512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1" name="Picture 10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388" y="3347499"/>
            <a:ext cx="2782558" cy="245246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920883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7717004" cy="128089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Artificial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lighting (Courtroom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44" y="1340768"/>
            <a:ext cx="4334027" cy="210195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746" y="1484784"/>
            <a:ext cx="3914814" cy="20690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746" y="3674820"/>
            <a:ext cx="3914814" cy="285242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86642723"/>
              </p:ext>
            </p:extLst>
          </p:nvPr>
        </p:nvGraphicFramePr>
        <p:xfrm>
          <a:off x="765819" y="3680187"/>
          <a:ext cx="5946155" cy="282671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399094"/>
                <a:gridCol w="9828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32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62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146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18321">
                <a:tc>
                  <a:txBody>
                    <a:bodyPr/>
                    <a:lstStyle/>
                    <a:p>
                      <a:r>
                        <a:rPr lang="en-US" dirty="0" smtClean="0"/>
                        <a:t>Zone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U(lux)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 target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5811">
                <a:tc>
                  <a:txBody>
                    <a:bodyPr/>
                    <a:lstStyle/>
                    <a:p>
                      <a:r>
                        <a:rPr lang="en-US" dirty="0" smtClean="0"/>
                        <a:t>Judge podium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575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73%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60% 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5811">
                <a:tc>
                  <a:txBody>
                    <a:bodyPr/>
                    <a:lstStyle/>
                    <a:p>
                      <a:r>
                        <a:rPr lang="en-US" dirty="0" smtClean="0"/>
                        <a:t>Attorney</a:t>
                      </a:r>
                      <a:r>
                        <a:rPr lang="en-US" baseline="0" dirty="0" smtClean="0"/>
                        <a:t> table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509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 marL="121888" marR="121888"/>
                </a:tc>
              </a:tr>
              <a:tr h="635811">
                <a:tc>
                  <a:txBody>
                    <a:bodyPr/>
                    <a:lstStyle/>
                    <a:p>
                      <a:r>
                        <a:rPr lang="en-US" dirty="0" smtClean="0"/>
                        <a:t>Public seating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285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 marL="121888" marR="121888"/>
                </a:tc>
              </a:tr>
              <a:tr h="388913">
                <a:tc>
                  <a:txBody>
                    <a:bodyPr/>
                    <a:lstStyle/>
                    <a:p>
                      <a:r>
                        <a:rPr lang="en-US" dirty="0" smtClean="0"/>
                        <a:t>Clerk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502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77%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 marL="121888" marR="121888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86053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076" y="1412776"/>
            <a:ext cx="3096344" cy="295922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24" y="1412776"/>
            <a:ext cx="3040844" cy="290213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447851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566" y="1223701"/>
            <a:ext cx="2761068" cy="259228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438" y="1223700"/>
            <a:ext cx="2880320" cy="256533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474" y="4096345"/>
            <a:ext cx="2880320" cy="257571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949" y="4096345"/>
            <a:ext cx="2880320" cy="248443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708" y="1223702"/>
            <a:ext cx="2736304" cy="255892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1953499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3884" y="476672"/>
            <a:ext cx="9165478" cy="128089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Lighting distribution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908" y="1268760"/>
            <a:ext cx="10225314" cy="49929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2644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9570" y="624110"/>
            <a:ext cx="9144064" cy="128089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Sockets distribution.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898" y="1828800"/>
            <a:ext cx="8017702" cy="2667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206" y="4798542"/>
            <a:ext cx="6703854" cy="15618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33246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5586" y="476672"/>
            <a:ext cx="8605944" cy="128089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Distribution board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40" y="1556792"/>
            <a:ext cx="8236373" cy="471194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9835025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7. Mechanical Design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Water supply system.</a:t>
            </a:r>
          </a:p>
          <a:p>
            <a:pPr algn="l" rtl="0"/>
            <a:r>
              <a:rPr lang="en-US" dirty="0" smtClean="0"/>
              <a:t>Drainage system.</a:t>
            </a:r>
          </a:p>
          <a:p>
            <a:pPr algn="l" rtl="0"/>
            <a:r>
              <a:rPr lang="en-US" dirty="0" smtClean="0"/>
              <a:t>HVAC system.</a:t>
            </a:r>
          </a:p>
          <a:p>
            <a:pPr algn="l" rtl="0"/>
            <a:r>
              <a:rPr lang="en-US" dirty="0" smtClean="0"/>
              <a:t>Fire fighting system.</a:t>
            </a:r>
          </a:p>
          <a:p>
            <a:pPr algn="l" rtl="0"/>
            <a:r>
              <a:rPr lang="en-US" dirty="0" smtClean="0"/>
              <a:t>Emergency egress system</a:t>
            </a:r>
          </a:p>
          <a:p>
            <a:pPr algn="l" rtl="0"/>
            <a:r>
              <a:rPr lang="en-US" dirty="0" smtClean="0"/>
              <a:t>Audiovisual system.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16475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2" y="434145"/>
            <a:ext cx="8963107" cy="1325218"/>
          </a:xfrm>
        </p:spPr>
        <p:txBody>
          <a:bodyPr>
            <a:normAutofit/>
          </a:bodyPr>
          <a:lstStyle/>
          <a:p>
            <a:pPr rtl="0"/>
            <a:r>
              <a:rPr lang="en-US" sz="2799" dirty="0"/>
              <a:t>Water supply distribution:</a:t>
            </a:r>
            <a:br>
              <a:rPr lang="en-US" sz="2799" dirty="0"/>
            </a:br>
            <a:endParaRPr lang="ar-JO" sz="2799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11476644"/>
              </p:ext>
            </p:extLst>
          </p:nvPr>
        </p:nvGraphicFramePr>
        <p:xfrm>
          <a:off x="1765785" y="2282843"/>
          <a:ext cx="2764090" cy="34396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82045"/>
                <a:gridCol w="1382045"/>
              </a:tblGrid>
              <a:tr h="859909">
                <a:tc>
                  <a:txBody>
                    <a:bodyPr/>
                    <a:lstStyle/>
                    <a:p>
                      <a:pPr marL="0" algn="ctr" defTabSz="457063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Diameter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Pipe</a:t>
                      </a:r>
                      <a:endParaRPr lang="ar-JO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859909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859909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Horizontal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859909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3/4 inch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0098" y="2285992"/>
            <a:ext cx="478634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525956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3777622"/>
          </a:xfrm>
        </p:spPr>
        <p:txBody>
          <a:bodyPr/>
          <a:lstStyle/>
          <a:p>
            <a:r>
              <a:rPr lang="en-US" dirty="0" smtClean="0"/>
              <a:t>Site plan:</a:t>
            </a:r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صورة 4" descr="s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512" y="1928802"/>
            <a:ext cx="7916380" cy="423921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151384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948" y="624110"/>
            <a:ext cx="9583668" cy="1280890"/>
          </a:xfrm>
        </p:spPr>
        <p:txBody>
          <a:bodyPr>
            <a:normAutofit/>
          </a:bodyPr>
          <a:lstStyle/>
          <a:p>
            <a:pPr rtl="0"/>
            <a:r>
              <a:rPr lang="en-US" sz="2799" dirty="0"/>
              <a:t>Drainage system:</a:t>
            </a:r>
            <a:endParaRPr lang="ar-JO" sz="2799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58841759"/>
              </p:ext>
            </p:extLst>
          </p:nvPr>
        </p:nvGraphicFramePr>
        <p:xfrm>
          <a:off x="1485900" y="2496978"/>
          <a:ext cx="3600399" cy="313816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00133"/>
                <a:gridCol w="1200133"/>
                <a:gridCol w="1200133"/>
              </a:tblGrid>
              <a:tr h="779643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DFu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Fixture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779643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4"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W.C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779643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2"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Lavatory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  <a:tr h="79924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2"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sink</a:t>
                      </a:r>
                      <a:endParaRPr lang="ar-JO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6" marR="91416" marT="45708" marB="45708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08726" y="3357562"/>
            <a:ext cx="4281486" cy="324739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7288" y="285728"/>
            <a:ext cx="4286280" cy="29681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340149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3950" y="2071678"/>
            <a:ext cx="4286280" cy="37776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1999" dirty="0" smtClean="0"/>
              <a:t>New HVAC </a:t>
            </a:r>
            <a:r>
              <a:rPr lang="en-US" sz="1999" dirty="0"/>
              <a:t>Design</a:t>
            </a:r>
            <a:r>
              <a:rPr lang="en-US" sz="1999" dirty="0" smtClean="0"/>
              <a:t>:</a:t>
            </a:r>
            <a:endParaRPr lang="en-US" sz="1999" dirty="0"/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VRF system is used. </a:t>
            </a:r>
          </a:p>
          <a:p>
            <a:pPr marL="628461" indent="0">
              <a:buNone/>
            </a:pPr>
            <a:r>
              <a:rPr lang="en-US" sz="1999" dirty="0" smtClean="0"/>
              <a:t>Main </a:t>
            </a:r>
            <a:r>
              <a:rPr lang="en-US" sz="1999" dirty="0"/>
              <a:t>component of </a:t>
            </a:r>
            <a:r>
              <a:rPr lang="en-US" sz="1999" dirty="0" smtClean="0"/>
              <a:t>VRF                            </a:t>
            </a:r>
            <a:r>
              <a:rPr lang="en-US" sz="1999" dirty="0"/>
              <a:t/>
            </a:r>
            <a:br>
              <a:rPr lang="en-US" sz="1999" dirty="0"/>
            </a:br>
            <a:r>
              <a:rPr lang="en-US" sz="1999" dirty="0"/>
              <a:t>system is:</a:t>
            </a:r>
          </a:p>
          <a:p>
            <a:pPr marL="628461" indent="0">
              <a:buNone/>
            </a:pPr>
            <a:r>
              <a:rPr lang="en-US" sz="1999" dirty="0"/>
              <a:t>1- Outdoor unit</a:t>
            </a:r>
            <a:r>
              <a:rPr lang="en-US" sz="1999" dirty="0" smtClean="0"/>
              <a:t>. </a:t>
            </a:r>
            <a:endParaRPr lang="en-US" sz="1999" dirty="0"/>
          </a:p>
          <a:p>
            <a:pPr marL="628461" indent="0">
              <a:buNone/>
            </a:pPr>
            <a:r>
              <a:rPr lang="en-US" sz="1999" dirty="0"/>
              <a:t>2- </a:t>
            </a:r>
            <a:r>
              <a:rPr lang="en-US" sz="1999" dirty="0" smtClean="0"/>
              <a:t>Collector.                                                System on roof for each</a:t>
            </a:r>
            <a:endParaRPr lang="en-US" sz="1999" dirty="0"/>
          </a:p>
          <a:p>
            <a:pPr marL="628461" indent="0">
              <a:buNone/>
            </a:pPr>
            <a:r>
              <a:rPr lang="en-US" sz="1999" dirty="0"/>
              <a:t>3- Fan coil (indoor units</a:t>
            </a:r>
            <a:r>
              <a:rPr lang="en-US" sz="1999" dirty="0" smtClean="0"/>
              <a:t>).                           Court room.   </a:t>
            </a:r>
            <a:endParaRPr lang="en-US" sz="1999" dirty="0"/>
          </a:p>
          <a:p>
            <a:pPr marL="628461" indent="0">
              <a:buNone/>
            </a:pPr>
            <a:r>
              <a:rPr lang="en-US" sz="1999" dirty="0"/>
              <a:t>4- Ducts.</a:t>
            </a:r>
          </a:p>
          <a:p>
            <a:pPr marL="628461" indent="0">
              <a:buNone/>
            </a:pPr>
            <a:r>
              <a:rPr lang="en-US" sz="1999" dirty="0"/>
              <a:t>5- Diffusers. </a:t>
            </a:r>
          </a:p>
          <a:p>
            <a:pPr marL="971259">
              <a:buFont typeface="Wingdings" panose="05000000000000000000" pitchFamily="2" charset="2"/>
              <a:buChar char="Ø"/>
            </a:pPr>
            <a:endParaRPr lang="en-US" sz="1999" dirty="0"/>
          </a:p>
          <a:p>
            <a:endParaRPr lang="en-US" sz="1999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2"/>
          </p:nvPr>
        </p:nvSpPr>
        <p:spPr>
          <a:xfrm>
            <a:off x="7237420" y="2071678"/>
            <a:ext cx="4143404" cy="37862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100" dirty="0" smtClean="0"/>
              <a:t>Previous system:</a:t>
            </a:r>
          </a:p>
          <a:p>
            <a:pPr>
              <a:buNone/>
            </a:pPr>
            <a:r>
              <a:rPr lang="en-US" sz="2100" dirty="0" smtClean="0"/>
              <a:t>      - A split unit was used in each      office.</a:t>
            </a:r>
            <a:br>
              <a:rPr lang="en-US" sz="2100" dirty="0" smtClean="0"/>
            </a:br>
            <a:endParaRPr lang="en-US" sz="2100" dirty="0" smtClean="0"/>
          </a:p>
          <a:p>
            <a:pPr>
              <a:buNone/>
            </a:pPr>
            <a:r>
              <a:rPr lang="en-US" sz="2100" dirty="0" smtClean="0"/>
              <a:t>      - A central chiller  system on roof  was used for each courtroom. </a:t>
            </a:r>
          </a:p>
          <a:p>
            <a:pPr marL="628461" indent="0">
              <a:buNone/>
            </a:pPr>
            <a:r>
              <a:rPr lang="en-US" sz="1800" dirty="0" smtClean="0"/>
              <a:t>                                     </a:t>
            </a:r>
          </a:p>
          <a:p>
            <a:pPr marL="628461" indent="0">
              <a:buNone/>
            </a:pPr>
            <a:r>
              <a:rPr lang="en-US" sz="1800" dirty="0" smtClean="0"/>
              <a:t>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1827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dirty="0"/>
              <a:t>VRF Design: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Cooling load for building = </a:t>
            </a:r>
            <a:r>
              <a:rPr lang="en-US" sz="1999" dirty="0" smtClean="0"/>
              <a:t>218.18kW </a:t>
            </a:r>
            <a:endParaRPr lang="en-US" sz="1999" dirty="0"/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Outdoor unit was selected from </a:t>
            </a:r>
            <a:r>
              <a:rPr lang="en-US" sz="1999" dirty="0" smtClean="0"/>
              <a:t>systemair </a:t>
            </a:r>
            <a:r>
              <a:rPr lang="en-US" sz="1999" dirty="0"/>
              <a:t>Company</a:t>
            </a:r>
            <a:r>
              <a:rPr lang="en-US" sz="1999" dirty="0" smtClean="0"/>
              <a:t>:</a:t>
            </a:r>
          </a:p>
          <a:p>
            <a:pPr marL="971259">
              <a:buNone/>
            </a:pPr>
            <a:endParaRPr lang="en-US" sz="1999" dirty="0"/>
          </a:p>
          <a:p>
            <a:pPr marL="971259">
              <a:buFont typeface="Wingdings" panose="05000000000000000000" pitchFamily="2" charset="2"/>
              <a:buChar char="Ø"/>
            </a:pPr>
            <a:endParaRPr lang="en-US" sz="1999" dirty="0"/>
          </a:p>
          <a:p>
            <a:endParaRPr lang="en-US" sz="19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1338" y="3000372"/>
            <a:ext cx="2928958" cy="334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307209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2" y="1560860"/>
            <a:ext cx="10430809" cy="3011148"/>
          </a:xfrm>
        </p:spPr>
        <p:txBody>
          <a:bodyPr>
            <a:normAutofit/>
          </a:bodyPr>
          <a:lstStyle/>
          <a:p>
            <a:r>
              <a:rPr lang="en-US" sz="1999" dirty="0"/>
              <a:t>VRF Design: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Balance pressure drop method was used to find duct sizing</a:t>
            </a:r>
            <a:r>
              <a:rPr lang="en-US" sz="1999" dirty="0" smtClean="0"/>
              <a:t>.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It is used linear diffuser for court room and square diffuser for all rooms.</a:t>
            </a:r>
            <a:endParaRPr lang="en-US" sz="1999" dirty="0"/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For </a:t>
            </a:r>
            <a:r>
              <a:rPr lang="en-US" sz="1999" dirty="0" smtClean="0"/>
              <a:t>courtroom, the </a:t>
            </a:r>
            <a:r>
              <a:rPr lang="en-US" sz="1999" dirty="0"/>
              <a:t>volumetric flow rate =</a:t>
            </a:r>
            <a:r>
              <a:rPr lang="en-US" sz="1999" dirty="0" smtClean="0"/>
              <a:t>0.4901m</a:t>
            </a:r>
            <a:r>
              <a:rPr lang="en-US" sz="1999" baseline="30000" dirty="0" smtClean="0"/>
              <a:t>3</a:t>
            </a:r>
            <a:r>
              <a:rPr lang="en-US" sz="1999" dirty="0" smtClean="0"/>
              <a:t>/s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The volumetric flow rate for linear diffuser =0.12 m</a:t>
            </a:r>
            <a:r>
              <a:rPr lang="en-US" sz="1999" baseline="30000" dirty="0" smtClean="0"/>
              <a:t>3</a:t>
            </a:r>
            <a:r>
              <a:rPr lang="en-US" sz="1999" dirty="0" smtClean="0"/>
              <a:t>/s , so that it is required 5 diffusers for the courtroom</a:t>
            </a:r>
            <a:endParaRPr lang="en-US" sz="1999" dirty="0"/>
          </a:p>
          <a:p>
            <a:pPr marL="971259">
              <a:buNone/>
            </a:pPr>
            <a:endParaRPr lang="en-US" sz="1999" dirty="0"/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63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3304" y="3929066"/>
            <a:ext cx="23431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20278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2" y="1142984"/>
            <a:ext cx="10430809" cy="428628"/>
          </a:xfrm>
        </p:spPr>
        <p:txBody>
          <a:bodyPr>
            <a:normAutofit/>
          </a:bodyPr>
          <a:lstStyle/>
          <a:p>
            <a:r>
              <a:rPr lang="en-US" sz="1999" dirty="0"/>
              <a:t>VRF Design: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64975299"/>
              </p:ext>
            </p:extLst>
          </p:nvPr>
        </p:nvGraphicFramePr>
        <p:xfrm>
          <a:off x="593686" y="1643049"/>
          <a:ext cx="6572295" cy="24288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4884"/>
                <a:gridCol w="1274884"/>
                <a:gridCol w="1274884"/>
                <a:gridCol w="1472759"/>
                <a:gridCol w="1274884"/>
              </a:tblGrid>
              <a:tr h="5395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ύ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ΔP/El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778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a-b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778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b-c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778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c-d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778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d-e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778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e-f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93685" y="4214821"/>
          <a:ext cx="6572296" cy="20345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4884"/>
                <a:gridCol w="1274884"/>
                <a:gridCol w="1274884"/>
                <a:gridCol w="1472760"/>
                <a:gridCol w="1274884"/>
              </a:tblGrid>
              <a:tr h="5715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Ducts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ύ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ΔP/El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57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r-e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57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z-d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57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m-c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357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k-b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34" y="1714488"/>
            <a:ext cx="45005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67167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8. Fire fighting system: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Automatic sprinkler system.</a:t>
            </a:r>
          </a:p>
          <a:p>
            <a:pPr algn="l" rtl="0"/>
            <a:r>
              <a:rPr lang="en-US" dirty="0" smtClean="0"/>
              <a:t>Extinguisher.</a:t>
            </a:r>
          </a:p>
          <a:p>
            <a:pPr algn="l" rtl="0"/>
            <a:r>
              <a:rPr lang="en-US" dirty="0" smtClean="0"/>
              <a:t>Hose station.</a:t>
            </a:r>
          </a:p>
          <a:p>
            <a:pPr algn="l" rtl="0"/>
            <a:r>
              <a:rPr lang="en-US" dirty="0" smtClean="0"/>
              <a:t>Heat detectors </a:t>
            </a:r>
          </a:p>
          <a:p>
            <a:pPr marL="0" indent="0" algn="l" rtl="0">
              <a:buNone/>
            </a:pP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5262" y="1826043"/>
            <a:ext cx="1491553" cy="198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8418" y="4435413"/>
            <a:ext cx="3192425" cy="1971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7302" y="4359291"/>
            <a:ext cx="2133044" cy="21235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1529" y="4740252"/>
            <a:ext cx="2725627" cy="166644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59693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system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451075" y="1643050"/>
            <a:ext cx="4143404" cy="42681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New design:                                                    </a:t>
            </a:r>
          </a:p>
          <a:p>
            <a:pPr>
              <a:buNone/>
            </a:pPr>
            <a:r>
              <a:rPr lang="en-US" dirty="0" smtClean="0"/>
              <a:t>    - CO2 sprinkler is used in all offices and achieves.</a:t>
            </a:r>
          </a:p>
          <a:p>
            <a:pPr>
              <a:buNone/>
            </a:pPr>
            <a:r>
              <a:rPr lang="en-US" dirty="0" smtClean="0"/>
              <a:t>   - Water sprinkler is used in the other spaces.  </a:t>
            </a:r>
          </a:p>
          <a:p>
            <a:pPr>
              <a:buNone/>
            </a:pPr>
            <a:r>
              <a:rPr lang="en-US" dirty="0" smtClean="0"/>
              <a:t>   - Fire hose station is used in corridors. </a:t>
            </a:r>
          </a:p>
          <a:p>
            <a:pPr>
              <a:buNone/>
            </a:pPr>
            <a:r>
              <a:rPr lang="en-US" dirty="0" smtClean="0"/>
              <a:t>   - Extinguisher is used in corridors and large spaces.</a:t>
            </a:r>
          </a:p>
          <a:p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2"/>
          </p:nvPr>
        </p:nvSpPr>
        <p:spPr>
          <a:xfrm>
            <a:off x="6951669" y="1643050"/>
            <a:ext cx="4286280" cy="42607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Existing design: </a:t>
            </a:r>
          </a:p>
          <a:p>
            <a:pPr>
              <a:buNone/>
            </a:pPr>
            <a:r>
              <a:rPr lang="en-US" dirty="0" smtClean="0"/>
              <a:t>   - Fire hose station was used in all building. </a:t>
            </a:r>
          </a:p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610" y="3357562"/>
            <a:ext cx="3192425" cy="1971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74" y="297379"/>
            <a:ext cx="8909366" cy="1280556"/>
          </a:xfrm>
        </p:spPr>
        <p:txBody>
          <a:bodyPr>
            <a:normAutofit/>
          </a:bodyPr>
          <a:lstStyle/>
          <a:p>
            <a:pPr algn="l" rtl="0"/>
            <a:r>
              <a:rPr lang="en-US" sz="2799" dirty="0"/>
              <a:t>Distribution of fire suppression </a:t>
            </a:r>
            <a:r>
              <a:rPr lang="en-US" sz="2799" dirty="0" smtClean="0"/>
              <a:t>systems </a:t>
            </a:r>
            <a:r>
              <a:rPr lang="en-US" sz="2799" dirty="0"/>
              <a:t>in ground floor:</a:t>
            </a:r>
            <a:endParaRPr lang="ar-JO" sz="2799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0942" y="1428736"/>
            <a:ext cx="1028707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5626528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74" y="692695"/>
            <a:ext cx="8909366" cy="1164669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2799" dirty="0" smtClean="0"/>
              <a:t>Emergency system</a:t>
            </a:r>
            <a:br>
              <a:rPr lang="en-US" sz="2799" dirty="0" smtClean="0"/>
            </a:br>
            <a:r>
              <a:rPr lang="en-US" sz="2799" dirty="0" smtClean="0"/>
              <a:t/>
            </a:r>
            <a:br>
              <a:rPr lang="en-US" sz="2799" dirty="0" smtClean="0"/>
            </a:br>
            <a:r>
              <a:rPr lang="en-US" sz="1800" b="1" dirty="0" smtClean="0">
                <a:solidFill>
                  <a:schemeClr val="tx1"/>
                </a:solidFill>
              </a:rPr>
              <a:t>Emergency exits in the building. </a:t>
            </a:r>
            <a:endParaRPr lang="ar-JO" sz="18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8132" y="1928802"/>
            <a:ext cx="892975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54377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5322" y="624110"/>
            <a:ext cx="9336294" cy="1280890"/>
          </a:xfrm>
        </p:spPr>
        <p:txBody>
          <a:bodyPr/>
          <a:lstStyle/>
          <a:p>
            <a:r>
              <a:rPr lang="en-US" sz="3600" dirty="0" smtClean="0"/>
              <a:t>Emergency system</a:t>
            </a:r>
            <a:br>
              <a:rPr lang="en-US" sz="3600" dirty="0" smtClean="0"/>
            </a:b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The egress routs in ground floor.</a:t>
            </a:r>
            <a:endParaRPr lang="en-US" sz="16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69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79636" y="1928802"/>
            <a:ext cx="77867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3777622"/>
          </a:xfrm>
        </p:spPr>
        <p:txBody>
          <a:bodyPr/>
          <a:lstStyle/>
          <a:p>
            <a:r>
              <a:rPr lang="en-US" dirty="0" smtClean="0"/>
              <a:t>First Basement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2508.10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None/>
            </a:pP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صورة 5" descr="bas.PNG"/>
          <p:cNvPicPr>
            <a:picLocks noChangeAspect="1"/>
          </p:cNvPicPr>
          <p:nvPr/>
        </p:nvPicPr>
        <p:blipFill>
          <a:blip r:embed="rId2"/>
          <a:srcRect r="6402"/>
          <a:stretch>
            <a:fillRect/>
          </a:stretch>
        </p:blipFill>
        <p:spPr>
          <a:xfrm>
            <a:off x="950876" y="2928934"/>
            <a:ext cx="5151926" cy="335758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مربع نص 7"/>
          <p:cNvSpPr txBox="1"/>
          <p:nvPr/>
        </p:nvSpPr>
        <p:spPr>
          <a:xfrm>
            <a:off x="2879702" y="2571744"/>
            <a:ext cx="179889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(Existing design)</a:t>
            </a:r>
            <a:endParaRPr lang="ar-SA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صورة 8" descr="b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726" y="2928934"/>
            <a:ext cx="5369924" cy="335758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مربع نص 9"/>
          <p:cNvSpPr txBox="1"/>
          <p:nvPr/>
        </p:nvSpPr>
        <p:spPr>
          <a:xfrm>
            <a:off x="8237552" y="2571744"/>
            <a:ext cx="1513556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(New design)</a:t>
            </a:r>
            <a:endParaRPr lang="ar-SA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52454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Audiovisual system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b="1" dirty="0" smtClean="0">
                <a:solidFill>
                  <a:schemeClr val="tx1"/>
                </a:solidFill>
              </a:rPr>
              <a:t>Distribution of cameras in ground floor.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5388" y="1928802"/>
            <a:ext cx="778674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094148" y="624110"/>
            <a:ext cx="7407468" cy="12808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Reflected Ceiling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71</a:t>
            </a:fld>
            <a:endParaRPr lang="en-US"/>
          </a:p>
        </p:txBody>
      </p:sp>
      <p:pic>
        <p:nvPicPr>
          <p:cNvPr id="6" name="عنصر نائب للمحتوى 5" descr="reflected ceilin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1074" y="1571612"/>
            <a:ext cx="7715304" cy="4807527"/>
          </a:xfrm>
          <a:ln>
            <a:solidFill>
              <a:schemeClr val="accent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74" y="692695"/>
            <a:ext cx="8909366" cy="88523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9. Quantity Survey: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72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92396417"/>
              </p:ext>
            </p:extLst>
          </p:nvPr>
        </p:nvGraphicFramePr>
        <p:xfrm>
          <a:off x="1808132" y="2000240"/>
          <a:ext cx="9145016" cy="34159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508"/>
                <a:gridCol w="4572508"/>
              </a:tblGrid>
              <a:tr h="4326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5424440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3018664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1192686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26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174525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63927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project 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9810315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1094 NIS/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06885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768" y="2857496"/>
            <a:ext cx="6143326" cy="1643074"/>
          </a:xfrm>
        </p:spPr>
        <p:txBody>
          <a:bodyPr>
            <a:normAutofit/>
          </a:bodyPr>
          <a:lstStyle/>
          <a:p>
            <a:r>
              <a:rPr lang="en-US" sz="7200" dirty="0" smtClean="0"/>
              <a:t>Thank you</a:t>
            </a:r>
            <a:endParaRPr lang="en-US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6885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3777622"/>
          </a:xfrm>
        </p:spPr>
        <p:txBody>
          <a:bodyPr/>
          <a:lstStyle/>
          <a:p>
            <a:r>
              <a:rPr lang="en-US" dirty="0" smtClean="0"/>
              <a:t>Second Basement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2326.74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None/>
            </a:pP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صورة 4" descr="b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512" y="2754605"/>
            <a:ext cx="7463875" cy="38210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مربع نص 5"/>
          <p:cNvSpPr txBox="1"/>
          <p:nvPr/>
        </p:nvSpPr>
        <p:spPr>
          <a:xfrm>
            <a:off x="5522908" y="2428868"/>
            <a:ext cx="1513556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(New design)</a:t>
            </a:r>
            <a:endParaRPr lang="ar-SA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52454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428604"/>
            <a:ext cx="8909366" cy="1476396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3. Architectural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142984"/>
            <a:ext cx="9892644" cy="4047414"/>
          </a:xfrm>
        </p:spPr>
        <p:txBody>
          <a:bodyPr/>
          <a:lstStyle/>
          <a:p>
            <a:r>
              <a:rPr lang="en-US" dirty="0" smtClean="0"/>
              <a:t>Ground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1412.30 </a:t>
            </a:r>
            <a:r>
              <a:rPr lang="en-US" sz="1800" dirty="0" smtClean="0"/>
              <a:t>m</a:t>
            </a:r>
            <a:r>
              <a:rPr lang="en-US" sz="1800" baseline="30000" dirty="0" smtClean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main offices, medical clinic, Cafeteria and praying room.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صورة 7" descr="g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438" y="2857496"/>
            <a:ext cx="5141740" cy="371477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مربع نص 5"/>
          <p:cNvSpPr txBox="1"/>
          <p:nvPr/>
        </p:nvSpPr>
        <p:spPr>
          <a:xfrm>
            <a:off x="2522512" y="2500306"/>
            <a:ext cx="1798890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(Existing design)</a:t>
            </a:r>
            <a:endParaRPr lang="ar-SA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صورة 8" descr="gf.PNG new.PNG"/>
          <p:cNvPicPr>
            <a:picLocks noChangeAspect="1"/>
          </p:cNvPicPr>
          <p:nvPr/>
        </p:nvPicPr>
        <p:blipFill>
          <a:blip r:embed="rId3"/>
          <a:srcRect l="8920" r="5185"/>
          <a:stretch>
            <a:fillRect/>
          </a:stretch>
        </p:blipFill>
        <p:spPr>
          <a:xfrm>
            <a:off x="6308726" y="2857496"/>
            <a:ext cx="5375117" cy="371477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مربع نص 9"/>
          <p:cNvSpPr txBox="1"/>
          <p:nvPr/>
        </p:nvSpPr>
        <p:spPr>
          <a:xfrm>
            <a:off x="8166114" y="2500306"/>
            <a:ext cx="1513556" cy="33855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(New design)</a:t>
            </a:r>
            <a:endParaRPr lang="ar-SA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9691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B11D6E40-F509-498A-BF02-00C895783B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ED73A5-C2D2-4D49-BB89-167E8E32C9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2427FAC-CD3A-494C-985C-09E26C5EA507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40262f94-9f35-4ac3-9a90-690165a166b7"/>
    <ds:schemaRef ds:uri="http://schemas.microsoft.com/office/2006/metadata/properties"/>
    <ds:schemaRef ds:uri="a4f35948-e619-41b3-aa29-22878b09cfd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4724</TotalTime>
  <Words>1496</Words>
  <Application>Microsoft Office PowerPoint</Application>
  <PresentationFormat>مخصص</PresentationFormat>
  <Paragraphs>614</Paragraphs>
  <Slides>73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73</vt:i4>
      </vt:variant>
    </vt:vector>
  </HeadingPairs>
  <TitlesOfParts>
    <vt:vector size="74" baseType="lpstr">
      <vt:lpstr>Wisp</vt:lpstr>
      <vt:lpstr>الشريحة 1</vt:lpstr>
      <vt:lpstr>Contents:</vt:lpstr>
      <vt:lpstr>1. Introduction:</vt:lpstr>
      <vt:lpstr>2. Site Analysis:</vt:lpstr>
      <vt:lpstr>2. Site Analysis:</vt:lpstr>
      <vt:lpstr>3. Architectural Design:</vt:lpstr>
      <vt:lpstr>3. Architectural Design:</vt:lpstr>
      <vt:lpstr>3. Architectural Design:</vt:lpstr>
      <vt:lpstr>3. Architectural Design:</vt:lpstr>
      <vt:lpstr>3. Architectural Design:</vt:lpstr>
      <vt:lpstr>3. Architectural Design:</vt:lpstr>
      <vt:lpstr>3. Architectural Design:</vt:lpstr>
      <vt:lpstr>3. Architectural Design:</vt:lpstr>
      <vt:lpstr>3. Architectural Design:</vt:lpstr>
      <vt:lpstr>3. Architectural Design:</vt:lpstr>
      <vt:lpstr>3. Architectural Design:</vt:lpstr>
      <vt:lpstr>4. Environmental Design:</vt:lpstr>
      <vt:lpstr>Thermal Design:</vt:lpstr>
      <vt:lpstr>Thermal Design:</vt:lpstr>
      <vt:lpstr>Thermal Design:</vt:lpstr>
      <vt:lpstr>Thermal Design:</vt:lpstr>
      <vt:lpstr>Thermal Design:</vt:lpstr>
      <vt:lpstr>Thermal Design:</vt:lpstr>
      <vt:lpstr>Thermal Design:</vt:lpstr>
      <vt:lpstr>Thermal Design:</vt:lpstr>
      <vt:lpstr>Acoustical Design: </vt:lpstr>
      <vt:lpstr>Acoustical Design: </vt:lpstr>
      <vt:lpstr>Acoustical Design: </vt:lpstr>
      <vt:lpstr>Acoustical Design:</vt:lpstr>
      <vt:lpstr>Acoustical Design:</vt:lpstr>
      <vt:lpstr>Acoustical Design:</vt:lpstr>
      <vt:lpstr>Acoustical Design:</vt:lpstr>
      <vt:lpstr>الشريحة 33</vt:lpstr>
      <vt:lpstr>Structural Blocks</vt:lpstr>
      <vt:lpstr>Structural Codes</vt:lpstr>
      <vt:lpstr>Structural Design </vt:lpstr>
      <vt:lpstr>Structural Design </vt:lpstr>
      <vt:lpstr>Sections Dimensions </vt:lpstr>
      <vt:lpstr>Verification of the  model </vt:lpstr>
      <vt:lpstr>Verification of the  model </vt:lpstr>
      <vt:lpstr>Design checks </vt:lpstr>
      <vt:lpstr>Slab Reinforcement </vt:lpstr>
      <vt:lpstr>Beams Reinforcement </vt:lpstr>
      <vt:lpstr>Columns Reinforcement </vt:lpstr>
      <vt:lpstr>Footing Reinforcement </vt:lpstr>
      <vt:lpstr>Shear Wall and basement wall Reinforcement  </vt:lpstr>
      <vt:lpstr>Water Tank Reinforcement</vt:lpstr>
      <vt:lpstr>Elevator reinforcement </vt:lpstr>
      <vt:lpstr>Stair Reinforcement </vt:lpstr>
      <vt:lpstr>6. Electrical Design.</vt:lpstr>
      <vt:lpstr>Artificial lighting (Judge chamber)</vt:lpstr>
      <vt:lpstr>Artificial lighting (Courtroom)</vt:lpstr>
      <vt:lpstr>الشريحة 53</vt:lpstr>
      <vt:lpstr>الشريحة 54</vt:lpstr>
      <vt:lpstr>Lighting distribution</vt:lpstr>
      <vt:lpstr>Sockets distribution.</vt:lpstr>
      <vt:lpstr>Distribution board</vt:lpstr>
      <vt:lpstr>7. Mechanical Design</vt:lpstr>
      <vt:lpstr>Water supply distribution: </vt:lpstr>
      <vt:lpstr>Drainage system:</vt:lpstr>
      <vt:lpstr>HVAC system:</vt:lpstr>
      <vt:lpstr>HVAC system:</vt:lpstr>
      <vt:lpstr>HVAC system:</vt:lpstr>
      <vt:lpstr>HVAC system:</vt:lpstr>
      <vt:lpstr>8. Fire fighting system:</vt:lpstr>
      <vt:lpstr>Fire system</vt:lpstr>
      <vt:lpstr>Distribution of fire suppression systems in ground floor:</vt:lpstr>
      <vt:lpstr>Emergency system  Emergency exits in the building. </vt:lpstr>
      <vt:lpstr>Emergency system  The egress routs in ground floor.</vt:lpstr>
      <vt:lpstr>Audiovisual system  Distribution of cameras in ground floor.</vt:lpstr>
      <vt:lpstr>Reflected Ceiling  </vt:lpstr>
      <vt:lpstr>9. Quantity Survey: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Of Elderly</dc:title>
  <dc:creator>OSAID</dc:creator>
  <cp:lastModifiedBy>laptop city</cp:lastModifiedBy>
  <cp:revision>268</cp:revision>
  <dcterms:created xsi:type="dcterms:W3CDTF">2017-05-08T06:29:37Z</dcterms:created>
  <dcterms:modified xsi:type="dcterms:W3CDTF">2018-05-30T22:04:10Z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74063900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