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27" roundtripDataSignature="AMtx7mhW0lhqQVgYkkCMQ/e3gwRhRFSzi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7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0" name="Google Shape;250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9" name="Google Shape;259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5188d70986_5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6" name="Google Shape;266;g5188d70986_5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5188d70986_6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3" name="Google Shape;273;g5188d70986_6_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5188d70986_6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0" name="Google Shape;280;g5188d70986_6_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7" name="Google Shape;287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5188d70986_4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5188d70986_4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5188d70986_4_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5188d70986_4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5188d70986_4_1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5188d70986_4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57b53130b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g57b53130ba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9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8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showMasterSp="0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oogle Shape;16;p17"/>
          <p:cNvGrpSpPr/>
          <p:nvPr/>
        </p:nvGrpSpPr>
        <p:grpSpPr>
          <a:xfrm>
            <a:off x="-2" y="-10825"/>
            <a:ext cx="12192003" cy="6515395"/>
            <a:chOff x="-1" y="-10825"/>
            <a:chExt cx="9144002" cy="6515395"/>
          </a:xfrm>
        </p:grpSpPr>
        <p:pic>
          <p:nvPicPr>
            <p:cNvPr id="17" name="Google Shape;17;p17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457200" y="-10825"/>
              <a:ext cx="3429000" cy="31815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" name="Google Shape;18;p17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1295401" y="-10825"/>
              <a:ext cx="7848600" cy="352224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" name="Google Shape;19;p17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2831825" y="2232482"/>
              <a:ext cx="1282976" cy="110858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" name="Google Shape;20;p17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-1" y="2962082"/>
              <a:ext cx="2757625" cy="354248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" name="Google Shape;21;p17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2" y="2313169"/>
              <a:ext cx="2259131" cy="289550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2" name="Google Shape;22;p17"/>
          <p:cNvSpPr txBox="1"/>
          <p:nvPr>
            <p:ph type="ctrTitle"/>
          </p:nvPr>
        </p:nvSpPr>
        <p:spPr>
          <a:xfrm>
            <a:off x="4368800" y="1213333"/>
            <a:ext cx="7102475" cy="142557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500"/>
              <a:buFont typeface="Quattrocento Sans"/>
              <a:buNone/>
              <a:defRPr b="1" sz="45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7"/>
          <p:cNvSpPr txBox="1"/>
          <p:nvPr>
            <p:ph idx="1" type="subTitle"/>
          </p:nvPr>
        </p:nvSpPr>
        <p:spPr>
          <a:xfrm>
            <a:off x="6299200" y="3849667"/>
            <a:ext cx="5172075" cy="12345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36576" algn="l">
              <a:spcBef>
                <a:spcPts val="0"/>
              </a:spcBef>
              <a:spcAft>
                <a:spcPts val="0"/>
              </a:spcAft>
              <a:buSzPts val="2240"/>
              <a:buNone/>
              <a:defRPr>
                <a:solidFill>
                  <a:srgbClr val="5B5B5B"/>
                </a:solidFill>
              </a:defRPr>
            </a:lvl1pPr>
            <a:lvl2pPr lvl="1" algn="ctr">
              <a:spcBef>
                <a:spcPts val="1000"/>
              </a:spcBef>
              <a:spcAft>
                <a:spcPts val="0"/>
              </a:spcAft>
              <a:buSzPts val="1710"/>
              <a:buNone/>
              <a:defRPr/>
            </a:lvl2pPr>
            <a:lvl3pPr lvl="2" algn="ctr">
              <a:spcBef>
                <a:spcPts val="1000"/>
              </a:spcBef>
              <a:spcAft>
                <a:spcPts val="0"/>
              </a:spcAft>
              <a:buSzPts val="1800"/>
              <a:buNone/>
              <a:defRPr/>
            </a:lvl3pPr>
            <a:lvl4pPr lvl="3" algn="ctr">
              <a:spcBef>
                <a:spcPts val="1000"/>
              </a:spcBef>
              <a:spcAft>
                <a:spcPts val="0"/>
              </a:spcAft>
              <a:buSzPts val="1800"/>
              <a:buNone/>
              <a:defRPr/>
            </a:lvl4pPr>
            <a:lvl5pPr lvl="4" algn="ctr">
              <a:spcBef>
                <a:spcPts val="1000"/>
              </a:spcBef>
              <a:spcAft>
                <a:spcPts val="0"/>
              </a:spcAft>
              <a:buSzPts val="1800"/>
              <a:buNone/>
              <a:defRPr/>
            </a:lvl5pPr>
            <a:lvl6pPr lvl="5" algn="ctr">
              <a:spcBef>
                <a:spcPts val="1000"/>
              </a:spcBef>
              <a:spcAft>
                <a:spcPts val="0"/>
              </a:spcAft>
              <a:buSzPts val="1800"/>
              <a:buNone/>
              <a:defRPr/>
            </a:lvl6pPr>
            <a:lvl7pPr lvl="6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7pPr>
            <a:lvl8pPr lvl="7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8pPr>
            <a:lvl9pPr lvl="8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9pPr>
          </a:lstStyle>
          <a:p/>
        </p:txBody>
      </p:sp>
      <p:sp>
        <p:nvSpPr>
          <p:cNvPr id="24" name="Google Shape;24;p17"/>
          <p:cNvSpPr txBox="1"/>
          <p:nvPr>
            <p:ph idx="10" type="dt"/>
          </p:nvPr>
        </p:nvSpPr>
        <p:spPr>
          <a:xfrm>
            <a:off x="3749675" y="6322008"/>
            <a:ext cx="7721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91425" wrap="square" tIns="0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" name="Google Shape;25;p17"/>
          <p:cNvSpPr txBox="1"/>
          <p:nvPr>
            <p:ph idx="11" type="ftr"/>
          </p:nvPr>
        </p:nvSpPr>
        <p:spPr>
          <a:xfrm>
            <a:off x="3749675" y="5960056"/>
            <a:ext cx="7721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1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8"/>
          <p:cNvSpPr txBox="1"/>
          <p:nvPr>
            <p:ph type="title"/>
          </p:nvPr>
        </p:nvSpPr>
        <p:spPr>
          <a:xfrm>
            <a:off x="609600" y="365395"/>
            <a:ext cx="6502400" cy="79930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8"/>
          <p:cNvSpPr txBox="1"/>
          <p:nvPr>
            <p:ph idx="1" type="body"/>
          </p:nvPr>
        </p:nvSpPr>
        <p:spPr>
          <a:xfrm>
            <a:off x="609600" y="1600200"/>
            <a:ext cx="109728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1pPr>
            <a:lvl2pPr indent="-337185" lvl="1" marL="914400" algn="l">
              <a:spcBef>
                <a:spcPts val="1000"/>
              </a:spcBef>
              <a:spcAft>
                <a:spcPts val="0"/>
              </a:spcAft>
              <a:buSzPts val="1710"/>
              <a:buChar char="•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29" name="Google Shape;29;p18"/>
          <p:cNvSpPr txBox="1"/>
          <p:nvPr>
            <p:ph idx="11" type="ftr"/>
          </p:nvPr>
        </p:nvSpPr>
        <p:spPr>
          <a:xfrm>
            <a:off x="7620000" y="173196"/>
            <a:ext cx="3291840" cy="30083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8"/>
          <p:cNvSpPr txBox="1"/>
          <p:nvPr>
            <p:ph idx="12" type="sldNum"/>
          </p:nvPr>
        </p:nvSpPr>
        <p:spPr>
          <a:xfrm>
            <a:off x="10911840" y="173195"/>
            <a:ext cx="670560" cy="30175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ustom Layout" showMasterSp="0">
  <p:cSld name="Custom Layou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oogle Shape;32;p19"/>
          <p:cNvGrpSpPr/>
          <p:nvPr/>
        </p:nvGrpSpPr>
        <p:grpSpPr>
          <a:xfrm>
            <a:off x="6807200" y="3143"/>
            <a:ext cx="5384802" cy="1101851"/>
            <a:chOff x="5334000" y="-37306"/>
            <a:chExt cx="3281716" cy="895350"/>
          </a:xfrm>
        </p:grpSpPr>
        <p:pic>
          <p:nvPicPr>
            <p:cNvPr id="33" name="Google Shape;33;p19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5448301" y="-37306"/>
              <a:ext cx="3167415" cy="609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4" name="Google Shape;34;p19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5334000" y="-37306"/>
              <a:ext cx="819150" cy="89535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5" name="Google Shape;35;p19"/>
          <p:cNvSpPr txBox="1"/>
          <p:nvPr>
            <p:ph type="title"/>
          </p:nvPr>
        </p:nvSpPr>
        <p:spPr>
          <a:xfrm>
            <a:off x="622300" y="381198"/>
            <a:ext cx="6184899" cy="6759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9"/>
          <p:cNvSpPr txBox="1"/>
          <p:nvPr>
            <p:ph idx="11" type="ftr"/>
          </p:nvPr>
        </p:nvSpPr>
        <p:spPr>
          <a:xfrm>
            <a:off x="7823200" y="174117"/>
            <a:ext cx="2949576" cy="30083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9"/>
          <p:cNvSpPr txBox="1"/>
          <p:nvPr>
            <p:ph idx="12" type="sldNum"/>
          </p:nvPr>
        </p:nvSpPr>
        <p:spPr>
          <a:xfrm>
            <a:off x="10911840" y="173195"/>
            <a:ext cx="670560" cy="30175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8" name="Google Shape;38;p19"/>
          <p:cNvSpPr txBox="1"/>
          <p:nvPr>
            <p:ph idx="1" type="body"/>
          </p:nvPr>
        </p:nvSpPr>
        <p:spPr>
          <a:xfrm>
            <a:off x="609600" y="1425655"/>
            <a:ext cx="10302240" cy="57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600"/>
              <a:buFont typeface="Arial"/>
              <a:buNone/>
              <a:defRPr sz="20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2280"/>
              <a:buNone/>
              <a:defRPr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2000"/>
              <a:buNone/>
              <a:defRPr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800"/>
              <a:buNone/>
              <a:defRPr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800"/>
              <a:buNone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20"/>
          <p:cNvSpPr txBox="1"/>
          <p:nvPr>
            <p:ph type="title"/>
          </p:nvPr>
        </p:nvSpPr>
        <p:spPr>
          <a:xfrm>
            <a:off x="622300" y="381198"/>
            <a:ext cx="6184899" cy="6759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Quattrocento Sans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20"/>
          <p:cNvSpPr txBox="1"/>
          <p:nvPr>
            <p:ph idx="1" type="body"/>
          </p:nvPr>
        </p:nvSpPr>
        <p:spPr>
          <a:xfrm>
            <a:off x="609600" y="1722438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0680" lvl="0" marL="457200" algn="l">
              <a:spcBef>
                <a:spcPts val="520"/>
              </a:spcBef>
              <a:spcAft>
                <a:spcPts val="0"/>
              </a:spcAft>
              <a:buSzPts val="2080"/>
              <a:buChar char="•"/>
              <a:defRPr sz="2600"/>
            </a:lvl1pPr>
            <a:lvl2pPr indent="-373380" lvl="1" marL="914400" algn="l">
              <a:spcBef>
                <a:spcPts val="1000"/>
              </a:spcBef>
              <a:spcAft>
                <a:spcPts val="0"/>
              </a:spcAft>
              <a:buSzPts val="2280"/>
              <a:buChar char="•"/>
              <a:defRPr sz="2400"/>
            </a:lvl2pPr>
            <a:lvl3pPr indent="-355600" lvl="2" marL="1371600" algn="l">
              <a:spcBef>
                <a:spcPts val="1000"/>
              </a:spcBef>
              <a:spcAft>
                <a:spcPts val="0"/>
              </a:spcAft>
              <a:buSzPts val="2000"/>
              <a:buChar char="•"/>
              <a:defRPr sz="2000"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 sz="1800"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42" name="Google Shape;42;p20"/>
          <p:cNvSpPr txBox="1"/>
          <p:nvPr>
            <p:ph idx="2" type="body"/>
          </p:nvPr>
        </p:nvSpPr>
        <p:spPr>
          <a:xfrm>
            <a:off x="6197600" y="1722438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0680" lvl="0" marL="457200" algn="l">
              <a:spcBef>
                <a:spcPts val="520"/>
              </a:spcBef>
              <a:spcAft>
                <a:spcPts val="0"/>
              </a:spcAft>
              <a:buSzPts val="2080"/>
              <a:buChar char="•"/>
              <a:defRPr sz="2600"/>
            </a:lvl1pPr>
            <a:lvl2pPr indent="-373380" lvl="1" marL="914400" algn="l">
              <a:spcBef>
                <a:spcPts val="1000"/>
              </a:spcBef>
              <a:spcAft>
                <a:spcPts val="0"/>
              </a:spcAft>
              <a:buSzPts val="2280"/>
              <a:buChar char="•"/>
              <a:defRPr sz="2400"/>
            </a:lvl2pPr>
            <a:lvl3pPr indent="-355600" lvl="2" marL="1371600" algn="l">
              <a:spcBef>
                <a:spcPts val="1000"/>
              </a:spcBef>
              <a:spcAft>
                <a:spcPts val="0"/>
              </a:spcAft>
              <a:buSzPts val="2000"/>
              <a:buChar char="•"/>
              <a:defRPr sz="2000"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 sz="1800"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43" name="Google Shape;43;p20"/>
          <p:cNvSpPr txBox="1"/>
          <p:nvPr>
            <p:ph idx="11" type="ftr"/>
          </p:nvPr>
        </p:nvSpPr>
        <p:spPr>
          <a:xfrm>
            <a:off x="7721600" y="173195"/>
            <a:ext cx="3140075" cy="30175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0"/>
          <p:cNvSpPr txBox="1"/>
          <p:nvPr>
            <p:ph idx="12" type="sldNum"/>
          </p:nvPr>
        </p:nvSpPr>
        <p:spPr>
          <a:xfrm>
            <a:off x="10906760" y="173195"/>
            <a:ext cx="670560" cy="30175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bg>
      <p:bgPr>
        <a:solidFill>
          <a:schemeClr val="lt1"/>
        </a:solidFill>
      </p:bgPr>
    </p:bg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1"/>
          <p:cNvSpPr txBox="1"/>
          <p:nvPr>
            <p:ph type="title"/>
          </p:nvPr>
        </p:nvSpPr>
        <p:spPr>
          <a:xfrm rot="-5400000">
            <a:off x="-1605724" y="3193732"/>
            <a:ext cx="5015864" cy="1219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/>
          <a:lstStyle>
            <a:lvl1pPr lvl="0" marR="18288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900"/>
              <a:buFont typeface="Quattrocento Sans"/>
              <a:buNone/>
              <a:defRPr b="0" sz="29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1"/>
          <p:cNvSpPr txBox="1"/>
          <p:nvPr>
            <p:ph idx="1" type="body"/>
          </p:nvPr>
        </p:nvSpPr>
        <p:spPr>
          <a:xfrm>
            <a:off x="1514475" y="1295400"/>
            <a:ext cx="3251200" cy="50158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14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48" name="Google Shape;48;p21"/>
          <p:cNvSpPr txBox="1"/>
          <p:nvPr>
            <p:ph idx="2" type="body"/>
          </p:nvPr>
        </p:nvSpPr>
        <p:spPr>
          <a:xfrm>
            <a:off x="4868333" y="1295400"/>
            <a:ext cx="7034784" cy="50139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70840" lvl="0" marL="457200" algn="l">
              <a:spcBef>
                <a:spcPts val="0"/>
              </a:spcBef>
              <a:spcAft>
                <a:spcPts val="0"/>
              </a:spcAft>
              <a:buSzPts val="2240"/>
              <a:buChar char="•"/>
              <a:defRPr sz="2800"/>
            </a:lvl1pPr>
            <a:lvl2pPr indent="-373380" lvl="1" marL="914400" algn="l">
              <a:spcBef>
                <a:spcPts val="1000"/>
              </a:spcBef>
              <a:spcAft>
                <a:spcPts val="0"/>
              </a:spcAft>
              <a:buSzPts val="2280"/>
              <a:buChar char="•"/>
              <a:defRPr sz="2400"/>
            </a:lvl2pPr>
            <a:lvl3pPr indent="-355600" lvl="2" marL="1371600" algn="l">
              <a:spcBef>
                <a:spcPts val="1000"/>
              </a:spcBef>
              <a:spcAft>
                <a:spcPts val="0"/>
              </a:spcAft>
              <a:buSzPts val="2000"/>
              <a:buChar char="•"/>
              <a:defRPr sz="2000"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 sz="1800"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49" name="Google Shape;49;p21"/>
          <p:cNvSpPr txBox="1"/>
          <p:nvPr>
            <p:ph idx="11" type="ftr"/>
          </p:nvPr>
        </p:nvSpPr>
        <p:spPr>
          <a:xfrm>
            <a:off x="7823200" y="173195"/>
            <a:ext cx="3098928" cy="30175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21"/>
          <p:cNvSpPr txBox="1"/>
          <p:nvPr>
            <p:ph idx="12" type="sldNum"/>
          </p:nvPr>
        </p:nvSpPr>
        <p:spPr>
          <a:xfrm>
            <a:off x="10922128" y="173195"/>
            <a:ext cx="670560" cy="30175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ct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ct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ct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ct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ct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ct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ct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ct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10" Type="http://schemas.openxmlformats.org/officeDocument/2006/relationships/theme" Target="../theme/theme1.xml"/><Relationship Id="rId9" Type="http://schemas.openxmlformats.org/officeDocument/2006/relationships/slideLayout" Target="../slideLayouts/slideLayout5.xml"/><Relationship Id="rId5" Type="http://schemas.openxmlformats.org/officeDocument/2006/relationships/slideLayout" Target="../slideLayouts/slideLayout1.xml"/><Relationship Id="rId6" Type="http://schemas.openxmlformats.org/officeDocument/2006/relationships/slideLayout" Target="../slideLayouts/slideLayout2.xml"/><Relationship Id="rId7" Type="http://schemas.openxmlformats.org/officeDocument/2006/relationships/slideLayout" Target="../slideLayouts/slideLayout3.xml"/><Relationship Id="rId8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16"/>
          <p:cNvGrpSpPr/>
          <p:nvPr/>
        </p:nvGrpSpPr>
        <p:grpSpPr>
          <a:xfrm>
            <a:off x="6807200" y="3143"/>
            <a:ext cx="5384802" cy="1101851"/>
            <a:chOff x="5334000" y="-37306"/>
            <a:chExt cx="3281716" cy="895350"/>
          </a:xfrm>
        </p:grpSpPr>
        <p:pic>
          <p:nvPicPr>
            <p:cNvPr id="7" name="Google Shape;7;p16"/>
            <p:cNvPicPr preferRelativeResize="0"/>
            <p:nvPr/>
          </p:nvPicPr>
          <p:blipFill rotWithShape="1">
            <a:blip r:embed="rId1">
              <a:alphaModFix/>
            </a:blip>
            <a:srcRect b="0" l="0" r="0" t="0"/>
            <a:stretch/>
          </p:blipFill>
          <p:spPr>
            <a:xfrm>
              <a:off x="5448301" y="-37306"/>
              <a:ext cx="3167415" cy="609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Google Shape;8;p16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5334000" y="-37306"/>
              <a:ext cx="819150" cy="89535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9" name="Google Shape;9;p16"/>
          <p:cNvSpPr txBox="1"/>
          <p:nvPr>
            <p:ph type="title"/>
          </p:nvPr>
        </p:nvSpPr>
        <p:spPr>
          <a:xfrm>
            <a:off x="622300" y="381198"/>
            <a:ext cx="6184899" cy="6759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Quattrocento Sans"/>
              <a:buNone/>
              <a:defRPr b="1" i="0" sz="4000" u="none" cap="none" strike="noStrike">
                <a:solidFill>
                  <a:schemeClr val="accen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0" name="Google Shape;10;p16"/>
          <p:cNvSpPr txBox="1"/>
          <p:nvPr>
            <p:ph idx="1" type="body"/>
          </p:nvPr>
        </p:nvSpPr>
        <p:spPr>
          <a:xfrm>
            <a:off x="609600" y="1566839"/>
            <a:ext cx="109728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70840" lvl="0" marL="457200" marR="0" rtl="0" algn="l">
              <a:spcBef>
                <a:spcPts val="560"/>
              </a:spcBef>
              <a:spcAft>
                <a:spcPts val="0"/>
              </a:spcAft>
              <a:buClr>
                <a:schemeClr val="accent1"/>
              </a:buClr>
              <a:buSzPts val="2240"/>
              <a:buFont typeface="Arial"/>
              <a:buChar char="•"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73380" lvl="1" marL="914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80"/>
              <a:buFont typeface="Arial"/>
              <a:buChar char="•"/>
              <a:defRPr b="0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spcBef>
                <a:spcPts val="1000"/>
              </a:spcBef>
              <a:spcAft>
                <a:spcPts val="0"/>
              </a:spcAft>
              <a:buClr>
                <a:srgbClr val="D8948A"/>
              </a:buClr>
              <a:buSzPts val="1800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30200" lvl="6" marL="3200400" marR="0" rtl="0" algn="l">
              <a:spcBef>
                <a:spcPts val="320"/>
              </a:spcBef>
              <a:spcAft>
                <a:spcPts val="0"/>
              </a:spcAft>
              <a:buClr>
                <a:srgbClr val="D8948A"/>
              </a:buClr>
              <a:buSzPts val="1600"/>
              <a:buFont typeface="Noto Sans Symbols"/>
              <a:buChar char="●"/>
              <a:defRPr b="0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rgbClr val="D8948A"/>
              </a:buClr>
              <a:buSzPts val="1600"/>
              <a:buFont typeface="Noto Sans Symbols"/>
              <a:buChar char="●"/>
              <a:defRPr b="0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rtl="0" algn="l">
              <a:spcBef>
                <a:spcPts val="320"/>
              </a:spcBef>
              <a:spcAft>
                <a:spcPts val="0"/>
              </a:spcAft>
              <a:buClr>
                <a:srgbClr val="D8948A"/>
              </a:buClr>
              <a:buSzPts val="1600"/>
              <a:buFont typeface="Noto Sans Symbols"/>
              <a:buChar char="●"/>
              <a:defRPr b="0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6"/>
          <p:cNvSpPr txBox="1"/>
          <p:nvPr>
            <p:ph idx="11" type="ftr"/>
          </p:nvPr>
        </p:nvSpPr>
        <p:spPr>
          <a:xfrm>
            <a:off x="7823200" y="174117"/>
            <a:ext cx="2949576" cy="30083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6"/>
          <p:cNvSpPr txBox="1"/>
          <p:nvPr>
            <p:ph idx="12" type="sldNum"/>
          </p:nvPr>
        </p:nvSpPr>
        <p:spPr>
          <a:xfrm>
            <a:off x="10911840" y="173195"/>
            <a:ext cx="670560" cy="30175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spcBef>
                <a:spcPts val="0"/>
              </a:spcBef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spcBef>
                <a:spcPts val="0"/>
              </a:spcBef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spcBef>
                <a:spcPts val="0"/>
              </a:spcBef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spcBef>
                <a:spcPts val="0"/>
              </a:spcBef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3" name="Google Shape;13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5307178"/>
            <a:ext cx="1625600" cy="15508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-21945" y="4545317"/>
            <a:ext cx="1664613" cy="1570328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5"/>
    <p:sldLayoutId id="2147483650" r:id="rId6"/>
    <p:sldLayoutId id="2147483651" r:id="rId7"/>
    <p:sldLayoutId id="2147483652" r:id="rId8"/>
    <p:sldLayoutId id="2147483653" r:id="rId9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4.png"/><Relationship Id="rId4" Type="http://schemas.openxmlformats.org/officeDocument/2006/relationships/image" Target="../media/image21.png"/><Relationship Id="rId9" Type="http://schemas.openxmlformats.org/officeDocument/2006/relationships/image" Target="../media/image22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7" Type="http://schemas.openxmlformats.org/officeDocument/2006/relationships/image" Target="../media/image20.png"/><Relationship Id="rId8" Type="http://schemas.openxmlformats.org/officeDocument/2006/relationships/image" Target="../media/image2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6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8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3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1.png"/><Relationship Id="rId4" Type="http://schemas.openxmlformats.org/officeDocument/2006/relationships/image" Target="../media/image25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7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9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2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"/>
          <p:cNvSpPr txBox="1"/>
          <p:nvPr/>
        </p:nvSpPr>
        <p:spPr>
          <a:xfrm>
            <a:off x="4840310" y="381643"/>
            <a:ext cx="7018987" cy="28623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600" u="none" cap="none" strike="noStrike">
                <a:solidFill>
                  <a:srgbClr val="3D3D3D"/>
                </a:solidFill>
                <a:latin typeface="Arial"/>
                <a:ea typeface="Arial"/>
                <a:cs typeface="Arial"/>
                <a:sym typeface="Arial"/>
              </a:rPr>
              <a:t>Mapping Between CAPS Software Architecture Modeling Language (SAML) to ThingML Language using Acceleo Code Generator</a:t>
            </a:r>
            <a:endParaRPr b="0" i="0" sz="3600" u="none" cap="none" strike="noStrike">
              <a:solidFill>
                <a:srgbClr val="3D3D3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1"/>
          <p:cNvSpPr txBox="1"/>
          <p:nvPr/>
        </p:nvSpPr>
        <p:spPr>
          <a:xfrm>
            <a:off x="3934517" y="5456137"/>
            <a:ext cx="1811586" cy="11079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200" u="none" cap="none" strike="noStrike">
                <a:solidFill>
                  <a:srgbClr val="797979"/>
                </a:solidFill>
                <a:latin typeface="Arial"/>
                <a:ea typeface="Arial"/>
                <a:cs typeface="Arial"/>
                <a:sym typeface="Arial"/>
              </a:rPr>
              <a:t>Ithar Saleh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797979"/>
                </a:solidFill>
                <a:latin typeface="Arial"/>
                <a:ea typeface="Arial"/>
                <a:cs typeface="Arial"/>
                <a:sym typeface="Arial"/>
              </a:rPr>
              <a:t>Rami Ilaiwi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797979"/>
                </a:solidFill>
                <a:latin typeface="Arial"/>
                <a:ea typeface="Arial"/>
                <a:cs typeface="Arial"/>
                <a:sym typeface="Arial"/>
              </a:rPr>
              <a:t>Yara Shanaa</a:t>
            </a:r>
            <a:endParaRPr sz="2200">
              <a:solidFill>
                <a:srgbClr val="79797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1"/>
          <p:cNvSpPr txBox="1"/>
          <p:nvPr/>
        </p:nvSpPr>
        <p:spPr>
          <a:xfrm>
            <a:off x="7412246" y="6102468"/>
            <a:ext cx="4447051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797979"/>
                </a:solidFill>
                <a:latin typeface="Arial"/>
                <a:ea typeface="Arial"/>
                <a:cs typeface="Arial"/>
                <a:sym typeface="Arial"/>
              </a:rPr>
              <a:t>Supervisor: Mohammad Sharaf</a:t>
            </a:r>
            <a:endParaRPr sz="2400">
              <a:solidFill>
                <a:srgbClr val="79797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p1"/>
          <p:cNvSpPr txBox="1"/>
          <p:nvPr/>
        </p:nvSpPr>
        <p:spPr>
          <a:xfrm>
            <a:off x="3681018" y="5086805"/>
            <a:ext cx="115929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84BBC8"/>
                </a:solidFill>
                <a:latin typeface="Arial"/>
                <a:ea typeface="Arial"/>
                <a:cs typeface="Arial"/>
                <a:sym typeface="Arial"/>
              </a:rPr>
              <a:t>Students:</a:t>
            </a:r>
            <a:endParaRPr sz="1800">
              <a:solidFill>
                <a:srgbClr val="84BBC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13775" y="2214694"/>
            <a:ext cx="4793226" cy="1481543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6"/>
          <p:cNvSpPr txBox="1"/>
          <p:nvPr/>
        </p:nvSpPr>
        <p:spPr>
          <a:xfrm>
            <a:off x="5707000" y="2685175"/>
            <a:ext cx="5556000" cy="168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3D3D3D"/>
                </a:solidFill>
                <a:latin typeface="Arial"/>
                <a:ea typeface="Arial"/>
                <a:cs typeface="Arial"/>
                <a:sym typeface="Arial"/>
              </a:rPr>
              <a:t>It is an open-source code generator from the Eclipse Foundation that allows people to use a model-driven approach to building applications.</a:t>
            </a:r>
            <a:endParaRPr>
              <a:solidFill>
                <a:srgbClr val="3D3D3D"/>
              </a:solidFill>
            </a:endParaRPr>
          </a:p>
        </p:txBody>
      </p:sp>
      <p:sp>
        <p:nvSpPr>
          <p:cNvPr id="115" name="Google Shape;115;p6"/>
          <p:cNvSpPr txBox="1"/>
          <p:nvPr>
            <p:ph type="title"/>
          </p:nvPr>
        </p:nvSpPr>
        <p:spPr>
          <a:xfrm>
            <a:off x="270904" y="0"/>
            <a:ext cx="10364400" cy="159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18288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Quattrocento Sans"/>
              <a:buNone/>
            </a:pPr>
            <a:r>
              <a:rPr lang="en-US"/>
              <a:t>Acceleo code generator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0" name="Google Shape;120;p7"/>
          <p:cNvGrpSpPr/>
          <p:nvPr/>
        </p:nvGrpSpPr>
        <p:grpSpPr>
          <a:xfrm>
            <a:off x="2448044" y="1869764"/>
            <a:ext cx="7940510" cy="3423274"/>
            <a:chOff x="93744" y="417607"/>
            <a:chExt cx="7940510" cy="3423274"/>
          </a:xfrm>
        </p:grpSpPr>
        <p:sp>
          <p:nvSpPr>
            <p:cNvPr id="121" name="Google Shape;121;p7"/>
            <p:cNvSpPr/>
            <p:nvPr/>
          </p:nvSpPr>
          <p:spPr>
            <a:xfrm>
              <a:off x="5607790" y="916001"/>
              <a:ext cx="2426464" cy="2426913"/>
            </a:xfrm>
            <a:prstGeom prst="ellipse">
              <a:avLst/>
            </a:prstGeom>
            <a:gradFill>
              <a:gsLst>
                <a:gs pos="0">
                  <a:srgbClr val="FFB999"/>
                </a:gs>
                <a:gs pos="46000">
                  <a:srgbClr val="FF9250"/>
                </a:gs>
                <a:gs pos="100000">
                  <a:srgbClr val="BB5108"/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  <a:effectLst>
              <a:outerShdw blurRad="50800" rotWithShape="0" algn="t" dir="14700000" dist="38100">
                <a:srgbClr val="000000">
                  <a:alpha val="6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7"/>
            <p:cNvSpPr/>
            <p:nvPr/>
          </p:nvSpPr>
          <p:spPr>
            <a:xfrm>
              <a:off x="5688356" y="996912"/>
              <a:ext cx="2265332" cy="2265090"/>
            </a:xfrm>
            <a:prstGeom prst="ellipse">
              <a:avLst/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7"/>
            <p:cNvSpPr txBox="1"/>
            <p:nvPr/>
          </p:nvSpPr>
          <p:spPr>
            <a:xfrm>
              <a:off x="6012201" y="1320557"/>
              <a:ext cx="1617642" cy="161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5550" lIns="35550" spcFirstLastPara="1" rIns="35550" wrap="square" tIns="355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3D3D3D"/>
                  </a:solidFill>
                  <a:latin typeface="Arial"/>
                  <a:ea typeface="Arial"/>
                  <a:cs typeface="Arial"/>
                  <a:sym typeface="Arial"/>
                </a:rPr>
                <a:t>ThingML</a:t>
              </a:r>
              <a:endParaRPr sz="2800">
                <a:solidFill>
                  <a:srgbClr val="3D3D3D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" name="Google Shape;124;p7"/>
            <p:cNvSpPr/>
            <p:nvPr/>
          </p:nvSpPr>
          <p:spPr>
            <a:xfrm rot="2700000">
              <a:off x="3102892" y="918934"/>
              <a:ext cx="2420620" cy="2420620"/>
            </a:xfrm>
            <a:prstGeom prst="teardrop">
              <a:avLst>
                <a:gd fmla="val 100000" name="adj"/>
              </a:avLst>
            </a:prstGeom>
            <a:gradFill>
              <a:gsLst>
                <a:gs pos="0">
                  <a:srgbClr val="BDEEFB"/>
                </a:gs>
                <a:gs pos="46000">
                  <a:srgbClr val="98E8FB"/>
                </a:gs>
                <a:gs pos="100000">
                  <a:srgbClr val="5496A5"/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  <a:effectLst>
              <a:outerShdw blurRad="50800" rotWithShape="0" algn="t" dir="14700000" dist="38100">
                <a:srgbClr val="000000">
                  <a:alpha val="6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" name="Google Shape;125;p7"/>
            <p:cNvSpPr/>
            <p:nvPr/>
          </p:nvSpPr>
          <p:spPr>
            <a:xfrm>
              <a:off x="3180536" y="996912"/>
              <a:ext cx="2265332" cy="2265090"/>
            </a:xfrm>
            <a:prstGeom prst="ellipse">
              <a:avLst/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rgbClr val="98D7E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" name="Google Shape;126;p7"/>
            <p:cNvSpPr txBox="1"/>
            <p:nvPr/>
          </p:nvSpPr>
          <p:spPr>
            <a:xfrm>
              <a:off x="3504380" y="1320557"/>
              <a:ext cx="1617642" cy="161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5550" lIns="35550" spcFirstLastPara="1" rIns="35550" wrap="square" tIns="355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3D3D3D"/>
                  </a:solidFill>
                  <a:latin typeface="Arial"/>
                  <a:ea typeface="Arial"/>
                  <a:cs typeface="Arial"/>
                  <a:sym typeface="Arial"/>
                </a:rPr>
                <a:t>Acceleo code generator</a:t>
              </a:r>
              <a:endParaRPr sz="2800">
                <a:solidFill>
                  <a:srgbClr val="3D3D3D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" name="Google Shape;127;p7"/>
            <p:cNvSpPr/>
            <p:nvPr/>
          </p:nvSpPr>
          <p:spPr>
            <a:xfrm rot="2700000">
              <a:off x="595071" y="918934"/>
              <a:ext cx="2420620" cy="2420620"/>
            </a:xfrm>
            <a:prstGeom prst="teardrop">
              <a:avLst>
                <a:gd fmla="val 100000" name="adj"/>
              </a:avLst>
            </a:prstGeom>
            <a:gradFill>
              <a:gsLst>
                <a:gs pos="0">
                  <a:srgbClr val="FFCDA8"/>
                </a:gs>
                <a:gs pos="46000">
                  <a:srgbClr val="FFB675"/>
                </a:gs>
                <a:gs pos="100000">
                  <a:srgbClr val="BD6F35"/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  <a:effectLst>
              <a:outerShdw blurRad="50800" rotWithShape="0" algn="t" dir="14700000" dist="38100">
                <a:srgbClr val="000000">
                  <a:alpha val="6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" name="Google Shape;128;p7"/>
            <p:cNvSpPr/>
            <p:nvPr/>
          </p:nvSpPr>
          <p:spPr>
            <a:xfrm>
              <a:off x="672715" y="996912"/>
              <a:ext cx="2265332" cy="2265090"/>
            </a:xfrm>
            <a:prstGeom prst="ellipse">
              <a:avLst/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rgbClr val="FAAF7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" name="Google Shape;129;p7"/>
            <p:cNvSpPr txBox="1"/>
            <p:nvPr/>
          </p:nvSpPr>
          <p:spPr>
            <a:xfrm>
              <a:off x="996560" y="1320557"/>
              <a:ext cx="1617642" cy="161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5550" lIns="35550" spcFirstLastPara="1" rIns="35550" wrap="square" tIns="355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rgbClr val="3D3D3D"/>
                  </a:solidFill>
                  <a:latin typeface="Arial"/>
                  <a:ea typeface="Arial"/>
                  <a:cs typeface="Arial"/>
                  <a:sym typeface="Arial"/>
                </a:rPr>
                <a:t>SAML</a:t>
              </a:r>
              <a:endParaRPr sz="2800">
                <a:solidFill>
                  <a:srgbClr val="3D3D3D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0" name="Google Shape;130;p7"/>
          <p:cNvSpPr txBox="1"/>
          <p:nvPr>
            <p:ph type="title"/>
          </p:nvPr>
        </p:nvSpPr>
        <p:spPr>
          <a:xfrm>
            <a:off x="270900" y="0"/>
            <a:ext cx="7048200" cy="159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18288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Quattrocento Sans"/>
              <a:buNone/>
            </a:pPr>
            <a:r>
              <a:rPr lang="en-US" sz="3600"/>
              <a:t>Mapping and converting from CAPS to ThingML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oogle Shape;135;p8"/>
          <p:cNvGrpSpPr/>
          <p:nvPr/>
        </p:nvGrpSpPr>
        <p:grpSpPr>
          <a:xfrm>
            <a:off x="1744750" y="4002601"/>
            <a:ext cx="2067141" cy="2570884"/>
            <a:chOff x="894592" y="0"/>
            <a:chExt cx="2067141" cy="2570884"/>
          </a:xfrm>
        </p:grpSpPr>
        <p:sp>
          <p:nvSpPr>
            <p:cNvPr id="136" name="Google Shape;136;p8"/>
            <p:cNvSpPr/>
            <p:nvPr/>
          </p:nvSpPr>
          <p:spPr>
            <a:xfrm>
              <a:off x="1248288" y="0"/>
              <a:ext cx="1713445" cy="1713494"/>
            </a:xfrm>
            <a:custGeom>
              <a:rect b="b" l="l" r="r" t="t"/>
              <a:pathLst>
                <a:path extrusionOk="0" h="120000" w="120000">
                  <a:moveTo>
                    <a:pt x="8412" y="60000"/>
                  </a:moveTo>
                  <a:lnTo>
                    <a:pt x="8412" y="60000"/>
                  </a:lnTo>
                  <a:cubicBezTo>
                    <a:pt x="8412" y="32962"/>
                    <a:pt x="29287" y="10511"/>
                    <a:pt x="56254" y="8548"/>
                  </a:cubicBezTo>
                  <a:cubicBezTo>
                    <a:pt x="83220" y="6584"/>
                    <a:pt x="107127" y="25774"/>
                    <a:pt x="111044" y="52527"/>
                  </a:cubicBezTo>
                  <a:cubicBezTo>
                    <a:pt x="114961" y="79280"/>
                    <a:pt x="97558" y="104517"/>
                    <a:pt x="71160" y="110367"/>
                  </a:cubicBezTo>
                  <a:lnTo>
                    <a:pt x="70591" y="118429"/>
                  </a:lnTo>
                  <a:lnTo>
                    <a:pt x="56831" y="104889"/>
                  </a:lnTo>
                  <a:lnTo>
                    <a:pt x="72704" y="88505"/>
                  </a:lnTo>
                  <a:lnTo>
                    <a:pt x="72143" y="96443"/>
                  </a:lnTo>
                  <a:lnTo>
                    <a:pt x="72143" y="96443"/>
                  </a:lnTo>
                  <a:cubicBezTo>
                    <a:pt x="90760" y="90239"/>
                    <a:pt x="101708" y="71000"/>
                    <a:pt x="97532" y="51826"/>
                  </a:cubicBezTo>
                  <a:cubicBezTo>
                    <a:pt x="93357" y="32652"/>
                    <a:pt x="75400" y="19708"/>
                    <a:pt x="55889" y="21808"/>
                  </a:cubicBezTo>
                  <a:cubicBezTo>
                    <a:pt x="36379" y="23908"/>
                    <a:pt x="21588" y="40376"/>
                    <a:pt x="21588" y="60000"/>
                  </a:cubicBezTo>
                  <a:close/>
                </a:path>
              </a:pathLst>
            </a:custGeom>
            <a:gradFill>
              <a:gsLst>
                <a:gs pos="0">
                  <a:srgbClr val="FFB999"/>
                </a:gs>
                <a:gs pos="46000">
                  <a:srgbClr val="FF9250"/>
                </a:gs>
                <a:gs pos="100000">
                  <a:srgbClr val="BB5108"/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  <a:effectLst>
              <a:outerShdw blurRad="50800" rotWithShape="0" algn="t" dir="14700000" dist="38100">
                <a:srgbClr val="000000">
                  <a:alpha val="6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" name="Google Shape;137;p8"/>
            <p:cNvSpPr/>
            <p:nvPr/>
          </p:nvSpPr>
          <p:spPr>
            <a:xfrm>
              <a:off x="1626718" y="620354"/>
              <a:ext cx="955967" cy="47792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8"/>
            <p:cNvSpPr txBox="1"/>
            <p:nvPr/>
          </p:nvSpPr>
          <p:spPr>
            <a:xfrm>
              <a:off x="1626718" y="620354"/>
              <a:ext cx="956100" cy="477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525" lIns="9525" spcFirstLastPara="1" rIns="9525" wrap="square" tIns="95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500">
                  <a:solidFill>
                    <a:srgbClr val="3D3D3D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Component</a:t>
              </a:r>
              <a:endParaRPr sz="1500">
                <a:solidFill>
                  <a:srgbClr val="3D3D3D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9" name="Google Shape;139;p8"/>
            <p:cNvSpPr/>
            <p:nvPr/>
          </p:nvSpPr>
          <p:spPr>
            <a:xfrm>
              <a:off x="894592" y="1098282"/>
              <a:ext cx="1471980" cy="1472602"/>
            </a:xfrm>
            <a:prstGeom prst="blockArc">
              <a:avLst>
                <a:gd fmla="val 0" name="adj1"/>
                <a:gd fmla="val 18900000" name="adj2"/>
                <a:gd fmla="val 12740" name="adj3"/>
              </a:avLst>
            </a:prstGeom>
            <a:gradFill>
              <a:gsLst>
                <a:gs pos="0">
                  <a:srgbClr val="BDEEFB"/>
                </a:gs>
                <a:gs pos="46000">
                  <a:srgbClr val="98E8FB"/>
                </a:gs>
                <a:gs pos="100000">
                  <a:srgbClr val="5496A5"/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  <a:effectLst>
              <a:outerShdw blurRad="50800" rotWithShape="0" algn="t" dir="14700000" dist="38100">
                <a:srgbClr val="000000">
                  <a:alpha val="6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" name="Google Shape;140;p8"/>
            <p:cNvSpPr/>
            <p:nvPr/>
          </p:nvSpPr>
          <p:spPr>
            <a:xfrm>
              <a:off x="1148734" y="1606803"/>
              <a:ext cx="955967" cy="47792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" name="Google Shape;141;p8"/>
            <p:cNvSpPr txBox="1"/>
            <p:nvPr/>
          </p:nvSpPr>
          <p:spPr>
            <a:xfrm>
              <a:off x="1148734" y="1606803"/>
              <a:ext cx="955967" cy="47792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525" lIns="9525" spcFirstLastPara="1" rIns="9525" wrap="square" tIns="95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3D3D3D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Thing</a:t>
              </a:r>
              <a:endParaRPr sz="2000">
                <a:solidFill>
                  <a:srgbClr val="3D3D3D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grpSp>
        <p:nvGrpSpPr>
          <p:cNvPr id="142" name="Google Shape;142;p8"/>
          <p:cNvGrpSpPr/>
          <p:nvPr/>
        </p:nvGrpSpPr>
        <p:grpSpPr>
          <a:xfrm>
            <a:off x="3811900" y="4003313"/>
            <a:ext cx="2065998" cy="2569463"/>
            <a:chOff x="896384" y="0"/>
            <a:chExt cx="2065998" cy="2569463"/>
          </a:xfrm>
        </p:grpSpPr>
        <p:sp>
          <p:nvSpPr>
            <p:cNvPr id="143" name="Google Shape;143;p8"/>
            <p:cNvSpPr/>
            <p:nvPr/>
          </p:nvSpPr>
          <p:spPr>
            <a:xfrm>
              <a:off x="1249884" y="0"/>
              <a:ext cx="1712498" cy="1712547"/>
            </a:xfrm>
            <a:custGeom>
              <a:rect b="b" l="l" r="r" t="t"/>
              <a:pathLst>
                <a:path extrusionOk="0" h="120000" w="120000">
                  <a:moveTo>
                    <a:pt x="8412" y="60000"/>
                  </a:moveTo>
                  <a:lnTo>
                    <a:pt x="8412" y="60000"/>
                  </a:lnTo>
                  <a:cubicBezTo>
                    <a:pt x="8412" y="32962"/>
                    <a:pt x="29287" y="10511"/>
                    <a:pt x="56254" y="8548"/>
                  </a:cubicBezTo>
                  <a:cubicBezTo>
                    <a:pt x="83220" y="6584"/>
                    <a:pt x="107127" y="25774"/>
                    <a:pt x="111044" y="52527"/>
                  </a:cubicBezTo>
                  <a:cubicBezTo>
                    <a:pt x="114961" y="79280"/>
                    <a:pt x="97558" y="104517"/>
                    <a:pt x="71160" y="110367"/>
                  </a:cubicBezTo>
                  <a:lnTo>
                    <a:pt x="70591" y="118429"/>
                  </a:lnTo>
                  <a:lnTo>
                    <a:pt x="56831" y="104889"/>
                  </a:lnTo>
                  <a:lnTo>
                    <a:pt x="72704" y="88505"/>
                  </a:lnTo>
                  <a:lnTo>
                    <a:pt x="72143" y="96443"/>
                  </a:lnTo>
                  <a:lnTo>
                    <a:pt x="72143" y="96443"/>
                  </a:lnTo>
                  <a:cubicBezTo>
                    <a:pt x="90760" y="90239"/>
                    <a:pt x="101708" y="71000"/>
                    <a:pt x="97532" y="51826"/>
                  </a:cubicBezTo>
                  <a:cubicBezTo>
                    <a:pt x="93357" y="32652"/>
                    <a:pt x="75400" y="19708"/>
                    <a:pt x="55889" y="21808"/>
                  </a:cubicBezTo>
                  <a:cubicBezTo>
                    <a:pt x="36379" y="23908"/>
                    <a:pt x="21588" y="40376"/>
                    <a:pt x="21588" y="60000"/>
                  </a:cubicBezTo>
                  <a:close/>
                </a:path>
              </a:pathLst>
            </a:custGeom>
            <a:gradFill>
              <a:gsLst>
                <a:gs pos="0">
                  <a:srgbClr val="BDEEFB"/>
                </a:gs>
                <a:gs pos="46000">
                  <a:srgbClr val="98E8FB"/>
                </a:gs>
                <a:gs pos="100000">
                  <a:srgbClr val="5496A5"/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  <a:effectLst>
              <a:outerShdw blurRad="50800" rotWithShape="0" algn="t" dir="14700000" dist="38100">
                <a:srgbClr val="000000">
                  <a:alpha val="6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" name="Google Shape;144;p8"/>
            <p:cNvSpPr/>
            <p:nvPr/>
          </p:nvSpPr>
          <p:spPr>
            <a:xfrm>
              <a:off x="1628105" y="620011"/>
              <a:ext cx="955439" cy="47766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" name="Google Shape;145;p8"/>
            <p:cNvSpPr txBox="1"/>
            <p:nvPr/>
          </p:nvSpPr>
          <p:spPr>
            <a:xfrm>
              <a:off x="1628105" y="620011"/>
              <a:ext cx="955439" cy="47766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225" lIns="15225" spcFirstLastPara="1" rIns="15225" wrap="square" tIns="152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lang="en-US" sz="2400">
                  <a:solidFill>
                    <a:srgbClr val="3D3D3D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Mode</a:t>
              </a:r>
              <a:endParaRPr b="0" sz="3100">
                <a:solidFill>
                  <a:srgbClr val="3D3D3D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46" name="Google Shape;146;p8"/>
            <p:cNvSpPr/>
            <p:nvPr/>
          </p:nvSpPr>
          <p:spPr>
            <a:xfrm>
              <a:off x="896384" y="1097675"/>
              <a:ext cx="1471166" cy="1471788"/>
            </a:xfrm>
            <a:prstGeom prst="blockArc">
              <a:avLst>
                <a:gd fmla="val 0" name="adj1"/>
                <a:gd fmla="val 18900000" name="adj2"/>
                <a:gd fmla="val 12740" name="adj3"/>
              </a:avLst>
            </a:prstGeom>
            <a:gradFill>
              <a:gsLst>
                <a:gs pos="0">
                  <a:srgbClr val="FFCFAA"/>
                </a:gs>
                <a:gs pos="46000">
                  <a:srgbClr val="FFB678"/>
                </a:gs>
                <a:gs pos="100000">
                  <a:srgbClr val="BB7037"/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  <a:effectLst>
              <a:outerShdw blurRad="50800" rotWithShape="0" algn="t" dir="14700000" dist="38100">
                <a:srgbClr val="000000">
                  <a:alpha val="6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" name="Google Shape;147;p8"/>
            <p:cNvSpPr/>
            <p:nvPr/>
          </p:nvSpPr>
          <p:spPr>
            <a:xfrm>
              <a:off x="1150385" y="1605915"/>
              <a:ext cx="955439" cy="47766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" name="Google Shape;148;p8"/>
            <p:cNvSpPr txBox="1"/>
            <p:nvPr/>
          </p:nvSpPr>
          <p:spPr>
            <a:xfrm>
              <a:off x="1150385" y="1605915"/>
              <a:ext cx="955439" cy="47766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225" lIns="15225" spcFirstLastPara="1" rIns="15225" wrap="square" tIns="152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rgbClr val="3D3D3D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State</a:t>
              </a:r>
              <a:endParaRPr sz="3400">
                <a:solidFill>
                  <a:srgbClr val="3D3D3D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grpSp>
        <p:nvGrpSpPr>
          <p:cNvPr id="149" name="Google Shape;149;p8"/>
          <p:cNvGrpSpPr/>
          <p:nvPr/>
        </p:nvGrpSpPr>
        <p:grpSpPr>
          <a:xfrm>
            <a:off x="5094457" y="1165263"/>
            <a:ext cx="2065998" cy="2569463"/>
            <a:chOff x="896384" y="0"/>
            <a:chExt cx="2065998" cy="2569463"/>
          </a:xfrm>
        </p:grpSpPr>
        <p:sp>
          <p:nvSpPr>
            <p:cNvPr id="150" name="Google Shape;150;p8"/>
            <p:cNvSpPr/>
            <p:nvPr/>
          </p:nvSpPr>
          <p:spPr>
            <a:xfrm>
              <a:off x="1249884" y="0"/>
              <a:ext cx="1712498" cy="1712547"/>
            </a:xfrm>
            <a:custGeom>
              <a:rect b="b" l="l" r="r" t="t"/>
              <a:pathLst>
                <a:path extrusionOk="0" h="120000" w="120000">
                  <a:moveTo>
                    <a:pt x="8412" y="60000"/>
                  </a:moveTo>
                  <a:lnTo>
                    <a:pt x="8412" y="60000"/>
                  </a:lnTo>
                  <a:cubicBezTo>
                    <a:pt x="8412" y="32962"/>
                    <a:pt x="29287" y="10511"/>
                    <a:pt x="56254" y="8548"/>
                  </a:cubicBezTo>
                  <a:cubicBezTo>
                    <a:pt x="83220" y="6584"/>
                    <a:pt x="107127" y="25774"/>
                    <a:pt x="111044" y="52527"/>
                  </a:cubicBezTo>
                  <a:cubicBezTo>
                    <a:pt x="114961" y="79280"/>
                    <a:pt x="97558" y="104517"/>
                    <a:pt x="71160" y="110367"/>
                  </a:cubicBezTo>
                  <a:lnTo>
                    <a:pt x="70591" y="118429"/>
                  </a:lnTo>
                  <a:lnTo>
                    <a:pt x="56831" y="104889"/>
                  </a:lnTo>
                  <a:lnTo>
                    <a:pt x="72704" y="88505"/>
                  </a:lnTo>
                  <a:lnTo>
                    <a:pt x="72143" y="96443"/>
                  </a:lnTo>
                  <a:lnTo>
                    <a:pt x="72143" y="96443"/>
                  </a:lnTo>
                  <a:cubicBezTo>
                    <a:pt x="90760" y="90239"/>
                    <a:pt x="101708" y="71000"/>
                    <a:pt x="97532" y="51826"/>
                  </a:cubicBezTo>
                  <a:cubicBezTo>
                    <a:pt x="93357" y="32652"/>
                    <a:pt x="75400" y="19708"/>
                    <a:pt x="55889" y="21808"/>
                  </a:cubicBezTo>
                  <a:cubicBezTo>
                    <a:pt x="36379" y="23908"/>
                    <a:pt x="21588" y="40376"/>
                    <a:pt x="21588" y="60000"/>
                  </a:cubicBezTo>
                  <a:close/>
                </a:path>
              </a:pathLst>
            </a:custGeom>
            <a:gradFill>
              <a:gsLst>
                <a:gs pos="0">
                  <a:srgbClr val="FFCDA8"/>
                </a:gs>
                <a:gs pos="46000">
                  <a:srgbClr val="FFB675"/>
                </a:gs>
                <a:gs pos="100000">
                  <a:srgbClr val="BD6F35"/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  <a:effectLst>
              <a:outerShdw blurRad="50800" rotWithShape="0" algn="t" dir="14700000" dist="38100">
                <a:srgbClr val="000000">
                  <a:alpha val="6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" name="Google Shape;151;p8"/>
            <p:cNvSpPr/>
            <p:nvPr/>
          </p:nvSpPr>
          <p:spPr>
            <a:xfrm>
              <a:off x="1628105" y="620011"/>
              <a:ext cx="955439" cy="47766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" name="Google Shape;152;p8"/>
            <p:cNvSpPr txBox="1"/>
            <p:nvPr/>
          </p:nvSpPr>
          <p:spPr>
            <a:xfrm>
              <a:off x="1628105" y="543811"/>
              <a:ext cx="955500" cy="477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525" lIns="9525" spcFirstLastPara="1" rIns="9525" wrap="square" tIns="95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500">
                  <a:solidFill>
                    <a:srgbClr val="3D3D3D"/>
                  </a:solidFill>
                  <a:latin typeface="Arial"/>
                  <a:ea typeface="Arial"/>
                  <a:cs typeface="Arial"/>
                  <a:sym typeface="Arial"/>
                </a:rPr>
                <a:t>Behavioral Elements (Sensors)</a:t>
              </a:r>
              <a:endParaRPr sz="1500">
                <a:solidFill>
                  <a:srgbClr val="3D3D3D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" name="Google Shape;153;p8"/>
            <p:cNvSpPr/>
            <p:nvPr/>
          </p:nvSpPr>
          <p:spPr>
            <a:xfrm>
              <a:off x="896384" y="1097675"/>
              <a:ext cx="1471166" cy="1471788"/>
            </a:xfrm>
            <a:prstGeom prst="blockArc">
              <a:avLst>
                <a:gd fmla="val 0" name="adj1"/>
                <a:gd fmla="val 18900000" name="adj2"/>
                <a:gd fmla="val 12740" name="adj3"/>
              </a:avLst>
            </a:prstGeom>
            <a:gradFill>
              <a:gsLst>
                <a:gs pos="0">
                  <a:srgbClr val="9BE4DF"/>
                </a:gs>
                <a:gs pos="46000">
                  <a:srgbClr val="50DCD4"/>
                </a:gs>
                <a:gs pos="100000">
                  <a:srgbClr val="00958F"/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  <a:effectLst>
              <a:outerShdw blurRad="50800" rotWithShape="0" algn="t" dir="14700000" dist="38100">
                <a:srgbClr val="000000">
                  <a:alpha val="6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" name="Google Shape;154;p8"/>
            <p:cNvSpPr/>
            <p:nvPr/>
          </p:nvSpPr>
          <p:spPr>
            <a:xfrm>
              <a:off x="1150385" y="1605915"/>
              <a:ext cx="955439" cy="47766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" name="Google Shape;155;p8"/>
            <p:cNvSpPr txBox="1"/>
            <p:nvPr/>
          </p:nvSpPr>
          <p:spPr>
            <a:xfrm>
              <a:off x="1150385" y="1605915"/>
              <a:ext cx="955439" cy="47766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>
                  <a:solidFill>
                    <a:srgbClr val="3D3D3D"/>
                  </a:solidFill>
                  <a:latin typeface="Arial"/>
                  <a:ea typeface="Arial"/>
                  <a:cs typeface="Arial"/>
                  <a:sym typeface="Arial"/>
                </a:rPr>
                <a:t>Functions</a:t>
              </a:r>
              <a:endParaRPr sz="1600">
                <a:solidFill>
                  <a:srgbClr val="3D3D3D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56" name="Google Shape;156;p8"/>
          <p:cNvGrpSpPr/>
          <p:nvPr/>
        </p:nvGrpSpPr>
        <p:grpSpPr>
          <a:xfrm>
            <a:off x="10126003" y="4003319"/>
            <a:ext cx="2065998" cy="2569463"/>
            <a:chOff x="896384" y="0"/>
            <a:chExt cx="2065998" cy="2569463"/>
          </a:xfrm>
        </p:grpSpPr>
        <p:sp>
          <p:nvSpPr>
            <p:cNvPr id="157" name="Google Shape;157;p8"/>
            <p:cNvSpPr/>
            <p:nvPr/>
          </p:nvSpPr>
          <p:spPr>
            <a:xfrm>
              <a:off x="1249884" y="0"/>
              <a:ext cx="1712498" cy="1712547"/>
            </a:xfrm>
            <a:custGeom>
              <a:rect b="b" l="l" r="r" t="t"/>
              <a:pathLst>
                <a:path extrusionOk="0" h="120000" w="120000">
                  <a:moveTo>
                    <a:pt x="8412" y="60000"/>
                  </a:moveTo>
                  <a:lnTo>
                    <a:pt x="8412" y="60000"/>
                  </a:lnTo>
                  <a:cubicBezTo>
                    <a:pt x="8412" y="32962"/>
                    <a:pt x="29287" y="10511"/>
                    <a:pt x="56254" y="8548"/>
                  </a:cubicBezTo>
                  <a:cubicBezTo>
                    <a:pt x="83220" y="6584"/>
                    <a:pt x="107127" y="25774"/>
                    <a:pt x="111044" y="52527"/>
                  </a:cubicBezTo>
                  <a:cubicBezTo>
                    <a:pt x="114961" y="79280"/>
                    <a:pt x="97558" y="104517"/>
                    <a:pt x="71160" y="110367"/>
                  </a:cubicBezTo>
                  <a:lnTo>
                    <a:pt x="70591" y="118429"/>
                  </a:lnTo>
                  <a:lnTo>
                    <a:pt x="56831" y="104889"/>
                  </a:lnTo>
                  <a:lnTo>
                    <a:pt x="72704" y="88505"/>
                  </a:lnTo>
                  <a:lnTo>
                    <a:pt x="72143" y="96443"/>
                  </a:lnTo>
                  <a:lnTo>
                    <a:pt x="72143" y="96443"/>
                  </a:lnTo>
                  <a:cubicBezTo>
                    <a:pt x="90760" y="90239"/>
                    <a:pt x="101708" y="71000"/>
                    <a:pt x="97532" y="51826"/>
                  </a:cubicBezTo>
                  <a:cubicBezTo>
                    <a:pt x="93357" y="32652"/>
                    <a:pt x="75400" y="19708"/>
                    <a:pt x="55889" y="21808"/>
                  </a:cubicBezTo>
                  <a:cubicBezTo>
                    <a:pt x="36379" y="23908"/>
                    <a:pt x="21588" y="40376"/>
                    <a:pt x="21588" y="60000"/>
                  </a:cubicBezTo>
                  <a:close/>
                </a:path>
              </a:pathLst>
            </a:custGeom>
            <a:gradFill>
              <a:gsLst>
                <a:gs pos="0">
                  <a:srgbClr val="9BE4DF"/>
                </a:gs>
                <a:gs pos="46000">
                  <a:srgbClr val="50DDD5"/>
                </a:gs>
                <a:gs pos="100000">
                  <a:srgbClr val="00968F"/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  <a:effectLst>
              <a:outerShdw blurRad="50800" rotWithShape="0" algn="t" dir="14700000" dist="38100">
                <a:srgbClr val="000000">
                  <a:alpha val="6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" name="Google Shape;158;p8"/>
            <p:cNvSpPr/>
            <p:nvPr/>
          </p:nvSpPr>
          <p:spPr>
            <a:xfrm>
              <a:off x="1628105" y="620011"/>
              <a:ext cx="955439" cy="47766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p8"/>
            <p:cNvSpPr txBox="1"/>
            <p:nvPr/>
          </p:nvSpPr>
          <p:spPr>
            <a:xfrm>
              <a:off x="1549807" y="620006"/>
              <a:ext cx="1033800" cy="477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0150" lIns="10150" spcFirstLastPara="1" rIns="10150" wrap="square" tIns="101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>
                  <a:solidFill>
                    <a:srgbClr val="3D3D3D"/>
                  </a:solidFill>
                  <a:latin typeface="Arial"/>
                  <a:ea typeface="Arial"/>
                  <a:cs typeface="Arial"/>
                  <a:sym typeface="Arial"/>
                </a:rPr>
                <a:t>Behavioral Links</a:t>
              </a:r>
              <a:endParaRPr sz="1600">
                <a:solidFill>
                  <a:srgbClr val="3D3D3D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" name="Google Shape;160;p8"/>
            <p:cNvSpPr/>
            <p:nvPr/>
          </p:nvSpPr>
          <p:spPr>
            <a:xfrm>
              <a:off x="896384" y="1097675"/>
              <a:ext cx="1471166" cy="1471788"/>
            </a:xfrm>
            <a:prstGeom prst="blockArc">
              <a:avLst>
                <a:gd fmla="val 0" name="adj1"/>
                <a:gd fmla="val 18900000" name="adj2"/>
                <a:gd fmla="val 12740" name="adj3"/>
              </a:avLst>
            </a:prstGeom>
            <a:gradFill>
              <a:gsLst>
                <a:gs pos="0">
                  <a:srgbClr val="FFABA4"/>
                </a:gs>
                <a:gs pos="46000">
                  <a:srgbClr val="FF776C"/>
                </a:gs>
                <a:gs pos="100000">
                  <a:srgbClr val="BB362A"/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  <a:effectLst>
              <a:outerShdw blurRad="50800" rotWithShape="0" algn="t" dir="14700000" dist="38100">
                <a:srgbClr val="000000">
                  <a:alpha val="6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" name="Google Shape;161;p8"/>
            <p:cNvSpPr/>
            <p:nvPr/>
          </p:nvSpPr>
          <p:spPr>
            <a:xfrm>
              <a:off x="1150385" y="1605915"/>
              <a:ext cx="955439" cy="47766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" name="Google Shape;162;p8"/>
            <p:cNvSpPr txBox="1"/>
            <p:nvPr/>
          </p:nvSpPr>
          <p:spPr>
            <a:xfrm>
              <a:off x="1150385" y="1605915"/>
              <a:ext cx="955439" cy="47766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525" lIns="9525" spcFirstLastPara="1" rIns="9525" wrap="square" tIns="95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500">
                  <a:solidFill>
                    <a:srgbClr val="3D3D3D"/>
                  </a:solidFill>
                  <a:latin typeface="Arial"/>
                  <a:ea typeface="Arial"/>
                  <a:cs typeface="Arial"/>
                  <a:sym typeface="Arial"/>
                </a:rPr>
                <a:t>Transitions</a:t>
              </a:r>
              <a:endParaRPr sz="1500">
                <a:solidFill>
                  <a:srgbClr val="3D3D3D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63" name="Google Shape;163;p8"/>
          <p:cNvGrpSpPr/>
          <p:nvPr/>
        </p:nvGrpSpPr>
        <p:grpSpPr>
          <a:xfrm>
            <a:off x="8060008" y="4003318"/>
            <a:ext cx="2065998" cy="2569463"/>
            <a:chOff x="1903549" y="0"/>
            <a:chExt cx="2065998" cy="2569463"/>
          </a:xfrm>
        </p:grpSpPr>
        <p:sp>
          <p:nvSpPr>
            <p:cNvPr id="164" name="Google Shape;164;p8"/>
            <p:cNvSpPr/>
            <p:nvPr/>
          </p:nvSpPr>
          <p:spPr>
            <a:xfrm>
              <a:off x="2257049" y="0"/>
              <a:ext cx="1712498" cy="1712547"/>
            </a:xfrm>
            <a:custGeom>
              <a:rect b="b" l="l" r="r" t="t"/>
              <a:pathLst>
                <a:path extrusionOk="0" h="120000" w="120000">
                  <a:moveTo>
                    <a:pt x="8412" y="60000"/>
                  </a:moveTo>
                  <a:lnTo>
                    <a:pt x="8412" y="60000"/>
                  </a:lnTo>
                  <a:cubicBezTo>
                    <a:pt x="8412" y="32962"/>
                    <a:pt x="29287" y="10511"/>
                    <a:pt x="56254" y="8548"/>
                  </a:cubicBezTo>
                  <a:cubicBezTo>
                    <a:pt x="83220" y="6584"/>
                    <a:pt x="107127" y="25774"/>
                    <a:pt x="111044" y="52527"/>
                  </a:cubicBezTo>
                  <a:cubicBezTo>
                    <a:pt x="114961" y="79280"/>
                    <a:pt x="97558" y="104517"/>
                    <a:pt x="71160" y="110367"/>
                  </a:cubicBezTo>
                  <a:lnTo>
                    <a:pt x="70591" y="118429"/>
                  </a:lnTo>
                  <a:lnTo>
                    <a:pt x="56831" y="104889"/>
                  </a:lnTo>
                  <a:lnTo>
                    <a:pt x="72704" y="88505"/>
                  </a:lnTo>
                  <a:lnTo>
                    <a:pt x="72143" y="96443"/>
                  </a:lnTo>
                  <a:lnTo>
                    <a:pt x="72143" y="96443"/>
                  </a:lnTo>
                  <a:cubicBezTo>
                    <a:pt x="90760" y="90239"/>
                    <a:pt x="101708" y="71000"/>
                    <a:pt x="97532" y="51826"/>
                  </a:cubicBezTo>
                  <a:cubicBezTo>
                    <a:pt x="93357" y="32652"/>
                    <a:pt x="75400" y="19708"/>
                    <a:pt x="55889" y="21808"/>
                  </a:cubicBezTo>
                  <a:cubicBezTo>
                    <a:pt x="36379" y="23908"/>
                    <a:pt x="21588" y="40376"/>
                    <a:pt x="21588" y="60000"/>
                  </a:cubicBezTo>
                  <a:close/>
                </a:path>
              </a:pathLst>
            </a:custGeom>
            <a:gradFill>
              <a:gsLst>
                <a:gs pos="0">
                  <a:srgbClr val="9DDAD5"/>
                </a:gs>
                <a:gs pos="46000">
                  <a:srgbClr val="53CCC3"/>
                </a:gs>
                <a:gs pos="100000">
                  <a:srgbClr val="008880"/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  <a:effectLst>
              <a:outerShdw blurRad="50800" rotWithShape="0" algn="t" dir="14700000" dist="38100">
                <a:srgbClr val="000000">
                  <a:alpha val="6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" name="Google Shape;165;p8"/>
            <p:cNvSpPr/>
            <p:nvPr/>
          </p:nvSpPr>
          <p:spPr>
            <a:xfrm>
              <a:off x="2635270" y="620011"/>
              <a:ext cx="955439" cy="47766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" name="Google Shape;166;p8"/>
            <p:cNvSpPr txBox="1"/>
            <p:nvPr/>
          </p:nvSpPr>
          <p:spPr>
            <a:xfrm>
              <a:off x="2635270" y="620011"/>
              <a:ext cx="955439" cy="47766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875" lIns="8875" spcFirstLastPara="1" rIns="8875" wrap="square" tIns="88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solidFill>
                    <a:srgbClr val="3D3D3D"/>
                  </a:solidFill>
                  <a:latin typeface="Arial"/>
                  <a:ea typeface="Arial"/>
                  <a:cs typeface="Arial"/>
                  <a:sym typeface="Arial"/>
                </a:rPr>
                <a:t>Connection</a:t>
              </a:r>
              <a:endParaRPr>
                <a:solidFill>
                  <a:srgbClr val="3D3D3D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" name="Google Shape;167;p8"/>
            <p:cNvSpPr/>
            <p:nvPr/>
          </p:nvSpPr>
          <p:spPr>
            <a:xfrm>
              <a:off x="1903549" y="1097675"/>
              <a:ext cx="1471166" cy="1471788"/>
            </a:xfrm>
            <a:prstGeom prst="blockArc">
              <a:avLst>
                <a:gd fmla="val 0" name="adj1"/>
                <a:gd fmla="val 18900000" name="adj2"/>
                <a:gd fmla="val 12740" name="adj3"/>
              </a:avLst>
            </a:prstGeom>
            <a:gradFill>
              <a:gsLst>
                <a:gs pos="0">
                  <a:srgbClr val="BFECEA"/>
                </a:gs>
                <a:gs pos="46000">
                  <a:srgbClr val="9BE4E1"/>
                </a:gs>
                <a:gs pos="100000">
                  <a:srgbClr val="569491"/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  <a:effectLst>
              <a:outerShdw blurRad="50800" rotWithShape="0" algn="t" dir="14700000" dist="38100">
                <a:srgbClr val="000000">
                  <a:alpha val="6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" name="Google Shape;168;p8"/>
            <p:cNvSpPr/>
            <p:nvPr/>
          </p:nvSpPr>
          <p:spPr>
            <a:xfrm>
              <a:off x="2157550" y="1605915"/>
              <a:ext cx="955439" cy="47766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" name="Google Shape;169;p8"/>
            <p:cNvSpPr txBox="1"/>
            <p:nvPr/>
          </p:nvSpPr>
          <p:spPr>
            <a:xfrm>
              <a:off x="2157550" y="1605915"/>
              <a:ext cx="955439" cy="47766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875" lIns="8875" spcFirstLastPara="1" rIns="8875" wrap="square" tIns="88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>
                  <a:solidFill>
                    <a:srgbClr val="3D3D3D"/>
                  </a:solidFill>
                  <a:latin typeface="Arial"/>
                  <a:ea typeface="Arial"/>
                  <a:cs typeface="Arial"/>
                  <a:sym typeface="Arial"/>
                </a:rPr>
                <a:t>Connector</a:t>
              </a:r>
              <a:endParaRPr sz="1600">
                <a:solidFill>
                  <a:srgbClr val="3D3D3D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70" name="Google Shape;170;p8"/>
          <p:cNvGrpSpPr/>
          <p:nvPr/>
        </p:nvGrpSpPr>
        <p:grpSpPr>
          <a:xfrm>
            <a:off x="5994008" y="4003318"/>
            <a:ext cx="2065998" cy="2569463"/>
            <a:chOff x="1903549" y="0"/>
            <a:chExt cx="2065998" cy="2569463"/>
          </a:xfrm>
        </p:grpSpPr>
        <p:sp>
          <p:nvSpPr>
            <p:cNvPr id="171" name="Google Shape;171;p8"/>
            <p:cNvSpPr/>
            <p:nvPr/>
          </p:nvSpPr>
          <p:spPr>
            <a:xfrm>
              <a:off x="2257049" y="0"/>
              <a:ext cx="1712498" cy="1712547"/>
            </a:xfrm>
            <a:custGeom>
              <a:rect b="b" l="l" r="r" t="t"/>
              <a:pathLst>
                <a:path extrusionOk="0" h="120000" w="120000">
                  <a:moveTo>
                    <a:pt x="8412" y="60000"/>
                  </a:moveTo>
                  <a:lnTo>
                    <a:pt x="8412" y="60000"/>
                  </a:lnTo>
                  <a:cubicBezTo>
                    <a:pt x="8412" y="32962"/>
                    <a:pt x="29287" y="10511"/>
                    <a:pt x="56254" y="8548"/>
                  </a:cubicBezTo>
                  <a:cubicBezTo>
                    <a:pt x="83220" y="6584"/>
                    <a:pt x="107127" y="25774"/>
                    <a:pt x="111044" y="52527"/>
                  </a:cubicBezTo>
                  <a:cubicBezTo>
                    <a:pt x="114961" y="79280"/>
                    <a:pt x="97558" y="104517"/>
                    <a:pt x="71160" y="110367"/>
                  </a:cubicBezTo>
                  <a:lnTo>
                    <a:pt x="70591" y="118429"/>
                  </a:lnTo>
                  <a:lnTo>
                    <a:pt x="56831" y="104889"/>
                  </a:lnTo>
                  <a:lnTo>
                    <a:pt x="72704" y="88505"/>
                  </a:lnTo>
                  <a:lnTo>
                    <a:pt x="72143" y="96443"/>
                  </a:lnTo>
                  <a:lnTo>
                    <a:pt x="72143" y="96443"/>
                  </a:lnTo>
                  <a:cubicBezTo>
                    <a:pt x="90760" y="90239"/>
                    <a:pt x="101708" y="71000"/>
                    <a:pt x="97532" y="51826"/>
                  </a:cubicBezTo>
                  <a:cubicBezTo>
                    <a:pt x="93357" y="32652"/>
                    <a:pt x="75400" y="19708"/>
                    <a:pt x="55889" y="21808"/>
                  </a:cubicBezTo>
                  <a:cubicBezTo>
                    <a:pt x="36379" y="23908"/>
                    <a:pt x="21588" y="40376"/>
                    <a:pt x="21588" y="60000"/>
                  </a:cubicBezTo>
                  <a:close/>
                </a:path>
              </a:pathLst>
            </a:custGeom>
            <a:gradFill>
              <a:gsLst>
                <a:gs pos="0">
                  <a:srgbClr val="FFCDA8"/>
                </a:gs>
                <a:gs pos="46000">
                  <a:srgbClr val="FFB675"/>
                </a:gs>
                <a:gs pos="100000">
                  <a:srgbClr val="BD6F35"/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  <a:effectLst>
              <a:outerShdw blurRad="50800" rotWithShape="0" algn="t" dir="14700000" dist="38100">
                <a:srgbClr val="000000">
                  <a:alpha val="6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" name="Google Shape;172;p8"/>
            <p:cNvSpPr/>
            <p:nvPr/>
          </p:nvSpPr>
          <p:spPr>
            <a:xfrm>
              <a:off x="2635270" y="620011"/>
              <a:ext cx="955439" cy="47766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" name="Google Shape;173;p8"/>
            <p:cNvSpPr txBox="1"/>
            <p:nvPr/>
          </p:nvSpPr>
          <p:spPr>
            <a:xfrm>
              <a:off x="2635270" y="620011"/>
              <a:ext cx="955439" cy="47766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225" lIns="15225" spcFirstLastPara="1" rIns="15225" wrap="square" tIns="152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rgbClr val="3D3D3D"/>
                  </a:solidFill>
                  <a:latin typeface="Arial"/>
                  <a:ea typeface="Arial"/>
                  <a:cs typeface="Arial"/>
                  <a:sym typeface="Arial"/>
                </a:rPr>
                <a:t>Ports</a:t>
              </a:r>
              <a:endParaRPr sz="3400">
                <a:solidFill>
                  <a:srgbClr val="3D3D3D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" name="Google Shape;174;p8"/>
            <p:cNvSpPr/>
            <p:nvPr/>
          </p:nvSpPr>
          <p:spPr>
            <a:xfrm>
              <a:off x="1903549" y="1097675"/>
              <a:ext cx="1471166" cy="1471788"/>
            </a:xfrm>
            <a:prstGeom prst="blockArc">
              <a:avLst>
                <a:gd fmla="val 0" name="adj1"/>
                <a:gd fmla="val 18900000" name="adj2"/>
                <a:gd fmla="val 12740" name="adj3"/>
              </a:avLst>
            </a:prstGeom>
            <a:gradFill>
              <a:gsLst>
                <a:gs pos="0">
                  <a:srgbClr val="FFCDA8"/>
                </a:gs>
                <a:gs pos="46000">
                  <a:srgbClr val="FFB675"/>
                </a:gs>
                <a:gs pos="100000">
                  <a:srgbClr val="BD6F35"/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  <a:effectLst>
              <a:outerShdw blurRad="50800" rotWithShape="0" algn="t" dir="14700000" dist="38100">
                <a:srgbClr val="000000">
                  <a:alpha val="6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" name="Google Shape;175;p8"/>
            <p:cNvSpPr/>
            <p:nvPr/>
          </p:nvSpPr>
          <p:spPr>
            <a:xfrm>
              <a:off x="2157550" y="1605915"/>
              <a:ext cx="955439" cy="47766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" name="Google Shape;176;p8"/>
            <p:cNvSpPr txBox="1"/>
            <p:nvPr/>
          </p:nvSpPr>
          <p:spPr>
            <a:xfrm>
              <a:off x="2157550" y="1605915"/>
              <a:ext cx="955439" cy="47766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225" lIns="15225" spcFirstLastPara="1" rIns="15225" wrap="square" tIns="152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rgbClr val="3D3D3D"/>
                  </a:solidFill>
                  <a:latin typeface="Arial"/>
                  <a:ea typeface="Arial"/>
                  <a:cs typeface="Arial"/>
                  <a:sym typeface="Arial"/>
                </a:rPr>
                <a:t>Ports</a:t>
              </a:r>
              <a:endParaRPr sz="3400">
                <a:solidFill>
                  <a:srgbClr val="3D3D3D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77" name="Google Shape;177;p8"/>
          <p:cNvGrpSpPr/>
          <p:nvPr/>
        </p:nvGrpSpPr>
        <p:grpSpPr>
          <a:xfrm>
            <a:off x="7493454" y="1165263"/>
            <a:ext cx="2065998" cy="2569463"/>
            <a:chOff x="896384" y="0"/>
            <a:chExt cx="2065998" cy="2569463"/>
          </a:xfrm>
        </p:grpSpPr>
        <p:sp>
          <p:nvSpPr>
            <p:cNvPr id="178" name="Google Shape;178;p8"/>
            <p:cNvSpPr/>
            <p:nvPr/>
          </p:nvSpPr>
          <p:spPr>
            <a:xfrm>
              <a:off x="1249884" y="0"/>
              <a:ext cx="1712498" cy="1712547"/>
            </a:xfrm>
            <a:custGeom>
              <a:rect b="b" l="l" r="r" t="t"/>
              <a:pathLst>
                <a:path extrusionOk="0" h="120000" w="120000">
                  <a:moveTo>
                    <a:pt x="8412" y="60000"/>
                  </a:moveTo>
                  <a:lnTo>
                    <a:pt x="8412" y="60000"/>
                  </a:lnTo>
                  <a:cubicBezTo>
                    <a:pt x="8412" y="32962"/>
                    <a:pt x="29287" y="10511"/>
                    <a:pt x="56254" y="8548"/>
                  </a:cubicBezTo>
                  <a:cubicBezTo>
                    <a:pt x="83220" y="6584"/>
                    <a:pt x="107127" y="25774"/>
                    <a:pt x="111044" y="52527"/>
                  </a:cubicBezTo>
                  <a:cubicBezTo>
                    <a:pt x="114961" y="79280"/>
                    <a:pt x="97558" y="104517"/>
                    <a:pt x="71160" y="110367"/>
                  </a:cubicBezTo>
                  <a:lnTo>
                    <a:pt x="70591" y="118429"/>
                  </a:lnTo>
                  <a:lnTo>
                    <a:pt x="56831" y="104889"/>
                  </a:lnTo>
                  <a:lnTo>
                    <a:pt x="72704" y="88505"/>
                  </a:lnTo>
                  <a:lnTo>
                    <a:pt x="72143" y="96443"/>
                  </a:lnTo>
                  <a:lnTo>
                    <a:pt x="72143" y="96443"/>
                  </a:lnTo>
                  <a:cubicBezTo>
                    <a:pt x="90760" y="90239"/>
                    <a:pt x="101708" y="71000"/>
                    <a:pt x="97532" y="51826"/>
                  </a:cubicBezTo>
                  <a:cubicBezTo>
                    <a:pt x="93357" y="32652"/>
                    <a:pt x="75400" y="19708"/>
                    <a:pt x="55889" y="21808"/>
                  </a:cubicBezTo>
                  <a:cubicBezTo>
                    <a:pt x="36379" y="23908"/>
                    <a:pt x="21588" y="40376"/>
                    <a:pt x="21588" y="60000"/>
                  </a:cubicBezTo>
                  <a:close/>
                </a:path>
              </a:pathLst>
            </a:custGeom>
            <a:gradFill>
              <a:gsLst>
                <a:gs pos="0">
                  <a:srgbClr val="FFCDA8"/>
                </a:gs>
                <a:gs pos="46000">
                  <a:srgbClr val="FFB675"/>
                </a:gs>
                <a:gs pos="100000">
                  <a:srgbClr val="BD6F35"/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  <a:effectLst>
              <a:outerShdw blurRad="50800" rotWithShape="0" algn="t" dir="14700000" dist="38100">
                <a:srgbClr val="000000">
                  <a:alpha val="6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8"/>
            <p:cNvSpPr/>
            <p:nvPr/>
          </p:nvSpPr>
          <p:spPr>
            <a:xfrm>
              <a:off x="1628105" y="620011"/>
              <a:ext cx="955439" cy="47766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" name="Google Shape;180;p8"/>
            <p:cNvSpPr txBox="1"/>
            <p:nvPr/>
          </p:nvSpPr>
          <p:spPr>
            <a:xfrm>
              <a:off x="1628105" y="507236"/>
              <a:ext cx="955500" cy="477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>
                  <a:solidFill>
                    <a:srgbClr val="3D3D3D"/>
                  </a:solidFill>
                  <a:latin typeface="Arial"/>
                  <a:ea typeface="Arial"/>
                  <a:cs typeface="Arial"/>
                  <a:sym typeface="Arial"/>
                </a:rPr>
                <a:t>Messages</a:t>
              </a:r>
              <a:endParaRPr sz="1600">
                <a:solidFill>
                  <a:srgbClr val="3D3D3D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" name="Google Shape;181;p8"/>
            <p:cNvSpPr/>
            <p:nvPr/>
          </p:nvSpPr>
          <p:spPr>
            <a:xfrm>
              <a:off x="896384" y="1097675"/>
              <a:ext cx="1471166" cy="1471788"/>
            </a:xfrm>
            <a:prstGeom prst="blockArc">
              <a:avLst>
                <a:gd fmla="val 0" name="adj1"/>
                <a:gd fmla="val 18900000" name="adj2"/>
                <a:gd fmla="val 12740" name="adj3"/>
              </a:avLst>
            </a:prstGeom>
            <a:gradFill>
              <a:gsLst>
                <a:gs pos="0">
                  <a:srgbClr val="9BE4DF"/>
                </a:gs>
                <a:gs pos="46000">
                  <a:srgbClr val="50DCD4"/>
                </a:gs>
                <a:gs pos="100000">
                  <a:srgbClr val="00958F"/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  <a:effectLst>
              <a:outerShdw blurRad="50800" rotWithShape="0" algn="t" dir="14700000" dist="38100">
                <a:srgbClr val="000000">
                  <a:alpha val="6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" name="Google Shape;182;p8"/>
            <p:cNvSpPr/>
            <p:nvPr/>
          </p:nvSpPr>
          <p:spPr>
            <a:xfrm>
              <a:off x="1150385" y="1605915"/>
              <a:ext cx="955439" cy="47766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" name="Google Shape;183;p8"/>
            <p:cNvSpPr txBox="1"/>
            <p:nvPr/>
          </p:nvSpPr>
          <p:spPr>
            <a:xfrm>
              <a:off x="1150385" y="1605915"/>
              <a:ext cx="955439" cy="47766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>
                  <a:solidFill>
                    <a:srgbClr val="3D3D3D"/>
                  </a:solidFill>
                  <a:latin typeface="Arial"/>
                  <a:ea typeface="Arial"/>
                  <a:cs typeface="Arial"/>
                  <a:sym typeface="Arial"/>
                </a:rPr>
                <a:t>Messages</a:t>
              </a:r>
              <a:endParaRPr sz="1600">
                <a:solidFill>
                  <a:srgbClr val="3D3D3D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84" name="Google Shape;184;p8"/>
          <p:cNvGrpSpPr/>
          <p:nvPr/>
        </p:nvGrpSpPr>
        <p:grpSpPr>
          <a:xfrm>
            <a:off x="9892450" y="1165263"/>
            <a:ext cx="2065998" cy="2569463"/>
            <a:chOff x="896384" y="0"/>
            <a:chExt cx="2065998" cy="2569463"/>
          </a:xfrm>
        </p:grpSpPr>
        <p:sp>
          <p:nvSpPr>
            <p:cNvPr id="185" name="Google Shape;185;p8"/>
            <p:cNvSpPr/>
            <p:nvPr/>
          </p:nvSpPr>
          <p:spPr>
            <a:xfrm>
              <a:off x="1249884" y="0"/>
              <a:ext cx="1712498" cy="1712547"/>
            </a:xfrm>
            <a:custGeom>
              <a:rect b="b" l="l" r="r" t="t"/>
              <a:pathLst>
                <a:path extrusionOk="0" h="120000" w="120000">
                  <a:moveTo>
                    <a:pt x="8412" y="60000"/>
                  </a:moveTo>
                  <a:lnTo>
                    <a:pt x="8412" y="60000"/>
                  </a:lnTo>
                  <a:cubicBezTo>
                    <a:pt x="8412" y="32962"/>
                    <a:pt x="29287" y="10511"/>
                    <a:pt x="56254" y="8548"/>
                  </a:cubicBezTo>
                  <a:cubicBezTo>
                    <a:pt x="83220" y="6584"/>
                    <a:pt x="107127" y="25774"/>
                    <a:pt x="111044" y="52527"/>
                  </a:cubicBezTo>
                  <a:cubicBezTo>
                    <a:pt x="114961" y="79280"/>
                    <a:pt x="97558" y="104517"/>
                    <a:pt x="71160" y="110367"/>
                  </a:cubicBezTo>
                  <a:lnTo>
                    <a:pt x="70591" y="118429"/>
                  </a:lnTo>
                  <a:lnTo>
                    <a:pt x="56831" y="104889"/>
                  </a:lnTo>
                  <a:lnTo>
                    <a:pt x="72704" y="88505"/>
                  </a:lnTo>
                  <a:lnTo>
                    <a:pt x="72143" y="96443"/>
                  </a:lnTo>
                  <a:lnTo>
                    <a:pt x="72143" y="96443"/>
                  </a:lnTo>
                  <a:cubicBezTo>
                    <a:pt x="90760" y="90239"/>
                    <a:pt x="101708" y="71000"/>
                    <a:pt x="97532" y="51826"/>
                  </a:cubicBezTo>
                  <a:cubicBezTo>
                    <a:pt x="93357" y="32652"/>
                    <a:pt x="75400" y="19708"/>
                    <a:pt x="55889" y="21808"/>
                  </a:cubicBezTo>
                  <a:cubicBezTo>
                    <a:pt x="36379" y="23908"/>
                    <a:pt x="21588" y="40376"/>
                    <a:pt x="21588" y="60000"/>
                  </a:cubicBezTo>
                  <a:close/>
                </a:path>
              </a:pathLst>
            </a:custGeom>
            <a:gradFill>
              <a:gsLst>
                <a:gs pos="0">
                  <a:srgbClr val="FFCDA8"/>
                </a:gs>
                <a:gs pos="46000">
                  <a:srgbClr val="FFB675"/>
                </a:gs>
                <a:gs pos="100000">
                  <a:srgbClr val="BD6F35"/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  <a:effectLst>
              <a:outerShdw blurRad="50800" rotWithShape="0" algn="t" dir="14700000" dist="38100">
                <a:srgbClr val="000000">
                  <a:alpha val="6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" name="Google Shape;186;p8"/>
            <p:cNvSpPr/>
            <p:nvPr/>
          </p:nvSpPr>
          <p:spPr>
            <a:xfrm>
              <a:off x="1628417" y="617448"/>
              <a:ext cx="955500" cy="477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" name="Google Shape;187;p8"/>
            <p:cNvSpPr txBox="1"/>
            <p:nvPr/>
          </p:nvSpPr>
          <p:spPr>
            <a:xfrm>
              <a:off x="1514758" y="467612"/>
              <a:ext cx="1068900" cy="477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0150" lIns="10150" spcFirstLastPara="1" rIns="10150" wrap="square" tIns="101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>
                  <a:solidFill>
                    <a:srgbClr val="3D3D3D"/>
                  </a:solidFill>
                  <a:latin typeface="Arial"/>
                  <a:ea typeface="Arial"/>
                  <a:cs typeface="Arial"/>
                  <a:sym typeface="Arial"/>
                </a:rPr>
                <a:t>Primitive data declaration</a:t>
              </a:r>
              <a:endParaRPr sz="1100">
                <a:solidFill>
                  <a:srgbClr val="3D3D3D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" name="Google Shape;188;p8"/>
            <p:cNvSpPr/>
            <p:nvPr/>
          </p:nvSpPr>
          <p:spPr>
            <a:xfrm>
              <a:off x="896384" y="1097675"/>
              <a:ext cx="1471166" cy="1471788"/>
            </a:xfrm>
            <a:prstGeom prst="blockArc">
              <a:avLst>
                <a:gd fmla="val 0" name="adj1"/>
                <a:gd fmla="val 18900000" name="adj2"/>
                <a:gd fmla="val 12740" name="adj3"/>
              </a:avLst>
            </a:prstGeom>
            <a:gradFill>
              <a:gsLst>
                <a:gs pos="0">
                  <a:srgbClr val="9BE4DF"/>
                </a:gs>
                <a:gs pos="46000">
                  <a:srgbClr val="50DCD4"/>
                </a:gs>
                <a:gs pos="100000">
                  <a:srgbClr val="00958F"/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  <a:effectLst>
              <a:outerShdw blurRad="50800" rotWithShape="0" algn="t" dir="14700000" dist="38100">
                <a:srgbClr val="000000">
                  <a:alpha val="6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" name="Google Shape;189;p8"/>
            <p:cNvSpPr/>
            <p:nvPr/>
          </p:nvSpPr>
          <p:spPr>
            <a:xfrm>
              <a:off x="1150385" y="1605915"/>
              <a:ext cx="955439" cy="47766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" name="Google Shape;190;p8"/>
            <p:cNvSpPr txBox="1"/>
            <p:nvPr/>
          </p:nvSpPr>
          <p:spPr>
            <a:xfrm>
              <a:off x="1150385" y="1605915"/>
              <a:ext cx="955439" cy="47766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900">
                  <a:solidFill>
                    <a:srgbClr val="3D3D3D"/>
                  </a:solidFill>
                  <a:latin typeface="Arial"/>
                  <a:ea typeface="Arial"/>
                  <a:cs typeface="Arial"/>
                  <a:sym typeface="Arial"/>
                </a:rPr>
                <a:t>Property</a:t>
              </a:r>
              <a:endParaRPr sz="1900">
                <a:solidFill>
                  <a:srgbClr val="3D3D3D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91" name="Google Shape;191;p8"/>
          <p:cNvSpPr txBox="1"/>
          <p:nvPr>
            <p:ph type="title"/>
          </p:nvPr>
        </p:nvSpPr>
        <p:spPr>
          <a:xfrm>
            <a:off x="270900" y="76200"/>
            <a:ext cx="7088400" cy="159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18288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Quattrocento Sans"/>
              <a:buNone/>
            </a:pPr>
            <a:r>
              <a:rPr lang="en-US"/>
              <a:t>Mapping from SAML to ThingML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9"/>
          <p:cNvSpPr txBox="1"/>
          <p:nvPr/>
        </p:nvSpPr>
        <p:spPr>
          <a:xfrm>
            <a:off x="746974" y="1614014"/>
            <a:ext cx="8873544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Modification on CAPS</a:t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97" name="Google Shape;197;p9"/>
          <p:cNvGrpSpPr/>
          <p:nvPr/>
        </p:nvGrpSpPr>
        <p:grpSpPr>
          <a:xfrm>
            <a:off x="3979543" y="1493949"/>
            <a:ext cx="5713994" cy="4751731"/>
            <a:chOff x="1226326" y="0"/>
            <a:chExt cx="5713994" cy="4751731"/>
          </a:xfrm>
        </p:grpSpPr>
        <p:sp>
          <p:nvSpPr>
            <p:cNvPr id="198" name="Google Shape;198;p9"/>
            <p:cNvSpPr/>
            <p:nvPr/>
          </p:nvSpPr>
          <p:spPr>
            <a:xfrm rot="10800000">
              <a:off x="1535200" y="0"/>
              <a:ext cx="5405120" cy="540454"/>
            </a:xfrm>
            <a:prstGeom prst="homePlate">
              <a:avLst>
                <a:gd fmla="val 50000" name="adj"/>
              </a:avLst>
            </a:prstGeom>
            <a:solidFill>
              <a:srgbClr val="C94922"/>
            </a:solidFill>
            <a:ln cap="flat" cmpd="sng" w="254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" name="Google Shape;199;p9"/>
            <p:cNvSpPr txBox="1"/>
            <p:nvPr/>
          </p:nvSpPr>
          <p:spPr>
            <a:xfrm>
              <a:off x="1670313" y="0"/>
              <a:ext cx="5270007" cy="5404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9050" lIns="238325" spcFirstLastPara="1" rIns="184900" wrap="square" tIns="990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6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Moisture Sensor</a:t>
              </a:r>
              <a:endParaRPr sz="2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" name="Google Shape;200;p9"/>
            <p:cNvSpPr/>
            <p:nvPr/>
          </p:nvSpPr>
          <p:spPr>
            <a:xfrm>
              <a:off x="1226326" y="572"/>
              <a:ext cx="540454" cy="540454"/>
            </a:xfrm>
            <a:prstGeom prst="ellipse">
              <a:avLst/>
            </a:prstGeom>
            <a:solidFill>
              <a:srgbClr val="E6C0BB"/>
            </a:solidFill>
            <a:ln cap="flat" cmpd="sng" w="254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" name="Google Shape;201;p9"/>
            <p:cNvSpPr/>
            <p:nvPr/>
          </p:nvSpPr>
          <p:spPr>
            <a:xfrm rot="10800000">
              <a:off x="1496553" y="702356"/>
              <a:ext cx="5405120" cy="540454"/>
            </a:xfrm>
            <a:prstGeom prst="homePlate">
              <a:avLst>
                <a:gd fmla="val 50000" name="adj"/>
              </a:avLst>
            </a:prstGeom>
            <a:solidFill>
              <a:srgbClr val="C94922"/>
            </a:solidFill>
            <a:ln cap="flat" cmpd="sng" w="254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" name="Google Shape;202;p9"/>
            <p:cNvSpPr txBox="1"/>
            <p:nvPr/>
          </p:nvSpPr>
          <p:spPr>
            <a:xfrm>
              <a:off x="1631666" y="702356"/>
              <a:ext cx="5270007" cy="5404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9050" lIns="238325" spcFirstLastPara="1" rIns="184900" wrap="square" tIns="990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6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Calcium Sensor</a:t>
              </a:r>
              <a:endParaRPr sz="2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" name="Google Shape;203;p9"/>
            <p:cNvSpPr/>
            <p:nvPr/>
          </p:nvSpPr>
          <p:spPr>
            <a:xfrm>
              <a:off x="1226326" y="702356"/>
              <a:ext cx="540454" cy="540454"/>
            </a:xfrm>
            <a:prstGeom prst="ellipse">
              <a:avLst/>
            </a:prstGeom>
            <a:solidFill>
              <a:srgbClr val="E6C0BB"/>
            </a:solidFill>
            <a:ln cap="flat" cmpd="sng" w="254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" name="Google Shape;204;p9"/>
            <p:cNvSpPr/>
            <p:nvPr/>
          </p:nvSpPr>
          <p:spPr>
            <a:xfrm rot="10800000">
              <a:off x="1496553" y="1404141"/>
              <a:ext cx="5405120" cy="540454"/>
            </a:xfrm>
            <a:prstGeom prst="homePlate">
              <a:avLst>
                <a:gd fmla="val 50000" name="adj"/>
              </a:avLst>
            </a:prstGeom>
            <a:solidFill>
              <a:srgbClr val="C94922"/>
            </a:solidFill>
            <a:ln cap="flat" cmpd="sng" w="254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" name="Google Shape;205;p9"/>
            <p:cNvSpPr txBox="1"/>
            <p:nvPr/>
          </p:nvSpPr>
          <p:spPr>
            <a:xfrm>
              <a:off x="1631666" y="1404141"/>
              <a:ext cx="5270007" cy="5404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9050" lIns="238325" spcFirstLastPara="1" rIns="184900" wrap="square" tIns="990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6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Potassium Sensor</a:t>
              </a:r>
              <a:endParaRPr sz="2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" name="Google Shape;206;p9"/>
            <p:cNvSpPr/>
            <p:nvPr/>
          </p:nvSpPr>
          <p:spPr>
            <a:xfrm>
              <a:off x="1226326" y="1404141"/>
              <a:ext cx="540454" cy="540454"/>
            </a:xfrm>
            <a:prstGeom prst="ellipse">
              <a:avLst/>
            </a:prstGeom>
            <a:solidFill>
              <a:srgbClr val="E6C0BB"/>
            </a:solidFill>
            <a:ln cap="flat" cmpd="sng" w="254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" name="Google Shape;207;p9"/>
            <p:cNvSpPr/>
            <p:nvPr/>
          </p:nvSpPr>
          <p:spPr>
            <a:xfrm rot="10800000">
              <a:off x="1496553" y="2105925"/>
              <a:ext cx="5405120" cy="540454"/>
            </a:xfrm>
            <a:prstGeom prst="homePlate">
              <a:avLst>
                <a:gd fmla="val 50000" name="adj"/>
              </a:avLst>
            </a:prstGeom>
            <a:solidFill>
              <a:srgbClr val="C94922"/>
            </a:solidFill>
            <a:ln cap="flat" cmpd="sng" w="254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" name="Google Shape;208;p9"/>
            <p:cNvSpPr txBox="1"/>
            <p:nvPr/>
          </p:nvSpPr>
          <p:spPr>
            <a:xfrm>
              <a:off x="1631666" y="2105925"/>
              <a:ext cx="5270007" cy="5404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9050" lIns="238325" spcFirstLastPara="1" rIns="184900" wrap="square" tIns="990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6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CO Sensor</a:t>
              </a:r>
              <a:endParaRPr sz="2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" name="Google Shape;209;p9"/>
            <p:cNvSpPr/>
            <p:nvPr/>
          </p:nvSpPr>
          <p:spPr>
            <a:xfrm>
              <a:off x="1226326" y="2105925"/>
              <a:ext cx="540454" cy="540454"/>
            </a:xfrm>
            <a:prstGeom prst="ellipse">
              <a:avLst/>
            </a:prstGeom>
            <a:solidFill>
              <a:srgbClr val="E6C0BB"/>
            </a:solidFill>
            <a:ln cap="flat" cmpd="sng" w="254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" name="Google Shape;210;p9"/>
            <p:cNvSpPr/>
            <p:nvPr/>
          </p:nvSpPr>
          <p:spPr>
            <a:xfrm rot="10800000">
              <a:off x="1496553" y="2807709"/>
              <a:ext cx="5405120" cy="540454"/>
            </a:xfrm>
            <a:prstGeom prst="homePlate">
              <a:avLst>
                <a:gd fmla="val 50000" name="adj"/>
              </a:avLst>
            </a:prstGeom>
            <a:solidFill>
              <a:srgbClr val="C94922"/>
            </a:solidFill>
            <a:ln cap="flat" cmpd="sng" w="254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" name="Google Shape;211;p9"/>
            <p:cNvSpPr txBox="1"/>
            <p:nvPr/>
          </p:nvSpPr>
          <p:spPr>
            <a:xfrm>
              <a:off x="1631666" y="2807709"/>
              <a:ext cx="5270007" cy="5404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9050" lIns="238325" spcFirstLastPara="1" rIns="184900" wrap="square" tIns="990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6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Nitrogen Sensor</a:t>
              </a:r>
              <a:endParaRPr sz="2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" name="Google Shape;212;p9"/>
            <p:cNvSpPr/>
            <p:nvPr/>
          </p:nvSpPr>
          <p:spPr>
            <a:xfrm>
              <a:off x="1226326" y="2807709"/>
              <a:ext cx="540454" cy="540454"/>
            </a:xfrm>
            <a:prstGeom prst="ellipse">
              <a:avLst/>
            </a:prstGeom>
            <a:solidFill>
              <a:srgbClr val="E6C0BB"/>
            </a:solidFill>
            <a:ln cap="flat" cmpd="sng" w="254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" name="Google Shape;213;p9"/>
            <p:cNvSpPr/>
            <p:nvPr/>
          </p:nvSpPr>
          <p:spPr>
            <a:xfrm rot="10800000">
              <a:off x="1496553" y="3509493"/>
              <a:ext cx="5405120" cy="540454"/>
            </a:xfrm>
            <a:prstGeom prst="homePlate">
              <a:avLst>
                <a:gd fmla="val 50000" name="adj"/>
              </a:avLst>
            </a:prstGeom>
            <a:solidFill>
              <a:srgbClr val="C94922"/>
            </a:solidFill>
            <a:ln cap="flat" cmpd="sng" w="254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" name="Google Shape;214;p9"/>
            <p:cNvSpPr txBox="1"/>
            <p:nvPr/>
          </p:nvSpPr>
          <p:spPr>
            <a:xfrm>
              <a:off x="1631666" y="3509493"/>
              <a:ext cx="5270007" cy="5404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9050" lIns="238325" spcFirstLastPara="1" rIns="184900" wrap="square" tIns="990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6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pH Sensor</a:t>
              </a:r>
              <a:endParaRPr sz="2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" name="Google Shape;215;p9"/>
            <p:cNvSpPr/>
            <p:nvPr/>
          </p:nvSpPr>
          <p:spPr>
            <a:xfrm>
              <a:off x="1226326" y="3509493"/>
              <a:ext cx="540454" cy="540454"/>
            </a:xfrm>
            <a:prstGeom prst="ellipse">
              <a:avLst/>
            </a:prstGeom>
            <a:solidFill>
              <a:srgbClr val="E6C0BB"/>
            </a:solidFill>
            <a:ln cap="flat" cmpd="sng" w="254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" name="Google Shape;216;p9"/>
            <p:cNvSpPr/>
            <p:nvPr/>
          </p:nvSpPr>
          <p:spPr>
            <a:xfrm rot="10800000">
              <a:off x="1496553" y="4211277"/>
              <a:ext cx="5405120" cy="540454"/>
            </a:xfrm>
            <a:prstGeom prst="homePlate">
              <a:avLst>
                <a:gd fmla="val 50000" name="adj"/>
              </a:avLst>
            </a:prstGeom>
            <a:solidFill>
              <a:srgbClr val="C94922"/>
            </a:solidFill>
            <a:ln cap="flat" cmpd="sng" w="254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" name="Google Shape;217;p9"/>
            <p:cNvSpPr txBox="1"/>
            <p:nvPr/>
          </p:nvSpPr>
          <p:spPr>
            <a:xfrm>
              <a:off x="1631666" y="4211277"/>
              <a:ext cx="5270007" cy="5404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9050" lIns="238325" spcFirstLastPara="1" rIns="184900" wrap="square" tIns="990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6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Rain</a:t>
              </a:r>
              <a:r>
                <a:rPr lang="en-US" sz="2600">
                  <a:solidFill>
                    <a:schemeClr val="lt1"/>
                  </a:solidFill>
                </a:rPr>
                <a:t>f</a:t>
              </a:r>
              <a:r>
                <a:rPr lang="en-US" sz="26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all Sensor</a:t>
              </a:r>
              <a:endParaRPr sz="2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" name="Google Shape;218;p9"/>
            <p:cNvSpPr/>
            <p:nvPr/>
          </p:nvSpPr>
          <p:spPr>
            <a:xfrm>
              <a:off x="1226326" y="4211277"/>
              <a:ext cx="540454" cy="540454"/>
            </a:xfrm>
            <a:prstGeom prst="ellipse">
              <a:avLst/>
            </a:prstGeom>
            <a:solidFill>
              <a:srgbClr val="E6C0BB"/>
            </a:solidFill>
            <a:ln cap="flat" cmpd="sng" w="254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219" name="Google Shape;219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59402" y="1416164"/>
            <a:ext cx="612650" cy="612650"/>
          </a:xfrm>
          <a:prstGeom prst="rect">
            <a:avLst/>
          </a:prstGeom>
          <a:noFill/>
          <a:ln cap="flat" cmpd="sng" w="25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20" name="Google Shape;220;p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12350" y="2136275"/>
            <a:ext cx="706750" cy="706728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Google Shape;221;p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959400" y="2874250"/>
            <a:ext cx="612650" cy="612628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p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959402" y="3563494"/>
            <a:ext cx="612650" cy="612632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959402" y="4252748"/>
            <a:ext cx="612650" cy="612628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" name="Google Shape;224;p9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979559" y="4941988"/>
            <a:ext cx="612650" cy="61264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" name="Google Shape;225;p9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3959400" y="5631250"/>
            <a:ext cx="612650" cy="612650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9"/>
          <p:cNvSpPr txBox="1"/>
          <p:nvPr>
            <p:ph type="title"/>
          </p:nvPr>
        </p:nvSpPr>
        <p:spPr>
          <a:xfrm>
            <a:off x="270904" y="0"/>
            <a:ext cx="10364400" cy="159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18288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Quattrocento Sans"/>
              <a:buNone/>
            </a:pPr>
            <a:r>
              <a:rPr lang="en-US"/>
              <a:t>CSA-CAPS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10"/>
          <p:cNvSpPr txBox="1"/>
          <p:nvPr>
            <p:ph type="title"/>
          </p:nvPr>
        </p:nvSpPr>
        <p:spPr>
          <a:xfrm>
            <a:off x="270904" y="0"/>
            <a:ext cx="10364400" cy="159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18288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Quattrocento Sans"/>
              <a:buNone/>
            </a:pPr>
            <a:r>
              <a:rPr lang="en-US"/>
              <a:t>Case studies</a:t>
            </a:r>
            <a:endParaRPr/>
          </a:p>
        </p:txBody>
      </p:sp>
      <p:pic>
        <p:nvPicPr>
          <p:cNvPr id="232" name="Google Shape;232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171300" y="1145975"/>
            <a:ext cx="6540250" cy="5712026"/>
          </a:xfrm>
          <a:prstGeom prst="rect">
            <a:avLst/>
          </a:prstGeom>
          <a:noFill/>
          <a:ln>
            <a:noFill/>
          </a:ln>
        </p:spPr>
      </p:pic>
      <p:sp>
        <p:nvSpPr>
          <p:cNvPr id="233" name="Google Shape;233;p10"/>
          <p:cNvSpPr txBox="1"/>
          <p:nvPr/>
        </p:nvSpPr>
        <p:spPr>
          <a:xfrm>
            <a:off x="347100" y="2011225"/>
            <a:ext cx="3108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81000" lvl="0" marL="457200" marR="0" rtl="0" algn="l">
              <a:spcBef>
                <a:spcPts val="0"/>
              </a:spcBef>
              <a:spcAft>
                <a:spcPts val="0"/>
              </a:spcAft>
              <a:buClr>
                <a:srgbClr val="3D3D3D"/>
              </a:buClr>
              <a:buSzPts val="2400"/>
              <a:buFont typeface="Arial"/>
              <a:buAutoNum type="arabicPeriod"/>
            </a:pPr>
            <a:r>
              <a:rPr lang="en-US" sz="2400">
                <a:solidFill>
                  <a:srgbClr val="3D3D3D"/>
                </a:solidFill>
                <a:latin typeface="Arial"/>
                <a:ea typeface="Arial"/>
                <a:cs typeface="Arial"/>
                <a:sym typeface="Arial"/>
              </a:rPr>
              <a:t>Gathering results.</a:t>
            </a:r>
            <a:endParaRPr sz="2400">
              <a:solidFill>
                <a:srgbClr val="3D3D3D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1"/>
          <p:cNvSpPr txBox="1"/>
          <p:nvPr>
            <p:ph type="title"/>
          </p:nvPr>
        </p:nvSpPr>
        <p:spPr>
          <a:xfrm>
            <a:off x="270904" y="0"/>
            <a:ext cx="10364400" cy="159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18288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Quattrocento Sans"/>
              <a:buNone/>
            </a:pPr>
            <a:r>
              <a:rPr lang="en-US"/>
              <a:t>Case studies</a:t>
            </a:r>
            <a:endParaRPr/>
          </a:p>
        </p:txBody>
      </p:sp>
      <p:pic>
        <p:nvPicPr>
          <p:cNvPr id="239" name="Google Shape;239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23325" y="1667800"/>
            <a:ext cx="9168674" cy="4885800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11"/>
          <p:cNvSpPr txBox="1"/>
          <p:nvPr/>
        </p:nvSpPr>
        <p:spPr>
          <a:xfrm>
            <a:off x="347100" y="2011225"/>
            <a:ext cx="2676300" cy="8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3D3D3D"/>
              </a:buClr>
              <a:buSzPts val="2400"/>
              <a:buAutoNum type="arabicPeriod" startAt="2"/>
            </a:pPr>
            <a:r>
              <a:rPr lang="en-US" sz="2400">
                <a:solidFill>
                  <a:srgbClr val="3D3D3D"/>
                </a:solidFill>
              </a:rPr>
              <a:t>Humidity and Moisture.</a:t>
            </a:r>
            <a:endParaRPr sz="2400">
              <a:solidFill>
                <a:srgbClr val="3D3D3D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2"/>
          <p:cNvSpPr txBox="1"/>
          <p:nvPr>
            <p:ph type="title"/>
          </p:nvPr>
        </p:nvSpPr>
        <p:spPr>
          <a:xfrm>
            <a:off x="270904" y="0"/>
            <a:ext cx="10364400" cy="159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18288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Quattrocento Sans"/>
              <a:buNone/>
            </a:pPr>
            <a:r>
              <a:rPr lang="en-US"/>
              <a:t>Case studies</a:t>
            </a:r>
            <a:endParaRPr/>
          </a:p>
        </p:txBody>
      </p:sp>
      <p:pic>
        <p:nvPicPr>
          <p:cNvPr id="246" name="Google Shape;246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33225" y="1180425"/>
            <a:ext cx="6123899" cy="5605950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p12"/>
          <p:cNvSpPr txBox="1"/>
          <p:nvPr/>
        </p:nvSpPr>
        <p:spPr>
          <a:xfrm>
            <a:off x="347100" y="2011225"/>
            <a:ext cx="2676300" cy="8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3D3D3D"/>
              </a:buClr>
              <a:buSzPts val="2400"/>
              <a:buAutoNum type="arabicPeriod" startAt="3"/>
            </a:pPr>
            <a:r>
              <a:rPr lang="en-US" sz="2400">
                <a:solidFill>
                  <a:srgbClr val="3D3D3D"/>
                </a:solidFill>
              </a:rPr>
              <a:t>Detecting fire.</a:t>
            </a:r>
            <a:endParaRPr sz="2400">
              <a:solidFill>
                <a:srgbClr val="3D3D3D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13"/>
          <p:cNvSpPr txBox="1"/>
          <p:nvPr>
            <p:ph type="title"/>
          </p:nvPr>
        </p:nvSpPr>
        <p:spPr>
          <a:xfrm>
            <a:off x="270904" y="0"/>
            <a:ext cx="10364400" cy="159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18288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Quattrocento Sans"/>
              <a:buNone/>
            </a:pPr>
            <a:r>
              <a:rPr lang="en-US"/>
              <a:t>Conversion to ThingML</a:t>
            </a:r>
            <a:endParaRPr/>
          </a:p>
        </p:txBody>
      </p:sp>
      <p:pic>
        <p:nvPicPr>
          <p:cNvPr id="253" name="Google Shape;253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7825" y="1136275"/>
            <a:ext cx="6464075" cy="5645527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p13"/>
          <p:cNvSpPr/>
          <p:nvPr/>
        </p:nvSpPr>
        <p:spPr>
          <a:xfrm>
            <a:off x="0" y="1123500"/>
            <a:ext cx="1826400" cy="1826400"/>
          </a:xfrm>
          <a:prstGeom prst="ellipse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55" name="Google Shape;2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76650" y="1136275"/>
            <a:ext cx="7202425" cy="5527949"/>
          </a:xfrm>
          <a:prstGeom prst="rect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40000"/>
              </a:srgbClr>
            </a:outerShdw>
          </a:effectLst>
        </p:spPr>
      </p:pic>
      <p:cxnSp>
        <p:nvCxnSpPr>
          <p:cNvPr id="256" name="Google Shape;256;p13"/>
          <p:cNvCxnSpPr>
            <a:stCxn id="254" idx="6"/>
          </p:cNvCxnSpPr>
          <p:nvPr/>
        </p:nvCxnSpPr>
        <p:spPr>
          <a:xfrm>
            <a:off x="1826400" y="2036700"/>
            <a:ext cx="23277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  <a:effectLst>
            <a:outerShdw blurRad="57150" rotWithShape="0" algn="bl" dir="5400000" dist="19050">
              <a:srgbClr val="000000">
                <a:alpha val="40000"/>
              </a:srgbClr>
            </a:outerShdw>
          </a:effectLst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14"/>
          <p:cNvSpPr txBox="1"/>
          <p:nvPr>
            <p:ph type="title"/>
          </p:nvPr>
        </p:nvSpPr>
        <p:spPr>
          <a:xfrm>
            <a:off x="270904" y="0"/>
            <a:ext cx="10364400" cy="159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18288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Quattrocento Sans"/>
              <a:buNone/>
            </a:pPr>
            <a:r>
              <a:rPr lang="en-US"/>
              <a:t>Languages Generations</a:t>
            </a:r>
            <a:endParaRPr/>
          </a:p>
        </p:txBody>
      </p:sp>
      <p:sp>
        <p:nvSpPr>
          <p:cNvPr id="262" name="Google Shape;262;p14"/>
          <p:cNvSpPr txBox="1"/>
          <p:nvPr/>
        </p:nvSpPr>
        <p:spPr>
          <a:xfrm>
            <a:off x="347100" y="2011225"/>
            <a:ext cx="2676300" cy="8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3D3D3D"/>
              </a:buClr>
              <a:buSzPts val="2400"/>
              <a:buAutoNum type="arabicPeriod"/>
            </a:pPr>
            <a:r>
              <a:rPr lang="en-US" sz="2400">
                <a:solidFill>
                  <a:srgbClr val="3D3D3D"/>
                </a:solidFill>
              </a:rPr>
              <a:t>Arduino</a:t>
            </a:r>
            <a:endParaRPr sz="2400">
              <a:solidFill>
                <a:srgbClr val="3D3D3D"/>
              </a:solidFill>
            </a:endParaRPr>
          </a:p>
        </p:txBody>
      </p:sp>
      <p:pic>
        <p:nvPicPr>
          <p:cNvPr id="263" name="Google Shape;2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69625" y="1289250"/>
            <a:ext cx="10122375" cy="5300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5188d70986_5_5"/>
          <p:cNvSpPr txBox="1"/>
          <p:nvPr>
            <p:ph type="title"/>
          </p:nvPr>
        </p:nvSpPr>
        <p:spPr>
          <a:xfrm>
            <a:off x="270904" y="0"/>
            <a:ext cx="10364400" cy="159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18288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Quattrocento Sans"/>
              <a:buNone/>
            </a:pPr>
            <a:r>
              <a:rPr lang="en-US"/>
              <a:t>Languages Generations</a:t>
            </a:r>
            <a:endParaRPr/>
          </a:p>
        </p:txBody>
      </p:sp>
      <p:pic>
        <p:nvPicPr>
          <p:cNvPr id="269" name="Google Shape;269;g5188d70986_5_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81600" y="1170975"/>
            <a:ext cx="5541725" cy="5687025"/>
          </a:xfrm>
          <a:prstGeom prst="rect">
            <a:avLst/>
          </a:prstGeom>
          <a:noFill/>
          <a:ln>
            <a:noFill/>
          </a:ln>
        </p:spPr>
      </p:pic>
      <p:sp>
        <p:nvSpPr>
          <p:cNvPr id="270" name="Google Shape;270;g5188d70986_5_5"/>
          <p:cNvSpPr txBox="1"/>
          <p:nvPr/>
        </p:nvSpPr>
        <p:spPr>
          <a:xfrm>
            <a:off x="347100" y="2011225"/>
            <a:ext cx="2676300" cy="8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3D3D3D"/>
              </a:buClr>
              <a:buSzPts val="2400"/>
              <a:buAutoNum type="arabicPeriod" startAt="2"/>
            </a:pPr>
            <a:r>
              <a:rPr lang="en-US" sz="2400">
                <a:solidFill>
                  <a:srgbClr val="3D3D3D"/>
                </a:solidFill>
              </a:rPr>
              <a:t>Node.js</a:t>
            </a:r>
            <a:endParaRPr sz="2400">
              <a:solidFill>
                <a:srgbClr val="3D3D3D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"/>
          <p:cNvSpPr txBox="1"/>
          <p:nvPr>
            <p:ph idx="1" type="body"/>
          </p:nvPr>
        </p:nvSpPr>
        <p:spPr>
          <a:xfrm>
            <a:off x="1176269" y="1239591"/>
            <a:ext cx="8328339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84047" lvl="0" marL="448056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72"/>
              <a:buChar char="•"/>
            </a:pPr>
            <a:r>
              <a:rPr lang="en-US" sz="2590"/>
              <a:t>Internet of things.</a:t>
            </a:r>
            <a:endParaRPr sz="2590"/>
          </a:p>
          <a:p>
            <a:pPr indent="-384047" lvl="0" marL="448056" rtl="0" algn="l">
              <a:lnSpc>
                <a:spcPct val="90000"/>
              </a:lnSpc>
              <a:spcBef>
                <a:spcPts val="1518"/>
              </a:spcBef>
              <a:spcAft>
                <a:spcPts val="0"/>
              </a:spcAft>
              <a:buSzPts val="2072"/>
              <a:buChar char="•"/>
            </a:pPr>
            <a:r>
              <a:rPr lang="en-US" sz="2590"/>
              <a:t>CAPS Framework.</a:t>
            </a:r>
            <a:endParaRPr sz="2590"/>
          </a:p>
          <a:p>
            <a:pPr indent="-384047" lvl="0" marL="448056" rtl="0" algn="l">
              <a:lnSpc>
                <a:spcPct val="90000"/>
              </a:lnSpc>
              <a:spcBef>
                <a:spcPts val="1518"/>
              </a:spcBef>
              <a:spcAft>
                <a:spcPts val="0"/>
              </a:spcAft>
              <a:buSzPts val="2072"/>
              <a:buChar char="•"/>
            </a:pPr>
            <a:r>
              <a:rPr lang="en-US" sz="2590"/>
              <a:t>ThingML language and code generator Framework.</a:t>
            </a:r>
            <a:endParaRPr sz="2590"/>
          </a:p>
          <a:p>
            <a:pPr indent="-384047" lvl="0" marL="448056" rtl="0" algn="l">
              <a:lnSpc>
                <a:spcPct val="90000"/>
              </a:lnSpc>
              <a:spcBef>
                <a:spcPts val="1518"/>
              </a:spcBef>
              <a:spcAft>
                <a:spcPts val="0"/>
              </a:spcAft>
              <a:buSzPts val="2072"/>
              <a:buChar char="•"/>
            </a:pPr>
            <a:r>
              <a:rPr lang="en-US" sz="2590"/>
              <a:t>Acceleo code generator.</a:t>
            </a:r>
            <a:endParaRPr sz="2590"/>
          </a:p>
          <a:p>
            <a:pPr indent="-384047" lvl="0" marL="448056" rtl="0" algn="l">
              <a:lnSpc>
                <a:spcPct val="90000"/>
              </a:lnSpc>
              <a:spcBef>
                <a:spcPts val="1518"/>
              </a:spcBef>
              <a:spcAft>
                <a:spcPts val="0"/>
              </a:spcAft>
              <a:buSzPts val="2072"/>
              <a:buChar char="•"/>
            </a:pPr>
            <a:r>
              <a:rPr lang="en-US" sz="2590"/>
              <a:t>Mapping and converting from CAPS to ThingML. </a:t>
            </a:r>
            <a:endParaRPr sz="2590"/>
          </a:p>
          <a:p>
            <a:pPr indent="-384047" lvl="0" marL="448056" rtl="0" algn="l">
              <a:lnSpc>
                <a:spcPct val="90000"/>
              </a:lnSpc>
              <a:spcBef>
                <a:spcPts val="1518"/>
              </a:spcBef>
              <a:spcAft>
                <a:spcPts val="0"/>
              </a:spcAft>
              <a:buSzPts val="2072"/>
              <a:buChar char="•"/>
            </a:pPr>
            <a:r>
              <a:rPr lang="en-US" sz="2590"/>
              <a:t>CSA-CAPS.</a:t>
            </a:r>
            <a:endParaRPr sz="2590"/>
          </a:p>
          <a:p>
            <a:pPr indent="-384047" lvl="0" marL="448056" rtl="0" algn="l">
              <a:lnSpc>
                <a:spcPct val="90000"/>
              </a:lnSpc>
              <a:spcBef>
                <a:spcPts val="1518"/>
              </a:spcBef>
              <a:spcAft>
                <a:spcPts val="0"/>
              </a:spcAft>
              <a:buSzPts val="2072"/>
              <a:buChar char="•"/>
            </a:pPr>
            <a:r>
              <a:rPr lang="en-US" sz="2590"/>
              <a:t>Conversion to ThingML.</a:t>
            </a:r>
            <a:endParaRPr sz="2590"/>
          </a:p>
          <a:p>
            <a:pPr indent="-384047" lvl="0" marL="448056" rtl="0" algn="l">
              <a:lnSpc>
                <a:spcPct val="90000"/>
              </a:lnSpc>
              <a:spcBef>
                <a:spcPts val="1518"/>
              </a:spcBef>
              <a:spcAft>
                <a:spcPts val="0"/>
              </a:spcAft>
              <a:buSzPts val="2072"/>
              <a:buChar char="•"/>
            </a:pPr>
            <a:r>
              <a:rPr lang="en-US" sz="2590"/>
              <a:t>Languages generation.</a:t>
            </a:r>
            <a:endParaRPr sz="2590"/>
          </a:p>
        </p:txBody>
      </p:sp>
      <p:sp>
        <p:nvSpPr>
          <p:cNvPr id="64" name="Google Shape;64;p2"/>
          <p:cNvSpPr txBox="1"/>
          <p:nvPr>
            <p:ph type="title"/>
          </p:nvPr>
        </p:nvSpPr>
        <p:spPr>
          <a:xfrm>
            <a:off x="270904" y="0"/>
            <a:ext cx="10364400" cy="159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18288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Quattrocento Sans"/>
              <a:buNone/>
            </a:pPr>
            <a:r>
              <a:rPr lang="en-US"/>
              <a:t>Outline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5188d70986_6_1"/>
          <p:cNvSpPr txBox="1"/>
          <p:nvPr>
            <p:ph type="title"/>
          </p:nvPr>
        </p:nvSpPr>
        <p:spPr>
          <a:xfrm>
            <a:off x="270904" y="0"/>
            <a:ext cx="10364400" cy="159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18288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Quattrocento Sans"/>
              <a:buNone/>
            </a:pPr>
            <a:r>
              <a:rPr lang="en-US"/>
              <a:t>Languages Generations</a:t>
            </a:r>
            <a:endParaRPr/>
          </a:p>
        </p:txBody>
      </p:sp>
      <p:sp>
        <p:nvSpPr>
          <p:cNvPr id="276" name="Google Shape;276;g5188d70986_6_1"/>
          <p:cNvSpPr txBox="1"/>
          <p:nvPr/>
        </p:nvSpPr>
        <p:spPr>
          <a:xfrm>
            <a:off x="347100" y="2011225"/>
            <a:ext cx="2676300" cy="8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3D3D3D"/>
              </a:buClr>
              <a:buSzPts val="2400"/>
              <a:buAutoNum type="arabicPeriod" startAt="3"/>
            </a:pPr>
            <a:r>
              <a:rPr lang="en-US" sz="2400">
                <a:solidFill>
                  <a:srgbClr val="3D3D3D"/>
                </a:solidFill>
              </a:rPr>
              <a:t>Java</a:t>
            </a:r>
            <a:endParaRPr sz="2400">
              <a:solidFill>
                <a:srgbClr val="3D3D3D"/>
              </a:solidFill>
            </a:endParaRPr>
          </a:p>
        </p:txBody>
      </p:sp>
      <p:pic>
        <p:nvPicPr>
          <p:cNvPr id="277" name="Google Shape;277;g5188d70986_6_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75800" y="1150300"/>
            <a:ext cx="6027875" cy="5555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5188d70986_6_9"/>
          <p:cNvSpPr txBox="1"/>
          <p:nvPr>
            <p:ph type="title"/>
          </p:nvPr>
        </p:nvSpPr>
        <p:spPr>
          <a:xfrm>
            <a:off x="270904" y="0"/>
            <a:ext cx="10364400" cy="159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18288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Quattrocento Sans"/>
              <a:buNone/>
            </a:pPr>
            <a:r>
              <a:rPr lang="en-US"/>
              <a:t>Languages Generations</a:t>
            </a:r>
            <a:endParaRPr/>
          </a:p>
        </p:txBody>
      </p:sp>
      <p:sp>
        <p:nvSpPr>
          <p:cNvPr id="283" name="Google Shape;283;g5188d70986_6_9"/>
          <p:cNvSpPr txBox="1"/>
          <p:nvPr/>
        </p:nvSpPr>
        <p:spPr>
          <a:xfrm>
            <a:off x="347100" y="2011225"/>
            <a:ext cx="2676300" cy="8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3D3D3D"/>
              </a:buClr>
              <a:buSzPts val="2400"/>
              <a:buAutoNum type="arabicPeriod" startAt="4"/>
            </a:pPr>
            <a:r>
              <a:rPr lang="en-US" sz="2400">
                <a:solidFill>
                  <a:srgbClr val="3D3D3D"/>
                </a:solidFill>
              </a:rPr>
              <a:t>Posix</a:t>
            </a:r>
            <a:endParaRPr sz="2400">
              <a:solidFill>
                <a:srgbClr val="3D3D3D"/>
              </a:solidFill>
            </a:endParaRPr>
          </a:p>
        </p:txBody>
      </p:sp>
      <p:pic>
        <p:nvPicPr>
          <p:cNvPr id="284" name="Google Shape;284;g5188d70986_6_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08600" y="1096475"/>
            <a:ext cx="6099499" cy="5685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15"/>
          <p:cNvSpPr txBox="1"/>
          <p:nvPr>
            <p:ph type="title"/>
          </p:nvPr>
        </p:nvSpPr>
        <p:spPr>
          <a:xfrm>
            <a:off x="270904" y="0"/>
            <a:ext cx="10364400" cy="159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18288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Quattrocento Sans"/>
              <a:buNone/>
            </a:pPr>
            <a:r>
              <a:rPr lang="en-US"/>
              <a:t>Conclusion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Google Shape;69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38133" y="1777285"/>
            <a:ext cx="5361188" cy="4765183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3"/>
          <p:cNvSpPr txBox="1"/>
          <p:nvPr>
            <p:ph type="title"/>
          </p:nvPr>
        </p:nvSpPr>
        <p:spPr>
          <a:xfrm>
            <a:off x="270904" y="0"/>
            <a:ext cx="10364400" cy="159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18288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Quattrocento Sans"/>
              <a:buNone/>
            </a:pPr>
            <a:r>
              <a:rPr lang="en-US"/>
              <a:t>Internet of Things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Google Shape;75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77465" y="1164701"/>
            <a:ext cx="6374118" cy="5166284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4"/>
          <p:cNvSpPr txBox="1"/>
          <p:nvPr>
            <p:ph type="title"/>
          </p:nvPr>
        </p:nvSpPr>
        <p:spPr>
          <a:xfrm>
            <a:off x="270904" y="0"/>
            <a:ext cx="10364400" cy="159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18288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Quattrocento Sans"/>
              <a:buNone/>
            </a:pPr>
            <a:r>
              <a:rPr lang="en-US"/>
              <a:t>CAPS Framework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Google Shape;81;g5188d70986_4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04275" y="2777850"/>
            <a:ext cx="9019825" cy="3238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g5188d70986_4_0"/>
          <p:cNvSpPr txBox="1"/>
          <p:nvPr>
            <p:ph type="title"/>
          </p:nvPr>
        </p:nvSpPr>
        <p:spPr>
          <a:xfrm>
            <a:off x="423304" y="0"/>
            <a:ext cx="10364400" cy="159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CAPS Modeling Framework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5188d70986_4_7"/>
          <p:cNvSpPr txBox="1"/>
          <p:nvPr>
            <p:ph type="title"/>
          </p:nvPr>
        </p:nvSpPr>
        <p:spPr>
          <a:xfrm>
            <a:off x="609600" y="365395"/>
            <a:ext cx="6502500" cy="799200"/>
          </a:xfrm>
          <a:prstGeom prst="rect">
            <a:avLst/>
          </a:prstGeom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Simulation and Code Generation Based on CAPS</a:t>
            </a:r>
            <a:endParaRPr/>
          </a:p>
        </p:txBody>
      </p:sp>
      <p:pic>
        <p:nvPicPr>
          <p:cNvPr id="88" name="Google Shape;88;g5188d70986_4_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50150" y="1442351"/>
            <a:ext cx="6502500" cy="53055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5188d70986_4_13"/>
          <p:cNvSpPr txBox="1"/>
          <p:nvPr>
            <p:ph type="title"/>
          </p:nvPr>
        </p:nvSpPr>
        <p:spPr>
          <a:xfrm>
            <a:off x="609600" y="365395"/>
            <a:ext cx="6502500" cy="799200"/>
          </a:xfrm>
          <a:prstGeom prst="rect">
            <a:avLst/>
          </a:prstGeom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CAPS Arduino CG </a:t>
            </a:r>
            <a:endParaRPr/>
          </a:p>
        </p:txBody>
      </p:sp>
      <p:pic>
        <p:nvPicPr>
          <p:cNvPr id="94" name="Google Shape;94;g5188d70986_4_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34838" y="1240795"/>
            <a:ext cx="7456865" cy="53886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Google Shape;99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9593" y="1827323"/>
            <a:ext cx="4762500" cy="952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5"/>
          <p:cNvSpPr txBox="1"/>
          <p:nvPr>
            <p:ph type="title"/>
          </p:nvPr>
        </p:nvSpPr>
        <p:spPr>
          <a:xfrm>
            <a:off x="270901" y="0"/>
            <a:ext cx="7137600" cy="159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18288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Quattrocento Sans"/>
              <a:buNone/>
            </a:pPr>
            <a:r>
              <a:rPr lang="en-US" sz="3600"/>
              <a:t>ThingML language and code generator Framework</a:t>
            </a:r>
            <a:endParaRPr/>
          </a:p>
        </p:txBody>
      </p:sp>
      <p:pic>
        <p:nvPicPr>
          <p:cNvPr id="101" name="Google Shape;101;p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73400" y="2817698"/>
            <a:ext cx="8495860" cy="36209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Google Shape;106;g57b53130ba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9593" y="1827323"/>
            <a:ext cx="4762500" cy="952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g57b53130ba_0_0"/>
          <p:cNvSpPr txBox="1"/>
          <p:nvPr>
            <p:ph type="title"/>
          </p:nvPr>
        </p:nvSpPr>
        <p:spPr>
          <a:xfrm>
            <a:off x="270901" y="0"/>
            <a:ext cx="7137600" cy="159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18288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Quattrocento Sans"/>
              <a:buNone/>
            </a:pPr>
            <a:r>
              <a:rPr lang="en-US" sz="3600"/>
              <a:t>ThingML language and code generator Framework</a:t>
            </a:r>
            <a:endParaRPr/>
          </a:p>
        </p:txBody>
      </p:sp>
      <p:pic>
        <p:nvPicPr>
          <p:cNvPr id="108" name="Google Shape;108;g57b53130ba_0_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31625" y="2850425"/>
            <a:ext cx="8598500" cy="3068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heme4">
  <a:themeElements>
    <a:clrScheme name="Custom 48">
      <a:dk1>
        <a:srgbClr val="000000"/>
      </a:dk1>
      <a:lt1>
        <a:srgbClr val="FFFFFF"/>
      </a:lt1>
      <a:dk2>
        <a:srgbClr val="262626"/>
      </a:dk2>
      <a:lt2>
        <a:srgbClr val="F2F2F2"/>
      </a:lt2>
      <a:accent1>
        <a:srgbClr val="C94C25"/>
      </a:accent1>
      <a:accent2>
        <a:srgbClr val="EA8640"/>
      </a:accent2>
      <a:accent3>
        <a:srgbClr val="99D9E7"/>
      </a:accent3>
      <a:accent4>
        <a:srgbClr val="FAB17B"/>
      </a:accent4>
      <a:accent5>
        <a:srgbClr val="21B8B3"/>
      </a:accent5>
      <a:accent6>
        <a:srgbClr val="F3786E"/>
      </a:accent6>
      <a:hlink>
        <a:srgbClr val="646567"/>
      </a:hlink>
      <a:folHlink>
        <a:srgbClr val="64656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2019-05-19T09:20:17Z</dcterms:created>
  <dc:creator>Rami Ilaiwi</dc:creator>
</cp:coreProperties>
</file>