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3" r:id="rId1"/>
  </p:sldMasterIdLst>
  <p:notesMasterIdLst>
    <p:notesMasterId r:id="rId91"/>
  </p:notesMasterIdLst>
  <p:sldIdLst>
    <p:sldId id="256" r:id="rId2"/>
    <p:sldId id="257" r:id="rId3"/>
    <p:sldId id="259" r:id="rId4"/>
    <p:sldId id="353" r:id="rId5"/>
    <p:sldId id="260" r:id="rId6"/>
    <p:sldId id="261" r:id="rId7"/>
    <p:sldId id="364" r:id="rId8"/>
    <p:sldId id="262" r:id="rId9"/>
    <p:sldId id="263" r:id="rId10"/>
    <p:sldId id="264" r:id="rId11"/>
    <p:sldId id="265" r:id="rId12"/>
    <p:sldId id="365" r:id="rId13"/>
    <p:sldId id="266" r:id="rId14"/>
    <p:sldId id="267" r:id="rId15"/>
    <p:sldId id="268" r:id="rId16"/>
    <p:sldId id="269" r:id="rId17"/>
    <p:sldId id="270" r:id="rId18"/>
    <p:sldId id="271" r:id="rId19"/>
    <p:sldId id="373" r:id="rId20"/>
    <p:sldId id="374" r:id="rId21"/>
    <p:sldId id="375" r:id="rId22"/>
    <p:sldId id="273" r:id="rId23"/>
    <p:sldId id="354" r:id="rId24"/>
    <p:sldId id="347" r:id="rId25"/>
    <p:sldId id="359" r:id="rId26"/>
    <p:sldId id="274" r:id="rId27"/>
    <p:sldId id="275" r:id="rId28"/>
    <p:sldId id="278" r:id="rId29"/>
    <p:sldId id="345" r:id="rId30"/>
    <p:sldId id="346" r:id="rId31"/>
    <p:sldId id="280" r:id="rId32"/>
    <p:sldId id="281" r:id="rId33"/>
    <p:sldId id="372" r:id="rId34"/>
    <p:sldId id="282" r:id="rId35"/>
    <p:sldId id="283" r:id="rId36"/>
    <p:sldId id="350" r:id="rId37"/>
    <p:sldId id="285" r:id="rId38"/>
    <p:sldId id="286" r:id="rId39"/>
    <p:sldId id="287" r:id="rId40"/>
    <p:sldId id="341" r:id="rId41"/>
    <p:sldId id="288" r:id="rId42"/>
    <p:sldId id="290" r:id="rId43"/>
    <p:sldId id="291" r:id="rId44"/>
    <p:sldId id="292" r:id="rId45"/>
    <p:sldId id="293" r:id="rId46"/>
    <p:sldId id="294" r:id="rId47"/>
    <p:sldId id="301" r:id="rId48"/>
    <p:sldId id="295" r:id="rId49"/>
    <p:sldId id="296" r:id="rId50"/>
    <p:sldId id="297" r:id="rId51"/>
    <p:sldId id="298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60" r:id="rId60"/>
    <p:sldId id="310" r:id="rId61"/>
    <p:sldId id="311" r:id="rId62"/>
    <p:sldId id="312" r:id="rId63"/>
    <p:sldId id="339" r:id="rId64"/>
    <p:sldId id="342" r:id="rId65"/>
    <p:sldId id="356" r:id="rId66"/>
    <p:sldId id="340" r:id="rId67"/>
    <p:sldId id="361" r:id="rId68"/>
    <p:sldId id="325" r:id="rId69"/>
    <p:sldId id="326" r:id="rId70"/>
    <p:sldId id="327" r:id="rId71"/>
    <p:sldId id="328" r:id="rId72"/>
    <p:sldId id="336" r:id="rId73"/>
    <p:sldId id="331" r:id="rId74"/>
    <p:sldId id="332" r:id="rId75"/>
    <p:sldId id="351" r:id="rId76"/>
    <p:sldId id="352" r:id="rId77"/>
    <p:sldId id="362" r:id="rId78"/>
    <p:sldId id="317" r:id="rId79"/>
    <p:sldId id="363" r:id="rId80"/>
    <p:sldId id="318" r:id="rId81"/>
    <p:sldId id="319" r:id="rId82"/>
    <p:sldId id="320" r:id="rId83"/>
    <p:sldId id="367" r:id="rId84"/>
    <p:sldId id="369" r:id="rId85"/>
    <p:sldId id="368" r:id="rId86"/>
    <p:sldId id="344" r:id="rId87"/>
    <p:sldId id="370" r:id="rId88"/>
    <p:sldId id="322" r:id="rId89"/>
    <p:sldId id="376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70" autoAdjust="0"/>
    <p:restoredTop sz="94660"/>
  </p:normalViewPr>
  <p:slideViewPr>
    <p:cSldViewPr>
      <p:cViewPr varScale="1">
        <p:scale>
          <a:sx n="72" d="100"/>
          <a:sy n="72" d="100"/>
        </p:scale>
        <p:origin x="43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1768E-932D-4B2E-B0E5-4145B89C21B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A8BE6-47BB-4624-8769-9E8EC9155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A8BE6-47BB-4624-8769-9E8EC9155D6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A8BE6-47BB-4624-8769-9E8EC9155D6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70AE-ACA0-45FC-9492-E46129106688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9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64A5-93D8-4E4E-B65D-223F56F26FBF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55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D3B-7607-4B52-B6F5-6710ABA85DC8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C627-A324-4D3E-BBF3-3F064F034650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7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E17E3-CD4B-4F58-8FD2-365133A689CA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6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A8CE-5240-4E1C-AD85-C1D1318C3392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983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9097-6AFA-4277-809D-C424D2BD22E9}" type="datetime1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223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7AFD9-84E5-43DD-BAFA-F0988C1FB2D2}" type="datetime1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2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69D7-20D5-4D2E-B2CD-6473111C4A39}" type="datetime1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3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D988-2129-4690-B876-03891FD90D79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655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6C6A-151E-474F-A601-F38B469C0C5A}" type="datetime1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3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73031-2A33-42E2-B2CF-DA7AC088CC28}" type="datetime1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4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jpe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gif"/><Relationship Id="rId5" Type="http://schemas.openxmlformats.org/officeDocument/2006/relationships/image" Target="../media/image117.jpeg"/><Relationship Id="rId4" Type="http://schemas.openxmlformats.org/officeDocument/2006/relationships/image" Target="../media/image116.gi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.png"/><Relationship Id="rId4" Type="http://schemas.openxmlformats.org/officeDocument/2006/relationships/image" Target="../media/image124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gif"/><Relationship Id="rId2" Type="http://schemas.openxmlformats.org/officeDocument/2006/relationships/image" Target="../media/image128.gi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743200"/>
            <a:ext cx="7772400" cy="29146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cs typeface="Aharoni" pitchFamily="2" charset="-79"/>
              </a:rPr>
              <a:t>An-Najah National University </a:t>
            </a:r>
            <a:br>
              <a:rPr lang="en-US" sz="2700" b="1" dirty="0">
                <a:cs typeface="Aharoni" pitchFamily="2" charset="-79"/>
              </a:rPr>
            </a:br>
            <a:r>
              <a:rPr lang="en-US" sz="2700" b="1" dirty="0">
                <a:cs typeface="Aharoni" pitchFamily="2" charset="-79"/>
              </a:rPr>
              <a:t>Faculty of engineering and information technology</a:t>
            </a:r>
            <a:br>
              <a:rPr lang="en-US" sz="2700" b="1" dirty="0">
                <a:cs typeface="Aharoni" pitchFamily="2" charset="-79"/>
              </a:rPr>
            </a:br>
            <a:r>
              <a:rPr lang="en-US" sz="2700" b="1" dirty="0">
                <a:cs typeface="Aharoni" pitchFamily="2" charset="-79"/>
              </a:rPr>
              <a:t>Building engineering department</a:t>
            </a: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3600" dirty="0"/>
            </a:br>
            <a:r>
              <a:rPr lang="en-US" sz="2700" b="1" dirty="0">
                <a:solidFill>
                  <a:schemeClr val="tx1"/>
                </a:solidFill>
                <a:latin typeface="+mj-lt"/>
                <a:cs typeface="Aharoni" pitchFamily="2" charset="-79"/>
              </a:rPr>
              <a:t>Graduation project II</a:t>
            </a:r>
            <a:br>
              <a:rPr lang="en-US" sz="2700" b="1" dirty="0">
                <a:solidFill>
                  <a:schemeClr val="tx1"/>
                </a:solidFill>
                <a:latin typeface="+mj-lt"/>
                <a:cs typeface="Aharoni" pitchFamily="2" charset="-79"/>
              </a:rPr>
            </a:br>
            <a:r>
              <a:rPr lang="en-US" sz="2700" b="1" dirty="0">
                <a:solidFill>
                  <a:schemeClr val="tx1"/>
                </a:solidFill>
                <a:latin typeface="+mj-lt"/>
                <a:cs typeface="Aharoni" pitchFamily="2" charset="-79"/>
              </a:rPr>
              <a:t>Rest Stop Station</a:t>
            </a:r>
            <a:br>
              <a:rPr lang="en-US" sz="2700" b="1" dirty="0">
                <a:solidFill>
                  <a:schemeClr val="tx1"/>
                </a:solidFill>
                <a:latin typeface="+mj-lt"/>
                <a:cs typeface="Aharoni" pitchFamily="2" charset="-79"/>
              </a:rPr>
            </a:br>
            <a:br>
              <a:rPr lang="en-US" sz="3600" dirty="0"/>
            </a:br>
            <a:br>
              <a:rPr lang="en-US" sz="3600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64820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Prepared by:                                                   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1- Ahmad Abed.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2- </a:t>
            </a:r>
            <a:r>
              <a:rPr lang="en-US" sz="2000" b="1" dirty="0" err="1">
                <a:solidFill>
                  <a:schemeClr val="tx1"/>
                </a:solidFill>
                <a:cs typeface="Aharoni" pitchFamily="2" charset="-79"/>
              </a:rPr>
              <a:t>Ala’a</a:t>
            </a:r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cs typeface="Aharoni" pitchFamily="2" charset="-79"/>
              </a:rPr>
              <a:t>Qadah</a:t>
            </a:r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3- Ala’ </a:t>
            </a:r>
            <a:r>
              <a:rPr lang="en-US" sz="2000" b="1" dirty="0" err="1">
                <a:solidFill>
                  <a:schemeClr val="tx1"/>
                </a:solidFill>
                <a:cs typeface="Aharoni" pitchFamily="2" charset="-79"/>
              </a:rPr>
              <a:t>Sawalmeh</a:t>
            </a:r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4- </a:t>
            </a:r>
            <a:r>
              <a:rPr lang="en-US" sz="2000" b="1" dirty="0" err="1">
                <a:solidFill>
                  <a:schemeClr val="tx1"/>
                </a:solidFill>
                <a:cs typeface="Aharoni" pitchFamily="2" charset="-79"/>
              </a:rPr>
              <a:t>Aseel</a:t>
            </a:r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cs typeface="Aharoni" pitchFamily="2" charset="-79"/>
              </a:rPr>
              <a:t>Hbeashe</a:t>
            </a:r>
            <a:r>
              <a:rPr lang="en-US" sz="20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endParaRPr lang="en-US" sz="2400" b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6400" y="5480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cs typeface="Aharoni" pitchFamily="2" charset="-79"/>
              </a:rPr>
              <a:t>Supervisor to: </a:t>
            </a:r>
          </a:p>
          <a:p>
            <a:r>
              <a:rPr lang="en-US" b="1" dirty="0">
                <a:cs typeface="Aharoni" pitchFamily="2" charset="-79"/>
              </a:rPr>
              <a:t>Dr. </a:t>
            </a:r>
            <a:r>
              <a:rPr lang="en-US" b="1" dirty="0" err="1">
                <a:cs typeface="Aharoni" pitchFamily="2" charset="-79"/>
              </a:rPr>
              <a:t>Mo’ayad</a:t>
            </a:r>
            <a:r>
              <a:rPr lang="en-US" b="1" dirty="0">
                <a:cs typeface="Aharoni" pitchFamily="2" charset="-79"/>
              </a:rPr>
              <a:t> Salhab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C:\Users\ABET Center\Dropbox\ABET center\ABET center logo.bmp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67455" y="1543147"/>
            <a:ext cx="1718945" cy="171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8650"/>
            <a:ext cx="4003208" cy="495935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406" y="1231900"/>
            <a:ext cx="5264594" cy="42672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34000" y="5638800"/>
            <a:ext cx="3505199" cy="1066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Block 2:</a:t>
            </a:r>
          </a:p>
          <a:p>
            <a:pPr algn="ctr"/>
            <a:r>
              <a:rPr lang="en-US" sz="2400" b="1" dirty="0"/>
              <a:t>Total Area=477.5 m2</a:t>
            </a:r>
          </a:p>
        </p:txBody>
      </p:sp>
      <p:sp>
        <p:nvSpPr>
          <p:cNvPr id="8" name="Rectangle 7"/>
          <p:cNvSpPr/>
          <p:nvPr/>
        </p:nvSpPr>
        <p:spPr>
          <a:xfrm>
            <a:off x="110903" y="1384300"/>
            <a:ext cx="36576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Block2: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29" y="1752600"/>
            <a:ext cx="5563871" cy="4525963"/>
          </a:xfrm>
        </p:spPr>
      </p:pic>
      <p:sp>
        <p:nvSpPr>
          <p:cNvPr id="7" name="Rectangle 6"/>
          <p:cNvSpPr/>
          <p:nvPr/>
        </p:nvSpPr>
        <p:spPr>
          <a:xfrm>
            <a:off x="894512" y="5379132"/>
            <a:ext cx="2514600" cy="12507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Block 3:</a:t>
            </a:r>
          </a:p>
          <a:p>
            <a:pPr algn="ctr"/>
            <a:r>
              <a:rPr lang="en-US" sz="2400" b="1" dirty="0"/>
              <a:t>Total Area=280m2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6468"/>
            <a:ext cx="4238310" cy="15385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700" y="3129418"/>
            <a:ext cx="28956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Block3: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" y="2399491"/>
            <a:ext cx="4344129" cy="2228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224" y="3986392"/>
            <a:ext cx="3788863" cy="26385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1" y="4589849"/>
            <a:ext cx="4284285" cy="2268151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024" y="1524000"/>
            <a:ext cx="4119063" cy="2716392"/>
          </a:xfrm>
        </p:spPr>
      </p:pic>
      <p:sp>
        <p:nvSpPr>
          <p:cNvPr id="12" name="Rectangle 11"/>
          <p:cNvSpPr/>
          <p:nvPr/>
        </p:nvSpPr>
        <p:spPr>
          <a:xfrm>
            <a:off x="4280656" y="5715000"/>
            <a:ext cx="2501144" cy="10063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Block 4:</a:t>
            </a:r>
          </a:p>
          <a:p>
            <a:pPr algn="ctr"/>
            <a:r>
              <a:rPr lang="en-US" sz="2400" b="1" dirty="0"/>
              <a:t>Total Area=140m2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29000" y="60960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2400" y="1950423"/>
            <a:ext cx="26670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Block4: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86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19200" y="2286000"/>
            <a:ext cx="7111771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33400" y="1524000"/>
            <a:ext cx="2667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2400" b="1" dirty="0"/>
              <a:t>North Elevation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34255" y="2438400"/>
            <a:ext cx="787549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34255" y="1511300"/>
            <a:ext cx="29718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2400" b="1" dirty="0"/>
              <a:t>South Elevation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2438400"/>
            <a:ext cx="7365013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09600" y="1473200"/>
            <a:ext cx="2286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2400" b="1" dirty="0"/>
              <a:t>East Elevation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2438400"/>
            <a:ext cx="7020963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38044" y="1527175"/>
            <a:ext cx="2667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2400" b="1" dirty="0"/>
              <a:t>West Elevation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965043" y="2884779"/>
            <a:ext cx="17526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Section A-A and section B-B in Block 4</a:t>
            </a:r>
            <a:r>
              <a:rPr kumimoji="0" 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937" y="1372276"/>
            <a:ext cx="6691086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5" y="3992484"/>
            <a:ext cx="8282609" cy="28655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29300" y="6116929"/>
            <a:ext cx="2605709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Section A-A </a:t>
            </a:r>
          </a:p>
          <a:p>
            <a:pPr algn="ctr"/>
            <a:r>
              <a:rPr lang="en-US" b="1" dirty="0"/>
              <a:t>  in Block 1</a:t>
            </a:r>
          </a:p>
        </p:txBody>
      </p:sp>
      <p:sp>
        <p:nvSpPr>
          <p:cNvPr id="7" name="Rectangle 6"/>
          <p:cNvSpPr/>
          <p:nvPr/>
        </p:nvSpPr>
        <p:spPr>
          <a:xfrm>
            <a:off x="2702180" y="1464508"/>
            <a:ext cx="17526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Sections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51744" y="2209800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51744" y="1397000"/>
            <a:ext cx="2286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3D View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79638" y="2481262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79638" y="1586706"/>
            <a:ext cx="2286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3D View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Presentation Contents: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2954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Introduction.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25146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Architectural design.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31242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Environmental design.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37338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Structural design.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43434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Mechanical design.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5800" y="49530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Electrical design.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0" y="55626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Safety and fire design.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61722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Quantity survey.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5800" y="1905000"/>
            <a:ext cx="3962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Site analysis.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76800" y="12954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19" name="Rectangle 18"/>
          <p:cNvSpPr/>
          <p:nvPr/>
        </p:nvSpPr>
        <p:spPr>
          <a:xfrm>
            <a:off x="5600700" y="12954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0" name="Rectangle 19"/>
          <p:cNvSpPr/>
          <p:nvPr/>
        </p:nvSpPr>
        <p:spPr>
          <a:xfrm>
            <a:off x="4876800" y="19050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1" name="Rectangle 20"/>
          <p:cNvSpPr/>
          <p:nvPr/>
        </p:nvSpPr>
        <p:spPr>
          <a:xfrm>
            <a:off x="5600700" y="19050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2" name="Rectangle 21"/>
          <p:cNvSpPr/>
          <p:nvPr/>
        </p:nvSpPr>
        <p:spPr>
          <a:xfrm>
            <a:off x="4876800" y="25146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3" name="Rectangle 22"/>
          <p:cNvSpPr/>
          <p:nvPr/>
        </p:nvSpPr>
        <p:spPr>
          <a:xfrm>
            <a:off x="5600700" y="25146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4" name="Rectangle 23"/>
          <p:cNvSpPr/>
          <p:nvPr/>
        </p:nvSpPr>
        <p:spPr>
          <a:xfrm>
            <a:off x="4876800" y="31242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5" name="Rectangle 24"/>
          <p:cNvSpPr/>
          <p:nvPr/>
        </p:nvSpPr>
        <p:spPr>
          <a:xfrm>
            <a:off x="5600700" y="31242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6" name="Rectangle 25"/>
          <p:cNvSpPr/>
          <p:nvPr/>
        </p:nvSpPr>
        <p:spPr>
          <a:xfrm>
            <a:off x="4876800" y="37338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7" name="Rectangle 26"/>
          <p:cNvSpPr/>
          <p:nvPr/>
        </p:nvSpPr>
        <p:spPr>
          <a:xfrm>
            <a:off x="5600700" y="37338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8" name="Rectangle 27"/>
          <p:cNvSpPr/>
          <p:nvPr/>
        </p:nvSpPr>
        <p:spPr>
          <a:xfrm>
            <a:off x="4876800" y="43434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29" name="Rectangle 28"/>
          <p:cNvSpPr/>
          <p:nvPr/>
        </p:nvSpPr>
        <p:spPr>
          <a:xfrm>
            <a:off x="5600700" y="43434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0" name="Rectangle 29"/>
          <p:cNvSpPr/>
          <p:nvPr/>
        </p:nvSpPr>
        <p:spPr>
          <a:xfrm>
            <a:off x="4876800" y="49530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1" name="Rectangle 30"/>
          <p:cNvSpPr/>
          <p:nvPr/>
        </p:nvSpPr>
        <p:spPr>
          <a:xfrm>
            <a:off x="5600700" y="49530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2" name="Rectangle 31"/>
          <p:cNvSpPr/>
          <p:nvPr/>
        </p:nvSpPr>
        <p:spPr>
          <a:xfrm>
            <a:off x="4876800" y="55626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3" name="Rectangle 32"/>
          <p:cNvSpPr/>
          <p:nvPr/>
        </p:nvSpPr>
        <p:spPr>
          <a:xfrm>
            <a:off x="5600700" y="55626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4" name="Rectangle 33"/>
          <p:cNvSpPr/>
          <p:nvPr/>
        </p:nvSpPr>
        <p:spPr>
          <a:xfrm>
            <a:off x="4876800" y="6172200"/>
            <a:ext cx="5334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35" name="Rectangle 34"/>
          <p:cNvSpPr/>
          <p:nvPr/>
        </p:nvSpPr>
        <p:spPr>
          <a:xfrm>
            <a:off x="5600700" y="6172200"/>
            <a:ext cx="2667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92338" y="2362200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92338" y="1524000"/>
            <a:ext cx="2286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3D View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0267" y="2163763"/>
            <a:ext cx="826346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40267" y="1385889"/>
            <a:ext cx="2286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3D View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3843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 Building Orientation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1710232"/>
            <a:ext cx="5638800" cy="5135068"/>
          </a:xfrm>
          <a:prstGeom prst="rect">
            <a:avLst/>
          </a:prstGeom>
        </p:spPr>
      </p:pic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3048000"/>
            <a:ext cx="7886700" cy="28735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381000" y="1714500"/>
            <a:ext cx="3581400" cy="5715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 err="1"/>
              <a:t>Ecotect</a:t>
            </a:r>
            <a:r>
              <a:rPr lang="en-US" sz="3200" dirty="0"/>
              <a:t> Program: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565" y="1403350"/>
            <a:ext cx="3917955" cy="3840162"/>
          </a:xfrm>
          <a:prstGeom prst="rect">
            <a:avLst/>
          </a:prstGeom>
        </p:spPr>
      </p:pic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08" y="3269426"/>
            <a:ext cx="5466066" cy="3610345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1276349" cy="243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10" y="1600200"/>
            <a:ext cx="1488201" cy="255120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8256" y="1707326"/>
            <a:ext cx="3276600" cy="5528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Daylight factor: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981200"/>
            <a:ext cx="5075261" cy="4127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971800"/>
            <a:ext cx="1428750" cy="2590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1630" y="1447800"/>
            <a:ext cx="317737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Daylight factor: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6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79148" y="2806700"/>
            <a:ext cx="4664852" cy="331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29923"/>
            <a:ext cx="4692884" cy="313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838200" y="6169766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/>
              <a:t>@ 9:00 AM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78074" y="6195166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/>
              <a:t>@ 12:00 AM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1814946"/>
            <a:ext cx="41910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Shading in winter</a:t>
            </a:r>
          </a:p>
          <a:p>
            <a:pPr algn="ctr"/>
            <a:r>
              <a:rPr lang="en-US" sz="3200" dirty="0"/>
              <a:t>21</a:t>
            </a:r>
            <a:r>
              <a:rPr lang="en-US" sz="3200" baseline="30000" dirty="0"/>
              <a:t>St</a:t>
            </a:r>
            <a:r>
              <a:rPr lang="en-US" sz="3200" dirty="0"/>
              <a:t>/January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3" y="2514600"/>
            <a:ext cx="4383157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838200" y="61722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/>
              <a:t>@ 9:00 AM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10914"/>
            <a:ext cx="4495800" cy="333268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5562600" y="61722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/>
              <a:t>@ 12:00 AM</a:t>
            </a:r>
          </a:p>
        </p:txBody>
      </p:sp>
      <p:sp>
        <p:nvSpPr>
          <p:cNvPr id="9" name="Rectangle 8"/>
          <p:cNvSpPr/>
          <p:nvPr/>
        </p:nvSpPr>
        <p:spPr>
          <a:xfrm>
            <a:off x="825500" y="1562100"/>
            <a:ext cx="46482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Shading in Summer</a:t>
            </a:r>
          </a:p>
          <a:p>
            <a:pPr algn="ctr"/>
            <a:r>
              <a:rPr lang="en-US" sz="3200" dirty="0"/>
              <a:t>21</a:t>
            </a:r>
            <a:r>
              <a:rPr lang="en-US" sz="3200" baseline="30000" dirty="0"/>
              <a:t>St</a:t>
            </a:r>
            <a:r>
              <a:rPr lang="en-US" sz="3200" dirty="0"/>
              <a:t>/July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3430588"/>
            <a:ext cx="8305800" cy="3124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2134394"/>
            <a:ext cx="4572000" cy="6850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Design Builder program: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933040"/>
              </p:ext>
            </p:extLst>
          </p:nvPr>
        </p:nvGraphicFramePr>
        <p:xfrm>
          <a:off x="381000" y="1838513"/>
          <a:ext cx="8229600" cy="494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9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External wall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Internal wall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Aluminum =3mm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Plaster = 10mm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Concrete =100mm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Block =100mm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Polystyrene = 50mm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polystyrene = 40mm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Block =100mm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Plaster = 10mm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Plaster = 15mm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-------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75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47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U- value = 0.533 W/m2.K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U- value = 0.690 W/m2.K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1181894" y="23995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1181894" y="27805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181894" y="31615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1181894" y="35425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439694" y="2475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439694" y="3237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439694" y="2856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044" y="4180075"/>
            <a:ext cx="3124200" cy="188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121490"/>
            <a:ext cx="3099036" cy="194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638044" y="1394562"/>
            <a:ext cx="3505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Materials: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22" name="Rectangle: Rounded Corners 2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0850"/>
            <a:ext cx="8229600" cy="6096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Site Analysis: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1752600"/>
            <a:ext cx="5199080" cy="4495800"/>
          </a:xfr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628900"/>
            <a:ext cx="395343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495800" y="3810000"/>
            <a:ext cx="609600" cy="685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Area9100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1295400" y="26670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1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4480" y="1784350"/>
            <a:ext cx="3157520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Area 2015m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170982"/>
              </p:ext>
            </p:extLst>
          </p:nvPr>
        </p:nvGraphicFramePr>
        <p:xfrm>
          <a:off x="457200" y="1143001"/>
          <a:ext cx="8229600" cy="5638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29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Ceiling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Ground floor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Asphalt</a:t>
                      </a:r>
                      <a:r>
                        <a:rPr lang="en-US" baseline="0" dirty="0"/>
                        <a:t> =4.0mm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Concrete</a:t>
                      </a:r>
                      <a:r>
                        <a:rPr lang="en-US" baseline="0" dirty="0"/>
                        <a:t> = 300mm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Concrete = 40mm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Polystyrene = 30mm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Block =17mm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Sand =30mm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Foam-polyurethane</a:t>
                      </a:r>
                      <a:r>
                        <a:rPr lang="en-US" baseline="0" dirty="0"/>
                        <a:t> =40mm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Mortar =30mm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Plaster = 20mm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Ceramic =10mm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5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U- value = 0.528 W/m2.K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U- value = 0.701 W/m2.K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1181894" y="25519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1181894" y="29329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181894" y="3237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1181894" y="3618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439694" y="2475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439694" y="3237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439694" y="2856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6439694" y="3618706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799334"/>
            <a:ext cx="362204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9494" y="3886200"/>
            <a:ext cx="3709269" cy="227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5105400" y="772801"/>
            <a:ext cx="3215209" cy="2070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Materials: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676400" y="-21533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21" name="Rectangle: Rounded Corners 20"/>
          <p:cNvSpPr/>
          <p:nvPr/>
        </p:nvSpPr>
        <p:spPr>
          <a:xfrm>
            <a:off x="1295400" y="54667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/>
          <p:cNvSpPr/>
          <p:nvPr/>
        </p:nvSpPr>
        <p:spPr>
          <a:xfrm>
            <a:off x="152400" y="54667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103437"/>
            <a:ext cx="8229600" cy="4525963"/>
          </a:xfrm>
        </p:spPr>
        <p:txBody>
          <a:bodyPr/>
          <a:lstStyle/>
          <a:p>
            <a:r>
              <a:rPr lang="en-US" dirty="0"/>
              <a:t>A Prefabricated Sandwich Panel with a Mineral Wool Core.</a:t>
            </a:r>
          </a:p>
          <a:p>
            <a:r>
              <a:rPr lang="en-US" dirty="0"/>
              <a:t>U- value = 0.640 W/m2.K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6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24300" y="3725863"/>
            <a:ext cx="5219700" cy="29035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3810000"/>
            <a:ext cx="3770050" cy="1066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500" y="1489869"/>
            <a:ext cx="3505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Materials: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06400" y="1442244"/>
            <a:ext cx="40386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Thermal analysis:</a:t>
            </a:r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91200" y="3276600"/>
            <a:ext cx="24860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342104" y="2222500"/>
            <a:ext cx="33528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Cooling Design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3644899" y="2741612"/>
            <a:ext cx="5334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911599" y="3008312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3530599" y="2474912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2" y="3098800"/>
            <a:ext cx="4455927" cy="35814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676400" y="1841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7030A0"/>
                </a:solidFill>
              </a:rPr>
              <a:t>Environmental Design: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819400"/>
            <a:ext cx="746634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9"/>
          <p:cNvSpPr txBox="1">
            <a:spLocks/>
          </p:cNvSpPr>
          <p:nvPr/>
        </p:nvSpPr>
        <p:spPr>
          <a:xfrm>
            <a:off x="381000" y="1905000"/>
            <a:ext cx="4038600" cy="4730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analysis: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7200" y="1861566"/>
            <a:ext cx="88392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          Reverberation time (RT60) results: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648040"/>
            <a:ext cx="9144000" cy="120995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/>
              <a:t>Acoustical material (Concrete Block Coarse) in wall.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14027"/>
              </p:ext>
            </p:extLst>
          </p:nvPr>
        </p:nvGraphicFramePr>
        <p:xfrm>
          <a:off x="1447800" y="2286000"/>
          <a:ext cx="5715000" cy="325536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6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8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1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Freq.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Absorption.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Sabine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RT(60)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NOR-ER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RT(60)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MIL-SE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RT(60)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63Hz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327.210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0.78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0.67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125Hz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327.118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0.78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0.65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250Hz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399.314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0.64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0.35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500Hz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308.22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4403438"/>
                  </a:ext>
                </a:extLst>
              </a:tr>
              <a:tr h="343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1kHz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321.810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0.79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0.82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0.29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381.914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0.66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0.57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0.26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296.875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0.82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0.93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0.42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304.225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0.76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0.83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0.38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16kHz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314.552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0.73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0.80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0.36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1403858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3200" dirty="0"/>
              <a:t> Acoustical Design:</a:t>
            </a:r>
          </a:p>
        </p:txBody>
      </p:sp>
      <p:sp>
        <p:nvSpPr>
          <p:cNvPr id="9" name="Right Arrow 8"/>
          <p:cNvSpPr/>
          <p:nvPr/>
        </p:nvSpPr>
        <p:spPr>
          <a:xfrm>
            <a:off x="457200" y="2362200"/>
            <a:ext cx="6858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400" y="2089150"/>
            <a:ext cx="91440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                STC:</a:t>
            </a:r>
          </a:p>
          <a:p>
            <a:pPr>
              <a:buNone/>
            </a:pPr>
            <a:r>
              <a:rPr lang="en-US" dirty="0"/>
              <a:t>The required value of STC for wall</a:t>
            </a:r>
          </a:p>
          <a:p>
            <a:pPr>
              <a:buNone/>
            </a:pPr>
            <a:r>
              <a:rPr lang="en-US" dirty="0"/>
              <a:t> equals 42dB.</a:t>
            </a:r>
          </a:p>
        </p:txBody>
      </p:sp>
      <p:pic>
        <p:nvPicPr>
          <p:cNvPr id="9" name="Content Placeholder 3" descr="minimarket street.jpg"/>
          <p:cNvPicPr>
            <a:picLocks/>
          </p:cNvPicPr>
          <p:nvPr/>
        </p:nvPicPr>
        <p:blipFill rotWithShape="1">
          <a:blip r:embed="rId3"/>
          <a:srcRect t="-5258" b="-5258"/>
          <a:stretch/>
        </p:blipFill>
        <p:spPr>
          <a:xfrm>
            <a:off x="6629400" y="1149350"/>
            <a:ext cx="1981200" cy="2889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74" y="3848100"/>
            <a:ext cx="9170126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0800" y="1619250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3200" dirty="0"/>
              <a:t> Acoustical Design: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727200" y="2197100"/>
            <a:ext cx="6858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38826" y="1854200"/>
            <a:ext cx="9144000" cy="601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351" y="2599256"/>
            <a:ext cx="6019800" cy="3698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" y="1828800"/>
            <a:ext cx="9144000" cy="6019800"/>
          </a:xfrm>
        </p:spPr>
        <p:txBody>
          <a:bodyPr/>
          <a:lstStyle/>
          <a:p>
            <a:pPr lvl="2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lvl="2">
              <a:buNone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Speaker Distribution: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295400" y="4876800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  <p:pic>
        <p:nvPicPr>
          <p:cNvPr id="8" name="Picture 7" descr="http://3.imimg.com/data3/YO/OJ/MY-560405/speaker-ceiling-mount-250x25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50287"/>
            <a:ext cx="2287588" cy="2083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533400" y="5080277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Batang" panose="02030600000101010101" pitchFamily="18" charset="-127"/>
              </a:rPr>
              <a:t>BOSCH LBD 0606/10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5612437"/>
            <a:ext cx="4572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Angle of sound distribution for the selected type = 70˚ </a:t>
            </a:r>
            <a:endParaRPr lang="en-US" dirty="0">
              <a:latin typeface="Calibri" panose="020F050202020403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6900" y="1455002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3200" dirty="0"/>
              <a:t> Acoustical Design: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685800" y="2093267"/>
            <a:ext cx="342900" cy="27339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112964"/>
            <a:ext cx="4343400" cy="34591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558800" y="5715001"/>
            <a:ext cx="3034748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Speakers distribution for Bank branch.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09389" y="2767138"/>
            <a:ext cx="5537816" cy="2726216"/>
          </a:xfrm>
          <a:prstGeom prst="rect">
            <a:avLst/>
          </a:prstGeo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 flipH="1">
            <a:off x="3721900" y="3204368"/>
            <a:ext cx="2350396" cy="9258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4579" y="1491457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en-US" sz="3200" dirty="0"/>
              <a:t> Acoustical Design: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7030A0"/>
                </a:solidFill>
              </a:rPr>
              <a:t>Environmental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3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21336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Codes and Standards: </a:t>
            </a:r>
          </a:p>
          <a:p>
            <a:pPr marL="182880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>
                <a:latin typeface="+mj-lt"/>
                <a:cs typeface="Times New Roman" pitchFamily="18" charset="0"/>
              </a:rPr>
              <a:t>ACI -318-11 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>
                <a:latin typeface="+mj-lt"/>
              </a:rPr>
              <a:t> </a:t>
            </a:r>
            <a:r>
              <a:rPr lang="en-US" dirty="0">
                <a:latin typeface="+mj-lt"/>
                <a:cs typeface="Times New Roman" pitchFamily="18" charset="0"/>
              </a:rPr>
              <a:t>UBC -97 for 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>
                <a:latin typeface="+mj-lt"/>
                <a:cs typeface="Times New Roman" pitchFamily="18" charset="0"/>
              </a:rPr>
              <a:t> ASCE 7 2010 for load combinations</a:t>
            </a:r>
            <a:endParaRPr lang="en-US" dirty="0">
              <a:latin typeface="+mj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Design data:</a:t>
            </a:r>
            <a:endParaRPr lang="ar-SA" b="1" dirty="0"/>
          </a:p>
          <a:p>
            <a:pPr>
              <a:buNone/>
            </a:pPr>
            <a:endParaRPr lang="ar-SA" b="1" dirty="0"/>
          </a:p>
          <a:p>
            <a:pPr marL="914400" lvl="1" indent="-514350">
              <a:buFont typeface="Wingdings" pitchFamily="2" charset="2"/>
              <a:buChar char="q"/>
            </a:pPr>
            <a:r>
              <a:rPr lang="en-US" dirty="0">
                <a:latin typeface="+mj-lt"/>
              </a:rPr>
              <a:t> Concrete strength for slabs , beams, columns and shear walls, </a:t>
            </a:r>
            <a:r>
              <a:rPr lang="en-US" dirty="0">
                <a:latin typeface="+mj-lt"/>
                <a:cs typeface="Times New Roman" pitchFamily="18" charset="0"/>
              </a:rPr>
              <a:t>f</a:t>
            </a:r>
            <a:r>
              <a:rPr lang="en-US" baseline="30000" dirty="0">
                <a:latin typeface="+mj-lt"/>
                <a:cs typeface="Times New Roman" pitchFamily="18" charset="0"/>
              </a:rPr>
              <a:t>’</a:t>
            </a:r>
            <a:r>
              <a:rPr lang="en-US" baseline="-25000" dirty="0">
                <a:latin typeface="+mj-lt"/>
                <a:cs typeface="Times New Roman" pitchFamily="18" charset="0"/>
              </a:rPr>
              <a:t>c</a:t>
            </a:r>
            <a:r>
              <a:rPr lang="en-US" dirty="0">
                <a:latin typeface="+mj-lt"/>
              </a:rPr>
              <a:t>  = 28 Mpa.</a:t>
            </a:r>
          </a:p>
          <a:p>
            <a:pPr marL="914400" lvl="1" indent="-514350">
              <a:buNone/>
            </a:pPr>
            <a:endParaRPr lang="en-US" dirty="0">
              <a:latin typeface="+mj-lt"/>
            </a:endParaRPr>
          </a:p>
          <a:p>
            <a:pPr marL="914400" lvl="1" indent="-514350">
              <a:buFont typeface="Wingdings" pitchFamily="2" charset="2"/>
              <a:buChar char="q"/>
            </a:pPr>
            <a:r>
              <a:rPr lang="en-US" dirty="0">
                <a:latin typeface="+mj-lt"/>
                <a:cs typeface="Times New Roman" pitchFamily="18" charset="0"/>
              </a:rPr>
              <a:t>Steel yield strength f</a:t>
            </a:r>
            <a:r>
              <a:rPr lang="en-US" baseline="-25000" dirty="0">
                <a:latin typeface="+mj-lt"/>
                <a:cs typeface="Times New Roman" pitchFamily="18" charset="0"/>
              </a:rPr>
              <a:t>y</a:t>
            </a:r>
            <a:r>
              <a:rPr lang="en-US" dirty="0">
                <a:latin typeface="+mj-lt"/>
                <a:cs typeface="Times New Roman" pitchFamily="18" charset="0"/>
              </a:rPr>
              <a:t>=420 Mpa.</a:t>
            </a:r>
          </a:p>
          <a:p>
            <a:pPr marL="914400" lvl="1" indent="-514350">
              <a:buNone/>
            </a:pPr>
            <a:endParaRPr lang="en-US" dirty="0">
              <a:latin typeface="+mj-lt"/>
              <a:cs typeface="Times New Roman" pitchFamily="18" charset="0"/>
            </a:endParaRPr>
          </a:p>
          <a:p>
            <a:pPr marL="914400" lvl="1" indent="-514350"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Bearing capacity for soil = 150 kN/m</a:t>
            </a:r>
            <a:r>
              <a:rPr lang="en-US" sz="2000" baseline="30000" dirty="0">
                <a:latin typeface="+mj-lt"/>
                <a:cs typeface="Times New Roman" pitchFamily="18" charset="0"/>
              </a:rPr>
              <a:t>2</a:t>
            </a:r>
            <a:endParaRPr lang="ar-SA" sz="20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5" name="Rectangle: Rounded Corners 4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589" y="15240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  Conceptual plan: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009753"/>
            <a:ext cx="7467600" cy="4848247"/>
          </a:xfrm>
          <a:prstGeom prst="rect">
            <a:avLst/>
          </a:prstGeom>
        </p:spPr>
      </p:pic>
      <p:sp>
        <p:nvSpPr>
          <p:cNvPr id="6" name="Rectangle: Rounded Corners 5"/>
          <p:cNvSpPr/>
          <p:nvPr/>
        </p:nvSpPr>
        <p:spPr>
          <a:xfrm>
            <a:off x="1295400" y="26670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4906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Lateral loads:</a:t>
            </a:r>
          </a:p>
          <a:p>
            <a:pPr>
              <a:buNone/>
            </a:pPr>
            <a:endParaRPr lang="en-US" sz="2000" dirty="0"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Jericho city.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seismic zone factor Z=0.3.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soil profile is type SE.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Acceleration seismic coefficient Ca=0.36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Velocity seismic coefficient </a:t>
            </a:r>
            <a:r>
              <a:rPr lang="en-US" sz="2000" dirty="0" err="1">
                <a:latin typeface="+mj-lt"/>
                <a:cs typeface="Times New Roman" pitchFamily="18" charset="0"/>
              </a:rPr>
              <a:t>Cv</a:t>
            </a:r>
            <a:r>
              <a:rPr lang="en-US" sz="2000" dirty="0">
                <a:latin typeface="+mj-lt"/>
                <a:cs typeface="Times New Roman" pitchFamily="18" charset="0"/>
              </a:rPr>
              <a:t>=0.84.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Seismic importance factor is 1.25.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+mj-lt"/>
                <a:cs typeface="Times New Roman" pitchFamily="18" charset="0"/>
              </a:rPr>
              <a:t> The structural design type is intermediate, R=5.5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43698"/>
            <a:ext cx="2938994" cy="3638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" y="12136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Loads:</a:t>
            </a:r>
          </a:p>
          <a:p>
            <a:pPr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000215"/>
              </p:ext>
            </p:extLst>
          </p:nvPr>
        </p:nvGraphicFramePr>
        <p:xfrm>
          <a:off x="3789133" y="4672000"/>
          <a:ext cx="5257799" cy="2186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94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01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1839">
                <a:tc>
                  <a:txBody>
                    <a:bodyPr/>
                    <a:lstStyle/>
                    <a:p>
                      <a:r>
                        <a:rPr lang="en-US" dirty="0"/>
                        <a:t>Type of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Block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Block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Block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Block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341">
                <a:tc>
                  <a:txBody>
                    <a:bodyPr/>
                    <a:lstStyle/>
                    <a:p>
                      <a:r>
                        <a:rPr lang="en-US" dirty="0"/>
                        <a:t>Live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4.79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12.0(KN/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4.79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4.79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8341">
                <a:tc>
                  <a:txBody>
                    <a:bodyPr/>
                    <a:lstStyle/>
                    <a:p>
                      <a:r>
                        <a:rPr lang="en-US" dirty="0"/>
                        <a:t>S.I.D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4.50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</a:t>
                      </a:r>
                      <a:r>
                        <a:rPr lang="en-US" baseline="0" dirty="0"/>
                        <a:t> (</a:t>
                      </a:r>
                      <a:r>
                        <a:rPr lang="en-US" dirty="0"/>
                        <a:t>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4.50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4.50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336331"/>
              </p:ext>
            </p:extLst>
          </p:nvPr>
        </p:nvGraphicFramePr>
        <p:xfrm>
          <a:off x="1" y="4402372"/>
          <a:ext cx="3657600" cy="245562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00">
                <a:tc>
                  <a:txBody>
                    <a:bodyPr/>
                    <a:lstStyle/>
                    <a:p>
                      <a:r>
                        <a:rPr lang="en-US" dirty="0"/>
                        <a:t>Type of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00">
                <a:tc>
                  <a:txBody>
                    <a:bodyPr/>
                    <a:lstStyle/>
                    <a:p>
                      <a:r>
                        <a:rPr lang="en-US" dirty="0"/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00">
                <a:tc>
                  <a:txBody>
                    <a:bodyPr/>
                    <a:lstStyle/>
                    <a:p>
                      <a:r>
                        <a:rPr lang="en-US" dirty="0"/>
                        <a:t>S.I.D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0.6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64">
                <a:tc>
                  <a:txBody>
                    <a:bodyPr/>
                    <a:lstStyle/>
                    <a:p>
                      <a:r>
                        <a:rPr lang="en-US" dirty="0"/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0.50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64">
                <a:tc>
                  <a:txBody>
                    <a:bodyPr/>
                    <a:lstStyle/>
                    <a:p>
                      <a:r>
                        <a:rPr lang="en-US" dirty="0"/>
                        <a:t>Wind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0.55 (KN/</a:t>
                      </a:r>
                      <a:r>
                        <a:rPr lang="en-US" sz="1800" dirty="0"/>
                        <a:t>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1213637"/>
            <a:ext cx="5211532" cy="3475350"/>
          </a:xfrm>
          <a:prstGeom prst="rect">
            <a:avLst/>
          </a:prstGeom>
        </p:spPr>
      </p:pic>
      <p:pic>
        <p:nvPicPr>
          <p:cNvPr id="8" name="Picture 7" descr="https://scontent-amt2-1.xx.fbcdn.net/v/t34.0-12/18308897_1675942405753944_2133010944_n.jpg?oh=283f475cd4a5ecc481dc236b2ad68b54&amp;oe=590BD7D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2" y="1512198"/>
            <a:ext cx="3657601" cy="2890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8300" y="2243931"/>
            <a:ext cx="7886700" cy="4351338"/>
          </a:xfrm>
        </p:spPr>
        <p:txBody>
          <a:bodyPr/>
          <a:lstStyle/>
          <a:p>
            <a:r>
              <a:rPr lang="en-US" dirty="0"/>
              <a:t>Two way solid slab with35cm </a:t>
            </a:r>
            <a:r>
              <a:rPr lang="en-US" dirty="0" err="1"/>
              <a:t>thicknes</a:t>
            </a:r>
            <a:r>
              <a:rPr lang="en-US" dirty="0"/>
              <a:t>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74145"/>
            <a:ext cx="518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81000" y="3944936"/>
            <a:ext cx="7543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  U-boot slab with 36cm thickness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4419600"/>
            <a:ext cx="8320036" cy="2438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2100" y="1739903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Slabs: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1393" y="3352800"/>
            <a:ext cx="444330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33400" y="22860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Block1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22860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Block2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0610" y="3352800"/>
            <a:ext cx="4203390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905000" y="1616075"/>
            <a:ext cx="5410200" cy="381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Model in ETABS Program: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21336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Block3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971800"/>
            <a:ext cx="3581400" cy="2895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57800" y="21336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Block4</a:t>
            </a: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334000" y="2971800"/>
            <a:ext cx="3657600" cy="2895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52600" y="1562100"/>
            <a:ext cx="5410200" cy="381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Model in ETABS Program: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7537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Beams Distribution in Block 1: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05641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57591"/>
            <a:ext cx="6400800" cy="550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57591"/>
            <a:ext cx="8229600" cy="5287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Beams Distribution in Block 2: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6050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Beams Distribution in Block 3: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758950"/>
            <a:ext cx="50673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09" y="1887537"/>
            <a:ext cx="8229600" cy="4983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Columns and Footings Distribution in Block 1: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164" y="2844896"/>
            <a:ext cx="3214672" cy="3495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200400"/>
            <a:ext cx="5219700" cy="335458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350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Columns and Footings Distribution </a:t>
            </a:r>
            <a:r>
              <a:rPr lang="en-US" sz="2400" b="1" dirty="0"/>
              <a:t>in Block 2: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828800"/>
            <a:ext cx="6079737" cy="494347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20800" y="2615863"/>
            <a:ext cx="661560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33400" y="16002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/>
              <a:t> Site plan:</a:t>
            </a:r>
            <a:br>
              <a:rPr lang="en-US" sz="2000" b="1" dirty="0"/>
            </a:br>
            <a:br>
              <a:rPr lang="en-US" sz="2000" b="1" dirty="0"/>
            </a:br>
            <a:endParaRPr lang="en-GB" sz="2000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670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9" name="Arrow: Striped Right 8"/>
          <p:cNvSpPr/>
          <p:nvPr/>
        </p:nvSpPr>
        <p:spPr>
          <a:xfrm>
            <a:off x="457200" y="1384300"/>
            <a:ext cx="2260600" cy="891213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7150"/>
            <a:ext cx="8229600" cy="4983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 Columns and Footings Distribution in Block 3: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841087"/>
            <a:ext cx="5414962" cy="501691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Checks:</a:t>
            </a:r>
          </a:p>
        </p:txBody>
      </p:sp>
      <p:sp>
        <p:nvSpPr>
          <p:cNvPr id="4" name="Rectangle 3"/>
          <p:cNvSpPr/>
          <p:nvPr/>
        </p:nvSpPr>
        <p:spPr>
          <a:xfrm>
            <a:off x="628650" y="2743200"/>
            <a:ext cx="518160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Compatibility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Equilibrium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Internal force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Deflection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Drift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Period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Model participating mass ratio check.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087562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Slab Reinforcement Distribution In Slabs: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2955926"/>
            <a:ext cx="843183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350" y="2537618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</a:t>
            </a:r>
            <a:r>
              <a:rPr lang="en-US" sz="2400" b="1" dirty="0"/>
              <a:t>Beams Reinforcement in Block 1: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5095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Beams Reinforcement in Block 1: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600200"/>
            <a:ext cx="8534399" cy="5232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2715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</a:t>
            </a:r>
            <a:r>
              <a:rPr lang="en-US" sz="2400" b="1" dirty="0"/>
              <a:t>Columns Reinforcement in Block 1: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3761928" cy="15832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60767"/>
            <a:ext cx="2297723" cy="26379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811" y="1676400"/>
            <a:ext cx="5238189" cy="518160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92" y="148590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 </a:t>
            </a:r>
            <a:r>
              <a:rPr lang="en-US" sz="2400" b="1" dirty="0"/>
              <a:t>Columns Reinforcement in Block 1: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909998" y="1574505"/>
            <a:ext cx="4038600" cy="234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1771" y="4664125"/>
            <a:ext cx="2743200" cy="208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67" y="2012156"/>
            <a:ext cx="670492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92101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 Footing Reinforcement: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2405212"/>
            <a:ext cx="4697896" cy="398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804" y="2405212"/>
            <a:ext cx="5017196" cy="414693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/>
          <a:srcRect l="4263"/>
          <a:stretch/>
        </p:blipFill>
        <p:spPr bwMode="auto">
          <a:xfrm>
            <a:off x="152400" y="3218034"/>
            <a:ext cx="6348108" cy="355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94033"/>
            <a:ext cx="86868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Water Tank Reinforcement: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799" y="1403350"/>
            <a:ext cx="3797001" cy="32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819400"/>
            <a:ext cx="8595441" cy="3505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8650" y="2209800"/>
            <a:ext cx="36860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Water Tank Reinforcement: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19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01751" y="2489200"/>
            <a:ext cx="6688406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6" name="Rectangle: Rounded Corners 5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4542" y="1645240"/>
            <a:ext cx="1821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2000" b="1" dirty="0"/>
              <a:t> Master plan:</a:t>
            </a:r>
          </a:p>
        </p:txBody>
      </p:sp>
      <p:sp>
        <p:nvSpPr>
          <p:cNvPr id="9" name="Arrow: Striped Right 8"/>
          <p:cNvSpPr/>
          <p:nvPr/>
        </p:nvSpPr>
        <p:spPr>
          <a:xfrm>
            <a:off x="332093" y="1399688"/>
            <a:ext cx="2441705" cy="891213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11" y="1526976"/>
            <a:ext cx="7924800" cy="50593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 Basement Wall Reinforcement: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811" y="956866"/>
            <a:ext cx="5029200" cy="57912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524000"/>
            <a:ext cx="8610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Detailing on the wall and the base of Fuel Tank:</a:t>
            </a:r>
            <a:endParaRPr lang="en-US" dirty="0"/>
          </a:p>
          <a:p>
            <a:pPr>
              <a:buNone/>
            </a:pPr>
            <a:endParaRPr lang="en-US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7858310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8686800" cy="5638800"/>
          </a:xfrm>
        </p:spPr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en-US" b="1" dirty="0"/>
              <a:t> Canopy Design:</a:t>
            </a:r>
          </a:p>
        </p:txBody>
      </p:sp>
      <p:pic>
        <p:nvPicPr>
          <p:cNvPr id="4" name="Picture 3" descr="C:\Users\user\AppData\Local\Packages\microsoft.microsoftedge_8wekyb3d8bbwe\AC\#!001\MicrosoftEdge\Cache\6VBHYH9V\18254248_1884935931775965_1106199724_n[1]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441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scontent-amt2-1.xx.fbcdn.net/v/t34.0-12/18308897_1675942405753944_2133010944_n.jpg?oh=283f475cd4a5ecc481dc236b2ad68b54&amp;oe=590BD7D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62" y="1905000"/>
            <a:ext cx="4306438" cy="38350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57200" y="5257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Arial" pitchFamily="34" charset="0"/>
                <a:ea typeface="Times New Roman" pitchFamily="18" charset="0"/>
                <a:cs typeface="Arial" pitchFamily="34" charset="0"/>
              </a:rPr>
              <a:t>Red color: Secondary truss.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Arial" pitchFamily="34" charset="0"/>
                <a:ea typeface="Times New Roman" pitchFamily="18" charset="0"/>
                <a:cs typeface="Arial" pitchFamily="34" charset="0"/>
              </a:rPr>
              <a:t>Blue color: Main truss.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Arial" pitchFamily="34" charset="0"/>
                <a:ea typeface="Times New Roman" pitchFamily="18" charset="0"/>
                <a:cs typeface="Arial" pitchFamily="34" charset="0"/>
              </a:rPr>
              <a:t>Green color: Bracing.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Arial" pitchFamily="34" charset="0"/>
                <a:ea typeface="Times New Roman" pitchFamily="18" charset="0"/>
                <a:cs typeface="Arial" pitchFamily="34" charset="0"/>
              </a:rPr>
              <a:t>Cyan color: Purlins.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447800"/>
            <a:ext cx="8686800" cy="5638800"/>
          </a:xfrm>
        </p:spPr>
        <p:txBody>
          <a:bodyPr>
            <a:normAutofit/>
          </a:bodyPr>
          <a:lstStyle/>
          <a:p>
            <a:pPr lvl="2">
              <a:buFont typeface="Wingdings" pitchFamily="2" charset="2"/>
              <a:buChar char="v"/>
            </a:pPr>
            <a:r>
              <a:rPr lang="en-US" sz="2000" b="1" dirty="0"/>
              <a:t> Truss Usable Section:</a:t>
            </a:r>
            <a:r>
              <a:rPr lang="ar-SA" sz="2000" b="1" dirty="0"/>
              <a:t> </a:t>
            </a:r>
            <a:endParaRPr lang="en-US" sz="2000" b="1" dirty="0"/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1951038"/>
            <a:ext cx="577132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2" descr="https://scontent.fjrs2-1.fna.fbcdn.net/v/t34.0-12/18579142_1690550327626485_1314392430_n.png?oh=5a2ef43f699c584deb28a4c9c7ef2044&amp;oe=59201FAF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465" y="3276600"/>
            <a:ext cx="2669635" cy="254476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71446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Checks: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2514600"/>
            <a:ext cx="5181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Compatibility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Equilibrium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Internal force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Deflection check.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2400" dirty="0"/>
              <a:t>Period check.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686800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Columns and Footings: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947863" y="1443037"/>
            <a:ext cx="5181600" cy="564832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933" y="1441450"/>
            <a:ext cx="9144000" cy="6248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   Canopy Details:</a:t>
            </a: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70" y="1885273"/>
            <a:ext cx="5266303" cy="464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0828" y="1175570"/>
            <a:ext cx="3204897" cy="232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997" y="3749463"/>
            <a:ext cx="4425485" cy="273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511525" y="3237681"/>
            <a:ext cx="31242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Weld section between members.</a:t>
            </a:r>
          </a:p>
        </p:txBody>
      </p:sp>
      <p:sp>
        <p:nvSpPr>
          <p:cNvPr id="9" name="Rectangle 8"/>
          <p:cNvSpPr/>
          <p:nvPr/>
        </p:nvSpPr>
        <p:spPr>
          <a:xfrm>
            <a:off x="345833" y="6263484"/>
            <a:ext cx="31242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Bolts and Gusset plate connection and section A-A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45684" y="6263484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Gutter Details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03092"/>
            <a:ext cx="4495800" cy="348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2649835"/>
            <a:ext cx="51001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69900" y="6096000"/>
            <a:ext cx="24384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Purlin Section.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5328788" y="6095999"/>
            <a:ext cx="24384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Anchor Bolt Detail.</a:t>
            </a:r>
          </a:p>
        </p:txBody>
      </p:sp>
      <p:sp>
        <p:nvSpPr>
          <p:cNvPr id="9" name="Rectangle 8"/>
          <p:cNvSpPr/>
          <p:nvPr/>
        </p:nvSpPr>
        <p:spPr>
          <a:xfrm>
            <a:off x="469900" y="1389846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/>
              <a:t> Canopy Details:</a:t>
            </a:r>
            <a:endParaRPr lang="en-US" sz="24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6400" y="18415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 Structural Design: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4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6310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2868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044" y="2057400"/>
            <a:ext cx="7886700" cy="43481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500" b="1" dirty="0"/>
              <a:t>Water Supply System.</a:t>
            </a:r>
          </a:p>
          <a:p>
            <a:pPr>
              <a:buFont typeface="Wingdings" pitchFamily="2" charset="2"/>
              <a:buChar char="ü"/>
            </a:pPr>
            <a:r>
              <a:rPr lang="en-US" sz="2500" b="1" dirty="0"/>
              <a:t>Drainage System.</a:t>
            </a:r>
          </a:p>
          <a:p>
            <a:pPr>
              <a:buFont typeface="Wingdings" pitchFamily="2" charset="2"/>
              <a:buChar char="ü"/>
            </a:pPr>
            <a:r>
              <a:rPr lang="en-US" sz="2500" b="1" dirty="0"/>
              <a:t>HVAC System.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44" y="1224007"/>
            <a:ext cx="8229600" cy="22098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dirty="0"/>
              <a:t>Water supply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99" y="1112838"/>
            <a:ext cx="8229600" cy="5029200"/>
          </a:xfrm>
        </p:spPr>
        <p:txBody>
          <a:bodyPr/>
          <a:lstStyle/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47950" y="2878138"/>
            <a:ext cx="4495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Water Consumption in Cafeteria zone:</a:t>
            </a: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631299"/>
              </p:ext>
            </p:extLst>
          </p:nvPr>
        </p:nvGraphicFramePr>
        <p:xfrm>
          <a:off x="612643" y="4130368"/>
          <a:ext cx="8077201" cy="24006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35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4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352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Total consumption</a:t>
                      </a:r>
                    </a:p>
                    <a:p>
                      <a:pPr algn="ctr" rtl="1"/>
                      <a:r>
                        <a:rPr lang="en-US" dirty="0"/>
                        <a:t>Liter.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Water consumption</a:t>
                      </a:r>
                      <a:r>
                        <a:rPr lang="en-US" baseline="0" dirty="0"/>
                        <a:t> /person.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Number of expected people.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Zone.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667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4200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15gallon/person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70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kitchen</a:t>
                      </a:r>
                      <a:r>
                        <a:rPr lang="ar-SA" dirty="0"/>
                        <a:t>-</a:t>
                      </a:r>
                      <a:r>
                        <a:rPr lang="en-US" dirty="0"/>
                        <a:t>Cafeteria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41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5gallon/person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Bathroom</a:t>
                      </a:r>
                      <a:r>
                        <a:rPr lang="en-US" baseline="0" dirty="0"/>
                        <a:t>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98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b="1" dirty="0"/>
                        <a:t>Total Consumption =14850L</a:t>
                      </a:r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7030A0"/>
                </a:solidFill>
              </a:rPr>
              <a:t> Mechanical Design: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7696200" y="5181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7"/>
          </p:cNvCxnSpPr>
          <p:nvPr/>
        </p:nvCxnSpPr>
        <p:spPr>
          <a:xfrm rot="5400000" flipH="1" flipV="1">
            <a:off x="7951741" y="4991101"/>
            <a:ext cx="11159" cy="392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540192">
            <a:off x="1385262" y="4929051"/>
            <a:ext cx="6858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+6.90</a:t>
            </a:r>
          </a:p>
        </p:txBody>
      </p:sp>
      <p:sp>
        <p:nvSpPr>
          <p:cNvPr id="14" name="Oval 13"/>
          <p:cNvSpPr/>
          <p:nvPr/>
        </p:nvSpPr>
        <p:spPr>
          <a:xfrm>
            <a:off x="1447800" y="5105400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4" idx="1"/>
          </p:cNvCxnSpPr>
          <p:nvPr/>
        </p:nvCxnSpPr>
        <p:spPr>
          <a:xfrm rot="16200000" flipH="1">
            <a:off x="1660618" y="4914900"/>
            <a:ext cx="53882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1289141">
            <a:off x="1008637" y="3013250"/>
            <a:ext cx="6858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+5.90</a:t>
            </a:r>
          </a:p>
        </p:txBody>
      </p:sp>
      <p:sp>
        <p:nvSpPr>
          <p:cNvPr id="17" name="Oval 16"/>
          <p:cNvSpPr/>
          <p:nvPr/>
        </p:nvSpPr>
        <p:spPr>
          <a:xfrm rot="748949">
            <a:off x="1074135" y="313153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7" idx="0"/>
          </p:cNvCxnSpPr>
          <p:nvPr/>
        </p:nvCxnSpPr>
        <p:spPr>
          <a:xfrm rot="16200000" flipH="1">
            <a:off x="1237666" y="3015238"/>
            <a:ext cx="148157" cy="382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962878">
            <a:off x="7934412" y="2034308"/>
            <a:ext cx="742776" cy="1934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+5.90</a:t>
            </a:r>
          </a:p>
        </p:txBody>
      </p:sp>
      <p:sp>
        <p:nvSpPr>
          <p:cNvPr id="20" name="Oval 19"/>
          <p:cNvSpPr/>
          <p:nvPr/>
        </p:nvSpPr>
        <p:spPr>
          <a:xfrm rot="422686">
            <a:off x="8006991" y="2120467"/>
            <a:ext cx="82531" cy="644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15873737" flipH="1">
            <a:off x="8174262" y="1994293"/>
            <a:ext cx="136782" cy="3891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289141">
            <a:off x="7790436" y="4156251"/>
            <a:ext cx="6858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+5.90</a:t>
            </a:r>
          </a:p>
        </p:txBody>
      </p:sp>
      <p:sp>
        <p:nvSpPr>
          <p:cNvPr id="23" name="Oval 22"/>
          <p:cNvSpPr/>
          <p:nvPr/>
        </p:nvSpPr>
        <p:spPr>
          <a:xfrm rot="748949">
            <a:off x="7855934" y="4274535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0"/>
          </p:cNvCxnSpPr>
          <p:nvPr/>
        </p:nvCxnSpPr>
        <p:spPr>
          <a:xfrm rot="16200000" flipH="1">
            <a:off x="8019465" y="4158239"/>
            <a:ext cx="148157" cy="382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rot="1289141">
            <a:off x="5352035" y="4613450"/>
            <a:ext cx="6858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+5.90</a:t>
            </a:r>
          </a:p>
        </p:txBody>
      </p:sp>
      <p:sp>
        <p:nvSpPr>
          <p:cNvPr id="26" name="Oval 25"/>
          <p:cNvSpPr/>
          <p:nvPr/>
        </p:nvSpPr>
        <p:spPr>
          <a:xfrm rot="748949">
            <a:off x="5417533" y="473173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26" idx="0"/>
          </p:cNvCxnSpPr>
          <p:nvPr/>
        </p:nvCxnSpPr>
        <p:spPr>
          <a:xfrm rot="16200000" flipH="1">
            <a:off x="5581064" y="4615438"/>
            <a:ext cx="148157" cy="382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Content Placehold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5"/>
          <a:stretch/>
        </p:blipFill>
        <p:spPr>
          <a:xfrm>
            <a:off x="37514" y="1270000"/>
            <a:ext cx="9203845" cy="55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Rectangle 28"/>
          <p:cNvSpPr/>
          <p:nvPr/>
        </p:nvSpPr>
        <p:spPr>
          <a:xfrm rot="1289141">
            <a:off x="7195735" y="5407453"/>
            <a:ext cx="905519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F.F.L:+5.90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 rot="748949">
            <a:off x="7345066" y="5485499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30" idx="0"/>
          </p:cNvCxnSpPr>
          <p:nvPr/>
        </p:nvCxnSpPr>
        <p:spPr>
          <a:xfrm rot="16200000" flipH="1">
            <a:off x="7508597" y="5369203"/>
            <a:ext cx="148157" cy="382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289141">
            <a:off x="7340257" y="4839371"/>
            <a:ext cx="1132216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F.F.L:+0.70 G.F</a:t>
            </a:r>
          </a:p>
        </p:txBody>
      </p:sp>
      <p:sp>
        <p:nvSpPr>
          <p:cNvPr id="33" name="Oval 32"/>
          <p:cNvSpPr/>
          <p:nvPr/>
        </p:nvSpPr>
        <p:spPr>
          <a:xfrm rot="748949">
            <a:off x="5798535" y="427453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0"/>
          </p:cNvCxnSpPr>
          <p:nvPr/>
        </p:nvCxnSpPr>
        <p:spPr>
          <a:xfrm rot="16200000" flipH="1">
            <a:off x="6012652" y="4107652"/>
            <a:ext cx="220367" cy="555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 rot="303782">
            <a:off x="1219200" y="4800600"/>
            <a:ext cx="905519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F.F.L:+6.90</a:t>
            </a:r>
          </a:p>
        </p:txBody>
      </p:sp>
      <p:sp>
        <p:nvSpPr>
          <p:cNvPr id="36" name="Oval 35"/>
          <p:cNvSpPr/>
          <p:nvPr/>
        </p:nvSpPr>
        <p:spPr>
          <a:xfrm rot="21363590">
            <a:off x="1300891" y="4958492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5703782" flipH="1" flipV="1">
            <a:off x="1626284" y="4698542"/>
            <a:ext cx="24257" cy="5331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 rot="184680">
            <a:off x="566335" y="2969054"/>
            <a:ext cx="905519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F.F.L:+5.90</a:t>
            </a:r>
          </a:p>
        </p:txBody>
      </p:sp>
      <p:sp>
        <p:nvSpPr>
          <p:cNvPr id="39" name="Oval 38"/>
          <p:cNvSpPr/>
          <p:nvPr/>
        </p:nvSpPr>
        <p:spPr>
          <a:xfrm rot="21059808">
            <a:off x="691293" y="3129693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>
            <a:stCxn id="39" idx="7"/>
          </p:cNvCxnSpPr>
          <p:nvPr/>
        </p:nvCxnSpPr>
        <p:spPr>
          <a:xfrm rot="16200000" flipH="1">
            <a:off x="953777" y="2934977"/>
            <a:ext cx="63432" cy="4674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 rot="1289141">
            <a:off x="7542893" y="4179902"/>
            <a:ext cx="123103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F.F.L:-2.66 B.F</a:t>
            </a:r>
          </a:p>
        </p:txBody>
      </p:sp>
      <p:cxnSp>
        <p:nvCxnSpPr>
          <p:cNvPr id="42" name="Straight Connector 41"/>
          <p:cNvCxnSpPr/>
          <p:nvPr/>
        </p:nvCxnSpPr>
        <p:spPr>
          <a:xfrm rot="16200000" flipH="1">
            <a:off x="7917652" y="4031454"/>
            <a:ext cx="220366" cy="5559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 rot="748949">
            <a:off x="7703534" y="419833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 rot="1289141">
            <a:off x="5684008" y="4201777"/>
            <a:ext cx="891591" cy="1526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F.F.L:+0.70 G.F</a:t>
            </a:r>
          </a:p>
        </p:txBody>
      </p:sp>
      <p:sp>
        <p:nvSpPr>
          <p:cNvPr id="45" name="Oval 44"/>
          <p:cNvSpPr/>
          <p:nvPr/>
        </p:nvSpPr>
        <p:spPr>
          <a:xfrm rot="748949">
            <a:off x="5897266" y="3961499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5" idx="0"/>
          </p:cNvCxnSpPr>
          <p:nvPr/>
        </p:nvCxnSpPr>
        <p:spPr>
          <a:xfrm rot="16200000" flipH="1">
            <a:off x="6111383" y="3794617"/>
            <a:ext cx="220367" cy="555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1289141">
            <a:off x="5812174" y="3875836"/>
            <a:ext cx="849518" cy="1526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F.F.L:+4.66 F.F</a:t>
            </a:r>
          </a:p>
        </p:txBody>
      </p:sp>
      <p:sp>
        <p:nvSpPr>
          <p:cNvPr id="48" name="Oval 47"/>
          <p:cNvSpPr/>
          <p:nvPr/>
        </p:nvSpPr>
        <p:spPr>
          <a:xfrm rot="748949">
            <a:off x="6049665" y="3580499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>
            <a:stCxn id="48" idx="0"/>
          </p:cNvCxnSpPr>
          <p:nvPr/>
        </p:nvCxnSpPr>
        <p:spPr>
          <a:xfrm rot="16200000" flipH="1">
            <a:off x="6263782" y="3413617"/>
            <a:ext cx="220367" cy="555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 rot="1289141">
            <a:off x="5933488" y="3495345"/>
            <a:ext cx="796563" cy="959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F.F.L:+8.62 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5410200" y="38862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>
            <a:off x="7711583" y="4709018"/>
            <a:ext cx="220366" cy="5559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 rot="748949">
            <a:off x="7497465" y="4875898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8122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5256" y="2228504"/>
            <a:ext cx="5713344" cy="4152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34" y="1872329"/>
            <a:ext cx="3256722" cy="5246941"/>
          </a:xfrm>
          <a:prstGeom prst="rect">
            <a:avLst/>
          </a:prstGeom>
        </p:spPr>
      </p:pic>
      <p:cxnSp>
        <p:nvCxnSpPr>
          <p:cNvPr id="20" name="Connector: Elbow 19"/>
          <p:cNvCxnSpPr/>
          <p:nvPr/>
        </p:nvCxnSpPr>
        <p:spPr>
          <a:xfrm>
            <a:off x="2438400" y="4495800"/>
            <a:ext cx="2362200" cy="6858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85800" y="1234672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/>
              <a:t> Water supply distribution in block 1 :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00200" y="92868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dirty="0"/>
              <a:t>Pipe Diameter in cafeteria–kitchen:</a:t>
            </a:r>
          </a:p>
        </p:txBody>
      </p:sp>
      <p:pic>
        <p:nvPicPr>
          <p:cNvPr id="4" name="Content Placeholder 3" descr="c1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7400" y="3034134"/>
            <a:ext cx="3759200" cy="2115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" y="4800600"/>
            <a:ext cx="373380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Vertical diameter 2 inch.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 Horizontal diameter  2 inch.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Branch diameter 0.5 inch.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092303"/>
              </p:ext>
            </p:extLst>
          </p:nvPr>
        </p:nvGraphicFramePr>
        <p:xfrm>
          <a:off x="457200" y="2743200"/>
          <a:ext cx="3733800" cy="134874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Total FUs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Collector</a:t>
                      </a:r>
                      <a:r>
                        <a:rPr lang="en-US" baseline="0" dirty="0"/>
                        <a:t>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3962400" y="34290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7030A0"/>
                </a:solidFill>
              </a:rPr>
              <a:t> Mechanical Design: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dirty="0"/>
              <a:t> Drainage System: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88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W.C represents 4Dfu…………. pipe 4".</a:t>
            </a:r>
          </a:p>
          <a:p>
            <a:pPr marL="342900" lvl="0" indent="-342900">
              <a:spcAft>
                <a:spcPts val="925"/>
              </a:spcAft>
              <a:buNone/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Lavatory represent 1Dfu……… pipe 2".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kitchen sink Represent 2Dfu… pipe 2".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stack… 4'',Ventilation stack… 4''. 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8229600" cy="18288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3000" b="1" dirty="0"/>
              <a:t>Drainage System in all buildings:</a:t>
            </a:r>
            <a:endParaRPr lang="ar-SA" sz="3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0"/>
            <a:ext cx="3095539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133600"/>
            <a:ext cx="4800600" cy="4724400"/>
          </a:xfrm>
          <a:prstGeom prst="rect">
            <a:avLst/>
          </a:prstGeom>
        </p:spPr>
      </p:pic>
      <p:cxnSp>
        <p:nvCxnSpPr>
          <p:cNvPr id="5" name="Connector: Elbow 4"/>
          <p:cNvCxnSpPr>
            <a:cxnSpLocks/>
          </p:cNvCxnSpPr>
          <p:nvPr/>
        </p:nvCxnSpPr>
        <p:spPr>
          <a:xfrm flipV="1">
            <a:off x="3124200" y="3429000"/>
            <a:ext cx="1219200" cy="914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: Rounded Corners 8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7848600" cy="1143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3000" b="1" dirty="0"/>
              <a:t> HVAC Design:</a:t>
            </a:r>
            <a:endParaRPr lang="ar-SA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609" y="2590800"/>
            <a:ext cx="88392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VAV system, which allows for cooling process in the large spaces.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Split unit system used in small spaces like Block number 4.</a:t>
            </a:r>
          </a:p>
          <a:p>
            <a:pPr algn="l"/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7591" y="4220826"/>
            <a:ext cx="4078323" cy="226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09" y="4191000"/>
            <a:ext cx="3971290" cy="22790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30500"/>
            <a:ext cx="8229600" cy="1143000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v"/>
            </a:pPr>
            <a:r>
              <a:rPr lang="en-US" dirty="0"/>
              <a:t>HVAC System Design</a:t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322856"/>
              </p:ext>
            </p:extLst>
          </p:nvPr>
        </p:nvGraphicFramePr>
        <p:xfrm>
          <a:off x="0" y="3048000"/>
          <a:ext cx="5671695" cy="212655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3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4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4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1522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H*W(m)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D(m)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P/EL</a:t>
                      </a:r>
                      <a:r>
                        <a:rPr lang="ar-SA" dirty="0"/>
                        <a:t>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Volume</a:t>
                      </a:r>
                      <a:r>
                        <a:rPr lang="en-US" baseline="0" dirty="0"/>
                        <a:t> flow rate(L/S)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Duct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619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0.3*0.325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0.34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0.895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468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A-H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139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0.3*0.45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0.39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0.757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614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H-B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139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0.3*0.225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0.279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1.160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307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H-C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139">
                <a:tc>
                  <a:txBody>
                    <a:bodyPr/>
                    <a:lstStyle/>
                    <a:p>
                      <a:pPr rtl="1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0.3*0.425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0.384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0.785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579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DEFG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2096141"/>
            <a:ext cx="8382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Block 1: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8657"/>
          <a:stretch/>
        </p:blipFill>
        <p:spPr>
          <a:xfrm rot="5400000">
            <a:off x="4642422" y="2280223"/>
            <a:ext cx="5530850" cy="347230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04371" y="2269084"/>
            <a:ext cx="457200" cy="228600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1077351"/>
            <a:ext cx="8229600" cy="1143000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en-US" dirty="0"/>
              <a:t>Diffuser Selection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54696"/>
            <a:ext cx="8229600" cy="4373563"/>
          </a:xfrm>
        </p:spPr>
        <p:txBody>
          <a:bodyPr/>
          <a:lstStyle/>
          <a:p>
            <a:pPr>
              <a:buNone/>
            </a:pPr>
            <a:r>
              <a:rPr lang="en-US" dirty="0"/>
              <a:t>   Ceiling Diffuser size (375*300) mm.</a:t>
            </a:r>
          </a:p>
        </p:txBody>
      </p:sp>
      <p:sp>
        <p:nvSpPr>
          <p:cNvPr id="7" name="مستطيل 10"/>
          <p:cNvSpPr/>
          <p:nvPr/>
        </p:nvSpPr>
        <p:spPr>
          <a:xfrm>
            <a:off x="838200" y="4876800"/>
            <a:ext cx="2547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+mj-lt"/>
              </a:rPr>
              <a:t>Louver Face Diffuser (supply).</a:t>
            </a:r>
            <a:endParaRPr lang="ar-SA" b="1" dirty="0">
              <a:latin typeface="+mj-lt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2743200" cy="215360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377915"/>
              </p:ext>
            </p:extLst>
          </p:nvPr>
        </p:nvGraphicFramePr>
        <p:xfrm>
          <a:off x="4470400" y="2050951"/>
          <a:ext cx="4495800" cy="21513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4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diffuser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room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Bank branch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cafeteria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corridor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minimarket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Pray room for men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495800" y="4419600"/>
          <a:ext cx="4495800" cy="21513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4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diffuser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room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Pray</a:t>
                      </a:r>
                      <a:r>
                        <a:rPr lang="en-US" baseline="0" dirty="0"/>
                        <a:t> room for women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Ticket</a:t>
                      </a:r>
                      <a:r>
                        <a:rPr lang="en-US" baseline="0" dirty="0"/>
                        <a:t>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pharmacy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clinic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security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ight Arrow 12"/>
          <p:cNvSpPr/>
          <p:nvPr/>
        </p:nvSpPr>
        <p:spPr>
          <a:xfrm>
            <a:off x="152400" y="1979544"/>
            <a:ext cx="457200" cy="228600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5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Mechanical Design: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291658"/>
              </p:ext>
            </p:extLst>
          </p:nvPr>
        </p:nvGraphicFramePr>
        <p:xfrm>
          <a:off x="601601" y="2037080"/>
          <a:ext cx="78867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space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Illumination level (LUX)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Store</a:t>
                      </a:r>
                      <a:r>
                        <a:rPr lang="en-US" baseline="0" dirty="0"/>
                        <a:t> room</a:t>
                      </a:r>
                      <a:endParaRPr lang="en-US" dirty="0"/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Supermarket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W.C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Cafeteria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Kitchen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Pray room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General service office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Pharmacy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Clinic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Entrance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  <a:r>
                        <a:rPr lang="en-US" baseline="0" dirty="0"/>
                        <a:t> wash</a:t>
                      </a:r>
                      <a:endParaRPr lang="en-US" dirty="0"/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 maintenance</a:t>
                      </a:r>
                    </a:p>
                  </a:txBody>
                  <a:tcPr marL="87632" marR="87632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 marL="87632" marR="8763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1601" y="1488599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 Illumination Level: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2405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824080"/>
              </p:ext>
            </p:extLst>
          </p:nvPr>
        </p:nvGraphicFramePr>
        <p:xfrm>
          <a:off x="410817" y="1981200"/>
          <a:ext cx="8229600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No. of socket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 of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No. of socket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Store</a:t>
                      </a:r>
                      <a:r>
                        <a:rPr lang="en-US" baseline="0" dirty="0"/>
                        <a:t>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Pray</a:t>
                      </a:r>
                      <a:r>
                        <a:rPr lang="en-US" baseline="0" dirty="0"/>
                        <a:t> room women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Electrical</a:t>
                      </a:r>
                      <a:r>
                        <a:rPr lang="en-US" baseline="0" dirty="0"/>
                        <a:t>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Pray room 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Mechanical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Pharmacy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HVAC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  <a:r>
                        <a:rPr lang="en-US" baseline="0" dirty="0"/>
                        <a:t>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/>
                        <a:t>Super market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Cafeteria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Entrance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r>
                        <a:rPr lang="en-US" dirty="0"/>
                        <a:t>Bank branch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  <a:r>
                        <a:rPr lang="en-US" baseline="0" dirty="0"/>
                        <a:t> wash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  <a:r>
                        <a:rPr lang="en-US" baseline="0" dirty="0"/>
                        <a:t>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Bed</a:t>
                      </a:r>
                      <a:r>
                        <a:rPr lang="en-US" baseline="0" dirty="0"/>
                        <a:t> room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Staff</a:t>
                      </a:r>
                      <a:r>
                        <a:rPr lang="en-US" baseline="0" dirty="0"/>
                        <a:t>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Kitchen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Secretary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Manger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General service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1447800"/>
            <a:ext cx="51816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 Sockets Number Level: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aaaaaaaaaaaaaaaa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85912"/>
            <a:ext cx="6934200" cy="5272087"/>
          </a:xfrm>
          <a:prstGeom prst="rect">
            <a:avLst/>
          </a:prstGeom>
        </p:spPr>
      </p:pic>
      <p:sp>
        <p:nvSpPr>
          <p:cNvPr id="7" name="Rectangle: Rounded Corners 6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35709"/>
            <a:ext cx="8229600" cy="52117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 Sockets Distribution in Block 2: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21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2900" y="5410200"/>
            <a:ext cx="3657600" cy="1066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Basement Floor in Block 1:</a:t>
            </a:r>
          </a:p>
          <a:p>
            <a:pPr algn="ctr"/>
            <a:r>
              <a:rPr lang="en-US" sz="2400" b="1" dirty="0"/>
              <a:t>Total Area=320m2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1346200"/>
            <a:ext cx="4324350" cy="5454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949450"/>
            <a:ext cx="4743450" cy="34480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2400" y="1447800"/>
            <a:ext cx="49530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Block1:      Basement floor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1981200" y="1485900"/>
            <a:ext cx="3810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4935"/>
            <a:ext cx="8001000" cy="3961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28600" y="5534561"/>
            <a:ext cx="579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en-US" sz="2000" b="1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evel of Lux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 </a:t>
            </a:r>
            <a:r>
              <a:rPr lang="en-US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eneral </a:t>
            </a:r>
            <a:r>
              <a:rPr lang="en-US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ervice </a:t>
            </a:r>
            <a:r>
              <a:rPr lang="en-US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ffice = 500 Lux 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Reflection factor of walls= 35% 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Reflection factor of ceiling = 70 % 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Reflection factor of floor = 69% 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Rectangle: Rounded Corners 7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29" y="2362200"/>
            <a:ext cx="7523742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: Rounded Corners 5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57912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81000" y="5257800"/>
            <a:ext cx="44906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Uniformity =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Emin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/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Eav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= 0.62</a:t>
            </a:r>
            <a:endParaRPr kumimoji="0" lang="en-US" sz="2000" b="1" i="0" u="none" strike="noStrike" cap="none" normalizeH="0" baseline="0" dirty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Max</a:t>
            </a:r>
            <a:r>
              <a:rPr lang="en-US" sz="2000" b="1" dirty="0" err="1">
                <a:latin typeface="+mj-lt"/>
                <a:ea typeface="Calibri" pitchFamily="34" charset="0"/>
                <a:cs typeface="Times New Roman" pitchFamily="18" charset="0"/>
              </a:rPr>
              <a:t>imum.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UGR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=19.6 </a:t>
            </a:r>
            <a:endParaRPr kumimoji="0" lang="en-US" sz="2000" b="1" i="0" u="none" strike="noStrike" cap="none" normalizeH="0" baseline="0" dirty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Eav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for visual task plane = 584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Lux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1" i="0" u="none" strike="noStrike" cap="none" normalizeH="0" baseline="0" dirty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Uniformity =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Emin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/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Eav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= 0.84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E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av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for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workplane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= 538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Lux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1" i="0" u="none" strike="noStrike" cap="none" normalizeH="0" baseline="0" dirty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2662" y="1378857"/>
            <a:ext cx="27813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2624" y="4960257"/>
            <a:ext cx="33813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: Rounded Corners 8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Electrical Design: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035" y="2276061"/>
            <a:ext cx="8229600" cy="4983163"/>
          </a:xfrm>
        </p:spPr>
        <p:txBody>
          <a:bodyPr/>
          <a:lstStyle/>
          <a:p>
            <a:pPr marL="342900" lvl="4" indent="-342900">
              <a:buFont typeface="Arial" pitchFamily="34" charset="0"/>
              <a:buChar char="•"/>
            </a:pPr>
            <a:r>
              <a:rPr lang="en-US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Sprinkler System.</a:t>
            </a:r>
          </a:p>
          <a:p>
            <a:pPr marL="342900" lvl="4" indent="-342900">
              <a:buFont typeface="Arial" pitchFamily="34" charset="0"/>
              <a:buChar char="•"/>
            </a:pPr>
            <a:r>
              <a:rPr lang="en-US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Fire alarm System.</a:t>
            </a:r>
          </a:p>
          <a:p>
            <a:r>
              <a:rPr lang="en-US" dirty="0">
                <a:latin typeface="+mj-lt"/>
              </a:rPr>
              <a:t>Fire Extinguisher.</a:t>
            </a:r>
          </a:p>
          <a:p>
            <a:r>
              <a:rPr lang="en-US" dirty="0">
                <a:latin typeface="+mj-lt"/>
              </a:rPr>
              <a:t>Fire Hose.</a:t>
            </a:r>
          </a:p>
          <a:p>
            <a:r>
              <a:rPr lang="en-US" dirty="0">
                <a:latin typeface="+mj-lt"/>
              </a:rPr>
              <a:t>Camera Monitoring System.</a:t>
            </a:r>
          </a:p>
          <a:p>
            <a:r>
              <a:rPr lang="en-US" dirty="0">
                <a:latin typeface="+mj-lt"/>
              </a:rPr>
              <a:t>Warning Sings.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0035" y="1689100"/>
            <a:ext cx="1524000" cy="128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435" y="1612900"/>
            <a:ext cx="1524000" cy="134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3" descr="Compact Outdoor Camera: Sunell SN-IRC4920AJ (day/night, D-WDR, 600 TVL, Sony Effio-E, 0.08 lx, 2.8-10mm, OSD, IR up to 40m) 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235" y="3594100"/>
            <a:ext cx="1771650" cy="1591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mage result for fire safety signs for petrol statio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35" y="5118100"/>
            <a:ext cx="2275114" cy="168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Related image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8"/>
          <a:stretch/>
        </p:blipFill>
        <p:spPr bwMode="auto">
          <a:xfrm>
            <a:off x="2650435" y="5194300"/>
            <a:ext cx="1955702" cy="16655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035" y="5499100"/>
            <a:ext cx="18288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17635" y="3365500"/>
            <a:ext cx="17049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12035" y="1767733"/>
            <a:ext cx="42672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 Fire system: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7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 Safety Design: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404" y="2149474"/>
            <a:ext cx="493320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25840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611" y="2631932"/>
            <a:ext cx="1828800" cy="154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24"/>
          <p:cNvSpPr/>
          <p:nvPr/>
        </p:nvSpPr>
        <p:spPr>
          <a:xfrm>
            <a:off x="4953000" y="4389438"/>
            <a:ext cx="21336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Sprinklers system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276600" y="3886200"/>
            <a:ext cx="16764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57200" y="1427813"/>
            <a:ext cx="65532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2500" b="1" dirty="0"/>
              <a:t>Sprinklers Distribution in Cafeteria.</a:t>
            </a:r>
            <a:endParaRPr lang="en-US" sz="2500" dirty="0"/>
          </a:p>
        </p:txBody>
      </p:sp>
      <p:sp>
        <p:nvSpPr>
          <p:cNvPr id="11" name="Rectangle: Rounded Corners 10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7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Fire and Safety Design: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mohammad ballas\AppData\Local\Microsoft\Windows\INetCache\Content.Word\MOSAL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6" y="2179637"/>
            <a:ext cx="5414765" cy="4678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55510"/>
            <a:ext cx="1524000" cy="1803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5323031" y="3375630"/>
            <a:ext cx="2056369" cy="382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270171" y="4206220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Multi-</a:t>
            </a:r>
            <a:r>
              <a:rPr lang="en-US" sz="1600" b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urpose -Dry Chemical Extinguisher</a:t>
            </a:r>
            <a:endParaRPr lang="en-US" sz="1600" b="1" dirty="0"/>
          </a:p>
        </p:txBody>
      </p:sp>
      <p:pic>
        <p:nvPicPr>
          <p:cNvPr id="13" name="Picture 12" descr="http://www.fieldsfire.com/assets/501364/photoelectric_smoke_detector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53000"/>
            <a:ext cx="1698171" cy="11288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Straight Arrow Connector 14"/>
          <p:cNvCxnSpPr>
            <a:endCxn id="13" idx="1"/>
          </p:cNvCxnSpPr>
          <p:nvPr/>
        </p:nvCxnSpPr>
        <p:spPr>
          <a:xfrm>
            <a:off x="3505200" y="4648200"/>
            <a:ext cx="1066800" cy="8692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495800" y="6096000"/>
            <a:ext cx="21336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Photoelectric smoke detector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8296" y="1571499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/>
              <a:t>Fire Extinguishers Distribution in Block number 2:</a:t>
            </a:r>
            <a:endParaRPr lang="en-US" sz="2800" dirty="0"/>
          </a:p>
        </p:txBody>
      </p:sp>
      <p:sp>
        <p:nvSpPr>
          <p:cNvPr id="16" name="Rectangle: Rounded Corners 15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7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Fire and Safety Design: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C:\Users\mohammad ballas\AppData\Local\Microsoft\Windows\INetCache\Content.Word\CAFTERI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20042">
            <a:off x="2151610" y="2354239"/>
            <a:ext cx="4459779" cy="36531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3886200" y="2438400"/>
            <a:ext cx="2323219" cy="6426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Content Placeholder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583" y="1649592"/>
            <a:ext cx="1497425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5688424" y="3491796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Dry and Wet Chemical Extinguishers </a:t>
            </a:r>
            <a:endParaRPr lang="en-US" sz="1600" b="1" dirty="0"/>
          </a:p>
        </p:txBody>
      </p:sp>
      <p:pic>
        <p:nvPicPr>
          <p:cNvPr id="23" name="Picture 22" descr="http://www.fieldsfire.com/assets/501364/photoelectric_smoke_detector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539" y="4444449"/>
            <a:ext cx="1698171" cy="11288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4724400" y="5290811"/>
            <a:ext cx="1045229" cy="4438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917906" y="5950040"/>
            <a:ext cx="21336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Photoelectric smoke detector </a:t>
            </a:r>
          </a:p>
        </p:txBody>
      </p:sp>
      <p:cxnSp>
        <p:nvCxnSpPr>
          <p:cNvPr id="34" name="Straight Arrow Connector 33"/>
          <p:cNvCxnSpPr>
            <a:cxnSpLocks/>
          </p:cNvCxnSpPr>
          <p:nvPr/>
        </p:nvCxnSpPr>
        <p:spPr>
          <a:xfrm flipH="1">
            <a:off x="2895600" y="4644272"/>
            <a:ext cx="990600" cy="80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9187" y="3802144"/>
            <a:ext cx="1219200" cy="168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Rectangle 37"/>
          <p:cNvSpPr/>
          <p:nvPr/>
        </p:nvSpPr>
        <p:spPr>
          <a:xfrm>
            <a:off x="609600" y="5696592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Multi-Purpose -Dry Chemical Extinguisher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304799" y="1301466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/>
              <a:t>Fire Extinguishers Distribution in Block number 1:</a:t>
            </a:r>
            <a:endParaRPr lang="en-US" sz="2800" dirty="0"/>
          </a:p>
        </p:txBody>
      </p:sp>
      <p:sp>
        <p:nvSpPr>
          <p:cNvPr id="19" name="Rectangle: Rounded Corners 18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7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Fire and Safety Design: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static.dipol.com.pl/images/en/img/image391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6477000" cy="495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3" descr="Compact Outdoor Camera: Sunell SN-IRC4920AJ (day/night, D-WDR, 600 TVL, Sony Effio-E, 0.08 lx, 2.8-10mm, OSD, IR up to 40m) 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0"/>
            <a:ext cx="1771650" cy="15914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257800" y="2590800"/>
            <a:ext cx="17526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086600" y="3810000"/>
            <a:ext cx="18288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M11280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1377259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/>
              <a:t>Camera Monitoring System: </a:t>
            </a:r>
            <a:endParaRPr lang="en-US" sz="2800" dirty="0"/>
          </a:p>
        </p:txBody>
      </p:sp>
      <p:sp>
        <p:nvSpPr>
          <p:cNvPr id="10" name="Rectangle: Rounded Corners 9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7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Fire and Safety Design: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9367"/>
              </p:ext>
            </p:extLst>
          </p:nvPr>
        </p:nvGraphicFramePr>
        <p:xfrm>
          <a:off x="463826" y="1828800"/>
          <a:ext cx="8229600" cy="49479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cost ($)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Backfilling and site work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11925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Concrete and block works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602038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Plastering</a:t>
                      </a:r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221613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Tiling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12651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Painting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18648.18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Carpentry and aluminum works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32566.3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works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257145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Electrical works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50000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Mechanical</a:t>
                      </a:r>
                      <a:r>
                        <a:rPr lang="en-US" baseline="0" dirty="0"/>
                        <a:t> works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142336.7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Truss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280400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False ceiling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66500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/>
                        <a:t>1809824 $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: Rounded Corners 4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8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00200" y="928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7030A0"/>
                </a:solidFill>
              </a:rPr>
              <a:t>Quantity survey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.clipartfest.com/5687c2608f8d028973b48d80b9f58c33_graduation-clip-art-design-graduation-designs-clip-art_600-6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2" y="4946"/>
            <a:ext cx="6248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52800" y="5668570"/>
            <a:ext cx="43402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endParaRPr lang="en-GB" sz="7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32" name="Picture 8" descr="نتيجة بحث الصور عن ‪smile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034977"/>
            <a:ext cx="762000" cy="7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1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191000" y="5759400"/>
            <a:ext cx="4038600" cy="1041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Ground Floor in Block1:</a:t>
            </a:r>
          </a:p>
          <a:p>
            <a:pPr algn="ctr"/>
            <a:r>
              <a:rPr lang="en-US" sz="2400" b="1" dirty="0"/>
              <a:t>Total Area=658m2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423" y="1282700"/>
            <a:ext cx="5504577" cy="44195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60700"/>
            <a:ext cx="3341498" cy="3581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2862" y="2292350"/>
            <a:ext cx="45720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3200" dirty="0"/>
              <a:t>Block1:      Ground floor.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2133600" y="2400300"/>
            <a:ext cx="3810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14500" y="2413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Architectural Design:</a:t>
            </a:r>
          </a:p>
        </p:txBody>
      </p:sp>
      <p:sp>
        <p:nvSpPr>
          <p:cNvPr id="12" name="Rectangle: Rounded Corners 11"/>
          <p:cNvSpPr/>
          <p:nvPr/>
        </p:nvSpPr>
        <p:spPr>
          <a:xfrm>
            <a:off x="1295400" y="260350"/>
            <a:ext cx="7620000" cy="990600"/>
          </a:xfrm>
          <a:prstGeom prst="roundRect">
            <a:avLst>
              <a:gd name="adj" fmla="val 50000"/>
            </a:avLst>
          </a:prstGeom>
          <a:noFill/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/>
          <p:cNvSpPr/>
          <p:nvPr/>
        </p:nvSpPr>
        <p:spPr>
          <a:xfrm>
            <a:off x="152400" y="260350"/>
            <a:ext cx="971289" cy="99060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2129</Words>
  <Application>Microsoft Office PowerPoint</Application>
  <PresentationFormat>On-screen Show (4:3)</PresentationFormat>
  <Paragraphs>795</Paragraphs>
  <Slides>89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8" baseType="lpstr">
      <vt:lpstr>Aharoni</vt:lpstr>
      <vt:lpstr>Arial</vt:lpstr>
      <vt:lpstr>Batang</vt:lpstr>
      <vt:lpstr>Calibri</vt:lpstr>
      <vt:lpstr>Calibri Light</vt:lpstr>
      <vt:lpstr>Symbol</vt:lpstr>
      <vt:lpstr>Times New Roman</vt:lpstr>
      <vt:lpstr>Wingdings</vt:lpstr>
      <vt:lpstr>Office Theme</vt:lpstr>
      <vt:lpstr>An-Najah National University  Faculty of engineering and information technology Building engineering department       Graduation project II Rest Stop Station   </vt:lpstr>
      <vt:lpstr>Presentation Contents:</vt:lpstr>
      <vt:lpstr>Site Analysis: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Thermal analysis:</vt:lpstr>
      <vt:lpstr>Environmental Design:</vt:lpstr>
      <vt:lpstr>Environmental Design:</vt:lpstr>
      <vt:lpstr>Environmental Design:</vt:lpstr>
      <vt:lpstr>Environmental Design:</vt:lpstr>
      <vt:lpstr>Environmental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Structural Design:</vt:lpstr>
      <vt:lpstr> Mechanical Design:</vt:lpstr>
      <vt:lpstr>Water supply Design:</vt:lpstr>
      <vt:lpstr> Mechanical Design:</vt:lpstr>
      <vt:lpstr>Pipe Diameter in cafeteria–kitchen:</vt:lpstr>
      <vt:lpstr> Drainage System:</vt:lpstr>
      <vt:lpstr>Drainage System in all buildings:</vt:lpstr>
      <vt:lpstr> HVAC Design:</vt:lpstr>
      <vt:lpstr>HVAC System Design </vt:lpstr>
      <vt:lpstr>Diffuser Selection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and information technology Building engineering department  Graduation project 2 REST STOP STATION</dc:title>
  <dc:creator>user</dc:creator>
  <cp:lastModifiedBy>alfalak</cp:lastModifiedBy>
  <cp:revision>525</cp:revision>
  <dcterms:created xsi:type="dcterms:W3CDTF">2017-05-12T14:28:29Z</dcterms:created>
  <dcterms:modified xsi:type="dcterms:W3CDTF">2017-05-23T21:00:33Z</dcterms:modified>
</cp:coreProperties>
</file>