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7" r:id="rId3"/>
    <p:sldId id="298" r:id="rId4"/>
    <p:sldId id="299" r:id="rId5"/>
    <p:sldId id="300" r:id="rId6"/>
    <p:sldId id="301" r:id="rId7"/>
    <p:sldId id="302" r:id="rId8"/>
    <p:sldId id="303" r:id="rId9"/>
    <p:sldId id="310" r:id="rId10"/>
    <p:sldId id="304" r:id="rId11"/>
    <p:sldId id="305" r:id="rId12"/>
    <p:sldId id="306" r:id="rId13"/>
    <p:sldId id="308" r:id="rId14"/>
    <p:sldId id="311"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82" r:id="rId35"/>
    <p:sldId id="277" r:id="rId36"/>
    <p:sldId id="278" r:id="rId37"/>
    <p:sldId id="280" r:id="rId38"/>
    <p:sldId id="281" r:id="rId39"/>
    <p:sldId id="279" r:id="rId40"/>
    <p:sldId id="283" r:id="rId41"/>
    <p:sldId id="284" r:id="rId42"/>
    <p:sldId id="288" r:id="rId43"/>
    <p:sldId id="285" r:id="rId44"/>
    <p:sldId id="286" r:id="rId45"/>
    <p:sldId id="289" r:id="rId46"/>
    <p:sldId id="287" r:id="rId47"/>
    <p:sldId id="290" r:id="rId48"/>
    <p:sldId id="291" r:id="rId49"/>
    <p:sldId id="292" r:id="rId50"/>
    <p:sldId id="312" r:id="rId51"/>
    <p:sldId id="293" r:id="rId52"/>
    <p:sldId id="294" r:id="rId53"/>
    <p:sldId id="313" r:id="rId54"/>
    <p:sldId id="295" r:id="rId55"/>
    <p:sldId id="296"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ahmmad saymeh" initials="ms" lastIdx="1" clrIdx="0">
    <p:extLst>
      <p:ext uri="{19B8F6BF-5375-455C-9EA6-DF929625EA0E}">
        <p15:presenceInfo xmlns:p15="http://schemas.microsoft.com/office/powerpoint/2012/main" userId="6219cbdb6980b01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20B672-ABBF-4188-ACFA-8554D4DE6E63}" type="doc">
      <dgm:prSet loTypeId="urn:microsoft.com/office/officeart/2005/8/layout/bProcess4" loCatId="process" qsTypeId="urn:microsoft.com/office/officeart/2005/8/quickstyle/3d6" qsCatId="3D" csTypeId="urn:microsoft.com/office/officeart/2005/8/colors/accent0_3" csCatId="mainScheme" phldr="1"/>
      <dgm:spPr/>
      <dgm:t>
        <a:bodyPr/>
        <a:lstStyle/>
        <a:p>
          <a:endParaRPr lang="en-US"/>
        </a:p>
      </dgm:t>
    </dgm:pt>
    <dgm:pt modelId="{B641A61D-537B-47DC-9BD6-EF639F6434C0}">
      <dgm:prSet phldrT="[Text]" custT="1"/>
      <dgm:spPr/>
      <dgm:t>
        <a:bodyPr/>
        <a:lstStyle/>
        <a:p>
          <a:r>
            <a:rPr lang="en-US" sz="2400" dirty="0">
              <a:latin typeface="Times New Roman" panose="02020603050405020304" pitchFamily="18" charset="0"/>
              <a:cs typeface="Times New Roman" panose="02020603050405020304" pitchFamily="18" charset="0"/>
            </a:rPr>
            <a:t>Collecting data </a:t>
          </a:r>
        </a:p>
      </dgm:t>
    </dgm:pt>
    <dgm:pt modelId="{9B80D48F-2CDC-490A-A749-BC464F3C95E9}" type="parTrans" cxnId="{CDFABE04-BC61-4F2B-A728-42BA2114688A}">
      <dgm:prSet/>
      <dgm:spPr/>
      <dgm:t>
        <a:bodyPr/>
        <a:lstStyle/>
        <a:p>
          <a:endParaRPr lang="en-US"/>
        </a:p>
      </dgm:t>
    </dgm:pt>
    <dgm:pt modelId="{94547F1B-6CEC-4F0C-9888-E834EEBD59B1}" type="sibTrans" cxnId="{CDFABE04-BC61-4F2B-A728-42BA2114688A}">
      <dgm:prSet/>
      <dgm:spPr/>
      <dgm:t>
        <a:bodyPr/>
        <a:lstStyle/>
        <a:p>
          <a:endParaRPr lang="en-US"/>
        </a:p>
      </dgm:t>
    </dgm:pt>
    <dgm:pt modelId="{49FE5681-7A35-4303-883D-F4F49EBF645E}">
      <dgm:prSet phldrT="[Text]" custT="1"/>
      <dgm:spPr/>
      <dgm:t>
        <a:bodyPr/>
        <a:lstStyle/>
        <a:p>
          <a:r>
            <a:rPr lang="en-US" sz="2400" dirty="0">
              <a:latin typeface="Times New Roman" panose="02020603050405020304" pitchFamily="18" charset="0"/>
              <a:cs typeface="Times New Roman" panose="02020603050405020304" pitchFamily="18" charset="0"/>
            </a:rPr>
            <a:t>Estimate the future population</a:t>
          </a:r>
        </a:p>
      </dgm:t>
    </dgm:pt>
    <dgm:pt modelId="{B910E553-C137-428E-BE05-5145A2CE0F52}" type="parTrans" cxnId="{52D382A7-45FD-44D3-8656-C82B6BF9D4C6}">
      <dgm:prSet/>
      <dgm:spPr/>
      <dgm:t>
        <a:bodyPr/>
        <a:lstStyle/>
        <a:p>
          <a:endParaRPr lang="en-US"/>
        </a:p>
      </dgm:t>
    </dgm:pt>
    <dgm:pt modelId="{9277F591-DFF3-499C-AB97-92A46CC493F0}" type="sibTrans" cxnId="{52D382A7-45FD-44D3-8656-C82B6BF9D4C6}">
      <dgm:prSet/>
      <dgm:spPr/>
      <dgm:t>
        <a:bodyPr/>
        <a:lstStyle/>
        <a:p>
          <a:endParaRPr lang="en-US"/>
        </a:p>
      </dgm:t>
    </dgm:pt>
    <dgm:pt modelId="{4BC0ACFF-37F8-473E-8B12-35E527AC26BE}">
      <dgm:prSet phldrT="[Text]" custT="1"/>
      <dgm:spPr/>
      <dgm:t>
        <a:bodyPr/>
        <a:lstStyle/>
        <a:p>
          <a:r>
            <a:rPr lang="en-US" sz="2400" dirty="0">
              <a:latin typeface="Times New Roman" panose="02020603050405020304" pitchFamily="18" charset="0"/>
              <a:cs typeface="Times New Roman" panose="02020603050405020304" pitchFamily="18" charset="0"/>
            </a:rPr>
            <a:t>Estimate the future consumption</a:t>
          </a:r>
        </a:p>
      </dgm:t>
    </dgm:pt>
    <dgm:pt modelId="{DE2B28AA-5CBE-4F9B-B59D-3F3F27D3A724}" type="parTrans" cxnId="{169F3FF2-BF05-4D89-BB5F-6870DF90792E}">
      <dgm:prSet/>
      <dgm:spPr/>
      <dgm:t>
        <a:bodyPr/>
        <a:lstStyle/>
        <a:p>
          <a:endParaRPr lang="en-US"/>
        </a:p>
      </dgm:t>
    </dgm:pt>
    <dgm:pt modelId="{A5706DB6-8808-452C-ACBB-4933D01E5447}" type="sibTrans" cxnId="{169F3FF2-BF05-4D89-BB5F-6870DF90792E}">
      <dgm:prSet/>
      <dgm:spPr/>
      <dgm:t>
        <a:bodyPr/>
        <a:lstStyle/>
        <a:p>
          <a:endParaRPr lang="en-US"/>
        </a:p>
      </dgm:t>
    </dgm:pt>
    <dgm:pt modelId="{EE185B43-6CFC-43A3-8D65-026714AB371F}">
      <dgm:prSet phldrT="[Text]" custT="1"/>
      <dgm:spPr/>
      <dgm:t>
        <a:bodyPr/>
        <a:lstStyle/>
        <a:p>
          <a:r>
            <a:rPr lang="en-US" sz="2400" dirty="0">
              <a:latin typeface="Times New Roman" panose="02020603050405020304" pitchFamily="18" charset="0"/>
              <a:cs typeface="Times New Roman" panose="02020603050405020304" pitchFamily="18" charset="0"/>
            </a:rPr>
            <a:t>Estimate the future supply</a:t>
          </a:r>
        </a:p>
      </dgm:t>
    </dgm:pt>
    <dgm:pt modelId="{8508E96C-FBBD-476F-B546-DF54DBEED284}" type="parTrans" cxnId="{9D57DBF0-B8F0-4719-8F76-B54B7F263C12}">
      <dgm:prSet/>
      <dgm:spPr/>
      <dgm:t>
        <a:bodyPr/>
        <a:lstStyle/>
        <a:p>
          <a:endParaRPr lang="en-US"/>
        </a:p>
      </dgm:t>
    </dgm:pt>
    <dgm:pt modelId="{E0C7A4E5-4DE0-44A2-B5CF-990173D30868}" type="sibTrans" cxnId="{9D57DBF0-B8F0-4719-8F76-B54B7F263C12}">
      <dgm:prSet/>
      <dgm:spPr/>
      <dgm:t>
        <a:bodyPr/>
        <a:lstStyle/>
        <a:p>
          <a:endParaRPr lang="en-US"/>
        </a:p>
      </dgm:t>
    </dgm:pt>
    <dgm:pt modelId="{F7BF9405-77F7-426B-B5CE-242A0073DF0E}">
      <dgm:prSet phldrT="[Text]" custT="1"/>
      <dgm:spPr/>
      <dgm:t>
        <a:bodyPr/>
        <a:lstStyle/>
        <a:p>
          <a:r>
            <a:rPr lang="en-US" sz="2400" dirty="0">
              <a:latin typeface="Times New Roman" panose="02020603050405020304" pitchFamily="18" charset="0"/>
              <a:cs typeface="Times New Roman" panose="02020603050405020304" pitchFamily="18" charset="0"/>
            </a:rPr>
            <a:t>Obtain the future gap</a:t>
          </a:r>
        </a:p>
      </dgm:t>
    </dgm:pt>
    <dgm:pt modelId="{572FC1F6-87D9-4663-81BB-1AD7EE448932}" type="parTrans" cxnId="{76DE0E29-9346-401C-878B-68CF39EC7EBB}">
      <dgm:prSet/>
      <dgm:spPr/>
      <dgm:t>
        <a:bodyPr/>
        <a:lstStyle/>
        <a:p>
          <a:endParaRPr lang="en-US"/>
        </a:p>
      </dgm:t>
    </dgm:pt>
    <dgm:pt modelId="{4358D829-D086-493B-81C3-04784F533A9B}" type="sibTrans" cxnId="{76DE0E29-9346-401C-878B-68CF39EC7EBB}">
      <dgm:prSet/>
      <dgm:spPr/>
      <dgm:t>
        <a:bodyPr/>
        <a:lstStyle/>
        <a:p>
          <a:endParaRPr lang="en-US"/>
        </a:p>
      </dgm:t>
    </dgm:pt>
    <dgm:pt modelId="{24F3B795-9B88-4020-8ADB-9AAE0389B618}">
      <dgm:prSet phldrT="[Text]" custT="1"/>
      <dgm:spPr/>
      <dgm:t>
        <a:bodyPr/>
        <a:lstStyle/>
        <a:p>
          <a:r>
            <a:rPr lang="en-US" sz="2400" dirty="0">
              <a:latin typeface="Times New Roman" panose="02020603050405020304" pitchFamily="18" charset="0"/>
              <a:cs typeface="Times New Roman" panose="02020603050405020304" pitchFamily="18" charset="0"/>
            </a:rPr>
            <a:t>Rehabilitate the network</a:t>
          </a:r>
        </a:p>
      </dgm:t>
    </dgm:pt>
    <dgm:pt modelId="{D8FC37C8-205D-494E-9EF5-B921947F3FAA}" type="parTrans" cxnId="{1C9AD052-C867-4C84-9C32-DDB714449ACF}">
      <dgm:prSet/>
      <dgm:spPr/>
      <dgm:t>
        <a:bodyPr/>
        <a:lstStyle/>
        <a:p>
          <a:endParaRPr lang="en-US"/>
        </a:p>
      </dgm:t>
    </dgm:pt>
    <dgm:pt modelId="{157FB0B3-AE46-45C3-8BF0-878996EF91D5}" type="sibTrans" cxnId="{1C9AD052-C867-4C84-9C32-DDB714449ACF}">
      <dgm:prSet/>
      <dgm:spPr/>
      <dgm:t>
        <a:bodyPr/>
        <a:lstStyle/>
        <a:p>
          <a:endParaRPr lang="en-US"/>
        </a:p>
      </dgm:t>
    </dgm:pt>
    <dgm:pt modelId="{4A86CE14-EFD1-4034-BABC-E60426057590}">
      <dgm:prSet phldrT="[Text]" custT="1"/>
      <dgm:spPr/>
      <dgm:t>
        <a:bodyPr/>
        <a:lstStyle/>
        <a:p>
          <a:pPr algn="ctr"/>
          <a:r>
            <a:rPr lang="en-US" sz="2400" dirty="0">
              <a:latin typeface="Times New Roman" panose="02020603050405020304" pitchFamily="18" charset="0"/>
              <a:cs typeface="Times New Roman" panose="02020603050405020304" pitchFamily="18" charset="0"/>
            </a:rPr>
            <a:t>Find new possible resources</a:t>
          </a:r>
        </a:p>
      </dgm:t>
    </dgm:pt>
    <dgm:pt modelId="{B906A377-3E76-4F76-8578-EF91D0AEAC08}" type="parTrans" cxnId="{A0189191-2D76-4FB1-AD1E-92A6FC9A4581}">
      <dgm:prSet/>
      <dgm:spPr/>
      <dgm:t>
        <a:bodyPr/>
        <a:lstStyle/>
        <a:p>
          <a:endParaRPr lang="en-US"/>
        </a:p>
      </dgm:t>
    </dgm:pt>
    <dgm:pt modelId="{F7877C48-272D-437E-A0E9-EAB42C8245D3}" type="sibTrans" cxnId="{A0189191-2D76-4FB1-AD1E-92A6FC9A4581}">
      <dgm:prSet/>
      <dgm:spPr/>
      <dgm:t>
        <a:bodyPr/>
        <a:lstStyle/>
        <a:p>
          <a:endParaRPr lang="en-US"/>
        </a:p>
      </dgm:t>
    </dgm:pt>
    <dgm:pt modelId="{C2EBF45A-6C7A-483E-ABE3-74CC67ECA77E}">
      <dgm:prSet phldrT="[Text]" custT="1"/>
      <dgm:spPr/>
      <dgm:t>
        <a:bodyPr/>
        <a:lstStyle/>
        <a:p>
          <a:r>
            <a:rPr lang="en-US" sz="2400" dirty="0">
              <a:latin typeface="Times New Roman" panose="02020603050405020304" pitchFamily="18" charset="0"/>
              <a:cs typeface="Times New Roman" panose="02020603050405020304" pitchFamily="18" charset="0"/>
            </a:rPr>
            <a:t>Close the gap</a:t>
          </a:r>
        </a:p>
      </dgm:t>
    </dgm:pt>
    <dgm:pt modelId="{4EBBCE9D-D389-4D6B-88FA-F4066C62EB59}" type="parTrans" cxnId="{478B1155-3109-4F69-A98C-BB9F7568E3D9}">
      <dgm:prSet/>
      <dgm:spPr/>
      <dgm:t>
        <a:bodyPr/>
        <a:lstStyle/>
        <a:p>
          <a:endParaRPr lang="en-US"/>
        </a:p>
      </dgm:t>
    </dgm:pt>
    <dgm:pt modelId="{BD463104-B134-4D90-9743-D36A74CDFB37}" type="sibTrans" cxnId="{478B1155-3109-4F69-A98C-BB9F7568E3D9}">
      <dgm:prSet/>
      <dgm:spPr/>
      <dgm:t>
        <a:bodyPr/>
        <a:lstStyle/>
        <a:p>
          <a:endParaRPr lang="en-US"/>
        </a:p>
      </dgm:t>
    </dgm:pt>
    <dgm:pt modelId="{C2E58226-DA97-4B19-AD43-D4586FD8837C}" type="pres">
      <dgm:prSet presAssocID="{3520B672-ABBF-4188-ACFA-8554D4DE6E63}" presName="Name0" presStyleCnt="0">
        <dgm:presLayoutVars>
          <dgm:dir/>
          <dgm:resizeHandles/>
        </dgm:presLayoutVars>
      </dgm:prSet>
      <dgm:spPr/>
    </dgm:pt>
    <dgm:pt modelId="{685C6E18-DE71-4CDA-B2A5-AAE9BFB951B3}" type="pres">
      <dgm:prSet presAssocID="{B641A61D-537B-47DC-9BD6-EF639F6434C0}" presName="compNode" presStyleCnt="0"/>
      <dgm:spPr/>
    </dgm:pt>
    <dgm:pt modelId="{806782CF-0F3B-4FBE-BEEB-A61C09A0A53C}" type="pres">
      <dgm:prSet presAssocID="{B641A61D-537B-47DC-9BD6-EF639F6434C0}" presName="dummyConnPt" presStyleCnt="0"/>
      <dgm:spPr/>
    </dgm:pt>
    <dgm:pt modelId="{E34C7225-2CBF-4E40-9E66-572F4B1B1437}" type="pres">
      <dgm:prSet presAssocID="{B641A61D-537B-47DC-9BD6-EF639F6434C0}" presName="node" presStyleLbl="node1" presStyleIdx="0" presStyleCnt="8">
        <dgm:presLayoutVars>
          <dgm:bulletEnabled val="1"/>
        </dgm:presLayoutVars>
      </dgm:prSet>
      <dgm:spPr/>
    </dgm:pt>
    <dgm:pt modelId="{0A5D334B-BDCE-4641-8384-FB6655CFAB79}" type="pres">
      <dgm:prSet presAssocID="{94547F1B-6CEC-4F0C-9888-E834EEBD59B1}" presName="sibTrans" presStyleLbl="bgSibTrans2D1" presStyleIdx="0" presStyleCnt="7"/>
      <dgm:spPr/>
    </dgm:pt>
    <dgm:pt modelId="{9EDE044D-4416-42CC-8E9F-CCCE0D173EF3}" type="pres">
      <dgm:prSet presAssocID="{49FE5681-7A35-4303-883D-F4F49EBF645E}" presName="compNode" presStyleCnt="0"/>
      <dgm:spPr/>
    </dgm:pt>
    <dgm:pt modelId="{263DD585-96FE-414A-BB09-26677661F9C7}" type="pres">
      <dgm:prSet presAssocID="{49FE5681-7A35-4303-883D-F4F49EBF645E}" presName="dummyConnPt" presStyleCnt="0"/>
      <dgm:spPr/>
    </dgm:pt>
    <dgm:pt modelId="{FF7DBDB3-05EA-48B1-BC42-0BC7D9117C20}" type="pres">
      <dgm:prSet presAssocID="{49FE5681-7A35-4303-883D-F4F49EBF645E}" presName="node" presStyleLbl="node1" presStyleIdx="1" presStyleCnt="8">
        <dgm:presLayoutVars>
          <dgm:bulletEnabled val="1"/>
        </dgm:presLayoutVars>
      </dgm:prSet>
      <dgm:spPr/>
    </dgm:pt>
    <dgm:pt modelId="{92F7191F-16D0-479A-9572-2AC5E9C4EE6C}" type="pres">
      <dgm:prSet presAssocID="{9277F591-DFF3-499C-AB97-92A46CC493F0}" presName="sibTrans" presStyleLbl="bgSibTrans2D1" presStyleIdx="1" presStyleCnt="7"/>
      <dgm:spPr/>
    </dgm:pt>
    <dgm:pt modelId="{FDB19966-A80A-43CB-8320-E2DCB753AAFB}" type="pres">
      <dgm:prSet presAssocID="{4BC0ACFF-37F8-473E-8B12-35E527AC26BE}" presName="compNode" presStyleCnt="0"/>
      <dgm:spPr/>
    </dgm:pt>
    <dgm:pt modelId="{6CB42D3C-AA61-4F27-9371-D780446ECF96}" type="pres">
      <dgm:prSet presAssocID="{4BC0ACFF-37F8-473E-8B12-35E527AC26BE}" presName="dummyConnPt" presStyleCnt="0"/>
      <dgm:spPr/>
    </dgm:pt>
    <dgm:pt modelId="{5EF2BDEC-7078-4399-A1B5-14CB3DC362B9}" type="pres">
      <dgm:prSet presAssocID="{4BC0ACFF-37F8-473E-8B12-35E527AC26BE}" presName="node" presStyleLbl="node1" presStyleIdx="2" presStyleCnt="8">
        <dgm:presLayoutVars>
          <dgm:bulletEnabled val="1"/>
        </dgm:presLayoutVars>
      </dgm:prSet>
      <dgm:spPr/>
    </dgm:pt>
    <dgm:pt modelId="{E8169021-5F11-424B-BFF7-A4C97265599D}" type="pres">
      <dgm:prSet presAssocID="{A5706DB6-8808-452C-ACBB-4933D01E5447}" presName="sibTrans" presStyleLbl="bgSibTrans2D1" presStyleIdx="2" presStyleCnt="7"/>
      <dgm:spPr/>
    </dgm:pt>
    <dgm:pt modelId="{C648358C-B327-47D5-9813-228034635F23}" type="pres">
      <dgm:prSet presAssocID="{EE185B43-6CFC-43A3-8D65-026714AB371F}" presName="compNode" presStyleCnt="0"/>
      <dgm:spPr/>
    </dgm:pt>
    <dgm:pt modelId="{A159121B-4010-490D-894F-EA5B420FCC57}" type="pres">
      <dgm:prSet presAssocID="{EE185B43-6CFC-43A3-8D65-026714AB371F}" presName="dummyConnPt" presStyleCnt="0"/>
      <dgm:spPr/>
    </dgm:pt>
    <dgm:pt modelId="{55F85E0E-3122-42FC-86F4-E2B37B332DEB}" type="pres">
      <dgm:prSet presAssocID="{EE185B43-6CFC-43A3-8D65-026714AB371F}" presName="node" presStyleLbl="node1" presStyleIdx="3" presStyleCnt="8">
        <dgm:presLayoutVars>
          <dgm:bulletEnabled val="1"/>
        </dgm:presLayoutVars>
      </dgm:prSet>
      <dgm:spPr/>
    </dgm:pt>
    <dgm:pt modelId="{8A0B3EE9-9334-4A54-A258-5DF94FCF4601}" type="pres">
      <dgm:prSet presAssocID="{E0C7A4E5-4DE0-44A2-B5CF-990173D30868}" presName="sibTrans" presStyleLbl="bgSibTrans2D1" presStyleIdx="3" presStyleCnt="7"/>
      <dgm:spPr/>
    </dgm:pt>
    <dgm:pt modelId="{E2B4D8FA-6B7B-4BC1-9452-EA2A6CAB38BD}" type="pres">
      <dgm:prSet presAssocID="{F7BF9405-77F7-426B-B5CE-242A0073DF0E}" presName="compNode" presStyleCnt="0"/>
      <dgm:spPr/>
    </dgm:pt>
    <dgm:pt modelId="{8E247FF5-DAE3-40F8-A981-3B5089E7B5F7}" type="pres">
      <dgm:prSet presAssocID="{F7BF9405-77F7-426B-B5CE-242A0073DF0E}" presName="dummyConnPt" presStyleCnt="0"/>
      <dgm:spPr/>
    </dgm:pt>
    <dgm:pt modelId="{0ADFA67E-81BF-4728-A8FB-6AA746F83E92}" type="pres">
      <dgm:prSet presAssocID="{F7BF9405-77F7-426B-B5CE-242A0073DF0E}" presName="node" presStyleLbl="node1" presStyleIdx="4" presStyleCnt="8">
        <dgm:presLayoutVars>
          <dgm:bulletEnabled val="1"/>
        </dgm:presLayoutVars>
      </dgm:prSet>
      <dgm:spPr/>
    </dgm:pt>
    <dgm:pt modelId="{8268468C-02F3-4D20-99A6-8C65ACC4A6BA}" type="pres">
      <dgm:prSet presAssocID="{4358D829-D086-493B-81C3-04784F533A9B}" presName="sibTrans" presStyleLbl="bgSibTrans2D1" presStyleIdx="4" presStyleCnt="7"/>
      <dgm:spPr/>
    </dgm:pt>
    <dgm:pt modelId="{A7A0A696-9168-496B-A2E6-2FE438D7EA76}" type="pres">
      <dgm:prSet presAssocID="{24F3B795-9B88-4020-8ADB-9AAE0389B618}" presName="compNode" presStyleCnt="0"/>
      <dgm:spPr/>
    </dgm:pt>
    <dgm:pt modelId="{ADCC0A8C-7BCF-45DC-BF51-F1B259AB7289}" type="pres">
      <dgm:prSet presAssocID="{24F3B795-9B88-4020-8ADB-9AAE0389B618}" presName="dummyConnPt" presStyleCnt="0"/>
      <dgm:spPr/>
    </dgm:pt>
    <dgm:pt modelId="{925B4BAB-B2E0-49CD-9BE8-7310BD6089DB}" type="pres">
      <dgm:prSet presAssocID="{24F3B795-9B88-4020-8ADB-9AAE0389B618}" presName="node" presStyleLbl="node1" presStyleIdx="5" presStyleCnt="8">
        <dgm:presLayoutVars>
          <dgm:bulletEnabled val="1"/>
        </dgm:presLayoutVars>
      </dgm:prSet>
      <dgm:spPr/>
    </dgm:pt>
    <dgm:pt modelId="{B488A26B-1BEF-4B0D-B01B-50490182A2CC}" type="pres">
      <dgm:prSet presAssocID="{157FB0B3-AE46-45C3-8BF0-878996EF91D5}" presName="sibTrans" presStyleLbl="bgSibTrans2D1" presStyleIdx="5" presStyleCnt="7"/>
      <dgm:spPr/>
    </dgm:pt>
    <dgm:pt modelId="{750132F3-4EE1-4451-ADF6-4A335ED69DF5}" type="pres">
      <dgm:prSet presAssocID="{4A86CE14-EFD1-4034-BABC-E60426057590}" presName="compNode" presStyleCnt="0"/>
      <dgm:spPr/>
    </dgm:pt>
    <dgm:pt modelId="{1573659C-59E2-4F18-929B-45CD409A8EF8}" type="pres">
      <dgm:prSet presAssocID="{4A86CE14-EFD1-4034-BABC-E60426057590}" presName="dummyConnPt" presStyleCnt="0"/>
      <dgm:spPr/>
    </dgm:pt>
    <dgm:pt modelId="{6D0C3FBA-CABF-4871-87BC-CB7F530735C2}" type="pres">
      <dgm:prSet presAssocID="{4A86CE14-EFD1-4034-BABC-E60426057590}" presName="node" presStyleLbl="node1" presStyleIdx="6" presStyleCnt="8">
        <dgm:presLayoutVars>
          <dgm:bulletEnabled val="1"/>
        </dgm:presLayoutVars>
      </dgm:prSet>
      <dgm:spPr/>
    </dgm:pt>
    <dgm:pt modelId="{4608829B-66D0-49C3-8C8C-13C484499ED3}" type="pres">
      <dgm:prSet presAssocID="{F7877C48-272D-437E-A0E9-EAB42C8245D3}" presName="sibTrans" presStyleLbl="bgSibTrans2D1" presStyleIdx="6" presStyleCnt="7"/>
      <dgm:spPr/>
    </dgm:pt>
    <dgm:pt modelId="{742AEA4D-2FCA-42A1-83E4-86B72BDF75A8}" type="pres">
      <dgm:prSet presAssocID="{C2EBF45A-6C7A-483E-ABE3-74CC67ECA77E}" presName="compNode" presStyleCnt="0"/>
      <dgm:spPr/>
    </dgm:pt>
    <dgm:pt modelId="{226DD8E0-07E2-4F01-93EC-3C11ECC457F8}" type="pres">
      <dgm:prSet presAssocID="{C2EBF45A-6C7A-483E-ABE3-74CC67ECA77E}" presName="dummyConnPt" presStyleCnt="0"/>
      <dgm:spPr/>
    </dgm:pt>
    <dgm:pt modelId="{6BD35810-7235-4AB6-96A6-959A078D7895}" type="pres">
      <dgm:prSet presAssocID="{C2EBF45A-6C7A-483E-ABE3-74CC67ECA77E}" presName="node" presStyleLbl="node1" presStyleIdx="7" presStyleCnt="8">
        <dgm:presLayoutVars>
          <dgm:bulletEnabled val="1"/>
        </dgm:presLayoutVars>
      </dgm:prSet>
      <dgm:spPr/>
    </dgm:pt>
  </dgm:ptLst>
  <dgm:cxnLst>
    <dgm:cxn modelId="{CDFABE04-BC61-4F2B-A728-42BA2114688A}" srcId="{3520B672-ABBF-4188-ACFA-8554D4DE6E63}" destId="{B641A61D-537B-47DC-9BD6-EF639F6434C0}" srcOrd="0" destOrd="0" parTransId="{9B80D48F-2CDC-490A-A749-BC464F3C95E9}" sibTransId="{94547F1B-6CEC-4F0C-9888-E834EEBD59B1}"/>
    <dgm:cxn modelId="{E858640C-079F-4604-ADE4-82AEA1214F31}" type="presOf" srcId="{49FE5681-7A35-4303-883D-F4F49EBF645E}" destId="{FF7DBDB3-05EA-48B1-BC42-0BC7D9117C20}" srcOrd="0" destOrd="0" presId="urn:microsoft.com/office/officeart/2005/8/layout/bProcess4"/>
    <dgm:cxn modelId="{65B61412-47CD-4BAF-8974-44C78498F532}" type="presOf" srcId="{C2EBF45A-6C7A-483E-ABE3-74CC67ECA77E}" destId="{6BD35810-7235-4AB6-96A6-959A078D7895}" srcOrd="0" destOrd="0" presId="urn:microsoft.com/office/officeart/2005/8/layout/bProcess4"/>
    <dgm:cxn modelId="{3CFA6716-F003-4EEC-AB47-5394078E91B1}" type="presOf" srcId="{E0C7A4E5-4DE0-44A2-B5CF-990173D30868}" destId="{8A0B3EE9-9334-4A54-A258-5DF94FCF4601}" srcOrd="0" destOrd="0" presId="urn:microsoft.com/office/officeart/2005/8/layout/bProcess4"/>
    <dgm:cxn modelId="{41E3AF27-EE8E-4CF0-A245-69E22FF71772}" type="presOf" srcId="{157FB0B3-AE46-45C3-8BF0-878996EF91D5}" destId="{B488A26B-1BEF-4B0D-B01B-50490182A2CC}" srcOrd="0" destOrd="0" presId="urn:microsoft.com/office/officeart/2005/8/layout/bProcess4"/>
    <dgm:cxn modelId="{97813428-4A5D-41FB-80F4-EF0D36A06B9A}" type="presOf" srcId="{3520B672-ABBF-4188-ACFA-8554D4DE6E63}" destId="{C2E58226-DA97-4B19-AD43-D4586FD8837C}" srcOrd="0" destOrd="0" presId="urn:microsoft.com/office/officeart/2005/8/layout/bProcess4"/>
    <dgm:cxn modelId="{76DE0E29-9346-401C-878B-68CF39EC7EBB}" srcId="{3520B672-ABBF-4188-ACFA-8554D4DE6E63}" destId="{F7BF9405-77F7-426B-B5CE-242A0073DF0E}" srcOrd="4" destOrd="0" parTransId="{572FC1F6-87D9-4663-81BB-1AD7EE448932}" sibTransId="{4358D829-D086-493B-81C3-04784F533A9B}"/>
    <dgm:cxn modelId="{10729E37-AE9C-407B-8F07-0896D19316A6}" type="presOf" srcId="{A5706DB6-8808-452C-ACBB-4933D01E5447}" destId="{E8169021-5F11-424B-BFF7-A4C97265599D}" srcOrd="0" destOrd="0" presId="urn:microsoft.com/office/officeart/2005/8/layout/bProcess4"/>
    <dgm:cxn modelId="{1C9AD052-C867-4C84-9C32-DDB714449ACF}" srcId="{3520B672-ABBF-4188-ACFA-8554D4DE6E63}" destId="{24F3B795-9B88-4020-8ADB-9AAE0389B618}" srcOrd="5" destOrd="0" parTransId="{D8FC37C8-205D-494E-9EF5-B921947F3FAA}" sibTransId="{157FB0B3-AE46-45C3-8BF0-878996EF91D5}"/>
    <dgm:cxn modelId="{478B1155-3109-4F69-A98C-BB9F7568E3D9}" srcId="{3520B672-ABBF-4188-ACFA-8554D4DE6E63}" destId="{C2EBF45A-6C7A-483E-ABE3-74CC67ECA77E}" srcOrd="7" destOrd="0" parTransId="{4EBBCE9D-D389-4D6B-88FA-F4066C62EB59}" sibTransId="{BD463104-B134-4D90-9743-D36A74CDFB37}"/>
    <dgm:cxn modelId="{99FD6D84-E5DA-44C1-92F7-3F8E1FFE722A}" type="presOf" srcId="{4BC0ACFF-37F8-473E-8B12-35E527AC26BE}" destId="{5EF2BDEC-7078-4399-A1B5-14CB3DC362B9}" srcOrd="0" destOrd="0" presId="urn:microsoft.com/office/officeart/2005/8/layout/bProcess4"/>
    <dgm:cxn modelId="{EE65158D-1939-44DF-9F71-BFC0AFBBBFCD}" type="presOf" srcId="{4A86CE14-EFD1-4034-BABC-E60426057590}" destId="{6D0C3FBA-CABF-4871-87BC-CB7F530735C2}" srcOrd="0" destOrd="0" presId="urn:microsoft.com/office/officeart/2005/8/layout/bProcess4"/>
    <dgm:cxn modelId="{A0189191-2D76-4FB1-AD1E-92A6FC9A4581}" srcId="{3520B672-ABBF-4188-ACFA-8554D4DE6E63}" destId="{4A86CE14-EFD1-4034-BABC-E60426057590}" srcOrd="6" destOrd="0" parTransId="{B906A377-3E76-4F76-8578-EF91D0AEAC08}" sibTransId="{F7877C48-272D-437E-A0E9-EAB42C8245D3}"/>
    <dgm:cxn modelId="{3C9862A6-7130-407C-AFC9-E527A4F034AB}" type="presOf" srcId="{F7BF9405-77F7-426B-B5CE-242A0073DF0E}" destId="{0ADFA67E-81BF-4728-A8FB-6AA746F83E92}" srcOrd="0" destOrd="0" presId="urn:microsoft.com/office/officeart/2005/8/layout/bProcess4"/>
    <dgm:cxn modelId="{52D382A7-45FD-44D3-8656-C82B6BF9D4C6}" srcId="{3520B672-ABBF-4188-ACFA-8554D4DE6E63}" destId="{49FE5681-7A35-4303-883D-F4F49EBF645E}" srcOrd="1" destOrd="0" parTransId="{B910E553-C137-428E-BE05-5145A2CE0F52}" sibTransId="{9277F591-DFF3-499C-AB97-92A46CC493F0}"/>
    <dgm:cxn modelId="{CBD2E9A9-D33D-42F0-B181-0205CDA76ADB}" type="presOf" srcId="{9277F591-DFF3-499C-AB97-92A46CC493F0}" destId="{92F7191F-16D0-479A-9572-2AC5E9C4EE6C}" srcOrd="0" destOrd="0" presId="urn:microsoft.com/office/officeart/2005/8/layout/bProcess4"/>
    <dgm:cxn modelId="{00EF00AC-DA8C-4ABB-B3A5-245B3BF4C50C}" type="presOf" srcId="{94547F1B-6CEC-4F0C-9888-E834EEBD59B1}" destId="{0A5D334B-BDCE-4641-8384-FB6655CFAB79}" srcOrd="0" destOrd="0" presId="urn:microsoft.com/office/officeart/2005/8/layout/bProcess4"/>
    <dgm:cxn modelId="{104C41BC-E343-45B8-B4FC-B9C27E8306B0}" type="presOf" srcId="{EE185B43-6CFC-43A3-8D65-026714AB371F}" destId="{55F85E0E-3122-42FC-86F4-E2B37B332DEB}" srcOrd="0" destOrd="0" presId="urn:microsoft.com/office/officeart/2005/8/layout/bProcess4"/>
    <dgm:cxn modelId="{E5EB0DBF-EB63-4F7B-AAC5-B758E47E8369}" type="presOf" srcId="{F7877C48-272D-437E-A0E9-EAB42C8245D3}" destId="{4608829B-66D0-49C3-8C8C-13C484499ED3}" srcOrd="0" destOrd="0" presId="urn:microsoft.com/office/officeart/2005/8/layout/bProcess4"/>
    <dgm:cxn modelId="{F8E3AAD2-92C5-4052-8668-B0ED3A1D5C78}" type="presOf" srcId="{24F3B795-9B88-4020-8ADB-9AAE0389B618}" destId="{925B4BAB-B2E0-49CD-9BE8-7310BD6089DB}" srcOrd="0" destOrd="0" presId="urn:microsoft.com/office/officeart/2005/8/layout/bProcess4"/>
    <dgm:cxn modelId="{F03966E3-7900-4C36-B212-636CCBEB4A12}" type="presOf" srcId="{4358D829-D086-493B-81C3-04784F533A9B}" destId="{8268468C-02F3-4D20-99A6-8C65ACC4A6BA}" srcOrd="0" destOrd="0" presId="urn:microsoft.com/office/officeart/2005/8/layout/bProcess4"/>
    <dgm:cxn modelId="{9D57DBF0-B8F0-4719-8F76-B54B7F263C12}" srcId="{3520B672-ABBF-4188-ACFA-8554D4DE6E63}" destId="{EE185B43-6CFC-43A3-8D65-026714AB371F}" srcOrd="3" destOrd="0" parTransId="{8508E96C-FBBD-476F-B546-DF54DBEED284}" sibTransId="{E0C7A4E5-4DE0-44A2-B5CF-990173D30868}"/>
    <dgm:cxn modelId="{169F3FF2-BF05-4D89-BB5F-6870DF90792E}" srcId="{3520B672-ABBF-4188-ACFA-8554D4DE6E63}" destId="{4BC0ACFF-37F8-473E-8B12-35E527AC26BE}" srcOrd="2" destOrd="0" parTransId="{DE2B28AA-5CBE-4F9B-B59D-3F3F27D3A724}" sibTransId="{A5706DB6-8808-452C-ACBB-4933D01E5447}"/>
    <dgm:cxn modelId="{EAE1DBFD-DEB6-4E7A-B7E4-146A3AB13EBF}" type="presOf" srcId="{B641A61D-537B-47DC-9BD6-EF639F6434C0}" destId="{E34C7225-2CBF-4E40-9E66-572F4B1B1437}" srcOrd="0" destOrd="0" presId="urn:microsoft.com/office/officeart/2005/8/layout/bProcess4"/>
    <dgm:cxn modelId="{152152C1-E13C-4A12-A819-076AF062F07A}" type="presParOf" srcId="{C2E58226-DA97-4B19-AD43-D4586FD8837C}" destId="{685C6E18-DE71-4CDA-B2A5-AAE9BFB951B3}" srcOrd="0" destOrd="0" presId="urn:microsoft.com/office/officeart/2005/8/layout/bProcess4"/>
    <dgm:cxn modelId="{8C33DB8C-55CE-4DAF-957E-344FD9778168}" type="presParOf" srcId="{685C6E18-DE71-4CDA-B2A5-AAE9BFB951B3}" destId="{806782CF-0F3B-4FBE-BEEB-A61C09A0A53C}" srcOrd="0" destOrd="0" presId="urn:microsoft.com/office/officeart/2005/8/layout/bProcess4"/>
    <dgm:cxn modelId="{501293B9-1BE5-4191-A3F6-1A3FA61DFA76}" type="presParOf" srcId="{685C6E18-DE71-4CDA-B2A5-AAE9BFB951B3}" destId="{E34C7225-2CBF-4E40-9E66-572F4B1B1437}" srcOrd="1" destOrd="0" presId="urn:microsoft.com/office/officeart/2005/8/layout/bProcess4"/>
    <dgm:cxn modelId="{94ED8139-2B62-4FC8-B773-FDBB44291A81}" type="presParOf" srcId="{C2E58226-DA97-4B19-AD43-D4586FD8837C}" destId="{0A5D334B-BDCE-4641-8384-FB6655CFAB79}" srcOrd="1" destOrd="0" presId="urn:microsoft.com/office/officeart/2005/8/layout/bProcess4"/>
    <dgm:cxn modelId="{A17C0FC5-7267-4465-8760-60BE9C229BD6}" type="presParOf" srcId="{C2E58226-DA97-4B19-AD43-D4586FD8837C}" destId="{9EDE044D-4416-42CC-8E9F-CCCE0D173EF3}" srcOrd="2" destOrd="0" presId="urn:microsoft.com/office/officeart/2005/8/layout/bProcess4"/>
    <dgm:cxn modelId="{4F005AD5-56BC-4D94-AFA9-F59DF6BBFFF0}" type="presParOf" srcId="{9EDE044D-4416-42CC-8E9F-CCCE0D173EF3}" destId="{263DD585-96FE-414A-BB09-26677661F9C7}" srcOrd="0" destOrd="0" presId="urn:microsoft.com/office/officeart/2005/8/layout/bProcess4"/>
    <dgm:cxn modelId="{C5C520BC-CF19-4071-AE07-756DC9AA4A9B}" type="presParOf" srcId="{9EDE044D-4416-42CC-8E9F-CCCE0D173EF3}" destId="{FF7DBDB3-05EA-48B1-BC42-0BC7D9117C20}" srcOrd="1" destOrd="0" presId="urn:microsoft.com/office/officeart/2005/8/layout/bProcess4"/>
    <dgm:cxn modelId="{9F7C54E1-8267-4EE4-B60B-306C3E133BB7}" type="presParOf" srcId="{C2E58226-DA97-4B19-AD43-D4586FD8837C}" destId="{92F7191F-16D0-479A-9572-2AC5E9C4EE6C}" srcOrd="3" destOrd="0" presId="urn:microsoft.com/office/officeart/2005/8/layout/bProcess4"/>
    <dgm:cxn modelId="{2BA86458-CF04-489A-BA0F-BAAF116741E4}" type="presParOf" srcId="{C2E58226-DA97-4B19-AD43-D4586FD8837C}" destId="{FDB19966-A80A-43CB-8320-E2DCB753AAFB}" srcOrd="4" destOrd="0" presId="urn:microsoft.com/office/officeart/2005/8/layout/bProcess4"/>
    <dgm:cxn modelId="{BBD90F76-B2A3-4DF1-BAE7-774A45EEAED9}" type="presParOf" srcId="{FDB19966-A80A-43CB-8320-E2DCB753AAFB}" destId="{6CB42D3C-AA61-4F27-9371-D780446ECF96}" srcOrd="0" destOrd="0" presId="urn:microsoft.com/office/officeart/2005/8/layout/bProcess4"/>
    <dgm:cxn modelId="{4E26B35D-907F-484B-880A-95504FB5918F}" type="presParOf" srcId="{FDB19966-A80A-43CB-8320-E2DCB753AAFB}" destId="{5EF2BDEC-7078-4399-A1B5-14CB3DC362B9}" srcOrd="1" destOrd="0" presId="urn:microsoft.com/office/officeart/2005/8/layout/bProcess4"/>
    <dgm:cxn modelId="{316ACE38-4DA7-4CA6-9FD1-FA82A28827B9}" type="presParOf" srcId="{C2E58226-DA97-4B19-AD43-D4586FD8837C}" destId="{E8169021-5F11-424B-BFF7-A4C97265599D}" srcOrd="5" destOrd="0" presId="urn:microsoft.com/office/officeart/2005/8/layout/bProcess4"/>
    <dgm:cxn modelId="{53785D0B-A00A-4341-946F-50EB879C1CDC}" type="presParOf" srcId="{C2E58226-DA97-4B19-AD43-D4586FD8837C}" destId="{C648358C-B327-47D5-9813-228034635F23}" srcOrd="6" destOrd="0" presId="urn:microsoft.com/office/officeart/2005/8/layout/bProcess4"/>
    <dgm:cxn modelId="{B2E6473A-3F4D-455D-B2CA-54ED060837D7}" type="presParOf" srcId="{C648358C-B327-47D5-9813-228034635F23}" destId="{A159121B-4010-490D-894F-EA5B420FCC57}" srcOrd="0" destOrd="0" presId="urn:microsoft.com/office/officeart/2005/8/layout/bProcess4"/>
    <dgm:cxn modelId="{6A9BBED9-C00C-4D14-8822-2FCB047DF9B6}" type="presParOf" srcId="{C648358C-B327-47D5-9813-228034635F23}" destId="{55F85E0E-3122-42FC-86F4-E2B37B332DEB}" srcOrd="1" destOrd="0" presId="urn:microsoft.com/office/officeart/2005/8/layout/bProcess4"/>
    <dgm:cxn modelId="{20751B62-E8F5-4F81-8BFE-C9952F0AE621}" type="presParOf" srcId="{C2E58226-DA97-4B19-AD43-D4586FD8837C}" destId="{8A0B3EE9-9334-4A54-A258-5DF94FCF4601}" srcOrd="7" destOrd="0" presId="urn:microsoft.com/office/officeart/2005/8/layout/bProcess4"/>
    <dgm:cxn modelId="{BD2D0DD1-D03C-487B-AE42-B46264BD2C2C}" type="presParOf" srcId="{C2E58226-DA97-4B19-AD43-D4586FD8837C}" destId="{E2B4D8FA-6B7B-4BC1-9452-EA2A6CAB38BD}" srcOrd="8" destOrd="0" presId="urn:microsoft.com/office/officeart/2005/8/layout/bProcess4"/>
    <dgm:cxn modelId="{F6478391-161A-42BD-94A1-BD98BAC9B189}" type="presParOf" srcId="{E2B4D8FA-6B7B-4BC1-9452-EA2A6CAB38BD}" destId="{8E247FF5-DAE3-40F8-A981-3B5089E7B5F7}" srcOrd="0" destOrd="0" presId="urn:microsoft.com/office/officeart/2005/8/layout/bProcess4"/>
    <dgm:cxn modelId="{05CE08ED-705A-46B3-8D7C-EFF77645D667}" type="presParOf" srcId="{E2B4D8FA-6B7B-4BC1-9452-EA2A6CAB38BD}" destId="{0ADFA67E-81BF-4728-A8FB-6AA746F83E92}" srcOrd="1" destOrd="0" presId="urn:microsoft.com/office/officeart/2005/8/layout/bProcess4"/>
    <dgm:cxn modelId="{C50B59EA-E359-432F-9573-D6D5DEACABA5}" type="presParOf" srcId="{C2E58226-DA97-4B19-AD43-D4586FD8837C}" destId="{8268468C-02F3-4D20-99A6-8C65ACC4A6BA}" srcOrd="9" destOrd="0" presId="urn:microsoft.com/office/officeart/2005/8/layout/bProcess4"/>
    <dgm:cxn modelId="{CA078C7A-3A03-49FE-BFE3-DFDB40F072BA}" type="presParOf" srcId="{C2E58226-DA97-4B19-AD43-D4586FD8837C}" destId="{A7A0A696-9168-496B-A2E6-2FE438D7EA76}" srcOrd="10" destOrd="0" presId="urn:microsoft.com/office/officeart/2005/8/layout/bProcess4"/>
    <dgm:cxn modelId="{24844094-CA47-4330-974D-47E226FFEFE3}" type="presParOf" srcId="{A7A0A696-9168-496B-A2E6-2FE438D7EA76}" destId="{ADCC0A8C-7BCF-45DC-BF51-F1B259AB7289}" srcOrd="0" destOrd="0" presId="urn:microsoft.com/office/officeart/2005/8/layout/bProcess4"/>
    <dgm:cxn modelId="{AF43209B-7FD3-4E2E-A147-27AEC09CD070}" type="presParOf" srcId="{A7A0A696-9168-496B-A2E6-2FE438D7EA76}" destId="{925B4BAB-B2E0-49CD-9BE8-7310BD6089DB}" srcOrd="1" destOrd="0" presId="urn:microsoft.com/office/officeart/2005/8/layout/bProcess4"/>
    <dgm:cxn modelId="{4B75028B-BDE6-47D0-A82A-B51F2A3C29B8}" type="presParOf" srcId="{C2E58226-DA97-4B19-AD43-D4586FD8837C}" destId="{B488A26B-1BEF-4B0D-B01B-50490182A2CC}" srcOrd="11" destOrd="0" presId="urn:microsoft.com/office/officeart/2005/8/layout/bProcess4"/>
    <dgm:cxn modelId="{CBB6A341-7331-4951-9346-3477A2AB041A}" type="presParOf" srcId="{C2E58226-DA97-4B19-AD43-D4586FD8837C}" destId="{750132F3-4EE1-4451-ADF6-4A335ED69DF5}" srcOrd="12" destOrd="0" presId="urn:microsoft.com/office/officeart/2005/8/layout/bProcess4"/>
    <dgm:cxn modelId="{4485898B-E7CE-419C-AB04-9CF1139E63CD}" type="presParOf" srcId="{750132F3-4EE1-4451-ADF6-4A335ED69DF5}" destId="{1573659C-59E2-4F18-929B-45CD409A8EF8}" srcOrd="0" destOrd="0" presId="urn:microsoft.com/office/officeart/2005/8/layout/bProcess4"/>
    <dgm:cxn modelId="{7DCF6427-B15B-4DE9-BDDD-19F510C7108A}" type="presParOf" srcId="{750132F3-4EE1-4451-ADF6-4A335ED69DF5}" destId="{6D0C3FBA-CABF-4871-87BC-CB7F530735C2}" srcOrd="1" destOrd="0" presId="urn:microsoft.com/office/officeart/2005/8/layout/bProcess4"/>
    <dgm:cxn modelId="{A2CF6AAC-F3B7-4320-B6C5-5C53304B7BB8}" type="presParOf" srcId="{C2E58226-DA97-4B19-AD43-D4586FD8837C}" destId="{4608829B-66D0-49C3-8C8C-13C484499ED3}" srcOrd="13" destOrd="0" presId="urn:microsoft.com/office/officeart/2005/8/layout/bProcess4"/>
    <dgm:cxn modelId="{64D0E290-970D-4348-B533-F8F6C331725B}" type="presParOf" srcId="{C2E58226-DA97-4B19-AD43-D4586FD8837C}" destId="{742AEA4D-2FCA-42A1-83E4-86B72BDF75A8}" srcOrd="14" destOrd="0" presId="urn:microsoft.com/office/officeart/2005/8/layout/bProcess4"/>
    <dgm:cxn modelId="{594002A8-0645-45E6-834D-F3A908F791BC}" type="presParOf" srcId="{742AEA4D-2FCA-42A1-83E4-86B72BDF75A8}" destId="{226DD8E0-07E2-4F01-93EC-3C11ECC457F8}" srcOrd="0" destOrd="0" presId="urn:microsoft.com/office/officeart/2005/8/layout/bProcess4"/>
    <dgm:cxn modelId="{75411380-3291-41B8-8A8B-F8AD86FF17CF}" type="presParOf" srcId="{742AEA4D-2FCA-42A1-83E4-86B72BDF75A8}" destId="{6BD35810-7235-4AB6-96A6-959A078D7895}"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6F3654-32E3-4042-B242-A4F10E9B67E0}" type="doc">
      <dgm:prSet loTypeId="urn:microsoft.com/office/officeart/2005/8/layout/bProcess3" loCatId="process" qsTypeId="urn:microsoft.com/office/officeart/2005/8/quickstyle/3d2" qsCatId="3D" csTypeId="urn:microsoft.com/office/officeart/2005/8/colors/accent0_3" csCatId="mainScheme" phldr="1"/>
      <dgm:spPr/>
      <dgm:t>
        <a:bodyPr/>
        <a:lstStyle/>
        <a:p>
          <a:endParaRPr lang="en-US"/>
        </a:p>
      </dgm:t>
    </dgm:pt>
    <dgm:pt modelId="{8BF5CDEF-BB52-4D1A-94C1-60B3FDC3238E}">
      <dgm:prSet phldrT="[Text]" custT="1"/>
      <dgm:spPr/>
      <dgm:t>
        <a:bodyPr/>
        <a:lstStyle/>
        <a:p>
          <a:r>
            <a:rPr lang="en-US" sz="2400" dirty="0">
              <a:latin typeface="Times New Roman" panose="02020603050405020304" pitchFamily="18" charset="0"/>
              <a:cs typeface="Times New Roman" panose="02020603050405020304" pitchFamily="18" charset="0"/>
            </a:rPr>
            <a:t>Water supply in 2019</a:t>
          </a:r>
        </a:p>
      </dgm:t>
    </dgm:pt>
    <dgm:pt modelId="{C9BB351C-15C3-4353-8EF7-31BD24F4F609}" type="parTrans" cxnId="{021814F8-1B7B-4866-8929-C53B34491D77}">
      <dgm:prSet/>
      <dgm:spPr/>
      <dgm:t>
        <a:bodyPr/>
        <a:lstStyle/>
        <a:p>
          <a:endParaRPr lang="en-US"/>
        </a:p>
      </dgm:t>
    </dgm:pt>
    <dgm:pt modelId="{B9F96400-E042-49D2-8665-7EAB5639B641}" type="sibTrans" cxnId="{021814F8-1B7B-4866-8929-C53B34491D77}">
      <dgm:prSet/>
      <dgm:spPr/>
      <dgm:t>
        <a:bodyPr/>
        <a:lstStyle/>
        <a:p>
          <a:endParaRPr lang="en-US"/>
        </a:p>
      </dgm:t>
    </dgm:pt>
    <dgm:pt modelId="{14DCCEC9-3BEB-4685-A88A-E649685D475F}">
      <dgm:prSet phldrT="[Text]" custT="1"/>
      <dgm:spPr/>
      <dgm:t>
        <a:bodyPr/>
        <a:lstStyle/>
        <a:p>
          <a:r>
            <a:rPr lang="en-US" sz="2400" dirty="0">
              <a:latin typeface="Times New Roman" panose="02020603050405020304" pitchFamily="18" charset="0"/>
              <a:cs typeface="Times New Roman" panose="02020603050405020304" pitchFamily="18" charset="0"/>
            </a:rPr>
            <a:t>Water supply in 2020</a:t>
          </a:r>
        </a:p>
      </dgm:t>
    </dgm:pt>
    <dgm:pt modelId="{919BDA31-4B4C-42D2-BE4A-38F6159ED4F2}" type="parTrans" cxnId="{94984FA5-D3E4-405F-9A13-1E6C36ADDA9E}">
      <dgm:prSet/>
      <dgm:spPr/>
      <dgm:t>
        <a:bodyPr/>
        <a:lstStyle/>
        <a:p>
          <a:endParaRPr lang="en-US"/>
        </a:p>
      </dgm:t>
    </dgm:pt>
    <dgm:pt modelId="{BFAB54B9-1ABD-484C-972A-A267A6F5378A}" type="sibTrans" cxnId="{94984FA5-D3E4-405F-9A13-1E6C36ADDA9E}">
      <dgm:prSet/>
      <dgm:spPr/>
      <dgm:t>
        <a:bodyPr/>
        <a:lstStyle/>
        <a:p>
          <a:endParaRPr lang="en-US"/>
        </a:p>
      </dgm:t>
    </dgm:pt>
    <dgm:pt modelId="{234B3159-6A12-460C-8A86-576CA4A697C2}">
      <dgm:prSet phldrT="[Text]" custT="1"/>
      <dgm:spPr/>
      <dgm:t>
        <a:bodyPr/>
        <a:lstStyle/>
        <a:p>
          <a:r>
            <a:rPr lang="en-US" sz="2400" dirty="0">
              <a:latin typeface="Times New Roman" panose="02020603050405020304" pitchFamily="18" charset="0"/>
              <a:cs typeface="Times New Roman" panose="02020603050405020304" pitchFamily="18" charset="0"/>
            </a:rPr>
            <a:t>new consumption groups</a:t>
          </a:r>
        </a:p>
      </dgm:t>
    </dgm:pt>
    <dgm:pt modelId="{B5A557FE-1431-439F-8722-D15ED43B49F8}" type="parTrans" cxnId="{99EF773F-0458-46D3-BFC7-41005419F4C7}">
      <dgm:prSet/>
      <dgm:spPr/>
      <dgm:t>
        <a:bodyPr/>
        <a:lstStyle/>
        <a:p>
          <a:endParaRPr lang="en-US"/>
        </a:p>
      </dgm:t>
    </dgm:pt>
    <dgm:pt modelId="{1AB69279-0A1B-4701-9629-4ED57A9F1947}" type="sibTrans" cxnId="{99EF773F-0458-46D3-BFC7-41005419F4C7}">
      <dgm:prSet/>
      <dgm:spPr/>
      <dgm:t>
        <a:bodyPr/>
        <a:lstStyle/>
        <a:p>
          <a:endParaRPr lang="en-US"/>
        </a:p>
      </dgm:t>
    </dgm:pt>
    <dgm:pt modelId="{7D8DD3E9-7639-4757-ABBA-DC1A79BDD552}">
      <dgm:prSet phldrT="[Text]" custT="1"/>
      <dgm:spPr/>
      <dgm:t>
        <a:bodyPr/>
        <a:lstStyle/>
        <a:p>
          <a:r>
            <a:rPr lang="en-US" sz="2400" dirty="0">
              <a:latin typeface="Times New Roman" panose="02020603050405020304" pitchFamily="18" charset="0"/>
              <a:cs typeface="Times New Roman" panose="02020603050405020304" pitchFamily="18" charset="0"/>
            </a:rPr>
            <a:t>future Water supply </a:t>
          </a:r>
        </a:p>
      </dgm:t>
    </dgm:pt>
    <dgm:pt modelId="{E4C48AF2-8998-49C4-89C6-E7848FF5B1BC}" type="parTrans" cxnId="{5CD2413D-F9F4-4357-A6E6-6BE9D21CF6D8}">
      <dgm:prSet/>
      <dgm:spPr/>
      <dgm:t>
        <a:bodyPr/>
        <a:lstStyle/>
        <a:p>
          <a:endParaRPr lang="en-US"/>
        </a:p>
      </dgm:t>
    </dgm:pt>
    <dgm:pt modelId="{C7265818-F78D-44F6-85DC-592F1C2B1B90}" type="sibTrans" cxnId="{5CD2413D-F9F4-4357-A6E6-6BE9D21CF6D8}">
      <dgm:prSet/>
      <dgm:spPr/>
      <dgm:t>
        <a:bodyPr/>
        <a:lstStyle/>
        <a:p>
          <a:endParaRPr lang="en-US"/>
        </a:p>
      </dgm:t>
    </dgm:pt>
    <dgm:pt modelId="{C17AD995-9A72-4E44-8AFA-CF6C662AE9A4}">
      <dgm:prSet phldrT="[Text]" custT="1"/>
      <dgm:spPr/>
      <dgm:t>
        <a:bodyPr/>
        <a:lstStyle/>
        <a:p>
          <a:r>
            <a:rPr lang="en-US" sz="2400" dirty="0">
              <a:latin typeface="Times New Roman" panose="02020603050405020304" pitchFamily="18" charset="0"/>
              <a:cs typeface="Times New Roman" panose="02020603050405020304" pitchFamily="18" charset="0"/>
            </a:rPr>
            <a:t>Future Water gap</a:t>
          </a:r>
        </a:p>
      </dgm:t>
    </dgm:pt>
    <dgm:pt modelId="{61E31094-5169-451B-A7C9-38D90C7B86AA}" type="parTrans" cxnId="{94332E38-7E92-4F5C-A806-70B72D60C7BD}">
      <dgm:prSet/>
      <dgm:spPr/>
      <dgm:t>
        <a:bodyPr/>
        <a:lstStyle/>
        <a:p>
          <a:endParaRPr lang="en-US"/>
        </a:p>
      </dgm:t>
    </dgm:pt>
    <dgm:pt modelId="{86D4AB82-1BB4-4E28-834A-6CBE28CBB71F}" type="sibTrans" cxnId="{94332E38-7E92-4F5C-A806-70B72D60C7BD}">
      <dgm:prSet/>
      <dgm:spPr/>
      <dgm:t>
        <a:bodyPr/>
        <a:lstStyle/>
        <a:p>
          <a:endParaRPr lang="en-US"/>
        </a:p>
      </dgm:t>
    </dgm:pt>
    <dgm:pt modelId="{382D95F8-7393-4829-9B0B-F3C5FA2CF3DA}" type="pres">
      <dgm:prSet presAssocID="{0F6F3654-32E3-4042-B242-A4F10E9B67E0}" presName="Name0" presStyleCnt="0">
        <dgm:presLayoutVars>
          <dgm:dir/>
          <dgm:resizeHandles val="exact"/>
        </dgm:presLayoutVars>
      </dgm:prSet>
      <dgm:spPr/>
    </dgm:pt>
    <dgm:pt modelId="{EE338670-19F5-4431-AD80-6ABF9F422E7B}" type="pres">
      <dgm:prSet presAssocID="{8BF5CDEF-BB52-4D1A-94C1-60B3FDC3238E}" presName="node" presStyleLbl="node1" presStyleIdx="0" presStyleCnt="5">
        <dgm:presLayoutVars>
          <dgm:bulletEnabled val="1"/>
        </dgm:presLayoutVars>
      </dgm:prSet>
      <dgm:spPr/>
    </dgm:pt>
    <dgm:pt modelId="{C47B3B49-9CED-43A0-8DD7-0E38D19597D9}" type="pres">
      <dgm:prSet presAssocID="{B9F96400-E042-49D2-8665-7EAB5639B641}" presName="sibTrans" presStyleLbl="sibTrans1D1" presStyleIdx="0" presStyleCnt="4"/>
      <dgm:spPr/>
    </dgm:pt>
    <dgm:pt modelId="{AF847D61-6EF5-431D-A3AC-7D2E195492CA}" type="pres">
      <dgm:prSet presAssocID="{B9F96400-E042-49D2-8665-7EAB5639B641}" presName="connectorText" presStyleLbl="sibTrans1D1" presStyleIdx="0" presStyleCnt="4"/>
      <dgm:spPr/>
    </dgm:pt>
    <dgm:pt modelId="{1F4D193B-1BF8-409A-8CC9-D0BA30601726}" type="pres">
      <dgm:prSet presAssocID="{14DCCEC9-3BEB-4685-A88A-E649685D475F}" presName="node" presStyleLbl="node1" presStyleIdx="1" presStyleCnt="5">
        <dgm:presLayoutVars>
          <dgm:bulletEnabled val="1"/>
        </dgm:presLayoutVars>
      </dgm:prSet>
      <dgm:spPr/>
    </dgm:pt>
    <dgm:pt modelId="{A31933BC-9038-4553-9FEC-04AD1C2F62FF}" type="pres">
      <dgm:prSet presAssocID="{BFAB54B9-1ABD-484C-972A-A267A6F5378A}" presName="sibTrans" presStyleLbl="sibTrans1D1" presStyleIdx="1" presStyleCnt="4"/>
      <dgm:spPr/>
    </dgm:pt>
    <dgm:pt modelId="{75EF864D-142B-45EE-AAFE-B0C688723831}" type="pres">
      <dgm:prSet presAssocID="{BFAB54B9-1ABD-484C-972A-A267A6F5378A}" presName="connectorText" presStyleLbl="sibTrans1D1" presStyleIdx="1" presStyleCnt="4"/>
      <dgm:spPr/>
    </dgm:pt>
    <dgm:pt modelId="{41325BF5-00DA-44A6-BDB7-E79E22BA81EF}" type="pres">
      <dgm:prSet presAssocID="{234B3159-6A12-460C-8A86-576CA4A697C2}" presName="node" presStyleLbl="node1" presStyleIdx="2" presStyleCnt="5">
        <dgm:presLayoutVars>
          <dgm:bulletEnabled val="1"/>
        </dgm:presLayoutVars>
      </dgm:prSet>
      <dgm:spPr/>
    </dgm:pt>
    <dgm:pt modelId="{AB3A6557-A3C9-4A98-ABFA-64CD1B84A7B5}" type="pres">
      <dgm:prSet presAssocID="{1AB69279-0A1B-4701-9629-4ED57A9F1947}" presName="sibTrans" presStyleLbl="sibTrans1D1" presStyleIdx="2" presStyleCnt="4"/>
      <dgm:spPr/>
    </dgm:pt>
    <dgm:pt modelId="{5079C6C3-660B-4005-9C90-CD3C71E62EDC}" type="pres">
      <dgm:prSet presAssocID="{1AB69279-0A1B-4701-9629-4ED57A9F1947}" presName="connectorText" presStyleLbl="sibTrans1D1" presStyleIdx="2" presStyleCnt="4"/>
      <dgm:spPr/>
    </dgm:pt>
    <dgm:pt modelId="{84A20167-3D8E-4FC0-887C-F68DA64EA372}" type="pres">
      <dgm:prSet presAssocID="{7D8DD3E9-7639-4757-ABBA-DC1A79BDD552}" presName="node" presStyleLbl="node1" presStyleIdx="3" presStyleCnt="5">
        <dgm:presLayoutVars>
          <dgm:bulletEnabled val="1"/>
        </dgm:presLayoutVars>
      </dgm:prSet>
      <dgm:spPr/>
    </dgm:pt>
    <dgm:pt modelId="{FF7D6F05-19A6-4802-9A66-7FECFB7418A5}" type="pres">
      <dgm:prSet presAssocID="{C7265818-F78D-44F6-85DC-592F1C2B1B90}" presName="sibTrans" presStyleLbl="sibTrans1D1" presStyleIdx="3" presStyleCnt="4"/>
      <dgm:spPr/>
    </dgm:pt>
    <dgm:pt modelId="{DCFDCEAD-FCA3-4672-B71C-AF6E46B9DADB}" type="pres">
      <dgm:prSet presAssocID="{C7265818-F78D-44F6-85DC-592F1C2B1B90}" presName="connectorText" presStyleLbl="sibTrans1D1" presStyleIdx="3" presStyleCnt="4"/>
      <dgm:spPr/>
    </dgm:pt>
    <dgm:pt modelId="{C54A3756-08AD-42C7-8D89-FC667734A595}" type="pres">
      <dgm:prSet presAssocID="{C17AD995-9A72-4E44-8AFA-CF6C662AE9A4}" presName="node" presStyleLbl="node1" presStyleIdx="4" presStyleCnt="5">
        <dgm:presLayoutVars>
          <dgm:bulletEnabled val="1"/>
        </dgm:presLayoutVars>
      </dgm:prSet>
      <dgm:spPr/>
    </dgm:pt>
  </dgm:ptLst>
  <dgm:cxnLst>
    <dgm:cxn modelId="{AEBDF907-86E6-47F2-B602-A9C29206CDFC}" type="presOf" srcId="{B9F96400-E042-49D2-8665-7EAB5639B641}" destId="{C47B3B49-9CED-43A0-8DD7-0E38D19597D9}" srcOrd="0" destOrd="0" presId="urn:microsoft.com/office/officeart/2005/8/layout/bProcess3"/>
    <dgm:cxn modelId="{FCEE830E-FFDC-4217-AE01-7961D10053C3}" type="presOf" srcId="{1AB69279-0A1B-4701-9629-4ED57A9F1947}" destId="{5079C6C3-660B-4005-9C90-CD3C71E62EDC}" srcOrd="1" destOrd="0" presId="urn:microsoft.com/office/officeart/2005/8/layout/bProcess3"/>
    <dgm:cxn modelId="{1F5D7E15-FC06-433B-9F8B-94A5F0BE5D44}" type="presOf" srcId="{7D8DD3E9-7639-4757-ABBA-DC1A79BDD552}" destId="{84A20167-3D8E-4FC0-887C-F68DA64EA372}" srcOrd="0" destOrd="0" presId="urn:microsoft.com/office/officeart/2005/8/layout/bProcess3"/>
    <dgm:cxn modelId="{94332E38-7E92-4F5C-A806-70B72D60C7BD}" srcId="{0F6F3654-32E3-4042-B242-A4F10E9B67E0}" destId="{C17AD995-9A72-4E44-8AFA-CF6C662AE9A4}" srcOrd="4" destOrd="0" parTransId="{61E31094-5169-451B-A7C9-38D90C7B86AA}" sibTransId="{86D4AB82-1BB4-4E28-834A-6CBE28CBB71F}"/>
    <dgm:cxn modelId="{5CD2413D-F9F4-4357-A6E6-6BE9D21CF6D8}" srcId="{0F6F3654-32E3-4042-B242-A4F10E9B67E0}" destId="{7D8DD3E9-7639-4757-ABBA-DC1A79BDD552}" srcOrd="3" destOrd="0" parTransId="{E4C48AF2-8998-49C4-89C6-E7848FF5B1BC}" sibTransId="{C7265818-F78D-44F6-85DC-592F1C2B1B90}"/>
    <dgm:cxn modelId="{99EF773F-0458-46D3-BFC7-41005419F4C7}" srcId="{0F6F3654-32E3-4042-B242-A4F10E9B67E0}" destId="{234B3159-6A12-460C-8A86-576CA4A697C2}" srcOrd="2" destOrd="0" parTransId="{B5A557FE-1431-439F-8722-D15ED43B49F8}" sibTransId="{1AB69279-0A1B-4701-9629-4ED57A9F1947}"/>
    <dgm:cxn modelId="{89C5F961-5208-43A5-A867-7D1C369CB4E6}" type="presOf" srcId="{C7265818-F78D-44F6-85DC-592F1C2B1B90}" destId="{DCFDCEAD-FCA3-4672-B71C-AF6E46B9DADB}" srcOrd="1" destOrd="0" presId="urn:microsoft.com/office/officeart/2005/8/layout/bProcess3"/>
    <dgm:cxn modelId="{9CB31A67-074A-4BA8-854D-E53A8D2E5088}" type="presOf" srcId="{234B3159-6A12-460C-8A86-576CA4A697C2}" destId="{41325BF5-00DA-44A6-BDB7-E79E22BA81EF}" srcOrd="0" destOrd="0" presId="urn:microsoft.com/office/officeart/2005/8/layout/bProcess3"/>
    <dgm:cxn modelId="{1DF67F71-61AA-41F9-85BF-7DC39760D267}" type="presOf" srcId="{0F6F3654-32E3-4042-B242-A4F10E9B67E0}" destId="{382D95F8-7393-4829-9B0B-F3C5FA2CF3DA}" srcOrd="0" destOrd="0" presId="urn:microsoft.com/office/officeart/2005/8/layout/bProcess3"/>
    <dgm:cxn modelId="{8F6D0277-41BF-4F26-99C9-B9D4B1810E36}" type="presOf" srcId="{C7265818-F78D-44F6-85DC-592F1C2B1B90}" destId="{FF7D6F05-19A6-4802-9A66-7FECFB7418A5}" srcOrd="0" destOrd="0" presId="urn:microsoft.com/office/officeart/2005/8/layout/bProcess3"/>
    <dgm:cxn modelId="{48D84B7F-767D-4314-ACA8-E221F565A3A9}" type="presOf" srcId="{14DCCEC9-3BEB-4685-A88A-E649685D475F}" destId="{1F4D193B-1BF8-409A-8CC9-D0BA30601726}" srcOrd="0" destOrd="0" presId="urn:microsoft.com/office/officeart/2005/8/layout/bProcess3"/>
    <dgm:cxn modelId="{CFF0D696-CEA8-4459-8F76-A4FE4FCFF636}" type="presOf" srcId="{C17AD995-9A72-4E44-8AFA-CF6C662AE9A4}" destId="{C54A3756-08AD-42C7-8D89-FC667734A595}" srcOrd="0" destOrd="0" presId="urn:microsoft.com/office/officeart/2005/8/layout/bProcess3"/>
    <dgm:cxn modelId="{94984FA5-D3E4-405F-9A13-1E6C36ADDA9E}" srcId="{0F6F3654-32E3-4042-B242-A4F10E9B67E0}" destId="{14DCCEC9-3BEB-4685-A88A-E649685D475F}" srcOrd="1" destOrd="0" parTransId="{919BDA31-4B4C-42D2-BE4A-38F6159ED4F2}" sibTransId="{BFAB54B9-1ABD-484C-972A-A267A6F5378A}"/>
    <dgm:cxn modelId="{999A10B1-1B00-4D49-91B6-67605D9ABBD3}" type="presOf" srcId="{BFAB54B9-1ABD-484C-972A-A267A6F5378A}" destId="{A31933BC-9038-4553-9FEC-04AD1C2F62FF}" srcOrd="0" destOrd="0" presId="urn:microsoft.com/office/officeart/2005/8/layout/bProcess3"/>
    <dgm:cxn modelId="{472905B6-D27D-4BAC-9F11-167C82A8F436}" type="presOf" srcId="{8BF5CDEF-BB52-4D1A-94C1-60B3FDC3238E}" destId="{EE338670-19F5-4431-AD80-6ABF9F422E7B}" srcOrd="0" destOrd="0" presId="urn:microsoft.com/office/officeart/2005/8/layout/bProcess3"/>
    <dgm:cxn modelId="{C110ADBC-C6E0-4A53-B7A4-4E3C978F89E5}" type="presOf" srcId="{BFAB54B9-1ABD-484C-972A-A267A6F5378A}" destId="{75EF864D-142B-45EE-AAFE-B0C688723831}" srcOrd="1" destOrd="0" presId="urn:microsoft.com/office/officeart/2005/8/layout/bProcess3"/>
    <dgm:cxn modelId="{278CADC7-96B3-4495-ABAC-5733C5D35136}" type="presOf" srcId="{B9F96400-E042-49D2-8665-7EAB5639B641}" destId="{AF847D61-6EF5-431D-A3AC-7D2E195492CA}" srcOrd="1" destOrd="0" presId="urn:microsoft.com/office/officeart/2005/8/layout/bProcess3"/>
    <dgm:cxn modelId="{65CF23E1-67A6-4F42-BACA-EFF941E55E5A}" type="presOf" srcId="{1AB69279-0A1B-4701-9629-4ED57A9F1947}" destId="{AB3A6557-A3C9-4A98-ABFA-64CD1B84A7B5}" srcOrd="0" destOrd="0" presId="urn:microsoft.com/office/officeart/2005/8/layout/bProcess3"/>
    <dgm:cxn modelId="{021814F8-1B7B-4866-8929-C53B34491D77}" srcId="{0F6F3654-32E3-4042-B242-A4F10E9B67E0}" destId="{8BF5CDEF-BB52-4D1A-94C1-60B3FDC3238E}" srcOrd="0" destOrd="0" parTransId="{C9BB351C-15C3-4353-8EF7-31BD24F4F609}" sibTransId="{B9F96400-E042-49D2-8665-7EAB5639B641}"/>
    <dgm:cxn modelId="{4674957B-B8E6-4F91-B3F2-E6986028F7CC}" type="presParOf" srcId="{382D95F8-7393-4829-9B0B-F3C5FA2CF3DA}" destId="{EE338670-19F5-4431-AD80-6ABF9F422E7B}" srcOrd="0" destOrd="0" presId="urn:microsoft.com/office/officeart/2005/8/layout/bProcess3"/>
    <dgm:cxn modelId="{EED324DF-3DFE-4936-93AA-66EA4AB84E5C}" type="presParOf" srcId="{382D95F8-7393-4829-9B0B-F3C5FA2CF3DA}" destId="{C47B3B49-9CED-43A0-8DD7-0E38D19597D9}" srcOrd="1" destOrd="0" presId="urn:microsoft.com/office/officeart/2005/8/layout/bProcess3"/>
    <dgm:cxn modelId="{EE719534-2319-48C0-A25C-EEF5540C6D07}" type="presParOf" srcId="{C47B3B49-9CED-43A0-8DD7-0E38D19597D9}" destId="{AF847D61-6EF5-431D-A3AC-7D2E195492CA}" srcOrd="0" destOrd="0" presId="urn:microsoft.com/office/officeart/2005/8/layout/bProcess3"/>
    <dgm:cxn modelId="{6224EBC0-30CE-4B23-A419-287FCEE59901}" type="presParOf" srcId="{382D95F8-7393-4829-9B0B-F3C5FA2CF3DA}" destId="{1F4D193B-1BF8-409A-8CC9-D0BA30601726}" srcOrd="2" destOrd="0" presId="urn:microsoft.com/office/officeart/2005/8/layout/bProcess3"/>
    <dgm:cxn modelId="{7D2D7268-4B00-467B-8402-345B44235C7F}" type="presParOf" srcId="{382D95F8-7393-4829-9B0B-F3C5FA2CF3DA}" destId="{A31933BC-9038-4553-9FEC-04AD1C2F62FF}" srcOrd="3" destOrd="0" presId="urn:microsoft.com/office/officeart/2005/8/layout/bProcess3"/>
    <dgm:cxn modelId="{D3C77B08-0CE4-43CD-9B09-21E735D1E2DC}" type="presParOf" srcId="{A31933BC-9038-4553-9FEC-04AD1C2F62FF}" destId="{75EF864D-142B-45EE-AAFE-B0C688723831}" srcOrd="0" destOrd="0" presId="urn:microsoft.com/office/officeart/2005/8/layout/bProcess3"/>
    <dgm:cxn modelId="{E7B8528F-CC5D-4805-B4F5-277DBF21011E}" type="presParOf" srcId="{382D95F8-7393-4829-9B0B-F3C5FA2CF3DA}" destId="{41325BF5-00DA-44A6-BDB7-E79E22BA81EF}" srcOrd="4" destOrd="0" presId="urn:microsoft.com/office/officeart/2005/8/layout/bProcess3"/>
    <dgm:cxn modelId="{09C257D6-FD8E-4125-AFF0-BAABE3AA89C3}" type="presParOf" srcId="{382D95F8-7393-4829-9B0B-F3C5FA2CF3DA}" destId="{AB3A6557-A3C9-4A98-ABFA-64CD1B84A7B5}" srcOrd="5" destOrd="0" presId="urn:microsoft.com/office/officeart/2005/8/layout/bProcess3"/>
    <dgm:cxn modelId="{AEB8BF1A-1A50-4F6C-BD36-1BC5254F358F}" type="presParOf" srcId="{AB3A6557-A3C9-4A98-ABFA-64CD1B84A7B5}" destId="{5079C6C3-660B-4005-9C90-CD3C71E62EDC}" srcOrd="0" destOrd="0" presId="urn:microsoft.com/office/officeart/2005/8/layout/bProcess3"/>
    <dgm:cxn modelId="{1DDDFB21-0F1F-4BCB-B507-827B189C5C09}" type="presParOf" srcId="{382D95F8-7393-4829-9B0B-F3C5FA2CF3DA}" destId="{84A20167-3D8E-4FC0-887C-F68DA64EA372}" srcOrd="6" destOrd="0" presId="urn:microsoft.com/office/officeart/2005/8/layout/bProcess3"/>
    <dgm:cxn modelId="{B1C2526D-6030-437F-AEFA-176BE9BDEA48}" type="presParOf" srcId="{382D95F8-7393-4829-9B0B-F3C5FA2CF3DA}" destId="{FF7D6F05-19A6-4802-9A66-7FECFB7418A5}" srcOrd="7" destOrd="0" presId="urn:microsoft.com/office/officeart/2005/8/layout/bProcess3"/>
    <dgm:cxn modelId="{E9DDA317-A0CB-416E-9272-327AB30A7A71}" type="presParOf" srcId="{FF7D6F05-19A6-4802-9A66-7FECFB7418A5}" destId="{DCFDCEAD-FCA3-4672-B71C-AF6E46B9DADB}" srcOrd="0" destOrd="0" presId="urn:microsoft.com/office/officeart/2005/8/layout/bProcess3"/>
    <dgm:cxn modelId="{5912B12E-8CD1-450E-8A2C-948809A6AB8E}" type="presParOf" srcId="{382D95F8-7393-4829-9B0B-F3C5FA2CF3DA}" destId="{C54A3756-08AD-42C7-8D89-FC667734A595}"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7A1178-45E9-459F-ACFA-8F358C4D6035}" type="doc">
      <dgm:prSet loTypeId="urn:microsoft.com/office/officeart/2005/8/layout/hierarchy2" loCatId="hierarchy" qsTypeId="urn:microsoft.com/office/officeart/2005/8/quickstyle/simple1" qsCatId="simple" csTypeId="urn:microsoft.com/office/officeart/2005/8/colors/accent0_3" csCatId="mainScheme" phldr="1"/>
      <dgm:spPr/>
      <dgm:t>
        <a:bodyPr/>
        <a:lstStyle/>
        <a:p>
          <a:endParaRPr lang="en-US"/>
        </a:p>
      </dgm:t>
    </dgm:pt>
    <dgm:pt modelId="{4D520F78-F0E6-40D2-8904-26723D34A12C}">
      <dgm:prSet phldrT="[Text]" custT="1"/>
      <dgm:spPr/>
      <dgm:t>
        <a:bodyPr/>
        <a:lstStyle/>
        <a:p>
          <a:r>
            <a:rPr lang="en-US" sz="2400" dirty="0"/>
            <a:t>rehabilitation</a:t>
          </a:r>
        </a:p>
      </dgm:t>
    </dgm:pt>
    <dgm:pt modelId="{64373B44-B5B9-4E2F-9B2E-CD18D9BEE0BA}" type="parTrans" cxnId="{5CA3B5B7-2C6B-4B84-8508-5178A829C1B2}">
      <dgm:prSet/>
      <dgm:spPr/>
      <dgm:t>
        <a:bodyPr/>
        <a:lstStyle/>
        <a:p>
          <a:endParaRPr lang="en-US"/>
        </a:p>
      </dgm:t>
    </dgm:pt>
    <dgm:pt modelId="{4A54A663-AC23-4E13-AC45-369043014FAF}" type="sibTrans" cxnId="{5CA3B5B7-2C6B-4B84-8508-5178A829C1B2}">
      <dgm:prSet/>
      <dgm:spPr/>
      <dgm:t>
        <a:bodyPr/>
        <a:lstStyle/>
        <a:p>
          <a:endParaRPr lang="en-US"/>
        </a:p>
      </dgm:t>
    </dgm:pt>
    <dgm:pt modelId="{30796774-EA58-4519-BFE7-215AD32217F6}">
      <dgm:prSet phldrT="[Text]" custT="1"/>
      <dgm:spPr/>
      <dgm:t>
        <a:bodyPr/>
        <a:lstStyle/>
        <a:p>
          <a:r>
            <a:rPr lang="en-US" sz="2400" dirty="0"/>
            <a:t>Water losses minimizing</a:t>
          </a:r>
        </a:p>
      </dgm:t>
    </dgm:pt>
    <dgm:pt modelId="{7DD74A58-DCA0-497B-94AE-5068655AACF2}" type="parTrans" cxnId="{5B4B5841-8DDE-42D7-838B-7C451B748469}">
      <dgm:prSet/>
      <dgm:spPr/>
      <dgm:t>
        <a:bodyPr/>
        <a:lstStyle/>
        <a:p>
          <a:endParaRPr lang="en-US"/>
        </a:p>
      </dgm:t>
    </dgm:pt>
    <dgm:pt modelId="{4C21AAE8-F892-47F1-B371-B962A1F3C7F6}" type="sibTrans" cxnId="{5B4B5841-8DDE-42D7-838B-7C451B748469}">
      <dgm:prSet/>
      <dgm:spPr/>
      <dgm:t>
        <a:bodyPr/>
        <a:lstStyle/>
        <a:p>
          <a:endParaRPr lang="en-US"/>
        </a:p>
      </dgm:t>
    </dgm:pt>
    <dgm:pt modelId="{D216C603-C167-4CB4-BE26-7810300B6BC8}">
      <dgm:prSet phldrT="[Text]" custT="1"/>
      <dgm:spPr/>
      <dgm:t>
        <a:bodyPr/>
        <a:lstStyle/>
        <a:p>
          <a:r>
            <a:rPr lang="en-US" sz="2400" dirty="0"/>
            <a:t>Commercial losses</a:t>
          </a:r>
        </a:p>
      </dgm:t>
    </dgm:pt>
    <dgm:pt modelId="{C6A985D9-8E32-4A91-99D4-ACBB3D8FC4FE}" type="parTrans" cxnId="{3276250C-0719-429E-BED8-9AC56263D7A1}">
      <dgm:prSet/>
      <dgm:spPr/>
      <dgm:t>
        <a:bodyPr/>
        <a:lstStyle/>
        <a:p>
          <a:endParaRPr lang="en-US"/>
        </a:p>
      </dgm:t>
    </dgm:pt>
    <dgm:pt modelId="{2FF29B91-274C-4721-B583-22B9DB825410}" type="sibTrans" cxnId="{3276250C-0719-429E-BED8-9AC56263D7A1}">
      <dgm:prSet/>
      <dgm:spPr/>
      <dgm:t>
        <a:bodyPr/>
        <a:lstStyle/>
        <a:p>
          <a:endParaRPr lang="en-US"/>
        </a:p>
      </dgm:t>
    </dgm:pt>
    <dgm:pt modelId="{8C426B94-3991-4CC4-9ACD-5E22A06DD45A}">
      <dgm:prSet phldrT="[Text]" custT="1"/>
      <dgm:spPr/>
      <dgm:t>
        <a:bodyPr/>
        <a:lstStyle/>
        <a:p>
          <a:r>
            <a:rPr lang="en-US" sz="2400" dirty="0"/>
            <a:t>Physical losses </a:t>
          </a:r>
        </a:p>
      </dgm:t>
    </dgm:pt>
    <dgm:pt modelId="{D1DD7A5E-A245-422A-826C-860E2937E04D}" type="parTrans" cxnId="{C0DE8DA9-0A9F-4B75-8B7E-BA257B346F8B}">
      <dgm:prSet/>
      <dgm:spPr/>
      <dgm:t>
        <a:bodyPr/>
        <a:lstStyle/>
        <a:p>
          <a:endParaRPr lang="en-US"/>
        </a:p>
      </dgm:t>
    </dgm:pt>
    <dgm:pt modelId="{9C0E17F6-77BB-4032-A8FF-2CF81F6D690E}" type="sibTrans" cxnId="{C0DE8DA9-0A9F-4B75-8B7E-BA257B346F8B}">
      <dgm:prSet/>
      <dgm:spPr/>
      <dgm:t>
        <a:bodyPr/>
        <a:lstStyle/>
        <a:p>
          <a:endParaRPr lang="en-US"/>
        </a:p>
      </dgm:t>
    </dgm:pt>
    <dgm:pt modelId="{38C5C907-69EF-434E-9950-94DF85D49001}">
      <dgm:prSet phldrT="[Text]" custT="1"/>
      <dgm:spPr/>
      <dgm:t>
        <a:bodyPr/>
        <a:lstStyle/>
        <a:p>
          <a:r>
            <a:rPr lang="en-US" sz="2400" dirty="0"/>
            <a:t>Rainwater harvesting</a:t>
          </a:r>
        </a:p>
      </dgm:t>
    </dgm:pt>
    <dgm:pt modelId="{1AE16D36-3664-4064-B271-FBA1907FDBC0}" type="parTrans" cxnId="{F9004D33-54A3-44BE-8452-500B2E9CBAE6}">
      <dgm:prSet/>
      <dgm:spPr/>
      <dgm:t>
        <a:bodyPr/>
        <a:lstStyle/>
        <a:p>
          <a:endParaRPr lang="en-US"/>
        </a:p>
      </dgm:t>
    </dgm:pt>
    <dgm:pt modelId="{16B109BF-DD68-4C7B-A0FA-42EF4E189A1A}" type="sibTrans" cxnId="{F9004D33-54A3-44BE-8452-500B2E9CBAE6}">
      <dgm:prSet/>
      <dgm:spPr/>
      <dgm:t>
        <a:bodyPr/>
        <a:lstStyle/>
        <a:p>
          <a:endParaRPr lang="en-US"/>
        </a:p>
      </dgm:t>
    </dgm:pt>
    <dgm:pt modelId="{5BDFCB34-1247-4200-A140-E8EED0CD36F5}" type="pres">
      <dgm:prSet presAssocID="{667A1178-45E9-459F-ACFA-8F358C4D6035}" presName="diagram" presStyleCnt="0">
        <dgm:presLayoutVars>
          <dgm:chPref val="1"/>
          <dgm:dir/>
          <dgm:animOne val="branch"/>
          <dgm:animLvl val="lvl"/>
          <dgm:resizeHandles val="exact"/>
        </dgm:presLayoutVars>
      </dgm:prSet>
      <dgm:spPr/>
    </dgm:pt>
    <dgm:pt modelId="{0ECE257E-4AA9-446A-87F8-4ECDDDECD897}" type="pres">
      <dgm:prSet presAssocID="{4D520F78-F0E6-40D2-8904-26723D34A12C}" presName="root1" presStyleCnt="0"/>
      <dgm:spPr/>
    </dgm:pt>
    <dgm:pt modelId="{1B3105C0-A408-4E78-B04E-D927FC03F66F}" type="pres">
      <dgm:prSet presAssocID="{4D520F78-F0E6-40D2-8904-26723D34A12C}" presName="LevelOneTextNode" presStyleLbl="node0" presStyleIdx="0" presStyleCnt="1">
        <dgm:presLayoutVars>
          <dgm:chPref val="3"/>
        </dgm:presLayoutVars>
      </dgm:prSet>
      <dgm:spPr/>
    </dgm:pt>
    <dgm:pt modelId="{F3172A3C-AF0E-43CB-91CF-4881F4D7D3C2}" type="pres">
      <dgm:prSet presAssocID="{4D520F78-F0E6-40D2-8904-26723D34A12C}" presName="level2hierChild" presStyleCnt="0"/>
      <dgm:spPr/>
    </dgm:pt>
    <dgm:pt modelId="{5D41FE66-064F-433F-BBDB-4BC04B143D2E}" type="pres">
      <dgm:prSet presAssocID="{7DD74A58-DCA0-497B-94AE-5068655AACF2}" presName="conn2-1" presStyleLbl="parChTrans1D2" presStyleIdx="0" presStyleCnt="2"/>
      <dgm:spPr/>
    </dgm:pt>
    <dgm:pt modelId="{97215300-3833-4C7E-87DE-ABBD72568622}" type="pres">
      <dgm:prSet presAssocID="{7DD74A58-DCA0-497B-94AE-5068655AACF2}" presName="connTx" presStyleLbl="parChTrans1D2" presStyleIdx="0" presStyleCnt="2"/>
      <dgm:spPr/>
    </dgm:pt>
    <dgm:pt modelId="{45D0B048-2D75-44B4-A755-CE0DE60E1DFE}" type="pres">
      <dgm:prSet presAssocID="{30796774-EA58-4519-BFE7-215AD32217F6}" presName="root2" presStyleCnt="0"/>
      <dgm:spPr/>
    </dgm:pt>
    <dgm:pt modelId="{3BD58155-7FC6-48D4-85BB-FEE7EDC2A702}" type="pres">
      <dgm:prSet presAssocID="{30796774-EA58-4519-BFE7-215AD32217F6}" presName="LevelTwoTextNode" presStyleLbl="node2" presStyleIdx="0" presStyleCnt="2">
        <dgm:presLayoutVars>
          <dgm:chPref val="3"/>
        </dgm:presLayoutVars>
      </dgm:prSet>
      <dgm:spPr/>
    </dgm:pt>
    <dgm:pt modelId="{629AB2F3-4915-4616-9D3C-25FFD76A1979}" type="pres">
      <dgm:prSet presAssocID="{30796774-EA58-4519-BFE7-215AD32217F6}" presName="level3hierChild" presStyleCnt="0"/>
      <dgm:spPr/>
    </dgm:pt>
    <dgm:pt modelId="{CC9EA8F0-3E61-4470-BCE7-5087D57473F9}" type="pres">
      <dgm:prSet presAssocID="{C6A985D9-8E32-4A91-99D4-ACBB3D8FC4FE}" presName="conn2-1" presStyleLbl="parChTrans1D3" presStyleIdx="0" presStyleCnt="2"/>
      <dgm:spPr/>
    </dgm:pt>
    <dgm:pt modelId="{DBF05819-B1C4-49F7-8276-C59F69D3D0C7}" type="pres">
      <dgm:prSet presAssocID="{C6A985D9-8E32-4A91-99D4-ACBB3D8FC4FE}" presName="connTx" presStyleLbl="parChTrans1D3" presStyleIdx="0" presStyleCnt="2"/>
      <dgm:spPr/>
    </dgm:pt>
    <dgm:pt modelId="{343FBF61-181B-4FCC-8B1A-55A2E0CB0C26}" type="pres">
      <dgm:prSet presAssocID="{D216C603-C167-4CB4-BE26-7810300B6BC8}" presName="root2" presStyleCnt="0"/>
      <dgm:spPr/>
    </dgm:pt>
    <dgm:pt modelId="{55AAC522-D7FD-4E1F-B4F3-B2A9EE0A5A2F}" type="pres">
      <dgm:prSet presAssocID="{D216C603-C167-4CB4-BE26-7810300B6BC8}" presName="LevelTwoTextNode" presStyleLbl="node3" presStyleIdx="0" presStyleCnt="2">
        <dgm:presLayoutVars>
          <dgm:chPref val="3"/>
        </dgm:presLayoutVars>
      </dgm:prSet>
      <dgm:spPr/>
    </dgm:pt>
    <dgm:pt modelId="{62070D26-1144-4160-B84F-E3BEE3B71E75}" type="pres">
      <dgm:prSet presAssocID="{D216C603-C167-4CB4-BE26-7810300B6BC8}" presName="level3hierChild" presStyleCnt="0"/>
      <dgm:spPr/>
    </dgm:pt>
    <dgm:pt modelId="{0882D103-0F7C-48AE-8CAC-35D2A5B3C82E}" type="pres">
      <dgm:prSet presAssocID="{D1DD7A5E-A245-422A-826C-860E2937E04D}" presName="conn2-1" presStyleLbl="parChTrans1D3" presStyleIdx="1" presStyleCnt="2"/>
      <dgm:spPr/>
    </dgm:pt>
    <dgm:pt modelId="{59625076-095D-458D-8A9B-903A98A4B142}" type="pres">
      <dgm:prSet presAssocID="{D1DD7A5E-A245-422A-826C-860E2937E04D}" presName="connTx" presStyleLbl="parChTrans1D3" presStyleIdx="1" presStyleCnt="2"/>
      <dgm:spPr/>
    </dgm:pt>
    <dgm:pt modelId="{856FE09E-CE4F-42C2-A26A-2004147882EC}" type="pres">
      <dgm:prSet presAssocID="{8C426B94-3991-4CC4-9ACD-5E22A06DD45A}" presName="root2" presStyleCnt="0"/>
      <dgm:spPr/>
    </dgm:pt>
    <dgm:pt modelId="{4CA5FF73-7ED8-4856-B890-6D6EF07D025A}" type="pres">
      <dgm:prSet presAssocID="{8C426B94-3991-4CC4-9ACD-5E22A06DD45A}" presName="LevelTwoTextNode" presStyleLbl="node3" presStyleIdx="1" presStyleCnt="2">
        <dgm:presLayoutVars>
          <dgm:chPref val="3"/>
        </dgm:presLayoutVars>
      </dgm:prSet>
      <dgm:spPr/>
    </dgm:pt>
    <dgm:pt modelId="{BA09F3F4-0376-4A25-BFB5-AA7D60F25E57}" type="pres">
      <dgm:prSet presAssocID="{8C426B94-3991-4CC4-9ACD-5E22A06DD45A}" presName="level3hierChild" presStyleCnt="0"/>
      <dgm:spPr/>
    </dgm:pt>
    <dgm:pt modelId="{88E98A79-A20A-497E-8BEB-2099CCBA65C2}" type="pres">
      <dgm:prSet presAssocID="{1AE16D36-3664-4064-B271-FBA1907FDBC0}" presName="conn2-1" presStyleLbl="parChTrans1D2" presStyleIdx="1" presStyleCnt="2"/>
      <dgm:spPr/>
    </dgm:pt>
    <dgm:pt modelId="{FEF3A28B-24B8-4E27-96D4-0288B5208D4A}" type="pres">
      <dgm:prSet presAssocID="{1AE16D36-3664-4064-B271-FBA1907FDBC0}" presName="connTx" presStyleLbl="parChTrans1D2" presStyleIdx="1" presStyleCnt="2"/>
      <dgm:spPr/>
    </dgm:pt>
    <dgm:pt modelId="{4BE44DAC-E126-4DCC-9970-33AABCD7E9D7}" type="pres">
      <dgm:prSet presAssocID="{38C5C907-69EF-434E-9950-94DF85D49001}" presName="root2" presStyleCnt="0"/>
      <dgm:spPr/>
    </dgm:pt>
    <dgm:pt modelId="{5A9E38AC-EEF0-49A4-B1F8-B5E9DEA24669}" type="pres">
      <dgm:prSet presAssocID="{38C5C907-69EF-434E-9950-94DF85D49001}" presName="LevelTwoTextNode" presStyleLbl="node2" presStyleIdx="1" presStyleCnt="2">
        <dgm:presLayoutVars>
          <dgm:chPref val="3"/>
        </dgm:presLayoutVars>
      </dgm:prSet>
      <dgm:spPr/>
    </dgm:pt>
    <dgm:pt modelId="{281B09AA-CD47-427D-B612-7ED6DDD4604D}" type="pres">
      <dgm:prSet presAssocID="{38C5C907-69EF-434E-9950-94DF85D49001}" presName="level3hierChild" presStyleCnt="0"/>
      <dgm:spPr/>
    </dgm:pt>
  </dgm:ptLst>
  <dgm:cxnLst>
    <dgm:cxn modelId="{448D9202-41F3-4A1C-9B0A-15B85442EB38}" type="presOf" srcId="{4D520F78-F0E6-40D2-8904-26723D34A12C}" destId="{1B3105C0-A408-4E78-B04E-D927FC03F66F}" srcOrd="0" destOrd="0" presId="urn:microsoft.com/office/officeart/2005/8/layout/hierarchy2"/>
    <dgm:cxn modelId="{D0D73808-39AD-41A2-A178-158F19D0BF85}" type="presOf" srcId="{1AE16D36-3664-4064-B271-FBA1907FDBC0}" destId="{88E98A79-A20A-497E-8BEB-2099CCBA65C2}" srcOrd="0" destOrd="0" presId="urn:microsoft.com/office/officeart/2005/8/layout/hierarchy2"/>
    <dgm:cxn modelId="{3276250C-0719-429E-BED8-9AC56263D7A1}" srcId="{30796774-EA58-4519-BFE7-215AD32217F6}" destId="{D216C603-C167-4CB4-BE26-7810300B6BC8}" srcOrd="0" destOrd="0" parTransId="{C6A985D9-8E32-4A91-99D4-ACBB3D8FC4FE}" sibTransId="{2FF29B91-274C-4721-B583-22B9DB825410}"/>
    <dgm:cxn modelId="{3C0AAB2A-E631-45F4-A18D-87DEEB8FAAEA}" type="presOf" srcId="{667A1178-45E9-459F-ACFA-8F358C4D6035}" destId="{5BDFCB34-1247-4200-A140-E8EED0CD36F5}" srcOrd="0" destOrd="0" presId="urn:microsoft.com/office/officeart/2005/8/layout/hierarchy2"/>
    <dgm:cxn modelId="{4332032E-7432-4E03-8776-DB09DC4F14AE}" type="presOf" srcId="{C6A985D9-8E32-4A91-99D4-ACBB3D8FC4FE}" destId="{CC9EA8F0-3E61-4470-BCE7-5087D57473F9}" srcOrd="0" destOrd="0" presId="urn:microsoft.com/office/officeart/2005/8/layout/hierarchy2"/>
    <dgm:cxn modelId="{F9004D33-54A3-44BE-8452-500B2E9CBAE6}" srcId="{4D520F78-F0E6-40D2-8904-26723D34A12C}" destId="{38C5C907-69EF-434E-9950-94DF85D49001}" srcOrd="1" destOrd="0" parTransId="{1AE16D36-3664-4064-B271-FBA1907FDBC0}" sibTransId="{16B109BF-DD68-4C7B-A0FA-42EF4E189A1A}"/>
    <dgm:cxn modelId="{6A389C40-0E04-4377-A8AF-6E0F756456B8}" type="presOf" srcId="{D1DD7A5E-A245-422A-826C-860E2937E04D}" destId="{0882D103-0F7C-48AE-8CAC-35D2A5B3C82E}" srcOrd="0" destOrd="0" presId="urn:microsoft.com/office/officeart/2005/8/layout/hierarchy2"/>
    <dgm:cxn modelId="{BDC07660-3C8B-4294-B47D-CDE15D94818F}" type="presOf" srcId="{7DD74A58-DCA0-497B-94AE-5068655AACF2}" destId="{97215300-3833-4C7E-87DE-ABBD72568622}" srcOrd="1" destOrd="0" presId="urn:microsoft.com/office/officeart/2005/8/layout/hierarchy2"/>
    <dgm:cxn modelId="{5B4B5841-8DDE-42D7-838B-7C451B748469}" srcId="{4D520F78-F0E6-40D2-8904-26723D34A12C}" destId="{30796774-EA58-4519-BFE7-215AD32217F6}" srcOrd="0" destOrd="0" parTransId="{7DD74A58-DCA0-497B-94AE-5068655AACF2}" sibTransId="{4C21AAE8-F892-47F1-B371-B962A1F3C7F6}"/>
    <dgm:cxn modelId="{0ACE4946-5788-4817-9847-48D9F821CBD6}" type="presOf" srcId="{C6A985D9-8E32-4A91-99D4-ACBB3D8FC4FE}" destId="{DBF05819-B1C4-49F7-8276-C59F69D3D0C7}" srcOrd="1" destOrd="0" presId="urn:microsoft.com/office/officeart/2005/8/layout/hierarchy2"/>
    <dgm:cxn modelId="{3991C167-DD89-447E-87B0-36314ECF78A3}" type="presOf" srcId="{D216C603-C167-4CB4-BE26-7810300B6BC8}" destId="{55AAC522-D7FD-4E1F-B4F3-B2A9EE0A5A2F}" srcOrd="0" destOrd="0" presId="urn:microsoft.com/office/officeart/2005/8/layout/hierarchy2"/>
    <dgm:cxn modelId="{C68CE77F-3ADA-4D01-8D1B-0948473BF0C0}" type="presOf" srcId="{8C426B94-3991-4CC4-9ACD-5E22A06DD45A}" destId="{4CA5FF73-7ED8-4856-B890-6D6EF07D025A}" srcOrd="0" destOrd="0" presId="urn:microsoft.com/office/officeart/2005/8/layout/hierarchy2"/>
    <dgm:cxn modelId="{C3337499-6F7C-4E95-8CCE-4A197F8385DA}" type="presOf" srcId="{30796774-EA58-4519-BFE7-215AD32217F6}" destId="{3BD58155-7FC6-48D4-85BB-FEE7EDC2A702}" srcOrd="0" destOrd="0" presId="urn:microsoft.com/office/officeart/2005/8/layout/hierarchy2"/>
    <dgm:cxn modelId="{3812BF9D-F715-4155-B274-8B2A1B48F9E3}" type="presOf" srcId="{1AE16D36-3664-4064-B271-FBA1907FDBC0}" destId="{FEF3A28B-24B8-4E27-96D4-0288B5208D4A}" srcOrd="1" destOrd="0" presId="urn:microsoft.com/office/officeart/2005/8/layout/hierarchy2"/>
    <dgm:cxn modelId="{01B650A1-05BF-4D8F-B15B-F0AB5FF1362C}" type="presOf" srcId="{7DD74A58-DCA0-497B-94AE-5068655AACF2}" destId="{5D41FE66-064F-433F-BBDB-4BC04B143D2E}" srcOrd="0" destOrd="0" presId="urn:microsoft.com/office/officeart/2005/8/layout/hierarchy2"/>
    <dgm:cxn modelId="{C0DE8DA9-0A9F-4B75-8B7E-BA257B346F8B}" srcId="{30796774-EA58-4519-BFE7-215AD32217F6}" destId="{8C426B94-3991-4CC4-9ACD-5E22A06DD45A}" srcOrd="1" destOrd="0" parTransId="{D1DD7A5E-A245-422A-826C-860E2937E04D}" sibTransId="{9C0E17F6-77BB-4032-A8FF-2CF81F6D690E}"/>
    <dgm:cxn modelId="{41A47AB2-9470-44A8-ACA5-58831F4D34D8}" type="presOf" srcId="{38C5C907-69EF-434E-9950-94DF85D49001}" destId="{5A9E38AC-EEF0-49A4-B1F8-B5E9DEA24669}" srcOrd="0" destOrd="0" presId="urn:microsoft.com/office/officeart/2005/8/layout/hierarchy2"/>
    <dgm:cxn modelId="{5CA3B5B7-2C6B-4B84-8508-5178A829C1B2}" srcId="{667A1178-45E9-459F-ACFA-8F358C4D6035}" destId="{4D520F78-F0E6-40D2-8904-26723D34A12C}" srcOrd="0" destOrd="0" parTransId="{64373B44-B5B9-4E2F-9B2E-CD18D9BEE0BA}" sibTransId="{4A54A663-AC23-4E13-AC45-369043014FAF}"/>
    <dgm:cxn modelId="{38E0C4E4-5081-4835-94D7-05CF29B12A1D}" type="presOf" srcId="{D1DD7A5E-A245-422A-826C-860E2937E04D}" destId="{59625076-095D-458D-8A9B-903A98A4B142}" srcOrd="1" destOrd="0" presId="urn:microsoft.com/office/officeart/2005/8/layout/hierarchy2"/>
    <dgm:cxn modelId="{564B055B-D74E-4605-913D-4C6728FB3D9B}" type="presParOf" srcId="{5BDFCB34-1247-4200-A140-E8EED0CD36F5}" destId="{0ECE257E-4AA9-446A-87F8-4ECDDDECD897}" srcOrd="0" destOrd="0" presId="urn:microsoft.com/office/officeart/2005/8/layout/hierarchy2"/>
    <dgm:cxn modelId="{51DA66E6-5ECF-4995-B528-960ED1897A76}" type="presParOf" srcId="{0ECE257E-4AA9-446A-87F8-4ECDDDECD897}" destId="{1B3105C0-A408-4E78-B04E-D927FC03F66F}" srcOrd="0" destOrd="0" presId="urn:microsoft.com/office/officeart/2005/8/layout/hierarchy2"/>
    <dgm:cxn modelId="{4747330E-3FDD-47BB-AA24-7FF9B52F7F16}" type="presParOf" srcId="{0ECE257E-4AA9-446A-87F8-4ECDDDECD897}" destId="{F3172A3C-AF0E-43CB-91CF-4881F4D7D3C2}" srcOrd="1" destOrd="0" presId="urn:microsoft.com/office/officeart/2005/8/layout/hierarchy2"/>
    <dgm:cxn modelId="{5B150177-13EA-4077-B9E1-4B6AF708EA2F}" type="presParOf" srcId="{F3172A3C-AF0E-43CB-91CF-4881F4D7D3C2}" destId="{5D41FE66-064F-433F-BBDB-4BC04B143D2E}" srcOrd="0" destOrd="0" presId="urn:microsoft.com/office/officeart/2005/8/layout/hierarchy2"/>
    <dgm:cxn modelId="{924C56A6-4CB5-4DB9-8A71-8F17EAF5B99E}" type="presParOf" srcId="{5D41FE66-064F-433F-BBDB-4BC04B143D2E}" destId="{97215300-3833-4C7E-87DE-ABBD72568622}" srcOrd="0" destOrd="0" presId="urn:microsoft.com/office/officeart/2005/8/layout/hierarchy2"/>
    <dgm:cxn modelId="{6ECBD284-AF41-4AB3-B3F3-3B580FAF7597}" type="presParOf" srcId="{F3172A3C-AF0E-43CB-91CF-4881F4D7D3C2}" destId="{45D0B048-2D75-44B4-A755-CE0DE60E1DFE}" srcOrd="1" destOrd="0" presId="urn:microsoft.com/office/officeart/2005/8/layout/hierarchy2"/>
    <dgm:cxn modelId="{4148F58D-1BDF-4DA5-AAED-20EE37D75B80}" type="presParOf" srcId="{45D0B048-2D75-44B4-A755-CE0DE60E1DFE}" destId="{3BD58155-7FC6-48D4-85BB-FEE7EDC2A702}" srcOrd="0" destOrd="0" presId="urn:microsoft.com/office/officeart/2005/8/layout/hierarchy2"/>
    <dgm:cxn modelId="{2D2181D7-5DD4-47E4-BF38-8F81E2C00152}" type="presParOf" srcId="{45D0B048-2D75-44B4-A755-CE0DE60E1DFE}" destId="{629AB2F3-4915-4616-9D3C-25FFD76A1979}" srcOrd="1" destOrd="0" presId="urn:microsoft.com/office/officeart/2005/8/layout/hierarchy2"/>
    <dgm:cxn modelId="{6EC599DB-CBF0-4CD4-BE74-7CB49965535F}" type="presParOf" srcId="{629AB2F3-4915-4616-9D3C-25FFD76A1979}" destId="{CC9EA8F0-3E61-4470-BCE7-5087D57473F9}" srcOrd="0" destOrd="0" presId="urn:microsoft.com/office/officeart/2005/8/layout/hierarchy2"/>
    <dgm:cxn modelId="{B26C2A45-70C1-4307-8259-A871BA8D65D3}" type="presParOf" srcId="{CC9EA8F0-3E61-4470-BCE7-5087D57473F9}" destId="{DBF05819-B1C4-49F7-8276-C59F69D3D0C7}" srcOrd="0" destOrd="0" presId="urn:microsoft.com/office/officeart/2005/8/layout/hierarchy2"/>
    <dgm:cxn modelId="{E5842A67-E3C3-4DD0-9472-BEDDE5F3950B}" type="presParOf" srcId="{629AB2F3-4915-4616-9D3C-25FFD76A1979}" destId="{343FBF61-181B-4FCC-8B1A-55A2E0CB0C26}" srcOrd="1" destOrd="0" presId="urn:microsoft.com/office/officeart/2005/8/layout/hierarchy2"/>
    <dgm:cxn modelId="{712E2657-C69A-4B3D-834F-9EE709874B16}" type="presParOf" srcId="{343FBF61-181B-4FCC-8B1A-55A2E0CB0C26}" destId="{55AAC522-D7FD-4E1F-B4F3-B2A9EE0A5A2F}" srcOrd="0" destOrd="0" presId="urn:microsoft.com/office/officeart/2005/8/layout/hierarchy2"/>
    <dgm:cxn modelId="{93B887A5-337C-491A-B05C-25A841531EB6}" type="presParOf" srcId="{343FBF61-181B-4FCC-8B1A-55A2E0CB0C26}" destId="{62070D26-1144-4160-B84F-E3BEE3B71E75}" srcOrd="1" destOrd="0" presId="urn:microsoft.com/office/officeart/2005/8/layout/hierarchy2"/>
    <dgm:cxn modelId="{36A0E178-1900-44B4-BE58-0F429B26E457}" type="presParOf" srcId="{629AB2F3-4915-4616-9D3C-25FFD76A1979}" destId="{0882D103-0F7C-48AE-8CAC-35D2A5B3C82E}" srcOrd="2" destOrd="0" presId="urn:microsoft.com/office/officeart/2005/8/layout/hierarchy2"/>
    <dgm:cxn modelId="{C47F3D4F-A364-448B-B508-D6C8D13B6479}" type="presParOf" srcId="{0882D103-0F7C-48AE-8CAC-35D2A5B3C82E}" destId="{59625076-095D-458D-8A9B-903A98A4B142}" srcOrd="0" destOrd="0" presId="urn:microsoft.com/office/officeart/2005/8/layout/hierarchy2"/>
    <dgm:cxn modelId="{17EA5BA6-DD1C-4A93-93A0-1B8D113D2BAD}" type="presParOf" srcId="{629AB2F3-4915-4616-9D3C-25FFD76A1979}" destId="{856FE09E-CE4F-42C2-A26A-2004147882EC}" srcOrd="3" destOrd="0" presId="urn:microsoft.com/office/officeart/2005/8/layout/hierarchy2"/>
    <dgm:cxn modelId="{6019F34D-886A-4D0B-A2EA-4054BCCF3233}" type="presParOf" srcId="{856FE09E-CE4F-42C2-A26A-2004147882EC}" destId="{4CA5FF73-7ED8-4856-B890-6D6EF07D025A}" srcOrd="0" destOrd="0" presId="urn:microsoft.com/office/officeart/2005/8/layout/hierarchy2"/>
    <dgm:cxn modelId="{BAF1F8A8-22DF-436F-8216-012E3658F284}" type="presParOf" srcId="{856FE09E-CE4F-42C2-A26A-2004147882EC}" destId="{BA09F3F4-0376-4A25-BFB5-AA7D60F25E57}" srcOrd="1" destOrd="0" presId="urn:microsoft.com/office/officeart/2005/8/layout/hierarchy2"/>
    <dgm:cxn modelId="{9A4A1FF5-2329-463C-9E67-80FA2B62F94B}" type="presParOf" srcId="{F3172A3C-AF0E-43CB-91CF-4881F4D7D3C2}" destId="{88E98A79-A20A-497E-8BEB-2099CCBA65C2}" srcOrd="2" destOrd="0" presId="urn:microsoft.com/office/officeart/2005/8/layout/hierarchy2"/>
    <dgm:cxn modelId="{6EC06BDD-F0B4-4602-9BB1-F7FE5333882D}" type="presParOf" srcId="{88E98A79-A20A-497E-8BEB-2099CCBA65C2}" destId="{FEF3A28B-24B8-4E27-96D4-0288B5208D4A}" srcOrd="0" destOrd="0" presId="urn:microsoft.com/office/officeart/2005/8/layout/hierarchy2"/>
    <dgm:cxn modelId="{C3FBADCA-3DCC-4650-834A-06F2AFA90FF7}" type="presParOf" srcId="{F3172A3C-AF0E-43CB-91CF-4881F4D7D3C2}" destId="{4BE44DAC-E126-4DCC-9970-33AABCD7E9D7}" srcOrd="3" destOrd="0" presId="urn:microsoft.com/office/officeart/2005/8/layout/hierarchy2"/>
    <dgm:cxn modelId="{13724104-7A94-488F-B602-E0E903AC7EED}" type="presParOf" srcId="{4BE44DAC-E126-4DCC-9970-33AABCD7E9D7}" destId="{5A9E38AC-EEF0-49A4-B1F8-B5E9DEA24669}" srcOrd="0" destOrd="0" presId="urn:microsoft.com/office/officeart/2005/8/layout/hierarchy2"/>
    <dgm:cxn modelId="{18BA573E-4250-44A6-8820-CB14E5E9DEF6}" type="presParOf" srcId="{4BE44DAC-E126-4DCC-9970-33AABCD7E9D7}" destId="{281B09AA-CD47-427D-B612-7ED6DDD4604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C3EBAE-4127-4166-81C9-8053300C9853}" type="doc">
      <dgm:prSet loTypeId="urn:microsoft.com/office/officeart/2005/8/layout/hierarchy3" loCatId="hierarchy" qsTypeId="urn:microsoft.com/office/officeart/2005/8/quickstyle/3d6" qsCatId="3D" csTypeId="urn:microsoft.com/office/officeart/2005/8/colors/accent0_3" csCatId="mainScheme" phldr="1"/>
      <dgm:spPr/>
      <dgm:t>
        <a:bodyPr/>
        <a:lstStyle/>
        <a:p>
          <a:endParaRPr lang="en-US"/>
        </a:p>
      </dgm:t>
    </dgm:pt>
    <dgm:pt modelId="{35C4B6E6-4F94-471D-BEE4-B7FD5F0FF8FA}">
      <dgm:prSet phldrT="[Text]" custT="1"/>
      <dgm:spPr/>
      <dgm:t>
        <a:bodyPr/>
        <a:lstStyle/>
        <a:p>
          <a:r>
            <a:rPr lang="en-US" sz="2400" dirty="0"/>
            <a:t>Commercial losses</a:t>
          </a:r>
        </a:p>
      </dgm:t>
    </dgm:pt>
    <dgm:pt modelId="{EAD00C75-756B-477C-9868-C8F53B017D5D}" type="parTrans" cxnId="{1E5C074B-9EB0-44F2-A577-79907E96F089}">
      <dgm:prSet/>
      <dgm:spPr/>
      <dgm:t>
        <a:bodyPr/>
        <a:lstStyle/>
        <a:p>
          <a:endParaRPr lang="en-US"/>
        </a:p>
      </dgm:t>
    </dgm:pt>
    <dgm:pt modelId="{1E117AC5-76E5-4A55-8D48-39AC46322F5D}" type="sibTrans" cxnId="{1E5C074B-9EB0-44F2-A577-79907E96F089}">
      <dgm:prSet/>
      <dgm:spPr/>
      <dgm:t>
        <a:bodyPr/>
        <a:lstStyle/>
        <a:p>
          <a:endParaRPr lang="en-US"/>
        </a:p>
      </dgm:t>
    </dgm:pt>
    <dgm:pt modelId="{B0116E39-287B-41F2-A132-766B3291997A}">
      <dgm:prSet phldrT="[Text]" custT="1"/>
      <dgm:spPr/>
      <dgm:t>
        <a:bodyPr/>
        <a:lstStyle/>
        <a:p>
          <a:r>
            <a:rPr lang="en-US" sz="2400" dirty="0"/>
            <a:t>Inaccurate metering</a:t>
          </a:r>
        </a:p>
      </dgm:t>
    </dgm:pt>
    <dgm:pt modelId="{FAAAF157-E679-49F6-AE07-D8F0D5B80EFF}" type="parTrans" cxnId="{9018D39D-098E-49F0-B26D-127344B607FC}">
      <dgm:prSet/>
      <dgm:spPr/>
      <dgm:t>
        <a:bodyPr/>
        <a:lstStyle/>
        <a:p>
          <a:endParaRPr lang="en-US"/>
        </a:p>
      </dgm:t>
    </dgm:pt>
    <dgm:pt modelId="{05647625-9F8C-45A1-83F7-7130A319BDAE}" type="sibTrans" cxnId="{9018D39D-098E-49F0-B26D-127344B607FC}">
      <dgm:prSet/>
      <dgm:spPr/>
      <dgm:t>
        <a:bodyPr/>
        <a:lstStyle/>
        <a:p>
          <a:endParaRPr lang="en-US"/>
        </a:p>
      </dgm:t>
    </dgm:pt>
    <dgm:pt modelId="{116F2B6F-7EAA-47BD-A68F-7012D9A25BE1}">
      <dgm:prSet phldrT="[Text]" custT="1"/>
      <dgm:spPr/>
      <dgm:t>
        <a:bodyPr/>
        <a:lstStyle/>
        <a:p>
          <a:r>
            <a:rPr lang="en-US" sz="2400" dirty="0"/>
            <a:t>Illegal tapping</a:t>
          </a:r>
        </a:p>
      </dgm:t>
    </dgm:pt>
    <dgm:pt modelId="{0ABA02FC-F00D-4ACE-9F51-804B847E560D}" type="parTrans" cxnId="{238B7C3F-2F85-4A3A-8E57-D9F4FC68E4A7}">
      <dgm:prSet/>
      <dgm:spPr/>
      <dgm:t>
        <a:bodyPr/>
        <a:lstStyle/>
        <a:p>
          <a:endParaRPr lang="en-US"/>
        </a:p>
      </dgm:t>
    </dgm:pt>
    <dgm:pt modelId="{DA82AA7A-067B-41DD-9449-F0B46EE7FBEB}" type="sibTrans" cxnId="{238B7C3F-2F85-4A3A-8E57-D9F4FC68E4A7}">
      <dgm:prSet/>
      <dgm:spPr/>
      <dgm:t>
        <a:bodyPr/>
        <a:lstStyle/>
        <a:p>
          <a:endParaRPr lang="en-US"/>
        </a:p>
      </dgm:t>
    </dgm:pt>
    <dgm:pt modelId="{16862A6F-4FDD-4C15-8E58-8A3620603914}" type="pres">
      <dgm:prSet presAssocID="{89C3EBAE-4127-4166-81C9-8053300C9853}" presName="diagram" presStyleCnt="0">
        <dgm:presLayoutVars>
          <dgm:chPref val="1"/>
          <dgm:dir/>
          <dgm:animOne val="branch"/>
          <dgm:animLvl val="lvl"/>
          <dgm:resizeHandles/>
        </dgm:presLayoutVars>
      </dgm:prSet>
      <dgm:spPr/>
    </dgm:pt>
    <dgm:pt modelId="{39B038C8-E1D0-48FD-8141-E25AD5E4583D}" type="pres">
      <dgm:prSet presAssocID="{35C4B6E6-4F94-471D-BEE4-B7FD5F0FF8FA}" presName="root" presStyleCnt="0"/>
      <dgm:spPr/>
    </dgm:pt>
    <dgm:pt modelId="{DC0BB1ED-7D3E-4F43-A923-280F6017952C}" type="pres">
      <dgm:prSet presAssocID="{35C4B6E6-4F94-471D-BEE4-B7FD5F0FF8FA}" presName="rootComposite" presStyleCnt="0"/>
      <dgm:spPr/>
    </dgm:pt>
    <dgm:pt modelId="{1F99BCF8-EF8A-4B04-B940-95593264D642}" type="pres">
      <dgm:prSet presAssocID="{35C4B6E6-4F94-471D-BEE4-B7FD5F0FF8FA}" presName="rootText" presStyleLbl="node1" presStyleIdx="0" presStyleCnt="1"/>
      <dgm:spPr/>
    </dgm:pt>
    <dgm:pt modelId="{454EDA40-E14C-498C-90C6-F1A5B8B9C267}" type="pres">
      <dgm:prSet presAssocID="{35C4B6E6-4F94-471D-BEE4-B7FD5F0FF8FA}" presName="rootConnector" presStyleLbl="node1" presStyleIdx="0" presStyleCnt="1"/>
      <dgm:spPr/>
    </dgm:pt>
    <dgm:pt modelId="{CD818471-5C88-491C-9A2B-F22A3C258745}" type="pres">
      <dgm:prSet presAssocID="{35C4B6E6-4F94-471D-BEE4-B7FD5F0FF8FA}" presName="childShape" presStyleCnt="0"/>
      <dgm:spPr/>
    </dgm:pt>
    <dgm:pt modelId="{A19D92AD-F51D-466E-A19D-619024176317}" type="pres">
      <dgm:prSet presAssocID="{FAAAF157-E679-49F6-AE07-D8F0D5B80EFF}" presName="Name13" presStyleLbl="parChTrans1D2" presStyleIdx="0" presStyleCnt="2"/>
      <dgm:spPr/>
    </dgm:pt>
    <dgm:pt modelId="{4DA6383C-DF4B-48F4-A439-85CF1F005B56}" type="pres">
      <dgm:prSet presAssocID="{B0116E39-287B-41F2-A132-766B3291997A}" presName="childText" presStyleLbl="bgAcc1" presStyleIdx="0" presStyleCnt="2">
        <dgm:presLayoutVars>
          <dgm:bulletEnabled val="1"/>
        </dgm:presLayoutVars>
      </dgm:prSet>
      <dgm:spPr/>
    </dgm:pt>
    <dgm:pt modelId="{9EF186D3-24E5-440A-9732-88FF12365474}" type="pres">
      <dgm:prSet presAssocID="{0ABA02FC-F00D-4ACE-9F51-804B847E560D}" presName="Name13" presStyleLbl="parChTrans1D2" presStyleIdx="1" presStyleCnt="2"/>
      <dgm:spPr/>
    </dgm:pt>
    <dgm:pt modelId="{A4C63B9B-E72C-441D-BD09-F2CE13E584AF}" type="pres">
      <dgm:prSet presAssocID="{116F2B6F-7EAA-47BD-A68F-7012D9A25BE1}" presName="childText" presStyleLbl="bgAcc1" presStyleIdx="1" presStyleCnt="2">
        <dgm:presLayoutVars>
          <dgm:bulletEnabled val="1"/>
        </dgm:presLayoutVars>
      </dgm:prSet>
      <dgm:spPr/>
    </dgm:pt>
  </dgm:ptLst>
  <dgm:cxnLst>
    <dgm:cxn modelId="{E85EB61B-48A3-4090-B1FD-0EC27F6AFE6B}" type="presOf" srcId="{35C4B6E6-4F94-471D-BEE4-B7FD5F0FF8FA}" destId="{1F99BCF8-EF8A-4B04-B940-95593264D642}" srcOrd="0" destOrd="0" presId="urn:microsoft.com/office/officeart/2005/8/layout/hierarchy3"/>
    <dgm:cxn modelId="{73C4361D-2E9A-4C53-A193-E7DF05E5A07C}" type="presOf" srcId="{116F2B6F-7EAA-47BD-A68F-7012D9A25BE1}" destId="{A4C63B9B-E72C-441D-BD09-F2CE13E584AF}" srcOrd="0" destOrd="0" presId="urn:microsoft.com/office/officeart/2005/8/layout/hierarchy3"/>
    <dgm:cxn modelId="{238B7C3F-2F85-4A3A-8E57-D9F4FC68E4A7}" srcId="{35C4B6E6-4F94-471D-BEE4-B7FD5F0FF8FA}" destId="{116F2B6F-7EAA-47BD-A68F-7012D9A25BE1}" srcOrd="1" destOrd="0" parTransId="{0ABA02FC-F00D-4ACE-9F51-804B847E560D}" sibTransId="{DA82AA7A-067B-41DD-9449-F0B46EE7FBEB}"/>
    <dgm:cxn modelId="{C0527363-BACD-4900-8236-C596DD7D6E25}" type="presOf" srcId="{35C4B6E6-4F94-471D-BEE4-B7FD5F0FF8FA}" destId="{454EDA40-E14C-498C-90C6-F1A5B8B9C267}" srcOrd="1" destOrd="0" presId="urn:microsoft.com/office/officeart/2005/8/layout/hierarchy3"/>
    <dgm:cxn modelId="{1E5C074B-9EB0-44F2-A577-79907E96F089}" srcId="{89C3EBAE-4127-4166-81C9-8053300C9853}" destId="{35C4B6E6-4F94-471D-BEE4-B7FD5F0FF8FA}" srcOrd="0" destOrd="0" parTransId="{EAD00C75-756B-477C-9868-C8F53B017D5D}" sibTransId="{1E117AC5-76E5-4A55-8D48-39AC46322F5D}"/>
    <dgm:cxn modelId="{8AD31C6C-F86B-4BF7-825C-D09371CE7170}" type="presOf" srcId="{0ABA02FC-F00D-4ACE-9F51-804B847E560D}" destId="{9EF186D3-24E5-440A-9732-88FF12365474}" srcOrd="0" destOrd="0" presId="urn:microsoft.com/office/officeart/2005/8/layout/hierarchy3"/>
    <dgm:cxn modelId="{80095D58-F69F-4AA7-B287-B81A3B4895F9}" type="presOf" srcId="{B0116E39-287B-41F2-A132-766B3291997A}" destId="{4DA6383C-DF4B-48F4-A439-85CF1F005B56}" srcOrd="0" destOrd="0" presId="urn:microsoft.com/office/officeart/2005/8/layout/hierarchy3"/>
    <dgm:cxn modelId="{430AFB7C-54D9-40FF-BC1E-A170229DCA67}" type="presOf" srcId="{89C3EBAE-4127-4166-81C9-8053300C9853}" destId="{16862A6F-4FDD-4C15-8E58-8A3620603914}" srcOrd="0" destOrd="0" presId="urn:microsoft.com/office/officeart/2005/8/layout/hierarchy3"/>
    <dgm:cxn modelId="{9018D39D-098E-49F0-B26D-127344B607FC}" srcId="{35C4B6E6-4F94-471D-BEE4-B7FD5F0FF8FA}" destId="{B0116E39-287B-41F2-A132-766B3291997A}" srcOrd="0" destOrd="0" parTransId="{FAAAF157-E679-49F6-AE07-D8F0D5B80EFF}" sibTransId="{05647625-9F8C-45A1-83F7-7130A319BDAE}"/>
    <dgm:cxn modelId="{BEAE8CEF-3514-40CD-AB1F-94A7B2946FA9}" type="presOf" srcId="{FAAAF157-E679-49F6-AE07-D8F0D5B80EFF}" destId="{A19D92AD-F51D-466E-A19D-619024176317}" srcOrd="0" destOrd="0" presId="urn:microsoft.com/office/officeart/2005/8/layout/hierarchy3"/>
    <dgm:cxn modelId="{C10506AC-EA45-4014-A4AB-BAE20EBF25A7}" type="presParOf" srcId="{16862A6F-4FDD-4C15-8E58-8A3620603914}" destId="{39B038C8-E1D0-48FD-8141-E25AD5E4583D}" srcOrd="0" destOrd="0" presId="urn:microsoft.com/office/officeart/2005/8/layout/hierarchy3"/>
    <dgm:cxn modelId="{11D7469E-CDEF-42BD-85B7-575F303545CC}" type="presParOf" srcId="{39B038C8-E1D0-48FD-8141-E25AD5E4583D}" destId="{DC0BB1ED-7D3E-4F43-A923-280F6017952C}" srcOrd="0" destOrd="0" presId="urn:microsoft.com/office/officeart/2005/8/layout/hierarchy3"/>
    <dgm:cxn modelId="{B3FD018D-62DB-49D7-B29C-6512CE4DE09A}" type="presParOf" srcId="{DC0BB1ED-7D3E-4F43-A923-280F6017952C}" destId="{1F99BCF8-EF8A-4B04-B940-95593264D642}" srcOrd="0" destOrd="0" presId="urn:microsoft.com/office/officeart/2005/8/layout/hierarchy3"/>
    <dgm:cxn modelId="{ACD672CC-2688-40A8-B33C-576BC9444009}" type="presParOf" srcId="{DC0BB1ED-7D3E-4F43-A923-280F6017952C}" destId="{454EDA40-E14C-498C-90C6-F1A5B8B9C267}" srcOrd="1" destOrd="0" presId="urn:microsoft.com/office/officeart/2005/8/layout/hierarchy3"/>
    <dgm:cxn modelId="{7F6BA469-F076-4C3A-8DD9-837C7D08AD5B}" type="presParOf" srcId="{39B038C8-E1D0-48FD-8141-E25AD5E4583D}" destId="{CD818471-5C88-491C-9A2B-F22A3C258745}" srcOrd="1" destOrd="0" presId="urn:microsoft.com/office/officeart/2005/8/layout/hierarchy3"/>
    <dgm:cxn modelId="{E40FDB8E-8B7E-4ADD-9432-C29B00D98779}" type="presParOf" srcId="{CD818471-5C88-491C-9A2B-F22A3C258745}" destId="{A19D92AD-F51D-466E-A19D-619024176317}" srcOrd="0" destOrd="0" presId="urn:microsoft.com/office/officeart/2005/8/layout/hierarchy3"/>
    <dgm:cxn modelId="{86ADB97A-5FD3-4A6A-8F49-C203190E7436}" type="presParOf" srcId="{CD818471-5C88-491C-9A2B-F22A3C258745}" destId="{4DA6383C-DF4B-48F4-A439-85CF1F005B56}" srcOrd="1" destOrd="0" presId="urn:microsoft.com/office/officeart/2005/8/layout/hierarchy3"/>
    <dgm:cxn modelId="{D1A7C53B-B0A0-46AA-85F9-F65152C11954}" type="presParOf" srcId="{CD818471-5C88-491C-9A2B-F22A3C258745}" destId="{9EF186D3-24E5-440A-9732-88FF12365474}" srcOrd="2" destOrd="0" presId="urn:microsoft.com/office/officeart/2005/8/layout/hierarchy3"/>
    <dgm:cxn modelId="{22E45398-CB92-41F0-84DF-4465695AB517}" type="presParOf" srcId="{CD818471-5C88-491C-9A2B-F22A3C258745}" destId="{A4C63B9B-E72C-441D-BD09-F2CE13E584AF}"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510EF7-3461-4147-8C5F-C6F42C7F77AF}" type="doc">
      <dgm:prSet loTypeId="urn:microsoft.com/office/officeart/2005/8/layout/hierarchy3" loCatId="hierarchy" qsTypeId="urn:microsoft.com/office/officeart/2005/8/quickstyle/3d6" qsCatId="3D" csTypeId="urn:microsoft.com/office/officeart/2005/8/colors/accent0_3" csCatId="mainScheme" phldr="1"/>
      <dgm:spPr/>
      <dgm:t>
        <a:bodyPr/>
        <a:lstStyle/>
        <a:p>
          <a:endParaRPr lang="en-US"/>
        </a:p>
      </dgm:t>
    </dgm:pt>
    <dgm:pt modelId="{F85FF7FC-3752-45ED-B959-F3A8C52B8F9A}">
      <dgm:prSet phldrT="[Text]" custT="1"/>
      <dgm:spPr/>
      <dgm:t>
        <a:bodyPr/>
        <a:lstStyle/>
        <a:p>
          <a:r>
            <a:rPr lang="en-US" sz="2400" dirty="0">
              <a:latin typeface="Times New Roman" panose="02020603050405020304" pitchFamily="18" charset="0"/>
              <a:cs typeface="Times New Roman" panose="02020603050405020304" pitchFamily="18" charset="0"/>
            </a:rPr>
            <a:t>Physical losses</a:t>
          </a:r>
        </a:p>
      </dgm:t>
    </dgm:pt>
    <dgm:pt modelId="{28403623-EEAB-44F0-96E7-5BCDA56E707F}" type="parTrans" cxnId="{4A38A324-C9F7-48E0-A819-4ABD60B91F20}">
      <dgm:prSet/>
      <dgm:spPr/>
      <dgm:t>
        <a:bodyPr/>
        <a:lstStyle/>
        <a:p>
          <a:endParaRPr lang="en-US"/>
        </a:p>
      </dgm:t>
    </dgm:pt>
    <dgm:pt modelId="{52EF44CC-A0A0-417C-AD03-1EB67D00B3B8}" type="sibTrans" cxnId="{4A38A324-C9F7-48E0-A819-4ABD60B91F20}">
      <dgm:prSet/>
      <dgm:spPr/>
      <dgm:t>
        <a:bodyPr/>
        <a:lstStyle/>
        <a:p>
          <a:endParaRPr lang="en-US"/>
        </a:p>
      </dgm:t>
    </dgm:pt>
    <dgm:pt modelId="{0DC11FB6-B626-4E0C-8AB9-C09B9EC5BF8C}">
      <dgm:prSet phldrT="[Text]" custT="1"/>
      <dgm:spPr/>
      <dgm:t>
        <a:bodyPr/>
        <a:lstStyle/>
        <a:p>
          <a:r>
            <a:rPr lang="en-US" sz="2400" dirty="0">
              <a:latin typeface="Times New Roman" panose="02020603050405020304" pitchFamily="18" charset="0"/>
              <a:cs typeface="Times New Roman" panose="02020603050405020304" pitchFamily="18" charset="0"/>
            </a:rPr>
            <a:t>Leakage from old pipes</a:t>
          </a:r>
        </a:p>
      </dgm:t>
    </dgm:pt>
    <dgm:pt modelId="{60D42F19-1CE4-4106-8DC6-90E2ECA408D0}" type="parTrans" cxnId="{412652D5-F61D-47D8-9A01-78D20DB59232}">
      <dgm:prSet/>
      <dgm:spPr/>
      <dgm:t>
        <a:bodyPr/>
        <a:lstStyle/>
        <a:p>
          <a:endParaRPr lang="en-US"/>
        </a:p>
      </dgm:t>
    </dgm:pt>
    <dgm:pt modelId="{B1FD2FAB-2AC4-4092-AFDC-79F38372DFC9}" type="sibTrans" cxnId="{412652D5-F61D-47D8-9A01-78D20DB59232}">
      <dgm:prSet/>
      <dgm:spPr/>
      <dgm:t>
        <a:bodyPr/>
        <a:lstStyle/>
        <a:p>
          <a:endParaRPr lang="en-US"/>
        </a:p>
      </dgm:t>
    </dgm:pt>
    <dgm:pt modelId="{698600E9-3D24-4154-96FC-5191B9F42752}">
      <dgm:prSet phldrT="[Text]" custT="1"/>
      <dgm:spPr/>
      <dgm:t>
        <a:bodyPr/>
        <a:lstStyle/>
        <a:p>
          <a:r>
            <a:rPr lang="en-US" sz="2400" dirty="0">
              <a:latin typeface="Times New Roman" panose="02020603050405020304" pitchFamily="18" charset="0"/>
              <a:cs typeface="Times New Roman" panose="02020603050405020304" pitchFamily="18" charset="0"/>
            </a:rPr>
            <a:t>Leakage from conveyance lines and tanks</a:t>
          </a:r>
        </a:p>
      </dgm:t>
    </dgm:pt>
    <dgm:pt modelId="{0555833B-568A-48DA-B05B-8433B86F02D6}" type="parTrans" cxnId="{4E35BACD-1688-4EEC-8E41-A7BFC68135D3}">
      <dgm:prSet/>
      <dgm:spPr/>
      <dgm:t>
        <a:bodyPr/>
        <a:lstStyle/>
        <a:p>
          <a:endParaRPr lang="en-US"/>
        </a:p>
      </dgm:t>
    </dgm:pt>
    <dgm:pt modelId="{7B4D521E-E33F-4616-A969-F6757DA18BB0}" type="sibTrans" cxnId="{4E35BACD-1688-4EEC-8E41-A7BFC68135D3}">
      <dgm:prSet/>
      <dgm:spPr/>
      <dgm:t>
        <a:bodyPr/>
        <a:lstStyle/>
        <a:p>
          <a:endParaRPr lang="en-US"/>
        </a:p>
      </dgm:t>
    </dgm:pt>
    <dgm:pt modelId="{CF13282E-23DE-42CA-A9CC-754036995325}" type="pres">
      <dgm:prSet presAssocID="{36510EF7-3461-4147-8C5F-C6F42C7F77AF}" presName="diagram" presStyleCnt="0">
        <dgm:presLayoutVars>
          <dgm:chPref val="1"/>
          <dgm:dir/>
          <dgm:animOne val="branch"/>
          <dgm:animLvl val="lvl"/>
          <dgm:resizeHandles/>
        </dgm:presLayoutVars>
      </dgm:prSet>
      <dgm:spPr/>
    </dgm:pt>
    <dgm:pt modelId="{22E1570B-D5A6-47F3-B6E2-EC2529C28B3A}" type="pres">
      <dgm:prSet presAssocID="{F85FF7FC-3752-45ED-B959-F3A8C52B8F9A}" presName="root" presStyleCnt="0"/>
      <dgm:spPr/>
    </dgm:pt>
    <dgm:pt modelId="{F7B03F75-5A6D-4B39-B746-02D8BCB38CFE}" type="pres">
      <dgm:prSet presAssocID="{F85FF7FC-3752-45ED-B959-F3A8C52B8F9A}" presName="rootComposite" presStyleCnt="0"/>
      <dgm:spPr/>
    </dgm:pt>
    <dgm:pt modelId="{F8C23B95-8494-4E53-8281-17DFC9813019}" type="pres">
      <dgm:prSet presAssocID="{F85FF7FC-3752-45ED-B959-F3A8C52B8F9A}" presName="rootText" presStyleLbl="node1" presStyleIdx="0" presStyleCnt="1"/>
      <dgm:spPr/>
    </dgm:pt>
    <dgm:pt modelId="{2088D299-EFA7-4E07-8349-F5CB21020B4A}" type="pres">
      <dgm:prSet presAssocID="{F85FF7FC-3752-45ED-B959-F3A8C52B8F9A}" presName="rootConnector" presStyleLbl="node1" presStyleIdx="0" presStyleCnt="1"/>
      <dgm:spPr/>
    </dgm:pt>
    <dgm:pt modelId="{BA8EC1C2-156B-4082-A3F5-1F6580404677}" type="pres">
      <dgm:prSet presAssocID="{F85FF7FC-3752-45ED-B959-F3A8C52B8F9A}" presName="childShape" presStyleCnt="0"/>
      <dgm:spPr/>
    </dgm:pt>
    <dgm:pt modelId="{6C704966-2F29-4816-9964-E1BC4ADE13AD}" type="pres">
      <dgm:prSet presAssocID="{60D42F19-1CE4-4106-8DC6-90E2ECA408D0}" presName="Name13" presStyleLbl="parChTrans1D2" presStyleIdx="0" presStyleCnt="2"/>
      <dgm:spPr/>
    </dgm:pt>
    <dgm:pt modelId="{DBF3FA96-2C3C-446D-B79B-180468A3E051}" type="pres">
      <dgm:prSet presAssocID="{0DC11FB6-B626-4E0C-8AB9-C09B9EC5BF8C}" presName="childText" presStyleLbl="bgAcc1" presStyleIdx="0" presStyleCnt="2">
        <dgm:presLayoutVars>
          <dgm:bulletEnabled val="1"/>
        </dgm:presLayoutVars>
      </dgm:prSet>
      <dgm:spPr/>
    </dgm:pt>
    <dgm:pt modelId="{2A771D08-A3C3-4FDE-8A94-F190C33B21AD}" type="pres">
      <dgm:prSet presAssocID="{0555833B-568A-48DA-B05B-8433B86F02D6}" presName="Name13" presStyleLbl="parChTrans1D2" presStyleIdx="1" presStyleCnt="2"/>
      <dgm:spPr/>
    </dgm:pt>
    <dgm:pt modelId="{19BD1C41-A72B-45B0-BDB1-9B0DB39E0E1A}" type="pres">
      <dgm:prSet presAssocID="{698600E9-3D24-4154-96FC-5191B9F42752}" presName="childText" presStyleLbl="bgAcc1" presStyleIdx="1" presStyleCnt="2">
        <dgm:presLayoutVars>
          <dgm:bulletEnabled val="1"/>
        </dgm:presLayoutVars>
      </dgm:prSet>
      <dgm:spPr/>
    </dgm:pt>
  </dgm:ptLst>
  <dgm:cxnLst>
    <dgm:cxn modelId="{15E2140D-4075-4034-AD60-D385B0F88413}" type="presOf" srcId="{F85FF7FC-3752-45ED-B959-F3A8C52B8F9A}" destId="{F8C23B95-8494-4E53-8281-17DFC9813019}" srcOrd="0" destOrd="0" presId="urn:microsoft.com/office/officeart/2005/8/layout/hierarchy3"/>
    <dgm:cxn modelId="{4A38A324-C9F7-48E0-A819-4ABD60B91F20}" srcId="{36510EF7-3461-4147-8C5F-C6F42C7F77AF}" destId="{F85FF7FC-3752-45ED-B959-F3A8C52B8F9A}" srcOrd="0" destOrd="0" parTransId="{28403623-EEAB-44F0-96E7-5BCDA56E707F}" sibTransId="{52EF44CC-A0A0-417C-AD03-1EB67D00B3B8}"/>
    <dgm:cxn modelId="{EED7D62F-AE55-47E4-B570-B8CC33632642}" type="presOf" srcId="{60D42F19-1CE4-4106-8DC6-90E2ECA408D0}" destId="{6C704966-2F29-4816-9964-E1BC4ADE13AD}" srcOrd="0" destOrd="0" presId="urn:microsoft.com/office/officeart/2005/8/layout/hierarchy3"/>
    <dgm:cxn modelId="{88D6BE84-6801-468A-8A4C-5969D927762D}" type="presOf" srcId="{698600E9-3D24-4154-96FC-5191B9F42752}" destId="{19BD1C41-A72B-45B0-BDB1-9B0DB39E0E1A}" srcOrd="0" destOrd="0" presId="urn:microsoft.com/office/officeart/2005/8/layout/hierarchy3"/>
    <dgm:cxn modelId="{54D494A8-DC6C-4A44-9535-1B14F10702D2}" type="presOf" srcId="{0555833B-568A-48DA-B05B-8433B86F02D6}" destId="{2A771D08-A3C3-4FDE-8A94-F190C33B21AD}" srcOrd="0" destOrd="0" presId="urn:microsoft.com/office/officeart/2005/8/layout/hierarchy3"/>
    <dgm:cxn modelId="{4E35BACD-1688-4EEC-8E41-A7BFC68135D3}" srcId="{F85FF7FC-3752-45ED-B959-F3A8C52B8F9A}" destId="{698600E9-3D24-4154-96FC-5191B9F42752}" srcOrd="1" destOrd="0" parTransId="{0555833B-568A-48DA-B05B-8433B86F02D6}" sibTransId="{7B4D521E-E33F-4616-A969-F6757DA18BB0}"/>
    <dgm:cxn modelId="{6EC05FD5-9465-42AD-B8B1-459829037E8D}" type="presOf" srcId="{36510EF7-3461-4147-8C5F-C6F42C7F77AF}" destId="{CF13282E-23DE-42CA-A9CC-754036995325}" srcOrd="0" destOrd="0" presId="urn:microsoft.com/office/officeart/2005/8/layout/hierarchy3"/>
    <dgm:cxn modelId="{412652D5-F61D-47D8-9A01-78D20DB59232}" srcId="{F85FF7FC-3752-45ED-B959-F3A8C52B8F9A}" destId="{0DC11FB6-B626-4E0C-8AB9-C09B9EC5BF8C}" srcOrd="0" destOrd="0" parTransId="{60D42F19-1CE4-4106-8DC6-90E2ECA408D0}" sibTransId="{B1FD2FAB-2AC4-4092-AFDC-79F38372DFC9}"/>
    <dgm:cxn modelId="{AD8D4BDE-40E6-4812-816B-50475BD060F4}" type="presOf" srcId="{F85FF7FC-3752-45ED-B959-F3A8C52B8F9A}" destId="{2088D299-EFA7-4E07-8349-F5CB21020B4A}" srcOrd="1" destOrd="0" presId="urn:microsoft.com/office/officeart/2005/8/layout/hierarchy3"/>
    <dgm:cxn modelId="{CD6B0AE1-C9F8-4A3E-9879-A8D50DFE96FF}" type="presOf" srcId="{0DC11FB6-B626-4E0C-8AB9-C09B9EC5BF8C}" destId="{DBF3FA96-2C3C-446D-B79B-180468A3E051}" srcOrd="0" destOrd="0" presId="urn:microsoft.com/office/officeart/2005/8/layout/hierarchy3"/>
    <dgm:cxn modelId="{639B5135-5514-4CF6-A4B0-4AA9101BA79E}" type="presParOf" srcId="{CF13282E-23DE-42CA-A9CC-754036995325}" destId="{22E1570B-D5A6-47F3-B6E2-EC2529C28B3A}" srcOrd="0" destOrd="0" presId="urn:microsoft.com/office/officeart/2005/8/layout/hierarchy3"/>
    <dgm:cxn modelId="{0B7EB1CC-1A5F-46C1-96FB-AF9D341368CD}" type="presParOf" srcId="{22E1570B-D5A6-47F3-B6E2-EC2529C28B3A}" destId="{F7B03F75-5A6D-4B39-B746-02D8BCB38CFE}" srcOrd="0" destOrd="0" presId="urn:microsoft.com/office/officeart/2005/8/layout/hierarchy3"/>
    <dgm:cxn modelId="{33E43673-A9D3-4152-B3B3-AD90F6955B43}" type="presParOf" srcId="{F7B03F75-5A6D-4B39-B746-02D8BCB38CFE}" destId="{F8C23B95-8494-4E53-8281-17DFC9813019}" srcOrd="0" destOrd="0" presId="urn:microsoft.com/office/officeart/2005/8/layout/hierarchy3"/>
    <dgm:cxn modelId="{D2ECBB7A-D1FE-47EC-8905-C77EE353889E}" type="presParOf" srcId="{F7B03F75-5A6D-4B39-B746-02D8BCB38CFE}" destId="{2088D299-EFA7-4E07-8349-F5CB21020B4A}" srcOrd="1" destOrd="0" presId="urn:microsoft.com/office/officeart/2005/8/layout/hierarchy3"/>
    <dgm:cxn modelId="{86C1E98F-EC14-46C1-B048-755EDEB00880}" type="presParOf" srcId="{22E1570B-D5A6-47F3-B6E2-EC2529C28B3A}" destId="{BA8EC1C2-156B-4082-A3F5-1F6580404677}" srcOrd="1" destOrd="0" presId="urn:microsoft.com/office/officeart/2005/8/layout/hierarchy3"/>
    <dgm:cxn modelId="{A76AA2F3-A793-455A-9B11-E9FA242997DA}" type="presParOf" srcId="{BA8EC1C2-156B-4082-A3F5-1F6580404677}" destId="{6C704966-2F29-4816-9964-E1BC4ADE13AD}" srcOrd="0" destOrd="0" presId="urn:microsoft.com/office/officeart/2005/8/layout/hierarchy3"/>
    <dgm:cxn modelId="{F6501068-4089-4819-BFD5-E4C399DB3DCE}" type="presParOf" srcId="{BA8EC1C2-156B-4082-A3F5-1F6580404677}" destId="{DBF3FA96-2C3C-446D-B79B-180468A3E051}" srcOrd="1" destOrd="0" presId="urn:microsoft.com/office/officeart/2005/8/layout/hierarchy3"/>
    <dgm:cxn modelId="{9046F26A-0FA8-43C4-8401-37377EE68841}" type="presParOf" srcId="{BA8EC1C2-156B-4082-A3F5-1F6580404677}" destId="{2A771D08-A3C3-4FDE-8A94-F190C33B21AD}" srcOrd="2" destOrd="0" presId="urn:microsoft.com/office/officeart/2005/8/layout/hierarchy3"/>
    <dgm:cxn modelId="{A77702F8-2540-448D-934F-7588A4CF06F9}" type="presParOf" srcId="{BA8EC1C2-156B-4082-A3F5-1F6580404677}" destId="{19BD1C41-A72B-45B0-BDB1-9B0DB39E0E1A}"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5D334B-BDCE-4641-8384-FB6655CFAB79}">
      <dsp:nvSpPr>
        <dsp:cNvPr id="0" name=""/>
        <dsp:cNvSpPr/>
      </dsp:nvSpPr>
      <dsp:spPr>
        <a:xfrm rot="5400000">
          <a:off x="-396042" y="1380477"/>
          <a:ext cx="1748118" cy="210953"/>
        </a:xfrm>
        <a:prstGeom prst="rect">
          <a:avLst/>
        </a:prstGeom>
        <a:solidFill>
          <a:schemeClr val="dk2">
            <a:tint val="60000"/>
            <a:hueOff val="0"/>
            <a:satOff val="0"/>
            <a:lumOff val="0"/>
            <a:alphaOff val="0"/>
          </a:schemeClr>
        </a:solidFill>
        <a:ln w="9525" cap="flat" cmpd="sng" algn="ctr">
          <a:solidFill>
            <a:schemeClr val="dk2">
              <a:tint val="60000"/>
              <a:hueOff val="0"/>
              <a:satOff val="0"/>
              <a:lumOff val="0"/>
              <a:alphaOff val="0"/>
            </a:schemeClr>
          </a:solidFill>
          <a:prstDash val="solid"/>
        </a:ln>
        <a:effectLst>
          <a:outerShdw blurRad="50800" dist="25400" dir="5400000" rotWithShape="0">
            <a:srgbClr val="000000">
              <a:alpha val="28000"/>
            </a:srgbClr>
          </a:outerShdw>
        </a:effectLst>
        <a:sp3d z="-54080" prstMaterial="plastic">
          <a:bevelT w="25400" h="25400"/>
          <a:bevelB w="25400" h="25400"/>
        </a:sp3d>
      </dsp:spPr>
      <dsp:style>
        <a:lnRef idx="1">
          <a:scrgbClr r="0" g="0" b="0"/>
        </a:lnRef>
        <a:fillRef idx="1">
          <a:scrgbClr r="0" g="0" b="0"/>
        </a:fillRef>
        <a:effectRef idx="2">
          <a:scrgbClr r="0" g="0" b="0"/>
        </a:effectRef>
        <a:fontRef idx="minor">
          <a:schemeClr val="lt1"/>
        </a:fontRef>
      </dsp:style>
    </dsp:sp>
    <dsp:sp modelId="{E34C7225-2CBF-4E40-9E66-572F4B1B1437}">
      <dsp:nvSpPr>
        <dsp:cNvPr id="0" name=""/>
        <dsp:cNvSpPr/>
      </dsp:nvSpPr>
      <dsp:spPr>
        <a:xfrm>
          <a:off x="4318" y="262199"/>
          <a:ext cx="2343926" cy="1406355"/>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28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Collecting data </a:t>
          </a:r>
        </a:p>
      </dsp:txBody>
      <dsp:txXfrm>
        <a:off x="45509" y="303390"/>
        <a:ext cx="2261544" cy="1323973"/>
      </dsp:txXfrm>
    </dsp:sp>
    <dsp:sp modelId="{92F7191F-16D0-479A-9572-2AC5E9C4EE6C}">
      <dsp:nvSpPr>
        <dsp:cNvPr id="0" name=""/>
        <dsp:cNvSpPr/>
      </dsp:nvSpPr>
      <dsp:spPr>
        <a:xfrm rot="5400000">
          <a:off x="-396042" y="3138422"/>
          <a:ext cx="1748118" cy="210953"/>
        </a:xfrm>
        <a:prstGeom prst="rect">
          <a:avLst/>
        </a:prstGeom>
        <a:solidFill>
          <a:schemeClr val="dk2">
            <a:tint val="60000"/>
            <a:hueOff val="0"/>
            <a:satOff val="0"/>
            <a:lumOff val="0"/>
            <a:alphaOff val="0"/>
          </a:schemeClr>
        </a:solidFill>
        <a:ln w="9525" cap="flat" cmpd="sng" algn="ctr">
          <a:solidFill>
            <a:schemeClr val="dk2">
              <a:tint val="60000"/>
              <a:hueOff val="0"/>
              <a:satOff val="0"/>
              <a:lumOff val="0"/>
              <a:alphaOff val="0"/>
            </a:schemeClr>
          </a:solidFill>
          <a:prstDash val="solid"/>
        </a:ln>
        <a:effectLst>
          <a:outerShdw blurRad="50800" dist="25400" dir="5400000" rotWithShape="0">
            <a:srgbClr val="000000">
              <a:alpha val="28000"/>
            </a:srgbClr>
          </a:outerShdw>
        </a:effectLst>
        <a:sp3d z="-54080" prstMaterial="plastic">
          <a:bevelT w="25400" h="25400"/>
          <a:bevelB w="25400" h="25400"/>
        </a:sp3d>
      </dsp:spPr>
      <dsp:style>
        <a:lnRef idx="1">
          <a:scrgbClr r="0" g="0" b="0"/>
        </a:lnRef>
        <a:fillRef idx="1">
          <a:scrgbClr r="0" g="0" b="0"/>
        </a:fillRef>
        <a:effectRef idx="2">
          <a:scrgbClr r="0" g="0" b="0"/>
        </a:effectRef>
        <a:fontRef idx="minor">
          <a:schemeClr val="lt1"/>
        </a:fontRef>
      </dsp:style>
    </dsp:sp>
    <dsp:sp modelId="{FF7DBDB3-05EA-48B1-BC42-0BC7D9117C20}">
      <dsp:nvSpPr>
        <dsp:cNvPr id="0" name=""/>
        <dsp:cNvSpPr/>
      </dsp:nvSpPr>
      <dsp:spPr>
        <a:xfrm>
          <a:off x="4318" y="2020144"/>
          <a:ext cx="2343926" cy="1406355"/>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28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Estimate the future population</a:t>
          </a:r>
        </a:p>
      </dsp:txBody>
      <dsp:txXfrm>
        <a:off x="45509" y="2061335"/>
        <a:ext cx="2261544" cy="1323973"/>
      </dsp:txXfrm>
    </dsp:sp>
    <dsp:sp modelId="{E8169021-5F11-424B-BFF7-A4C97265599D}">
      <dsp:nvSpPr>
        <dsp:cNvPr id="0" name=""/>
        <dsp:cNvSpPr/>
      </dsp:nvSpPr>
      <dsp:spPr>
        <a:xfrm>
          <a:off x="482930" y="4017394"/>
          <a:ext cx="3107595" cy="210953"/>
        </a:xfrm>
        <a:prstGeom prst="rect">
          <a:avLst/>
        </a:prstGeom>
        <a:solidFill>
          <a:schemeClr val="dk2">
            <a:tint val="60000"/>
            <a:hueOff val="0"/>
            <a:satOff val="0"/>
            <a:lumOff val="0"/>
            <a:alphaOff val="0"/>
          </a:schemeClr>
        </a:solidFill>
        <a:ln w="9525" cap="flat" cmpd="sng" algn="ctr">
          <a:solidFill>
            <a:schemeClr val="dk2">
              <a:tint val="60000"/>
              <a:hueOff val="0"/>
              <a:satOff val="0"/>
              <a:lumOff val="0"/>
              <a:alphaOff val="0"/>
            </a:schemeClr>
          </a:solidFill>
          <a:prstDash val="solid"/>
        </a:ln>
        <a:effectLst>
          <a:outerShdw blurRad="50800" dist="25400" dir="5400000" rotWithShape="0">
            <a:srgbClr val="000000">
              <a:alpha val="28000"/>
            </a:srgbClr>
          </a:outerShdw>
        </a:effectLst>
        <a:sp3d z="-54080" prstMaterial="plastic">
          <a:bevelT w="25400" h="25400"/>
          <a:bevelB w="25400" h="25400"/>
        </a:sp3d>
      </dsp:spPr>
      <dsp:style>
        <a:lnRef idx="1">
          <a:scrgbClr r="0" g="0" b="0"/>
        </a:lnRef>
        <a:fillRef idx="1">
          <a:scrgbClr r="0" g="0" b="0"/>
        </a:fillRef>
        <a:effectRef idx="2">
          <a:scrgbClr r="0" g="0" b="0"/>
        </a:effectRef>
        <a:fontRef idx="minor">
          <a:schemeClr val="lt1"/>
        </a:fontRef>
      </dsp:style>
    </dsp:sp>
    <dsp:sp modelId="{5EF2BDEC-7078-4399-A1B5-14CB3DC362B9}">
      <dsp:nvSpPr>
        <dsp:cNvPr id="0" name=""/>
        <dsp:cNvSpPr/>
      </dsp:nvSpPr>
      <dsp:spPr>
        <a:xfrm>
          <a:off x="4318" y="3778088"/>
          <a:ext cx="2343926" cy="1406355"/>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28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Estimate the future consumption</a:t>
          </a:r>
        </a:p>
      </dsp:txBody>
      <dsp:txXfrm>
        <a:off x="45509" y="3819279"/>
        <a:ext cx="2261544" cy="1323973"/>
      </dsp:txXfrm>
    </dsp:sp>
    <dsp:sp modelId="{8A0B3EE9-9334-4A54-A258-5DF94FCF4601}">
      <dsp:nvSpPr>
        <dsp:cNvPr id="0" name=""/>
        <dsp:cNvSpPr/>
      </dsp:nvSpPr>
      <dsp:spPr>
        <a:xfrm rot="16200000">
          <a:off x="2721379" y="3138422"/>
          <a:ext cx="1748118" cy="210953"/>
        </a:xfrm>
        <a:prstGeom prst="rect">
          <a:avLst/>
        </a:prstGeom>
        <a:solidFill>
          <a:schemeClr val="dk2">
            <a:tint val="60000"/>
            <a:hueOff val="0"/>
            <a:satOff val="0"/>
            <a:lumOff val="0"/>
            <a:alphaOff val="0"/>
          </a:schemeClr>
        </a:solidFill>
        <a:ln w="9525" cap="flat" cmpd="sng" algn="ctr">
          <a:solidFill>
            <a:schemeClr val="dk2">
              <a:tint val="60000"/>
              <a:hueOff val="0"/>
              <a:satOff val="0"/>
              <a:lumOff val="0"/>
              <a:alphaOff val="0"/>
            </a:schemeClr>
          </a:solidFill>
          <a:prstDash val="solid"/>
        </a:ln>
        <a:effectLst>
          <a:outerShdw blurRad="50800" dist="25400" dir="5400000" rotWithShape="0">
            <a:srgbClr val="000000">
              <a:alpha val="28000"/>
            </a:srgbClr>
          </a:outerShdw>
        </a:effectLst>
        <a:sp3d z="-54080" prstMaterial="plastic">
          <a:bevelT w="25400" h="25400"/>
          <a:bevelB w="25400" h="25400"/>
        </a:sp3d>
      </dsp:spPr>
      <dsp:style>
        <a:lnRef idx="1">
          <a:scrgbClr r="0" g="0" b="0"/>
        </a:lnRef>
        <a:fillRef idx="1">
          <a:scrgbClr r="0" g="0" b="0"/>
        </a:fillRef>
        <a:effectRef idx="2">
          <a:scrgbClr r="0" g="0" b="0"/>
        </a:effectRef>
        <a:fontRef idx="minor">
          <a:schemeClr val="lt1"/>
        </a:fontRef>
      </dsp:style>
    </dsp:sp>
    <dsp:sp modelId="{55F85E0E-3122-42FC-86F4-E2B37B332DEB}">
      <dsp:nvSpPr>
        <dsp:cNvPr id="0" name=""/>
        <dsp:cNvSpPr/>
      </dsp:nvSpPr>
      <dsp:spPr>
        <a:xfrm>
          <a:off x="3121740" y="3778088"/>
          <a:ext cx="2343926" cy="1406355"/>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28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Estimate the future supply</a:t>
          </a:r>
        </a:p>
      </dsp:txBody>
      <dsp:txXfrm>
        <a:off x="3162931" y="3819279"/>
        <a:ext cx="2261544" cy="1323973"/>
      </dsp:txXfrm>
    </dsp:sp>
    <dsp:sp modelId="{8268468C-02F3-4D20-99A6-8C65ACC4A6BA}">
      <dsp:nvSpPr>
        <dsp:cNvPr id="0" name=""/>
        <dsp:cNvSpPr/>
      </dsp:nvSpPr>
      <dsp:spPr>
        <a:xfrm rot="16200000">
          <a:off x="2721379" y="1380477"/>
          <a:ext cx="1748118" cy="210953"/>
        </a:xfrm>
        <a:prstGeom prst="rect">
          <a:avLst/>
        </a:prstGeom>
        <a:solidFill>
          <a:schemeClr val="dk2">
            <a:tint val="60000"/>
            <a:hueOff val="0"/>
            <a:satOff val="0"/>
            <a:lumOff val="0"/>
            <a:alphaOff val="0"/>
          </a:schemeClr>
        </a:solidFill>
        <a:ln w="9525" cap="flat" cmpd="sng" algn="ctr">
          <a:solidFill>
            <a:schemeClr val="dk2">
              <a:tint val="60000"/>
              <a:hueOff val="0"/>
              <a:satOff val="0"/>
              <a:lumOff val="0"/>
              <a:alphaOff val="0"/>
            </a:schemeClr>
          </a:solidFill>
          <a:prstDash val="solid"/>
        </a:ln>
        <a:effectLst>
          <a:outerShdw blurRad="50800" dist="25400" dir="5400000" rotWithShape="0">
            <a:srgbClr val="000000">
              <a:alpha val="28000"/>
            </a:srgbClr>
          </a:outerShdw>
        </a:effectLst>
        <a:sp3d z="-54080" prstMaterial="plastic">
          <a:bevelT w="25400" h="25400"/>
          <a:bevelB w="25400" h="25400"/>
        </a:sp3d>
      </dsp:spPr>
      <dsp:style>
        <a:lnRef idx="1">
          <a:scrgbClr r="0" g="0" b="0"/>
        </a:lnRef>
        <a:fillRef idx="1">
          <a:scrgbClr r="0" g="0" b="0"/>
        </a:fillRef>
        <a:effectRef idx="2">
          <a:scrgbClr r="0" g="0" b="0"/>
        </a:effectRef>
        <a:fontRef idx="minor">
          <a:schemeClr val="lt1"/>
        </a:fontRef>
      </dsp:style>
    </dsp:sp>
    <dsp:sp modelId="{0ADFA67E-81BF-4728-A8FB-6AA746F83E92}">
      <dsp:nvSpPr>
        <dsp:cNvPr id="0" name=""/>
        <dsp:cNvSpPr/>
      </dsp:nvSpPr>
      <dsp:spPr>
        <a:xfrm>
          <a:off x="3121740" y="2020144"/>
          <a:ext cx="2343926" cy="1406355"/>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28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Obtain the future gap</a:t>
          </a:r>
        </a:p>
      </dsp:txBody>
      <dsp:txXfrm>
        <a:off x="3162931" y="2061335"/>
        <a:ext cx="2261544" cy="1323973"/>
      </dsp:txXfrm>
    </dsp:sp>
    <dsp:sp modelId="{B488A26B-1BEF-4B0D-B01B-50490182A2CC}">
      <dsp:nvSpPr>
        <dsp:cNvPr id="0" name=""/>
        <dsp:cNvSpPr/>
      </dsp:nvSpPr>
      <dsp:spPr>
        <a:xfrm>
          <a:off x="3600352" y="501505"/>
          <a:ext cx="3107595" cy="210953"/>
        </a:xfrm>
        <a:prstGeom prst="rect">
          <a:avLst/>
        </a:prstGeom>
        <a:solidFill>
          <a:schemeClr val="dk2">
            <a:tint val="60000"/>
            <a:hueOff val="0"/>
            <a:satOff val="0"/>
            <a:lumOff val="0"/>
            <a:alphaOff val="0"/>
          </a:schemeClr>
        </a:solidFill>
        <a:ln w="9525" cap="flat" cmpd="sng" algn="ctr">
          <a:solidFill>
            <a:schemeClr val="dk2">
              <a:tint val="60000"/>
              <a:hueOff val="0"/>
              <a:satOff val="0"/>
              <a:lumOff val="0"/>
              <a:alphaOff val="0"/>
            </a:schemeClr>
          </a:solidFill>
          <a:prstDash val="solid"/>
        </a:ln>
        <a:effectLst>
          <a:outerShdw blurRad="50800" dist="25400" dir="5400000" rotWithShape="0">
            <a:srgbClr val="000000">
              <a:alpha val="28000"/>
            </a:srgbClr>
          </a:outerShdw>
        </a:effectLst>
        <a:sp3d z="-54080" prstMaterial="plastic">
          <a:bevelT w="25400" h="25400"/>
          <a:bevelB w="25400" h="25400"/>
        </a:sp3d>
      </dsp:spPr>
      <dsp:style>
        <a:lnRef idx="1">
          <a:scrgbClr r="0" g="0" b="0"/>
        </a:lnRef>
        <a:fillRef idx="1">
          <a:scrgbClr r="0" g="0" b="0"/>
        </a:fillRef>
        <a:effectRef idx="2">
          <a:scrgbClr r="0" g="0" b="0"/>
        </a:effectRef>
        <a:fontRef idx="minor">
          <a:schemeClr val="lt1"/>
        </a:fontRef>
      </dsp:style>
    </dsp:sp>
    <dsp:sp modelId="{925B4BAB-B2E0-49CD-9BE8-7310BD6089DB}">
      <dsp:nvSpPr>
        <dsp:cNvPr id="0" name=""/>
        <dsp:cNvSpPr/>
      </dsp:nvSpPr>
      <dsp:spPr>
        <a:xfrm>
          <a:off x="3121740" y="262199"/>
          <a:ext cx="2343926" cy="1406355"/>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28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Rehabilitate the network</a:t>
          </a:r>
        </a:p>
      </dsp:txBody>
      <dsp:txXfrm>
        <a:off x="3162931" y="303390"/>
        <a:ext cx="2261544" cy="1323973"/>
      </dsp:txXfrm>
    </dsp:sp>
    <dsp:sp modelId="{4608829B-66D0-49C3-8C8C-13C484499ED3}">
      <dsp:nvSpPr>
        <dsp:cNvPr id="0" name=""/>
        <dsp:cNvSpPr/>
      </dsp:nvSpPr>
      <dsp:spPr>
        <a:xfrm rot="5400000">
          <a:off x="5838801" y="1380477"/>
          <a:ext cx="1748118" cy="210953"/>
        </a:xfrm>
        <a:prstGeom prst="rect">
          <a:avLst/>
        </a:prstGeom>
        <a:solidFill>
          <a:schemeClr val="dk2">
            <a:tint val="60000"/>
            <a:hueOff val="0"/>
            <a:satOff val="0"/>
            <a:lumOff val="0"/>
            <a:alphaOff val="0"/>
          </a:schemeClr>
        </a:solidFill>
        <a:ln w="9525" cap="flat" cmpd="sng" algn="ctr">
          <a:solidFill>
            <a:schemeClr val="dk2">
              <a:tint val="60000"/>
              <a:hueOff val="0"/>
              <a:satOff val="0"/>
              <a:lumOff val="0"/>
              <a:alphaOff val="0"/>
            </a:schemeClr>
          </a:solidFill>
          <a:prstDash val="solid"/>
        </a:ln>
        <a:effectLst>
          <a:outerShdw blurRad="50800" dist="25400" dir="5400000" rotWithShape="0">
            <a:srgbClr val="000000">
              <a:alpha val="28000"/>
            </a:srgbClr>
          </a:outerShdw>
        </a:effectLst>
        <a:sp3d z="-54080" prstMaterial="plastic">
          <a:bevelT w="25400" h="25400"/>
          <a:bevelB w="25400" h="25400"/>
        </a:sp3d>
      </dsp:spPr>
      <dsp:style>
        <a:lnRef idx="1">
          <a:scrgbClr r="0" g="0" b="0"/>
        </a:lnRef>
        <a:fillRef idx="1">
          <a:scrgbClr r="0" g="0" b="0"/>
        </a:fillRef>
        <a:effectRef idx="2">
          <a:scrgbClr r="0" g="0" b="0"/>
        </a:effectRef>
        <a:fontRef idx="minor">
          <a:schemeClr val="lt1"/>
        </a:fontRef>
      </dsp:style>
    </dsp:sp>
    <dsp:sp modelId="{6D0C3FBA-CABF-4871-87BC-CB7F530735C2}">
      <dsp:nvSpPr>
        <dsp:cNvPr id="0" name=""/>
        <dsp:cNvSpPr/>
      </dsp:nvSpPr>
      <dsp:spPr>
        <a:xfrm>
          <a:off x="6239162" y="262199"/>
          <a:ext cx="2343926" cy="1406355"/>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28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Find new possible resources</a:t>
          </a:r>
        </a:p>
      </dsp:txBody>
      <dsp:txXfrm>
        <a:off x="6280353" y="303390"/>
        <a:ext cx="2261544" cy="1323973"/>
      </dsp:txXfrm>
    </dsp:sp>
    <dsp:sp modelId="{6BD35810-7235-4AB6-96A6-959A078D7895}">
      <dsp:nvSpPr>
        <dsp:cNvPr id="0" name=""/>
        <dsp:cNvSpPr/>
      </dsp:nvSpPr>
      <dsp:spPr>
        <a:xfrm>
          <a:off x="6239162" y="2020144"/>
          <a:ext cx="2343926" cy="1406355"/>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28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Close the gap</a:t>
          </a:r>
        </a:p>
      </dsp:txBody>
      <dsp:txXfrm>
        <a:off x="6280353" y="2061335"/>
        <a:ext cx="2261544" cy="13239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B3B49-9CED-43A0-8DD7-0E38D19597D9}">
      <dsp:nvSpPr>
        <dsp:cNvPr id="0" name=""/>
        <dsp:cNvSpPr/>
      </dsp:nvSpPr>
      <dsp:spPr>
        <a:xfrm>
          <a:off x="2335354" y="750758"/>
          <a:ext cx="505521" cy="91440"/>
        </a:xfrm>
        <a:custGeom>
          <a:avLst/>
          <a:gdLst/>
          <a:ahLst/>
          <a:cxnLst/>
          <a:rect l="0" t="0" r="0" b="0"/>
          <a:pathLst>
            <a:path>
              <a:moveTo>
                <a:pt x="0" y="45720"/>
              </a:moveTo>
              <a:lnTo>
                <a:pt x="505521" y="45720"/>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74712" y="793797"/>
        <a:ext cx="26806" cy="5361"/>
      </dsp:txXfrm>
    </dsp:sp>
    <dsp:sp modelId="{EE338670-19F5-4431-AD80-6ABF9F422E7B}">
      <dsp:nvSpPr>
        <dsp:cNvPr id="0" name=""/>
        <dsp:cNvSpPr/>
      </dsp:nvSpPr>
      <dsp:spPr>
        <a:xfrm>
          <a:off x="6192" y="97189"/>
          <a:ext cx="2330962" cy="1398577"/>
        </a:xfrm>
        <a:prstGeom prst="rect">
          <a:avLst/>
        </a:prstGeom>
        <a:gradFill rotWithShape="0">
          <a:gsLst>
            <a:gs pos="0">
              <a:schemeClr val="dk2">
                <a:hueOff val="0"/>
                <a:satOff val="0"/>
                <a:lumOff val="0"/>
                <a:alphaOff val="0"/>
                <a:tint val="94000"/>
                <a:satMod val="100000"/>
                <a:lumMod val="108000"/>
              </a:schemeClr>
            </a:gs>
            <a:gs pos="50000">
              <a:schemeClr val="dk2">
                <a:hueOff val="0"/>
                <a:satOff val="0"/>
                <a:lumOff val="0"/>
                <a:alphaOff val="0"/>
                <a:tint val="98000"/>
                <a:shade val="100000"/>
                <a:satMod val="100000"/>
                <a:lumMod val="100000"/>
              </a:schemeClr>
            </a:gs>
            <a:gs pos="100000">
              <a:schemeClr val="dk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Water supply in 2019</a:t>
          </a:r>
        </a:p>
      </dsp:txBody>
      <dsp:txXfrm>
        <a:off x="6192" y="97189"/>
        <a:ext cx="2330962" cy="1398577"/>
      </dsp:txXfrm>
    </dsp:sp>
    <dsp:sp modelId="{A31933BC-9038-4553-9FEC-04AD1C2F62FF}">
      <dsp:nvSpPr>
        <dsp:cNvPr id="0" name=""/>
        <dsp:cNvSpPr/>
      </dsp:nvSpPr>
      <dsp:spPr>
        <a:xfrm>
          <a:off x="5202438" y="750758"/>
          <a:ext cx="505521" cy="91440"/>
        </a:xfrm>
        <a:custGeom>
          <a:avLst/>
          <a:gdLst/>
          <a:ahLst/>
          <a:cxnLst/>
          <a:rect l="0" t="0" r="0" b="0"/>
          <a:pathLst>
            <a:path>
              <a:moveTo>
                <a:pt x="0" y="45720"/>
              </a:moveTo>
              <a:lnTo>
                <a:pt x="505521" y="45720"/>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441795" y="793797"/>
        <a:ext cx="26806" cy="5361"/>
      </dsp:txXfrm>
    </dsp:sp>
    <dsp:sp modelId="{1F4D193B-1BF8-409A-8CC9-D0BA30601726}">
      <dsp:nvSpPr>
        <dsp:cNvPr id="0" name=""/>
        <dsp:cNvSpPr/>
      </dsp:nvSpPr>
      <dsp:spPr>
        <a:xfrm>
          <a:off x="2873275" y="97189"/>
          <a:ext cx="2330962" cy="1398577"/>
        </a:xfrm>
        <a:prstGeom prst="rect">
          <a:avLst/>
        </a:prstGeom>
        <a:gradFill rotWithShape="0">
          <a:gsLst>
            <a:gs pos="0">
              <a:schemeClr val="dk2">
                <a:hueOff val="0"/>
                <a:satOff val="0"/>
                <a:lumOff val="0"/>
                <a:alphaOff val="0"/>
                <a:tint val="94000"/>
                <a:satMod val="100000"/>
                <a:lumMod val="108000"/>
              </a:schemeClr>
            </a:gs>
            <a:gs pos="50000">
              <a:schemeClr val="dk2">
                <a:hueOff val="0"/>
                <a:satOff val="0"/>
                <a:lumOff val="0"/>
                <a:alphaOff val="0"/>
                <a:tint val="98000"/>
                <a:shade val="100000"/>
                <a:satMod val="100000"/>
                <a:lumMod val="100000"/>
              </a:schemeClr>
            </a:gs>
            <a:gs pos="100000">
              <a:schemeClr val="dk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Water supply in 2020</a:t>
          </a:r>
        </a:p>
      </dsp:txBody>
      <dsp:txXfrm>
        <a:off x="2873275" y="97189"/>
        <a:ext cx="2330962" cy="1398577"/>
      </dsp:txXfrm>
    </dsp:sp>
    <dsp:sp modelId="{AB3A6557-A3C9-4A98-ABFA-64CD1B84A7B5}">
      <dsp:nvSpPr>
        <dsp:cNvPr id="0" name=""/>
        <dsp:cNvSpPr/>
      </dsp:nvSpPr>
      <dsp:spPr>
        <a:xfrm>
          <a:off x="1171673" y="1493966"/>
          <a:ext cx="5734167" cy="505521"/>
        </a:xfrm>
        <a:custGeom>
          <a:avLst/>
          <a:gdLst/>
          <a:ahLst/>
          <a:cxnLst/>
          <a:rect l="0" t="0" r="0" b="0"/>
          <a:pathLst>
            <a:path>
              <a:moveTo>
                <a:pt x="5734167" y="0"/>
              </a:moveTo>
              <a:lnTo>
                <a:pt x="5734167" y="269860"/>
              </a:lnTo>
              <a:lnTo>
                <a:pt x="0" y="269860"/>
              </a:lnTo>
              <a:lnTo>
                <a:pt x="0" y="505521"/>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94777" y="1744046"/>
        <a:ext cx="287958" cy="5361"/>
      </dsp:txXfrm>
    </dsp:sp>
    <dsp:sp modelId="{41325BF5-00DA-44A6-BDB7-E79E22BA81EF}">
      <dsp:nvSpPr>
        <dsp:cNvPr id="0" name=""/>
        <dsp:cNvSpPr/>
      </dsp:nvSpPr>
      <dsp:spPr>
        <a:xfrm>
          <a:off x="5740359" y="97189"/>
          <a:ext cx="2330962" cy="1398577"/>
        </a:xfrm>
        <a:prstGeom prst="rect">
          <a:avLst/>
        </a:prstGeom>
        <a:gradFill rotWithShape="0">
          <a:gsLst>
            <a:gs pos="0">
              <a:schemeClr val="dk2">
                <a:hueOff val="0"/>
                <a:satOff val="0"/>
                <a:lumOff val="0"/>
                <a:alphaOff val="0"/>
                <a:tint val="94000"/>
                <a:satMod val="100000"/>
                <a:lumMod val="108000"/>
              </a:schemeClr>
            </a:gs>
            <a:gs pos="50000">
              <a:schemeClr val="dk2">
                <a:hueOff val="0"/>
                <a:satOff val="0"/>
                <a:lumOff val="0"/>
                <a:alphaOff val="0"/>
                <a:tint val="98000"/>
                <a:shade val="100000"/>
                <a:satMod val="100000"/>
                <a:lumMod val="100000"/>
              </a:schemeClr>
            </a:gs>
            <a:gs pos="100000">
              <a:schemeClr val="dk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new consumption groups</a:t>
          </a:r>
        </a:p>
      </dsp:txBody>
      <dsp:txXfrm>
        <a:off x="5740359" y="97189"/>
        <a:ext cx="2330962" cy="1398577"/>
      </dsp:txXfrm>
    </dsp:sp>
    <dsp:sp modelId="{FF7D6F05-19A6-4802-9A66-7FECFB7418A5}">
      <dsp:nvSpPr>
        <dsp:cNvPr id="0" name=""/>
        <dsp:cNvSpPr/>
      </dsp:nvSpPr>
      <dsp:spPr>
        <a:xfrm>
          <a:off x="2335354" y="2685456"/>
          <a:ext cx="505521" cy="91440"/>
        </a:xfrm>
        <a:custGeom>
          <a:avLst/>
          <a:gdLst/>
          <a:ahLst/>
          <a:cxnLst/>
          <a:rect l="0" t="0" r="0" b="0"/>
          <a:pathLst>
            <a:path>
              <a:moveTo>
                <a:pt x="0" y="45720"/>
              </a:moveTo>
              <a:lnTo>
                <a:pt x="505521" y="45720"/>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74712" y="2728496"/>
        <a:ext cx="26806" cy="5361"/>
      </dsp:txXfrm>
    </dsp:sp>
    <dsp:sp modelId="{84A20167-3D8E-4FC0-887C-F68DA64EA372}">
      <dsp:nvSpPr>
        <dsp:cNvPr id="0" name=""/>
        <dsp:cNvSpPr/>
      </dsp:nvSpPr>
      <dsp:spPr>
        <a:xfrm>
          <a:off x="6192" y="2031888"/>
          <a:ext cx="2330962" cy="1398577"/>
        </a:xfrm>
        <a:prstGeom prst="rect">
          <a:avLst/>
        </a:prstGeom>
        <a:gradFill rotWithShape="0">
          <a:gsLst>
            <a:gs pos="0">
              <a:schemeClr val="dk2">
                <a:hueOff val="0"/>
                <a:satOff val="0"/>
                <a:lumOff val="0"/>
                <a:alphaOff val="0"/>
                <a:tint val="94000"/>
                <a:satMod val="100000"/>
                <a:lumMod val="108000"/>
              </a:schemeClr>
            </a:gs>
            <a:gs pos="50000">
              <a:schemeClr val="dk2">
                <a:hueOff val="0"/>
                <a:satOff val="0"/>
                <a:lumOff val="0"/>
                <a:alphaOff val="0"/>
                <a:tint val="98000"/>
                <a:shade val="100000"/>
                <a:satMod val="100000"/>
                <a:lumMod val="100000"/>
              </a:schemeClr>
            </a:gs>
            <a:gs pos="100000">
              <a:schemeClr val="dk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future Water supply </a:t>
          </a:r>
        </a:p>
      </dsp:txBody>
      <dsp:txXfrm>
        <a:off x="6192" y="2031888"/>
        <a:ext cx="2330962" cy="1398577"/>
      </dsp:txXfrm>
    </dsp:sp>
    <dsp:sp modelId="{C54A3756-08AD-42C7-8D89-FC667734A595}">
      <dsp:nvSpPr>
        <dsp:cNvPr id="0" name=""/>
        <dsp:cNvSpPr/>
      </dsp:nvSpPr>
      <dsp:spPr>
        <a:xfrm>
          <a:off x="2873275" y="2031888"/>
          <a:ext cx="2330962" cy="1398577"/>
        </a:xfrm>
        <a:prstGeom prst="rect">
          <a:avLst/>
        </a:prstGeom>
        <a:gradFill rotWithShape="0">
          <a:gsLst>
            <a:gs pos="0">
              <a:schemeClr val="dk2">
                <a:hueOff val="0"/>
                <a:satOff val="0"/>
                <a:lumOff val="0"/>
                <a:alphaOff val="0"/>
                <a:tint val="94000"/>
                <a:satMod val="100000"/>
                <a:lumMod val="108000"/>
              </a:schemeClr>
            </a:gs>
            <a:gs pos="50000">
              <a:schemeClr val="dk2">
                <a:hueOff val="0"/>
                <a:satOff val="0"/>
                <a:lumOff val="0"/>
                <a:alphaOff val="0"/>
                <a:tint val="98000"/>
                <a:shade val="100000"/>
                <a:satMod val="100000"/>
                <a:lumMod val="100000"/>
              </a:schemeClr>
            </a:gs>
            <a:gs pos="100000">
              <a:schemeClr val="dk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Future Water gap</a:t>
          </a:r>
        </a:p>
      </dsp:txBody>
      <dsp:txXfrm>
        <a:off x="2873275" y="2031888"/>
        <a:ext cx="2330962" cy="13985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105C0-A408-4E78-B04E-D927FC03F66F}">
      <dsp:nvSpPr>
        <dsp:cNvPr id="0" name=""/>
        <dsp:cNvSpPr/>
      </dsp:nvSpPr>
      <dsp:spPr>
        <a:xfrm>
          <a:off x="1809" y="2318543"/>
          <a:ext cx="2137994" cy="106899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rehabilitation</a:t>
          </a:r>
        </a:p>
      </dsp:txBody>
      <dsp:txXfrm>
        <a:off x="33119" y="2349853"/>
        <a:ext cx="2075374" cy="1006377"/>
      </dsp:txXfrm>
    </dsp:sp>
    <dsp:sp modelId="{5D41FE66-064F-433F-BBDB-4BC04B143D2E}">
      <dsp:nvSpPr>
        <dsp:cNvPr id="0" name=""/>
        <dsp:cNvSpPr/>
      </dsp:nvSpPr>
      <dsp:spPr>
        <a:xfrm rot="19457599">
          <a:off x="2040813" y="2526809"/>
          <a:ext cx="1053179" cy="37792"/>
        </a:xfrm>
        <a:custGeom>
          <a:avLst/>
          <a:gdLst/>
          <a:ahLst/>
          <a:cxnLst/>
          <a:rect l="0" t="0" r="0" b="0"/>
          <a:pathLst>
            <a:path>
              <a:moveTo>
                <a:pt x="0" y="18896"/>
              </a:moveTo>
              <a:lnTo>
                <a:pt x="1053179" y="18896"/>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41074" y="2519376"/>
        <a:ext cx="52658" cy="52658"/>
      </dsp:txXfrm>
    </dsp:sp>
    <dsp:sp modelId="{3BD58155-7FC6-48D4-85BB-FEE7EDC2A702}">
      <dsp:nvSpPr>
        <dsp:cNvPr id="0" name=""/>
        <dsp:cNvSpPr/>
      </dsp:nvSpPr>
      <dsp:spPr>
        <a:xfrm>
          <a:off x="2995002" y="1703870"/>
          <a:ext cx="2137994" cy="106899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Water losses minimizing</a:t>
          </a:r>
        </a:p>
      </dsp:txBody>
      <dsp:txXfrm>
        <a:off x="3026312" y="1735180"/>
        <a:ext cx="2075374" cy="1006377"/>
      </dsp:txXfrm>
    </dsp:sp>
    <dsp:sp modelId="{CC9EA8F0-3E61-4470-BCE7-5087D57473F9}">
      <dsp:nvSpPr>
        <dsp:cNvPr id="0" name=""/>
        <dsp:cNvSpPr/>
      </dsp:nvSpPr>
      <dsp:spPr>
        <a:xfrm rot="19457599">
          <a:off x="5034006" y="1912135"/>
          <a:ext cx="1053179" cy="37792"/>
        </a:xfrm>
        <a:custGeom>
          <a:avLst/>
          <a:gdLst/>
          <a:ahLst/>
          <a:cxnLst/>
          <a:rect l="0" t="0" r="0" b="0"/>
          <a:pathLst>
            <a:path>
              <a:moveTo>
                <a:pt x="0" y="18896"/>
              </a:moveTo>
              <a:lnTo>
                <a:pt x="1053179" y="18896"/>
              </a:lnTo>
            </a:path>
          </a:pathLst>
        </a:custGeom>
        <a:noFill/>
        <a:ln w="15875"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34266" y="1904702"/>
        <a:ext cx="52658" cy="52658"/>
      </dsp:txXfrm>
    </dsp:sp>
    <dsp:sp modelId="{55AAC522-D7FD-4E1F-B4F3-B2A9EE0A5A2F}">
      <dsp:nvSpPr>
        <dsp:cNvPr id="0" name=""/>
        <dsp:cNvSpPr/>
      </dsp:nvSpPr>
      <dsp:spPr>
        <a:xfrm>
          <a:off x="5988195" y="1089196"/>
          <a:ext cx="2137994" cy="106899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Commercial losses</a:t>
          </a:r>
        </a:p>
      </dsp:txBody>
      <dsp:txXfrm>
        <a:off x="6019505" y="1120506"/>
        <a:ext cx="2075374" cy="1006377"/>
      </dsp:txXfrm>
    </dsp:sp>
    <dsp:sp modelId="{0882D103-0F7C-48AE-8CAC-35D2A5B3C82E}">
      <dsp:nvSpPr>
        <dsp:cNvPr id="0" name=""/>
        <dsp:cNvSpPr/>
      </dsp:nvSpPr>
      <dsp:spPr>
        <a:xfrm rot="2142401">
          <a:off x="5034006" y="2526809"/>
          <a:ext cx="1053179" cy="37792"/>
        </a:xfrm>
        <a:custGeom>
          <a:avLst/>
          <a:gdLst/>
          <a:ahLst/>
          <a:cxnLst/>
          <a:rect l="0" t="0" r="0" b="0"/>
          <a:pathLst>
            <a:path>
              <a:moveTo>
                <a:pt x="0" y="18896"/>
              </a:moveTo>
              <a:lnTo>
                <a:pt x="1053179" y="18896"/>
              </a:lnTo>
            </a:path>
          </a:pathLst>
        </a:custGeom>
        <a:noFill/>
        <a:ln w="15875"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34266" y="2519376"/>
        <a:ext cx="52658" cy="52658"/>
      </dsp:txXfrm>
    </dsp:sp>
    <dsp:sp modelId="{4CA5FF73-7ED8-4856-B890-6D6EF07D025A}">
      <dsp:nvSpPr>
        <dsp:cNvPr id="0" name=""/>
        <dsp:cNvSpPr/>
      </dsp:nvSpPr>
      <dsp:spPr>
        <a:xfrm>
          <a:off x="5988195" y="2318543"/>
          <a:ext cx="2137994" cy="106899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Physical losses </a:t>
          </a:r>
        </a:p>
      </dsp:txBody>
      <dsp:txXfrm>
        <a:off x="6019505" y="2349853"/>
        <a:ext cx="2075374" cy="1006377"/>
      </dsp:txXfrm>
    </dsp:sp>
    <dsp:sp modelId="{88E98A79-A20A-497E-8BEB-2099CCBA65C2}">
      <dsp:nvSpPr>
        <dsp:cNvPr id="0" name=""/>
        <dsp:cNvSpPr/>
      </dsp:nvSpPr>
      <dsp:spPr>
        <a:xfrm rot="2142401">
          <a:off x="2040813" y="3141482"/>
          <a:ext cx="1053179" cy="37792"/>
        </a:xfrm>
        <a:custGeom>
          <a:avLst/>
          <a:gdLst/>
          <a:ahLst/>
          <a:cxnLst/>
          <a:rect l="0" t="0" r="0" b="0"/>
          <a:pathLst>
            <a:path>
              <a:moveTo>
                <a:pt x="0" y="18896"/>
              </a:moveTo>
              <a:lnTo>
                <a:pt x="1053179" y="18896"/>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41074" y="3134049"/>
        <a:ext cx="52658" cy="52658"/>
      </dsp:txXfrm>
    </dsp:sp>
    <dsp:sp modelId="{5A9E38AC-EEF0-49A4-B1F8-B5E9DEA24669}">
      <dsp:nvSpPr>
        <dsp:cNvPr id="0" name=""/>
        <dsp:cNvSpPr/>
      </dsp:nvSpPr>
      <dsp:spPr>
        <a:xfrm>
          <a:off x="2995002" y="2933217"/>
          <a:ext cx="2137994" cy="106899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Rainwater harvesting</a:t>
          </a:r>
        </a:p>
      </dsp:txBody>
      <dsp:txXfrm>
        <a:off x="3026312" y="2964527"/>
        <a:ext cx="2075374" cy="10063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99BCF8-EF8A-4B04-B940-95593264D642}">
      <dsp:nvSpPr>
        <dsp:cNvPr id="0" name=""/>
        <dsp:cNvSpPr/>
      </dsp:nvSpPr>
      <dsp:spPr>
        <a:xfrm>
          <a:off x="2264240" y="1861"/>
          <a:ext cx="2808805" cy="1404402"/>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28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Commercial losses</a:t>
          </a:r>
        </a:p>
      </dsp:txBody>
      <dsp:txXfrm>
        <a:off x="2305374" y="42995"/>
        <a:ext cx="2726537" cy="1322134"/>
      </dsp:txXfrm>
    </dsp:sp>
    <dsp:sp modelId="{A19D92AD-F51D-466E-A19D-619024176317}">
      <dsp:nvSpPr>
        <dsp:cNvPr id="0" name=""/>
        <dsp:cNvSpPr/>
      </dsp:nvSpPr>
      <dsp:spPr>
        <a:xfrm>
          <a:off x="2545121" y="1406264"/>
          <a:ext cx="280880" cy="1053301"/>
        </a:xfrm>
        <a:custGeom>
          <a:avLst/>
          <a:gdLst/>
          <a:ahLst/>
          <a:cxnLst/>
          <a:rect l="0" t="0" r="0" b="0"/>
          <a:pathLst>
            <a:path>
              <a:moveTo>
                <a:pt x="0" y="0"/>
              </a:moveTo>
              <a:lnTo>
                <a:pt x="0" y="1053301"/>
              </a:lnTo>
              <a:lnTo>
                <a:pt x="280880" y="1053301"/>
              </a:lnTo>
            </a:path>
          </a:pathLst>
        </a:custGeom>
        <a:noFill/>
        <a:ln w="15875" cap="flat" cmpd="sng" algn="ctr">
          <a:solidFill>
            <a:schemeClr val="dk2">
              <a:shade val="60000"/>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4DA6383C-DF4B-48F4-A439-85CF1F005B56}">
      <dsp:nvSpPr>
        <dsp:cNvPr id="0" name=""/>
        <dsp:cNvSpPr/>
      </dsp:nvSpPr>
      <dsp:spPr>
        <a:xfrm>
          <a:off x="2826001" y="1757365"/>
          <a:ext cx="2247044" cy="1404402"/>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50800" dist="25400" dir="5400000" rotWithShape="0">
            <a:srgbClr val="000000">
              <a:alpha val="28000"/>
            </a:srgbClr>
          </a:outerShdw>
        </a:effectLst>
        <a:sp3d z="-152400" prstMaterial="plastic">
          <a:bevelT w="25400" h="25400"/>
          <a:bevelB w="25400" h="254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Inaccurate metering</a:t>
          </a:r>
        </a:p>
      </dsp:txBody>
      <dsp:txXfrm>
        <a:off x="2867135" y="1798499"/>
        <a:ext cx="2164776" cy="1322134"/>
      </dsp:txXfrm>
    </dsp:sp>
    <dsp:sp modelId="{9EF186D3-24E5-440A-9732-88FF12365474}">
      <dsp:nvSpPr>
        <dsp:cNvPr id="0" name=""/>
        <dsp:cNvSpPr/>
      </dsp:nvSpPr>
      <dsp:spPr>
        <a:xfrm>
          <a:off x="2545121" y="1406264"/>
          <a:ext cx="280880" cy="2808805"/>
        </a:xfrm>
        <a:custGeom>
          <a:avLst/>
          <a:gdLst/>
          <a:ahLst/>
          <a:cxnLst/>
          <a:rect l="0" t="0" r="0" b="0"/>
          <a:pathLst>
            <a:path>
              <a:moveTo>
                <a:pt x="0" y="0"/>
              </a:moveTo>
              <a:lnTo>
                <a:pt x="0" y="2808805"/>
              </a:lnTo>
              <a:lnTo>
                <a:pt x="280880" y="2808805"/>
              </a:lnTo>
            </a:path>
          </a:pathLst>
        </a:custGeom>
        <a:noFill/>
        <a:ln w="15875" cap="flat" cmpd="sng" algn="ctr">
          <a:solidFill>
            <a:schemeClr val="dk2">
              <a:shade val="60000"/>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A4C63B9B-E72C-441D-BD09-F2CE13E584AF}">
      <dsp:nvSpPr>
        <dsp:cNvPr id="0" name=""/>
        <dsp:cNvSpPr/>
      </dsp:nvSpPr>
      <dsp:spPr>
        <a:xfrm>
          <a:off x="2826001" y="3512868"/>
          <a:ext cx="2247044" cy="1404402"/>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50800" dist="25400" dir="5400000" rotWithShape="0">
            <a:srgbClr val="000000">
              <a:alpha val="28000"/>
            </a:srgbClr>
          </a:outerShdw>
        </a:effectLst>
        <a:sp3d z="-152400" prstMaterial="plastic">
          <a:bevelT w="25400" h="25400"/>
          <a:bevelB w="25400" h="254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Illegal tapping</a:t>
          </a:r>
        </a:p>
      </dsp:txBody>
      <dsp:txXfrm>
        <a:off x="2867135" y="3554002"/>
        <a:ext cx="2164776" cy="13221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23B95-8494-4E53-8281-17DFC9813019}">
      <dsp:nvSpPr>
        <dsp:cNvPr id="0" name=""/>
        <dsp:cNvSpPr/>
      </dsp:nvSpPr>
      <dsp:spPr>
        <a:xfrm>
          <a:off x="2034312" y="186"/>
          <a:ext cx="2857845" cy="1428922"/>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28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Physical losses</a:t>
          </a:r>
        </a:p>
      </dsp:txBody>
      <dsp:txXfrm>
        <a:off x="2076164" y="42038"/>
        <a:ext cx="2774141" cy="1345218"/>
      </dsp:txXfrm>
    </dsp:sp>
    <dsp:sp modelId="{6C704966-2F29-4816-9964-E1BC4ADE13AD}">
      <dsp:nvSpPr>
        <dsp:cNvPr id="0" name=""/>
        <dsp:cNvSpPr/>
      </dsp:nvSpPr>
      <dsp:spPr>
        <a:xfrm>
          <a:off x="2320096" y="1429109"/>
          <a:ext cx="285784" cy="1071691"/>
        </a:xfrm>
        <a:custGeom>
          <a:avLst/>
          <a:gdLst/>
          <a:ahLst/>
          <a:cxnLst/>
          <a:rect l="0" t="0" r="0" b="0"/>
          <a:pathLst>
            <a:path>
              <a:moveTo>
                <a:pt x="0" y="0"/>
              </a:moveTo>
              <a:lnTo>
                <a:pt x="0" y="1071691"/>
              </a:lnTo>
              <a:lnTo>
                <a:pt x="285784" y="1071691"/>
              </a:lnTo>
            </a:path>
          </a:pathLst>
        </a:custGeom>
        <a:noFill/>
        <a:ln w="15875" cap="flat" cmpd="sng" algn="ctr">
          <a:solidFill>
            <a:schemeClr val="dk2">
              <a:shade val="60000"/>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DBF3FA96-2C3C-446D-B79B-180468A3E051}">
      <dsp:nvSpPr>
        <dsp:cNvPr id="0" name=""/>
        <dsp:cNvSpPr/>
      </dsp:nvSpPr>
      <dsp:spPr>
        <a:xfrm>
          <a:off x="2605881" y="1786340"/>
          <a:ext cx="2286276" cy="1428922"/>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50800" dist="25400" dir="5400000" rotWithShape="0">
            <a:srgbClr val="000000">
              <a:alpha val="28000"/>
            </a:srgbClr>
          </a:outerShdw>
        </a:effectLst>
        <a:sp3d z="-152400" prstMaterial="plastic">
          <a:bevelT w="25400" h="25400"/>
          <a:bevelB w="25400" h="254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Leakage from old pipes</a:t>
          </a:r>
        </a:p>
      </dsp:txBody>
      <dsp:txXfrm>
        <a:off x="2647733" y="1828192"/>
        <a:ext cx="2202572" cy="1345218"/>
      </dsp:txXfrm>
    </dsp:sp>
    <dsp:sp modelId="{2A771D08-A3C3-4FDE-8A94-F190C33B21AD}">
      <dsp:nvSpPr>
        <dsp:cNvPr id="0" name=""/>
        <dsp:cNvSpPr/>
      </dsp:nvSpPr>
      <dsp:spPr>
        <a:xfrm>
          <a:off x="2320096" y="1429109"/>
          <a:ext cx="285784" cy="2857845"/>
        </a:xfrm>
        <a:custGeom>
          <a:avLst/>
          <a:gdLst/>
          <a:ahLst/>
          <a:cxnLst/>
          <a:rect l="0" t="0" r="0" b="0"/>
          <a:pathLst>
            <a:path>
              <a:moveTo>
                <a:pt x="0" y="0"/>
              </a:moveTo>
              <a:lnTo>
                <a:pt x="0" y="2857845"/>
              </a:lnTo>
              <a:lnTo>
                <a:pt x="285784" y="2857845"/>
              </a:lnTo>
            </a:path>
          </a:pathLst>
        </a:custGeom>
        <a:noFill/>
        <a:ln w="15875" cap="flat" cmpd="sng" algn="ctr">
          <a:solidFill>
            <a:schemeClr val="dk2">
              <a:shade val="60000"/>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19BD1C41-A72B-45B0-BDB1-9B0DB39E0E1A}">
      <dsp:nvSpPr>
        <dsp:cNvPr id="0" name=""/>
        <dsp:cNvSpPr/>
      </dsp:nvSpPr>
      <dsp:spPr>
        <a:xfrm>
          <a:off x="2605881" y="3572493"/>
          <a:ext cx="2286276" cy="1428922"/>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50800" dist="25400" dir="5400000" rotWithShape="0">
            <a:srgbClr val="000000">
              <a:alpha val="28000"/>
            </a:srgbClr>
          </a:outerShdw>
        </a:effectLst>
        <a:sp3d z="-152400" prstMaterial="plastic">
          <a:bevelT w="25400" h="25400"/>
          <a:bevelB w="25400" h="254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Leakage from conveyance lines and tanks</a:t>
          </a:r>
        </a:p>
      </dsp:txBody>
      <dsp:txXfrm>
        <a:off x="2647733" y="3614345"/>
        <a:ext cx="2202572" cy="1345218"/>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1/4/2021</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1D34-9BCA-4D59-BE5C-5CC71C503E28}"/>
              </a:ext>
            </a:extLst>
          </p:cNvPr>
          <p:cNvSpPr>
            <a:spLocks noGrp="1"/>
          </p:cNvSpPr>
          <p:nvPr>
            <p:ph type="ctrTitle"/>
          </p:nvPr>
        </p:nvSpPr>
        <p:spPr>
          <a:xfrm>
            <a:off x="1751012" y="462587"/>
            <a:ext cx="8689976" cy="2509213"/>
          </a:xfrm>
        </p:spPr>
        <p:txBody>
          <a:bodyPr>
            <a:normAutofit/>
          </a:bodyPr>
          <a:lstStyle/>
          <a:p>
            <a:r>
              <a:rPr lang="en-US" sz="36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Facility Master Plan for Water Supply Services for Nablus city</a:t>
            </a:r>
            <a:br>
              <a:rPr lang="en-US" sz="1800" dirty="0">
                <a:effectLst/>
                <a:latin typeface="Times New Roman" panose="02020603050405020304" pitchFamily="18" charset="0"/>
                <a:ea typeface="Calibri" panose="020F0502020204030204" pitchFamily="34" charset="0"/>
                <a:cs typeface="Arial" panose="020B0604020202020204" pitchFamily="34" charset="0"/>
              </a:rPr>
            </a:br>
            <a:endParaRPr lang="en-US" sz="36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5BEA79D9-D94F-4D4E-B304-A0C2D0903A07}"/>
              </a:ext>
            </a:extLst>
          </p:cNvPr>
          <p:cNvSpPr>
            <a:spLocks noGrp="1"/>
          </p:cNvSpPr>
          <p:nvPr>
            <p:ph type="subTitle" idx="1"/>
          </p:nvPr>
        </p:nvSpPr>
        <p:spPr>
          <a:xfrm>
            <a:off x="1751012" y="3124201"/>
            <a:ext cx="8689976" cy="2388704"/>
          </a:xfrm>
        </p:spPr>
        <p:txBody>
          <a:bodyPr>
            <a:normAutofit fontScale="92500" lnSpcReduction="10000"/>
          </a:bodyPr>
          <a:lstStyle/>
          <a:p>
            <a:r>
              <a:rPr lang="en-US" dirty="0">
                <a:solidFill>
                  <a:schemeClr val="tx1"/>
                </a:solidFill>
                <a:latin typeface="Times New Roman" panose="02020603050405020304" pitchFamily="18" charset="0"/>
                <a:cs typeface="Times New Roman" panose="02020603050405020304" pitchFamily="18" charset="0"/>
              </a:rPr>
              <a:t>Done by:</a:t>
            </a:r>
          </a:p>
          <a:p>
            <a:r>
              <a:rPr lang="en-US" dirty="0">
                <a:solidFill>
                  <a:schemeClr val="tx1"/>
                </a:solidFill>
                <a:latin typeface="Times New Roman" panose="02020603050405020304" pitchFamily="18" charset="0"/>
                <a:cs typeface="Times New Roman" panose="02020603050405020304" pitchFamily="18" charset="0"/>
              </a:rPr>
              <a:t>Majde nael alhaj hamad </a:t>
            </a:r>
          </a:p>
          <a:p>
            <a:r>
              <a:rPr lang="en-US" dirty="0">
                <a:solidFill>
                  <a:schemeClr val="tx1"/>
                </a:solidFill>
                <a:latin typeface="Times New Roman" panose="02020603050405020304" pitchFamily="18" charset="0"/>
                <a:cs typeface="Times New Roman" panose="02020603050405020304" pitchFamily="18" charset="0"/>
              </a:rPr>
              <a:t>Mohammad Amjad saymeh</a:t>
            </a:r>
          </a:p>
          <a:p>
            <a:r>
              <a:rPr lang="en-US" dirty="0">
                <a:solidFill>
                  <a:schemeClr val="tx1"/>
                </a:solidFill>
                <a:latin typeface="Times New Roman" panose="02020603050405020304" pitchFamily="18" charset="0"/>
                <a:cs typeface="Times New Roman" panose="02020603050405020304" pitchFamily="18" charset="0"/>
              </a:rPr>
              <a:t>Khalil hashem barahmeh </a:t>
            </a:r>
          </a:p>
          <a:p>
            <a:r>
              <a:rPr lang="en-US" dirty="0">
                <a:solidFill>
                  <a:schemeClr val="tx1"/>
                </a:solidFill>
                <a:latin typeface="Times New Roman" panose="02020603050405020304" pitchFamily="18" charset="0"/>
                <a:cs typeface="Times New Roman" panose="02020603050405020304" pitchFamily="18" charset="0"/>
              </a:rPr>
              <a:t>Amr allam arandi</a:t>
            </a:r>
          </a:p>
        </p:txBody>
      </p:sp>
      <p:sp>
        <p:nvSpPr>
          <p:cNvPr id="4" name="Rectangle 3">
            <a:extLst>
              <a:ext uri="{FF2B5EF4-FFF2-40B4-BE49-F238E27FC236}">
                <a16:creationId xmlns:a16="http://schemas.microsoft.com/office/drawing/2014/main" id="{0BC8CB15-F955-4D72-92B9-0503208D7205}"/>
              </a:ext>
            </a:extLst>
          </p:cNvPr>
          <p:cNvSpPr/>
          <p:nvPr/>
        </p:nvSpPr>
        <p:spPr>
          <a:xfrm>
            <a:off x="8632758" y="4866574"/>
            <a:ext cx="4195348" cy="646331"/>
          </a:xfrm>
          <a:prstGeom prst="rect">
            <a:avLst/>
          </a:prstGeom>
          <a:noFill/>
        </p:spPr>
        <p:txBody>
          <a:bodyPr wrap="square" lIns="91440" tIns="45720" rIns="91440" bIns="45720">
            <a:spAutoFit/>
          </a:bodyPr>
          <a:lstStyle/>
          <a:p>
            <a:pPr algn="ctr"/>
            <a:r>
              <a:rPr lang="en-US" b="0" cap="none" spc="0" dirty="0">
                <a:ln w="0"/>
                <a:solidFill>
                  <a:schemeClr val="tx1"/>
                </a:solidFill>
                <a:effectLst>
                  <a:outerShdw blurRad="38100" dist="19050" dir="2700000" algn="tl" rotWithShape="0">
                    <a:schemeClr val="dk1">
                      <a:alpha val="40000"/>
                    </a:schemeClr>
                  </a:outerShdw>
                </a:effectLst>
              </a:rPr>
              <a:t>Supervised by:</a:t>
            </a:r>
          </a:p>
          <a:p>
            <a:pPr algn="ctr"/>
            <a:r>
              <a:rPr lang="en-US" dirty="0">
                <a:ln w="0"/>
                <a:effectLst>
                  <a:outerShdw blurRad="38100" dist="19050" dir="2700000" algn="tl" rotWithShape="0">
                    <a:schemeClr val="dk1">
                      <a:alpha val="40000"/>
                    </a:schemeClr>
                  </a:outerShdw>
                </a:effectLst>
              </a:rPr>
              <a:t>Dr.Anan Jayyousi</a:t>
            </a:r>
            <a:endParaRPr lang="en-US"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229724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C0FE31-5A8F-4EA3-AA81-B80384A8FCF8}"/>
              </a:ext>
            </a:extLst>
          </p:cNvPr>
          <p:cNvSpPr>
            <a:spLocks noGrp="1"/>
          </p:cNvSpPr>
          <p:nvPr>
            <p:ph type="title"/>
          </p:nvPr>
        </p:nvSpPr>
        <p:spPr>
          <a:xfrm>
            <a:off x="913149"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Population in Nablus city</a:t>
            </a:r>
          </a:p>
        </p:txBody>
      </p:sp>
      <p:sp>
        <p:nvSpPr>
          <p:cNvPr id="6" name="عنصر نائب للمحتوى 5"/>
          <p:cNvSpPr>
            <a:spLocks noGrp="1"/>
          </p:cNvSpPr>
          <p:nvPr>
            <p:ph sz="quarter" idx="13"/>
          </p:nvPr>
        </p:nvSpPr>
        <p:spPr>
          <a:xfrm>
            <a:off x="913149" y="1596177"/>
            <a:ext cx="10363826" cy="5261823"/>
          </a:xfrm>
        </p:spPr>
        <p:txBody>
          <a:bodyPr>
            <a:normAutofit/>
          </a:bodyPr>
          <a:lstStyle/>
          <a:p>
            <a:pPr>
              <a:buFont typeface="Wingdings" panose="05000000000000000000" pitchFamily="2" charset="2"/>
              <a:buChar char="v"/>
            </a:pPr>
            <a:r>
              <a:rPr lang="en-US" sz="1800" b="1" dirty="0"/>
              <a:t> We collected the data of population from the Palestinian Central Bureau of Statistics for year 2017.</a:t>
            </a:r>
          </a:p>
          <a:p>
            <a:pPr marL="0" indent="0">
              <a:buNone/>
            </a:pPr>
            <a:r>
              <a:rPr lang="en-US" sz="1800" b="1" dirty="0"/>
              <a:t>Using the formula of </a:t>
            </a:r>
          </a:p>
          <a:p>
            <a:pPr marL="0" indent="0">
              <a:buNone/>
            </a:pPr>
            <a:r>
              <a:rPr lang="en-US" sz="1600" b="1" dirty="0"/>
              <a:t>P</a:t>
            </a:r>
            <a:r>
              <a:rPr lang="en-US" sz="1600" b="1" baseline="-25000" dirty="0"/>
              <a:t>future </a:t>
            </a:r>
            <a:r>
              <a:rPr lang="en-US" sz="1600" b="1" dirty="0"/>
              <a:t>= P * (1+r)</a:t>
            </a:r>
            <a:r>
              <a:rPr lang="en-US" sz="1600" b="1" baseline="30000" dirty="0"/>
              <a:t>n</a:t>
            </a:r>
            <a:r>
              <a:rPr lang="en-US" sz="1600" b="1" dirty="0"/>
              <a:t> </a:t>
            </a:r>
            <a:endParaRPr lang="ar-SA" sz="1600" b="1" dirty="0"/>
          </a:p>
          <a:p>
            <a:pPr marL="0" indent="0">
              <a:buNone/>
            </a:pPr>
            <a:r>
              <a:rPr lang="en-US" sz="1600" b="1" dirty="0"/>
              <a:t>P: Population in 2017</a:t>
            </a:r>
          </a:p>
          <a:p>
            <a:pPr marL="0" indent="0">
              <a:buNone/>
            </a:pPr>
            <a:r>
              <a:rPr lang="en-US" sz="1600" b="1" dirty="0"/>
              <a:t>P</a:t>
            </a:r>
            <a:r>
              <a:rPr lang="en-US" sz="1600" b="1" baseline="-25000" dirty="0"/>
              <a:t>future</a:t>
            </a:r>
            <a:r>
              <a:rPr lang="en-US" sz="1600" b="1" dirty="0"/>
              <a:t>: Population in 2020.</a:t>
            </a:r>
          </a:p>
          <a:p>
            <a:pPr marL="0" indent="0">
              <a:buNone/>
            </a:pPr>
            <a:r>
              <a:rPr lang="en-US" sz="1600" b="1" dirty="0"/>
              <a:t>n: No. of years, n =3 years.</a:t>
            </a:r>
          </a:p>
          <a:p>
            <a:pPr marL="0" indent="0">
              <a:buNone/>
            </a:pPr>
            <a:r>
              <a:rPr lang="en-US" sz="1600" b="1" dirty="0"/>
              <a:t>r: growth rate. We take it from the following table </a:t>
            </a:r>
          </a:p>
          <a:p>
            <a:pPr marL="0" indent="0">
              <a:buNone/>
            </a:pPr>
            <a:r>
              <a:rPr lang="en-US" sz="1600" b="1" dirty="0"/>
              <a:t>P2020 = 182850 * (1+0.03)3 = 199805 </a:t>
            </a:r>
          </a:p>
          <a:p>
            <a:pPr marL="0" indent="0">
              <a:buNone/>
            </a:pPr>
            <a:endParaRPr lang="en-US" b="1" dirty="0"/>
          </a:p>
          <a:p>
            <a:pPr marL="0" indent="0">
              <a:buNone/>
            </a:pPr>
            <a:endParaRPr lang="en-US" b="1" dirty="0"/>
          </a:p>
        </p:txBody>
      </p:sp>
      <p:graphicFrame>
        <p:nvGraphicFramePr>
          <p:cNvPr id="9" name="جدول 8"/>
          <p:cNvGraphicFramePr>
            <a:graphicFrameLocks noGrp="1"/>
          </p:cNvGraphicFramePr>
          <p:nvPr>
            <p:extLst>
              <p:ext uri="{D42A27DB-BD31-4B8C-83A1-F6EECF244321}">
                <p14:modId xmlns:p14="http://schemas.microsoft.com/office/powerpoint/2010/main" val="1984348613"/>
              </p:ext>
            </p:extLst>
          </p:nvPr>
        </p:nvGraphicFramePr>
        <p:xfrm>
          <a:off x="912524" y="5483794"/>
          <a:ext cx="6464299" cy="879458"/>
        </p:xfrm>
        <a:graphic>
          <a:graphicData uri="http://schemas.openxmlformats.org/drawingml/2006/table">
            <a:tbl>
              <a:tblPr firstRow="1" firstCol="1" bandRow="1"/>
              <a:tblGrid>
                <a:gridCol w="1772808">
                  <a:extLst>
                    <a:ext uri="{9D8B030D-6E8A-4147-A177-3AD203B41FA5}">
                      <a16:colId xmlns:a16="http://schemas.microsoft.com/office/drawing/2014/main" val="20000"/>
                    </a:ext>
                  </a:extLst>
                </a:gridCol>
                <a:gridCol w="1563347">
                  <a:extLst>
                    <a:ext uri="{9D8B030D-6E8A-4147-A177-3AD203B41FA5}">
                      <a16:colId xmlns:a16="http://schemas.microsoft.com/office/drawing/2014/main" val="20001"/>
                    </a:ext>
                  </a:extLst>
                </a:gridCol>
                <a:gridCol w="1564072">
                  <a:extLst>
                    <a:ext uri="{9D8B030D-6E8A-4147-A177-3AD203B41FA5}">
                      <a16:colId xmlns:a16="http://schemas.microsoft.com/office/drawing/2014/main" val="20002"/>
                    </a:ext>
                  </a:extLst>
                </a:gridCol>
                <a:gridCol w="1564072">
                  <a:extLst>
                    <a:ext uri="{9D8B030D-6E8A-4147-A177-3AD203B41FA5}">
                      <a16:colId xmlns:a16="http://schemas.microsoft.com/office/drawing/2014/main" val="20003"/>
                    </a:ext>
                  </a:extLst>
                </a:gridCol>
              </a:tblGrid>
              <a:tr h="439729">
                <a:tc>
                  <a:txBody>
                    <a:bodyPr/>
                    <a:lstStyle/>
                    <a:p>
                      <a:pPr algn="ctr">
                        <a:lnSpc>
                          <a:spcPct val="107000"/>
                        </a:lnSpc>
                        <a:spcAft>
                          <a:spcPts val="0"/>
                        </a:spcAft>
                      </a:pPr>
                      <a:r>
                        <a:rPr lang="en-US" sz="1400" b="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Period (from- to)</a:t>
                      </a:r>
                      <a:endParaRPr lang="en-US" sz="1400" b="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algn="ctr">
                        <a:lnSpc>
                          <a:spcPct val="107000"/>
                        </a:lnSpc>
                        <a:spcAft>
                          <a:spcPts val="0"/>
                        </a:spcAft>
                      </a:pPr>
                      <a:r>
                        <a:rPr lang="en-US" sz="1400" b="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2020-2025</a:t>
                      </a:r>
                      <a:endParaRPr lang="en-US" sz="1400" b="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algn="ctr">
                        <a:lnSpc>
                          <a:spcPct val="107000"/>
                        </a:lnSpc>
                        <a:spcAft>
                          <a:spcPts val="0"/>
                        </a:spcAft>
                      </a:pPr>
                      <a:r>
                        <a:rPr lang="en-US" sz="1400" b="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2025-2030</a:t>
                      </a:r>
                      <a:endParaRPr lang="en-US" sz="1400" b="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algn="ctr">
                        <a:lnSpc>
                          <a:spcPct val="107000"/>
                        </a:lnSpc>
                        <a:spcAft>
                          <a:spcPts val="0"/>
                        </a:spcAft>
                      </a:pPr>
                      <a:r>
                        <a:rPr lang="en-US" sz="1400" b="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2030-2040</a:t>
                      </a:r>
                      <a:endParaRPr lang="en-US" sz="1400" b="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439729">
                <a:tc>
                  <a:txBody>
                    <a:bodyPr/>
                    <a:lstStyle/>
                    <a:p>
                      <a:pPr algn="ctr">
                        <a:lnSpc>
                          <a:spcPct val="107000"/>
                        </a:lnSpc>
                        <a:spcAft>
                          <a:spcPts val="0"/>
                        </a:spcAft>
                      </a:pPr>
                      <a:r>
                        <a:rPr lang="en-US" sz="1400" b="0" dirty="0">
                          <a:effectLst/>
                          <a:latin typeface="Times New Roman" panose="02020603050405020304" pitchFamily="18" charset="0"/>
                          <a:ea typeface="Calibri" panose="020F0502020204030204" pitchFamily="34" charset="0"/>
                          <a:cs typeface="Arial" panose="020B0604020202020204" pitchFamily="34" charset="0"/>
                        </a:rPr>
                        <a:t>Population growth rate</a:t>
                      </a:r>
                      <a:endParaRPr lang="en-US"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a:lnSpc>
                          <a:spcPct val="107000"/>
                        </a:lnSpc>
                        <a:spcAft>
                          <a:spcPts val="0"/>
                        </a:spcAft>
                      </a:pPr>
                      <a:r>
                        <a:rPr lang="en-US" sz="1400" b="0" dirty="0">
                          <a:effectLst/>
                          <a:latin typeface="Times New Roman" panose="02020603050405020304" pitchFamily="18" charset="0"/>
                          <a:ea typeface="Calibri" panose="020F0502020204030204" pitchFamily="34" charset="0"/>
                          <a:cs typeface="Arial" panose="020B0604020202020204" pitchFamily="34" charset="0"/>
                        </a:rPr>
                        <a:t>3%</a:t>
                      </a:r>
                      <a:endParaRPr lang="en-US"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a:lnSpc>
                          <a:spcPct val="107000"/>
                        </a:lnSpc>
                        <a:spcAft>
                          <a:spcPts val="0"/>
                        </a:spcAft>
                      </a:pPr>
                      <a:r>
                        <a:rPr lang="en-US" sz="1400" b="0" dirty="0">
                          <a:effectLst/>
                          <a:latin typeface="Times New Roman" panose="02020603050405020304" pitchFamily="18" charset="0"/>
                          <a:ea typeface="Calibri" panose="020F0502020204030204" pitchFamily="34" charset="0"/>
                          <a:cs typeface="Arial" panose="020B0604020202020204" pitchFamily="34" charset="0"/>
                        </a:rPr>
                        <a:t>2.5%</a:t>
                      </a:r>
                      <a:endParaRPr lang="en-US"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a:lnSpc>
                          <a:spcPct val="107000"/>
                        </a:lnSpc>
                        <a:spcAft>
                          <a:spcPts val="0"/>
                        </a:spcAft>
                      </a:pPr>
                      <a:r>
                        <a:rPr lang="en-US" sz="1400" b="0" dirty="0">
                          <a:effectLst/>
                          <a:latin typeface="Times New Roman" panose="02020603050405020304" pitchFamily="18" charset="0"/>
                          <a:ea typeface="Calibri" panose="020F0502020204030204" pitchFamily="34" charset="0"/>
                          <a:cs typeface="Arial" panose="020B0604020202020204" pitchFamily="34" charset="0"/>
                        </a:rPr>
                        <a:t>2.5%</a:t>
                      </a:r>
                      <a:endParaRPr lang="en-US"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10001"/>
                  </a:ext>
                </a:extLst>
              </a:tr>
            </a:tbl>
          </a:graphicData>
        </a:graphic>
      </p:graphicFrame>
      <p:sp>
        <p:nvSpPr>
          <p:cNvPr id="10" name="Rectangle 2"/>
          <p:cNvSpPr>
            <a:spLocks noChangeArrowheads="1"/>
          </p:cNvSpPr>
          <p:nvPr/>
        </p:nvSpPr>
        <p:spPr bwMode="auto">
          <a:xfrm>
            <a:off x="429269" y="6045200"/>
            <a:ext cx="1424516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079622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Population in nablus City (2020-2040)</a:t>
            </a:r>
          </a:p>
        </p:txBody>
      </p:sp>
      <mc:AlternateContent xmlns:mc="http://schemas.openxmlformats.org/markup-compatibility/2006" xmlns:a14="http://schemas.microsoft.com/office/drawing/2010/main">
        <mc:Choice Requires="a14">
          <p:sp>
            <p:nvSpPr>
              <p:cNvPr id="3" name="Content Placeholder 2"/>
              <p:cNvSpPr>
                <a:spLocks noGrp="1"/>
              </p:cNvSpPr>
              <p:nvPr>
                <p:ph sz="quarter" idx="13"/>
              </p:nvPr>
            </p:nvSpPr>
            <p:spPr>
              <a:xfrm>
                <a:off x="914399" y="1596177"/>
                <a:ext cx="10363826" cy="5261823"/>
              </a:xfrm>
            </p:spPr>
            <p:txBody>
              <a:bodyPr>
                <a:normAutofit fontScale="55000" lnSpcReduction="20000"/>
              </a:bodyPr>
              <a:lstStyle/>
              <a:p>
                <a:pPr>
                  <a:buFont typeface="Wingdings" panose="05000000000000000000" pitchFamily="2" charset="2"/>
                  <a:buChar char="v"/>
                </a:pPr>
                <a:r>
                  <a:rPr lang="en-US" sz="3600" b="1" dirty="0">
                    <a:latin typeface="Times New Roman" panose="02020603050405020304" pitchFamily="18" charset="0"/>
                    <a:cs typeface="Times New Roman" panose="02020603050405020304" pitchFamily="18" charset="0"/>
                  </a:rPr>
                  <a:t> To calculate the future population have used the increased in the number of subscribers in each zone and the growth rate for the city.</a:t>
                </a:r>
              </a:p>
              <a:p>
                <a:pPr>
                  <a:buFont typeface="Wingdings" panose="05000000000000000000" pitchFamily="2" charset="2"/>
                  <a:buChar char="v"/>
                </a:pPr>
                <a:endParaRPr lang="en-US" sz="36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3600" b="1" dirty="0">
                    <a:latin typeface="Times New Roman" panose="02020603050405020304" pitchFamily="18" charset="0"/>
                    <a:cs typeface="Times New Roman" panose="02020603050405020304" pitchFamily="18" charset="0"/>
                  </a:rPr>
                  <a:t> First step calculate the population in all the city ,divided the twenty year to three period.</a:t>
                </a:r>
              </a:p>
              <a:p>
                <a:pPr marL="0" indent="0">
                  <a:buNone/>
                </a:pPr>
                <a:endParaRPr lang="en-US" sz="3400" b="1" dirty="0"/>
              </a:p>
              <a:p>
                <a:pPr marL="0" indent="0">
                  <a:buNone/>
                </a:pPr>
                <a:r>
                  <a:rPr lang="en-US" sz="3300" b="1" dirty="0">
                    <a:latin typeface="Times New Roman" panose="02020603050405020304" pitchFamily="18" charset="0"/>
                    <a:cs typeface="Times New Roman" panose="02020603050405020304" pitchFamily="18" charset="0"/>
                  </a:rPr>
                  <a:t>- first period (2020 - 2025) with growth 3%</a:t>
                </a:r>
              </a:p>
              <a:p>
                <a:pPr marL="0" indent="0">
                  <a:buNone/>
                </a:pPr>
                <a14:m>
                  <m:oMath xmlns:m="http://schemas.openxmlformats.org/officeDocument/2006/math">
                    <m:r>
                      <a:rPr lang="en-US" sz="3300" b="1" i="1">
                        <a:latin typeface="Cambria Math" panose="02040503050406030204" pitchFamily="18" charset="0"/>
                      </a:rPr>
                      <m:t>𝟏𝟗𝟗</m:t>
                    </m:r>
                    <m:r>
                      <a:rPr lang="en-US" sz="3300" b="1">
                        <a:latin typeface="Cambria Math" panose="02040503050406030204" pitchFamily="18" charset="0"/>
                      </a:rPr>
                      <m:t>,</m:t>
                    </m:r>
                    <m:r>
                      <a:rPr lang="en-US" sz="3300" b="1" i="1">
                        <a:latin typeface="Cambria Math" panose="02040503050406030204" pitchFamily="18" charset="0"/>
                      </a:rPr>
                      <m:t>𝟖𝟎𝟓</m:t>
                    </m:r>
                    <m:r>
                      <a:rPr lang="en-US" sz="3300" b="1" i="1">
                        <a:latin typeface="Cambria Math" panose="02040503050406030204" pitchFamily="18" charset="0"/>
                      </a:rPr>
                      <m:t>∗</m:t>
                    </m:r>
                    <m:d>
                      <m:dPr>
                        <m:ctrlPr>
                          <a:rPr lang="en-US" sz="3300" b="1" i="1">
                            <a:latin typeface="Cambria Math" panose="02040503050406030204" pitchFamily="18" charset="0"/>
                          </a:rPr>
                        </m:ctrlPr>
                      </m:dPr>
                      <m:e>
                        <m:r>
                          <a:rPr lang="en-US" sz="3300" b="1" i="1">
                            <a:latin typeface="Cambria Math" panose="02040503050406030204" pitchFamily="18" charset="0"/>
                          </a:rPr>
                          <m:t>𝟏</m:t>
                        </m:r>
                        <m:r>
                          <a:rPr lang="en-US" sz="3300" b="1" i="1">
                            <a:latin typeface="Cambria Math" panose="02040503050406030204" pitchFamily="18" charset="0"/>
                          </a:rPr>
                          <m:t>+</m:t>
                        </m:r>
                        <m:r>
                          <a:rPr lang="en-US" sz="3300" b="1" i="1">
                            <a:latin typeface="Cambria Math" panose="02040503050406030204" pitchFamily="18" charset="0"/>
                          </a:rPr>
                          <m:t>𝟎</m:t>
                        </m:r>
                        <m:r>
                          <a:rPr lang="en-US" sz="3300" b="1" i="1">
                            <a:latin typeface="Cambria Math" panose="02040503050406030204" pitchFamily="18" charset="0"/>
                          </a:rPr>
                          <m:t>.</m:t>
                        </m:r>
                        <m:r>
                          <a:rPr lang="en-US" sz="3300" b="1" i="1">
                            <a:latin typeface="Cambria Math" panose="02040503050406030204" pitchFamily="18" charset="0"/>
                          </a:rPr>
                          <m:t>𝟎𝟑</m:t>
                        </m:r>
                      </m:e>
                    </m:d>
                    <m:r>
                      <a:rPr lang="en-US" sz="3300" b="1" i="1" baseline="30000">
                        <a:latin typeface="Cambria Math" panose="02040503050406030204" pitchFamily="18" charset="0"/>
                      </a:rPr>
                      <m:t>𝟓</m:t>
                    </m:r>
                  </m:oMath>
                </a14:m>
                <a:r>
                  <a:rPr lang="en-US" sz="3300" b="1" dirty="0">
                    <a:latin typeface="Times New Roman" panose="02020603050405020304" pitchFamily="18" charset="0"/>
                    <a:cs typeface="Times New Roman" panose="02020603050405020304" pitchFamily="18" charset="0"/>
                  </a:rPr>
                  <a:t> = </a:t>
                </a:r>
                <a14:m>
                  <m:oMath xmlns:m="http://schemas.openxmlformats.org/officeDocument/2006/math">
                    <m:r>
                      <a:rPr lang="en-US" sz="3300" b="1" i="1">
                        <a:latin typeface="Cambria Math" panose="02040503050406030204" pitchFamily="18" charset="0"/>
                      </a:rPr>
                      <m:t>𝟐𝟑𝟏</m:t>
                    </m:r>
                    <m:r>
                      <a:rPr lang="en-US" sz="3300" b="1">
                        <a:latin typeface="Cambria Math" panose="02040503050406030204" pitchFamily="18" charset="0"/>
                      </a:rPr>
                      <m:t>,</m:t>
                    </m:r>
                    <m:r>
                      <a:rPr lang="en-US" sz="3300" b="1" i="1">
                        <a:latin typeface="Cambria Math" panose="02040503050406030204" pitchFamily="18" charset="0"/>
                      </a:rPr>
                      <m:t>𝟔𝟐𝟗</m:t>
                    </m:r>
                  </m:oMath>
                </a14:m>
                <a:endParaRPr lang="en-US" sz="3300" b="1" dirty="0">
                  <a:latin typeface="Times New Roman" panose="02020603050405020304" pitchFamily="18" charset="0"/>
                  <a:cs typeface="Times New Roman" panose="02020603050405020304" pitchFamily="18" charset="0"/>
                </a:endParaRPr>
              </a:p>
              <a:p>
                <a:pPr marL="0" indent="0">
                  <a:buNone/>
                </a:pPr>
                <a:r>
                  <a:rPr lang="en-US" sz="3300" b="1" dirty="0">
                    <a:latin typeface="Times New Roman" panose="02020603050405020304" pitchFamily="18" charset="0"/>
                    <a:cs typeface="Times New Roman" panose="02020603050405020304" pitchFamily="18" charset="0"/>
                  </a:rPr>
                  <a:t>- second period (2025-2030) with growth 2.5%.</a:t>
                </a:r>
              </a:p>
              <a:p>
                <a:pPr marL="0" indent="0">
                  <a:buNone/>
                </a:pPr>
                <a14:m>
                  <m:oMath xmlns:m="http://schemas.openxmlformats.org/officeDocument/2006/math">
                    <m:r>
                      <a:rPr lang="en-US" sz="3300" b="1" i="1">
                        <a:latin typeface="Cambria Math" panose="02040503050406030204" pitchFamily="18" charset="0"/>
                      </a:rPr>
                      <m:t>𝟐𝟑𝟏</m:t>
                    </m:r>
                    <m:r>
                      <a:rPr lang="en-US" sz="3300" b="1">
                        <a:latin typeface="Cambria Math" panose="02040503050406030204" pitchFamily="18" charset="0"/>
                      </a:rPr>
                      <m:t>,</m:t>
                    </m:r>
                    <m:r>
                      <a:rPr lang="en-US" sz="3300" b="1" i="1">
                        <a:latin typeface="Cambria Math" panose="02040503050406030204" pitchFamily="18" charset="0"/>
                      </a:rPr>
                      <m:t>𝟔𝟐𝟗</m:t>
                    </m:r>
                    <m:r>
                      <a:rPr lang="en-US" sz="3300" b="1" i="1">
                        <a:latin typeface="Cambria Math" panose="02040503050406030204" pitchFamily="18" charset="0"/>
                      </a:rPr>
                      <m:t>∗</m:t>
                    </m:r>
                    <m:d>
                      <m:dPr>
                        <m:ctrlPr>
                          <a:rPr lang="en-US" sz="3300" b="1" i="1">
                            <a:latin typeface="Cambria Math" panose="02040503050406030204" pitchFamily="18" charset="0"/>
                          </a:rPr>
                        </m:ctrlPr>
                      </m:dPr>
                      <m:e>
                        <m:r>
                          <a:rPr lang="en-US" sz="3300" b="1" i="1">
                            <a:latin typeface="Cambria Math" panose="02040503050406030204" pitchFamily="18" charset="0"/>
                          </a:rPr>
                          <m:t>𝟏</m:t>
                        </m:r>
                        <m:r>
                          <a:rPr lang="en-US" sz="3300" b="1" i="1">
                            <a:latin typeface="Cambria Math" panose="02040503050406030204" pitchFamily="18" charset="0"/>
                          </a:rPr>
                          <m:t>+</m:t>
                        </m:r>
                        <m:r>
                          <a:rPr lang="en-US" sz="3300" b="1" i="1">
                            <a:latin typeface="Cambria Math" panose="02040503050406030204" pitchFamily="18" charset="0"/>
                          </a:rPr>
                          <m:t>𝟎</m:t>
                        </m:r>
                        <m:r>
                          <a:rPr lang="en-US" sz="3300" b="1" i="1">
                            <a:latin typeface="Cambria Math" panose="02040503050406030204" pitchFamily="18" charset="0"/>
                          </a:rPr>
                          <m:t>.</m:t>
                        </m:r>
                        <m:r>
                          <a:rPr lang="en-US" sz="3300" b="1" i="1">
                            <a:latin typeface="Cambria Math" panose="02040503050406030204" pitchFamily="18" charset="0"/>
                          </a:rPr>
                          <m:t>𝟎𝟐𝟓</m:t>
                        </m:r>
                      </m:e>
                    </m:d>
                    <m:r>
                      <a:rPr lang="en-US" sz="3300" b="1" i="1" baseline="30000" smtClean="0">
                        <a:latin typeface="Cambria Math" panose="02040503050406030204" pitchFamily="18" charset="0"/>
                      </a:rPr>
                      <m:t>𝟓</m:t>
                    </m:r>
                  </m:oMath>
                </a14:m>
                <a:r>
                  <a:rPr lang="en-US" sz="3300" b="1" dirty="0">
                    <a:latin typeface="Times New Roman" panose="02020603050405020304" pitchFamily="18" charset="0"/>
                    <a:cs typeface="Times New Roman" panose="02020603050405020304" pitchFamily="18" charset="0"/>
                  </a:rPr>
                  <a:t> = </a:t>
                </a:r>
                <a14:m>
                  <m:oMath xmlns:m="http://schemas.openxmlformats.org/officeDocument/2006/math">
                    <m:r>
                      <a:rPr lang="en-US" sz="3300" b="1" i="1">
                        <a:latin typeface="Cambria Math" panose="02040503050406030204" pitchFamily="18" charset="0"/>
                      </a:rPr>
                      <m:t>𝟐𝟔𝟐</m:t>
                    </m:r>
                    <m:r>
                      <a:rPr lang="en-US" sz="3300" b="1">
                        <a:latin typeface="Cambria Math" panose="02040503050406030204" pitchFamily="18" charset="0"/>
                      </a:rPr>
                      <m:t>,</m:t>
                    </m:r>
                    <m:r>
                      <a:rPr lang="en-US" sz="3300" b="1" i="1">
                        <a:latin typeface="Cambria Math" panose="02040503050406030204" pitchFamily="18" charset="0"/>
                      </a:rPr>
                      <m:t>𝟎𝟔𝟕</m:t>
                    </m:r>
                    <m:r>
                      <a:rPr lang="en-US" sz="3300" b="1" i="1">
                        <a:latin typeface="Cambria Math" panose="02040503050406030204" pitchFamily="18" charset="0"/>
                      </a:rPr>
                      <m:t> </m:t>
                    </m:r>
                  </m:oMath>
                </a14:m>
                <a:endParaRPr lang="en-US" sz="3300" b="1" dirty="0">
                  <a:latin typeface="Times New Roman" panose="02020603050405020304" pitchFamily="18" charset="0"/>
                  <a:cs typeface="Times New Roman" panose="02020603050405020304" pitchFamily="18" charset="0"/>
                </a:endParaRPr>
              </a:p>
              <a:p>
                <a:pPr marL="0" indent="0">
                  <a:buNone/>
                </a:pPr>
                <a:r>
                  <a:rPr lang="en-US" sz="3300" b="1" dirty="0">
                    <a:latin typeface="Times New Roman" panose="02020603050405020304" pitchFamily="18" charset="0"/>
                    <a:cs typeface="Times New Roman" panose="02020603050405020304" pitchFamily="18" charset="0"/>
                  </a:rPr>
                  <a:t>- third period(2030-2040) with growth 2.5%.</a:t>
                </a:r>
              </a:p>
              <a:p>
                <a:pPr marL="0" indent="0">
                  <a:buNone/>
                </a:pPr>
                <a14:m>
                  <m:oMath xmlns:m="http://schemas.openxmlformats.org/officeDocument/2006/math">
                    <m:r>
                      <a:rPr lang="en-US" sz="3300" b="1" i="1">
                        <a:latin typeface="Cambria Math" panose="02040503050406030204" pitchFamily="18" charset="0"/>
                      </a:rPr>
                      <m:t>𝟐𝟔𝟐</m:t>
                    </m:r>
                    <m:r>
                      <a:rPr lang="en-US" sz="3300" b="1">
                        <a:latin typeface="Cambria Math" panose="02040503050406030204" pitchFamily="18" charset="0"/>
                      </a:rPr>
                      <m:t>,</m:t>
                    </m:r>
                    <m:r>
                      <a:rPr lang="en-US" sz="3300" b="1" i="1">
                        <a:latin typeface="Cambria Math" panose="02040503050406030204" pitchFamily="18" charset="0"/>
                      </a:rPr>
                      <m:t>𝟎𝟔𝟕</m:t>
                    </m:r>
                    <m:r>
                      <a:rPr lang="en-US" sz="3300" b="1" i="1">
                        <a:latin typeface="Cambria Math" panose="02040503050406030204" pitchFamily="18" charset="0"/>
                      </a:rPr>
                      <m:t>∗</m:t>
                    </m:r>
                    <m:d>
                      <m:dPr>
                        <m:ctrlPr>
                          <a:rPr lang="en-US" sz="3300" b="1" i="1">
                            <a:latin typeface="Cambria Math" panose="02040503050406030204" pitchFamily="18" charset="0"/>
                          </a:rPr>
                        </m:ctrlPr>
                      </m:dPr>
                      <m:e>
                        <m:r>
                          <a:rPr lang="en-US" sz="3300" b="1" i="1">
                            <a:latin typeface="Cambria Math" panose="02040503050406030204" pitchFamily="18" charset="0"/>
                          </a:rPr>
                          <m:t>𝟏</m:t>
                        </m:r>
                        <m:r>
                          <a:rPr lang="en-US" sz="3300" b="1" i="1">
                            <a:latin typeface="Cambria Math" panose="02040503050406030204" pitchFamily="18" charset="0"/>
                          </a:rPr>
                          <m:t>+</m:t>
                        </m:r>
                        <m:r>
                          <a:rPr lang="en-US" sz="3300" b="1" i="1">
                            <a:latin typeface="Cambria Math" panose="02040503050406030204" pitchFamily="18" charset="0"/>
                          </a:rPr>
                          <m:t>𝟎</m:t>
                        </m:r>
                        <m:r>
                          <a:rPr lang="en-US" sz="3300" b="1" i="1">
                            <a:latin typeface="Cambria Math" panose="02040503050406030204" pitchFamily="18" charset="0"/>
                          </a:rPr>
                          <m:t>.</m:t>
                        </m:r>
                        <m:r>
                          <a:rPr lang="en-US" sz="3300" b="1" i="1">
                            <a:latin typeface="Cambria Math" panose="02040503050406030204" pitchFamily="18" charset="0"/>
                          </a:rPr>
                          <m:t>𝟎𝟐𝟓</m:t>
                        </m:r>
                      </m:e>
                    </m:d>
                    <m:r>
                      <a:rPr lang="en-US" sz="3300" b="1" i="1" baseline="30000">
                        <a:latin typeface="Cambria Math" panose="02040503050406030204" pitchFamily="18" charset="0"/>
                      </a:rPr>
                      <m:t>𝟏𝟎</m:t>
                    </m:r>
                  </m:oMath>
                </a14:m>
                <a:r>
                  <a:rPr lang="en-US" sz="3300" b="1" dirty="0">
                    <a:latin typeface="Times New Roman" panose="02020603050405020304" pitchFamily="18" charset="0"/>
                    <a:cs typeface="Times New Roman" panose="02020603050405020304" pitchFamily="18" charset="0"/>
                  </a:rPr>
                  <a:t> = </a:t>
                </a:r>
                <a14:m>
                  <m:oMath xmlns:m="http://schemas.openxmlformats.org/officeDocument/2006/math">
                    <m:r>
                      <a:rPr lang="en-US" sz="3300" b="1" i="1">
                        <a:latin typeface="Cambria Math" panose="02040503050406030204" pitchFamily="18" charset="0"/>
                      </a:rPr>
                      <m:t>𝟑𝟑𝟓</m:t>
                    </m:r>
                    <m:r>
                      <a:rPr lang="en-US" sz="3300" b="1">
                        <a:latin typeface="Cambria Math" panose="02040503050406030204" pitchFamily="18" charset="0"/>
                      </a:rPr>
                      <m:t>,</m:t>
                    </m:r>
                    <m:r>
                      <a:rPr lang="en-US" sz="3300" b="1" i="1">
                        <a:latin typeface="Cambria Math" panose="02040503050406030204" pitchFamily="18" charset="0"/>
                      </a:rPr>
                      <m:t>𝟒𝟔𝟖</m:t>
                    </m:r>
                  </m:oMath>
                </a14:m>
                <a:endParaRPr lang="en-US" sz="3300" b="1" dirty="0">
                  <a:latin typeface="Times New Roman" panose="02020603050405020304" pitchFamily="18" charset="0"/>
                  <a:cs typeface="Times New Roman" panose="02020603050405020304" pitchFamily="18" charset="0"/>
                </a:endParaRP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sz="quarter" idx="13"/>
              </p:nvPr>
            </p:nvSpPr>
            <p:spPr>
              <a:xfrm>
                <a:off x="914399" y="1596177"/>
                <a:ext cx="10363826" cy="5261823"/>
              </a:xfrm>
              <a:blipFill>
                <a:blip r:embed="rId2"/>
                <a:stretch>
                  <a:fillRect l="-529" t="-695"/>
                </a:stretch>
              </a:blipFill>
            </p:spPr>
            <p:txBody>
              <a:bodyPr/>
              <a:lstStyle/>
              <a:p>
                <a:r>
                  <a:rPr lang="en-US">
                    <a:noFill/>
                  </a:rPr>
                  <a:t> </a:t>
                </a:r>
              </a:p>
            </p:txBody>
          </p:sp>
        </mc:Fallback>
      </mc:AlternateContent>
    </p:spTree>
    <p:extLst>
      <p:ext uri="{BB962C8B-B14F-4D97-AF65-F5344CB8AC3E}">
        <p14:creationId xmlns:p14="http://schemas.microsoft.com/office/powerpoint/2010/main" val="1637296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Population in Nablus city</a:t>
            </a:r>
          </a:p>
        </p:txBody>
      </p:sp>
      <mc:AlternateContent xmlns:mc="http://schemas.openxmlformats.org/markup-compatibility/2006" xmlns:a14="http://schemas.microsoft.com/office/drawing/2010/main">
        <mc:Choice Requires="a14">
          <p:sp>
            <p:nvSpPr>
              <p:cNvPr id="3" name="عنصر نائب للمحتوى 2"/>
              <p:cNvSpPr>
                <a:spLocks noGrp="1"/>
              </p:cNvSpPr>
              <p:nvPr>
                <p:ph sz="quarter" idx="13"/>
              </p:nvPr>
            </p:nvSpPr>
            <p:spPr>
              <a:xfrm>
                <a:off x="914399" y="1596177"/>
                <a:ext cx="10363826" cy="5261823"/>
              </a:xfrm>
            </p:spPr>
            <p:txBody>
              <a:bodyPr>
                <a:normAutofit fontScale="62500" lnSpcReduction="20000"/>
              </a:bodyPr>
              <a:lstStyle/>
              <a:p>
                <a:pPr marL="0" indent="0">
                  <a:buNone/>
                </a:pPr>
                <a:r>
                  <a:rPr lang="en-US" sz="3600" dirty="0">
                    <a:latin typeface="Times New Roman" panose="02020603050405020304" pitchFamily="18" charset="0"/>
                    <a:cs typeface="Times New Roman" panose="02020603050405020304" pitchFamily="18" charset="0"/>
                  </a:rPr>
                  <a:t>-</a:t>
                </a:r>
                <a:r>
                  <a:rPr lang="en-US" sz="3600" b="1"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To know the population,  Number of subscribers multiplied by 5.5 but this number includes four sectors with different percentages.</a:t>
                </a:r>
              </a:p>
              <a:p>
                <a:pPr marL="0" indent="0">
                  <a:buNone/>
                </a:pPr>
                <a:r>
                  <a:rPr lang="en-US" sz="2900" b="1" dirty="0">
                    <a:solidFill>
                      <a:schemeClr val="tx2"/>
                    </a:solidFill>
                    <a:latin typeface="Times New Roman" panose="02020603050405020304" pitchFamily="18" charset="0"/>
                    <a:cs typeface="Times New Roman" panose="02020603050405020304" pitchFamily="18" charset="0"/>
                  </a:rPr>
                  <a:t>Residential 74.5%</a:t>
                </a:r>
              </a:p>
              <a:p>
                <a:pPr marL="0" indent="0">
                  <a:buNone/>
                </a:pPr>
                <a:r>
                  <a:rPr lang="en-US" sz="2900" b="1" dirty="0">
                    <a:solidFill>
                      <a:schemeClr val="tx2"/>
                    </a:solidFill>
                    <a:latin typeface="Times New Roman" panose="02020603050405020304" pitchFamily="18" charset="0"/>
                    <a:cs typeface="Times New Roman" panose="02020603050405020304" pitchFamily="18" charset="0"/>
                  </a:rPr>
                  <a:t>Commercial 7.5 %</a:t>
                </a:r>
                <a:endParaRPr lang="ar-JO" sz="2900" b="1" dirty="0">
                  <a:solidFill>
                    <a:schemeClr val="tx2"/>
                  </a:solidFill>
                  <a:latin typeface="Times New Roman" panose="02020603050405020304" pitchFamily="18" charset="0"/>
                  <a:cs typeface="Times New Roman" panose="02020603050405020304" pitchFamily="18" charset="0"/>
                </a:endParaRPr>
              </a:p>
              <a:p>
                <a:pPr marL="0" indent="0">
                  <a:buNone/>
                </a:pPr>
                <a:r>
                  <a:rPr lang="en-US" sz="2900" b="1" dirty="0">
                    <a:solidFill>
                      <a:schemeClr val="tx2"/>
                    </a:solidFill>
                    <a:latin typeface="Times New Roman" panose="02020603050405020304" pitchFamily="18" charset="0"/>
                    <a:cs typeface="Times New Roman" panose="02020603050405020304" pitchFamily="18" charset="0"/>
                  </a:rPr>
                  <a:t>Industrial 1.4 %</a:t>
                </a:r>
              </a:p>
              <a:p>
                <a:pPr marL="0" indent="0">
                  <a:buNone/>
                </a:pPr>
                <a:r>
                  <a:rPr lang="en-US" sz="2900" b="1" dirty="0">
                    <a:solidFill>
                      <a:schemeClr val="tx2"/>
                    </a:solidFill>
                    <a:latin typeface="Times New Roman" panose="02020603050405020304" pitchFamily="18" charset="0"/>
                    <a:cs typeface="Times New Roman" panose="02020603050405020304" pitchFamily="18" charset="0"/>
                  </a:rPr>
                  <a:t>Villages 16.6 %</a:t>
                </a:r>
              </a:p>
              <a:p>
                <a:pPr marL="0" indent="0">
                  <a:buNone/>
                </a:pPr>
                <a:endParaRPr lang="en-US" sz="2900" b="1" dirty="0">
                  <a:solidFill>
                    <a:schemeClr val="tx2"/>
                  </a:solidFill>
                  <a:latin typeface="Times New Roman" panose="02020603050405020304" pitchFamily="18" charset="0"/>
                  <a:cs typeface="Times New Roman" panose="02020603050405020304" pitchFamily="18" charset="0"/>
                </a:endParaRPr>
              </a:p>
              <a:p>
                <a:pPr marL="0" indent="0">
                  <a:buNone/>
                </a:pPr>
                <a:r>
                  <a:rPr lang="en-US" sz="2600" b="1" dirty="0">
                    <a:latin typeface="Times New Roman" panose="02020603050405020304" pitchFamily="18" charset="0"/>
                    <a:cs typeface="Times New Roman" panose="02020603050405020304" pitchFamily="18" charset="0"/>
                  </a:rPr>
                  <a:t>From these percentages, 5.5 has modified to:</a:t>
                </a:r>
              </a:p>
              <a:p>
                <a:pPr marL="0" indent="0">
                  <a:buNone/>
                </a:pPr>
                <a14:m>
                  <m:oMath xmlns:m="http://schemas.openxmlformats.org/officeDocument/2006/math">
                    <m:f>
                      <m:fPr>
                        <m:ctrlPr>
                          <a:rPr lang="en-US" sz="2600" b="1" i="1">
                            <a:latin typeface="Cambria Math" panose="02040503050406030204" pitchFamily="18" charset="0"/>
                          </a:rPr>
                        </m:ctrlPr>
                      </m:fPr>
                      <m:num>
                        <m:r>
                          <a:rPr lang="en-US" sz="2600" b="1" i="1">
                            <a:latin typeface="Cambria Math" panose="02040503050406030204" pitchFamily="18" charset="0"/>
                          </a:rPr>
                          <m:t>𝟕𝟒</m:t>
                        </m:r>
                        <m:r>
                          <a:rPr lang="en-US" sz="2600" b="1" i="1">
                            <a:latin typeface="Cambria Math" panose="02040503050406030204" pitchFamily="18" charset="0"/>
                          </a:rPr>
                          <m:t>.</m:t>
                        </m:r>
                        <m:r>
                          <a:rPr lang="en-US" sz="2600" b="1" i="1">
                            <a:latin typeface="Cambria Math" panose="02040503050406030204" pitchFamily="18" charset="0"/>
                          </a:rPr>
                          <m:t>𝟓</m:t>
                        </m:r>
                      </m:num>
                      <m:den>
                        <m:r>
                          <a:rPr lang="en-US" sz="2600" b="1" i="1">
                            <a:latin typeface="Cambria Math" panose="02040503050406030204" pitchFamily="18" charset="0"/>
                          </a:rPr>
                          <m:t>𝟖𝟑</m:t>
                        </m:r>
                        <m:r>
                          <a:rPr lang="en-US" sz="2600" b="1" i="1">
                            <a:latin typeface="Cambria Math" panose="02040503050406030204" pitchFamily="18" charset="0"/>
                          </a:rPr>
                          <m:t>.</m:t>
                        </m:r>
                        <m:r>
                          <a:rPr lang="en-US" sz="2600" b="1" i="1">
                            <a:latin typeface="Cambria Math" panose="02040503050406030204" pitchFamily="18" charset="0"/>
                          </a:rPr>
                          <m:t>𝟒</m:t>
                        </m:r>
                        <m:r>
                          <a:rPr lang="en-US" sz="2600" b="1" i="1">
                            <a:latin typeface="Cambria Math" panose="02040503050406030204" pitchFamily="18" charset="0"/>
                          </a:rPr>
                          <m:t> </m:t>
                        </m:r>
                      </m:den>
                    </m:f>
                    <m:r>
                      <a:rPr lang="en-US" sz="2600" b="1" i="1">
                        <a:latin typeface="Cambria Math" panose="02040503050406030204" pitchFamily="18" charset="0"/>
                      </a:rPr>
                      <m:t> ×</m:t>
                    </m:r>
                    <m:r>
                      <a:rPr lang="en-US" sz="2600" b="1" i="1">
                        <a:latin typeface="Cambria Math" panose="02040503050406030204" pitchFamily="18" charset="0"/>
                      </a:rPr>
                      <m:t>𝟏𝟎𝟎</m:t>
                    </m:r>
                    <m:r>
                      <a:rPr lang="en-US" sz="2600" b="1" i="1">
                        <a:latin typeface="Cambria Math" panose="02040503050406030204" pitchFamily="18" charset="0"/>
                      </a:rPr>
                      <m:t>% =</m:t>
                    </m:r>
                    <m:r>
                      <a:rPr lang="en-US" sz="2600" b="1" i="1">
                        <a:latin typeface="Cambria Math" panose="02040503050406030204" pitchFamily="18" charset="0"/>
                      </a:rPr>
                      <m:t>𝟖𝟗</m:t>
                    </m:r>
                    <m:r>
                      <a:rPr lang="en-US" sz="2600" b="1" i="1">
                        <a:latin typeface="Cambria Math" panose="02040503050406030204" pitchFamily="18" charset="0"/>
                      </a:rPr>
                      <m:t>.</m:t>
                    </m:r>
                    <m:r>
                      <a:rPr lang="en-US" sz="2600" b="1" i="1">
                        <a:latin typeface="Cambria Math" panose="02040503050406030204" pitchFamily="18" charset="0"/>
                      </a:rPr>
                      <m:t>𝟑</m:t>
                    </m:r>
                    <m:r>
                      <a:rPr lang="en-US" sz="2600" b="1" i="1">
                        <a:latin typeface="Cambria Math" panose="02040503050406030204" pitchFamily="18" charset="0"/>
                      </a:rPr>
                      <m:t>%</m:t>
                    </m:r>
                  </m:oMath>
                </a14:m>
                <a:r>
                  <a:rPr lang="en-US" sz="2600" b="1" dirty="0">
                    <a:latin typeface="Times New Roman" panose="02020603050405020304" pitchFamily="18" charset="0"/>
                    <a:cs typeface="Times New Roman" panose="02020603050405020304" pitchFamily="18" charset="0"/>
                  </a:rPr>
                  <a:t>         </a:t>
                </a:r>
                <a14:m>
                  <m:oMath xmlns:m="http://schemas.openxmlformats.org/officeDocument/2006/math">
                    <m:r>
                      <a:rPr lang="en-US" sz="2600" b="1" i="1">
                        <a:latin typeface="Cambria Math" panose="02040503050406030204" pitchFamily="18" charset="0"/>
                      </a:rPr>
                      <m:t>𝟖𝟗</m:t>
                    </m:r>
                    <m:r>
                      <a:rPr lang="en-US" sz="2600" b="1" i="1">
                        <a:latin typeface="Cambria Math" panose="02040503050406030204" pitchFamily="18" charset="0"/>
                      </a:rPr>
                      <m:t>.</m:t>
                    </m:r>
                    <m:r>
                      <a:rPr lang="en-US" sz="2600" b="1" i="1">
                        <a:latin typeface="Cambria Math" panose="02040503050406030204" pitchFamily="18" charset="0"/>
                      </a:rPr>
                      <m:t>𝟑</m:t>
                    </m:r>
                    <m:r>
                      <a:rPr lang="en-US" sz="2600" b="1" i="1">
                        <a:latin typeface="Cambria Math" panose="02040503050406030204" pitchFamily="18" charset="0"/>
                      </a:rPr>
                      <m:t>% ×</m:t>
                    </m:r>
                    <m:r>
                      <a:rPr lang="en-US" sz="2600" b="1" i="1">
                        <a:latin typeface="Cambria Math" panose="02040503050406030204" pitchFamily="18" charset="0"/>
                      </a:rPr>
                      <m:t>𝟓</m:t>
                    </m:r>
                    <m:r>
                      <a:rPr lang="en-US" sz="2600" b="1" i="1">
                        <a:latin typeface="Cambria Math" panose="02040503050406030204" pitchFamily="18" charset="0"/>
                      </a:rPr>
                      <m:t>.</m:t>
                    </m:r>
                    <m:r>
                      <a:rPr lang="en-US" sz="2600" b="1" i="1">
                        <a:latin typeface="Cambria Math" panose="02040503050406030204" pitchFamily="18" charset="0"/>
                      </a:rPr>
                      <m:t>𝟓</m:t>
                    </m:r>
                    <m:r>
                      <a:rPr lang="en-US" sz="2600" b="1" i="1">
                        <a:latin typeface="Cambria Math" panose="02040503050406030204" pitchFamily="18" charset="0"/>
                      </a:rPr>
                      <m:t>=</m:t>
                    </m:r>
                    <m:r>
                      <a:rPr lang="en-US" sz="2600" b="1" i="1" smtClean="0">
                        <a:solidFill>
                          <a:schemeClr val="tx2"/>
                        </a:solidFill>
                        <a:latin typeface="Cambria Math" panose="02040503050406030204" pitchFamily="18" charset="0"/>
                      </a:rPr>
                      <m:t>𝟒</m:t>
                    </m:r>
                    <m:r>
                      <a:rPr lang="en-US" sz="2600" b="1" i="1" smtClean="0">
                        <a:solidFill>
                          <a:schemeClr val="tx2"/>
                        </a:solidFill>
                        <a:latin typeface="Cambria Math" panose="02040503050406030204" pitchFamily="18" charset="0"/>
                      </a:rPr>
                      <m:t>.</m:t>
                    </m:r>
                    <m:r>
                      <a:rPr lang="en-US" sz="2600" b="1" i="1" smtClean="0">
                        <a:solidFill>
                          <a:schemeClr val="tx2"/>
                        </a:solidFill>
                        <a:latin typeface="Cambria Math" panose="02040503050406030204" pitchFamily="18" charset="0"/>
                      </a:rPr>
                      <m:t>𝟗𝟏</m:t>
                    </m:r>
                  </m:oMath>
                </a14:m>
                <a:r>
                  <a:rPr lang="en-US" sz="2600" b="1" dirty="0">
                    <a:solidFill>
                      <a:schemeClr val="tx2"/>
                    </a:solidFill>
                    <a:latin typeface="Times New Roman" panose="02020603050405020304" pitchFamily="18" charset="0"/>
                    <a:cs typeface="Times New Roman" panose="02020603050405020304" pitchFamily="18" charset="0"/>
                  </a:rPr>
                  <a:t> </a:t>
                </a:r>
                <a:r>
                  <a:rPr lang="en-US" sz="2600" b="1" dirty="0">
                    <a:latin typeface="Times New Roman" panose="02020603050405020304" pitchFamily="18" charset="0"/>
                    <a:cs typeface="Times New Roman" panose="02020603050405020304" pitchFamily="18" charset="0"/>
                  </a:rPr>
                  <a:t>for zone contains Residential , </a:t>
                </a:r>
              </a:p>
              <a:p>
                <a:pPr marL="0" indent="0">
                  <a:buNone/>
                </a:pPr>
                <a:r>
                  <a:rPr lang="en-US" sz="2600" b="1" dirty="0">
                    <a:latin typeface="Times New Roman" panose="02020603050405020304" pitchFamily="18" charset="0"/>
                    <a:cs typeface="Times New Roman" panose="02020603050405020304" pitchFamily="18" charset="0"/>
                  </a:rPr>
                  <a:t>Commercial and Industrial sector.</a:t>
                </a:r>
              </a:p>
              <a:p>
                <a:pPr marL="0" indent="0">
                  <a:buNone/>
                </a:pPr>
                <a14:m>
                  <m:oMath xmlns:m="http://schemas.openxmlformats.org/officeDocument/2006/math">
                    <m:f>
                      <m:fPr>
                        <m:ctrlPr>
                          <a:rPr lang="en-US" sz="2600" b="1" i="1">
                            <a:latin typeface="Cambria Math" panose="02040503050406030204" pitchFamily="18" charset="0"/>
                          </a:rPr>
                        </m:ctrlPr>
                      </m:fPr>
                      <m:num>
                        <m:r>
                          <a:rPr lang="en-US" sz="2600" b="1" i="1">
                            <a:latin typeface="Cambria Math" panose="02040503050406030204" pitchFamily="18" charset="0"/>
                          </a:rPr>
                          <m:t>𝟕𝟒</m:t>
                        </m:r>
                        <m:r>
                          <a:rPr lang="en-US" sz="2600" b="1" i="1">
                            <a:latin typeface="Cambria Math" panose="02040503050406030204" pitchFamily="18" charset="0"/>
                          </a:rPr>
                          <m:t>.</m:t>
                        </m:r>
                        <m:r>
                          <a:rPr lang="en-US" sz="2600" b="1" i="1">
                            <a:latin typeface="Cambria Math" panose="02040503050406030204" pitchFamily="18" charset="0"/>
                          </a:rPr>
                          <m:t>𝟓</m:t>
                        </m:r>
                      </m:num>
                      <m:den>
                        <m:r>
                          <a:rPr lang="en-US" sz="2600" b="1" i="1">
                            <a:latin typeface="Cambria Math" panose="02040503050406030204" pitchFamily="18" charset="0"/>
                          </a:rPr>
                          <m:t>𝟕𝟓</m:t>
                        </m:r>
                        <m:r>
                          <a:rPr lang="en-US" sz="2600" b="1" i="1">
                            <a:latin typeface="Cambria Math" panose="02040503050406030204" pitchFamily="18" charset="0"/>
                          </a:rPr>
                          <m:t>.</m:t>
                        </m:r>
                        <m:r>
                          <a:rPr lang="en-US" sz="2600" b="1" i="1">
                            <a:latin typeface="Cambria Math" panose="02040503050406030204" pitchFamily="18" charset="0"/>
                          </a:rPr>
                          <m:t>𝟗</m:t>
                        </m:r>
                      </m:den>
                    </m:f>
                    <m:r>
                      <a:rPr lang="en-US" sz="2600" b="1" i="1">
                        <a:latin typeface="Cambria Math" panose="02040503050406030204" pitchFamily="18" charset="0"/>
                      </a:rPr>
                      <m:t> ×</m:t>
                    </m:r>
                    <m:r>
                      <a:rPr lang="en-US" sz="2600" b="1" i="1">
                        <a:latin typeface="Cambria Math" panose="02040503050406030204" pitchFamily="18" charset="0"/>
                      </a:rPr>
                      <m:t>𝟏𝟎𝟎</m:t>
                    </m:r>
                    <m:r>
                      <a:rPr lang="en-US" sz="2600" b="1" i="1">
                        <a:latin typeface="Cambria Math" panose="02040503050406030204" pitchFamily="18" charset="0"/>
                      </a:rPr>
                      <m:t>% =</m:t>
                    </m:r>
                  </m:oMath>
                </a14:m>
                <a:r>
                  <a:rPr lang="en-US" sz="2600" b="1" i="1" dirty="0">
                    <a:latin typeface="Times New Roman" panose="02020603050405020304" pitchFamily="18" charset="0"/>
                    <a:cs typeface="Times New Roman" panose="02020603050405020304" pitchFamily="18" charset="0"/>
                  </a:rPr>
                  <a:t>98.1%       </a:t>
                </a:r>
                <a14:m>
                  <m:oMath xmlns:m="http://schemas.openxmlformats.org/officeDocument/2006/math">
                    <m:r>
                      <a:rPr lang="en-US" sz="2600" b="1" i="1">
                        <a:latin typeface="Cambria Math" panose="02040503050406030204" pitchFamily="18" charset="0"/>
                      </a:rPr>
                      <m:t>𝟗𝟖</m:t>
                    </m:r>
                    <m:r>
                      <a:rPr lang="en-US" sz="2600" b="1">
                        <a:latin typeface="Cambria Math" panose="02040503050406030204" pitchFamily="18" charset="0"/>
                      </a:rPr>
                      <m:t>.</m:t>
                    </m:r>
                    <m:r>
                      <a:rPr lang="en-US" sz="2600" b="1" i="1">
                        <a:latin typeface="Cambria Math" panose="02040503050406030204" pitchFamily="18" charset="0"/>
                      </a:rPr>
                      <m:t>𝟏</m:t>
                    </m:r>
                    <m:r>
                      <a:rPr lang="en-US" sz="2600" b="1">
                        <a:latin typeface="Cambria Math" panose="02040503050406030204" pitchFamily="18" charset="0"/>
                      </a:rPr>
                      <m:t>% ×</m:t>
                    </m:r>
                    <m:r>
                      <a:rPr lang="en-US" sz="2600" b="1" i="1">
                        <a:latin typeface="Cambria Math" panose="02040503050406030204" pitchFamily="18" charset="0"/>
                      </a:rPr>
                      <m:t>𝟓</m:t>
                    </m:r>
                    <m:r>
                      <a:rPr lang="en-US" sz="2600" b="1">
                        <a:latin typeface="Cambria Math" panose="02040503050406030204" pitchFamily="18" charset="0"/>
                      </a:rPr>
                      <m:t>.</m:t>
                    </m:r>
                    <m:r>
                      <a:rPr lang="en-US" sz="2600" b="1" i="1">
                        <a:latin typeface="Cambria Math" panose="02040503050406030204" pitchFamily="18" charset="0"/>
                      </a:rPr>
                      <m:t>𝟓</m:t>
                    </m:r>
                    <m:r>
                      <a:rPr lang="en-US" sz="2600" b="1">
                        <a:latin typeface="Cambria Math" panose="02040503050406030204" pitchFamily="18" charset="0"/>
                      </a:rPr>
                      <m:t>≈</m:t>
                    </m:r>
                    <m:r>
                      <a:rPr lang="en-US" sz="2600" b="1" i="1" smtClean="0">
                        <a:solidFill>
                          <a:schemeClr val="tx2"/>
                        </a:solidFill>
                        <a:latin typeface="Cambria Math" panose="02040503050406030204" pitchFamily="18" charset="0"/>
                      </a:rPr>
                      <m:t>𝟓</m:t>
                    </m:r>
                    <m:r>
                      <a:rPr lang="en-US" sz="2600" b="1">
                        <a:solidFill>
                          <a:schemeClr val="tx2"/>
                        </a:solidFill>
                        <a:latin typeface="Cambria Math" panose="02040503050406030204" pitchFamily="18" charset="0"/>
                      </a:rPr>
                      <m:t>.</m:t>
                    </m:r>
                    <m:r>
                      <a:rPr lang="en-US" sz="2600" b="1" i="1">
                        <a:solidFill>
                          <a:schemeClr val="tx2"/>
                        </a:solidFill>
                        <a:latin typeface="Cambria Math" panose="02040503050406030204" pitchFamily="18" charset="0"/>
                      </a:rPr>
                      <m:t>𝟒</m:t>
                    </m:r>
                  </m:oMath>
                </a14:m>
                <a:r>
                  <a:rPr lang="en-US" sz="2600" b="1" dirty="0">
                    <a:solidFill>
                      <a:schemeClr val="tx2"/>
                    </a:solidFill>
                    <a:latin typeface="Times New Roman" panose="02020603050405020304" pitchFamily="18" charset="0"/>
                    <a:cs typeface="Times New Roman" panose="02020603050405020304" pitchFamily="18" charset="0"/>
                  </a:rPr>
                  <a:t> </a:t>
                </a:r>
                <a:r>
                  <a:rPr lang="en-US" sz="2600" b="1" dirty="0">
                    <a:latin typeface="Times New Roman" panose="02020603050405020304" pitchFamily="18" charset="0"/>
                    <a:cs typeface="Times New Roman" panose="02020603050405020304" pitchFamily="18" charset="0"/>
                  </a:rPr>
                  <a:t>for zone contains Residential </a:t>
                </a:r>
              </a:p>
              <a:p>
                <a:pPr marL="0" indent="0">
                  <a:buNone/>
                </a:pPr>
                <a:r>
                  <a:rPr lang="en-US" sz="2600" b="1" dirty="0">
                    <a:latin typeface="Times New Roman" panose="02020603050405020304" pitchFamily="18" charset="0"/>
                    <a:cs typeface="Times New Roman" panose="02020603050405020304" pitchFamily="18" charset="0"/>
                  </a:rPr>
                  <a:t>and Industrial sector.</a:t>
                </a:r>
              </a:p>
              <a:p>
                <a:pPr marL="0" indent="0">
                  <a:buNone/>
                </a:pPr>
                <a:endParaRPr lang="en-US" sz="3300" b="1" dirty="0">
                  <a:solidFill>
                    <a:schemeClr val="tx2"/>
                  </a:solidFill>
                  <a:latin typeface="Times New Roman" panose="02020603050405020304" pitchFamily="18" charset="0"/>
                  <a:cs typeface="Times New Roman" panose="02020603050405020304" pitchFamily="18" charset="0"/>
                </a:endParaRPr>
              </a:p>
              <a:p>
                <a:endParaRPr lang="en-US" dirty="0"/>
              </a:p>
            </p:txBody>
          </p:sp>
        </mc:Choice>
        <mc:Fallback xmlns="">
          <p:sp>
            <p:nvSpPr>
              <p:cNvPr id="3" name="عنصر نائب للمحتوى 2"/>
              <p:cNvSpPr>
                <a:spLocks noGrp="1" noRot="1" noChangeAspect="1" noMove="1" noResize="1" noEditPoints="1" noAdjustHandles="1" noChangeArrowheads="1" noChangeShapeType="1" noTextEdit="1"/>
              </p:cNvSpPr>
              <p:nvPr>
                <p:ph sz="quarter" idx="13"/>
              </p:nvPr>
            </p:nvSpPr>
            <p:spPr>
              <a:xfrm>
                <a:off x="914399" y="1596177"/>
                <a:ext cx="10363826" cy="5261823"/>
              </a:xfrm>
              <a:blipFill>
                <a:blip r:embed="rId2"/>
                <a:stretch>
                  <a:fillRect l="-824" t="-1043"/>
                </a:stretch>
              </a:blipFill>
            </p:spPr>
            <p:txBody>
              <a:bodyPr/>
              <a:lstStyle/>
              <a:p>
                <a:r>
                  <a:rPr lang="en-US">
                    <a:noFill/>
                  </a:rPr>
                  <a:t> </a:t>
                </a:r>
              </a:p>
            </p:txBody>
          </p:sp>
        </mc:Fallback>
      </mc:AlternateContent>
    </p:spTree>
    <p:extLst>
      <p:ext uri="{BB962C8B-B14F-4D97-AF65-F5344CB8AC3E}">
        <p14:creationId xmlns:p14="http://schemas.microsoft.com/office/powerpoint/2010/main" val="2074479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sz="quarter" idx="13"/>
            <p:extLst>
              <p:ext uri="{D42A27DB-BD31-4B8C-83A1-F6EECF244321}">
                <p14:modId xmlns:p14="http://schemas.microsoft.com/office/powerpoint/2010/main" val="1263141585"/>
              </p:ext>
            </p:extLst>
          </p:nvPr>
        </p:nvGraphicFramePr>
        <p:xfrm>
          <a:off x="1790892" y="1596177"/>
          <a:ext cx="8610214" cy="4623139"/>
        </p:xfrm>
        <a:graphic>
          <a:graphicData uri="http://schemas.openxmlformats.org/drawingml/2006/table">
            <a:tbl>
              <a:tblPr firstRow="1" firstCol="1" bandRow="1">
                <a:tableStyleId>{5C22544A-7EE6-4342-B048-85BDC9FD1C3A}</a:tableStyleId>
              </a:tblPr>
              <a:tblGrid>
                <a:gridCol w="1281762">
                  <a:extLst>
                    <a:ext uri="{9D8B030D-6E8A-4147-A177-3AD203B41FA5}">
                      <a16:colId xmlns:a16="http://schemas.microsoft.com/office/drawing/2014/main" val="20000"/>
                    </a:ext>
                  </a:extLst>
                </a:gridCol>
                <a:gridCol w="1285460">
                  <a:extLst>
                    <a:ext uri="{9D8B030D-6E8A-4147-A177-3AD203B41FA5}">
                      <a16:colId xmlns:a16="http://schemas.microsoft.com/office/drawing/2014/main" val="20002"/>
                    </a:ext>
                  </a:extLst>
                </a:gridCol>
                <a:gridCol w="1431235">
                  <a:extLst>
                    <a:ext uri="{9D8B030D-6E8A-4147-A177-3AD203B41FA5}">
                      <a16:colId xmlns:a16="http://schemas.microsoft.com/office/drawing/2014/main" val="20003"/>
                    </a:ext>
                  </a:extLst>
                </a:gridCol>
                <a:gridCol w="1431235">
                  <a:extLst>
                    <a:ext uri="{9D8B030D-6E8A-4147-A177-3AD203B41FA5}">
                      <a16:colId xmlns:a16="http://schemas.microsoft.com/office/drawing/2014/main" val="20004"/>
                    </a:ext>
                  </a:extLst>
                </a:gridCol>
                <a:gridCol w="1537252">
                  <a:extLst>
                    <a:ext uri="{9D8B030D-6E8A-4147-A177-3AD203B41FA5}">
                      <a16:colId xmlns:a16="http://schemas.microsoft.com/office/drawing/2014/main" val="20005"/>
                    </a:ext>
                  </a:extLst>
                </a:gridCol>
                <a:gridCol w="1643270">
                  <a:extLst>
                    <a:ext uri="{9D8B030D-6E8A-4147-A177-3AD203B41FA5}">
                      <a16:colId xmlns:a16="http://schemas.microsoft.com/office/drawing/2014/main" val="20006"/>
                    </a:ext>
                  </a:extLst>
                </a:gridCol>
              </a:tblGrid>
              <a:tr h="600941">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Pressure zone</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tx2"/>
                    </a:solidFill>
                  </a:tcPr>
                </a:tc>
                <a:tc>
                  <a:txBody>
                    <a:bodyPr/>
                    <a:lstStyle/>
                    <a:p>
                      <a:pPr algn="ctr">
                        <a:lnSpc>
                          <a:spcPct val="107000"/>
                        </a:lnSpc>
                        <a:spcAft>
                          <a:spcPts val="8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Growth rate%</a:t>
                      </a:r>
                    </a:p>
                  </a:txBody>
                  <a:tcPr marL="48577" marR="48577" marT="8187" marB="0" anchor="ctr">
                    <a:solidFill>
                      <a:schemeClr val="tx2"/>
                    </a:solidFill>
                  </a:tcPr>
                </a:tc>
                <a:tc>
                  <a:txBody>
                    <a:bodyPr/>
                    <a:lstStyle/>
                    <a:p>
                      <a:pPr algn="ctr">
                        <a:lnSpc>
                          <a:spcPct val="107000"/>
                        </a:lnSpc>
                        <a:spcAft>
                          <a:spcPts val="8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2020 population</a:t>
                      </a:r>
                    </a:p>
                  </a:txBody>
                  <a:tcPr marL="48577" marR="48577" marT="8187" marB="0" anchor="ctr">
                    <a:solidFill>
                      <a:schemeClr val="tx2"/>
                    </a:solidFill>
                  </a:tcPr>
                </a:tc>
                <a:tc>
                  <a:txBody>
                    <a:bodyPr/>
                    <a:lstStyle/>
                    <a:p>
                      <a:pPr algn="ctr">
                        <a:lnSpc>
                          <a:spcPct val="107000"/>
                        </a:lnSpc>
                        <a:spcAft>
                          <a:spcPts val="800"/>
                        </a:spcAft>
                      </a:pPr>
                      <a:endParaRPr lang="en-US" sz="1400" b="1" dirty="0">
                        <a:effectLst/>
                        <a:latin typeface="Times New Roman" panose="02020603050405020304" pitchFamily="18" charset="0"/>
                        <a:cs typeface="Times New Roman" panose="02020603050405020304" pitchFamily="18" charset="0"/>
                      </a:endParaRPr>
                    </a:p>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2025 population</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0" marB="274320" anchor="ctr">
                    <a:solidFill>
                      <a:schemeClr val="tx2"/>
                    </a:solidFill>
                  </a:tcPr>
                </a:tc>
                <a:tc>
                  <a:txBody>
                    <a:bodyPr/>
                    <a:lstStyle/>
                    <a:p>
                      <a:pPr algn="ctr">
                        <a:lnSpc>
                          <a:spcPct val="107000"/>
                        </a:lnSpc>
                        <a:spcAft>
                          <a:spcPts val="800"/>
                        </a:spcAft>
                      </a:pPr>
                      <a:endParaRPr lang="en-US" sz="1400" b="1" dirty="0">
                        <a:effectLst/>
                        <a:latin typeface="Times New Roman" panose="02020603050405020304" pitchFamily="18" charset="0"/>
                        <a:cs typeface="Times New Roman" panose="02020603050405020304" pitchFamily="18" charset="0"/>
                      </a:endParaRPr>
                    </a:p>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2030 population</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0" marB="274320" anchor="ctr">
                    <a:solidFill>
                      <a:schemeClr val="tx2"/>
                    </a:solidFill>
                  </a:tcPr>
                </a:tc>
                <a:tc>
                  <a:txBody>
                    <a:bodyPr/>
                    <a:lstStyle/>
                    <a:p>
                      <a:pPr algn="ctr">
                        <a:lnSpc>
                          <a:spcPct val="107000"/>
                        </a:lnSpc>
                        <a:spcAft>
                          <a:spcPts val="800"/>
                        </a:spcAft>
                      </a:pPr>
                      <a:endParaRPr lang="en-US" sz="1400" b="1" dirty="0">
                        <a:effectLst/>
                        <a:latin typeface="Times New Roman" panose="02020603050405020304" pitchFamily="18" charset="0"/>
                        <a:cs typeface="Times New Roman" panose="02020603050405020304" pitchFamily="18" charset="0"/>
                      </a:endParaRPr>
                    </a:p>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2040 population</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274320" anchor="ctr">
                    <a:solidFill>
                      <a:schemeClr val="tx2"/>
                    </a:solidFill>
                  </a:tcPr>
                </a:tc>
                <a:extLst>
                  <a:ext uri="{0D108BD9-81ED-4DB2-BD59-A6C34878D82A}">
                    <a16:rowId xmlns:a16="http://schemas.microsoft.com/office/drawing/2014/main" val="10000"/>
                  </a:ext>
                </a:extLst>
              </a:tr>
              <a:tr h="600941">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Asker_Camps</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75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3.142</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12249</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14298</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16691</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22742</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lumMod val="60000"/>
                        <a:lumOff val="40000"/>
                      </a:schemeClr>
                    </a:solidFill>
                  </a:tcPr>
                </a:tc>
                <a:extLst>
                  <a:ext uri="{0D108BD9-81ED-4DB2-BD59-A6C34878D82A}">
                    <a16:rowId xmlns:a16="http://schemas.microsoft.com/office/drawing/2014/main" val="10001"/>
                  </a:ext>
                </a:extLst>
              </a:tr>
              <a:tr h="400627">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C1_Oldcity</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75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0.824</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9042</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9420</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9815</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10654</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lumMod val="60000"/>
                        <a:lumOff val="40000"/>
                      </a:schemeClr>
                    </a:solidFill>
                  </a:tcPr>
                </a:tc>
                <a:extLst>
                  <a:ext uri="{0D108BD9-81ED-4DB2-BD59-A6C34878D82A}">
                    <a16:rowId xmlns:a16="http://schemas.microsoft.com/office/drawing/2014/main" val="10002"/>
                  </a:ext>
                </a:extLst>
              </a:tr>
              <a:tr h="400627">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C1E</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75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1.403</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5977</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6408</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6870</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7898</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lumMod val="60000"/>
                        <a:lumOff val="40000"/>
                      </a:schemeClr>
                    </a:solidFill>
                  </a:tcPr>
                </a:tc>
                <a:extLst>
                  <a:ext uri="{0D108BD9-81ED-4DB2-BD59-A6C34878D82A}">
                    <a16:rowId xmlns:a16="http://schemas.microsoft.com/office/drawing/2014/main" val="10003"/>
                  </a:ext>
                </a:extLst>
              </a:tr>
              <a:tr h="400627">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C1W</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75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4.652</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8660</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10871</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13646</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21502</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lumMod val="60000"/>
                        <a:lumOff val="40000"/>
                      </a:schemeClr>
                    </a:solidFill>
                  </a:tcPr>
                </a:tc>
                <a:extLst>
                  <a:ext uri="{0D108BD9-81ED-4DB2-BD59-A6C34878D82A}">
                    <a16:rowId xmlns:a16="http://schemas.microsoft.com/office/drawing/2014/main" val="10004"/>
                  </a:ext>
                </a:extLst>
              </a:tr>
              <a:tr h="400627">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E0.1</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75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6.833</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8288</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11534</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16052</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31088</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lumMod val="60000"/>
                        <a:lumOff val="40000"/>
                      </a:schemeClr>
                    </a:solidFill>
                  </a:tcPr>
                </a:tc>
                <a:extLst>
                  <a:ext uri="{0D108BD9-81ED-4DB2-BD59-A6C34878D82A}">
                    <a16:rowId xmlns:a16="http://schemas.microsoft.com/office/drawing/2014/main" val="10005"/>
                  </a:ext>
                </a:extLst>
              </a:tr>
              <a:tr h="400627">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E0.2</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75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3.676</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6028</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7220</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8648</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12408</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lumMod val="60000"/>
                        <a:lumOff val="40000"/>
                      </a:schemeClr>
                    </a:solidFill>
                  </a:tcPr>
                </a:tc>
                <a:extLst>
                  <a:ext uri="{0D108BD9-81ED-4DB2-BD59-A6C34878D82A}">
                    <a16:rowId xmlns:a16="http://schemas.microsoft.com/office/drawing/2014/main" val="10006"/>
                  </a:ext>
                </a:extLst>
              </a:tr>
              <a:tr h="400627">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E0.3</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75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0.702</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15484</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16035</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16605</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17808</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lumMod val="60000"/>
                        <a:lumOff val="40000"/>
                      </a:schemeClr>
                    </a:solidFill>
                  </a:tcPr>
                </a:tc>
                <a:extLst>
                  <a:ext uri="{0D108BD9-81ED-4DB2-BD59-A6C34878D82A}">
                    <a16:rowId xmlns:a16="http://schemas.microsoft.com/office/drawing/2014/main" val="10007"/>
                  </a:ext>
                </a:extLst>
              </a:tr>
              <a:tr h="400627">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Ein_Camp</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75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0.198</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3777</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3815</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3853</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3930</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lumMod val="60000"/>
                        <a:lumOff val="40000"/>
                      </a:schemeClr>
                    </a:solidFill>
                  </a:tcPr>
                </a:tc>
                <a:extLst>
                  <a:ext uri="{0D108BD9-81ED-4DB2-BD59-A6C34878D82A}">
                    <a16:rowId xmlns:a16="http://schemas.microsoft.com/office/drawing/2014/main" val="10008"/>
                  </a:ext>
                </a:extLst>
              </a:tr>
              <a:tr h="400627">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NE1</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75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2.395</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4190</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a:effectLst/>
                          <a:latin typeface="Times New Roman" panose="02020603050405020304" pitchFamily="18" charset="0"/>
                          <a:cs typeface="Times New Roman" panose="02020603050405020304" pitchFamily="18" charset="0"/>
                        </a:rPr>
                        <a:t>4716</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5309</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77" marR="48577" marT="8187" marB="0" anchor="ctr">
                    <a:solidFill>
                      <a:schemeClr val="bg2">
                        <a:lumMod val="60000"/>
                        <a:lumOff val="40000"/>
                      </a:schemeClr>
                    </a:solidFill>
                  </a:tcPr>
                </a:tc>
                <a:tc>
                  <a:txBody>
                    <a:bodyPr/>
                    <a:lstStyle/>
                    <a:p>
                      <a:pPr algn="ctr">
                        <a:lnSpc>
                          <a:spcPct val="107000"/>
                        </a:lnSpc>
                        <a:spcAft>
                          <a:spcPts val="800"/>
                        </a:spcAft>
                      </a:pPr>
                      <a:r>
                        <a:rPr lang="en-US" sz="1400" b="1" dirty="0">
                          <a:effectLst/>
                          <a:latin typeface="Times New Roman" panose="02020603050405020304" pitchFamily="18" charset="0"/>
                          <a:cs typeface="Times New Roman" panose="02020603050405020304" pitchFamily="18" charset="0"/>
                        </a:rPr>
                        <a:t>6726</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lumMod val="60000"/>
                        <a:lumOff val="40000"/>
                      </a:schemeClr>
                    </a:solidFill>
                  </a:tcPr>
                </a:tc>
                <a:extLst>
                  <a:ext uri="{0D108BD9-81ED-4DB2-BD59-A6C34878D82A}">
                    <a16:rowId xmlns:a16="http://schemas.microsoft.com/office/drawing/2014/main" val="10009"/>
                  </a:ext>
                </a:extLst>
              </a:tr>
            </a:tbl>
          </a:graphicData>
        </a:graphic>
      </p:graphicFrame>
      <p:sp>
        <p:nvSpPr>
          <p:cNvPr id="5" name="Title 4">
            <a:extLst>
              <a:ext uri="{FF2B5EF4-FFF2-40B4-BE49-F238E27FC236}">
                <a16:creationId xmlns:a16="http://schemas.microsoft.com/office/drawing/2014/main" id="{A1235C6D-AD1C-4940-8BFD-F4C97F9DB98A}"/>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Population of plan’s periods</a:t>
            </a:r>
            <a:endParaRPr lang="en-US" dirty="0">
              <a:solidFill>
                <a:schemeClr val="tx2"/>
              </a:solidFill>
            </a:endParaRPr>
          </a:p>
        </p:txBody>
      </p:sp>
    </p:spTree>
    <p:extLst>
      <p:ext uri="{BB962C8B-B14F-4D97-AF65-F5344CB8AC3E}">
        <p14:creationId xmlns:p14="http://schemas.microsoft.com/office/powerpoint/2010/main" val="2226426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23A3B-3ED5-4581-BF9B-BF1F9FC87523}"/>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Consumption &amp; supply for 2019</a:t>
            </a:r>
          </a:p>
        </p:txBody>
      </p:sp>
      <p:sp>
        <p:nvSpPr>
          <p:cNvPr id="3" name="Content Placeholder 2">
            <a:extLst>
              <a:ext uri="{FF2B5EF4-FFF2-40B4-BE49-F238E27FC236}">
                <a16:creationId xmlns:a16="http://schemas.microsoft.com/office/drawing/2014/main" id="{A2290642-3111-4F5E-9970-05AF5B17A839}"/>
              </a:ext>
            </a:extLst>
          </p:cNvPr>
          <p:cNvSpPr>
            <a:spLocks noGrp="1"/>
          </p:cNvSpPr>
          <p:nvPr>
            <p:ph sz="quarter" idx="13"/>
          </p:nvPr>
        </p:nvSpPr>
        <p:spPr>
          <a:xfrm>
            <a:off x="913774" y="1596177"/>
            <a:ext cx="10549356" cy="5261823"/>
          </a:xfrm>
        </p:spPr>
        <p:txBody>
          <a:bodyPr/>
          <a:lstStyle/>
          <a:p>
            <a:pPr marL="0" indent="0">
              <a:buNone/>
            </a:pPr>
            <a:r>
              <a:rPr lang="en-US" dirty="0">
                <a:latin typeface="Times New Roman" panose="02020603050405020304" pitchFamily="18" charset="0"/>
                <a:cs typeface="Times New Roman" panose="02020603050405020304" pitchFamily="18" charset="0"/>
              </a:rPr>
              <a:t>According to municipality of nablus records of water, the consumption for 2019 was as follow:</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0D050495-E1F7-4EB0-A898-7391E0193251}"/>
              </a:ext>
            </a:extLst>
          </p:cNvPr>
          <p:cNvGraphicFramePr>
            <a:graphicFrameLocks noGrp="1"/>
          </p:cNvGraphicFramePr>
          <p:nvPr>
            <p:extLst>
              <p:ext uri="{D42A27DB-BD31-4B8C-83A1-F6EECF244321}">
                <p14:modId xmlns:p14="http://schemas.microsoft.com/office/powerpoint/2010/main" val="3895646841"/>
              </p:ext>
            </p:extLst>
          </p:nvPr>
        </p:nvGraphicFramePr>
        <p:xfrm>
          <a:off x="1762540" y="2573717"/>
          <a:ext cx="8666920" cy="3999358"/>
        </p:xfrm>
        <a:graphic>
          <a:graphicData uri="http://schemas.openxmlformats.org/drawingml/2006/table">
            <a:tbl>
              <a:tblPr>
                <a:tableStyleId>{5C22544A-7EE6-4342-B048-85BDC9FD1C3A}</a:tableStyleId>
              </a:tblPr>
              <a:tblGrid>
                <a:gridCol w="1083365">
                  <a:extLst>
                    <a:ext uri="{9D8B030D-6E8A-4147-A177-3AD203B41FA5}">
                      <a16:colId xmlns:a16="http://schemas.microsoft.com/office/drawing/2014/main" val="2894099643"/>
                    </a:ext>
                  </a:extLst>
                </a:gridCol>
                <a:gridCol w="1083365">
                  <a:extLst>
                    <a:ext uri="{9D8B030D-6E8A-4147-A177-3AD203B41FA5}">
                      <a16:colId xmlns:a16="http://schemas.microsoft.com/office/drawing/2014/main" val="2242812073"/>
                    </a:ext>
                  </a:extLst>
                </a:gridCol>
                <a:gridCol w="1083365">
                  <a:extLst>
                    <a:ext uri="{9D8B030D-6E8A-4147-A177-3AD203B41FA5}">
                      <a16:colId xmlns:a16="http://schemas.microsoft.com/office/drawing/2014/main" val="1778741036"/>
                    </a:ext>
                  </a:extLst>
                </a:gridCol>
                <a:gridCol w="1083365">
                  <a:extLst>
                    <a:ext uri="{9D8B030D-6E8A-4147-A177-3AD203B41FA5}">
                      <a16:colId xmlns:a16="http://schemas.microsoft.com/office/drawing/2014/main" val="4281359947"/>
                    </a:ext>
                  </a:extLst>
                </a:gridCol>
                <a:gridCol w="1083365">
                  <a:extLst>
                    <a:ext uri="{9D8B030D-6E8A-4147-A177-3AD203B41FA5}">
                      <a16:colId xmlns:a16="http://schemas.microsoft.com/office/drawing/2014/main" val="3107488043"/>
                    </a:ext>
                  </a:extLst>
                </a:gridCol>
                <a:gridCol w="1083365">
                  <a:extLst>
                    <a:ext uri="{9D8B030D-6E8A-4147-A177-3AD203B41FA5}">
                      <a16:colId xmlns:a16="http://schemas.microsoft.com/office/drawing/2014/main" val="347576393"/>
                    </a:ext>
                  </a:extLst>
                </a:gridCol>
                <a:gridCol w="1083365">
                  <a:extLst>
                    <a:ext uri="{9D8B030D-6E8A-4147-A177-3AD203B41FA5}">
                      <a16:colId xmlns:a16="http://schemas.microsoft.com/office/drawing/2014/main" val="1480354976"/>
                    </a:ext>
                  </a:extLst>
                </a:gridCol>
                <a:gridCol w="1083365">
                  <a:extLst>
                    <a:ext uri="{9D8B030D-6E8A-4147-A177-3AD203B41FA5}">
                      <a16:colId xmlns:a16="http://schemas.microsoft.com/office/drawing/2014/main" val="2742775846"/>
                    </a:ext>
                  </a:extLst>
                </a:gridCol>
              </a:tblGrid>
              <a:tr h="993389">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Pressure zone</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tx2"/>
                    </a:solidFill>
                  </a:tcPr>
                </a:tc>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Growth Rate</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tx2"/>
                    </a:solidFill>
                  </a:tcPr>
                </a:tc>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percentage of losses %</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tx2"/>
                    </a:solidFill>
                  </a:tcPr>
                </a:tc>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2019 pop</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tx2"/>
                    </a:solidFill>
                  </a:tcPr>
                </a:tc>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consumed 2019 m3</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tx2"/>
                    </a:solidFill>
                  </a:tcPr>
                </a:tc>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consumed L/C/D 2019</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tx2"/>
                    </a:solidFill>
                  </a:tcPr>
                </a:tc>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supplied in year 2019 m3</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tx2"/>
                    </a:solidFill>
                  </a:tcPr>
                </a:tc>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supplied L/C/D 2019</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tx2"/>
                    </a:solidFill>
                  </a:tcPr>
                </a:tc>
                <a:extLst>
                  <a:ext uri="{0D108BD9-81ED-4DB2-BD59-A6C34878D82A}">
                    <a16:rowId xmlns:a16="http://schemas.microsoft.com/office/drawing/2014/main" val="1709623157"/>
                  </a:ext>
                </a:extLst>
              </a:tr>
              <a:tr h="590873">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Asker_Camps</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75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0.031422</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23.10</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11876</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349203</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81</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429869</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105</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extLst>
                  <a:ext uri="{0D108BD9-81ED-4DB2-BD59-A6C34878D82A}">
                    <a16:rowId xmlns:a16="http://schemas.microsoft.com/office/drawing/2014/main" val="1376690990"/>
                  </a:ext>
                </a:extLst>
              </a:tr>
              <a:tr h="301887">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C1_Oldcity</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75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0.008237</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62.20</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8968</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190112</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58</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308362</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154</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extLst>
                  <a:ext uri="{0D108BD9-81ED-4DB2-BD59-A6C34878D82A}">
                    <a16:rowId xmlns:a16="http://schemas.microsoft.com/office/drawing/2014/main" val="1525428041"/>
                  </a:ext>
                </a:extLst>
              </a:tr>
              <a:tr h="301887">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C1E</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75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0.014033</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62.20</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5894</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130809</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61</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212172</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161</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extLst>
                  <a:ext uri="{0D108BD9-81ED-4DB2-BD59-A6C34878D82A}">
                    <a16:rowId xmlns:a16="http://schemas.microsoft.com/office/drawing/2014/main" val="164657321"/>
                  </a:ext>
                </a:extLst>
              </a:tr>
              <a:tr h="301887">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C1W</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75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0.046522</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62.20</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8275</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173964</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58</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282170</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152</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extLst>
                  <a:ext uri="{0D108BD9-81ED-4DB2-BD59-A6C34878D82A}">
                    <a16:rowId xmlns:a16="http://schemas.microsoft.com/office/drawing/2014/main" val="3631978483"/>
                  </a:ext>
                </a:extLst>
              </a:tr>
              <a:tr h="301887">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E0.1</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75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0.068334</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49.60</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7758</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186583</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66</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279128</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131</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extLst>
                  <a:ext uri="{0D108BD9-81ED-4DB2-BD59-A6C34878D82A}">
                    <a16:rowId xmlns:a16="http://schemas.microsoft.com/office/drawing/2014/main" val="1888014238"/>
                  </a:ext>
                </a:extLst>
              </a:tr>
              <a:tr h="301887">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E0.2</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75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0.03676</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48.00</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5814</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158048</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74</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233911</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143</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extLst>
                  <a:ext uri="{0D108BD9-81ED-4DB2-BD59-A6C34878D82A}">
                    <a16:rowId xmlns:a16="http://schemas.microsoft.com/office/drawing/2014/main" val="859597238"/>
                  </a:ext>
                </a:extLst>
              </a:tr>
              <a:tr h="301887">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E0.3</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75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0.007016</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34.60</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15376</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344405</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61</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463569</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94</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extLst>
                  <a:ext uri="{0D108BD9-81ED-4DB2-BD59-A6C34878D82A}">
                    <a16:rowId xmlns:a16="http://schemas.microsoft.com/office/drawing/2014/main" val="3336559904"/>
                  </a:ext>
                </a:extLst>
              </a:tr>
              <a:tr h="301887">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Ein_Camp</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75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0.001983</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47.40</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3770</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79953</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58</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117851</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110</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extLst>
                  <a:ext uri="{0D108BD9-81ED-4DB2-BD59-A6C34878D82A}">
                    <a16:rowId xmlns:a16="http://schemas.microsoft.com/office/drawing/2014/main" val="2012259963"/>
                  </a:ext>
                </a:extLst>
              </a:tr>
              <a:tr h="301887">
                <a:tc>
                  <a:txBody>
                    <a:bodyPr/>
                    <a:lstStyle/>
                    <a:p>
                      <a:pPr algn="ctr" fontAlgn="ctr"/>
                      <a:r>
                        <a:rPr lang="en-US" sz="1400" u="none" strike="noStrike" dirty="0">
                          <a:solidFill>
                            <a:schemeClr val="bg1"/>
                          </a:solidFill>
                          <a:effectLst/>
                          <a:latin typeface="Times New Roman" panose="02020603050405020304" pitchFamily="18" charset="0"/>
                          <a:cs typeface="Times New Roman" panose="02020603050405020304" pitchFamily="18" charset="0"/>
                        </a:rPr>
                        <a:t>NE1</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75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0.023948</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60.00</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4092</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95187</a:t>
                      </a:r>
                      <a:endParaRPr lang="en-US"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64</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152299</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159</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solidFill>
                      <a:schemeClr val="bg2">
                        <a:lumMod val="60000"/>
                        <a:lumOff val="40000"/>
                      </a:schemeClr>
                    </a:solidFill>
                  </a:tcPr>
                </a:tc>
                <a:extLst>
                  <a:ext uri="{0D108BD9-81ED-4DB2-BD59-A6C34878D82A}">
                    <a16:rowId xmlns:a16="http://schemas.microsoft.com/office/drawing/2014/main" val="1430748663"/>
                  </a:ext>
                </a:extLst>
              </a:tr>
            </a:tbl>
          </a:graphicData>
        </a:graphic>
      </p:graphicFrame>
    </p:spTree>
    <p:extLst>
      <p:ext uri="{BB962C8B-B14F-4D97-AF65-F5344CB8AC3E}">
        <p14:creationId xmlns:p14="http://schemas.microsoft.com/office/powerpoint/2010/main" val="3818424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DFA86-0721-44BF-992D-41901EE4C946}"/>
              </a:ext>
            </a:extLst>
          </p:cNvPr>
          <p:cNvSpPr>
            <a:spLocks noGrp="1"/>
          </p:cNvSpPr>
          <p:nvPr>
            <p:ph type="title"/>
          </p:nvPr>
        </p:nvSpPr>
        <p:spPr>
          <a:xfrm>
            <a:off x="913774" y="2630911"/>
            <a:ext cx="10364451" cy="1596177"/>
          </a:xfrm>
        </p:spPr>
        <p:txBody>
          <a:bodyPr>
            <a:normAutofit/>
          </a:bodyPr>
          <a:lstStyle/>
          <a:p>
            <a:r>
              <a:rPr lang="en-US" sz="6000" dirty="0">
                <a:solidFill>
                  <a:schemeClr val="tx2"/>
                </a:solidFill>
                <a:latin typeface="Times New Roman" panose="02020603050405020304" pitchFamily="18" charset="0"/>
                <a:cs typeface="Times New Roman" panose="02020603050405020304" pitchFamily="18" charset="0"/>
              </a:rPr>
              <a:t>Water gap</a:t>
            </a:r>
          </a:p>
        </p:txBody>
      </p:sp>
    </p:spTree>
    <p:extLst>
      <p:ext uri="{BB962C8B-B14F-4D97-AF65-F5344CB8AC3E}">
        <p14:creationId xmlns:p14="http://schemas.microsoft.com/office/powerpoint/2010/main" val="3760856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BF279-9063-476C-98D1-B2D2C56EC194}"/>
              </a:ext>
            </a:extLst>
          </p:cNvPr>
          <p:cNvSpPr>
            <a:spLocks noGrp="1"/>
          </p:cNvSpPr>
          <p:nvPr>
            <p:ph type="title"/>
          </p:nvPr>
        </p:nvSpPr>
        <p:spPr>
          <a:xfrm>
            <a:off x="913774" y="0"/>
            <a:ext cx="10364451" cy="1596177"/>
          </a:xfrm>
        </p:spPr>
        <p:txBody>
          <a:bodyPr>
            <a:normAutofit/>
          </a:bodyPr>
          <a:lstStyle/>
          <a:p>
            <a:r>
              <a:rPr lang="en-US" dirty="0">
                <a:solidFill>
                  <a:schemeClr val="tx2"/>
                </a:solidFill>
                <a:latin typeface="Times New Roman" panose="02020603050405020304" pitchFamily="18" charset="0"/>
                <a:cs typeface="Times New Roman" panose="02020603050405020304" pitchFamily="18" charset="0"/>
              </a:rPr>
              <a:t>Water gap</a:t>
            </a:r>
          </a:p>
        </p:txBody>
      </p:sp>
      <p:sp>
        <p:nvSpPr>
          <p:cNvPr id="3" name="Content Placeholder 2">
            <a:extLst>
              <a:ext uri="{FF2B5EF4-FFF2-40B4-BE49-F238E27FC236}">
                <a16:creationId xmlns:a16="http://schemas.microsoft.com/office/drawing/2014/main" id="{3D56545B-9664-4840-A300-B69DBE485391}"/>
              </a:ext>
            </a:extLst>
          </p:cNvPr>
          <p:cNvSpPr>
            <a:spLocks noGrp="1"/>
          </p:cNvSpPr>
          <p:nvPr>
            <p:ph sz="quarter" idx="13"/>
          </p:nvPr>
        </p:nvSpPr>
        <p:spPr>
          <a:xfrm>
            <a:off x="913774" y="1596175"/>
            <a:ext cx="10364451" cy="4195023"/>
          </a:xfrm>
        </p:spPr>
        <p:txBody>
          <a:bodyPr/>
          <a:lstStyle/>
          <a:p>
            <a:pPr marL="0" indent="0">
              <a:buNone/>
            </a:pPr>
            <a:r>
              <a:rPr lang="en-US" sz="2400" dirty="0">
                <a:solidFill>
                  <a:schemeClr val="tx2"/>
                </a:solidFill>
                <a:latin typeface="Times New Roman" panose="02020603050405020304" pitchFamily="18" charset="0"/>
                <a:cs typeface="Times New Roman" panose="02020603050405020304" pitchFamily="18" charset="0"/>
              </a:rPr>
              <a:t>Estimating the water gap</a:t>
            </a:r>
          </a:p>
          <a:p>
            <a:pPr marL="0" indent="0">
              <a:buNone/>
            </a:pPr>
            <a:endParaRPr lang="en-US" dirty="0"/>
          </a:p>
        </p:txBody>
      </p:sp>
      <p:graphicFrame>
        <p:nvGraphicFramePr>
          <p:cNvPr id="4" name="Diagram 3">
            <a:extLst>
              <a:ext uri="{FF2B5EF4-FFF2-40B4-BE49-F238E27FC236}">
                <a16:creationId xmlns:a16="http://schemas.microsoft.com/office/drawing/2014/main" id="{2725EAFC-3F74-4CB7-8486-999E8048C585}"/>
              </a:ext>
            </a:extLst>
          </p:cNvPr>
          <p:cNvGraphicFramePr/>
          <p:nvPr>
            <p:extLst>
              <p:ext uri="{D42A27DB-BD31-4B8C-83A1-F6EECF244321}">
                <p14:modId xmlns:p14="http://schemas.microsoft.com/office/powerpoint/2010/main" val="3177784672"/>
              </p:ext>
            </p:extLst>
          </p:nvPr>
        </p:nvGraphicFramePr>
        <p:xfrm>
          <a:off x="2057242" y="2663686"/>
          <a:ext cx="8077514" cy="3527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5529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A19AF-72C1-41F3-987C-652BC6F1C429}"/>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Water gap</a:t>
            </a:r>
          </a:p>
        </p:txBody>
      </p:sp>
      <p:sp>
        <p:nvSpPr>
          <p:cNvPr id="3" name="Content Placeholder 2">
            <a:extLst>
              <a:ext uri="{FF2B5EF4-FFF2-40B4-BE49-F238E27FC236}">
                <a16:creationId xmlns:a16="http://schemas.microsoft.com/office/drawing/2014/main" id="{1266E417-6AB3-4C37-A9E8-E7FF43030335}"/>
              </a:ext>
            </a:extLst>
          </p:cNvPr>
          <p:cNvSpPr>
            <a:spLocks noGrp="1"/>
          </p:cNvSpPr>
          <p:nvPr>
            <p:ph sz="quarter" idx="13"/>
          </p:nvPr>
        </p:nvSpPr>
        <p:spPr>
          <a:xfrm>
            <a:off x="914399" y="1238368"/>
            <a:ext cx="10363826" cy="5347962"/>
          </a:xfrm>
        </p:spPr>
        <p:txBody>
          <a:bodyPr>
            <a:normAutofit/>
          </a:bodyPr>
          <a:lstStyle/>
          <a:p>
            <a:pPr marL="0" indent="0">
              <a:buNone/>
            </a:pPr>
            <a:r>
              <a:rPr lang="en-US" dirty="0">
                <a:solidFill>
                  <a:schemeClr val="tx2"/>
                </a:solidFill>
                <a:latin typeface="Times New Roman" panose="02020603050405020304" pitchFamily="18" charset="0"/>
                <a:cs typeface="Times New Roman" panose="02020603050405020304" pitchFamily="18" charset="0"/>
              </a:rPr>
              <a:t>Water supply in 2019 &amp; 2020</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solidFill>
                  <a:schemeClr val="tx2"/>
                </a:solidFill>
                <a:latin typeface="Times New Roman" panose="02020603050405020304" pitchFamily="18" charset="0"/>
                <a:cs typeface="Times New Roman" panose="02020603050405020304" pitchFamily="18" charset="0"/>
              </a:rPr>
              <a:t>New consumption groups</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40C4E521-89E4-4FD6-87FE-36CB4477FE73}"/>
              </a:ext>
            </a:extLst>
          </p:cNvPr>
          <p:cNvGraphicFramePr>
            <a:graphicFrameLocks noGrp="1"/>
          </p:cNvGraphicFramePr>
          <p:nvPr>
            <p:extLst>
              <p:ext uri="{D42A27DB-BD31-4B8C-83A1-F6EECF244321}">
                <p14:modId xmlns:p14="http://schemas.microsoft.com/office/powerpoint/2010/main" val="2680478335"/>
              </p:ext>
            </p:extLst>
          </p:nvPr>
        </p:nvGraphicFramePr>
        <p:xfrm>
          <a:off x="913774" y="1780997"/>
          <a:ext cx="7195930" cy="1842052"/>
        </p:xfrm>
        <a:graphic>
          <a:graphicData uri="http://schemas.openxmlformats.org/drawingml/2006/table">
            <a:tbl>
              <a:tblPr firstRow="1" firstCol="1" bandRow="1">
                <a:tableStyleId>{5C22544A-7EE6-4342-B048-85BDC9FD1C3A}</a:tableStyleId>
              </a:tblPr>
              <a:tblGrid>
                <a:gridCol w="1027990">
                  <a:extLst>
                    <a:ext uri="{9D8B030D-6E8A-4147-A177-3AD203B41FA5}">
                      <a16:colId xmlns:a16="http://schemas.microsoft.com/office/drawing/2014/main" val="492628316"/>
                    </a:ext>
                  </a:extLst>
                </a:gridCol>
                <a:gridCol w="1027990">
                  <a:extLst>
                    <a:ext uri="{9D8B030D-6E8A-4147-A177-3AD203B41FA5}">
                      <a16:colId xmlns:a16="http://schemas.microsoft.com/office/drawing/2014/main" val="342783601"/>
                    </a:ext>
                  </a:extLst>
                </a:gridCol>
                <a:gridCol w="1027990">
                  <a:extLst>
                    <a:ext uri="{9D8B030D-6E8A-4147-A177-3AD203B41FA5}">
                      <a16:colId xmlns:a16="http://schemas.microsoft.com/office/drawing/2014/main" val="2513195024"/>
                    </a:ext>
                  </a:extLst>
                </a:gridCol>
                <a:gridCol w="1027990">
                  <a:extLst>
                    <a:ext uri="{9D8B030D-6E8A-4147-A177-3AD203B41FA5}">
                      <a16:colId xmlns:a16="http://schemas.microsoft.com/office/drawing/2014/main" val="2534687948"/>
                    </a:ext>
                  </a:extLst>
                </a:gridCol>
                <a:gridCol w="1027990">
                  <a:extLst>
                    <a:ext uri="{9D8B030D-6E8A-4147-A177-3AD203B41FA5}">
                      <a16:colId xmlns:a16="http://schemas.microsoft.com/office/drawing/2014/main" val="4205826933"/>
                    </a:ext>
                  </a:extLst>
                </a:gridCol>
                <a:gridCol w="1027990">
                  <a:extLst>
                    <a:ext uri="{9D8B030D-6E8A-4147-A177-3AD203B41FA5}">
                      <a16:colId xmlns:a16="http://schemas.microsoft.com/office/drawing/2014/main" val="2304809805"/>
                    </a:ext>
                  </a:extLst>
                </a:gridCol>
                <a:gridCol w="1027990">
                  <a:extLst>
                    <a:ext uri="{9D8B030D-6E8A-4147-A177-3AD203B41FA5}">
                      <a16:colId xmlns:a16="http://schemas.microsoft.com/office/drawing/2014/main" val="2164598753"/>
                    </a:ext>
                  </a:extLst>
                </a:gridCol>
              </a:tblGrid>
              <a:tr h="1372084">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Zone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5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Population in 2019</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5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Consumed water L/C/D 2019</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5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Supplied water m</a:t>
                      </a:r>
                      <a:r>
                        <a:rPr lang="en-US" sz="1400" baseline="30000" dirty="0">
                          <a:effectLst/>
                          <a:latin typeface="Times New Roman" panose="02020603050405020304" pitchFamily="18" charset="0"/>
                          <a:cs typeface="Times New Roman" panose="02020603050405020304" pitchFamily="18" charset="0"/>
                        </a:rPr>
                        <a:t>3</a:t>
                      </a:r>
                      <a:r>
                        <a:rPr lang="en-US" sz="1400" dirty="0">
                          <a:effectLst/>
                          <a:latin typeface="Times New Roman" panose="02020603050405020304" pitchFamily="18" charset="0"/>
                          <a:cs typeface="Times New Roman" panose="02020603050405020304" pitchFamily="18" charset="0"/>
                        </a:rPr>
                        <a:t> 2019</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5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Population in 2020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5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Consumed water L/C/D 2020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5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Supplied water m</a:t>
                      </a:r>
                      <a:r>
                        <a:rPr lang="en-US" sz="1400" baseline="30000" dirty="0">
                          <a:effectLst/>
                          <a:latin typeface="Times New Roman" panose="02020603050405020304" pitchFamily="18" charset="0"/>
                          <a:cs typeface="Times New Roman" panose="02020603050405020304" pitchFamily="18" charset="0"/>
                        </a:rPr>
                        <a:t>3</a:t>
                      </a:r>
                      <a:r>
                        <a:rPr lang="en-US" sz="1400" dirty="0">
                          <a:effectLst/>
                          <a:latin typeface="Times New Roman" panose="02020603050405020304" pitchFamily="18" charset="0"/>
                          <a:cs typeface="Times New Roman" panose="02020603050405020304" pitchFamily="18" charset="0"/>
                        </a:rPr>
                        <a:t> 2020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50000"/>
                      </a:schemeClr>
                    </a:solidFill>
                  </a:tcPr>
                </a:tc>
                <a:extLst>
                  <a:ext uri="{0D108BD9-81ED-4DB2-BD59-A6C34878D82A}">
                    <a16:rowId xmlns:a16="http://schemas.microsoft.com/office/drawing/2014/main" val="2738275002"/>
                  </a:ext>
                </a:extLst>
              </a:tr>
              <a:tr h="469968">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NE1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4092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64</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152299</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4190</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62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152299</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3926032695"/>
                  </a:ext>
                </a:extLst>
              </a:tr>
            </a:tbl>
          </a:graphicData>
        </a:graphic>
      </p:graphicFrame>
      <p:graphicFrame>
        <p:nvGraphicFramePr>
          <p:cNvPr id="5" name="Table 4">
            <a:extLst>
              <a:ext uri="{FF2B5EF4-FFF2-40B4-BE49-F238E27FC236}">
                <a16:creationId xmlns:a16="http://schemas.microsoft.com/office/drawing/2014/main" id="{FAB6B622-B1A6-47A3-8ED0-B221ADC31307}"/>
              </a:ext>
            </a:extLst>
          </p:cNvPr>
          <p:cNvGraphicFramePr>
            <a:graphicFrameLocks noGrp="1"/>
          </p:cNvGraphicFramePr>
          <p:nvPr>
            <p:extLst>
              <p:ext uri="{D42A27DB-BD31-4B8C-83A1-F6EECF244321}">
                <p14:modId xmlns:p14="http://schemas.microsoft.com/office/powerpoint/2010/main" val="2918366274"/>
              </p:ext>
            </p:extLst>
          </p:nvPr>
        </p:nvGraphicFramePr>
        <p:xfrm>
          <a:off x="913773" y="4813613"/>
          <a:ext cx="7195928" cy="1202873"/>
        </p:xfrm>
        <a:graphic>
          <a:graphicData uri="http://schemas.openxmlformats.org/drawingml/2006/table">
            <a:tbl>
              <a:tblPr firstRow="1" firstCol="1" bandRow="1">
                <a:tableStyleId>{5C22544A-7EE6-4342-B048-85BDC9FD1C3A}</a:tableStyleId>
              </a:tblPr>
              <a:tblGrid>
                <a:gridCol w="1439026">
                  <a:extLst>
                    <a:ext uri="{9D8B030D-6E8A-4147-A177-3AD203B41FA5}">
                      <a16:colId xmlns:a16="http://schemas.microsoft.com/office/drawing/2014/main" val="2003607872"/>
                    </a:ext>
                  </a:extLst>
                </a:gridCol>
                <a:gridCol w="1439026">
                  <a:extLst>
                    <a:ext uri="{9D8B030D-6E8A-4147-A177-3AD203B41FA5}">
                      <a16:colId xmlns:a16="http://schemas.microsoft.com/office/drawing/2014/main" val="4076380052"/>
                    </a:ext>
                  </a:extLst>
                </a:gridCol>
                <a:gridCol w="1439026">
                  <a:extLst>
                    <a:ext uri="{9D8B030D-6E8A-4147-A177-3AD203B41FA5}">
                      <a16:colId xmlns:a16="http://schemas.microsoft.com/office/drawing/2014/main" val="3626405815"/>
                    </a:ext>
                  </a:extLst>
                </a:gridCol>
                <a:gridCol w="1439026">
                  <a:extLst>
                    <a:ext uri="{9D8B030D-6E8A-4147-A177-3AD203B41FA5}">
                      <a16:colId xmlns:a16="http://schemas.microsoft.com/office/drawing/2014/main" val="316195711"/>
                    </a:ext>
                  </a:extLst>
                </a:gridCol>
                <a:gridCol w="1439824">
                  <a:extLst>
                    <a:ext uri="{9D8B030D-6E8A-4147-A177-3AD203B41FA5}">
                      <a16:colId xmlns:a16="http://schemas.microsoft.com/office/drawing/2014/main" val="1137091435"/>
                    </a:ext>
                  </a:extLst>
                </a:gridCol>
              </a:tblGrid>
              <a:tr h="819292">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Zone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Consumption L/C/D 2020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Consumption L/C/D 2025</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Consumption L/C/D 2030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Consumption L/C/D 2040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extLst>
                  <a:ext uri="{0D108BD9-81ED-4DB2-BD59-A6C34878D82A}">
                    <a16:rowId xmlns:a16="http://schemas.microsoft.com/office/drawing/2014/main" val="123575935"/>
                  </a:ext>
                </a:extLst>
              </a:tr>
              <a:tr h="383581">
                <a:tc>
                  <a:txBody>
                    <a:bodyPr/>
                    <a:lstStyle/>
                    <a:p>
                      <a:pPr marL="0" marR="0">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NE1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62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70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90</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120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3838271812"/>
                  </a:ext>
                </a:extLst>
              </a:tr>
            </a:tbl>
          </a:graphicData>
        </a:graphic>
      </p:graphicFrame>
    </p:spTree>
    <p:extLst>
      <p:ext uri="{BB962C8B-B14F-4D97-AF65-F5344CB8AC3E}">
        <p14:creationId xmlns:p14="http://schemas.microsoft.com/office/powerpoint/2010/main" val="220674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547E6-CB1A-4142-80F0-F98CD87EE6D1}"/>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Water gap</a:t>
            </a:r>
          </a:p>
        </p:txBody>
      </p:sp>
      <p:sp>
        <p:nvSpPr>
          <p:cNvPr id="3" name="Content Placeholder 2">
            <a:extLst>
              <a:ext uri="{FF2B5EF4-FFF2-40B4-BE49-F238E27FC236}">
                <a16:creationId xmlns:a16="http://schemas.microsoft.com/office/drawing/2014/main" id="{890B575C-B9DB-4AC6-924C-A4B53BD34675}"/>
              </a:ext>
            </a:extLst>
          </p:cNvPr>
          <p:cNvSpPr>
            <a:spLocks noGrp="1"/>
          </p:cNvSpPr>
          <p:nvPr>
            <p:ph sz="quarter" idx="13"/>
          </p:nvPr>
        </p:nvSpPr>
        <p:spPr>
          <a:xfrm>
            <a:off x="914399" y="1596177"/>
            <a:ext cx="10363826" cy="5261823"/>
          </a:xfrm>
        </p:spPr>
        <p:txBody>
          <a:bodyPr/>
          <a:lstStyle/>
          <a:p>
            <a:pPr marL="0" indent="0">
              <a:buNone/>
            </a:pPr>
            <a:r>
              <a:rPr lang="en-US" dirty="0">
                <a:solidFill>
                  <a:schemeClr val="tx2"/>
                </a:solidFill>
                <a:latin typeface="Times New Roman" panose="02020603050405020304" pitchFamily="18" charset="0"/>
                <a:cs typeface="Times New Roman" panose="02020603050405020304" pitchFamily="18" charset="0"/>
              </a:rPr>
              <a:t>Future water supply</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solidFill>
                  <a:schemeClr val="tx2"/>
                </a:solidFill>
                <a:latin typeface="Times New Roman" panose="02020603050405020304" pitchFamily="18" charset="0"/>
                <a:cs typeface="Times New Roman" panose="02020603050405020304" pitchFamily="18" charset="0"/>
              </a:rPr>
              <a:t>Water gap</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4B082A33-2E03-44D7-8186-FB55B4D251D2}"/>
              </a:ext>
            </a:extLst>
          </p:cNvPr>
          <p:cNvGraphicFramePr>
            <a:graphicFrameLocks noGrp="1"/>
          </p:cNvGraphicFramePr>
          <p:nvPr>
            <p:extLst>
              <p:ext uri="{D42A27DB-BD31-4B8C-83A1-F6EECF244321}">
                <p14:modId xmlns:p14="http://schemas.microsoft.com/office/powerpoint/2010/main" val="1816459663"/>
              </p:ext>
            </p:extLst>
          </p:nvPr>
        </p:nvGraphicFramePr>
        <p:xfrm>
          <a:off x="913773" y="2179507"/>
          <a:ext cx="6958016" cy="1596176"/>
        </p:xfrm>
        <a:graphic>
          <a:graphicData uri="http://schemas.openxmlformats.org/drawingml/2006/table">
            <a:tbl>
              <a:tblPr firstRow="1" firstCol="1" bandRow="1">
                <a:tableStyleId>{5C22544A-7EE6-4342-B048-85BDC9FD1C3A}</a:tableStyleId>
              </a:tblPr>
              <a:tblGrid>
                <a:gridCol w="1048708">
                  <a:extLst>
                    <a:ext uri="{9D8B030D-6E8A-4147-A177-3AD203B41FA5}">
                      <a16:colId xmlns:a16="http://schemas.microsoft.com/office/drawing/2014/main" val="1343352777"/>
                    </a:ext>
                  </a:extLst>
                </a:gridCol>
                <a:gridCol w="1144978">
                  <a:extLst>
                    <a:ext uri="{9D8B030D-6E8A-4147-A177-3AD203B41FA5}">
                      <a16:colId xmlns:a16="http://schemas.microsoft.com/office/drawing/2014/main" val="2689761322"/>
                    </a:ext>
                  </a:extLst>
                </a:gridCol>
                <a:gridCol w="1088163">
                  <a:extLst>
                    <a:ext uri="{9D8B030D-6E8A-4147-A177-3AD203B41FA5}">
                      <a16:colId xmlns:a16="http://schemas.microsoft.com/office/drawing/2014/main" val="1691544349"/>
                    </a:ext>
                  </a:extLst>
                </a:gridCol>
                <a:gridCol w="1088163">
                  <a:extLst>
                    <a:ext uri="{9D8B030D-6E8A-4147-A177-3AD203B41FA5}">
                      <a16:colId xmlns:a16="http://schemas.microsoft.com/office/drawing/2014/main" val="2006752935"/>
                    </a:ext>
                  </a:extLst>
                </a:gridCol>
                <a:gridCol w="1088163">
                  <a:extLst>
                    <a:ext uri="{9D8B030D-6E8A-4147-A177-3AD203B41FA5}">
                      <a16:colId xmlns:a16="http://schemas.microsoft.com/office/drawing/2014/main" val="2891112077"/>
                    </a:ext>
                  </a:extLst>
                </a:gridCol>
                <a:gridCol w="1499841">
                  <a:extLst>
                    <a:ext uri="{9D8B030D-6E8A-4147-A177-3AD203B41FA5}">
                      <a16:colId xmlns:a16="http://schemas.microsoft.com/office/drawing/2014/main" val="3300759009"/>
                    </a:ext>
                  </a:extLst>
                </a:gridCol>
              </a:tblGrid>
              <a:tr h="1222522">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Zone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Percentage of losses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Supply m</a:t>
                      </a:r>
                      <a:r>
                        <a:rPr lang="en-US" sz="1400" baseline="30000" dirty="0">
                          <a:effectLst/>
                          <a:latin typeface="Times New Roman" panose="02020603050405020304" pitchFamily="18" charset="0"/>
                          <a:cs typeface="Times New Roman" panose="02020603050405020304" pitchFamily="18" charset="0"/>
                        </a:rPr>
                        <a:t>3</a:t>
                      </a:r>
                      <a:r>
                        <a:rPr lang="en-US" sz="1400" dirty="0">
                          <a:effectLst/>
                          <a:latin typeface="Times New Roman" panose="02020603050405020304" pitchFamily="18" charset="0"/>
                          <a:cs typeface="Times New Roman" panose="02020603050405020304" pitchFamily="18" charset="0"/>
                        </a:rPr>
                        <a:t> 2020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Future supply m</a:t>
                      </a:r>
                      <a:r>
                        <a:rPr lang="en-US" sz="1400" baseline="30000" dirty="0">
                          <a:effectLst/>
                          <a:latin typeface="Times New Roman" panose="02020603050405020304" pitchFamily="18" charset="0"/>
                          <a:cs typeface="Times New Roman" panose="02020603050405020304" pitchFamily="18" charset="0"/>
                        </a:rPr>
                        <a:t>3</a:t>
                      </a:r>
                      <a:r>
                        <a:rPr lang="en-US" sz="1400" dirty="0">
                          <a:effectLst/>
                          <a:latin typeface="Times New Roman" panose="02020603050405020304" pitchFamily="18" charset="0"/>
                          <a:cs typeface="Times New Roman" panose="02020603050405020304" pitchFamily="18" charset="0"/>
                        </a:rPr>
                        <a:t> 2025</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Future supply m</a:t>
                      </a:r>
                      <a:r>
                        <a:rPr lang="en-US" sz="1400" baseline="30000" dirty="0">
                          <a:effectLst/>
                          <a:latin typeface="Times New Roman" panose="02020603050405020304" pitchFamily="18" charset="0"/>
                          <a:cs typeface="Times New Roman" panose="02020603050405020304" pitchFamily="18" charset="0"/>
                        </a:rPr>
                        <a:t>3 </a:t>
                      </a:r>
                      <a:r>
                        <a:rPr lang="en-US" sz="1400" dirty="0">
                          <a:effectLst/>
                          <a:latin typeface="Times New Roman" panose="02020603050405020304" pitchFamily="18" charset="0"/>
                          <a:cs typeface="Times New Roman" panose="02020603050405020304" pitchFamily="18" charset="0"/>
                        </a:rPr>
                        <a:t>2030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Future supply m</a:t>
                      </a:r>
                      <a:r>
                        <a:rPr lang="en-US" sz="1400" baseline="30000" dirty="0">
                          <a:effectLst/>
                          <a:latin typeface="Times New Roman" panose="02020603050405020304" pitchFamily="18" charset="0"/>
                          <a:cs typeface="Times New Roman" panose="02020603050405020304" pitchFamily="18" charset="0"/>
                        </a:rPr>
                        <a:t>3</a:t>
                      </a: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2040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extLst>
                  <a:ext uri="{0D108BD9-81ED-4DB2-BD59-A6C34878D82A}">
                    <a16:rowId xmlns:a16="http://schemas.microsoft.com/office/drawing/2014/main" val="3603585909"/>
                  </a:ext>
                </a:extLst>
              </a:tr>
              <a:tr h="373654">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NE1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60%</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152299</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192803</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279028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471374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3133835534"/>
                  </a:ext>
                </a:extLst>
              </a:tr>
            </a:tbl>
          </a:graphicData>
        </a:graphic>
      </p:graphicFrame>
      <p:graphicFrame>
        <p:nvGraphicFramePr>
          <p:cNvPr id="6" name="Table 6">
            <a:extLst>
              <a:ext uri="{FF2B5EF4-FFF2-40B4-BE49-F238E27FC236}">
                <a16:creationId xmlns:a16="http://schemas.microsoft.com/office/drawing/2014/main" id="{57F8BB21-ABAE-4766-93B9-126AF9E3F362}"/>
              </a:ext>
            </a:extLst>
          </p:cNvPr>
          <p:cNvGraphicFramePr>
            <a:graphicFrameLocks noGrp="1"/>
          </p:cNvGraphicFramePr>
          <p:nvPr>
            <p:extLst>
              <p:ext uri="{D42A27DB-BD31-4B8C-83A1-F6EECF244321}">
                <p14:modId xmlns:p14="http://schemas.microsoft.com/office/powerpoint/2010/main" val="1769502870"/>
              </p:ext>
            </p:extLst>
          </p:nvPr>
        </p:nvGraphicFramePr>
        <p:xfrm>
          <a:off x="913773" y="4678492"/>
          <a:ext cx="6958018" cy="966934"/>
        </p:xfrm>
        <a:graphic>
          <a:graphicData uri="http://schemas.openxmlformats.org/drawingml/2006/table">
            <a:tbl>
              <a:tblPr firstRow="1" bandRow="1">
                <a:tableStyleId>{5C22544A-7EE6-4342-B048-85BDC9FD1C3A}</a:tableStyleId>
              </a:tblPr>
              <a:tblGrid>
                <a:gridCol w="1411528">
                  <a:extLst>
                    <a:ext uri="{9D8B030D-6E8A-4147-A177-3AD203B41FA5}">
                      <a16:colId xmlns:a16="http://schemas.microsoft.com/office/drawing/2014/main" val="507125447"/>
                    </a:ext>
                  </a:extLst>
                </a:gridCol>
                <a:gridCol w="1848830">
                  <a:extLst>
                    <a:ext uri="{9D8B030D-6E8A-4147-A177-3AD203B41FA5}">
                      <a16:colId xmlns:a16="http://schemas.microsoft.com/office/drawing/2014/main" val="2881508805"/>
                    </a:ext>
                  </a:extLst>
                </a:gridCol>
                <a:gridCol w="1848830">
                  <a:extLst>
                    <a:ext uri="{9D8B030D-6E8A-4147-A177-3AD203B41FA5}">
                      <a16:colId xmlns:a16="http://schemas.microsoft.com/office/drawing/2014/main" val="4077327072"/>
                    </a:ext>
                  </a:extLst>
                </a:gridCol>
                <a:gridCol w="1848830">
                  <a:extLst>
                    <a:ext uri="{9D8B030D-6E8A-4147-A177-3AD203B41FA5}">
                      <a16:colId xmlns:a16="http://schemas.microsoft.com/office/drawing/2014/main" val="203471366"/>
                    </a:ext>
                  </a:extLst>
                </a:gridCol>
              </a:tblGrid>
              <a:tr h="483467">
                <a:tc>
                  <a:txBody>
                    <a:bodyPr/>
                    <a:lstStyle/>
                    <a:p>
                      <a:pPr algn="ctr"/>
                      <a:r>
                        <a:rPr lang="en-US" sz="1400" dirty="0">
                          <a:solidFill>
                            <a:schemeClr val="bg1"/>
                          </a:solidFill>
                          <a:latin typeface="Times New Roman" panose="02020603050405020304" pitchFamily="18" charset="0"/>
                          <a:cs typeface="Times New Roman" panose="02020603050405020304" pitchFamily="18" charset="0"/>
                        </a:rPr>
                        <a:t>Zones </a:t>
                      </a:r>
                    </a:p>
                  </a:txBody>
                  <a:tcPr>
                    <a:solidFill>
                      <a:schemeClr val="tx2"/>
                    </a:solidFill>
                  </a:tcPr>
                </a:tc>
                <a:tc>
                  <a:txBody>
                    <a:bodyPr/>
                    <a:lstStyle/>
                    <a:p>
                      <a:pPr algn="ctr"/>
                      <a:r>
                        <a:rPr lang="en-US" sz="1400" dirty="0">
                          <a:solidFill>
                            <a:schemeClr val="bg1"/>
                          </a:solidFill>
                          <a:latin typeface="Times New Roman" panose="02020603050405020304" pitchFamily="18" charset="0"/>
                          <a:cs typeface="Times New Roman" panose="02020603050405020304" pitchFamily="18" charset="0"/>
                        </a:rPr>
                        <a:t>Gap 2020-2025 </a:t>
                      </a:r>
                      <a:r>
                        <a:rPr lang="en-US" sz="1400" dirty="0">
                          <a:solidFill>
                            <a:schemeClr val="bg1"/>
                          </a:solidFill>
                          <a:effectLst/>
                          <a:latin typeface="Times New Roman" panose="02020603050405020304" pitchFamily="18" charset="0"/>
                          <a:cs typeface="Times New Roman" panose="02020603050405020304" pitchFamily="18" charset="0"/>
                        </a:rPr>
                        <a:t>m</a:t>
                      </a:r>
                      <a:r>
                        <a:rPr lang="en-US" sz="1400" baseline="30000" dirty="0">
                          <a:solidFill>
                            <a:schemeClr val="bg1"/>
                          </a:solidFill>
                          <a:effectLst/>
                          <a:latin typeface="Times New Roman" panose="02020603050405020304" pitchFamily="18" charset="0"/>
                          <a:cs typeface="Times New Roman" panose="02020603050405020304" pitchFamily="18" charset="0"/>
                        </a:rPr>
                        <a:t>3</a:t>
                      </a:r>
                      <a:endParaRPr lang="en-US" sz="1400" dirty="0">
                        <a:solidFill>
                          <a:schemeClr val="bg1"/>
                        </a:solidFill>
                        <a:latin typeface="Times New Roman" panose="02020603050405020304" pitchFamily="18" charset="0"/>
                        <a:cs typeface="Times New Roman" panose="02020603050405020304" pitchFamily="18" charset="0"/>
                      </a:endParaRPr>
                    </a:p>
                  </a:txBody>
                  <a:tcPr>
                    <a:solidFill>
                      <a:schemeClr val="tx2"/>
                    </a:solidFill>
                  </a:tcPr>
                </a:tc>
                <a:tc>
                  <a:txBody>
                    <a:bodyPr/>
                    <a:lstStyle/>
                    <a:p>
                      <a:pPr algn="ctr"/>
                      <a:r>
                        <a:rPr lang="en-US" sz="1400" dirty="0">
                          <a:solidFill>
                            <a:schemeClr val="bg1"/>
                          </a:solidFill>
                          <a:latin typeface="Times New Roman" panose="02020603050405020304" pitchFamily="18" charset="0"/>
                          <a:cs typeface="Times New Roman" panose="02020603050405020304" pitchFamily="18" charset="0"/>
                        </a:rPr>
                        <a:t>Gap 2025-2030 </a:t>
                      </a:r>
                      <a:r>
                        <a:rPr lang="en-US" sz="1400" dirty="0">
                          <a:solidFill>
                            <a:schemeClr val="bg1"/>
                          </a:solidFill>
                          <a:effectLst/>
                          <a:latin typeface="Times New Roman" panose="02020603050405020304" pitchFamily="18" charset="0"/>
                          <a:cs typeface="Times New Roman" panose="02020603050405020304" pitchFamily="18" charset="0"/>
                        </a:rPr>
                        <a:t>m</a:t>
                      </a:r>
                      <a:r>
                        <a:rPr lang="en-US" sz="1400" baseline="30000" dirty="0">
                          <a:solidFill>
                            <a:schemeClr val="bg1"/>
                          </a:solidFill>
                          <a:effectLst/>
                          <a:latin typeface="Times New Roman" panose="02020603050405020304" pitchFamily="18" charset="0"/>
                          <a:cs typeface="Times New Roman" panose="02020603050405020304" pitchFamily="18" charset="0"/>
                        </a:rPr>
                        <a:t>3</a:t>
                      </a:r>
                      <a:endParaRPr lang="en-US" sz="1400" dirty="0">
                        <a:solidFill>
                          <a:schemeClr val="bg1"/>
                        </a:solidFill>
                        <a:latin typeface="Times New Roman" panose="02020603050405020304" pitchFamily="18" charset="0"/>
                        <a:cs typeface="Times New Roman" panose="02020603050405020304" pitchFamily="18" charset="0"/>
                      </a:endParaRPr>
                    </a:p>
                  </a:txBody>
                  <a:tcPr>
                    <a:solidFill>
                      <a:schemeClr val="tx2"/>
                    </a:solidFill>
                  </a:tcPr>
                </a:tc>
                <a:tc>
                  <a:txBody>
                    <a:bodyPr/>
                    <a:lstStyle/>
                    <a:p>
                      <a:pPr algn="ctr"/>
                      <a:r>
                        <a:rPr lang="en-US" sz="1400" dirty="0">
                          <a:solidFill>
                            <a:schemeClr val="bg1"/>
                          </a:solidFill>
                          <a:latin typeface="Times New Roman" panose="02020603050405020304" pitchFamily="18" charset="0"/>
                          <a:cs typeface="Times New Roman" panose="02020603050405020304" pitchFamily="18" charset="0"/>
                        </a:rPr>
                        <a:t>Gap 2030-2040 </a:t>
                      </a:r>
                      <a:r>
                        <a:rPr lang="en-US" sz="1400" dirty="0">
                          <a:solidFill>
                            <a:schemeClr val="bg1"/>
                          </a:solidFill>
                          <a:effectLst/>
                          <a:latin typeface="Times New Roman" panose="02020603050405020304" pitchFamily="18" charset="0"/>
                          <a:cs typeface="Times New Roman" panose="02020603050405020304" pitchFamily="18" charset="0"/>
                        </a:rPr>
                        <a:t>m</a:t>
                      </a:r>
                      <a:r>
                        <a:rPr lang="en-US" sz="1400" baseline="30000" dirty="0">
                          <a:solidFill>
                            <a:schemeClr val="bg1"/>
                          </a:solidFill>
                          <a:effectLst/>
                          <a:latin typeface="Times New Roman" panose="02020603050405020304" pitchFamily="18" charset="0"/>
                          <a:cs typeface="Times New Roman" panose="02020603050405020304" pitchFamily="18" charset="0"/>
                        </a:rPr>
                        <a:t>3</a:t>
                      </a:r>
                      <a:endParaRPr lang="en-US" sz="1400" dirty="0">
                        <a:solidFill>
                          <a:schemeClr val="bg1"/>
                        </a:solidFill>
                        <a:latin typeface="Times New Roman" panose="02020603050405020304" pitchFamily="18" charset="0"/>
                        <a:cs typeface="Times New Roman" panose="02020603050405020304" pitchFamily="18" charset="0"/>
                      </a:endParaRPr>
                    </a:p>
                  </a:txBody>
                  <a:tcPr>
                    <a:solidFill>
                      <a:schemeClr val="tx2"/>
                    </a:solidFill>
                  </a:tcPr>
                </a:tc>
                <a:extLst>
                  <a:ext uri="{0D108BD9-81ED-4DB2-BD59-A6C34878D82A}">
                    <a16:rowId xmlns:a16="http://schemas.microsoft.com/office/drawing/2014/main" val="1775604349"/>
                  </a:ext>
                </a:extLst>
              </a:tr>
              <a:tr h="483467">
                <a:tc>
                  <a:txBody>
                    <a:bodyPr/>
                    <a:lstStyle/>
                    <a:p>
                      <a:pPr algn="ctr"/>
                      <a:r>
                        <a:rPr lang="en-US" sz="1400" dirty="0">
                          <a:solidFill>
                            <a:schemeClr val="bg1"/>
                          </a:solidFill>
                          <a:latin typeface="Times New Roman" panose="02020603050405020304" pitchFamily="18" charset="0"/>
                          <a:cs typeface="Times New Roman" panose="02020603050405020304" pitchFamily="18" charset="0"/>
                        </a:rPr>
                        <a:t>Total</a:t>
                      </a:r>
                    </a:p>
                  </a:txBody>
                  <a:tcPr>
                    <a:solidFill>
                      <a:schemeClr val="bg2">
                        <a:lumMod val="75000"/>
                      </a:schemeClr>
                    </a:solidFill>
                  </a:tcPr>
                </a:tc>
                <a:tc>
                  <a:txBody>
                    <a:bodyPr/>
                    <a:lstStyle/>
                    <a:p>
                      <a:pPr algn="ctr"/>
                      <a:r>
                        <a:rPr lang="en-US" sz="1400" dirty="0">
                          <a:solidFill>
                            <a:schemeClr val="tx1"/>
                          </a:solidFill>
                          <a:latin typeface="Times New Roman" panose="02020603050405020304" pitchFamily="18" charset="0"/>
                          <a:cs typeface="Times New Roman" panose="02020603050405020304" pitchFamily="18" charset="0"/>
                        </a:rPr>
                        <a:t>3130841</a:t>
                      </a:r>
                    </a:p>
                  </a:txBody>
                  <a:tcPr>
                    <a:solidFill>
                      <a:schemeClr val="bg2">
                        <a:lumMod val="60000"/>
                        <a:lumOff val="40000"/>
                      </a:schemeClr>
                    </a:solidFill>
                  </a:tcPr>
                </a:tc>
                <a:tc>
                  <a:txBody>
                    <a:bodyPr/>
                    <a:lstStyle/>
                    <a:p>
                      <a:pPr algn="ctr"/>
                      <a:r>
                        <a:rPr lang="en-US" sz="1400" dirty="0">
                          <a:solidFill>
                            <a:schemeClr val="tx1"/>
                          </a:solidFill>
                          <a:latin typeface="Times New Roman" panose="02020603050405020304" pitchFamily="18" charset="0"/>
                          <a:cs typeface="Times New Roman" panose="02020603050405020304" pitchFamily="18" charset="0"/>
                        </a:rPr>
                        <a:t>5647740</a:t>
                      </a:r>
                    </a:p>
                  </a:txBody>
                  <a:tcPr>
                    <a:solidFill>
                      <a:schemeClr val="bg2">
                        <a:lumMod val="60000"/>
                        <a:lumOff val="40000"/>
                      </a:schemeClr>
                    </a:solidFill>
                  </a:tcPr>
                </a:tc>
                <a:tc>
                  <a:txBody>
                    <a:bodyPr/>
                    <a:lstStyle/>
                    <a:p>
                      <a:pPr algn="ctr"/>
                      <a:r>
                        <a:rPr lang="en-US" sz="1400" dirty="0">
                          <a:solidFill>
                            <a:schemeClr val="tx1"/>
                          </a:solidFill>
                          <a:latin typeface="Times New Roman" panose="02020603050405020304" pitchFamily="18" charset="0"/>
                          <a:cs typeface="Times New Roman" panose="02020603050405020304" pitchFamily="18" charset="0"/>
                        </a:rPr>
                        <a:t>19066384</a:t>
                      </a:r>
                    </a:p>
                  </a:txBody>
                  <a:tcPr>
                    <a:solidFill>
                      <a:schemeClr val="bg2">
                        <a:lumMod val="60000"/>
                        <a:lumOff val="40000"/>
                      </a:schemeClr>
                    </a:solidFill>
                  </a:tcPr>
                </a:tc>
                <a:extLst>
                  <a:ext uri="{0D108BD9-81ED-4DB2-BD59-A6C34878D82A}">
                    <a16:rowId xmlns:a16="http://schemas.microsoft.com/office/drawing/2014/main" val="60832675"/>
                  </a:ext>
                </a:extLst>
              </a:tr>
            </a:tbl>
          </a:graphicData>
        </a:graphic>
      </p:graphicFrame>
    </p:spTree>
    <p:extLst>
      <p:ext uri="{BB962C8B-B14F-4D97-AF65-F5344CB8AC3E}">
        <p14:creationId xmlns:p14="http://schemas.microsoft.com/office/powerpoint/2010/main" val="2136962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4960B-7B56-47B0-AB96-17DB11A70C02}"/>
              </a:ext>
            </a:extLst>
          </p:cNvPr>
          <p:cNvSpPr>
            <a:spLocks noGrp="1"/>
          </p:cNvSpPr>
          <p:nvPr>
            <p:ph type="title"/>
          </p:nvPr>
        </p:nvSpPr>
        <p:spPr>
          <a:xfrm>
            <a:off x="913774" y="2050951"/>
            <a:ext cx="10364451" cy="2756097"/>
          </a:xfrm>
        </p:spPr>
        <p:txBody>
          <a:bodyPr>
            <a:normAutofit/>
          </a:bodyPr>
          <a:lstStyle/>
          <a:p>
            <a:r>
              <a:rPr lang="en-US" sz="6000"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Rehabilitation of Existing Network</a:t>
            </a:r>
            <a:br>
              <a:rPr lang="en-US" sz="1800" b="1" kern="0" cap="all"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dirty="0"/>
          </a:p>
        </p:txBody>
      </p:sp>
    </p:spTree>
    <p:extLst>
      <p:ext uri="{BB962C8B-B14F-4D97-AF65-F5344CB8AC3E}">
        <p14:creationId xmlns:p14="http://schemas.microsoft.com/office/powerpoint/2010/main" val="78247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Introduction</a:t>
            </a:r>
          </a:p>
        </p:txBody>
      </p:sp>
      <p:sp>
        <p:nvSpPr>
          <p:cNvPr id="3" name="عنصر نائب للمحتوى 2"/>
          <p:cNvSpPr>
            <a:spLocks noGrp="1"/>
          </p:cNvSpPr>
          <p:nvPr>
            <p:ph sz="quarter" idx="13"/>
          </p:nvPr>
        </p:nvSpPr>
        <p:spPr>
          <a:xfrm>
            <a:off x="914399" y="1596177"/>
            <a:ext cx="10363826" cy="5261823"/>
          </a:xfrm>
        </p:spPr>
        <p:txBody>
          <a:bodyPr>
            <a:normAutofit/>
          </a:bodyPr>
          <a:lstStyle/>
          <a:p>
            <a:pPr lvl="0">
              <a:lnSpc>
                <a:spcPct val="170000"/>
              </a:lnSpc>
            </a:pPr>
            <a:r>
              <a:rPr lang="en-US" sz="1600" cap="none" dirty="0">
                <a:latin typeface="Times New Roman" panose="02020603050405020304" pitchFamily="18" charset="0"/>
                <a:cs typeface="Times New Roman" panose="02020603050405020304" pitchFamily="18" charset="0"/>
              </a:rPr>
              <a:t>THE GOAL OF THIS PROJECT IS TO PREPARE A FUTURE PLAN FOR SUPPLY SERVICES FOR NABLUS CITY, BY STUDYING THE DIFFERENCE BETWEEN THE REQUIRED AND EXISTING QUANTITY OF WATER THAT NABLUS NEEDS IN THE NEXT 20 YEARS BY DEVELOPING A MASTER PLAN THAT WILL PROPOSE A NEW WATER RESOURCES WITH AN INVESTIGATION PLAN TO IMPLEMENT THE PROJECT DURING THE NEXT 20 YEARS. FOR THIS PURPOSE THE DATA RELATED TO THE EXISTING WATER SUPPLY SYSTEM COLLECTED FROM NABLUS MUNICIPALITY, WHICH INCLUDES THE MAIN NATURAL RESOURCES AND FROM WHERE THE NETWORK IS SUPPLIED SUCH AS WATER SPRINGS, WELLS AND OUTSOURCES WHICH FEEDS ALL NABLUS SUBZONES, IN ADDITION TO THAT THE RESERVOIRS STORES WATER BEFORE PUMP PUMPING STATION AND THEN TO NETWORK’S PIPES UNTIL IT REACHES THE FINAL PART OF THE SYSTEM WHICH IS THE CONSUMER, KNOWING THAT THE CONSUMPTION HAS DIFFERENT FORMS SUCH AS DOMESTIC COMMERCIAL AND INDUSTRIAL.</a:t>
            </a:r>
          </a:p>
          <a:p>
            <a:endParaRPr lang="en-US" cap="none" dirty="0"/>
          </a:p>
        </p:txBody>
      </p:sp>
    </p:spTree>
    <p:extLst>
      <p:ext uri="{BB962C8B-B14F-4D97-AF65-F5344CB8AC3E}">
        <p14:creationId xmlns:p14="http://schemas.microsoft.com/office/powerpoint/2010/main" val="1425002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9F92F-922D-452B-8640-0925A5FF5371}"/>
              </a:ext>
            </a:extLst>
          </p:cNvPr>
          <p:cNvSpPr>
            <a:spLocks noGrp="1"/>
          </p:cNvSpPr>
          <p:nvPr>
            <p:ph type="title"/>
          </p:nvPr>
        </p:nvSpPr>
        <p:spPr>
          <a:xfrm>
            <a:off x="913149" y="0"/>
            <a:ext cx="10364451" cy="1596177"/>
          </a:xfrm>
        </p:spPr>
        <p:txBody>
          <a:bodyPr/>
          <a:lstStyle/>
          <a:p>
            <a:r>
              <a:rPr lang="en-US" sz="3600"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Rehabilitation of Existing Network</a:t>
            </a:r>
            <a:endParaRPr lang="en-US" dirty="0"/>
          </a:p>
        </p:txBody>
      </p:sp>
      <p:graphicFrame>
        <p:nvGraphicFramePr>
          <p:cNvPr id="23" name="Diagram 22">
            <a:extLst>
              <a:ext uri="{FF2B5EF4-FFF2-40B4-BE49-F238E27FC236}">
                <a16:creationId xmlns:a16="http://schemas.microsoft.com/office/drawing/2014/main" id="{BE005183-170A-4849-AB71-D3BD3C05B8D1}"/>
              </a:ext>
            </a:extLst>
          </p:cNvPr>
          <p:cNvGraphicFramePr/>
          <p:nvPr>
            <p:extLst>
              <p:ext uri="{D42A27DB-BD31-4B8C-83A1-F6EECF244321}">
                <p14:modId xmlns:p14="http://schemas.microsoft.com/office/powerpoint/2010/main" val="364944321"/>
              </p:ext>
            </p:extLst>
          </p:nvPr>
        </p:nvGraphicFramePr>
        <p:xfrm>
          <a:off x="2031374" y="1046922"/>
          <a:ext cx="8128000" cy="5091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9274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60ACD-B9FE-4DAD-BDAE-52940034F9C8}"/>
              </a:ext>
            </a:extLst>
          </p:cNvPr>
          <p:cNvSpPr>
            <a:spLocks noGrp="1"/>
          </p:cNvSpPr>
          <p:nvPr>
            <p:ph type="title"/>
          </p:nvPr>
        </p:nvSpPr>
        <p:spPr>
          <a:xfrm>
            <a:off x="913149" y="0"/>
            <a:ext cx="10364451" cy="1596177"/>
          </a:xfrm>
        </p:spPr>
        <p:txBody>
          <a:bodyPr/>
          <a:lstStyle/>
          <a:p>
            <a:r>
              <a:rPr lang="en-US" sz="3600"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Rehabilitation of Existing Network</a:t>
            </a:r>
            <a:endParaRPr lang="en-US" dirty="0"/>
          </a:p>
        </p:txBody>
      </p:sp>
      <p:sp>
        <p:nvSpPr>
          <p:cNvPr id="3" name="Content Placeholder 2">
            <a:extLst>
              <a:ext uri="{FF2B5EF4-FFF2-40B4-BE49-F238E27FC236}">
                <a16:creationId xmlns:a16="http://schemas.microsoft.com/office/drawing/2014/main" id="{5AE61FB4-5A0F-4520-94EF-7122E38FC96F}"/>
              </a:ext>
            </a:extLst>
          </p:cNvPr>
          <p:cNvSpPr>
            <a:spLocks noGrp="1"/>
          </p:cNvSpPr>
          <p:nvPr>
            <p:ph sz="quarter" idx="13"/>
          </p:nvPr>
        </p:nvSpPr>
        <p:spPr>
          <a:xfrm>
            <a:off x="392645" y="1596177"/>
            <a:ext cx="10363826" cy="5261823"/>
          </a:xfrm>
        </p:spPr>
        <p:txBody>
          <a:bodyPr/>
          <a:lstStyle/>
          <a:p>
            <a:pPr marL="0" indent="0">
              <a:buNone/>
            </a:pPr>
            <a:r>
              <a:rPr lang="en-US" dirty="0">
                <a:solidFill>
                  <a:schemeClr val="tx2"/>
                </a:solidFill>
                <a:latin typeface="Times New Roman" panose="02020603050405020304" pitchFamily="18" charset="0"/>
                <a:cs typeface="Times New Roman" panose="02020603050405020304" pitchFamily="18" charset="0"/>
              </a:rPr>
              <a:t>Water losses minimizing</a:t>
            </a:r>
          </a:p>
          <a:p>
            <a:pPr marL="0" indent="0">
              <a:buNone/>
            </a:pPr>
            <a:r>
              <a:rPr lang="en-US" sz="1600" dirty="0">
                <a:latin typeface="Times New Roman" panose="02020603050405020304" pitchFamily="18" charset="0"/>
                <a:cs typeface="Times New Roman" panose="02020603050405020304" pitchFamily="18" charset="0"/>
              </a:rPr>
              <a:t>Two main types of losses found to be in Nablus’s water network: </a:t>
            </a:r>
          </a:p>
          <a:p>
            <a:pPr marL="0" indent="0">
              <a:buNone/>
            </a:pPr>
            <a:r>
              <a:rPr lang="en-US" sz="1800" dirty="0">
                <a:solidFill>
                  <a:schemeClr val="tx2"/>
                </a:solidFill>
                <a:latin typeface="Times New Roman" panose="02020603050405020304" pitchFamily="18" charset="0"/>
                <a:cs typeface="Times New Roman" panose="02020603050405020304" pitchFamily="18" charset="0"/>
              </a:rPr>
              <a:t>1- commercial losses </a:t>
            </a:r>
          </a:p>
          <a:p>
            <a:pPr marL="0" indent="0">
              <a:buNone/>
            </a:pPr>
            <a:r>
              <a:rPr lang="en-US" sz="1600" dirty="0">
                <a:latin typeface="Times New Roman" panose="02020603050405020304" pitchFamily="18" charset="0"/>
                <a:cs typeface="Times New Roman" panose="02020603050405020304" pitchFamily="18" charset="0"/>
              </a:rPr>
              <a:t>They are the losses that happen due to the gap between people’s </a:t>
            </a:r>
          </a:p>
          <a:p>
            <a:pPr marL="0" indent="0">
              <a:buNone/>
            </a:pPr>
            <a:r>
              <a:rPr lang="en-US" sz="1600" dirty="0">
                <a:latin typeface="Times New Roman" panose="02020603050405020304" pitchFamily="18" charset="0"/>
                <a:cs typeface="Times New Roman" panose="02020603050405020304" pitchFamily="18" charset="0"/>
              </a:rPr>
              <a:t>real Consumption and the readings on municipality’s bills.</a:t>
            </a:r>
          </a:p>
          <a:p>
            <a:pPr marL="0" indent="0">
              <a:buNone/>
            </a:pPr>
            <a:r>
              <a:rPr lang="en-US" sz="1600" dirty="0">
                <a:latin typeface="Times New Roman" panose="02020603050405020304" pitchFamily="18" charset="0"/>
                <a:cs typeface="Times New Roman" panose="02020603050405020304" pitchFamily="18" charset="0"/>
              </a:rPr>
              <a:t>They may be represented in two ways:</a:t>
            </a:r>
          </a:p>
          <a:p>
            <a:pPr>
              <a:buFontTx/>
              <a:buChar char="-"/>
            </a:pPr>
            <a:r>
              <a:rPr lang="en-US" sz="1700" dirty="0">
                <a:solidFill>
                  <a:schemeClr val="tx2"/>
                </a:solidFill>
                <a:latin typeface="Times New Roman" panose="02020603050405020304" pitchFamily="18" charset="0"/>
                <a:cs typeface="Times New Roman" panose="02020603050405020304" pitchFamily="18" charset="0"/>
              </a:rPr>
              <a:t>Inaccurate metering </a:t>
            </a:r>
          </a:p>
          <a:p>
            <a:pPr marL="0" indent="0">
              <a:buNone/>
            </a:pPr>
            <a:r>
              <a:rPr lang="en-US" sz="1600" dirty="0">
                <a:latin typeface="Times New Roman" panose="02020603050405020304" pitchFamily="18" charset="0"/>
                <a:cs typeface="Times New Roman" panose="02020603050405020304" pitchFamily="18" charset="0"/>
              </a:rPr>
              <a:t>It represents about 60% of overall losses in the network, where</a:t>
            </a:r>
          </a:p>
          <a:p>
            <a:pPr marL="0" indent="0">
              <a:buNone/>
            </a:pPr>
            <a:r>
              <a:rPr lang="en-US" sz="1600" dirty="0">
                <a:latin typeface="Times New Roman" panose="02020603050405020304" pitchFamily="18" charset="0"/>
                <a:cs typeface="Times New Roman" panose="02020603050405020304" pitchFamily="18" charset="0"/>
              </a:rPr>
              <a:t>The meter is old or has malfunctions that would make him counts </a:t>
            </a:r>
          </a:p>
          <a:p>
            <a:pPr marL="0" indent="0">
              <a:buNone/>
            </a:pPr>
            <a:r>
              <a:rPr lang="en-US" sz="1600" dirty="0">
                <a:latin typeface="Times New Roman" panose="02020603050405020304" pitchFamily="18" charset="0"/>
                <a:cs typeface="Times New Roman" panose="02020603050405020304" pitchFamily="18" charset="0"/>
              </a:rPr>
              <a:t>More liters of consumed water but its actually fewer than the reading</a:t>
            </a:r>
          </a:p>
          <a:p>
            <a:pPr marL="0" indent="0">
              <a:buNone/>
            </a:pPr>
            <a:r>
              <a:rPr lang="en-US" sz="1600" dirty="0">
                <a:latin typeface="Times New Roman" panose="02020603050405020304" pitchFamily="18" charset="0"/>
                <a:cs typeface="Times New Roman" panose="02020603050405020304" pitchFamily="18" charset="0"/>
              </a:rPr>
              <a:t>And the meter is counting air or its out of service. </a:t>
            </a:r>
          </a:p>
          <a:p>
            <a:pPr marL="0" indent="0">
              <a:buNone/>
            </a:pPr>
            <a:endParaRPr lang="en-US" sz="1700" dirty="0">
              <a:solidFill>
                <a:schemeClr val="tx2"/>
              </a:solidFill>
              <a:latin typeface="Times New Roman" panose="02020603050405020304" pitchFamily="18" charset="0"/>
              <a:cs typeface="Times New Roman" panose="02020603050405020304" pitchFamily="18" charset="0"/>
            </a:endParaRPr>
          </a:p>
          <a:p>
            <a:pPr marL="0" indent="0">
              <a:buNone/>
            </a:pPr>
            <a:endParaRPr lang="en-US" sz="17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graphicFrame>
        <p:nvGraphicFramePr>
          <p:cNvPr id="6" name="Diagram 5">
            <a:extLst>
              <a:ext uri="{FF2B5EF4-FFF2-40B4-BE49-F238E27FC236}">
                <a16:creationId xmlns:a16="http://schemas.microsoft.com/office/drawing/2014/main" id="{3410042E-1118-4100-AB97-EDB899AB4BE0}"/>
              </a:ext>
            </a:extLst>
          </p:cNvPr>
          <p:cNvGraphicFramePr/>
          <p:nvPr>
            <p:extLst>
              <p:ext uri="{D42A27DB-BD31-4B8C-83A1-F6EECF244321}">
                <p14:modId xmlns:p14="http://schemas.microsoft.com/office/powerpoint/2010/main" val="1245765041"/>
              </p:ext>
            </p:extLst>
          </p:nvPr>
        </p:nvGraphicFramePr>
        <p:xfrm>
          <a:off x="6095374" y="732787"/>
          <a:ext cx="7337287" cy="4919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6371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33594-31AC-465C-9370-D63D5078237C}"/>
              </a:ext>
            </a:extLst>
          </p:cNvPr>
          <p:cNvSpPr>
            <a:spLocks noGrp="1"/>
          </p:cNvSpPr>
          <p:nvPr>
            <p:ph type="title"/>
          </p:nvPr>
        </p:nvSpPr>
        <p:spPr>
          <a:xfrm>
            <a:off x="913774" y="0"/>
            <a:ext cx="10364451" cy="1596177"/>
          </a:xfrm>
        </p:spPr>
        <p:txBody>
          <a:bodyPr/>
          <a:lstStyle/>
          <a:p>
            <a:r>
              <a:rPr lang="en-US" sz="3600"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Rehabilitation of Existing Network</a:t>
            </a:r>
            <a:endParaRPr lang="en-US" dirty="0"/>
          </a:p>
        </p:txBody>
      </p:sp>
      <p:sp>
        <p:nvSpPr>
          <p:cNvPr id="3" name="Content Placeholder 2">
            <a:extLst>
              <a:ext uri="{FF2B5EF4-FFF2-40B4-BE49-F238E27FC236}">
                <a16:creationId xmlns:a16="http://schemas.microsoft.com/office/drawing/2014/main" id="{0AFD3166-F719-4F16-B554-F24D8705E60B}"/>
              </a:ext>
            </a:extLst>
          </p:cNvPr>
          <p:cNvSpPr>
            <a:spLocks noGrp="1"/>
          </p:cNvSpPr>
          <p:nvPr>
            <p:ph sz="quarter" idx="13"/>
          </p:nvPr>
        </p:nvSpPr>
        <p:spPr>
          <a:xfrm>
            <a:off x="477077" y="1596177"/>
            <a:ext cx="10363826" cy="5261823"/>
          </a:xfrm>
        </p:spPr>
        <p:txBody>
          <a:bodyPr/>
          <a:lstStyle/>
          <a:p>
            <a:pPr>
              <a:buFontTx/>
              <a:buChar char="-"/>
            </a:pPr>
            <a:endParaRPr lang="en-US" sz="1700" dirty="0">
              <a:solidFill>
                <a:schemeClr val="tx2"/>
              </a:solidFill>
              <a:latin typeface="Times New Roman" panose="02020603050405020304" pitchFamily="18" charset="0"/>
              <a:cs typeface="Times New Roman" panose="02020603050405020304" pitchFamily="18" charset="0"/>
            </a:endParaRPr>
          </a:p>
          <a:p>
            <a:pPr marL="0" indent="0">
              <a:buNone/>
            </a:pPr>
            <a:r>
              <a:rPr lang="en-US" sz="1700" dirty="0">
                <a:solidFill>
                  <a:schemeClr val="tx2"/>
                </a:solidFill>
                <a:latin typeface="Times New Roman" panose="02020603050405020304" pitchFamily="18" charset="0"/>
                <a:cs typeface="Times New Roman" panose="02020603050405020304" pitchFamily="18" charset="0"/>
              </a:rPr>
              <a:t>- Illegal tapping</a:t>
            </a:r>
          </a:p>
          <a:p>
            <a:pPr marL="0" indent="0">
              <a:buNone/>
            </a:pPr>
            <a:r>
              <a:rPr lang="en-US" sz="1700" dirty="0">
                <a:solidFill>
                  <a:schemeClr val="tx2"/>
                </a:solidFill>
                <a:latin typeface="Times New Roman" panose="02020603050405020304" pitchFamily="18" charset="0"/>
                <a:cs typeface="Times New Roman" panose="02020603050405020304" pitchFamily="18" charset="0"/>
              </a:rPr>
              <a:t>This type represented in the illegal stealing of water </a:t>
            </a:r>
          </a:p>
          <a:p>
            <a:pPr marL="0" indent="0">
              <a:buNone/>
            </a:pPr>
            <a:r>
              <a:rPr lang="en-US" sz="1700" dirty="0">
                <a:solidFill>
                  <a:schemeClr val="tx2"/>
                </a:solidFill>
                <a:latin typeface="Times New Roman" panose="02020603050405020304" pitchFamily="18" charset="0"/>
                <a:cs typeface="Times New Roman" panose="02020603050405020304" pitchFamily="18" charset="0"/>
              </a:rPr>
              <a:t>From the house connections that comes from the main</a:t>
            </a:r>
          </a:p>
          <a:p>
            <a:pPr marL="0" indent="0">
              <a:buNone/>
            </a:pPr>
            <a:r>
              <a:rPr lang="en-US" sz="1700" dirty="0">
                <a:solidFill>
                  <a:schemeClr val="tx2"/>
                </a:solidFill>
                <a:latin typeface="Times New Roman" panose="02020603050405020304" pitchFamily="18" charset="0"/>
                <a:cs typeface="Times New Roman" panose="02020603050405020304" pitchFamily="18" charset="0"/>
              </a:rPr>
              <a:t>Conveyance lines, the stealer may disconnect his meter</a:t>
            </a:r>
          </a:p>
          <a:p>
            <a:pPr marL="0" indent="0">
              <a:buNone/>
            </a:pPr>
            <a:r>
              <a:rPr lang="en-US" sz="1700" dirty="0">
                <a:solidFill>
                  <a:schemeClr val="tx2"/>
                </a:solidFill>
                <a:latin typeface="Times New Roman" panose="02020603050405020304" pitchFamily="18" charset="0"/>
                <a:cs typeface="Times New Roman" panose="02020603050405020304" pitchFamily="18" charset="0"/>
              </a:rPr>
              <a:t>Or withdraw the water before it reaches the meter so no </a:t>
            </a:r>
          </a:p>
          <a:p>
            <a:pPr marL="0" indent="0">
              <a:buNone/>
            </a:pPr>
            <a:r>
              <a:rPr lang="en-US" sz="1700" dirty="0">
                <a:solidFill>
                  <a:schemeClr val="tx2"/>
                </a:solidFill>
                <a:latin typeface="Times New Roman" panose="02020603050405020304" pitchFamily="18" charset="0"/>
                <a:cs typeface="Times New Roman" panose="02020603050405020304" pitchFamily="18" charset="0"/>
              </a:rPr>
              <a:t>Additional expenses will be charged for.</a:t>
            </a:r>
          </a:p>
          <a:p>
            <a:pPr marL="0" indent="0">
              <a:buNone/>
            </a:pPr>
            <a:endParaRPr lang="en-US" sz="1700" dirty="0">
              <a:solidFill>
                <a:schemeClr val="tx2"/>
              </a:solidFill>
              <a:latin typeface="Times New Roman" panose="02020603050405020304" pitchFamily="18" charset="0"/>
              <a:cs typeface="Times New Roman" panose="02020603050405020304" pitchFamily="18" charset="0"/>
            </a:endParaRPr>
          </a:p>
          <a:p>
            <a:pPr marL="0" indent="0">
              <a:buNone/>
            </a:pPr>
            <a:endParaRPr lang="en-US" sz="1700" dirty="0">
              <a:solidFill>
                <a:schemeClr val="tx2"/>
              </a:solidFill>
            </a:endParaRPr>
          </a:p>
          <a:p>
            <a:pPr marL="0" indent="0">
              <a:buNone/>
            </a:pPr>
            <a:endParaRPr lang="en-US" dirty="0"/>
          </a:p>
        </p:txBody>
      </p:sp>
      <p:pic>
        <p:nvPicPr>
          <p:cNvPr id="5" name="Picture 4">
            <a:extLst>
              <a:ext uri="{FF2B5EF4-FFF2-40B4-BE49-F238E27FC236}">
                <a16:creationId xmlns:a16="http://schemas.microsoft.com/office/drawing/2014/main" id="{376B7F73-3B39-4DF2-8285-37A5BAB20ECC}"/>
              </a:ext>
            </a:extLst>
          </p:cNvPr>
          <p:cNvPicPr>
            <a:picLocks noChangeAspect="1"/>
          </p:cNvPicPr>
          <p:nvPr/>
        </p:nvPicPr>
        <p:blipFill>
          <a:blip r:embed="rId2"/>
          <a:stretch>
            <a:fillRect/>
          </a:stretch>
        </p:blipFill>
        <p:spPr>
          <a:xfrm>
            <a:off x="7840248" y="1717593"/>
            <a:ext cx="4351752" cy="2949521"/>
          </a:xfrm>
          <a:prstGeom prst="rect">
            <a:avLst/>
          </a:prstGeom>
        </p:spPr>
      </p:pic>
    </p:spTree>
    <p:extLst>
      <p:ext uri="{BB962C8B-B14F-4D97-AF65-F5344CB8AC3E}">
        <p14:creationId xmlns:p14="http://schemas.microsoft.com/office/powerpoint/2010/main" val="732481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058D7-1186-4FB2-BAA5-0DE48FE5D58E}"/>
              </a:ext>
            </a:extLst>
          </p:cNvPr>
          <p:cNvSpPr>
            <a:spLocks noGrp="1"/>
          </p:cNvSpPr>
          <p:nvPr>
            <p:ph type="title"/>
          </p:nvPr>
        </p:nvSpPr>
        <p:spPr>
          <a:xfrm>
            <a:off x="913774" y="0"/>
            <a:ext cx="10364451" cy="1596177"/>
          </a:xfrm>
        </p:spPr>
        <p:txBody>
          <a:bodyPr/>
          <a:lstStyle/>
          <a:p>
            <a:r>
              <a:rPr lang="en-US" sz="3600"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Rehabilitation of Existing Network</a:t>
            </a:r>
            <a:endParaRPr lang="en-US" dirty="0"/>
          </a:p>
        </p:txBody>
      </p:sp>
      <p:sp>
        <p:nvSpPr>
          <p:cNvPr id="3" name="Content Placeholder 2">
            <a:extLst>
              <a:ext uri="{FF2B5EF4-FFF2-40B4-BE49-F238E27FC236}">
                <a16:creationId xmlns:a16="http://schemas.microsoft.com/office/drawing/2014/main" id="{0FC066AA-B8D5-4913-B791-B2ED70F82093}"/>
              </a:ext>
            </a:extLst>
          </p:cNvPr>
          <p:cNvSpPr>
            <a:spLocks noGrp="1"/>
          </p:cNvSpPr>
          <p:nvPr>
            <p:ph sz="quarter" idx="13"/>
          </p:nvPr>
        </p:nvSpPr>
        <p:spPr>
          <a:xfrm>
            <a:off x="463200" y="1596177"/>
            <a:ext cx="10363826" cy="5261823"/>
          </a:xfrm>
        </p:spPr>
        <p:txBody>
          <a:bodyPr>
            <a:normAutofit lnSpcReduction="10000"/>
          </a:bodyPr>
          <a:lstStyle/>
          <a:p>
            <a:pPr marL="0" indent="0">
              <a:buNone/>
            </a:pPr>
            <a:r>
              <a:rPr lang="en-US" sz="1800" dirty="0">
                <a:solidFill>
                  <a:schemeClr val="tx2"/>
                </a:solidFill>
                <a:latin typeface="Times New Roman" panose="02020603050405020304" pitchFamily="18" charset="0"/>
                <a:cs typeface="Times New Roman" panose="02020603050405020304" pitchFamily="18" charset="0"/>
              </a:rPr>
              <a:t>2- physical losses</a:t>
            </a:r>
          </a:p>
          <a:p>
            <a:pPr marL="0" indent="0">
              <a:buNone/>
            </a:pPr>
            <a:r>
              <a:rPr lang="en-US" sz="1700" dirty="0">
                <a:solidFill>
                  <a:schemeClr val="tx2"/>
                </a:solidFill>
                <a:latin typeface="Times New Roman" panose="02020603050405020304" pitchFamily="18" charset="0"/>
                <a:cs typeface="Times New Roman" panose="02020603050405020304" pitchFamily="18" charset="0"/>
              </a:rPr>
              <a:t> </a:t>
            </a:r>
            <a:r>
              <a:rPr lang="en-US" sz="1700" dirty="0">
                <a:latin typeface="Times New Roman" panose="02020603050405020304" pitchFamily="18" charset="0"/>
                <a:cs typeface="Times New Roman" panose="02020603050405020304" pitchFamily="18" charset="0"/>
              </a:rPr>
              <a:t>they are the losses that caused by the physical damage </a:t>
            </a:r>
          </a:p>
          <a:p>
            <a:pPr marL="0" indent="0">
              <a:buNone/>
            </a:pPr>
            <a:r>
              <a:rPr lang="en-US" sz="1700" dirty="0">
                <a:latin typeface="Times New Roman" panose="02020603050405020304" pitchFamily="18" charset="0"/>
                <a:cs typeface="Times New Roman" panose="02020603050405020304" pitchFamily="18" charset="0"/>
              </a:rPr>
              <a:t>In infrastructure of the existing water network.</a:t>
            </a:r>
          </a:p>
          <a:p>
            <a:pPr marL="0" indent="0">
              <a:buNone/>
            </a:pPr>
            <a:r>
              <a:rPr lang="en-US" sz="1700" dirty="0">
                <a:latin typeface="Times New Roman" panose="02020603050405020304" pitchFamily="18" charset="0"/>
                <a:cs typeface="Times New Roman" panose="02020603050405020304" pitchFamily="18" charset="0"/>
              </a:rPr>
              <a:t>They may be represented in two ways: </a:t>
            </a:r>
          </a:p>
          <a:p>
            <a:pPr marL="0" indent="0">
              <a:buNone/>
            </a:pPr>
            <a:endParaRPr lang="en-US" sz="2100" dirty="0">
              <a:latin typeface="Times New Roman" panose="02020603050405020304" pitchFamily="18" charset="0"/>
              <a:cs typeface="Times New Roman" panose="02020603050405020304" pitchFamily="18" charset="0"/>
            </a:endParaRPr>
          </a:p>
          <a:p>
            <a:pPr>
              <a:buFontTx/>
              <a:buChar char="-"/>
            </a:pPr>
            <a:r>
              <a:rPr lang="en-US" sz="1700" dirty="0">
                <a:solidFill>
                  <a:schemeClr val="tx2"/>
                </a:solidFill>
                <a:latin typeface="Times New Roman" panose="02020603050405020304" pitchFamily="18" charset="0"/>
                <a:cs typeface="Times New Roman" panose="02020603050405020304" pitchFamily="18" charset="0"/>
              </a:rPr>
              <a:t>Leakage from old pipes</a:t>
            </a:r>
          </a:p>
          <a:p>
            <a:pPr marL="0" indent="0">
              <a:buNone/>
            </a:pPr>
            <a:r>
              <a:rPr lang="en-US" sz="1600" dirty="0">
                <a:latin typeface="Times New Roman" panose="02020603050405020304" pitchFamily="18" charset="0"/>
                <a:cs typeface="Times New Roman" panose="02020603050405020304" pitchFamily="18" charset="0"/>
              </a:rPr>
              <a:t>This could happen due to the breaks and looseness of </a:t>
            </a:r>
          </a:p>
          <a:p>
            <a:pPr marL="0" indent="0">
              <a:buNone/>
            </a:pPr>
            <a:r>
              <a:rPr lang="en-US" sz="1600" dirty="0">
                <a:latin typeface="Times New Roman" panose="02020603050405020304" pitchFamily="18" charset="0"/>
                <a:cs typeface="Times New Roman" panose="02020603050405020304" pitchFamily="18" charset="0"/>
              </a:rPr>
              <a:t>Pipes that leads to free wasting of water.</a:t>
            </a:r>
          </a:p>
          <a:p>
            <a:pPr marL="0" indent="0">
              <a:buNone/>
            </a:pPr>
            <a:endParaRPr lang="en-US" sz="1700" dirty="0">
              <a:solidFill>
                <a:schemeClr val="tx2"/>
              </a:solidFill>
              <a:latin typeface="Times New Roman" panose="02020603050405020304" pitchFamily="18" charset="0"/>
              <a:cs typeface="Times New Roman" panose="02020603050405020304" pitchFamily="18" charset="0"/>
            </a:endParaRPr>
          </a:p>
          <a:p>
            <a:pPr marL="0" indent="0">
              <a:buNone/>
            </a:pPr>
            <a:endParaRPr lang="en-US" sz="1700" dirty="0">
              <a:solidFill>
                <a:schemeClr val="tx2"/>
              </a:solidFill>
              <a:latin typeface="Times New Roman" panose="02020603050405020304" pitchFamily="18" charset="0"/>
              <a:cs typeface="Times New Roman" panose="02020603050405020304" pitchFamily="18" charset="0"/>
            </a:endParaRPr>
          </a:p>
          <a:p>
            <a:pPr marL="0" indent="0">
              <a:buNone/>
            </a:pPr>
            <a:endParaRPr lang="en-US" sz="1700" dirty="0">
              <a:solidFill>
                <a:schemeClr val="tx2"/>
              </a:solidFill>
              <a:latin typeface="Times New Roman" panose="02020603050405020304" pitchFamily="18" charset="0"/>
              <a:cs typeface="Times New Roman" panose="02020603050405020304" pitchFamily="18" charset="0"/>
            </a:endParaRPr>
          </a:p>
          <a:p>
            <a:pPr marL="0" indent="0">
              <a:buNone/>
            </a:pPr>
            <a:r>
              <a:rPr lang="en-US" sz="1700" dirty="0">
                <a:solidFill>
                  <a:schemeClr val="tx2"/>
                </a:solidFill>
                <a:latin typeface="Times New Roman" panose="02020603050405020304" pitchFamily="18" charset="0"/>
                <a:cs typeface="Times New Roman" panose="02020603050405020304" pitchFamily="18" charset="0"/>
              </a:rPr>
              <a:t> </a:t>
            </a:r>
          </a:p>
          <a:p>
            <a:pPr marL="0" indent="0">
              <a:buNone/>
            </a:pPr>
            <a:endParaRPr lang="en-US" sz="1700" dirty="0">
              <a:solidFill>
                <a:schemeClr val="tx2"/>
              </a:solidFill>
              <a:latin typeface="Times New Roman" panose="02020603050405020304" pitchFamily="18" charset="0"/>
              <a:cs typeface="Times New Roman" panose="02020603050405020304" pitchFamily="18" charset="0"/>
            </a:endParaRPr>
          </a:p>
        </p:txBody>
      </p:sp>
      <p:graphicFrame>
        <p:nvGraphicFramePr>
          <p:cNvPr id="4" name="Diagram 3">
            <a:extLst>
              <a:ext uri="{FF2B5EF4-FFF2-40B4-BE49-F238E27FC236}">
                <a16:creationId xmlns:a16="http://schemas.microsoft.com/office/drawing/2014/main" id="{D0C10404-EE97-4C4D-9FC2-DDDCAA46667E}"/>
              </a:ext>
            </a:extLst>
          </p:cNvPr>
          <p:cNvGraphicFramePr/>
          <p:nvPr>
            <p:extLst>
              <p:ext uri="{D42A27DB-BD31-4B8C-83A1-F6EECF244321}">
                <p14:modId xmlns:p14="http://schemas.microsoft.com/office/powerpoint/2010/main" val="3183855295"/>
              </p:ext>
            </p:extLst>
          </p:nvPr>
        </p:nvGraphicFramePr>
        <p:xfrm>
          <a:off x="6299200" y="675861"/>
          <a:ext cx="6926470" cy="5001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2759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40621-B2A2-4364-AED1-AEEE39390578}"/>
              </a:ext>
            </a:extLst>
          </p:cNvPr>
          <p:cNvSpPr>
            <a:spLocks noGrp="1"/>
          </p:cNvSpPr>
          <p:nvPr>
            <p:ph type="title"/>
          </p:nvPr>
        </p:nvSpPr>
        <p:spPr>
          <a:xfrm>
            <a:off x="913149" y="0"/>
            <a:ext cx="10364451" cy="1596177"/>
          </a:xfrm>
        </p:spPr>
        <p:txBody>
          <a:bodyPr/>
          <a:lstStyle/>
          <a:p>
            <a:r>
              <a:rPr lang="en-US" sz="3600"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Rehabilitation of Existing Network</a:t>
            </a:r>
            <a:endParaRPr lang="en-US" dirty="0"/>
          </a:p>
        </p:txBody>
      </p:sp>
      <p:sp>
        <p:nvSpPr>
          <p:cNvPr id="3" name="Content Placeholder 2">
            <a:extLst>
              <a:ext uri="{FF2B5EF4-FFF2-40B4-BE49-F238E27FC236}">
                <a16:creationId xmlns:a16="http://schemas.microsoft.com/office/drawing/2014/main" id="{3CEF3FCC-1A02-496D-AFE7-24E56BEBCE67}"/>
              </a:ext>
            </a:extLst>
          </p:cNvPr>
          <p:cNvSpPr>
            <a:spLocks noGrp="1"/>
          </p:cNvSpPr>
          <p:nvPr>
            <p:ph sz="quarter" idx="13"/>
          </p:nvPr>
        </p:nvSpPr>
        <p:spPr>
          <a:xfrm>
            <a:off x="476452" y="1596177"/>
            <a:ext cx="10363826" cy="3424107"/>
          </a:xfrm>
        </p:spPr>
        <p:txBody>
          <a:bodyPr/>
          <a:lstStyle/>
          <a:p>
            <a:pPr>
              <a:buFontTx/>
              <a:buChar char="-"/>
            </a:pPr>
            <a:r>
              <a:rPr lang="en-US" sz="1800" dirty="0">
                <a:solidFill>
                  <a:schemeClr val="tx2"/>
                </a:solidFill>
                <a:effectLst/>
                <a:latin typeface="Times New Roman" panose="02020603050405020304" pitchFamily="18" charset="0"/>
                <a:ea typeface="Calibri" panose="020F0502020204030204" pitchFamily="34" charset="0"/>
              </a:rPr>
              <a:t>Leakage from Tanks and Conveyance line</a:t>
            </a:r>
          </a:p>
          <a:p>
            <a:pPr marL="0" indent="0">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The main reason of such type is the high pressure of </a:t>
            </a:r>
          </a:p>
          <a:p>
            <a:pPr marL="0" indent="0">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supplied water which causes corrosion in the pipes, </a:t>
            </a:r>
          </a:p>
          <a:p>
            <a:pPr marL="0" indent="0">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In addition to that the abrasion in the concrete tanks.</a:t>
            </a: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endParaRPr lang="en-US" dirty="0"/>
          </a:p>
        </p:txBody>
      </p:sp>
      <p:pic>
        <p:nvPicPr>
          <p:cNvPr id="5" name="Picture 4">
            <a:extLst>
              <a:ext uri="{FF2B5EF4-FFF2-40B4-BE49-F238E27FC236}">
                <a16:creationId xmlns:a16="http://schemas.microsoft.com/office/drawing/2014/main" id="{E16FA139-D915-4634-ACF1-BC84DE3D7467}"/>
              </a:ext>
            </a:extLst>
          </p:cNvPr>
          <p:cNvPicPr>
            <a:picLocks noChangeAspect="1"/>
          </p:cNvPicPr>
          <p:nvPr/>
        </p:nvPicPr>
        <p:blipFill>
          <a:blip r:embed="rId2"/>
          <a:stretch>
            <a:fillRect/>
          </a:stretch>
        </p:blipFill>
        <p:spPr>
          <a:xfrm>
            <a:off x="7055966" y="1637770"/>
            <a:ext cx="4440921" cy="3329640"/>
          </a:xfrm>
          <a:prstGeom prst="rect">
            <a:avLst/>
          </a:prstGeom>
        </p:spPr>
      </p:pic>
      <p:pic>
        <p:nvPicPr>
          <p:cNvPr id="7" name="Picture 6">
            <a:extLst>
              <a:ext uri="{FF2B5EF4-FFF2-40B4-BE49-F238E27FC236}">
                <a16:creationId xmlns:a16="http://schemas.microsoft.com/office/drawing/2014/main" id="{257AB5F9-13D7-4A00-8E46-CF0753AA9279}"/>
              </a:ext>
            </a:extLst>
          </p:cNvPr>
          <p:cNvPicPr>
            <a:picLocks noChangeAspect="1"/>
          </p:cNvPicPr>
          <p:nvPr/>
        </p:nvPicPr>
        <p:blipFill>
          <a:blip r:embed="rId3"/>
          <a:stretch>
            <a:fillRect/>
          </a:stretch>
        </p:blipFill>
        <p:spPr>
          <a:xfrm>
            <a:off x="1743288" y="3429000"/>
            <a:ext cx="5047634" cy="3299515"/>
          </a:xfrm>
          <a:prstGeom prst="rect">
            <a:avLst/>
          </a:prstGeom>
        </p:spPr>
      </p:pic>
    </p:spTree>
    <p:extLst>
      <p:ext uri="{BB962C8B-B14F-4D97-AF65-F5344CB8AC3E}">
        <p14:creationId xmlns:p14="http://schemas.microsoft.com/office/powerpoint/2010/main" val="3266450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274A8-F1D5-476A-B2F6-D96131167BE2}"/>
              </a:ext>
            </a:extLst>
          </p:cNvPr>
          <p:cNvSpPr>
            <a:spLocks noGrp="1"/>
          </p:cNvSpPr>
          <p:nvPr>
            <p:ph type="title"/>
          </p:nvPr>
        </p:nvSpPr>
        <p:spPr>
          <a:xfrm>
            <a:off x="913774" y="0"/>
            <a:ext cx="10364451" cy="1596177"/>
          </a:xfrm>
        </p:spPr>
        <p:txBody>
          <a:bodyPr/>
          <a:lstStyle/>
          <a:p>
            <a:r>
              <a:rPr lang="en-US" sz="3600"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Rehabilitation of Existing Network</a:t>
            </a:r>
            <a:endParaRPr lang="en-US" dirty="0"/>
          </a:p>
        </p:txBody>
      </p:sp>
      <p:sp>
        <p:nvSpPr>
          <p:cNvPr id="3" name="Content Placeholder 2">
            <a:extLst>
              <a:ext uri="{FF2B5EF4-FFF2-40B4-BE49-F238E27FC236}">
                <a16:creationId xmlns:a16="http://schemas.microsoft.com/office/drawing/2014/main" id="{2AFD8F3E-726C-4F67-976C-947F81BB17D0}"/>
              </a:ext>
            </a:extLst>
          </p:cNvPr>
          <p:cNvSpPr>
            <a:spLocks noGrp="1"/>
          </p:cNvSpPr>
          <p:nvPr>
            <p:ph sz="quarter" idx="13"/>
          </p:nvPr>
        </p:nvSpPr>
        <p:spPr>
          <a:xfrm>
            <a:off x="913774" y="1596177"/>
            <a:ext cx="10363826" cy="5261823"/>
          </a:xfrm>
        </p:spPr>
        <p:txBody>
          <a:bodyPr/>
          <a:lstStyle/>
          <a:p>
            <a:pPr marL="0" indent="0">
              <a:buNone/>
            </a:pPr>
            <a:r>
              <a:rPr lang="en-US" dirty="0">
                <a:solidFill>
                  <a:schemeClr val="tx2"/>
                </a:solidFill>
                <a:latin typeface="Times New Roman" panose="02020603050405020304" pitchFamily="18" charset="0"/>
                <a:cs typeface="Times New Roman" panose="02020603050405020304" pitchFamily="18" charset="0"/>
              </a:rPr>
              <a:t>Procedure of rehabilitation</a:t>
            </a:r>
          </a:p>
          <a:p>
            <a:pPr marL="0" indent="0">
              <a:buNone/>
            </a:pPr>
            <a:r>
              <a:rPr lang="en-US" sz="1800" dirty="0">
                <a:latin typeface="Times New Roman" panose="02020603050405020304" pitchFamily="18" charset="0"/>
                <a:cs typeface="Times New Roman" panose="02020603050405020304" pitchFamily="18" charset="0"/>
              </a:rPr>
              <a:t>The main purpose of this plan is to reach 15% of losses percentage</a:t>
            </a:r>
          </a:p>
          <a:p>
            <a:pPr marL="0" indent="0">
              <a:buNone/>
            </a:pPr>
            <a:r>
              <a:rPr lang="en-US" sz="1800" dirty="0">
                <a:latin typeface="Times New Roman" panose="02020603050405020304" pitchFamily="18" charset="0"/>
                <a:cs typeface="Times New Roman" panose="02020603050405020304" pitchFamily="18" charset="0"/>
              </a:rPr>
              <a:t>At the end of year 2040. this could be done by:</a:t>
            </a:r>
          </a:p>
          <a:p>
            <a:pPr>
              <a:buFontTx/>
              <a:buChar char="-"/>
            </a:pPr>
            <a:r>
              <a:rPr lang="en-US" sz="1600" dirty="0">
                <a:latin typeface="Times New Roman" panose="02020603050405020304" pitchFamily="18" charset="0"/>
                <a:cs typeface="Times New Roman" panose="02020603050405020304" pitchFamily="18" charset="0"/>
              </a:rPr>
              <a:t>Change the collapsed and old meters for each zone In systematic way during the plan’s periods.</a:t>
            </a:r>
          </a:p>
          <a:p>
            <a:pPr>
              <a:buFontTx/>
              <a:buChar char="-"/>
            </a:pPr>
            <a:r>
              <a:rPr lang="en-US" sz="1600" dirty="0">
                <a:latin typeface="Times New Roman" panose="02020603050405020304" pitchFamily="18" charset="0"/>
                <a:cs typeface="Times New Roman" panose="02020603050405020304" pitchFamily="18" charset="0"/>
              </a:rPr>
              <a:t>Change the positions of meters for the suspicious zones.</a:t>
            </a:r>
          </a:p>
          <a:p>
            <a:pPr>
              <a:buFontTx/>
              <a:buChar char="-"/>
            </a:pPr>
            <a:r>
              <a:rPr lang="en-US" sz="1600" dirty="0">
                <a:latin typeface="Times New Roman" panose="02020603050405020304" pitchFamily="18" charset="0"/>
                <a:cs typeface="Times New Roman" panose="02020603050405020304" pitchFamily="18" charset="0"/>
              </a:rPr>
              <a:t>Periodic examination and </a:t>
            </a:r>
            <a:r>
              <a:rPr lang="en-US" sz="1600" dirty="0" err="1">
                <a:latin typeface="Times New Roman" panose="02020603050405020304" pitchFamily="18" charset="0"/>
                <a:cs typeface="Times New Roman" panose="02020603050405020304" pitchFamily="18" charset="0"/>
              </a:rPr>
              <a:t>maintanance</a:t>
            </a:r>
            <a:r>
              <a:rPr lang="en-US" sz="1600" dirty="0">
                <a:latin typeface="Times New Roman" panose="02020603050405020304" pitchFamily="18" charset="0"/>
                <a:cs typeface="Times New Roman" panose="02020603050405020304" pitchFamily="18" charset="0"/>
              </a:rPr>
              <a:t> for the conveyance lines and tanks.</a:t>
            </a:r>
          </a:p>
          <a:p>
            <a:pPr marL="0" indent="0">
              <a:buNone/>
            </a:pPr>
            <a:endParaRPr lang="en-US" sz="1600" dirty="0">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981C6098-5880-44A3-8D4F-41470677AC08}"/>
              </a:ext>
            </a:extLst>
          </p:cNvPr>
          <p:cNvGraphicFramePr>
            <a:graphicFrameLocks noGrp="1"/>
          </p:cNvGraphicFramePr>
          <p:nvPr>
            <p:extLst>
              <p:ext uri="{D42A27DB-BD31-4B8C-83A1-F6EECF244321}">
                <p14:modId xmlns:p14="http://schemas.microsoft.com/office/powerpoint/2010/main" val="3518995289"/>
              </p:ext>
            </p:extLst>
          </p:nvPr>
        </p:nvGraphicFramePr>
        <p:xfrm>
          <a:off x="913149" y="4742776"/>
          <a:ext cx="6233599" cy="1498996"/>
        </p:xfrm>
        <a:graphic>
          <a:graphicData uri="http://schemas.openxmlformats.org/drawingml/2006/table">
            <a:tbl>
              <a:tblPr firstRow="1" firstCol="1" bandRow="1">
                <a:tableStyleId>{5C22544A-7EE6-4342-B048-85BDC9FD1C3A}</a:tableStyleId>
              </a:tblPr>
              <a:tblGrid>
                <a:gridCol w="573871">
                  <a:extLst>
                    <a:ext uri="{9D8B030D-6E8A-4147-A177-3AD203B41FA5}">
                      <a16:colId xmlns:a16="http://schemas.microsoft.com/office/drawing/2014/main" val="2175864194"/>
                    </a:ext>
                  </a:extLst>
                </a:gridCol>
                <a:gridCol w="589167">
                  <a:extLst>
                    <a:ext uri="{9D8B030D-6E8A-4147-A177-3AD203B41FA5}">
                      <a16:colId xmlns:a16="http://schemas.microsoft.com/office/drawing/2014/main" val="2236811590"/>
                    </a:ext>
                  </a:extLst>
                </a:gridCol>
                <a:gridCol w="832535">
                  <a:extLst>
                    <a:ext uri="{9D8B030D-6E8A-4147-A177-3AD203B41FA5}">
                      <a16:colId xmlns:a16="http://schemas.microsoft.com/office/drawing/2014/main" val="2962602876"/>
                    </a:ext>
                  </a:extLst>
                </a:gridCol>
                <a:gridCol w="593357">
                  <a:extLst>
                    <a:ext uri="{9D8B030D-6E8A-4147-A177-3AD203B41FA5}">
                      <a16:colId xmlns:a16="http://schemas.microsoft.com/office/drawing/2014/main" val="2474646894"/>
                    </a:ext>
                  </a:extLst>
                </a:gridCol>
                <a:gridCol w="841885">
                  <a:extLst>
                    <a:ext uri="{9D8B030D-6E8A-4147-A177-3AD203B41FA5}">
                      <a16:colId xmlns:a16="http://schemas.microsoft.com/office/drawing/2014/main" val="61821237"/>
                    </a:ext>
                  </a:extLst>
                </a:gridCol>
                <a:gridCol w="584009">
                  <a:extLst>
                    <a:ext uri="{9D8B030D-6E8A-4147-A177-3AD203B41FA5}">
                      <a16:colId xmlns:a16="http://schemas.microsoft.com/office/drawing/2014/main" val="4253996900"/>
                    </a:ext>
                  </a:extLst>
                </a:gridCol>
                <a:gridCol w="810614">
                  <a:extLst>
                    <a:ext uri="{9D8B030D-6E8A-4147-A177-3AD203B41FA5}">
                      <a16:colId xmlns:a16="http://schemas.microsoft.com/office/drawing/2014/main" val="350539930"/>
                    </a:ext>
                  </a:extLst>
                </a:gridCol>
                <a:gridCol w="615278">
                  <a:extLst>
                    <a:ext uri="{9D8B030D-6E8A-4147-A177-3AD203B41FA5}">
                      <a16:colId xmlns:a16="http://schemas.microsoft.com/office/drawing/2014/main" val="2630991482"/>
                    </a:ext>
                  </a:extLst>
                </a:gridCol>
                <a:gridCol w="792883">
                  <a:extLst>
                    <a:ext uri="{9D8B030D-6E8A-4147-A177-3AD203B41FA5}">
                      <a16:colId xmlns:a16="http://schemas.microsoft.com/office/drawing/2014/main" val="3805702190"/>
                    </a:ext>
                  </a:extLst>
                </a:gridCol>
              </a:tblGrid>
              <a:tr h="1146048">
                <a:tc>
                  <a:txBody>
                    <a:bodyPr/>
                    <a:lstStyle/>
                    <a:p>
                      <a:pPr marL="0" marR="0">
                        <a:lnSpc>
                          <a:spcPct val="150000"/>
                        </a:lnSpc>
                        <a:spcBef>
                          <a:spcPts val="0"/>
                        </a:spcBef>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Zone </a:t>
                      </a:r>
                      <a:endParaRPr lang="en-US"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nSpc>
                          <a:spcPct val="150000"/>
                        </a:lnSpc>
                        <a:spcBef>
                          <a:spcPts val="0"/>
                        </a:spcBef>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losses% 2020</a:t>
                      </a:r>
                      <a:endParaRPr lang="en-US"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nSpc>
                          <a:spcPct val="150000"/>
                        </a:lnSpc>
                        <a:spcBef>
                          <a:spcPts val="0"/>
                        </a:spcBef>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Water supplied at 2020</a:t>
                      </a:r>
                      <a:endParaRPr lang="en-US"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nSpc>
                          <a:spcPct val="150000"/>
                        </a:lnSpc>
                        <a:spcBef>
                          <a:spcPts val="0"/>
                        </a:spcBef>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losses% 2025</a:t>
                      </a:r>
                      <a:endParaRPr lang="en-US"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nSpc>
                          <a:spcPct val="150000"/>
                        </a:lnSpc>
                        <a:spcBef>
                          <a:spcPts val="0"/>
                        </a:spcBef>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Water supplied at 2025</a:t>
                      </a:r>
                      <a:endParaRPr lang="en-US"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nSpc>
                          <a:spcPct val="150000"/>
                        </a:lnSpc>
                        <a:spcBef>
                          <a:spcPts val="0"/>
                        </a:spcBef>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losses% 2030</a:t>
                      </a:r>
                      <a:endParaRPr lang="en-US"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nSpc>
                          <a:spcPct val="150000"/>
                        </a:lnSpc>
                        <a:spcBef>
                          <a:spcPts val="0"/>
                        </a:spcBef>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Water supplied at 2030</a:t>
                      </a:r>
                      <a:endParaRPr lang="en-US"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nSpc>
                          <a:spcPct val="150000"/>
                        </a:lnSpc>
                        <a:spcBef>
                          <a:spcPts val="0"/>
                        </a:spcBef>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losses% 2040</a:t>
                      </a:r>
                      <a:endParaRPr lang="en-US"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nSpc>
                          <a:spcPct val="150000"/>
                        </a:lnSpc>
                        <a:spcBef>
                          <a:spcPts val="0"/>
                        </a:spcBef>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Water supplied at 2040</a:t>
                      </a:r>
                      <a:endParaRPr lang="en-US"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extLst>
                  <a:ext uri="{0D108BD9-81ED-4DB2-BD59-A6C34878D82A}">
                    <a16:rowId xmlns:a16="http://schemas.microsoft.com/office/drawing/2014/main" val="3034588122"/>
                  </a:ext>
                </a:extLst>
              </a:tr>
              <a:tr h="352948">
                <a:tc>
                  <a:txBody>
                    <a:bodyPr/>
                    <a:lstStyle/>
                    <a:p>
                      <a:pPr marL="0" marR="0">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C1E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62.2</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212172</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50</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246242</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39</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312811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15</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397810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3328211807"/>
                  </a:ext>
                </a:extLst>
              </a:tr>
            </a:tbl>
          </a:graphicData>
        </a:graphic>
      </p:graphicFrame>
    </p:spTree>
    <p:extLst>
      <p:ext uri="{BB962C8B-B14F-4D97-AF65-F5344CB8AC3E}">
        <p14:creationId xmlns:p14="http://schemas.microsoft.com/office/powerpoint/2010/main" val="42481948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3E1C6-43F5-445E-B610-AF0E5BD30443}"/>
              </a:ext>
            </a:extLst>
          </p:cNvPr>
          <p:cNvSpPr>
            <a:spLocks noGrp="1"/>
          </p:cNvSpPr>
          <p:nvPr>
            <p:ph type="title"/>
          </p:nvPr>
        </p:nvSpPr>
        <p:spPr>
          <a:xfrm>
            <a:off x="913149" y="0"/>
            <a:ext cx="10364451" cy="1596177"/>
          </a:xfrm>
        </p:spPr>
        <p:txBody>
          <a:bodyPr/>
          <a:lstStyle/>
          <a:p>
            <a:r>
              <a:rPr lang="en-US" sz="3600"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Rehabilitation of Existing Network</a:t>
            </a:r>
            <a:endParaRPr lang="en-US" dirty="0"/>
          </a:p>
        </p:txBody>
      </p:sp>
      <p:sp>
        <p:nvSpPr>
          <p:cNvPr id="3" name="Content Placeholder 2">
            <a:extLst>
              <a:ext uri="{FF2B5EF4-FFF2-40B4-BE49-F238E27FC236}">
                <a16:creationId xmlns:a16="http://schemas.microsoft.com/office/drawing/2014/main" id="{5BFF6D94-ADB7-4929-8259-78F365B74771}"/>
              </a:ext>
            </a:extLst>
          </p:cNvPr>
          <p:cNvSpPr>
            <a:spLocks noGrp="1"/>
          </p:cNvSpPr>
          <p:nvPr>
            <p:ph sz="quarter" idx="13"/>
          </p:nvPr>
        </p:nvSpPr>
        <p:spPr>
          <a:xfrm>
            <a:off x="913149" y="1596177"/>
            <a:ext cx="10363826" cy="5261823"/>
          </a:xfrm>
        </p:spPr>
        <p:txBody>
          <a:bodyPr/>
          <a:lstStyle/>
          <a:p>
            <a:pPr marL="0" indent="0">
              <a:buNone/>
            </a:pPr>
            <a:endParaRPr lang="en-US" dirty="0">
              <a:solidFill>
                <a:schemeClr val="tx2"/>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2"/>
              </a:solidFill>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C464591F-2725-4B86-8DB0-F0A531B4D779}"/>
              </a:ext>
            </a:extLst>
          </p:cNvPr>
          <p:cNvGraphicFramePr>
            <a:graphicFrameLocks noGrp="1"/>
          </p:cNvGraphicFramePr>
          <p:nvPr>
            <p:extLst>
              <p:ext uri="{D42A27DB-BD31-4B8C-83A1-F6EECF244321}">
                <p14:modId xmlns:p14="http://schemas.microsoft.com/office/powerpoint/2010/main" val="2343494706"/>
              </p:ext>
            </p:extLst>
          </p:nvPr>
        </p:nvGraphicFramePr>
        <p:xfrm>
          <a:off x="1603513" y="1596177"/>
          <a:ext cx="8984973" cy="4566084"/>
        </p:xfrm>
        <a:graphic>
          <a:graphicData uri="http://schemas.openxmlformats.org/drawingml/2006/table">
            <a:tbl>
              <a:tblPr firstRow="1" firstCol="1" bandRow="1">
                <a:tableStyleId>{5C22544A-7EE6-4342-B048-85BDC9FD1C3A}</a:tableStyleId>
              </a:tblPr>
              <a:tblGrid>
                <a:gridCol w="2371398">
                  <a:extLst>
                    <a:ext uri="{9D8B030D-6E8A-4147-A177-3AD203B41FA5}">
                      <a16:colId xmlns:a16="http://schemas.microsoft.com/office/drawing/2014/main" val="3674990273"/>
                    </a:ext>
                  </a:extLst>
                </a:gridCol>
                <a:gridCol w="2213853">
                  <a:extLst>
                    <a:ext uri="{9D8B030D-6E8A-4147-A177-3AD203B41FA5}">
                      <a16:colId xmlns:a16="http://schemas.microsoft.com/office/drawing/2014/main" val="1029416904"/>
                    </a:ext>
                  </a:extLst>
                </a:gridCol>
                <a:gridCol w="2195197">
                  <a:extLst>
                    <a:ext uri="{9D8B030D-6E8A-4147-A177-3AD203B41FA5}">
                      <a16:colId xmlns:a16="http://schemas.microsoft.com/office/drawing/2014/main" val="1813930600"/>
                    </a:ext>
                  </a:extLst>
                </a:gridCol>
                <a:gridCol w="2204525">
                  <a:extLst>
                    <a:ext uri="{9D8B030D-6E8A-4147-A177-3AD203B41FA5}">
                      <a16:colId xmlns:a16="http://schemas.microsoft.com/office/drawing/2014/main" val="795367645"/>
                    </a:ext>
                  </a:extLst>
                </a:gridCol>
              </a:tblGrid>
              <a:tr h="875904">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Pressure zone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tx2"/>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saved water by  2025</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tx2"/>
                    </a:solidFill>
                  </a:tcPr>
                </a:tc>
                <a:tc>
                  <a:txBody>
                    <a:bodyPr/>
                    <a:lstStyle/>
                    <a:p>
                      <a:pPr marL="0" marR="0" algn="ctr">
                        <a:lnSpc>
                          <a:spcPct val="150000"/>
                        </a:lnSpc>
                        <a:spcBef>
                          <a:spcPts val="0"/>
                        </a:spcBef>
                        <a:spcAft>
                          <a:spcPts val="0"/>
                        </a:spcAft>
                        <a:tabLst>
                          <a:tab pos="4102735" algn="l"/>
                          <a:tab pos="5274310" algn="r"/>
                        </a:tabLst>
                      </a:pPr>
                      <a:r>
                        <a:rPr lang="en-US" sz="1400">
                          <a:effectLst/>
                          <a:latin typeface="Times New Roman" panose="02020603050405020304" pitchFamily="18" charset="0"/>
                          <a:cs typeface="Times New Roman" panose="02020603050405020304" pitchFamily="18" charset="0"/>
                        </a:rPr>
                        <a:t>saved water by 2030</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tx2"/>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saved water by 2040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tx2"/>
                    </a:solidFill>
                  </a:tcPr>
                </a:tc>
                <a:extLst>
                  <a:ext uri="{0D108BD9-81ED-4DB2-BD59-A6C34878D82A}">
                    <a16:rowId xmlns:a16="http://schemas.microsoft.com/office/drawing/2014/main" val="3266988262"/>
                  </a:ext>
                </a:extLst>
              </a:tr>
              <a:tr h="410020">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Asker_Camps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75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a:effectLst/>
                          <a:latin typeface="Times New Roman" panose="02020603050405020304" pitchFamily="18" charset="0"/>
                          <a:cs typeface="Times New Roman" panose="02020603050405020304" pitchFamily="18" charset="0"/>
                        </a:rPr>
                        <a:t>8</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extLst>
                  <a:ext uri="{0D108BD9-81ED-4DB2-BD59-A6C34878D82A}">
                    <a16:rowId xmlns:a16="http://schemas.microsoft.com/office/drawing/2014/main" val="1205253085"/>
                  </a:ext>
                </a:extLst>
              </a:tr>
              <a:tr h="410020">
                <a:tc>
                  <a:txBody>
                    <a:bodyPr/>
                    <a:lstStyle/>
                    <a:p>
                      <a:pPr marL="0" marR="0" algn="ctr">
                        <a:lnSpc>
                          <a:spcPct val="150000"/>
                        </a:lnSpc>
                        <a:spcBef>
                          <a:spcPts val="0"/>
                        </a:spcBef>
                        <a:spcAft>
                          <a:spcPts val="0"/>
                        </a:spcAft>
                        <a:tabLst>
                          <a:tab pos="4102735" algn="l"/>
                          <a:tab pos="5274310" algn="r"/>
                        </a:tabLst>
                      </a:pPr>
                      <a:r>
                        <a:rPr lang="en-US" sz="1400">
                          <a:effectLst/>
                          <a:latin typeface="Times New Roman" panose="02020603050405020304" pitchFamily="18" charset="0"/>
                          <a:cs typeface="Times New Roman" panose="02020603050405020304" pitchFamily="18" charset="0"/>
                        </a:rPr>
                        <a:t>C1_Oldcity</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75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11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22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a:effectLst/>
                          <a:latin typeface="Times New Roman" panose="02020603050405020304" pitchFamily="18" charset="0"/>
                          <a:cs typeface="Times New Roman" panose="02020603050405020304" pitchFamily="18" charset="0"/>
                        </a:rPr>
                        <a:t>44</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extLst>
                  <a:ext uri="{0D108BD9-81ED-4DB2-BD59-A6C34878D82A}">
                    <a16:rowId xmlns:a16="http://schemas.microsoft.com/office/drawing/2014/main" val="523828547"/>
                  </a:ext>
                </a:extLst>
              </a:tr>
              <a:tr h="410020">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C1E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75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11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23</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46</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extLst>
                  <a:ext uri="{0D108BD9-81ED-4DB2-BD59-A6C34878D82A}">
                    <a16:rowId xmlns:a16="http://schemas.microsoft.com/office/drawing/2014/main" val="2319173073"/>
                  </a:ext>
                </a:extLst>
              </a:tr>
              <a:tr h="410020">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C1W</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75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11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21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42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extLst>
                  <a:ext uri="{0D108BD9-81ED-4DB2-BD59-A6C34878D82A}">
                    <a16:rowId xmlns:a16="http://schemas.microsoft.com/office/drawing/2014/main" val="2990414601"/>
                  </a:ext>
                </a:extLst>
              </a:tr>
              <a:tr h="410020">
                <a:tc>
                  <a:txBody>
                    <a:bodyPr/>
                    <a:lstStyle/>
                    <a:p>
                      <a:pPr marL="0" marR="0" algn="ctr">
                        <a:lnSpc>
                          <a:spcPct val="150000"/>
                        </a:lnSpc>
                        <a:spcBef>
                          <a:spcPts val="0"/>
                        </a:spcBef>
                        <a:spcAft>
                          <a:spcPts val="0"/>
                        </a:spcAft>
                        <a:tabLst>
                          <a:tab pos="4102735" algn="l"/>
                          <a:tab pos="5274310" algn="r"/>
                        </a:tabLst>
                      </a:pPr>
                      <a:r>
                        <a:rPr lang="en-US" sz="1400">
                          <a:effectLst/>
                          <a:latin typeface="Times New Roman" panose="02020603050405020304" pitchFamily="18" charset="0"/>
                          <a:cs typeface="Times New Roman" panose="02020603050405020304" pitchFamily="18" charset="0"/>
                        </a:rPr>
                        <a:t>E0.1</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75000"/>
                      </a:schemeClr>
                    </a:solidFill>
                  </a:tcPr>
                </a:tc>
                <a:tc>
                  <a:txBody>
                    <a:bodyPr/>
                    <a:lstStyle/>
                    <a:p>
                      <a:pPr marL="0" marR="0" algn="ctr">
                        <a:lnSpc>
                          <a:spcPct val="150000"/>
                        </a:lnSpc>
                        <a:spcBef>
                          <a:spcPts val="0"/>
                        </a:spcBef>
                        <a:spcAft>
                          <a:spcPts val="0"/>
                        </a:spcAft>
                        <a:tabLst>
                          <a:tab pos="4102735" algn="l"/>
                          <a:tab pos="5274310" algn="r"/>
                        </a:tabLst>
                      </a:pPr>
                      <a:r>
                        <a:rPr lang="en-US" sz="1400">
                          <a:effectLst/>
                          <a:latin typeface="Times New Roman" panose="02020603050405020304" pitchFamily="18" charset="0"/>
                          <a:cs typeface="Times New Roman" panose="02020603050405020304" pitchFamily="18" charset="0"/>
                        </a:rPr>
                        <a:t>8</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16</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32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extLst>
                  <a:ext uri="{0D108BD9-81ED-4DB2-BD59-A6C34878D82A}">
                    <a16:rowId xmlns:a16="http://schemas.microsoft.com/office/drawing/2014/main" val="2295422621"/>
                  </a:ext>
                </a:extLst>
              </a:tr>
              <a:tr h="410020">
                <a:tc>
                  <a:txBody>
                    <a:bodyPr/>
                    <a:lstStyle/>
                    <a:p>
                      <a:pPr marL="0" marR="0" algn="ctr">
                        <a:lnSpc>
                          <a:spcPct val="150000"/>
                        </a:lnSpc>
                        <a:spcBef>
                          <a:spcPts val="0"/>
                        </a:spcBef>
                        <a:spcAft>
                          <a:spcPts val="0"/>
                        </a:spcAft>
                        <a:tabLst>
                          <a:tab pos="4102735" algn="l"/>
                          <a:tab pos="5274310" algn="r"/>
                        </a:tabLst>
                      </a:pPr>
                      <a:r>
                        <a:rPr lang="en-US" sz="1400">
                          <a:effectLst/>
                          <a:latin typeface="Times New Roman" panose="02020603050405020304" pitchFamily="18" charset="0"/>
                          <a:cs typeface="Times New Roman" panose="02020603050405020304" pitchFamily="18" charset="0"/>
                        </a:rPr>
                        <a:t>E0.2</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75000"/>
                      </a:schemeClr>
                    </a:solidFill>
                  </a:tcPr>
                </a:tc>
                <a:tc>
                  <a:txBody>
                    <a:bodyPr/>
                    <a:lstStyle/>
                    <a:p>
                      <a:pPr marL="0" marR="0" algn="ctr">
                        <a:lnSpc>
                          <a:spcPct val="150000"/>
                        </a:lnSpc>
                        <a:spcBef>
                          <a:spcPts val="0"/>
                        </a:spcBef>
                        <a:spcAft>
                          <a:spcPts val="0"/>
                        </a:spcAft>
                        <a:tabLst>
                          <a:tab pos="4102735" algn="l"/>
                          <a:tab pos="5274310" algn="r"/>
                        </a:tabLst>
                      </a:pPr>
                      <a:r>
                        <a:rPr lang="en-US" sz="1400">
                          <a:effectLst/>
                          <a:latin typeface="Times New Roman" panose="02020603050405020304" pitchFamily="18" charset="0"/>
                          <a:cs typeface="Times New Roman" panose="02020603050405020304" pitchFamily="18" charset="0"/>
                        </a:rPr>
                        <a:t>9</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18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35</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extLst>
                  <a:ext uri="{0D108BD9-81ED-4DB2-BD59-A6C34878D82A}">
                    <a16:rowId xmlns:a16="http://schemas.microsoft.com/office/drawing/2014/main" val="722439485"/>
                  </a:ext>
                </a:extLst>
              </a:tr>
              <a:tr h="410020">
                <a:tc>
                  <a:txBody>
                    <a:bodyPr/>
                    <a:lstStyle/>
                    <a:p>
                      <a:pPr marL="0" marR="0" algn="ctr">
                        <a:lnSpc>
                          <a:spcPct val="150000"/>
                        </a:lnSpc>
                        <a:spcBef>
                          <a:spcPts val="0"/>
                        </a:spcBef>
                        <a:spcAft>
                          <a:spcPts val="0"/>
                        </a:spcAft>
                        <a:tabLst>
                          <a:tab pos="4102735" algn="l"/>
                          <a:tab pos="5274310" algn="r"/>
                        </a:tabLst>
                      </a:pPr>
                      <a:r>
                        <a:rPr lang="en-US" sz="1400">
                          <a:effectLst/>
                          <a:latin typeface="Times New Roman" panose="02020603050405020304" pitchFamily="18" charset="0"/>
                          <a:cs typeface="Times New Roman" panose="02020603050405020304" pitchFamily="18" charset="0"/>
                        </a:rPr>
                        <a:t>E0.3</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75000"/>
                      </a:schemeClr>
                    </a:solidFill>
                  </a:tcPr>
                </a:tc>
                <a:tc>
                  <a:txBody>
                    <a:bodyPr/>
                    <a:lstStyle/>
                    <a:p>
                      <a:pPr marL="0" marR="0" algn="ctr">
                        <a:lnSpc>
                          <a:spcPct val="150000"/>
                        </a:lnSpc>
                        <a:spcBef>
                          <a:spcPts val="0"/>
                        </a:spcBef>
                        <a:spcAft>
                          <a:spcPts val="0"/>
                        </a:spcAft>
                        <a:tabLst>
                          <a:tab pos="4102735" algn="l"/>
                          <a:tab pos="5274310" algn="r"/>
                        </a:tabLst>
                      </a:pPr>
                      <a:r>
                        <a:rPr lang="en-US" sz="1400">
                          <a:effectLst/>
                          <a:latin typeface="Times New Roman" panose="02020603050405020304" pitchFamily="18" charset="0"/>
                          <a:cs typeface="Times New Roman" panose="02020603050405020304" pitchFamily="18" charset="0"/>
                        </a:rPr>
                        <a:t>4</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16</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extLst>
                  <a:ext uri="{0D108BD9-81ED-4DB2-BD59-A6C34878D82A}">
                    <a16:rowId xmlns:a16="http://schemas.microsoft.com/office/drawing/2014/main" val="3265963027"/>
                  </a:ext>
                </a:extLst>
              </a:tr>
              <a:tr h="410020">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Ein_Camp</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75000"/>
                      </a:schemeClr>
                    </a:solidFill>
                  </a:tcPr>
                </a:tc>
                <a:tc>
                  <a:txBody>
                    <a:bodyPr/>
                    <a:lstStyle/>
                    <a:p>
                      <a:pPr marL="0" marR="0" algn="ctr">
                        <a:lnSpc>
                          <a:spcPct val="150000"/>
                        </a:lnSpc>
                        <a:spcBef>
                          <a:spcPts val="0"/>
                        </a:spcBef>
                        <a:spcAft>
                          <a:spcPts val="0"/>
                        </a:spcAft>
                        <a:tabLst>
                          <a:tab pos="4102735" algn="l"/>
                          <a:tab pos="5274310" algn="r"/>
                        </a:tabLst>
                      </a:pPr>
                      <a:r>
                        <a:rPr lang="en-US" sz="1400">
                          <a:effectLst/>
                          <a:latin typeface="Times New Roman" panose="02020603050405020304" pitchFamily="18" charset="0"/>
                          <a:cs typeface="Times New Roman" panose="02020603050405020304" pitchFamily="18" charset="0"/>
                        </a:rPr>
                        <a:t>7</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14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28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extLst>
                  <a:ext uri="{0D108BD9-81ED-4DB2-BD59-A6C34878D82A}">
                    <a16:rowId xmlns:a16="http://schemas.microsoft.com/office/drawing/2014/main" val="176413774"/>
                  </a:ext>
                </a:extLst>
              </a:tr>
              <a:tr h="410020">
                <a:tc>
                  <a:txBody>
                    <a:bodyPr/>
                    <a:lstStyle/>
                    <a:p>
                      <a:pPr marL="0" marR="0" algn="ctr">
                        <a:lnSpc>
                          <a:spcPct val="150000"/>
                        </a:lnSpc>
                        <a:spcBef>
                          <a:spcPts val="0"/>
                        </a:spcBef>
                        <a:spcAft>
                          <a:spcPts val="0"/>
                        </a:spcAft>
                        <a:tabLst>
                          <a:tab pos="4102735" algn="l"/>
                          <a:tab pos="5274310" algn="r"/>
                        </a:tabLst>
                      </a:pPr>
                      <a:r>
                        <a:rPr lang="en-US" sz="1400">
                          <a:effectLst/>
                          <a:latin typeface="Times New Roman" panose="02020603050405020304" pitchFamily="18" charset="0"/>
                          <a:cs typeface="Times New Roman" panose="02020603050405020304" pitchFamily="18" charset="0"/>
                        </a:rPr>
                        <a:t>NE1</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75000"/>
                      </a:schemeClr>
                    </a:solidFill>
                  </a:tcPr>
                </a:tc>
                <a:tc>
                  <a:txBody>
                    <a:bodyPr/>
                    <a:lstStyle/>
                    <a:p>
                      <a:pPr marL="0" marR="0" algn="ctr">
                        <a:lnSpc>
                          <a:spcPct val="150000"/>
                        </a:lnSpc>
                        <a:spcBef>
                          <a:spcPts val="0"/>
                        </a:spcBef>
                        <a:spcAft>
                          <a:spcPts val="0"/>
                        </a:spcAft>
                        <a:tabLst>
                          <a:tab pos="4102735" algn="l"/>
                          <a:tab pos="5274310" algn="r"/>
                        </a:tabLst>
                      </a:pPr>
                      <a:r>
                        <a:rPr lang="en-US" sz="1400">
                          <a:effectLst/>
                          <a:latin typeface="Times New Roman" panose="02020603050405020304" pitchFamily="18" charset="0"/>
                          <a:cs typeface="Times New Roman" panose="02020603050405020304" pitchFamily="18" charset="0"/>
                        </a:rPr>
                        <a:t>11</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22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tc>
                  <a:txBody>
                    <a:bodyPr/>
                    <a:lstStyle/>
                    <a:p>
                      <a:pPr marL="0" marR="0" algn="ctr">
                        <a:lnSpc>
                          <a:spcPct val="150000"/>
                        </a:lnSpc>
                        <a:spcBef>
                          <a:spcPts val="0"/>
                        </a:spcBef>
                        <a:spcAft>
                          <a:spcPts val="0"/>
                        </a:spcAft>
                        <a:tabLst>
                          <a:tab pos="4102735" algn="l"/>
                          <a:tab pos="5274310" algn="r"/>
                        </a:tabLst>
                      </a:pPr>
                      <a:r>
                        <a:rPr lang="en-US" sz="1400" dirty="0">
                          <a:effectLst/>
                          <a:latin typeface="Times New Roman" panose="02020603050405020304" pitchFamily="18" charset="0"/>
                          <a:cs typeface="Times New Roman" panose="02020603050405020304" pitchFamily="18" charset="0"/>
                        </a:rPr>
                        <a:t>45</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072" marR="34072" marT="0" marB="0" anchor="ctr">
                    <a:solidFill>
                      <a:schemeClr val="bg2">
                        <a:lumMod val="60000"/>
                        <a:lumOff val="40000"/>
                      </a:schemeClr>
                    </a:solidFill>
                  </a:tcPr>
                </a:tc>
                <a:extLst>
                  <a:ext uri="{0D108BD9-81ED-4DB2-BD59-A6C34878D82A}">
                    <a16:rowId xmlns:a16="http://schemas.microsoft.com/office/drawing/2014/main" val="1075919959"/>
                  </a:ext>
                </a:extLst>
              </a:tr>
            </a:tbl>
          </a:graphicData>
        </a:graphic>
      </p:graphicFrame>
    </p:spTree>
    <p:extLst>
      <p:ext uri="{BB962C8B-B14F-4D97-AF65-F5344CB8AC3E}">
        <p14:creationId xmlns:p14="http://schemas.microsoft.com/office/powerpoint/2010/main" val="4194547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F7CFA-23A8-4066-90EF-9A0FD2C58C51}"/>
              </a:ext>
            </a:extLst>
          </p:cNvPr>
          <p:cNvSpPr>
            <a:spLocks noGrp="1"/>
          </p:cNvSpPr>
          <p:nvPr>
            <p:ph type="title"/>
          </p:nvPr>
        </p:nvSpPr>
        <p:spPr>
          <a:xfrm>
            <a:off x="913774" y="0"/>
            <a:ext cx="10364451" cy="1596177"/>
          </a:xfrm>
        </p:spPr>
        <p:txBody>
          <a:bodyPr/>
          <a:lstStyle/>
          <a:p>
            <a:r>
              <a:rPr lang="en-US" sz="3600"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Rehabilitation of Existing Network</a:t>
            </a:r>
            <a:endParaRPr lang="en-US" dirty="0"/>
          </a:p>
        </p:txBody>
      </p:sp>
      <p:sp>
        <p:nvSpPr>
          <p:cNvPr id="3" name="Content Placeholder 2">
            <a:extLst>
              <a:ext uri="{FF2B5EF4-FFF2-40B4-BE49-F238E27FC236}">
                <a16:creationId xmlns:a16="http://schemas.microsoft.com/office/drawing/2014/main" id="{795572C0-4F5C-4C23-87A4-6293CFC3B613}"/>
              </a:ext>
            </a:extLst>
          </p:cNvPr>
          <p:cNvSpPr>
            <a:spLocks noGrp="1"/>
          </p:cNvSpPr>
          <p:nvPr>
            <p:ph sz="quarter" idx="13"/>
          </p:nvPr>
        </p:nvSpPr>
        <p:spPr>
          <a:xfrm>
            <a:off x="914399" y="1596177"/>
            <a:ext cx="10363826" cy="5261823"/>
          </a:xfrm>
        </p:spPr>
        <p:txBody>
          <a:bodyPr/>
          <a:lstStyle/>
          <a:p>
            <a:pPr marL="0" indent="0">
              <a:buNone/>
            </a:pPr>
            <a:r>
              <a:rPr lang="en-US" dirty="0">
                <a:solidFill>
                  <a:schemeClr val="tx2"/>
                </a:solidFill>
                <a:latin typeface="Times New Roman" panose="02020603050405020304" pitchFamily="18" charset="0"/>
                <a:cs typeface="Times New Roman" panose="02020603050405020304" pitchFamily="18" charset="0"/>
              </a:rPr>
              <a:t>Rainwater harvesting</a:t>
            </a:r>
          </a:p>
          <a:p>
            <a:pPr marL="0" indent="0">
              <a:buNone/>
            </a:pPr>
            <a:r>
              <a:rPr lang="en-US" sz="1600" dirty="0">
                <a:effectLst/>
                <a:latin typeface="Times New Roman" panose="02020603050405020304" pitchFamily="18" charset="0"/>
                <a:ea typeface="Calibri" panose="020F0502020204030204" pitchFamily="34" charset="0"/>
              </a:rPr>
              <a:t>is One of the effective ways to reduce overall consumed water in residential and agricultural utilities, it collects the water from roofs and reuse it as an alternative of water consumed in bathrooms and soft irrigation.</a:t>
            </a:r>
          </a:p>
          <a:p>
            <a:pPr marL="0" indent="0">
              <a:buNone/>
            </a:pPr>
            <a:r>
              <a:rPr lang="en-US" sz="1600" dirty="0">
                <a:solidFill>
                  <a:schemeClr val="tx2"/>
                </a:solidFill>
                <a:latin typeface="Times New Roman" panose="02020603050405020304" pitchFamily="18" charset="0"/>
                <a:cs typeface="Times New Roman" panose="02020603050405020304" pitchFamily="18" charset="0"/>
              </a:rPr>
              <a:t>- Classification of areas:</a:t>
            </a:r>
          </a:p>
          <a:p>
            <a:pPr marL="0" indent="0">
              <a:buNone/>
            </a:pPr>
            <a:endParaRPr lang="en-US" sz="1600" dirty="0">
              <a:solidFill>
                <a:schemeClr val="tx2"/>
              </a:solidFill>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DD335AA6-7644-448A-98AD-6C27776789AF}"/>
              </a:ext>
            </a:extLst>
          </p:cNvPr>
          <p:cNvGraphicFramePr>
            <a:graphicFrameLocks noGrp="1"/>
          </p:cNvGraphicFramePr>
          <p:nvPr>
            <p:extLst>
              <p:ext uri="{D42A27DB-BD31-4B8C-83A1-F6EECF244321}">
                <p14:modId xmlns:p14="http://schemas.microsoft.com/office/powerpoint/2010/main" val="1301430178"/>
              </p:ext>
            </p:extLst>
          </p:nvPr>
        </p:nvGraphicFramePr>
        <p:xfrm>
          <a:off x="913774" y="3565391"/>
          <a:ext cx="5827754" cy="2663129"/>
        </p:xfrm>
        <a:graphic>
          <a:graphicData uri="http://schemas.openxmlformats.org/drawingml/2006/table">
            <a:tbl>
              <a:tblPr firstRow="1" firstCol="1" bandRow="1">
                <a:tableStyleId>{5C22544A-7EE6-4342-B048-85BDC9FD1C3A}</a:tableStyleId>
              </a:tblPr>
              <a:tblGrid>
                <a:gridCol w="2913877">
                  <a:extLst>
                    <a:ext uri="{9D8B030D-6E8A-4147-A177-3AD203B41FA5}">
                      <a16:colId xmlns:a16="http://schemas.microsoft.com/office/drawing/2014/main" val="886759880"/>
                    </a:ext>
                  </a:extLst>
                </a:gridCol>
                <a:gridCol w="2913877">
                  <a:extLst>
                    <a:ext uri="{9D8B030D-6E8A-4147-A177-3AD203B41FA5}">
                      <a16:colId xmlns:a16="http://schemas.microsoft.com/office/drawing/2014/main" val="3697575562"/>
                    </a:ext>
                  </a:extLst>
                </a:gridCol>
              </a:tblGrid>
              <a:tr h="380447">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Name of category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Description</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extLst>
                  <a:ext uri="{0D108BD9-81ED-4DB2-BD59-A6C34878D82A}">
                    <a16:rowId xmlns:a16="http://schemas.microsoft.com/office/drawing/2014/main" val="2590554951"/>
                  </a:ext>
                </a:extLst>
              </a:tr>
              <a:tr h="380447">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A</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2-storey buildings/ villas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2496612658"/>
                  </a:ext>
                </a:extLst>
              </a:tr>
              <a:tr h="380447">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B</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Up to 7-storey buildings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76182571"/>
                  </a:ext>
                </a:extLst>
              </a:tr>
              <a:tr h="380447">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C</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Up to 4-storey buildings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1433882465"/>
                  </a:ext>
                </a:extLst>
              </a:tr>
              <a:tr h="380447">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D</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7-10 floors, commercial areas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4165111078"/>
                  </a:ext>
                </a:extLst>
              </a:tr>
              <a:tr h="380447">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F</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Old City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1389234849"/>
                  </a:ext>
                </a:extLst>
              </a:tr>
              <a:tr h="380447">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G</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Refugee Camps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3665685076"/>
                  </a:ext>
                </a:extLst>
              </a:tr>
            </a:tbl>
          </a:graphicData>
        </a:graphic>
      </p:graphicFrame>
    </p:spTree>
    <p:extLst>
      <p:ext uri="{BB962C8B-B14F-4D97-AF65-F5344CB8AC3E}">
        <p14:creationId xmlns:p14="http://schemas.microsoft.com/office/powerpoint/2010/main" val="30728297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B1C67-1279-4F73-A3BA-0F6CFE026A90}"/>
              </a:ext>
            </a:extLst>
          </p:cNvPr>
          <p:cNvSpPr>
            <a:spLocks noGrp="1"/>
          </p:cNvSpPr>
          <p:nvPr>
            <p:ph type="title"/>
          </p:nvPr>
        </p:nvSpPr>
        <p:spPr>
          <a:xfrm>
            <a:off x="913774" y="0"/>
            <a:ext cx="10364451" cy="1596177"/>
          </a:xfrm>
        </p:spPr>
        <p:txBody>
          <a:bodyPr/>
          <a:lstStyle/>
          <a:p>
            <a:r>
              <a:rPr lang="en-US" sz="3600"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Rehabilitation of Existing Network</a:t>
            </a:r>
            <a:endParaRPr lang="en-US" dirty="0"/>
          </a:p>
        </p:txBody>
      </p:sp>
      <p:sp>
        <p:nvSpPr>
          <p:cNvPr id="3" name="Content Placeholder 2">
            <a:extLst>
              <a:ext uri="{FF2B5EF4-FFF2-40B4-BE49-F238E27FC236}">
                <a16:creationId xmlns:a16="http://schemas.microsoft.com/office/drawing/2014/main" id="{B067B538-8ADD-46C4-B4B7-A8C900E85C28}"/>
              </a:ext>
            </a:extLst>
          </p:cNvPr>
          <p:cNvSpPr>
            <a:spLocks noGrp="1"/>
          </p:cNvSpPr>
          <p:nvPr>
            <p:ph sz="quarter" idx="13"/>
          </p:nvPr>
        </p:nvSpPr>
        <p:spPr>
          <a:xfrm>
            <a:off x="533289" y="1476907"/>
            <a:ext cx="10363826" cy="5261823"/>
          </a:xfrm>
        </p:spPr>
        <p:txBody>
          <a:bodyPr>
            <a:normAutofit/>
          </a:bodyPr>
          <a:lstStyle/>
          <a:p>
            <a:pPr marL="0" indent="0">
              <a:buNone/>
            </a:pPr>
            <a:r>
              <a:rPr lang="en-US" sz="1600" dirty="0">
                <a:solidFill>
                  <a:schemeClr val="tx2"/>
                </a:solidFill>
                <a:latin typeface="Times New Roman" panose="02020603050405020304" pitchFamily="18" charset="0"/>
                <a:cs typeface="Times New Roman" panose="02020603050405020304" pitchFamily="18" charset="0"/>
              </a:rPr>
              <a:t>- Classification of collecting rainwater areas</a:t>
            </a:r>
          </a:p>
          <a:p>
            <a:pPr marL="0" indent="0">
              <a:buNone/>
            </a:pPr>
            <a:endParaRPr lang="en-US" sz="1600" dirty="0">
              <a:solidFill>
                <a:schemeClr val="tx2"/>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2"/>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2"/>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2"/>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2"/>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2"/>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2"/>
              </a:solidFill>
              <a:latin typeface="Times New Roman" panose="02020603050405020304" pitchFamily="18" charset="0"/>
              <a:cs typeface="Times New Roman" panose="02020603050405020304" pitchFamily="18" charset="0"/>
            </a:endParaRPr>
          </a:p>
          <a:p>
            <a:pPr>
              <a:buFontTx/>
              <a:buChar char="-"/>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the average household size in 2019 was 5.1 individuals per family</a:t>
            </a:r>
          </a:p>
          <a:p>
            <a:pPr marL="0" indent="0">
              <a:buNone/>
            </a:pPr>
            <a:endPar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1600" dirty="0">
              <a:solidFill>
                <a:schemeClr val="tx2"/>
              </a:solidFill>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5EC23161-D284-4B01-BAF2-7BC53EEDD9CC}"/>
              </a:ext>
            </a:extLst>
          </p:cNvPr>
          <p:cNvGraphicFramePr>
            <a:graphicFrameLocks noGrp="1"/>
          </p:cNvGraphicFramePr>
          <p:nvPr>
            <p:extLst>
              <p:ext uri="{D42A27DB-BD31-4B8C-83A1-F6EECF244321}">
                <p14:modId xmlns:p14="http://schemas.microsoft.com/office/powerpoint/2010/main" val="3944316777"/>
              </p:ext>
            </p:extLst>
          </p:nvPr>
        </p:nvGraphicFramePr>
        <p:xfrm>
          <a:off x="533289" y="2066852"/>
          <a:ext cx="5562710" cy="2226497"/>
        </p:xfrm>
        <a:graphic>
          <a:graphicData uri="http://schemas.openxmlformats.org/drawingml/2006/table">
            <a:tbl>
              <a:tblPr firstRow="1" firstCol="1" bandRow="1">
                <a:tableStyleId>{5C22544A-7EE6-4342-B048-85BDC9FD1C3A}</a:tableStyleId>
              </a:tblPr>
              <a:tblGrid>
                <a:gridCol w="2781355">
                  <a:extLst>
                    <a:ext uri="{9D8B030D-6E8A-4147-A177-3AD203B41FA5}">
                      <a16:colId xmlns:a16="http://schemas.microsoft.com/office/drawing/2014/main" val="4173775277"/>
                    </a:ext>
                  </a:extLst>
                </a:gridCol>
                <a:gridCol w="2781355">
                  <a:extLst>
                    <a:ext uri="{9D8B030D-6E8A-4147-A177-3AD203B41FA5}">
                      <a16:colId xmlns:a16="http://schemas.microsoft.com/office/drawing/2014/main" val="2517862383"/>
                    </a:ext>
                  </a:extLst>
                </a:gridCol>
              </a:tblGrid>
              <a:tr h="318071">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Name of category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Collecting rainwater area</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extLst>
                  <a:ext uri="{0D108BD9-81ED-4DB2-BD59-A6C34878D82A}">
                    <a16:rowId xmlns:a16="http://schemas.microsoft.com/office/drawing/2014/main" val="3124868156"/>
                  </a:ext>
                </a:extLst>
              </a:tr>
              <a:tr h="318071">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250m</a:t>
                      </a:r>
                      <a:r>
                        <a:rPr lang="en-US" sz="1400" baseline="30000" dirty="0">
                          <a:effectLst/>
                          <a:latin typeface="Times New Roman" panose="02020603050405020304" pitchFamily="18" charset="0"/>
                          <a:cs typeface="Times New Roman" panose="02020603050405020304" pitchFamily="18" charset="0"/>
                        </a:rPr>
                        <a:t>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3208630199"/>
                  </a:ext>
                </a:extLst>
              </a:tr>
              <a:tr h="318071">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B</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600m</a:t>
                      </a:r>
                      <a:r>
                        <a:rPr lang="en-US" sz="1400" baseline="30000" dirty="0">
                          <a:effectLst/>
                          <a:latin typeface="Times New Roman" panose="02020603050405020304" pitchFamily="18" charset="0"/>
                          <a:cs typeface="Times New Roman" panose="02020603050405020304" pitchFamily="18" charset="0"/>
                        </a:rPr>
                        <a:t>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2314709707"/>
                  </a:ext>
                </a:extLst>
              </a:tr>
              <a:tr h="318071">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C</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300m</a:t>
                      </a:r>
                      <a:r>
                        <a:rPr lang="en-US" sz="1400" baseline="30000" dirty="0">
                          <a:effectLst/>
                          <a:latin typeface="Times New Roman" panose="02020603050405020304" pitchFamily="18" charset="0"/>
                          <a:cs typeface="Times New Roman" panose="02020603050405020304" pitchFamily="18" charset="0"/>
                        </a:rPr>
                        <a:t>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4095968657"/>
                  </a:ext>
                </a:extLst>
              </a:tr>
              <a:tr h="318071">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D</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600m</a:t>
                      </a:r>
                      <a:r>
                        <a:rPr lang="en-US" sz="1400" baseline="30000" dirty="0">
                          <a:effectLst/>
                          <a:latin typeface="Times New Roman" panose="02020603050405020304" pitchFamily="18" charset="0"/>
                          <a:cs typeface="Times New Roman" panose="02020603050405020304" pitchFamily="18" charset="0"/>
                        </a:rPr>
                        <a:t>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2581972702"/>
                  </a:ext>
                </a:extLst>
              </a:tr>
              <a:tr h="318071">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F</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150m</a:t>
                      </a:r>
                      <a:r>
                        <a:rPr lang="en-US" sz="1400" baseline="30000" dirty="0">
                          <a:effectLst/>
                          <a:latin typeface="Times New Roman" panose="02020603050405020304" pitchFamily="18" charset="0"/>
                          <a:cs typeface="Times New Roman" panose="02020603050405020304" pitchFamily="18" charset="0"/>
                        </a:rPr>
                        <a:t>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850256478"/>
                  </a:ext>
                </a:extLst>
              </a:tr>
              <a:tr h="318071">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G</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300m</a:t>
                      </a:r>
                      <a:r>
                        <a:rPr lang="en-US" sz="1400" baseline="30000" dirty="0">
                          <a:effectLst/>
                          <a:latin typeface="Times New Roman" panose="02020603050405020304" pitchFamily="18" charset="0"/>
                          <a:cs typeface="Times New Roman" panose="02020603050405020304" pitchFamily="18" charset="0"/>
                        </a:rPr>
                        <a:t>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169700784"/>
                  </a:ext>
                </a:extLst>
              </a:tr>
            </a:tbl>
          </a:graphicData>
        </a:graphic>
      </p:graphicFrame>
    </p:spTree>
    <p:extLst>
      <p:ext uri="{BB962C8B-B14F-4D97-AF65-F5344CB8AC3E}">
        <p14:creationId xmlns:p14="http://schemas.microsoft.com/office/powerpoint/2010/main" val="2621381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6EAEB-3E3D-4DC3-883D-39494E92CD73}"/>
              </a:ext>
            </a:extLst>
          </p:cNvPr>
          <p:cNvSpPr>
            <a:spLocks noGrp="1"/>
          </p:cNvSpPr>
          <p:nvPr>
            <p:ph type="title"/>
          </p:nvPr>
        </p:nvSpPr>
        <p:spPr>
          <a:xfrm>
            <a:off x="913149" y="0"/>
            <a:ext cx="10364451" cy="1596177"/>
          </a:xfrm>
        </p:spPr>
        <p:txBody>
          <a:bodyPr/>
          <a:lstStyle/>
          <a:p>
            <a:r>
              <a:rPr lang="en-US" sz="3600"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Rehabilitation of Existing Network</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7B428CD-39B8-4CF9-B3A4-FCCB4792C740}"/>
                  </a:ext>
                </a:extLst>
              </p:cNvPr>
              <p:cNvSpPr>
                <a:spLocks noGrp="1"/>
              </p:cNvSpPr>
              <p:nvPr>
                <p:ph sz="quarter" idx="13"/>
              </p:nvPr>
            </p:nvSpPr>
            <p:spPr>
              <a:xfrm>
                <a:off x="913149" y="1596177"/>
                <a:ext cx="10363826" cy="5261823"/>
              </a:xfrm>
            </p:spPr>
            <p:txBody>
              <a:bodyPr>
                <a:normAutofit/>
              </a:bodyPr>
              <a:lstStyle/>
              <a:p>
                <a:pPr marL="0" indent="0">
                  <a:buNone/>
                </a:pPr>
                <a:r>
                  <a:rPr lang="en-US" sz="1600" dirty="0">
                    <a:solidFill>
                      <a:schemeClr val="tx2"/>
                    </a:solidFill>
                    <a:latin typeface="Times New Roman" panose="02020603050405020304" pitchFamily="18" charset="0"/>
                    <a:cs typeface="Times New Roman" panose="02020603050405020304" pitchFamily="18" charset="0"/>
                  </a:rPr>
                  <a:t>Calculating harvested rainwater steps:</a:t>
                </a:r>
              </a:p>
              <a:p>
                <a:pPr>
                  <a:buFontTx/>
                  <a:buChar char="-"/>
                </a:pPr>
                <a:endParaRPr lang="en-US" sz="1600" dirty="0">
                  <a:latin typeface="Times New Roman" panose="02020603050405020304" pitchFamily="18" charset="0"/>
                  <a:cs typeface="Times New Roman" panose="02020603050405020304" pitchFamily="18" charset="0"/>
                </a:endParaRPr>
              </a:p>
              <a:p>
                <a:pPr>
                  <a:buFontTx/>
                  <a:buChar char="-"/>
                </a:pPr>
                <a:r>
                  <a:rPr lang="en-US" sz="1600" dirty="0">
                    <a:latin typeface="Times New Roman" panose="02020603050405020304" pitchFamily="18" charset="0"/>
                    <a:cs typeface="Times New Roman" panose="02020603050405020304" pitchFamily="18" charset="0"/>
                  </a:rPr>
                  <a:t>Population</a:t>
                </a:r>
              </a:p>
              <a:p>
                <a:pPr>
                  <a:buFontTx/>
                  <a:buChar char="-"/>
                </a:pPr>
                <a:endParaRPr lang="en-US" sz="1600" dirty="0">
                  <a:latin typeface="Times New Roman" panose="02020603050405020304" pitchFamily="18" charset="0"/>
                  <a:cs typeface="Times New Roman" panose="02020603050405020304" pitchFamily="18" charset="0"/>
                </a:endParaRPr>
              </a:p>
              <a:p>
                <a:pPr>
                  <a:buFontTx/>
                  <a:buChar char="-"/>
                </a:pPr>
                <a:endParaRPr lang="en-US" sz="1600" dirty="0">
                  <a:latin typeface="Times New Roman" panose="02020603050405020304" pitchFamily="18" charset="0"/>
                  <a:cs typeface="Times New Roman" panose="02020603050405020304" pitchFamily="18" charset="0"/>
                </a:endParaRPr>
              </a:p>
              <a:p>
                <a:pPr>
                  <a:buFontTx/>
                  <a:buChar char="-"/>
                </a:pPr>
                <a:endParaRPr lang="en-US" sz="1600" dirty="0">
                  <a:latin typeface="Times New Roman" panose="02020603050405020304" pitchFamily="18" charset="0"/>
                  <a:cs typeface="Times New Roman" panose="02020603050405020304" pitchFamily="18" charset="0"/>
                </a:endParaRPr>
              </a:p>
              <a:p>
                <a:pPr>
                  <a:buFontTx/>
                  <a:buChar char="-"/>
                </a:pP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Number of apartments:</a:t>
                </a:r>
              </a:p>
              <a:p>
                <a:pPr marL="0" indent="0">
                  <a:buNone/>
                </a:pPr>
                <a14:m>
                  <m:oMathPara xmlns:m="http://schemas.openxmlformats.org/officeDocument/2006/math">
                    <m:oMathParaPr>
                      <m:jc m:val="left"/>
                    </m:oMathParaPr>
                    <m:oMath xmlns:m="http://schemas.openxmlformats.org/officeDocument/2006/math">
                      <m:r>
                        <a:rPr lang="en-US" sz="1600" i="1" smtClean="0">
                          <a:effectLst/>
                          <a:latin typeface="Cambria Math" panose="02040503050406030204" pitchFamily="18" charset="0"/>
                          <a:ea typeface="Calibri" panose="020F0502020204030204" pitchFamily="34" charset="0"/>
                          <a:cs typeface="Times New Roman" panose="02020603050405020304" pitchFamily="18" charset="0"/>
                        </a:rPr>
                        <m:t>𝑛𝑢𝑚𝑏𝑒𝑟</m:t>
                      </m:r>
                      <m:r>
                        <a:rPr lang="en-US" sz="1600"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1600" i="1" smtClean="0">
                          <a:effectLst/>
                          <a:latin typeface="Cambria Math" panose="02040503050406030204" pitchFamily="18" charset="0"/>
                          <a:ea typeface="Calibri" panose="020F0502020204030204" pitchFamily="34" charset="0"/>
                          <a:cs typeface="Times New Roman" panose="02020603050405020304" pitchFamily="18" charset="0"/>
                        </a:rPr>
                        <m:t>𝑜𝑓</m:t>
                      </m:r>
                      <m:r>
                        <a:rPr lang="en-US" sz="1600"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1600" i="1" smtClean="0">
                          <a:effectLst/>
                          <a:latin typeface="Cambria Math" panose="02040503050406030204" pitchFamily="18" charset="0"/>
                          <a:ea typeface="Calibri" panose="020F0502020204030204" pitchFamily="34" charset="0"/>
                          <a:cs typeface="Times New Roman" panose="02020603050405020304" pitchFamily="18" charset="0"/>
                        </a:rPr>
                        <m:t>𝑎𝑝𝑎𝑟𝑡𝑚𝑒𝑛𝑡𝑠</m:t>
                      </m:r>
                      <m:r>
                        <a:rPr lang="en-US" sz="160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b="0" i="1" smtClean="0">
                              <a:effectLst/>
                              <a:latin typeface="Cambria Math" panose="02040503050406030204" pitchFamily="18" charset="0"/>
                              <a:ea typeface="Calibri" panose="020F0502020204030204" pitchFamily="34" charset="0"/>
                              <a:cs typeface="Times New Roman" panose="02020603050405020304" pitchFamily="18" charset="0"/>
                            </a:rPr>
                            <m:t>3246</m:t>
                          </m:r>
                        </m:num>
                        <m:den>
                          <m:r>
                            <a:rPr lang="en-US" sz="1600" i="1">
                              <a:effectLst/>
                              <a:latin typeface="Cambria Math" panose="02040503050406030204" pitchFamily="18" charset="0"/>
                              <a:ea typeface="Calibri" panose="020F0502020204030204" pitchFamily="34" charset="0"/>
                              <a:cs typeface="Times New Roman" panose="02020603050405020304" pitchFamily="18" charset="0"/>
                            </a:rPr>
                            <m:t>5</m:t>
                          </m:r>
                        </m:den>
                      </m:f>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b="0" i="1" smtClean="0">
                          <a:effectLst/>
                          <a:latin typeface="Cambria Math" panose="02040503050406030204" pitchFamily="18" charset="0"/>
                          <a:ea typeface="Calibri" panose="020F0502020204030204" pitchFamily="34" charset="0"/>
                          <a:cs typeface="Times New Roman" panose="02020603050405020304" pitchFamily="18" charset="0"/>
                        </a:rPr>
                        <m:t>650</m:t>
                      </m:r>
                      <m:r>
                        <a:rPr lang="en-US" sz="1600" i="1">
                          <a:effectLst/>
                          <a:latin typeface="Cambria Math" panose="02040503050406030204" pitchFamily="18" charset="0"/>
                          <a:ea typeface="Calibri" panose="020F0502020204030204" pitchFamily="34" charset="0"/>
                          <a:cs typeface="Times New Roman" panose="02020603050405020304" pitchFamily="18" charset="0"/>
                        </a:rPr>
                        <m:t> </m:t>
                      </m:r>
                      <m:r>
                        <a:rPr lang="en-US" sz="1600" i="1">
                          <a:effectLst/>
                          <a:latin typeface="Cambria Math" panose="02040503050406030204" pitchFamily="18" charset="0"/>
                          <a:ea typeface="Calibri" panose="020F0502020204030204" pitchFamily="34" charset="0"/>
                          <a:cs typeface="Times New Roman" panose="02020603050405020304" pitchFamily="18" charset="0"/>
                        </a:rPr>
                        <m:t>𝑎𝑝𝑎𝑟𝑡𝑚𝑒𝑛𝑡</m:t>
                      </m:r>
                    </m:oMath>
                  </m:oMathPara>
                </a14:m>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600" dirty="0">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endParaRPr lang="en-US" sz="1600" dirty="0">
                  <a:solidFill>
                    <a:schemeClr val="tx2"/>
                  </a:solidFill>
                  <a:latin typeface="Times New Roman" panose="02020603050405020304" pitchFamily="18"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D7B428CD-39B8-4CF9-B3A4-FCCB4792C740}"/>
                  </a:ext>
                </a:extLst>
              </p:cNvPr>
              <p:cNvSpPr>
                <a:spLocks noGrp="1" noRot="1" noChangeAspect="1" noMove="1" noResize="1" noEditPoints="1" noAdjustHandles="1" noChangeArrowheads="1" noChangeShapeType="1" noTextEdit="1"/>
              </p:cNvSpPr>
              <p:nvPr>
                <p:ph sz="quarter" idx="13"/>
              </p:nvPr>
            </p:nvSpPr>
            <p:spPr>
              <a:xfrm>
                <a:off x="913149" y="1596177"/>
                <a:ext cx="10363826" cy="5261823"/>
              </a:xfrm>
              <a:blipFill>
                <a:blip r:embed="rId2"/>
                <a:stretch>
                  <a:fillRect l="-353"/>
                </a:stretch>
              </a:blipFill>
            </p:spPr>
            <p:txBody>
              <a:bodyPr/>
              <a:lstStyle/>
              <a:p>
                <a:r>
                  <a:rPr lang="en-US">
                    <a:noFill/>
                  </a:rPr>
                  <a:t> </a:t>
                </a:r>
              </a:p>
            </p:txBody>
          </p:sp>
        </mc:Fallback>
      </mc:AlternateContent>
      <p:graphicFrame>
        <p:nvGraphicFramePr>
          <p:cNvPr id="4" name="Table 3">
            <a:extLst>
              <a:ext uri="{FF2B5EF4-FFF2-40B4-BE49-F238E27FC236}">
                <a16:creationId xmlns:a16="http://schemas.microsoft.com/office/drawing/2014/main" id="{B34816ED-38EB-4ADB-87C4-AC886FC8ADAF}"/>
              </a:ext>
            </a:extLst>
          </p:cNvPr>
          <p:cNvGraphicFramePr>
            <a:graphicFrameLocks noGrp="1"/>
          </p:cNvGraphicFramePr>
          <p:nvPr>
            <p:extLst>
              <p:ext uri="{D42A27DB-BD31-4B8C-83A1-F6EECF244321}">
                <p14:modId xmlns:p14="http://schemas.microsoft.com/office/powerpoint/2010/main" val="2883199448"/>
              </p:ext>
            </p:extLst>
          </p:nvPr>
        </p:nvGraphicFramePr>
        <p:xfrm>
          <a:off x="1045045" y="2816537"/>
          <a:ext cx="4534120" cy="1224925"/>
        </p:xfrm>
        <a:graphic>
          <a:graphicData uri="http://schemas.openxmlformats.org/drawingml/2006/table">
            <a:tbl>
              <a:tblPr firstRow="1" firstCol="1" bandRow="1">
                <a:tableStyleId>{5C22544A-7EE6-4342-B048-85BDC9FD1C3A}</a:tableStyleId>
              </a:tblPr>
              <a:tblGrid>
                <a:gridCol w="1178772">
                  <a:extLst>
                    <a:ext uri="{9D8B030D-6E8A-4147-A177-3AD203B41FA5}">
                      <a16:colId xmlns:a16="http://schemas.microsoft.com/office/drawing/2014/main" val="2832580984"/>
                    </a:ext>
                  </a:extLst>
                </a:gridCol>
                <a:gridCol w="1656091">
                  <a:extLst>
                    <a:ext uri="{9D8B030D-6E8A-4147-A177-3AD203B41FA5}">
                      <a16:colId xmlns:a16="http://schemas.microsoft.com/office/drawing/2014/main" val="418630852"/>
                    </a:ext>
                  </a:extLst>
                </a:gridCol>
                <a:gridCol w="1699257">
                  <a:extLst>
                    <a:ext uri="{9D8B030D-6E8A-4147-A177-3AD203B41FA5}">
                      <a16:colId xmlns:a16="http://schemas.microsoft.com/office/drawing/2014/main" val="4099538841"/>
                    </a:ext>
                  </a:extLst>
                </a:gridCol>
              </a:tblGrid>
              <a:tr h="832765">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zone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Population in 2020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Population in 2025</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tx2"/>
                    </a:solidFill>
                  </a:tcPr>
                </a:tc>
                <a:extLst>
                  <a:ext uri="{0D108BD9-81ED-4DB2-BD59-A6C34878D82A}">
                    <a16:rowId xmlns:a16="http://schemas.microsoft.com/office/drawing/2014/main" val="500479845"/>
                  </a:ext>
                </a:extLst>
              </a:tr>
              <a:tr h="392160">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E0.1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8288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11534</a:t>
                      </a:r>
                    </a:p>
                  </a:txBody>
                  <a:tcPr marL="68580" marR="68580" marT="0" marB="0" anchor="ctr">
                    <a:solidFill>
                      <a:schemeClr val="bg2">
                        <a:lumMod val="60000"/>
                        <a:lumOff val="40000"/>
                      </a:schemeClr>
                    </a:solidFill>
                  </a:tcPr>
                </a:tc>
                <a:extLst>
                  <a:ext uri="{0D108BD9-81ED-4DB2-BD59-A6C34878D82A}">
                    <a16:rowId xmlns:a16="http://schemas.microsoft.com/office/drawing/2014/main" val="882895511"/>
                  </a:ext>
                </a:extLst>
              </a:tr>
            </a:tbl>
          </a:graphicData>
        </a:graphic>
      </p:graphicFrame>
    </p:spTree>
    <p:extLst>
      <p:ext uri="{BB962C8B-B14F-4D97-AF65-F5344CB8AC3E}">
        <p14:creationId xmlns:p14="http://schemas.microsoft.com/office/powerpoint/2010/main" val="3664661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0"/>
            <a:ext cx="10364451" cy="1596177"/>
          </a:xfrm>
        </p:spPr>
        <p:txBody>
          <a:bodyPr/>
          <a:lstStyle/>
          <a:p>
            <a:r>
              <a:rPr lang="en-US" b="1" dirty="0">
                <a:solidFill>
                  <a:schemeClr val="tx2"/>
                </a:solidFill>
                <a:latin typeface="Times New Roman" panose="02020603050405020304" pitchFamily="18" charset="0"/>
                <a:cs typeface="Times New Roman" panose="02020603050405020304" pitchFamily="18" charset="0"/>
              </a:rPr>
              <a:t>Overview of Nablus city </a:t>
            </a:r>
            <a:endParaRPr lang="en-US"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3"/>
          </p:nvPr>
        </p:nvSpPr>
        <p:spPr>
          <a:xfrm>
            <a:off x="914398" y="1596177"/>
            <a:ext cx="10734263" cy="5261823"/>
          </a:xfrm>
        </p:spPr>
        <p:txBody>
          <a:bodyPr>
            <a:normAutofit/>
          </a:bodyPr>
          <a:lstStyle/>
          <a:p>
            <a:r>
              <a:rPr lang="en-US" cap="none" dirty="0">
                <a:latin typeface="Times New Roman" panose="02020603050405020304" pitchFamily="18" charset="0"/>
                <a:cs typeface="Times New Roman" panose="02020603050405020304" pitchFamily="18" charset="0"/>
              </a:rPr>
              <a:t>Nablus city considered to be the center of a commercial and cultural center for Palestinians</a:t>
            </a:r>
            <a:r>
              <a:rPr lang="ar-BH" cap="none" dirty="0">
                <a:latin typeface="Times New Roman" panose="02020603050405020304" pitchFamily="18" charset="0"/>
                <a:cs typeface="Times New Roman" panose="02020603050405020304" pitchFamily="18" charset="0"/>
              </a:rPr>
              <a:t> </a:t>
            </a:r>
            <a:r>
              <a:rPr lang="ar-SA" cap="none" dirty="0">
                <a:latin typeface="Times New Roman" panose="02020603050405020304" pitchFamily="18" charset="0"/>
                <a:cs typeface="Times New Roman" panose="02020603050405020304" pitchFamily="18" charset="0"/>
              </a:rPr>
              <a:t>,</a:t>
            </a:r>
            <a:r>
              <a:rPr lang="en-US" cap="none" dirty="0">
                <a:latin typeface="Times New Roman" panose="02020603050405020304" pitchFamily="18" charset="0"/>
                <a:cs typeface="Times New Roman" panose="02020603050405020304" pitchFamily="18" charset="0"/>
              </a:rPr>
              <a:t>It has a population that estimated to be 126,132 capita in 2007 and 186117 in 2017 with a growth rate of 3% ( PCBS, 2017), it represents 4.73% from west bank population .</a:t>
            </a:r>
          </a:p>
          <a:p>
            <a:pPr marL="0" indent="0">
              <a:buNone/>
            </a:pPr>
            <a:endParaRPr lang="en-US" cap="none" dirty="0">
              <a:latin typeface="Times New Roman" panose="02020603050405020304" pitchFamily="18" charset="0"/>
              <a:cs typeface="Times New Roman" panose="02020603050405020304" pitchFamily="18" charset="0"/>
            </a:endParaRPr>
          </a:p>
          <a:p>
            <a:r>
              <a:rPr lang="en-US" cap="none" dirty="0">
                <a:latin typeface="Times New Roman" panose="02020603050405020304" pitchFamily="18" charset="0"/>
                <a:cs typeface="Times New Roman" panose="02020603050405020304" pitchFamily="18" charset="0"/>
              </a:rPr>
              <a:t> it has the Mediterranean climate, the coldest month is January with the temperature usually at 6. 2°c. rain generally falls between October and march, with a mean annual rainfall of 471- 652mm. the average annual temperature is 16-18oc while the average annual humidity is approximately 60%, as for its topography, Nablus city is located at an altitude of465-539m above sea level.</a:t>
            </a:r>
          </a:p>
        </p:txBody>
      </p:sp>
    </p:spTree>
    <p:extLst>
      <p:ext uri="{BB962C8B-B14F-4D97-AF65-F5344CB8AC3E}">
        <p14:creationId xmlns:p14="http://schemas.microsoft.com/office/powerpoint/2010/main" val="248419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34660-ECFA-4611-B2F4-3B4561992319}"/>
              </a:ext>
            </a:extLst>
          </p:cNvPr>
          <p:cNvSpPr>
            <a:spLocks noGrp="1"/>
          </p:cNvSpPr>
          <p:nvPr>
            <p:ph type="title"/>
          </p:nvPr>
        </p:nvSpPr>
        <p:spPr>
          <a:xfrm>
            <a:off x="913149" y="0"/>
            <a:ext cx="10364451" cy="1596177"/>
          </a:xfrm>
        </p:spPr>
        <p:txBody>
          <a:bodyPr/>
          <a:lstStyle/>
          <a:p>
            <a:r>
              <a:rPr lang="en-US" sz="3600"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Rehabilitation of Existing Network</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97350B6-06CA-47D2-A530-FF77E4E7D1EB}"/>
                  </a:ext>
                </a:extLst>
              </p:cNvPr>
              <p:cNvSpPr>
                <a:spLocks noGrp="1"/>
              </p:cNvSpPr>
              <p:nvPr>
                <p:ph sz="quarter" idx="13"/>
              </p:nvPr>
            </p:nvSpPr>
            <p:spPr>
              <a:xfrm>
                <a:off x="913149" y="1596177"/>
                <a:ext cx="10363826" cy="5261823"/>
              </a:xfrm>
            </p:spPr>
            <p:txBody>
              <a:bodyPr/>
              <a:lstStyle/>
              <a:p>
                <a:pPr>
                  <a:buFontTx/>
                  <a:buChar char="-"/>
                </a:pP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Tx/>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Number of units depending on the category:</a:t>
                </a:r>
              </a:p>
              <a:p>
                <a:pPr marL="0" indent="0">
                  <a:buNone/>
                </a:pPr>
                <a14:m>
                  <m:oMathPara xmlns:m="http://schemas.openxmlformats.org/officeDocument/2006/math">
                    <m:oMathParaPr>
                      <m:jc m:val="left"/>
                    </m:oMathParaPr>
                    <m:oMath xmlns:m="http://schemas.openxmlformats.org/officeDocument/2006/math">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𝑛𝑢𝑚𝑏𝑒𝑟</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𝑜𝑓</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𝑢𝑛𝑖𝑡𝑠</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650</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10</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4</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16</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25</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𝑢𝑛𝑖𝑡𝑠</m:t>
                      </m:r>
                    </m:oMath>
                  </m:oMathPara>
                </a14:m>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pPr>
                  <a:buFontTx/>
                  <a:buChar char="-"/>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Tx/>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Amount of collected water:</a:t>
                </a:r>
              </a:p>
              <a:p>
                <a:pPr marL="0" indent="0">
                  <a:buNone/>
                </a:pPr>
                <a14:m>
                  <m:oMathPara xmlns:m="http://schemas.openxmlformats.org/officeDocument/2006/math">
                    <m:oMathParaPr>
                      <m:jc m:val="left"/>
                    </m:oMathParaPr>
                    <m:oMath xmlns:m="http://schemas.openxmlformats.org/officeDocument/2006/math">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𝑐𝑜𝑙𝑙𝑒𝑐𝑡𝑒𝑑</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𝑤𝑎𝑡𝑒𝑟</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16</m:t>
                      </m:r>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25</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600</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0</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6</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0</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6</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3510</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𝑦𝑒𝑎𝑟</m:t>
                      </m:r>
                    </m:oMath>
                  </m:oMathPara>
                </a14:m>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1600" dirty="0">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600" dirty="0">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dirty="0"/>
              </a:p>
            </p:txBody>
          </p:sp>
        </mc:Choice>
        <mc:Fallback xmlns="">
          <p:sp>
            <p:nvSpPr>
              <p:cNvPr id="3" name="Content Placeholder 2">
                <a:extLst>
                  <a:ext uri="{FF2B5EF4-FFF2-40B4-BE49-F238E27FC236}">
                    <a16:creationId xmlns:a16="http://schemas.microsoft.com/office/drawing/2014/main" id="{697350B6-06CA-47D2-A530-FF77E4E7D1EB}"/>
                  </a:ext>
                </a:extLst>
              </p:cNvPr>
              <p:cNvSpPr>
                <a:spLocks noGrp="1" noRot="1" noChangeAspect="1" noMove="1" noResize="1" noEditPoints="1" noAdjustHandles="1" noChangeArrowheads="1" noChangeShapeType="1" noTextEdit="1"/>
              </p:cNvSpPr>
              <p:nvPr>
                <p:ph sz="quarter" idx="13"/>
              </p:nvPr>
            </p:nvSpPr>
            <p:spPr>
              <a:xfrm>
                <a:off x="913149" y="1596177"/>
                <a:ext cx="10363826" cy="5261823"/>
              </a:xfrm>
              <a:blipFill>
                <a:blip r:embed="rId2"/>
                <a:stretch>
                  <a:fillRect l="-412"/>
                </a:stretch>
              </a:blipFill>
            </p:spPr>
            <p:txBody>
              <a:bodyPr/>
              <a:lstStyle/>
              <a:p>
                <a:r>
                  <a:rPr lang="en-US">
                    <a:noFill/>
                  </a:rPr>
                  <a:t> </a:t>
                </a:r>
              </a:p>
            </p:txBody>
          </p:sp>
        </mc:Fallback>
      </mc:AlternateContent>
    </p:spTree>
    <p:extLst>
      <p:ext uri="{BB962C8B-B14F-4D97-AF65-F5344CB8AC3E}">
        <p14:creationId xmlns:p14="http://schemas.microsoft.com/office/powerpoint/2010/main" val="31665008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A2CB-D71E-4501-8519-160D7576F0AA}"/>
              </a:ext>
            </a:extLst>
          </p:cNvPr>
          <p:cNvSpPr>
            <a:spLocks noGrp="1"/>
          </p:cNvSpPr>
          <p:nvPr>
            <p:ph type="title"/>
          </p:nvPr>
        </p:nvSpPr>
        <p:spPr>
          <a:xfrm>
            <a:off x="913149" y="0"/>
            <a:ext cx="10364451" cy="1596177"/>
          </a:xfrm>
        </p:spPr>
        <p:txBody>
          <a:bodyPr/>
          <a:lstStyle/>
          <a:p>
            <a:r>
              <a:rPr lang="en-US" sz="3600"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Rehabilitation of Existing Network</a:t>
            </a:r>
            <a:endParaRPr lang="en-US" dirty="0"/>
          </a:p>
        </p:txBody>
      </p:sp>
      <p:graphicFrame>
        <p:nvGraphicFramePr>
          <p:cNvPr id="4" name="Content Placeholder 3">
            <a:extLst>
              <a:ext uri="{FF2B5EF4-FFF2-40B4-BE49-F238E27FC236}">
                <a16:creationId xmlns:a16="http://schemas.microsoft.com/office/drawing/2014/main" id="{C477D851-627D-4C61-BDF7-322A2937A62C}"/>
              </a:ext>
            </a:extLst>
          </p:cNvPr>
          <p:cNvGraphicFramePr>
            <a:graphicFrameLocks noGrp="1"/>
          </p:cNvGraphicFramePr>
          <p:nvPr>
            <p:ph sz="quarter" idx="13"/>
            <p:extLst>
              <p:ext uri="{D42A27DB-BD31-4B8C-83A1-F6EECF244321}">
                <p14:modId xmlns:p14="http://schemas.microsoft.com/office/powerpoint/2010/main" val="920620843"/>
              </p:ext>
            </p:extLst>
          </p:nvPr>
        </p:nvGraphicFramePr>
        <p:xfrm>
          <a:off x="2285374" y="1596177"/>
          <a:ext cx="7620000" cy="4751614"/>
        </p:xfrm>
        <a:graphic>
          <a:graphicData uri="http://schemas.openxmlformats.org/drawingml/2006/table">
            <a:tbl>
              <a:tblPr firstRow="1" firstCol="1" bandRow="1">
                <a:tableStyleId>{5C22544A-7EE6-4342-B048-85BDC9FD1C3A}</a:tableStyleId>
              </a:tblPr>
              <a:tblGrid>
                <a:gridCol w="2309198">
                  <a:extLst>
                    <a:ext uri="{9D8B030D-6E8A-4147-A177-3AD203B41FA5}">
                      <a16:colId xmlns:a16="http://schemas.microsoft.com/office/drawing/2014/main" val="889705355"/>
                    </a:ext>
                  </a:extLst>
                </a:gridCol>
                <a:gridCol w="1749004">
                  <a:extLst>
                    <a:ext uri="{9D8B030D-6E8A-4147-A177-3AD203B41FA5}">
                      <a16:colId xmlns:a16="http://schemas.microsoft.com/office/drawing/2014/main" val="2244620875"/>
                    </a:ext>
                  </a:extLst>
                </a:gridCol>
                <a:gridCol w="1787278">
                  <a:extLst>
                    <a:ext uri="{9D8B030D-6E8A-4147-A177-3AD203B41FA5}">
                      <a16:colId xmlns:a16="http://schemas.microsoft.com/office/drawing/2014/main" val="811526898"/>
                    </a:ext>
                  </a:extLst>
                </a:gridCol>
                <a:gridCol w="1774520">
                  <a:extLst>
                    <a:ext uri="{9D8B030D-6E8A-4147-A177-3AD203B41FA5}">
                      <a16:colId xmlns:a16="http://schemas.microsoft.com/office/drawing/2014/main" val="1444608002"/>
                    </a:ext>
                  </a:extLst>
                </a:gridCol>
              </a:tblGrid>
              <a:tr h="1266877">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PRESSURE ZONE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Demand reduction 2025 L/C/D</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Demand reduction 2030 L/C/D</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Demand reduction 2040 L/C/D</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tx2"/>
                    </a:solidFill>
                  </a:tcPr>
                </a:tc>
                <a:extLst>
                  <a:ext uri="{0D108BD9-81ED-4DB2-BD59-A6C34878D82A}">
                    <a16:rowId xmlns:a16="http://schemas.microsoft.com/office/drawing/2014/main" val="4078257929"/>
                  </a:ext>
                </a:extLst>
              </a:tr>
              <a:tr h="387193">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Asker_Camps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1.1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2.0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3.4</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extLst>
                  <a:ext uri="{0D108BD9-81ED-4DB2-BD59-A6C34878D82A}">
                    <a16:rowId xmlns:a16="http://schemas.microsoft.com/office/drawing/2014/main" val="4077686652"/>
                  </a:ext>
                </a:extLst>
              </a:tr>
              <a:tr h="387193">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C1_Oldcity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0.0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0.0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0.0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extLst>
                  <a:ext uri="{0D108BD9-81ED-4DB2-BD59-A6C34878D82A}">
                    <a16:rowId xmlns:a16="http://schemas.microsoft.com/office/drawing/2014/main" val="2489942420"/>
                  </a:ext>
                </a:extLst>
              </a:tr>
              <a:tr h="387193">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C1E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0.0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0.0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0.0</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extLst>
                  <a:ext uri="{0D108BD9-81ED-4DB2-BD59-A6C34878D82A}">
                    <a16:rowId xmlns:a16="http://schemas.microsoft.com/office/drawing/2014/main" val="3111833900"/>
                  </a:ext>
                </a:extLst>
              </a:tr>
              <a:tr h="387193">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C1W</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75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1.5</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2.7</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4.4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extLst>
                  <a:ext uri="{0D108BD9-81ED-4DB2-BD59-A6C34878D82A}">
                    <a16:rowId xmlns:a16="http://schemas.microsoft.com/office/drawing/2014/main" val="4212619484"/>
                  </a:ext>
                </a:extLst>
              </a:tr>
              <a:tr h="387193">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E0.1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75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0.8</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1.4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2.2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extLst>
                  <a:ext uri="{0D108BD9-81ED-4DB2-BD59-A6C34878D82A}">
                    <a16:rowId xmlns:a16="http://schemas.microsoft.com/office/drawing/2014/main" val="917679357"/>
                  </a:ext>
                </a:extLst>
              </a:tr>
              <a:tr h="387193">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E0.2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75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2.2</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3.8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extLst>
                  <a:ext uri="{0D108BD9-81ED-4DB2-BD59-A6C34878D82A}">
                    <a16:rowId xmlns:a16="http://schemas.microsoft.com/office/drawing/2014/main" val="168235050"/>
                  </a:ext>
                </a:extLst>
              </a:tr>
              <a:tr h="387193">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E0.3</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75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0.0</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0.0</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0.0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extLst>
                  <a:ext uri="{0D108BD9-81ED-4DB2-BD59-A6C34878D82A}">
                    <a16:rowId xmlns:a16="http://schemas.microsoft.com/office/drawing/2014/main" val="2058511482"/>
                  </a:ext>
                </a:extLst>
              </a:tr>
              <a:tr h="387193">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Ein_Camp</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75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0.0</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0.0</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0.0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extLst>
                  <a:ext uri="{0D108BD9-81ED-4DB2-BD59-A6C34878D82A}">
                    <a16:rowId xmlns:a16="http://schemas.microsoft.com/office/drawing/2014/main" val="1945383420"/>
                  </a:ext>
                </a:extLst>
              </a:tr>
              <a:tr h="387193">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NE1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75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4.0</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3.5</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2.8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521" marR="50521" marT="0" marB="0" anchor="ctr">
                    <a:solidFill>
                      <a:schemeClr val="bg2">
                        <a:lumMod val="60000"/>
                        <a:lumOff val="40000"/>
                      </a:schemeClr>
                    </a:solidFill>
                  </a:tcPr>
                </a:tc>
                <a:extLst>
                  <a:ext uri="{0D108BD9-81ED-4DB2-BD59-A6C34878D82A}">
                    <a16:rowId xmlns:a16="http://schemas.microsoft.com/office/drawing/2014/main" val="3883353394"/>
                  </a:ext>
                </a:extLst>
              </a:tr>
            </a:tbl>
          </a:graphicData>
        </a:graphic>
      </p:graphicFrame>
    </p:spTree>
    <p:extLst>
      <p:ext uri="{BB962C8B-B14F-4D97-AF65-F5344CB8AC3E}">
        <p14:creationId xmlns:p14="http://schemas.microsoft.com/office/powerpoint/2010/main" val="42947851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579B2-2BCD-42E4-925E-0654DCB94339}"/>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Remaining gap</a:t>
            </a:r>
          </a:p>
        </p:txBody>
      </p:sp>
      <p:graphicFrame>
        <p:nvGraphicFramePr>
          <p:cNvPr id="4" name="Content Placeholder 3">
            <a:extLst>
              <a:ext uri="{FF2B5EF4-FFF2-40B4-BE49-F238E27FC236}">
                <a16:creationId xmlns:a16="http://schemas.microsoft.com/office/drawing/2014/main" id="{6045E734-A499-46EB-840C-EBFB4D6148B8}"/>
              </a:ext>
            </a:extLst>
          </p:cNvPr>
          <p:cNvGraphicFramePr>
            <a:graphicFrameLocks noGrp="1"/>
          </p:cNvGraphicFramePr>
          <p:nvPr>
            <p:ph sz="quarter" idx="13"/>
            <p:extLst>
              <p:ext uri="{D42A27DB-BD31-4B8C-83A1-F6EECF244321}">
                <p14:modId xmlns:p14="http://schemas.microsoft.com/office/powerpoint/2010/main" val="1873469668"/>
              </p:ext>
            </p:extLst>
          </p:nvPr>
        </p:nvGraphicFramePr>
        <p:xfrm>
          <a:off x="1139687" y="1262467"/>
          <a:ext cx="9793356" cy="4588688"/>
        </p:xfrm>
        <a:graphic>
          <a:graphicData uri="http://schemas.openxmlformats.org/drawingml/2006/table">
            <a:tbl>
              <a:tblPr firstRow="1" firstCol="1" bandRow="1">
                <a:tableStyleId>{5C22544A-7EE6-4342-B048-85BDC9FD1C3A}</a:tableStyleId>
              </a:tblPr>
              <a:tblGrid>
                <a:gridCol w="1406856">
                  <a:extLst>
                    <a:ext uri="{9D8B030D-6E8A-4147-A177-3AD203B41FA5}">
                      <a16:colId xmlns:a16="http://schemas.microsoft.com/office/drawing/2014/main" val="819023813"/>
                    </a:ext>
                  </a:extLst>
                </a:gridCol>
                <a:gridCol w="1461492">
                  <a:extLst>
                    <a:ext uri="{9D8B030D-6E8A-4147-A177-3AD203B41FA5}">
                      <a16:colId xmlns:a16="http://schemas.microsoft.com/office/drawing/2014/main" val="3624917138"/>
                    </a:ext>
                  </a:extLst>
                </a:gridCol>
                <a:gridCol w="1461492">
                  <a:extLst>
                    <a:ext uri="{9D8B030D-6E8A-4147-A177-3AD203B41FA5}">
                      <a16:colId xmlns:a16="http://schemas.microsoft.com/office/drawing/2014/main" val="825145755"/>
                    </a:ext>
                  </a:extLst>
                </a:gridCol>
                <a:gridCol w="1352222">
                  <a:extLst>
                    <a:ext uri="{9D8B030D-6E8A-4147-A177-3AD203B41FA5}">
                      <a16:colId xmlns:a16="http://schemas.microsoft.com/office/drawing/2014/main" val="3299029471"/>
                    </a:ext>
                  </a:extLst>
                </a:gridCol>
                <a:gridCol w="1352222">
                  <a:extLst>
                    <a:ext uri="{9D8B030D-6E8A-4147-A177-3AD203B41FA5}">
                      <a16:colId xmlns:a16="http://schemas.microsoft.com/office/drawing/2014/main" val="3624180175"/>
                    </a:ext>
                  </a:extLst>
                </a:gridCol>
                <a:gridCol w="1379536">
                  <a:extLst>
                    <a:ext uri="{9D8B030D-6E8A-4147-A177-3AD203B41FA5}">
                      <a16:colId xmlns:a16="http://schemas.microsoft.com/office/drawing/2014/main" val="3902705060"/>
                    </a:ext>
                  </a:extLst>
                </a:gridCol>
                <a:gridCol w="1379536">
                  <a:extLst>
                    <a:ext uri="{9D8B030D-6E8A-4147-A177-3AD203B41FA5}">
                      <a16:colId xmlns:a16="http://schemas.microsoft.com/office/drawing/2014/main" val="2059285231"/>
                    </a:ext>
                  </a:extLst>
                </a:gridCol>
              </a:tblGrid>
              <a:tr h="1339265">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Pressure zone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tx2"/>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Gap by 2025</a:t>
                      </a:r>
                    </a:p>
                  </a:txBody>
                  <a:tcPr marL="46440" marR="46440" marT="0" marB="0">
                    <a:solidFill>
                      <a:schemeClr val="tx2"/>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gap remaining by2025 HW+LR</a:t>
                      </a:r>
                    </a:p>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(L/C/D)</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tx2"/>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tab pos="1765300" algn="l"/>
                        </a:tabLst>
                        <a:defRP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Gap by 2030</a:t>
                      </a:r>
                    </a:p>
                    <a:p>
                      <a:pPr marL="0" marR="0" algn="ctr">
                        <a:lnSpc>
                          <a:spcPct val="150000"/>
                        </a:lnSpc>
                        <a:spcBef>
                          <a:spcPts val="0"/>
                        </a:spcBef>
                        <a:spcAft>
                          <a:spcPts val="0"/>
                        </a:spcAft>
                        <a:tabLst>
                          <a:tab pos="1765300" algn="l"/>
                        </a:tabLs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tx2"/>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gap remaining by2030 WH+LR (L/C/D)</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tx2"/>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tab pos="1765300" algn="l"/>
                        </a:tabLst>
                        <a:defRP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Gap by 2030</a:t>
                      </a:r>
                    </a:p>
                    <a:p>
                      <a:pPr marL="0" marR="0" algn="ctr">
                        <a:lnSpc>
                          <a:spcPct val="150000"/>
                        </a:lnSpc>
                        <a:spcBef>
                          <a:spcPts val="0"/>
                        </a:spcBef>
                        <a:spcAft>
                          <a:spcPts val="0"/>
                        </a:spcAft>
                        <a:tabLst>
                          <a:tab pos="1765300" algn="l"/>
                        </a:tabLs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tx2"/>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gap remaining by2040 WH+LR (L/C/D)</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tx2"/>
                    </a:solidFill>
                  </a:tcPr>
                </a:tc>
                <a:extLst>
                  <a:ext uri="{0D108BD9-81ED-4DB2-BD59-A6C34878D82A}">
                    <a16:rowId xmlns:a16="http://schemas.microsoft.com/office/drawing/2014/main" val="2847704304"/>
                  </a:ext>
                </a:extLst>
              </a:tr>
              <a:tr h="361047">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Asker_Camps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bg2">
                        <a:lumMod val="75000"/>
                      </a:schemeClr>
                    </a:solidFill>
                  </a:tcPr>
                </a:tc>
                <a:tc>
                  <a:txBody>
                    <a:bodyPr/>
                    <a:lstStyle/>
                    <a:p>
                      <a:pPr algn="ctr" fontAlgn="ctr"/>
                      <a:r>
                        <a:rPr lang="en-US" sz="1100" b="1" i="0" u="none" strike="noStrike" dirty="0">
                          <a:solidFill>
                            <a:srgbClr val="000000"/>
                          </a:solidFill>
                          <a:effectLst/>
                          <a:latin typeface="Times New Roman" panose="02020603050405020304" pitchFamily="18" charset="0"/>
                        </a:rPr>
                        <a:t>15</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11.64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dirty="0">
                          <a:solidFill>
                            <a:srgbClr val="000000"/>
                          </a:solidFill>
                          <a:effectLst/>
                          <a:latin typeface="Times New Roman" panose="02020603050405020304" pitchFamily="18" charset="0"/>
                        </a:rPr>
                        <a:t>12</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5.0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dirty="0">
                          <a:solidFill>
                            <a:srgbClr val="000000"/>
                          </a:solidFill>
                          <a:effectLst/>
                          <a:latin typeface="Times New Roman" panose="02020603050405020304" pitchFamily="18" charset="0"/>
                        </a:rPr>
                        <a:t>25</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13.4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extLst>
                  <a:ext uri="{0D108BD9-81ED-4DB2-BD59-A6C34878D82A}">
                    <a16:rowId xmlns:a16="http://schemas.microsoft.com/office/drawing/2014/main" val="2318871410"/>
                  </a:ext>
                </a:extLst>
              </a:tr>
              <a:tr h="361047">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C1_Oldcity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bg2">
                        <a:lumMod val="75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20</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9.08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32</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10.4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49</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a:effectLst/>
                          <a:latin typeface="Times New Roman" panose="02020603050405020304" pitchFamily="18" charset="0"/>
                          <a:cs typeface="Times New Roman" panose="02020603050405020304" pitchFamily="18" charset="0"/>
                        </a:rPr>
                        <a:t>4.6</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extLst>
                  <a:ext uri="{0D108BD9-81ED-4DB2-BD59-A6C34878D82A}">
                    <a16:rowId xmlns:a16="http://schemas.microsoft.com/office/drawing/2014/main" val="2528165122"/>
                  </a:ext>
                </a:extLst>
              </a:tr>
              <a:tr h="361047">
                <a:tc>
                  <a:txBody>
                    <a:bodyPr/>
                    <a:lstStyle/>
                    <a:p>
                      <a:pPr marL="0" marR="0" algn="ctr">
                        <a:lnSpc>
                          <a:spcPct val="150000"/>
                        </a:lnSpc>
                        <a:spcBef>
                          <a:spcPts val="0"/>
                        </a:spcBef>
                        <a:spcAft>
                          <a:spcPts val="0"/>
                        </a:spcAft>
                        <a:tabLst>
                          <a:tab pos="1765300" algn="l"/>
                        </a:tabLst>
                      </a:pPr>
                      <a:r>
                        <a:rPr lang="en-US" sz="1400">
                          <a:effectLst/>
                          <a:latin typeface="Times New Roman" panose="02020603050405020304" pitchFamily="18" charset="0"/>
                          <a:cs typeface="Times New Roman" panose="02020603050405020304" pitchFamily="18" charset="0"/>
                        </a:rPr>
                        <a:t>C1E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bg2">
                        <a:lumMod val="75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16</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4.80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32</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9.5</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49</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2.8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extLst>
                  <a:ext uri="{0D108BD9-81ED-4DB2-BD59-A6C34878D82A}">
                    <a16:rowId xmlns:a16="http://schemas.microsoft.com/office/drawing/2014/main" val="3166854767"/>
                  </a:ext>
                </a:extLst>
              </a:tr>
              <a:tr h="361047">
                <a:tc>
                  <a:txBody>
                    <a:bodyPr/>
                    <a:lstStyle/>
                    <a:p>
                      <a:pPr marL="0" marR="0" algn="ctr">
                        <a:lnSpc>
                          <a:spcPct val="150000"/>
                        </a:lnSpc>
                        <a:spcBef>
                          <a:spcPts val="0"/>
                        </a:spcBef>
                        <a:spcAft>
                          <a:spcPts val="0"/>
                        </a:spcAft>
                        <a:tabLst>
                          <a:tab pos="1765300" algn="l"/>
                        </a:tabLst>
                      </a:pPr>
                      <a:r>
                        <a:rPr lang="en-US" sz="1400">
                          <a:effectLst/>
                          <a:latin typeface="Times New Roman" panose="02020603050405020304" pitchFamily="18" charset="0"/>
                          <a:cs typeface="Times New Roman" panose="02020603050405020304" pitchFamily="18" charset="0"/>
                        </a:rPr>
                        <a:t>C1W</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bg2">
                        <a:lumMod val="75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24</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12.23</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32</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7.0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49</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2.1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extLst>
                  <a:ext uri="{0D108BD9-81ED-4DB2-BD59-A6C34878D82A}">
                    <a16:rowId xmlns:a16="http://schemas.microsoft.com/office/drawing/2014/main" val="2126395023"/>
                  </a:ext>
                </a:extLst>
              </a:tr>
              <a:tr h="361047">
                <a:tc>
                  <a:txBody>
                    <a:bodyPr/>
                    <a:lstStyle/>
                    <a:p>
                      <a:pPr marL="0" marR="0" algn="ctr">
                        <a:lnSpc>
                          <a:spcPct val="150000"/>
                        </a:lnSpc>
                        <a:spcBef>
                          <a:spcPts val="0"/>
                        </a:spcBef>
                        <a:spcAft>
                          <a:spcPts val="0"/>
                        </a:spcAft>
                        <a:tabLst>
                          <a:tab pos="1765300" algn="l"/>
                        </a:tabLst>
                      </a:pPr>
                      <a:r>
                        <a:rPr lang="en-US" sz="1400">
                          <a:effectLst/>
                          <a:latin typeface="Times New Roman" panose="02020603050405020304" pitchFamily="18" charset="0"/>
                          <a:cs typeface="Times New Roman" panose="02020603050405020304" pitchFamily="18" charset="0"/>
                        </a:rPr>
                        <a:t>E0.1</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bg2">
                        <a:lumMod val="75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12</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3.64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30</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a:effectLst/>
                          <a:latin typeface="Times New Roman" panose="02020603050405020304" pitchFamily="18" charset="0"/>
                          <a:cs typeface="Times New Roman" panose="02020603050405020304" pitchFamily="18" charset="0"/>
                        </a:rPr>
                        <a:t>11.8</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45</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10.8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extLst>
                  <a:ext uri="{0D108BD9-81ED-4DB2-BD59-A6C34878D82A}">
                    <a16:rowId xmlns:a16="http://schemas.microsoft.com/office/drawing/2014/main" val="1996864434"/>
                  </a:ext>
                </a:extLst>
              </a:tr>
              <a:tr h="361047">
                <a:tc>
                  <a:txBody>
                    <a:bodyPr/>
                    <a:lstStyle/>
                    <a:p>
                      <a:pPr marL="0" marR="0" algn="ctr">
                        <a:lnSpc>
                          <a:spcPct val="150000"/>
                        </a:lnSpc>
                        <a:spcBef>
                          <a:spcPts val="0"/>
                        </a:spcBef>
                        <a:spcAft>
                          <a:spcPts val="0"/>
                        </a:spcAft>
                        <a:tabLst>
                          <a:tab pos="1765300" algn="l"/>
                        </a:tabLst>
                      </a:pPr>
                      <a:r>
                        <a:rPr lang="en-US" sz="1400">
                          <a:effectLst/>
                          <a:latin typeface="Times New Roman" panose="02020603050405020304" pitchFamily="18" charset="0"/>
                          <a:cs typeface="Times New Roman" panose="02020603050405020304" pitchFamily="18" charset="0"/>
                        </a:rPr>
                        <a:t>E0.2</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bg2">
                        <a:lumMod val="75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27</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a:effectLst/>
                          <a:latin typeface="Times New Roman" panose="02020603050405020304" pitchFamily="18" charset="0"/>
                          <a:cs typeface="Times New Roman" panose="02020603050405020304" pitchFamily="18" charset="0"/>
                        </a:rPr>
                        <a:t>16.89</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15</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a:effectLst/>
                          <a:latin typeface="Times New Roman" panose="02020603050405020304" pitchFamily="18" charset="0"/>
                          <a:cs typeface="Times New Roman" panose="02020603050405020304" pitchFamily="18" charset="0"/>
                        </a:rPr>
                        <a:t>-6.5</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30</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-9.3</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extLst>
                  <a:ext uri="{0D108BD9-81ED-4DB2-BD59-A6C34878D82A}">
                    <a16:rowId xmlns:a16="http://schemas.microsoft.com/office/drawing/2014/main" val="1979687064"/>
                  </a:ext>
                </a:extLst>
              </a:tr>
              <a:tr h="361047">
                <a:tc>
                  <a:txBody>
                    <a:bodyPr/>
                    <a:lstStyle/>
                    <a:p>
                      <a:pPr marL="0" marR="0" algn="ctr">
                        <a:lnSpc>
                          <a:spcPct val="150000"/>
                        </a:lnSpc>
                        <a:spcBef>
                          <a:spcPts val="0"/>
                        </a:spcBef>
                        <a:spcAft>
                          <a:spcPts val="0"/>
                        </a:spcAft>
                        <a:tabLst>
                          <a:tab pos="1765300" algn="l"/>
                        </a:tabLst>
                      </a:pPr>
                      <a:r>
                        <a:rPr lang="en-US" sz="1400">
                          <a:effectLst/>
                          <a:latin typeface="Times New Roman" panose="02020603050405020304" pitchFamily="18" charset="0"/>
                          <a:cs typeface="Times New Roman" panose="02020603050405020304" pitchFamily="18" charset="0"/>
                        </a:rPr>
                        <a:t>E0.3</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bg2">
                        <a:lumMod val="75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12</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a:effectLst/>
                          <a:latin typeface="Times New Roman" panose="02020603050405020304" pitchFamily="18" charset="0"/>
                          <a:cs typeface="Times New Roman" panose="02020603050405020304" pitchFamily="18" charset="0"/>
                        </a:rPr>
                        <a:t>8.18</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27</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a:effectLst/>
                          <a:latin typeface="Times New Roman" panose="02020603050405020304" pitchFamily="18" charset="0"/>
                          <a:cs typeface="Times New Roman" panose="02020603050405020304" pitchFamily="18" charset="0"/>
                        </a:rPr>
                        <a:t>18.9</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40</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24.3</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extLst>
                  <a:ext uri="{0D108BD9-81ED-4DB2-BD59-A6C34878D82A}">
                    <a16:rowId xmlns:a16="http://schemas.microsoft.com/office/drawing/2014/main" val="3577335034"/>
                  </a:ext>
                </a:extLst>
              </a:tr>
              <a:tr h="361047">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Ein_Camp</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bg2">
                        <a:lumMod val="75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18</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a:effectLst/>
                          <a:latin typeface="Times New Roman" panose="02020603050405020304" pitchFamily="18" charset="0"/>
                          <a:cs typeface="Times New Roman" panose="02020603050405020304" pitchFamily="18" charset="0"/>
                        </a:rPr>
                        <a:t>10.78</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29</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15.6</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a:solidFill>
                            <a:srgbClr val="000000"/>
                          </a:solidFill>
                          <a:effectLst/>
                          <a:latin typeface="Times New Roman" panose="02020603050405020304" pitchFamily="18" charset="0"/>
                        </a:rPr>
                        <a:t>44</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16.5</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extLst>
                  <a:ext uri="{0D108BD9-81ED-4DB2-BD59-A6C34878D82A}">
                    <a16:rowId xmlns:a16="http://schemas.microsoft.com/office/drawing/2014/main" val="832139364"/>
                  </a:ext>
                </a:extLst>
              </a:tr>
              <a:tr h="361047">
                <a:tc>
                  <a:txBody>
                    <a:bodyPr/>
                    <a:lstStyle/>
                    <a:p>
                      <a:pPr marL="0" marR="0" algn="ctr">
                        <a:lnSpc>
                          <a:spcPct val="150000"/>
                        </a:lnSpc>
                        <a:spcBef>
                          <a:spcPts val="0"/>
                        </a:spcBef>
                        <a:spcAft>
                          <a:spcPts val="0"/>
                        </a:spcAft>
                        <a:tabLst>
                          <a:tab pos="1765300" algn="l"/>
                        </a:tabLst>
                      </a:pPr>
                      <a:r>
                        <a:rPr lang="en-US" sz="1400">
                          <a:effectLst/>
                          <a:latin typeface="Times New Roman" panose="02020603050405020304" pitchFamily="18" charset="0"/>
                          <a:cs typeface="Times New Roman" panose="02020603050405020304" pitchFamily="18" charset="0"/>
                        </a:rPr>
                        <a:t>NE1</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solidFill>
                      <a:schemeClr val="bg2">
                        <a:lumMod val="75000"/>
                      </a:schemeClr>
                    </a:solidFill>
                  </a:tcPr>
                </a:tc>
                <a:tc>
                  <a:txBody>
                    <a:bodyPr/>
                    <a:lstStyle/>
                    <a:p>
                      <a:pPr algn="ctr" fontAlgn="ctr"/>
                      <a:r>
                        <a:rPr lang="en-US" sz="1100" b="1" i="0" u="none" strike="noStrike" dirty="0">
                          <a:solidFill>
                            <a:srgbClr val="000000"/>
                          </a:solidFill>
                          <a:effectLst/>
                          <a:latin typeface="Times New Roman" panose="02020603050405020304" pitchFamily="18" charset="0"/>
                        </a:rPr>
                        <a:t>12</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-2.74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dirty="0">
                          <a:solidFill>
                            <a:srgbClr val="000000"/>
                          </a:solidFill>
                          <a:effectLst/>
                          <a:latin typeface="Times New Roman" panose="02020603050405020304" pitchFamily="18" charset="0"/>
                        </a:rPr>
                        <a:t>32</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6.8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tc>
                  <a:txBody>
                    <a:bodyPr/>
                    <a:lstStyle/>
                    <a:p>
                      <a:pPr algn="ctr" fontAlgn="ctr"/>
                      <a:r>
                        <a:rPr lang="en-US" sz="1100" b="1" i="0" u="none" strike="noStrike" dirty="0">
                          <a:solidFill>
                            <a:srgbClr val="000000"/>
                          </a:solidFill>
                          <a:effectLst/>
                          <a:latin typeface="Times New Roman" panose="02020603050405020304" pitchFamily="18" charset="0"/>
                        </a:rPr>
                        <a:t>48</a:t>
                      </a:r>
                    </a:p>
                  </a:txBody>
                  <a:tcPr marL="9525" marR="9525" marT="9525" marB="0" anchor="ctr">
                    <a:solidFill>
                      <a:schemeClr val="bg2">
                        <a:lumMod val="60000"/>
                        <a:lumOff val="40000"/>
                      </a:schemeClr>
                    </a:solidFill>
                  </a:tcPr>
                </a:tc>
                <a:tc>
                  <a:txBody>
                    <a:bodyPr/>
                    <a:lstStyle/>
                    <a:p>
                      <a:pPr marL="0" marR="0" algn="ctr">
                        <a:lnSpc>
                          <a:spcPct val="150000"/>
                        </a:lnSpc>
                        <a:spcBef>
                          <a:spcPts val="0"/>
                        </a:spcBef>
                        <a:spcAft>
                          <a:spcPts val="0"/>
                        </a:spcAft>
                        <a:tabLst>
                          <a:tab pos="1765300" algn="l"/>
                        </a:tabLst>
                      </a:pPr>
                      <a:r>
                        <a:rPr lang="en-US" sz="1400" dirty="0">
                          <a:effectLst/>
                          <a:latin typeface="Times New Roman" panose="02020603050405020304" pitchFamily="18" charset="0"/>
                          <a:cs typeface="Times New Roman" panose="02020603050405020304" pitchFamily="18" charset="0"/>
                        </a:rPr>
                        <a:t>0.4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440" marR="46440" marT="0" marB="0" anchor="ctr">
                    <a:solidFill>
                      <a:schemeClr val="bg2">
                        <a:lumMod val="60000"/>
                        <a:lumOff val="40000"/>
                      </a:schemeClr>
                    </a:solidFill>
                  </a:tcPr>
                </a:tc>
                <a:extLst>
                  <a:ext uri="{0D108BD9-81ED-4DB2-BD59-A6C34878D82A}">
                    <a16:rowId xmlns:a16="http://schemas.microsoft.com/office/drawing/2014/main" val="2529815775"/>
                  </a:ext>
                </a:extLst>
              </a:tr>
            </a:tbl>
          </a:graphicData>
        </a:graphic>
      </p:graphicFrame>
      <p:graphicFrame>
        <p:nvGraphicFramePr>
          <p:cNvPr id="5" name="Table 5">
            <a:extLst>
              <a:ext uri="{FF2B5EF4-FFF2-40B4-BE49-F238E27FC236}">
                <a16:creationId xmlns:a16="http://schemas.microsoft.com/office/drawing/2014/main" id="{0D24EEA2-C483-46DA-B5F0-C725577A6F23}"/>
              </a:ext>
            </a:extLst>
          </p:cNvPr>
          <p:cNvGraphicFramePr>
            <a:graphicFrameLocks noGrp="1"/>
          </p:cNvGraphicFramePr>
          <p:nvPr>
            <p:extLst>
              <p:ext uri="{D42A27DB-BD31-4B8C-83A1-F6EECF244321}">
                <p14:modId xmlns:p14="http://schemas.microsoft.com/office/powerpoint/2010/main" val="3599733524"/>
              </p:ext>
            </p:extLst>
          </p:nvPr>
        </p:nvGraphicFramePr>
        <p:xfrm>
          <a:off x="3003825" y="5969000"/>
          <a:ext cx="6184348" cy="889000"/>
        </p:xfrm>
        <a:graphic>
          <a:graphicData uri="http://schemas.openxmlformats.org/drawingml/2006/table">
            <a:tbl>
              <a:tblPr firstRow="1" bandRow="1">
                <a:tableStyleId>{5C22544A-7EE6-4342-B048-85BDC9FD1C3A}</a:tableStyleId>
              </a:tblPr>
              <a:tblGrid>
                <a:gridCol w="1158557">
                  <a:extLst>
                    <a:ext uri="{9D8B030D-6E8A-4147-A177-3AD203B41FA5}">
                      <a16:colId xmlns:a16="http://schemas.microsoft.com/office/drawing/2014/main" val="3631798559"/>
                    </a:ext>
                  </a:extLst>
                </a:gridCol>
                <a:gridCol w="1477461">
                  <a:extLst>
                    <a:ext uri="{9D8B030D-6E8A-4147-A177-3AD203B41FA5}">
                      <a16:colId xmlns:a16="http://schemas.microsoft.com/office/drawing/2014/main" val="3250781843"/>
                    </a:ext>
                  </a:extLst>
                </a:gridCol>
                <a:gridCol w="1453241">
                  <a:extLst>
                    <a:ext uri="{9D8B030D-6E8A-4147-A177-3AD203B41FA5}">
                      <a16:colId xmlns:a16="http://schemas.microsoft.com/office/drawing/2014/main" val="458187963"/>
                    </a:ext>
                  </a:extLst>
                </a:gridCol>
                <a:gridCol w="2095089">
                  <a:extLst>
                    <a:ext uri="{9D8B030D-6E8A-4147-A177-3AD203B41FA5}">
                      <a16:colId xmlns:a16="http://schemas.microsoft.com/office/drawing/2014/main" val="1238022140"/>
                    </a:ext>
                  </a:extLst>
                </a:gridCol>
              </a:tblGrid>
              <a:tr h="300493">
                <a:tc>
                  <a:txBody>
                    <a:bodyPr/>
                    <a:lstStyle/>
                    <a:p>
                      <a:pPr algn="ctr"/>
                      <a:r>
                        <a:rPr lang="en-US" sz="1400" dirty="0">
                          <a:latin typeface="Times New Roman" panose="02020603050405020304" pitchFamily="18" charset="0"/>
                          <a:cs typeface="Times New Roman" panose="02020603050405020304" pitchFamily="18" charset="0"/>
                        </a:rPr>
                        <a:t>Pressure zone</a:t>
                      </a:r>
                    </a:p>
                  </a:txBody>
                  <a:tcPr>
                    <a:solidFill>
                      <a:schemeClr val="tx2"/>
                    </a:solidFill>
                  </a:tcPr>
                </a:tc>
                <a:tc>
                  <a:txBody>
                    <a:bodyPr/>
                    <a:lstStyle/>
                    <a:p>
                      <a:pPr algn="ctr"/>
                      <a:r>
                        <a:rPr lang="en-US" sz="1400" dirty="0">
                          <a:latin typeface="Times New Roman" panose="02020603050405020304" pitchFamily="18" charset="0"/>
                          <a:cs typeface="Times New Roman" panose="02020603050405020304" pitchFamily="18" charset="0"/>
                        </a:rPr>
                        <a:t>Gap 2020-2025 </a:t>
                      </a:r>
                      <a:r>
                        <a:rPr lang="en-US" sz="1400" dirty="0">
                          <a:solidFill>
                            <a:schemeClr val="bg1"/>
                          </a:solidFill>
                          <a:effectLst/>
                          <a:latin typeface="Times New Roman" panose="02020603050405020304" pitchFamily="18" charset="0"/>
                          <a:cs typeface="Times New Roman" panose="02020603050405020304" pitchFamily="18" charset="0"/>
                        </a:rPr>
                        <a:t>m</a:t>
                      </a:r>
                      <a:r>
                        <a:rPr lang="en-US" sz="1400" baseline="30000" dirty="0">
                          <a:solidFill>
                            <a:schemeClr val="bg1"/>
                          </a:solidFill>
                          <a:effectLst/>
                          <a:latin typeface="Times New Roman" panose="02020603050405020304" pitchFamily="18" charset="0"/>
                          <a:cs typeface="Times New Roman" panose="02020603050405020304" pitchFamily="18" charset="0"/>
                        </a:rPr>
                        <a:t>3</a:t>
                      </a:r>
                      <a:endParaRPr lang="en-US" sz="1400" dirty="0">
                        <a:latin typeface="Times New Roman" panose="02020603050405020304" pitchFamily="18" charset="0"/>
                        <a:cs typeface="Times New Roman" panose="02020603050405020304" pitchFamily="18" charset="0"/>
                      </a:endParaRPr>
                    </a:p>
                  </a:txBody>
                  <a:tcPr>
                    <a:solidFill>
                      <a:schemeClr val="tx2"/>
                    </a:solidFill>
                  </a:tcPr>
                </a:tc>
                <a:tc>
                  <a:txBody>
                    <a:bodyPr/>
                    <a:lstStyle/>
                    <a:p>
                      <a:pPr algn="ctr"/>
                      <a:r>
                        <a:rPr lang="en-US" sz="1400" dirty="0">
                          <a:latin typeface="Times New Roman" panose="02020603050405020304" pitchFamily="18" charset="0"/>
                          <a:cs typeface="Times New Roman" panose="02020603050405020304" pitchFamily="18" charset="0"/>
                        </a:rPr>
                        <a:t>Gap 2025-2030 </a:t>
                      </a:r>
                      <a:r>
                        <a:rPr lang="en-US" sz="1400" dirty="0">
                          <a:solidFill>
                            <a:schemeClr val="bg1"/>
                          </a:solidFill>
                          <a:effectLst/>
                          <a:latin typeface="Times New Roman" panose="02020603050405020304" pitchFamily="18" charset="0"/>
                          <a:cs typeface="Times New Roman" panose="02020603050405020304" pitchFamily="18" charset="0"/>
                        </a:rPr>
                        <a:t>m</a:t>
                      </a:r>
                      <a:r>
                        <a:rPr lang="en-US" sz="1400" baseline="30000" dirty="0">
                          <a:solidFill>
                            <a:schemeClr val="bg1"/>
                          </a:solidFill>
                          <a:effectLst/>
                          <a:latin typeface="Times New Roman" panose="02020603050405020304" pitchFamily="18" charset="0"/>
                          <a:cs typeface="Times New Roman" panose="02020603050405020304" pitchFamily="18" charset="0"/>
                        </a:rPr>
                        <a:t>3</a:t>
                      </a:r>
                      <a:endParaRPr lang="en-US" sz="1400" dirty="0">
                        <a:latin typeface="Times New Roman" panose="02020603050405020304" pitchFamily="18" charset="0"/>
                        <a:cs typeface="Times New Roman" panose="02020603050405020304" pitchFamily="18" charset="0"/>
                      </a:endParaRPr>
                    </a:p>
                  </a:txBody>
                  <a:tcPr>
                    <a:solidFill>
                      <a:schemeClr val="tx2"/>
                    </a:solidFill>
                  </a:tcPr>
                </a:tc>
                <a:tc>
                  <a:txBody>
                    <a:bodyPr/>
                    <a:lstStyle/>
                    <a:p>
                      <a:pPr algn="ctr"/>
                      <a:r>
                        <a:rPr lang="en-US" sz="1400" dirty="0">
                          <a:latin typeface="Times New Roman" panose="02020603050405020304" pitchFamily="18" charset="0"/>
                          <a:cs typeface="Times New Roman" panose="02020603050405020304" pitchFamily="18" charset="0"/>
                        </a:rPr>
                        <a:t>Gap 2030-2040 </a:t>
                      </a:r>
                      <a:r>
                        <a:rPr lang="en-US" sz="1400" dirty="0">
                          <a:solidFill>
                            <a:schemeClr val="bg1"/>
                          </a:solidFill>
                          <a:effectLst/>
                          <a:latin typeface="Times New Roman" panose="02020603050405020304" pitchFamily="18" charset="0"/>
                          <a:cs typeface="Times New Roman" panose="02020603050405020304" pitchFamily="18" charset="0"/>
                        </a:rPr>
                        <a:t>m</a:t>
                      </a:r>
                      <a:r>
                        <a:rPr lang="en-US" sz="1400" baseline="30000" dirty="0">
                          <a:solidFill>
                            <a:schemeClr val="bg1"/>
                          </a:solidFill>
                          <a:effectLst/>
                          <a:latin typeface="Times New Roman" panose="02020603050405020304" pitchFamily="18" charset="0"/>
                          <a:cs typeface="Times New Roman" panose="02020603050405020304" pitchFamily="18" charset="0"/>
                        </a:rPr>
                        <a:t>3</a:t>
                      </a:r>
                      <a:endParaRPr lang="en-US" sz="1400" dirty="0">
                        <a:latin typeface="Times New Roman" panose="02020603050405020304" pitchFamily="18" charset="0"/>
                        <a:cs typeface="Times New Roman" panose="02020603050405020304" pitchFamily="18" charset="0"/>
                      </a:endParaRPr>
                    </a:p>
                  </a:txBody>
                  <a:tcPr>
                    <a:solidFill>
                      <a:schemeClr val="tx2"/>
                    </a:solidFill>
                  </a:tcPr>
                </a:tc>
                <a:extLst>
                  <a:ext uri="{0D108BD9-81ED-4DB2-BD59-A6C34878D82A}">
                    <a16:rowId xmlns:a16="http://schemas.microsoft.com/office/drawing/2014/main" val="3002508676"/>
                  </a:ext>
                </a:extLst>
              </a:tr>
              <a:tr h="370840">
                <a:tc>
                  <a:txBody>
                    <a:bodyPr/>
                    <a:lstStyle/>
                    <a:p>
                      <a:pPr algn="ctr"/>
                      <a:r>
                        <a:rPr lang="en-US" sz="1400" dirty="0">
                          <a:latin typeface="Times New Roman" panose="02020603050405020304" pitchFamily="18" charset="0"/>
                          <a:cs typeface="Times New Roman" panose="02020603050405020304" pitchFamily="18" charset="0"/>
                        </a:rPr>
                        <a:t>Total </a:t>
                      </a:r>
                    </a:p>
                  </a:txBody>
                  <a:tcPr>
                    <a:solidFill>
                      <a:schemeClr val="bg2">
                        <a:lumMod val="75000"/>
                      </a:schemeClr>
                    </a:solidFill>
                  </a:tcPr>
                </a:tc>
                <a:tc>
                  <a:txBody>
                    <a:bodyPr/>
                    <a:lstStyle/>
                    <a:p>
                      <a:pPr algn="ctr"/>
                      <a:r>
                        <a:rPr lang="en-US" sz="1400" dirty="0">
                          <a:latin typeface="Times New Roman" panose="02020603050405020304" pitchFamily="18" charset="0"/>
                          <a:cs typeface="Times New Roman" panose="02020603050405020304" pitchFamily="18" charset="0"/>
                        </a:rPr>
                        <a:t>610087</a:t>
                      </a:r>
                    </a:p>
                  </a:txBody>
                  <a:tcPr>
                    <a:solidFill>
                      <a:schemeClr val="bg2">
                        <a:lumMod val="60000"/>
                        <a:lumOff val="40000"/>
                      </a:schemeClr>
                    </a:solidFill>
                  </a:tcPr>
                </a:tc>
                <a:tc>
                  <a:txBody>
                    <a:bodyPr/>
                    <a:lstStyle/>
                    <a:p>
                      <a:pPr algn="ctr"/>
                      <a:r>
                        <a:rPr lang="en-US" sz="1400" dirty="0">
                          <a:latin typeface="Times New Roman" panose="02020603050405020304" pitchFamily="18" charset="0"/>
                          <a:cs typeface="Times New Roman" panose="02020603050405020304" pitchFamily="18" charset="0"/>
                        </a:rPr>
                        <a:t>920233</a:t>
                      </a:r>
                    </a:p>
                  </a:txBody>
                  <a:tcPr>
                    <a:solidFill>
                      <a:schemeClr val="bg2">
                        <a:lumMod val="60000"/>
                        <a:lumOff val="40000"/>
                      </a:schemeClr>
                    </a:solidFill>
                  </a:tcPr>
                </a:tc>
                <a:tc>
                  <a:txBody>
                    <a:bodyPr/>
                    <a:lstStyle/>
                    <a:p>
                      <a:pPr algn="ctr"/>
                      <a:r>
                        <a:rPr lang="en-US" sz="1400" dirty="0">
                          <a:latin typeface="Times New Roman" panose="02020603050405020304" pitchFamily="18" charset="0"/>
                          <a:cs typeface="Times New Roman" panose="02020603050405020304" pitchFamily="18" charset="0"/>
                        </a:rPr>
                        <a:t>1704159</a:t>
                      </a:r>
                    </a:p>
                  </a:txBody>
                  <a:tcPr>
                    <a:solidFill>
                      <a:schemeClr val="bg2">
                        <a:lumMod val="60000"/>
                        <a:lumOff val="40000"/>
                      </a:schemeClr>
                    </a:solidFill>
                  </a:tcPr>
                </a:tc>
                <a:extLst>
                  <a:ext uri="{0D108BD9-81ED-4DB2-BD59-A6C34878D82A}">
                    <a16:rowId xmlns:a16="http://schemas.microsoft.com/office/drawing/2014/main" val="3131103126"/>
                  </a:ext>
                </a:extLst>
              </a:tr>
            </a:tbl>
          </a:graphicData>
        </a:graphic>
      </p:graphicFrame>
    </p:spTree>
    <p:extLst>
      <p:ext uri="{BB962C8B-B14F-4D97-AF65-F5344CB8AC3E}">
        <p14:creationId xmlns:p14="http://schemas.microsoft.com/office/powerpoint/2010/main" val="695962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77697-7AE5-4579-BF6A-090BCA69AC6C}"/>
              </a:ext>
            </a:extLst>
          </p:cNvPr>
          <p:cNvSpPr>
            <a:spLocks noGrp="1"/>
          </p:cNvSpPr>
          <p:nvPr>
            <p:ph type="title"/>
          </p:nvPr>
        </p:nvSpPr>
        <p:spPr>
          <a:xfrm>
            <a:off x="913149"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Remaining gap</a:t>
            </a:r>
            <a:endParaRPr lang="en-US" dirty="0"/>
          </a:p>
        </p:txBody>
      </p:sp>
      <p:pic>
        <p:nvPicPr>
          <p:cNvPr id="6" name="Content Placeholder 5">
            <a:extLst>
              <a:ext uri="{FF2B5EF4-FFF2-40B4-BE49-F238E27FC236}">
                <a16:creationId xmlns:a16="http://schemas.microsoft.com/office/drawing/2014/main" id="{54845983-5BA8-47D2-84BE-C5B9569EBA17}"/>
              </a:ext>
            </a:extLst>
          </p:cNvPr>
          <p:cNvPicPr>
            <a:picLocks noGrp="1" noChangeAspect="1"/>
          </p:cNvPicPr>
          <p:nvPr>
            <p:ph sz="quarter" idx="13"/>
          </p:nvPr>
        </p:nvPicPr>
        <p:blipFill>
          <a:blip r:embed="rId2">
            <a:extLst>
              <a:ext uri="{96DAC541-7B7A-43D3-8B79-37D633B846F1}">
                <asvg:svgBlip xmlns:asvg="http://schemas.microsoft.com/office/drawing/2016/SVG/main" r:embed="rId3"/>
              </a:ext>
            </a:extLst>
          </a:blip>
          <a:stretch>
            <a:fillRect/>
          </a:stretch>
        </p:blipFill>
        <p:spPr>
          <a:xfrm>
            <a:off x="1833837" y="1596176"/>
            <a:ext cx="8523073" cy="5261824"/>
          </a:xfrm>
          <a:prstGeom prst="rect">
            <a:avLst/>
          </a:prstGeom>
        </p:spPr>
      </p:pic>
    </p:spTree>
    <p:extLst>
      <p:ext uri="{BB962C8B-B14F-4D97-AF65-F5344CB8AC3E}">
        <p14:creationId xmlns:p14="http://schemas.microsoft.com/office/powerpoint/2010/main" val="315771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81E1A-F293-472C-9453-E3B332DD4B30}"/>
              </a:ext>
            </a:extLst>
          </p:cNvPr>
          <p:cNvSpPr>
            <a:spLocks noGrp="1"/>
          </p:cNvSpPr>
          <p:nvPr>
            <p:ph type="title"/>
          </p:nvPr>
        </p:nvSpPr>
        <p:spPr>
          <a:xfrm>
            <a:off x="913774" y="2630911"/>
            <a:ext cx="10364451" cy="1596177"/>
          </a:xfrm>
        </p:spPr>
        <p:txBody>
          <a:bodyPr>
            <a:normAutofit/>
          </a:bodyPr>
          <a:lstStyle/>
          <a:p>
            <a:r>
              <a:rPr lang="en-US" sz="6000" dirty="0">
                <a:solidFill>
                  <a:schemeClr val="tx2"/>
                </a:solidFill>
                <a:latin typeface="Times New Roman" panose="02020603050405020304" pitchFamily="18" charset="0"/>
                <a:cs typeface="Times New Roman" panose="02020603050405020304" pitchFamily="18" charset="0"/>
              </a:rPr>
              <a:t>Investment plan</a:t>
            </a:r>
          </a:p>
        </p:txBody>
      </p:sp>
    </p:spTree>
    <p:extLst>
      <p:ext uri="{BB962C8B-B14F-4D97-AF65-F5344CB8AC3E}">
        <p14:creationId xmlns:p14="http://schemas.microsoft.com/office/powerpoint/2010/main" val="36374898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CBA76-11B3-443F-B31F-A5242A6AF7E1}"/>
              </a:ext>
            </a:extLst>
          </p:cNvPr>
          <p:cNvSpPr>
            <a:spLocks noGrp="1"/>
          </p:cNvSpPr>
          <p:nvPr>
            <p:ph type="title"/>
          </p:nvPr>
        </p:nvSpPr>
        <p:spPr>
          <a:xfrm>
            <a:off x="913774" y="0"/>
            <a:ext cx="10364451" cy="1596177"/>
          </a:xfrm>
        </p:spPr>
        <p:txBody>
          <a:bodyPr>
            <a:normAutofit/>
          </a:bodyPr>
          <a:lstStyle/>
          <a:p>
            <a:r>
              <a:rPr lang="en-US" b="1" kern="0" cap="all"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Investment Plan</a:t>
            </a:r>
            <a:endParaRPr lang="en-US" dirty="0">
              <a:solidFill>
                <a:schemeClr val="tx2"/>
              </a:solidFill>
            </a:endParaRPr>
          </a:p>
        </p:txBody>
      </p:sp>
      <p:sp>
        <p:nvSpPr>
          <p:cNvPr id="3" name="Content Placeholder 2">
            <a:extLst>
              <a:ext uri="{FF2B5EF4-FFF2-40B4-BE49-F238E27FC236}">
                <a16:creationId xmlns:a16="http://schemas.microsoft.com/office/drawing/2014/main" id="{E6D8A336-6AA5-45A0-B22F-EFC8AA908122}"/>
              </a:ext>
            </a:extLst>
          </p:cNvPr>
          <p:cNvSpPr>
            <a:spLocks noGrp="1"/>
          </p:cNvSpPr>
          <p:nvPr>
            <p:ph sz="quarter" idx="13"/>
          </p:nvPr>
        </p:nvSpPr>
        <p:spPr>
          <a:xfrm>
            <a:off x="913774" y="1596176"/>
            <a:ext cx="10363826" cy="5261823"/>
          </a:xfrm>
        </p:spPr>
        <p:txBody>
          <a:bodyPr/>
          <a:lstStyle/>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Completing this plan, a program was made to add new possible proposed resources to the network in order to close the remaining gap. </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these new resources should be operated in sequence depending on their conditions.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the condition of conveyance lines must be checked to know if they need to be changed.</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targeted tanks condition must be checked to fit the new quantities of water. </a:t>
            </a:r>
          </a:p>
        </p:txBody>
      </p:sp>
    </p:spTree>
    <p:extLst>
      <p:ext uri="{BB962C8B-B14F-4D97-AF65-F5344CB8AC3E}">
        <p14:creationId xmlns:p14="http://schemas.microsoft.com/office/powerpoint/2010/main" val="3088372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04CAC-B70C-47A9-8B68-447136429863}"/>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New resources </a:t>
            </a:r>
          </a:p>
        </p:txBody>
      </p:sp>
      <p:sp>
        <p:nvSpPr>
          <p:cNvPr id="3" name="Content Placeholder 2">
            <a:extLst>
              <a:ext uri="{FF2B5EF4-FFF2-40B4-BE49-F238E27FC236}">
                <a16:creationId xmlns:a16="http://schemas.microsoft.com/office/drawing/2014/main" id="{F59199F6-9EE3-4D62-9F05-E3492C08F53E}"/>
              </a:ext>
            </a:extLst>
          </p:cNvPr>
          <p:cNvSpPr>
            <a:spLocks noGrp="1"/>
          </p:cNvSpPr>
          <p:nvPr>
            <p:ph sz="quarter" idx="13"/>
          </p:nvPr>
        </p:nvSpPr>
        <p:spPr>
          <a:xfrm>
            <a:off x="914399" y="1238368"/>
            <a:ext cx="10363826" cy="5619632"/>
          </a:xfrm>
        </p:spPr>
        <p:txBody>
          <a:bodyPr>
            <a:normAutofit/>
          </a:bodyPr>
          <a:lstStyle/>
          <a:p>
            <a:pPr>
              <a:buFontTx/>
              <a:buChar char="-"/>
            </a:pPr>
            <a:r>
              <a:rPr lang="en-US" sz="24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Waslet Huwwara</a:t>
            </a:r>
          </a:p>
          <a:p>
            <a:pPr marL="0" indent="0">
              <a:buNone/>
            </a:pP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Operation year: </a:t>
            </a:r>
            <a:r>
              <a:rPr lang="en-US" sz="1600" dirty="0">
                <a:latin typeface="Times New Roman" panose="02020603050405020304" pitchFamily="18" charset="0"/>
                <a:ea typeface="Calibri" panose="020F0502020204030204" pitchFamily="34" charset="0"/>
                <a:cs typeface="Times New Roman" panose="02020603050405020304" pitchFamily="18" charset="0"/>
              </a:rPr>
              <a:t>2021</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Location: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huwwara village</a:t>
            </a:r>
          </a:p>
          <a:p>
            <a:pPr marL="0" indent="0">
              <a:buNone/>
            </a:pP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Coordinates: </a:t>
            </a:r>
            <a:r>
              <a:rPr lang="en-US" sz="1600" dirty="0">
                <a:effectLst/>
                <a:latin typeface="Times New Roman" panose="02020603050405020304" pitchFamily="18" charset="0"/>
                <a:ea typeface="Calibri" panose="020F0502020204030204" pitchFamily="34" charset="0"/>
              </a:rPr>
              <a:t>X:175900 / Y:175764.5 </a:t>
            </a:r>
          </a:p>
          <a:p>
            <a:pPr marL="0" indent="0">
              <a:buNone/>
            </a:pPr>
            <a:r>
              <a:rPr lang="en-US" sz="1600" dirty="0">
                <a:solidFill>
                  <a:schemeClr val="tx2"/>
                </a:solidFill>
                <a:latin typeface="Times New Roman" panose="02020603050405020304" pitchFamily="18" charset="0"/>
                <a:ea typeface="Calibri" panose="020F0502020204030204" pitchFamily="34" charset="0"/>
              </a:rPr>
              <a:t>Elevation: </a:t>
            </a:r>
            <a:r>
              <a:rPr lang="en-US" sz="1600" dirty="0">
                <a:latin typeface="Times New Roman" panose="02020603050405020304" pitchFamily="18" charset="0"/>
                <a:ea typeface="Calibri" panose="020F0502020204030204" pitchFamily="34" charset="0"/>
              </a:rPr>
              <a:t>512 AMSL</a:t>
            </a:r>
          </a:p>
          <a:p>
            <a:pPr marL="0" indent="0">
              <a:buNone/>
            </a:pPr>
            <a:r>
              <a:rPr lang="en-US" sz="1600" dirty="0">
                <a:solidFill>
                  <a:schemeClr val="tx2"/>
                </a:solidFill>
                <a:effectLst/>
                <a:latin typeface="Times New Roman" panose="02020603050405020304" pitchFamily="18" charset="0"/>
                <a:ea typeface="Calibri" panose="020F0502020204030204" pitchFamily="34" charset="0"/>
              </a:rPr>
              <a:t>Productivity: </a:t>
            </a:r>
            <a:r>
              <a:rPr lang="en-US" sz="1600" dirty="0">
                <a:effectLst/>
                <a:latin typeface="Times New Roman" panose="02020603050405020304" pitchFamily="18" charset="0"/>
                <a:ea typeface="Calibri" panose="020F0502020204030204" pitchFamily="34" charset="0"/>
              </a:rPr>
              <a:t>100 </a:t>
            </a:r>
            <a:r>
              <a:rPr lang="en-US" sz="1600" dirty="0">
                <a:latin typeface="Times New Roman" panose="02020603050405020304" pitchFamily="18" charset="0"/>
                <a:ea typeface="Calibri" panose="020F0502020204030204" pitchFamily="34" charset="0"/>
                <a:cs typeface="Times New Roman" panose="02020603050405020304" pitchFamily="18" charset="0"/>
              </a:rPr>
              <a:t>m3/hour</a:t>
            </a:r>
            <a:endPar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tank elevation: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535 amsl</a:t>
            </a:r>
          </a:p>
          <a:p>
            <a:pPr marL="0" indent="0">
              <a:lnSpc>
                <a:spcPct val="100000"/>
              </a:lnSpc>
              <a:buNone/>
            </a:pP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Conveyance line length: </a:t>
            </a:r>
            <a:r>
              <a:rPr lang="en-US" sz="1600" dirty="0">
                <a:latin typeface="Times New Roman" panose="02020603050405020304" pitchFamily="18" charset="0"/>
                <a:ea typeface="Calibri" panose="020F0502020204030204" pitchFamily="34" charset="0"/>
                <a:cs typeface="Times New Roman" panose="02020603050405020304" pitchFamily="18" charset="0"/>
              </a:rPr>
              <a:t>4777 m</a:t>
            </a:r>
          </a:p>
          <a:p>
            <a:pPr marL="0" indent="0">
              <a:lnSpc>
                <a:spcPct val="100000"/>
              </a:lnSpc>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Pump power</a:t>
            </a: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a:latin typeface="Times New Roman" panose="02020603050405020304" pitchFamily="18" charset="0"/>
                <a:ea typeface="Calibri" panose="020F0502020204030204" pitchFamily="34" charset="0"/>
                <a:cs typeface="Times New Roman" panose="02020603050405020304" pitchFamily="18" charset="0"/>
              </a:rPr>
              <a:t>30 kw</a:t>
            </a:r>
          </a:p>
          <a:p>
            <a:pPr marL="0" indent="0">
              <a:lnSpc>
                <a:spcPct val="100000"/>
              </a:lnSpc>
              <a:buNone/>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buNone/>
            </a:pPr>
            <a:endParaRPr lang="en-US" sz="1400" dirty="0">
              <a:effectLst/>
              <a:latin typeface="Times New Roman" panose="02020603050405020304" pitchFamily="18" charset="0"/>
              <a:ea typeface="Calibri" panose="020F0502020204030204" pitchFamily="34" charset="0"/>
              <a:cs typeface="Arial" panose="020B0604020202020204" pitchFamily="34" charset="0"/>
            </a:endParaRPr>
          </a:p>
          <a:p>
            <a:pPr marL="0" indent="0">
              <a:lnSpc>
                <a:spcPct val="100000"/>
              </a:lnSpc>
              <a:buNone/>
            </a:pP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1400" dirty="0">
              <a:solidFill>
                <a:schemeClr val="tx2"/>
              </a:solidFill>
              <a:effectLst/>
              <a:latin typeface="Times New Roman" panose="02020603050405020304" pitchFamily="18" charset="0"/>
              <a:ea typeface="Calibri" panose="020F0502020204030204" pitchFamily="34" charset="0"/>
            </a:endParaRPr>
          </a:p>
          <a:p>
            <a:pPr marL="0" indent="0">
              <a:buNone/>
            </a:pPr>
            <a:endParaRPr lang="en-US" sz="1600" dirty="0">
              <a:effectLst/>
              <a:latin typeface="Times New Roman" panose="02020603050405020304" pitchFamily="18" charset="0"/>
              <a:ea typeface="Calibri" panose="020F0502020204030204" pitchFamily="34" charset="0"/>
            </a:endParaRPr>
          </a:p>
          <a:p>
            <a:pPr marL="0" indent="0">
              <a:buNone/>
            </a:pPr>
            <a:endPar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solidFill>
                <a:schemeClr val="tx2"/>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8924A6B-B0FA-4A1B-B46C-B59D929E2301}"/>
              </a:ext>
            </a:extLst>
          </p:cNvPr>
          <p:cNvPicPr/>
          <p:nvPr/>
        </p:nvPicPr>
        <p:blipFill>
          <a:blip r:embed="rId2">
            <a:extLst>
              <a:ext uri="{28A0092B-C50C-407E-A947-70E740481C1C}">
                <a14:useLocalDpi xmlns:a14="http://schemas.microsoft.com/office/drawing/2010/main" val="0"/>
              </a:ext>
            </a:extLst>
          </a:blip>
          <a:stretch>
            <a:fillRect/>
          </a:stretch>
        </p:blipFill>
        <p:spPr>
          <a:xfrm>
            <a:off x="6334538" y="1391478"/>
            <a:ext cx="4094924" cy="5466522"/>
          </a:xfrm>
          <a:prstGeom prst="rect">
            <a:avLst/>
          </a:prstGeom>
        </p:spPr>
      </p:pic>
    </p:spTree>
    <p:extLst>
      <p:ext uri="{BB962C8B-B14F-4D97-AF65-F5344CB8AC3E}">
        <p14:creationId xmlns:p14="http://schemas.microsoft.com/office/powerpoint/2010/main" val="3127797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D4E0B-F872-41CE-8130-837111FEAF93}"/>
              </a:ext>
            </a:extLst>
          </p:cNvPr>
          <p:cNvSpPr>
            <a:spLocks noGrp="1"/>
          </p:cNvSpPr>
          <p:nvPr>
            <p:ph type="title"/>
          </p:nvPr>
        </p:nvSpPr>
        <p:spPr>
          <a:xfrm>
            <a:off x="913149"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New resources </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0E214FC-3FAE-4041-BB97-0020763B4A2C}"/>
                  </a:ext>
                </a:extLst>
              </p:cNvPr>
              <p:cNvSpPr>
                <a:spLocks noGrp="1"/>
              </p:cNvSpPr>
              <p:nvPr>
                <p:ph sz="quarter" idx="13"/>
              </p:nvPr>
            </p:nvSpPr>
            <p:spPr>
              <a:xfrm>
                <a:off x="913774" y="1596177"/>
                <a:ext cx="10363826" cy="5261823"/>
              </a:xfrm>
            </p:spPr>
            <p:txBody>
              <a:bodyPr/>
              <a:lstStyle/>
              <a:p>
                <a:pPr marL="0" marR="0" indent="0">
                  <a:lnSpc>
                    <a:spcPct val="150000"/>
                  </a:lnSpc>
                  <a:spcBef>
                    <a:spcPts val="0"/>
                  </a:spcBef>
                  <a:spcAft>
                    <a:spcPts val="800"/>
                  </a:spcAft>
                  <a:buNone/>
                </a:pPr>
                <a:r>
                  <a:rPr lang="en-US" sz="1800" i="1" dirty="0">
                    <a:solidFill>
                      <a:schemeClr val="tx2"/>
                    </a:solidFill>
                    <a:latin typeface="Cambria Math" panose="02040503050406030204" pitchFamily="18" charset="0"/>
                    <a:ea typeface="Calibri" panose="020F0502020204030204" pitchFamily="34" charset="0"/>
                    <a:cs typeface="Times New Roman" panose="02020603050405020304" pitchFamily="18" charset="0"/>
                  </a:rPr>
                  <a:t>- Waslet huwwara pump</a:t>
                </a:r>
                <a:endParaRPr lang="en-US" sz="1800" i="1" dirty="0">
                  <a:solidFill>
                    <a:schemeClr val="tx2"/>
                  </a:solidFill>
                  <a:effectLst/>
                  <a:latin typeface="Cambria Math" panose="02040503050406030204" pitchFamily="18" charset="0"/>
                  <a:ea typeface="Calibri" panose="020F0502020204030204" pitchFamily="34" charset="0"/>
                  <a:cs typeface="Times New Roman" panose="02020603050405020304" pitchFamily="18" charset="0"/>
                </a:endParaRPr>
              </a:p>
              <a:p>
                <a:pPr marL="0" marR="0">
                  <a:lnSpc>
                    <a:spcPct val="150000"/>
                  </a:lnSpc>
                  <a:spcBef>
                    <a:spcPts val="0"/>
                  </a:spcBef>
                  <a:spcAft>
                    <a:spcPts val="800"/>
                  </a:spcAft>
                </a:pPr>
                <a14:m>
                  <m:oMath xmlns:m="http://schemas.openxmlformats.org/officeDocument/2006/math">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𝑝𝑢𝑚𝑝</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h</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𝑒𝑎𝑑</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𝑑𝑖𝑓𝑓𝑒𝑟𝑒𝑛𝑐𝑒</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𝑏𝑒𝑡𝑤𝑒𝑒𝑛</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𝑒𝑙𝑒𝑣𝑎𝑡𝑖𝑜𝑛𝑠</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0</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01</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𝑐𝑜𝑛𝑣𝑒𝑦𝑎𝑛𝑐𝑒</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𝑙𝑖𝑛𝑒</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𝑙𝑒𝑛𝑔𝑡</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h</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50000"/>
                  </a:lnSpc>
                  <a:spcBef>
                    <a:spcPts val="0"/>
                  </a:spcBef>
                  <a:spcAft>
                    <a:spcPts val="800"/>
                  </a:spcAft>
                </a:pP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𝑝𝑢𝑚𝑝</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h</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𝑒𝑎𝑑</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535</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512</m:t>
                        </m:r>
                      </m:e>
                    </m:d>
                    <m:r>
                      <a:rPr lang="en-US" sz="18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0</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01</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4777</m:t>
                        </m:r>
                      </m:e>
                    </m:d>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70</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77</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𝑚</m:t>
                    </m:r>
                  </m:oMath>
                </a14:m>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50000"/>
                  </a:lnSpc>
                  <a:spcBef>
                    <a:spcPts val="0"/>
                  </a:spcBef>
                  <a:spcAft>
                    <a:spcPts val="800"/>
                  </a:spcAft>
                </a:pP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𝑝𝑢𝑚𝑝</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𝑝𝑜𝑤𝑒𝑟</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𝛾</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𝑄</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𝐻𝑝</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𝑒𝑓𝑓𝑖𝑐𝑖𝑒𝑛𝑐𝑦</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𝑜𝑓</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𝑝𝑢𝑚𝑝</m:t>
                        </m:r>
                      </m:den>
                    </m:f>
                  </m:oMath>
                </a14:m>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50000"/>
                  </a:lnSpc>
                  <a:spcBef>
                    <a:spcPts val="0"/>
                  </a:spcBef>
                  <a:spcAft>
                    <a:spcPts val="800"/>
                  </a:spcAft>
                </a:pP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𝑝𝑢𝑚𝑝</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𝑝𝑜𝑤𝑒𝑟</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9</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81</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100</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3600</m:t>
                                </m:r>
                              </m:den>
                            </m:f>
                          </m:e>
                        </m:d>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70</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77</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0</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7</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27</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55</m:t>
                    </m:r>
                    <m:r>
                      <a:rPr lang="en-US" sz="1800" i="1">
                        <a:effectLst/>
                        <a:latin typeface="Cambria Math" panose="02040503050406030204" pitchFamily="18" charset="0"/>
                        <a:ea typeface="Calibri" panose="020F0502020204030204" pitchFamily="34" charset="0"/>
                        <a:cs typeface="Times New Roman" panose="02020603050405020304" pitchFamily="18" charset="0"/>
                      </a:rPr>
                      <m:t>𝐾𝑊</m:t>
                    </m:r>
                  </m:oMath>
                </a14:m>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mc:Choice>
        <mc:Fallback xmlns="">
          <p:sp>
            <p:nvSpPr>
              <p:cNvPr id="3" name="Content Placeholder 2">
                <a:extLst>
                  <a:ext uri="{FF2B5EF4-FFF2-40B4-BE49-F238E27FC236}">
                    <a16:creationId xmlns:a16="http://schemas.microsoft.com/office/drawing/2014/main" id="{90E214FC-3FAE-4041-BB97-0020763B4A2C}"/>
                  </a:ext>
                </a:extLst>
              </p:cNvPr>
              <p:cNvSpPr>
                <a:spLocks noGrp="1" noRot="1" noChangeAspect="1" noMove="1" noResize="1" noEditPoints="1" noAdjustHandles="1" noChangeArrowheads="1" noChangeShapeType="1" noTextEdit="1"/>
              </p:cNvSpPr>
              <p:nvPr>
                <p:ph sz="quarter" idx="13"/>
              </p:nvPr>
            </p:nvSpPr>
            <p:spPr>
              <a:xfrm>
                <a:off x="913774" y="1596177"/>
                <a:ext cx="10363826" cy="5261823"/>
              </a:xfrm>
              <a:blipFill>
                <a:blip r:embed="rId2"/>
                <a:stretch>
                  <a:fillRect l="-529"/>
                </a:stretch>
              </a:blipFill>
            </p:spPr>
            <p:txBody>
              <a:bodyPr/>
              <a:lstStyle/>
              <a:p>
                <a:r>
                  <a:rPr lang="en-US">
                    <a:noFill/>
                  </a:rPr>
                  <a:t> </a:t>
                </a:r>
              </a:p>
            </p:txBody>
          </p:sp>
        </mc:Fallback>
      </mc:AlternateContent>
    </p:spTree>
    <p:extLst>
      <p:ext uri="{BB962C8B-B14F-4D97-AF65-F5344CB8AC3E}">
        <p14:creationId xmlns:p14="http://schemas.microsoft.com/office/powerpoint/2010/main" val="13922654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96E03-BED8-4452-BAB3-4144CAC82CE7}"/>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New resources </a:t>
            </a:r>
            <a:endParaRPr lang="en-US" dirty="0"/>
          </a:p>
        </p:txBody>
      </p:sp>
      <p:sp>
        <p:nvSpPr>
          <p:cNvPr id="3" name="Content Placeholder 2">
            <a:extLst>
              <a:ext uri="{FF2B5EF4-FFF2-40B4-BE49-F238E27FC236}">
                <a16:creationId xmlns:a16="http://schemas.microsoft.com/office/drawing/2014/main" id="{42E69854-079C-44E3-8D39-3E6CCD00149E}"/>
              </a:ext>
            </a:extLst>
          </p:cNvPr>
          <p:cNvSpPr>
            <a:spLocks noGrp="1"/>
          </p:cNvSpPr>
          <p:nvPr>
            <p:ph sz="quarter" idx="13"/>
          </p:nvPr>
        </p:nvSpPr>
        <p:spPr>
          <a:xfrm>
            <a:off x="914399" y="1596177"/>
            <a:ext cx="10363826" cy="5261823"/>
          </a:xfrm>
        </p:spPr>
        <p:txBody>
          <a:bodyPr>
            <a:normAutofit/>
          </a:bodyPr>
          <a:lstStyle/>
          <a:p>
            <a:pPr>
              <a:buFontTx/>
              <a:buChar char="-"/>
            </a:pPr>
            <a:r>
              <a:rPr lang="en-US" sz="2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Al-Maslakh well</a:t>
            </a:r>
          </a:p>
          <a:p>
            <a:pPr marL="0" indent="0">
              <a:buNone/>
            </a:pPr>
            <a:r>
              <a:rPr lang="en-US" sz="1600" dirty="0">
                <a:solidFill>
                  <a:schemeClr val="tx2"/>
                </a:solidFill>
                <a:latin typeface="Times New Roman" panose="02020603050405020304" pitchFamily="18" charset="0"/>
                <a:ea typeface="Calibri" panose="020F0502020204030204" pitchFamily="34" charset="0"/>
                <a:cs typeface="Arial" panose="020B0604020202020204" pitchFamily="34" charset="0"/>
              </a:rPr>
              <a:t>Operation year: </a:t>
            </a:r>
            <a:r>
              <a:rPr lang="en-US" sz="1600" dirty="0">
                <a:latin typeface="Times New Roman" panose="02020603050405020304" pitchFamily="18" charset="0"/>
                <a:ea typeface="Calibri" panose="020F0502020204030204" pitchFamily="34" charset="0"/>
                <a:cs typeface="Arial" panose="020B0604020202020204" pitchFamily="34" charset="0"/>
              </a:rPr>
              <a:t>2026</a:t>
            </a: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Location: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east nablus</a:t>
            </a:r>
          </a:p>
          <a:p>
            <a:pPr marL="0" indent="0">
              <a:buNone/>
            </a:pP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Coordinates: </a:t>
            </a:r>
            <a:r>
              <a:rPr lang="en-US" sz="1800" dirty="0">
                <a:effectLst/>
                <a:latin typeface="Times New Roman" panose="02020603050405020304" pitchFamily="18" charset="0"/>
                <a:ea typeface="Calibri" panose="020F0502020204030204" pitchFamily="34" charset="0"/>
              </a:rPr>
              <a:t>X:178050 / Y:179300 </a:t>
            </a:r>
            <a:endParaRPr lang="en-US" sz="1600" dirty="0">
              <a:effectLst/>
              <a:latin typeface="Times New Roman" panose="02020603050405020304" pitchFamily="18" charset="0"/>
              <a:ea typeface="Calibri" panose="020F0502020204030204" pitchFamily="34" charset="0"/>
            </a:endParaRPr>
          </a:p>
          <a:p>
            <a:pPr marL="0" indent="0">
              <a:buNone/>
            </a:pPr>
            <a:r>
              <a:rPr lang="en-US" sz="1600" dirty="0">
                <a:solidFill>
                  <a:schemeClr val="tx2"/>
                </a:solidFill>
                <a:latin typeface="Times New Roman" panose="02020603050405020304" pitchFamily="18" charset="0"/>
                <a:ea typeface="Calibri" panose="020F0502020204030204" pitchFamily="34" charset="0"/>
              </a:rPr>
              <a:t>Elevation: </a:t>
            </a:r>
            <a:r>
              <a:rPr lang="en-US" sz="1600" dirty="0">
                <a:latin typeface="Times New Roman" panose="02020603050405020304" pitchFamily="18" charset="0"/>
                <a:ea typeface="Calibri" panose="020F0502020204030204" pitchFamily="34" charset="0"/>
              </a:rPr>
              <a:t>462 AMSL</a:t>
            </a:r>
          </a:p>
          <a:p>
            <a:pPr marL="0" indent="0">
              <a:buNone/>
            </a:pPr>
            <a:r>
              <a:rPr lang="en-US" sz="1600" dirty="0">
                <a:solidFill>
                  <a:schemeClr val="tx2"/>
                </a:solidFill>
                <a:effectLst/>
                <a:latin typeface="Times New Roman" panose="02020603050405020304" pitchFamily="18" charset="0"/>
                <a:ea typeface="Calibri" panose="020F0502020204030204" pitchFamily="34" charset="0"/>
              </a:rPr>
              <a:t>Productivity: </a:t>
            </a:r>
            <a:r>
              <a:rPr lang="en-US" sz="1600" dirty="0">
                <a:latin typeface="Times New Roman" panose="02020603050405020304" pitchFamily="18" charset="0"/>
                <a:ea typeface="Calibri" panose="020F0502020204030204" pitchFamily="34" charset="0"/>
              </a:rPr>
              <a:t>70</a:t>
            </a:r>
            <a:r>
              <a:rPr lang="en-US" sz="1600" dirty="0">
                <a:effectLst/>
                <a:latin typeface="Times New Roman" panose="02020603050405020304" pitchFamily="18" charset="0"/>
                <a:ea typeface="Calibri" panose="020F0502020204030204" pitchFamily="34" charset="0"/>
              </a:rPr>
              <a:t> </a:t>
            </a:r>
            <a:r>
              <a:rPr lang="en-US" sz="1600" dirty="0">
                <a:latin typeface="Times New Roman" panose="02020603050405020304" pitchFamily="18" charset="0"/>
                <a:ea typeface="Calibri" panose="020F0502020204030204" pitchFamily="34" charset="0"/>
                <a:cs typeface="Times New Roman" panose="02020603050405020304" pitchFamily="18" charset="0"/>
              </a:rPr>
              <a:t>m3/hour</a:t>
            </a:r>
            <a:endPar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tank elevation: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535 amsl</a:t>
            </a:r>
          </a:p>
          <a:p>
            <a:pPr marL="0" indent="0">
              <a:lnSpc>
                <a:spcPct val="100000"/>
              </a:lnSpc>
              <a:buNone/>
            </a:pP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Conveyance line length: </a:t>
            </a:r>
            <a:r>
              <a:rPr lang="en-US" sz="1600" dirty="0">
                <a:latin typeface="Times New Roman" panose="02020603050405020304" pitchFamily="18" charset="0"/>
                <a:ea typeface="Calibri" panose="020F0502020204030204" pitchFamily="34" charset="0"/>
                <a:cs typeface="Times New Roman" panose="02020603050405020304" pitchFamily="18" charset="0"/>
              </a:rPr>
              <a:t>1790 m</a:t>
            </a:r>
          </a:p>
          <a:p>
            <a:pPr marL="0" indent="0">
              <a:lnSpc>
                <a:spcPct val="100000"/>
              </a:lnSpc>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Pump power</a:t>
            </a: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a:latin typeface="Times New Roman" panose="02020603050405020304" pitchFamily="18" charset="0"/>
                <a:ea typeface="Calibri" panose="020F0502020204030204" pitchFamily="34" charset="0"/>
                <a:cs typeface="Times New Roman" panose="02020603050405020304" pitchFamily="18" charset="0"/>
              </a:rPr>
              <a:t>25 kw</a:t>
            </a:r>
          </a:p>
          <a:p>
            <a:pPr marL="0" indent="0">
              <a:buNone/>
            </a:pPr>
            <a:endParaRPr lang="en-US" sz="2400" dirty="0">
              <a:solidFill>
                <a:schemeClr val="tx2"/>
              </a:solidFill>
            </a:endParaRPr>
          </a:p>
        </p:txBody>
      </p:sp>
      <p:pic>
        <p:nvPicPr>
          <p:cNvPr id="4" name="Picture 3">
            <a:extLst>
              <a:ext uri="{FF2B5EF4-FFF2-40B4-BE49-F238E27FC236}">
                <a16:creationId xmlns:a16="http://schemas.microsoft.com/office/drawing/2014/main" id="{4D6AAC11-9E4A-4C2D-8991-74FA4A87E7C5}"/>
              </a:ext>
            </a:extLst>
          </p:cNvPr>
          <p:cNvPicPr>
            <a:picLocks noChangeAspect="1"/>
          </p:cNvPicPr>
          <p:nvPr/>
        </p:nvPicPr>
        <p:blipFill>
          <a:blip r:embed="rId2"/>
          <a:stretch>
            <a:fillRect/>
          </a:stretch>
        </p:blipFill>
        <p:spPr>
          <a:xfrm>
            <a:off x="5209405" y="1596176"/>
            <a:ext cx="6068196" cy="3770953"/>
          </a:xfrm>
          <a:prstGeom prst="rect">
            <a:avLst/>
          </a:prstGeom>
        </p:spPr>
      </p:pic>
    </p:spTree>
    <p:extLst>
      <p:ext uri="{BB962C8B-B14F-4D97-AF65-F5344CB8AC3E}">
        <p14:creationId xmlns:p14="http://schemas.microsoft.com/office/powerpoint/2010/main" val="37283230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09000-F301-4907-A05F-09E7A2D7B0EF}"/>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New resources</a:t>
            </a:r>
            <a:endParaRPr lang="en-US" dirty="0"/>
          </a:p>
        </p:txBody>
      </p:sp>
      <p:sp>
        <p:nvSpPr>
          <p:cNvPr id="3" name="Content Placeholder 2">
            <a:extLst>
              <a:ext uri="{FF2B5EF4-FFF2-40B4-BE49-F238E27FC236}">
                <a16:creationId xmlns:a16="http://schemas.microsoft.com/office/drawing/2014/main" id="{F6905000-BFA4-4479-B178-CA5187A4992D}"/>
              </a:ext>
            </a:extLst>
          </p:cNvPr>
          <p:cNvSpPr>
            <a:spLocks noGrp="1"/>
          </p:cNvSpPr>
          <p:nvPr>
            <p:ph sz="quarter" idx="13"/>
          </p:nvPr>
        </p:nvSpPr>
        <p:spPr>
          <a:xfrm>
            <a:off x="913774" y="1596176"/>
            <a:ext cx="10363826" cy="5261823"/>
          </a:xfrm>
        </p:spPr>
        <p:txBody>
          <a:bodyPr>
            <a:normAutofit/>
          </a:bodyPr>
          <a:lstStyle/>
          <a:p>
            <a:pPr>
              <a:buFontTx/>
              <a:buChar char="-"/>
            </a:pPr>
            <a:r>
              <a:rPr lang="en-US" sz="24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Audalah Well Expansion</a:t>
            </a:r>
          </a:p>
          <a:p>
            <a:pPr marL="0" indent="0">
              <a:buNone/>
            </a:pPr>
            <a:r>
              <a:rPr lang="en-US" sz="1600" dirty="0">
                <a:solidFill>
                  <a:schemeClr val="tx2"/>
                </a:solidFill>
                <a:latin typeface="Times New Roman" panose="02020603050405020304" pitchFamily="18" charset="0"/>
                <a:ea typeface="Calibri" panose="020F0502020204030204" pitchFamily="34" charset="0"/>
                <a:cs typeface="Arial" panose="020B0604020202020204" pitchFamily="34" charset="0"/>
              </a:rPr>
              <a:t>Operation year: </a:t>
            </a:r>
            <a:r>
              <a:rPr lang="en-US" sz="1600" dirty="0">
                <a:latin typeface="Times New Roman" panose="02020603050405020304" pitchFamily="18" charset="0"/>
                <a:ea typeface="Calibri" panose="020F0502020204030204" pitchFamily="34" charset="0"/>
                <a:cs typeface="Arial" panose="020B0604020202020204" pitchFamily="34" charset="0"/>
              </a:rPr>
              <a:t>2028</a:t>
            </a: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Location: </a:t>
            </a:r>
            <a:r>
              <a:rPr lang="en-US" sz="1600" dirty="0">
                <a:latin typeface="Times New Roman" panose="02020603050405020304" pitchFamily="18" charset="0"/>
                <a:ea typeface="Calibri" panose="020F0502020204030204" pitchFamily="34" charset="0"/>
                <a:cs typeface="Times New Roman" panose="02020603050405020304" pitchFamily="18" charset="0"/>
              </a:rPr>
              <a:t>audalah-huwwara</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Coordinates: </a:t>
            </a:r>
            <a:r>
              <a:rPr lang="en-US" sz="1600" dirty="0">
                <a:effectLst/>
                <a:latin typeface="Times New Roman" panose="02020603050405020304" pitchFamily="18" charset="0"/>
                <a:ea typeface="Calibri" panose="020F0502020204030204" pitchFamily="34" charset="0"/>
              </a:rPr>
              <a:t>X:175259.57 / Y:173368.15</a:t>
            </a:r>
            <a:endPar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1600" dirty="0">
                <a:solidFill>
                  <a:schemeClr val="tx2"/>
                </a:solidFill>
                <a:latin typeface="Times New Roman" panose="02020603050405020304" pitchFamily="18" charset="0"/>
                <a:ea typeface="Calibri" panose="020F0502020204030204" pitchFamily="34" charset="0"/>
              </a:rPr>
              <a:t>Elevation: </a:t>
            </a:r>
            <a:r>
              <a:rPr lang="en-US" sz="1600" dirty="0">
                <a:latin typeface="Times New Roman" panose="02020603050405020304" pitchFamily="18" charset="0"/>
                <a:ea typeface="Calibri" panose="020F0502020204030204" pitchFamily="34" charset="0"/>
              </a:rPr>
              <a:t>488 AMSL</a:t>
            </a:r>
          </a:p>
          <a:p>
            <a:pPr marL="0" indent="0">
              <a:buNone/>
            </a:pPr>
            <a:r>
              <a:rPr lang="en-US" sz="1600" dirty="0">
                <a:solidFill>
                  <a:schemeClr val="tx2"/>
                </a:solidFill>
                <a:effectLst/>
                <a:latin typeface="Times New Roman" panose="02020603050405020304" pitchFamily="18" charset="0"/>
                <a:ea typeface="Calibri" panose="020F0502020204030204" pitchFamily="34" charset="0"/>
              </a:rPr>
              <a:t>Productivity: </a:t>
            </a:r>
            <a:r>
              <a:rPr lang="en-US" sz="1600" dirty="0">
                <a:effectLst/>
                <a:latin typeface="Times New Roman" panose="02020603050405020304" pitchFamily="18" charset="0"/>
                <a:ea typeface="Calibri" panose="020F0502020204030204" pitchFamily="34" charset="0"/>
              </a:rPr>
              <a:t>40 </a:t>
            </a:r>
            <a:r>
              <a:rPr lang="en-US" sz="1600" dirty="0">
                <a:latin typeface="Times New Roman" panose="02020603050405020304" pitchFamily="18" charset="0"/>
                <a:ea typeface="Calibri" panose="020F0502020204030204" pitchFamily="34" charset="0"/>
                <a:cs typeface="Times New Roman" panose="02020603050405020304" pitchFamily="18" charset="0"/>
              </a:rPr>
              <a:t>m3/hour</a:t>
            </a:r>
            <a:endPar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tank elevation: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535 amsl</a:t>
            </a:r>
          </a:p>
          <a:p>
            <a:pPr marL="0" indent="0">
              <a:lnSpc>
                <a:spcPct val="100000"/>
              </a:lnSpc>
              <a:buNone/>
            </a:pP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Conveyance line length: </a:t>
            </a:r>
            <a:r>
              <a:rPr lang="en-US" sz="1600" dirty="0">
                <a:latin typeface="Times New Roman" panose="02020603050405020304" pitchFamily="18" charset="0"/>
                <a:ea typeface="Calibri" panose="020F0502020204030204" pitchFamily="34" charset="0"/>
                <a:cs typeface="Times New Roman" panose="02020603050405020304" pitchFamily="18" charset="0"/>
              </a:rPr>
              <a:t>8694 m</a:t>
            </a:r>
          </a:p>
          <a:p>
            <a:pPr marL="0" indent="0">
              <a:lnSpc>
                <a:spcPct val="100000"/>
              </a:lnSpc>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Pump power</a:t>
            </a: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a:latin typeface="Times New Roman" panose="02020603050405020304" pitchFamily="18" charset="0"/>
                <a:ea typeface="Calibri" panose="020F0502020204030204" pitchFamily="34" charset="0"/>
                <a:cs typeface="Times New Roman" panose="02020603050405020304" pitchFamily="18" charset="0"/>
              </a:rPr>
              <a:t>25 kw</a:t>
            </a:r>
          </a:p>
          <a:p>
            <a:pPr marL="0" indent="0">
              <a:buNone/>
            </a:pPr>
            <a:endParaRPr lang="en-US" sz="2400" dirty="0">
              <a:solidFill>
                <a:schemeClr val="tx2"/>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A6E9210-6323-413D-9157-C5E896A3989A}"/>
              </a:ext>
            </a:extLst>
          </p:cNvPr>
          <p:cNvPicPr>
            <a:picLocks noChangeAspect="1"/>
          </p:cNvPicPr>
          <p:nvPr/>
        </p:nvPicPr>
        <p:blipFill>
          <a:blip r:embed="rId2"/>
          <a:stretch>
            <a:fillRect/>
          </a:stretch>
        </p:blipFill>
        <p:spPr>
          <a:xfrm>
            <a:off x="6718852" y="1596175"/>
            <a:ext cx="3723861" cy="5262249"/>
          </a:xfrm>
          <a:prstGeom prst="rect">
            <a:avLst/>
          </a:prstGeom>
        </p:spPr>
      </p:pic>
    </p:spTree>
    <p:extLst>
      <p:ext uri="{BB962C8B-B14F-4D97-AF65-F5344CB8AC3E}">
        <p14:creationId xmlns:p14="http://schemas.microsoft.com/office/powerpoint/2010/main" val="306740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0"/>
            <a:ext cx="10364451" cy="1422400"/>
          </a:xfrm>
        </p:spPr>
        <p:txBody>
          <a:bodyPr/>
          <a:lstStyle/>
          <a:p>
            <a:r>
              <a:rPr lang="en-US" dirty="0">
                <a:solidFill>
                  <a:schemeClr val="tx2"/>
                </a:solidFill>
                <a:latin typeface="Times New Roman" panose="02020603050405020304" pitchFamily="18" charset="0"/>
                <a:cs typeface="Times New Roman" panose="02020603050405020304" pitchFamily="18" charset="0"/>
              </a:rPr>
              <a:t>Overview of Nablus city</a:t>
            </a:r>
          </a:p>
        </p:txBody>
      </p:sp>
      <p:pic>
        <p:nvPicPr>
          <p:cNvPr id="4" name="Content Placeholder 3" descr="C:\Users\user\OneDrive\Documents\Nablus city location and borders.PNG"/>
          <p:cNvPicPr>
            <a:picLocks noGrp="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536699" y="1422400"/>
            <a:ext cx="8919266" cy="5435600"/>
          </a:xfrm>
          <a:prstGeom prst="rect">
            <a:avLst/>
          </a:prstGeom>
          <a:noFill/>
          <a:ln>
            <a:noFill/>
          </a:ln>
        </p:spPr>
      </p:pic>
    </p:spTree>
    <p:extLst>
      <p:ext uri="{BB962C8B-B14F-4D97-AF65-F5344CB8AC3E}">
        <p14:creationId xmlns:p14="http://schemas.microsoft.com/office/powerpoint/2010/main" val="4736333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161F5-72BB-401C-8C3D-65F8AC5500E8}"/>
              </a:ext>
            </a:extLst>
          </p:cNvPr>
          <p:cNvSpPr>
            <a:spLocks noGrp="1"/>
          </p:cNvSpPr>
          <p:nvPr>
            <p:ph type="title"/>
          </p:nvPr>
        </p:nvSpPr>
        <p:spPr>
          <a:xfrm>
            <a:off x="913149"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New resources</a:t>
            </a:r>
            <a:endParaRPr lang="en-US" dirty="0"/>
          </a:p>
        </p:txBody>
      </p:sp>
      <p:sp>
        <p:nvSpPr>
          <p:cNvPr id="3" name="Content Placeholder 2">
            <a:extLst>
              <a:ext uri="{FF2B5EF4-FFF2-40B4-BE49-F238E27FC236}">
                <a16:creationId xmlns:a16="http://schemas.microsoft.com/office/drawing/2014/main" id="{01EAC405-B9D9-472C-8EB8-2050FB3C52F5}"/>
              </a:ext>
            </a:extLst>
          </p:cNvPr>
          <p:cNvSpPr>
            <a:spLocks noGrp="1"/>
          </p:cNvSpPr>
          <p:nvPr>
            <p:ph sz="quarter" idx="13"/>
          </p:nvPr>
        </p:nvSpPr>
        <p:spPr>
          <a:xfrm>
            <a:off x="913149" y="1211864"/>
            <a:ext cx="10363826" cy="5646136"/>
          </a:xfrm>
        </p:spPr>
        <p:txBody>
          <a:bodyPr>
            <a:normAutofit/>
          </a:bodyPr>
          <a:lstStyle/>
          <a:p>
            <a:pPr marL="0" indent="0">
              <a:buNone/>
            </a:pPr>
            <a:r>
              <a:rPr lang="en-US" sz="2400" dirty="0">
                <a:solidFill>
                  <a:schemeClr val="tx2"/>
                </a:solidFill>
                <a:latin typeface="Times New Roman" panose="02020603050405020304" pitchFamily="18" charset="0"/>
                <a:cs typeface="Times New Roman" panose="02020603050405020304" pitchFamily="18" charset="0"/>
              </a:rPr>
              <a:t>- Sabastia 2 well</a:t>
            </a:r>
          </a:p>
          <a:p>
            <a:pPr marL="0" indent="0">
              <a:buNone/>
            </a:pPr>
            <a:r>
              <a:rPr lang="en-US" sz="1600" dirty="0">
                <a:solidFill>
                  <a:schemeClr val="tx2"/>
                </a:solidFill>
                <a:latin typeface="Times New Roman" panose="02020603050405020304" pitchFamily="18" charset="0"/>
                <a:ea typeface="Calibri" panose="020F0502020204030204" pitchFamily="34" charset="0"/>
                <a:cs typeface="Arial" panose="020B0604020202020204" pitchFamily="34" charset="0"/>
              </a:rPr>
              <a:t>Operation year: </a:t>
            </a:r>
            <a:r>
              <a:rPr lang="en-US" sz="1600" dirty="0">
                <a:latin typeface="Times New Roman" panose="02020603050405020304" pitchFamily="18" charset="0"/>
                <a:ea typeface="Calibri" panose="020F0502020204030204" pitchFamily="34" charset="0"/>
                <a:cs typeface="Arial" panose="020B0604020202020204" pitchFamily="34" charset="0"/>
              </a:rPr>
              <a:t>2030</a:t>
            </a: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Location: </a:t>
            </a:r>
            <a:r>
              <a:rPr lang="en-US" sz="1600" dirty="0">
                <a:latin typeface="Times New Roman" panose="02020603050405020304" pitchFamily="18" charset="0"/>
                <a:ea typeface="Calibri" panose="020F0502020204030204" pitchFamily="34" charset="0"/>
                <a:cs typeface="Times New Roman" panose="02020603050405020304" pitchFamily="18" charset="0"/>
              </a:rPr>
              <a:t>Sabastia village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Coordinates: </a:t>
            </a:r>
            <a:r>
              <a:rPr lang="en-US" sz="1800" dirty="0">
                <a:effectLst/>
                <a:latin typeface="Times New Roman" panose="02020603050405020304" pitchFamily="18" charset="0"/>
                <a:ea typeface="Calibri" panose="020F0502020204030204" pitchFamily="34" charset="0"/>
              </a:rPr>
              <a:t>X:166300 / Y:187020</a:t>
            </a:r>
            <a:endPar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1600" dirty="0">
                <a:solidFill>
                  <a:schemeClr val="tx2"/>
                </a:solidFill>
                <a:latin typeface="Times New Roman" panose="02020603050405020304" pitchFamily="18" charset="0"/>
                <a:ea typeface="Calibri" panose="020F0502020204030204" pitchFamily="34" charset="0"/>
              </a:rPr>
              <a:t>Elevation: </a:t>
            </a:r>
            <a:r>
              <a:rPr lang="en-US" sz="1600" dirty="0">
                <a:latin typeface="Times New Roman" panose="02020603050405020304" pitchFamily="18" charset="0"/>
                <a:ea typeface="Calibri" panose="020F0502020204030204" pitchFamily="34" charset="0"/>
              </a:rPr>
              <a:t>253 AMSL</a:t>
            </a:r>
          </a:p>
          <a:p>
            <a:pPr marL="0" indent="0">
              <a:buNone/>
            </a:pPr>
            <a:r>
              <a:rPr lang="en-US" sz="1600" dirty="0">
                <a:solidFill>
                  <a:schemeClr val="tx2"/>
                </a:solidFill>
                <a:effectLst/>
                <a:latin typeface="Times New Roman" panose="02020603050405020304" pitchFamily="18" charset="0"/>
                <a:ea typeface="Calibri" panose="020F0502020204030204" pitchFamily="34" charset="0"/>
              </a:rPr>
              <a:t>Productivity: </a:t>
            </a:r>
            <a:r>
              <a:rPr lang="en-US" sz="1600" dirty="0">
                <a:latin typeface="Times New Roman" panose="02020603050405020304" pitchFamily="18" charset="0"/>
                <a:ea typeface="Calibri" panose="020F0502020204030204" pitchFamily="34" charset="0"/>
              </a:rPr>
              <a:t>100</a:t>
            </a:r>
            <a:r>
              <a:rPr lang="en-US" sz="1600" dirty="0">
                <a:effectLst/>
                <a:latin typeface="Times New Roman" panose="02020603050405020304" pitchFamily="18" charset="0"/>
                <a:ea typeface="Calibri" panose="020F0502020204030204" pitchFamily="34" charset="0"/>
              </a:rPr>
              <a:t> </a:t>
            </a:r>
            <a:r>
              <a:rPr lang="en-US" sz="1600" dirty="0">
                <a:latin typeface="Times New Roman" panose="02020603050405020304" pitchFamily="18" charset="0"/>
                <a:ea typeface="Calibri" panose="020F0502020204030204" pitchFamily="34" charset="0"/>
                <a:cs typeface="Times New Roman" panose="02020603050405020304" pitchFamily="18" charset="0"/>
              </a:rPr>
              <a:t>m3/hour</a:t>
            </a:r>
            <a:endPar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tank elevation: </a:t>
            </a:r>
            <a:r>
              <a:rPr lang="en-US" sz="1600" dirty="0">
                <a:latin typeface="Times New Roman" panose="02020603050405020304" pitchFamily="18" charset="0"/>
                <a:ea typeface="Calibri" panose="020F0502020204030204" pitchFamily="34" charset="0"/>
                <a:cs typeface="Times New Roman" panose="02020603050405020304" pitchFamily="18" charset="0"/>
              </a:rPr>
              <a:t>455</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amsl</a:t>
            </a:r>
          </a:p>
          <a:p>
            <a:pPr marL="0" indent="0">
              <a:lnSpc>
                <a:spcPct val="100000"/>
              </a:lnSpc>
              <a:buNone/>
            </a:pP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Conveyance line length: </a:t>
            </a:r>
          </a:p>
          <a:p>
            <a:pPr marL="0" indent="0">
              <a:lnSpc>
                <a:spcPct val="100000"/>
              </a:lnSpc>
              <a:buNone/>
            </a:pPr>
            <a:r>
              <a:rPr lang="en-US" sz="1600" dirty="0">
                <a:latin typeface="Times New Roman" panose="02020603050405020304" pitchFamily="18" charset="0"/>
                <a:ea typeface="Calibri" panose="020F0502020204030204" pitchFamily="34" charset="0"/>
                <a:cs typeface="Times New Roman" panose="02020603050405020304" pitchFamily="18" charset="0"/>
              </a:rPr>
              <a:t>3143 m Sabastia 2 well-deir Sharaf pumping station</a:t>
            </a:r>
          </a:p>
          <a:p>
            <a:pPr marL="0" indent="0">
              <a:lnSpc>
                <a:spcPct val="100000"/>
              </a:lnSpc>
              <a:buNone/>
            </a:pPr>
            <a:r>
              <a:rPr lang="en-US" sz="1600" dirty="0">
                <a:latin typeface="Times New Roman" panose="02020603050405020304" pitchFamily="18" charset="0"/>
                <a:ea typeface="Calibri" panose="020F0502020204030204" pitchFamily="34" charset="0"/>
                <a:cs typeface="Times New Roman" panose="02020603050405020304" pitchFamily="18" charset="0"/>
              </a:rPr>
              <a:t>8557 m deir Sharaf pumping station-ein difna tank</a:t>
            </a:r>
          </a:p>
          <a:p>
            <a:pPr marL="0" indent="0">
              <a:lnSpc>
                <a:spcPct val="100000"/>
              </a:lnSpc>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Pump power</a:t>
            </a: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p>
          <a:p>
            <a:pPr marL="0" indent="0">
              <a:lnSpc>
                <a:spcPct val="100000"/>
              </a:lnSpc>
              <a:buNone/>
            </a:pPr>
            <a:r>
              <a:rPr lang="en-US" sz="1600" dirty="0">
                <a:latin typeface="Times New Roman" panose="02020603050405020304" pitchFamily="18" charset="0"/>
                <a:ea typeface="Calibri" panose="020F0502020204030204" pitchFamily="34" charset="0"/>
                <a:cs typeface="Times New Roman" panose="02020603050405020304" pitchFamily="18" charset="0"/>
              </a:rPr>
              <a:t>20 kw Sabastia 2 well-deir Sharaf pumping station</a:t>
            </a:r>
          </a:p>
          <a:p>
            <a:pPr marL="0" indent="0">
              <a:lnSpc>
                <a:spcPct val="100000"/>
              </a:lnSpc>
              <a:buNone/>
            </a:pPr>
            <a:r>
              <a:rPr lang="en-US" sz="1600" dirty="0">
                <a:latin typeface="Times New Roman" panose="02020603050405020304" pitchFamily="18" charset="0"/>
                <a:ea typeface="Calibri" panose="020F0502020204030204" pitchFamily="34" charset="0"/>
                <a:cs typeface="Times New Roman" panose="02020603050405020304" pitchFamily="18" charset="0"/>
              </a:rPr>
              <a:t>110 kw deir Sharaf pumping station-ein difna tank</a:t>
            </a:r>
          </a:p>
          <a:p>
            <a:pPr marL="0" indent="0">
              <a:buNone/>
            </a:pPr>
            <a:endParaRPr lang="en-US" sz="2400" dirty="0">
              <a:solidFill>
                <a:schemeClr val="tx2"/>
              </a:solidFill>
            </a:endParaRPr>
          </a:p>
        </p:txBody>
      </p:sp>
      <p:pic>
        <p:nvPicPr>
          <p:cNvPr id="4" name="Picture 3">
            <a:extLst>
              <a:ext uri="{FF2B5EF4-FFF2-40B4-BE49-F238E27FC236}">
                <a16:creationId xmlns:a16="http://schemas.microsoft.com/office/drawing/2014/main" id="{FB482151-50A0-4CA7-AC6F-D7A754E5AD6F}"/>
              </a:ext>
            </a:extLst>
          </p:cNvPr>
          <p:cNvPicPr>
            <a:picLocks noChangeAspect="1"/>
          </p:cNvPicPr>
          <p:nvPr/>
        </p:nvPicPr>
        <p:blipFill>
          <a:blip r:embed="rId2"/>
          <a:stretch>
            <a:fillRect/>
          </a:stretch>
        </p:blipFill>
        <p:spPr>
          <a:xfrm>
            <a:off x="6096000" y="1389626"/>
            <a:ext cx="5655021" cy="3203369"/>
          </a:xfrm>
          <a:prstGeom prst="rect">
            <a:avLst/>
          </a:prstGeom>
        </p:spPr>
      </p:pic>
    </p:spTree>
    <p:extLst>
      <p:ext uri="{BB962C8B-B14F-4D97-AF65-F5344CB8AC3E}">
        <p14:creationId xmlns:p14="http://schemas.microsoft.com/office/powerpoint/2010/main" val="22490479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16BE4-FF17-4CBF-817A-906F8107FF80}"/>
              </a:ext>
            </a:extLst>
          </p:cNvPr>
          <p:cNvSpPr>
            <a:spLocks noGrp="1"/>
          </p:cNvSpPr>
          <p:nvPr>
            <p:ph type="title"/>
          </p:nvPr>
        </p:nvSpPr>
        <p:spPr>
          <a:xfrm>
            <a:off x="913149"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New resources</a:t>
            </a:r>
            <a:endParaRPr lang="en-US" dirty="0"/>
          </a:p>
        </p:txBody>
      </p:sp>
      <p:sp>
        <p:nvSpPr>
          <p:cNvPr id="3" name="Content Placeholder 2">
            <a:extLst>
              <a:ext uri="{FF2B5EF4-FFF2-40B4-BE49-F238E27FC236}">
                <a16:creationId xmlns:a16="http://schemas.microsoft.com/office/drawing/2014/main" id="{89E16A37-C3C7-429E-A534-A197DA5B6FF3}"/>
              </a:ext>
            </a:extLst>
          </p:cNvPr>
          <p:cNvSpPr>
            <a:spLocks noGrp="1"/>
          </p:cNvSpPr>
          <p:nvPr>
            <p:ph sz="quarter" idx="13"/>
          </p:nvPr>
        </p:nvSpPr>
        <p:spPr>
          <a:xfrm>
            <a:off x="913149" y="1211864"/>
            <a:ext cx="10363826" cy="5646136"/>
          </a:xfrm>
        </p:spPr>
        <p:txBody>
          <a:bodyPr>
            <a:normAutofit/>
          </a:bodyPr>
          <a:lstStyle/>
          <a:p>
            <a:pPr>
              <a:buFontTx/>
              <a:buChar char="-"/>
            </a:pPr>
            <a:r>
              <a:rPr lang="en-US" sz="24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Sabastia 1 well expansion</a:t>
            </a:r>
          </a:p>
          <a:p>
            <a:pPr marL="0" indent="0">
              <a:buNone/>
            </a:pPr>
            <a:r>
              <a:rPr lang="en-US" sz="1600" dirty="0">
                <a:solidFill>
                  <a:schemeClr val="tx2"/>
                </a:solidFill>
                <a:latin typeface="Times New Roman" panose="02020603050405020304" pitchFamily="18" charset="0"/>
                <a:ea typeface="Calibri" panose="020F0502020204030204" pitchFamily="34" charset="0"/>
                <a:cs typeface="Arial" panose="020B0604020202020204" pitchFamily="34" charset="0"/>
              </a:rPr>
              <a:t>Operation year: </a:t>
            </a:r>
            <a:r>
              <a:rPr lang="en-US" sz="1600" dirty="0">
                <a:latin typeface="Times New Roman" panose="02020603050405020304" pitchFamily="18" charset="0"/>
                <a:ea typeface="Calibri" panose="020F0502020204030204" pitchFamily="34" charset="0"/>
                <a:cs typeface="Arial" panose="020B0604020202020204" pitchFamily="34" charset="0"/>
              </a:rPr>
              <a:t>2035</a:t>
            </a: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Location: </a:t>
            </a:r>
            <a:r>
              <a:rPr lang="en-US" sz="1600" dirty="0">
                <a:latin typeface="Times New Roman" panose="02020603050405020304" pitchFamily="18" charset="0"/>
                <a:ea typeface="Calibri" panose="020F0502020204030204" pitchFamily="34" charset="0"/>
                <a:cs typeface="Times New Roman" panose="02020603050405020304" pitchFamily="18" charset="0"/>
              </a:rPr>
              <a:t>Sabastia village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Coordinates: </a:t>
            </a:r>
            <a:r>
              <a:rPr lang="en-US" sz="1800" dirty="0">
                <a:effectLst/>
                <a:latin typeface="Times New Roman" panose="02020603050405020304" pitchFamily="18" charset="0"/>
                <a:ea typeface="Calibri" panose="020F0502020204030204" pitchFamily="34" charset="0"/>
              </a:rPr>
              <a:t>X:166100 / Y:187020</a:t>
            </a:r>
            <a:endPar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1600" dirty="0">
                <a:solidFill>
                  <a:schemeClr val="tx2"/>
                </a:solidFill>
                <a:latin typeface="Times New Roman" panose="02020603050405020304" pitchFamily="18" charset="0"/>
                <a:ea typeface="Calibri" panose="020F0502020204030204" pitchFamily="34" charset="0"/>
              </a:rPr>
              <a:t>Elevation: </a:t>
            </a:r>
            <a:r>
              <a:rPr lang="en-US" sz="1600" dirty="0">
                <a:latin typeface="Times New Roman" panose="02020603050405020304" pitchFamily="18" charset="0"/>
                <a:ea typeface="Calibri" panose="020F0502020204030204" pitchFamily="34" charset="0"/>
              </a:rPr>
              <a:t>249 AMSL</a:t>
            </a:r>
          </a:p>
          <a:p>
            <a:pPr marL="0" indent="0">
              <a:buNone/>
            </a:pPr>
            <a:r>
              <a:rPr lang="en-US" sz="1600" dirty="0">
                <a:solidFill>
                  <a:schemeClr val="tx2"/>
                </a:solidFill>
                <a:effectLst/>
                <a:latin typeface="Times New Roman" panose="02020603050405020304" pitchFamily="18" charset="0"/>
                <a:ea typeface="Calibri" panose="020F0502020204030204" pitchFamily="34" charset="0"/>
              </a:rPr>
              <a:t>Productivity: </a:t>
            </a:r>
            <a:r>
              <a:rPr lang="en-US" sz="1600" dirty="0">
                <a:effectLst/>
                <a:latin typeface="Times New Roman" panose="02020603050405020304" pitchFamily="18" charset="0"/>
                <a:ea typeface="Calibri" panose="020F0502020204030204" pitchFamily="34" charset="0"/>
              </a:rPr>
              <a:t>80 </a:t>
            </a:r>
            <a:r>
              <a:rPr lang="en-US" sz="1600" dirty="0">
                <a:latin typeface="Times New Roman" panose="02020603050405020304" pitchFamily="18" charset="0"/>
                <a:ea typeface="Calibri" panose="020F0502020204030204" pitchFamily="34" charset="0"/>
                <a:cs typeface="Times New Roman" panose="02020603050405020304" pitchFamily="18" charset="0"/>
              </a:rPr>
              <a:t>m3/hour</a:t>
            </a:r>
            <a:endPar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tank elevation: </a:t>
            </a:r>
            <a:r>
              <a:rPr lang="en-US" sz="1600" dirty="0">
                <a:latin typeface="Times New Roman" panose="02020603050405020304" pitchFamily="18" charset="0"/>
                <a:ea typeface="Calibri" panose="020F0502020204030204" pitchFamily="34" charset="0"/>
                <a:cs typeface="Times New Roman" panose="02020603050405020304" pitchFamily="18" charset="0"/>
              </a:rPr>
              <a:t>455</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amsl</a:t>
            </a:r>
          </a:p>
          <a:p>
            <a:pPr marL="0" indent="0">
              <a:lnSpc>
                <a:spcPct val="100000"/>
              </a:lnSpc>
              <a:buNone/>
            </a:pP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Conveyance line length: </a:t>
            </a:r>
          </a:p>
          <a:p>
            <a:pPr marL="0" indent="0">
              <a:lnSpc>
                <a:spcPct val="100000"/>
              </a:lnSpc>
              <a:buNone/>
            </a:pPr>
            <a:r>
              <a:rPr lang="en-US" sz="1600" dirty="0">
                <a:latin typeface="Times New Roman" panose="02020603050405020304" pitchFamily="18" charset="0"/>
                <a:ea typeface="Calibri" panose="020F0502020204030204" pitchFamily="34" charset="0"/>
                <a:cs typeface="Times New Roman" panose="02020603050405020304" pitchFamily="18" charset="0"/>
              </a:rPr>
              <a:t>3143 m Sabastia 2 well-deir Sharaf pumping station</a:t>
            </a:r>
          </a:p>
          <a:p>
            <a:pPr marL="0" indent="0">
              <a:lnSpc>
                <a:spcPct val="100000"/>
              </a:lnSpc>
              <a:buNone/>
            </a:pPr>
            <a:r>
              <a:rPr lang="en-US" sz="1600" dirty="0">
                <a:latin typeface="Times New Roman" panose="02020603050405020304" pitchFamily="18" charset="0"/>
                <a:ea typeface="Calibri" panose="020F0502020204030204" pitchFamily="34" charset="0"/>
                <a:cs typeface="Times New Roman" panose="02020603050405020304" pitchFamily="18" charset="0"/>
              </a:rPr>
              <a:t>8557 m deir Sharaf pumping station-ein difna tank</a:t>
            </a:r>
          </a:p>
          <a:p>
            <a:pPr marL="0" indent="0">
              <a:lnSpc>
                <a:spcPct val="100000"/>
              </a:lnSpc>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Pump power</a:t>
            </a: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p>
          <a:p>
            <a:pPr marL="0" indent="0">
              <a:lnSpc>
                <a:spcPct val="100000"/>
              </a:lnSpc>
              <a:buNone/>
            </a:pPr>
            <a:r>
              <a:rPr lang="en-US" sz="1600" dirty="0">
                <a:latin typeface="Times New Roman" panose="02020603050405020304" pitchFamily="18" charset="0"/>
                <a:ea typeface="Calibri" panose="020F0502020204030204" pitchFamily="34" charset="0"/>
                <a:cs typeface="Times New Roman" panose="02020603050405020304" pitchFamily="18" charset="0"/>
              </a:rPr>
              <a:t>20 kw Sabastia 2 well-deir Sharaf pumping station</a:t>
            </a:r>
          </a:p>
          <a:p>
            <a:pPr marL="0" indent="0">
              <a:lnSpc>
                <a:spcPct val="100000"/>
              </a:lnSpc>
              <a:buNone/>
            </a:pPr>
            <a:r>
              <a:rPr lang="en-US" sz="1600" dirty="0">
                <a:latin typeface="Times New Roman" panose="02020603050405020304" pitchFamily="18" charset="0"/>
                <a:ea typeface="Calibri" panose="020F0502020204030204" pitchFamily="34" charset="0"/>
                <a:cs typeface="Times New Roman" panose="02020603050405020304" pitchFamily="18" charset="0"/>
              </a:rPr>
              <a:t>110 kw deir Sharaf pumping station-ein difna tank</a:t>
            </a:r>
          </a:p>
          <a:p>
            <a:pPr marL="0" indent="0">
              <a:buNone/>
            </a:pPr>
            <a:endParaRPr lang="en-US" sz="24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en-US" sz="2400" dirty="0">
              <a:solidFill>
                <a:schemeClr val="tx2"/>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EDF247E-A034-4FC6-A77F-25FE4CE4F0CE}"/>
              </a:ext>
            </a:extLst>
          </p:cNvPr>
          <p:cNvPicPr>
            <a:picLocks noChangeAspect="1"/>
          </p:cNvPicPr>
          <p:nvPr/>
        </p:nvPicPr>
        <p:blipFill>
          <a:blip r:embed="rId2"/>
          <a:stretch>
            <a:fillRect/>
          </a:stretch>
        </p:blipFill>
        <p:spPr>
          <a:xfrm>
            <a:off x="6215271" y="1439283"/>
            <a:ext cx="5512904" cy="3107174"/>
          </a:xfrm>
          <a:prstGeom prst="rect">
            <a:avLst/>
          </a:prstGeom>
        </p:spPr>
      </p:pic>
    </p:spTree>
    <p:extLst>
      <p:ext uri="{BB962C8B-B14F-4D97-AF65-F5344CB8AC3E}">
        <p14:creationId xmlns:p14="http://schemas.microsoft.com/office/powerpoint/2010/main" val="25731544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ECB08-2D38-4A8A-BEAD-454E53153915}"/>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Remaining gap</a:t>
            </a:r>
          </a:p>
        </p:txBody>
      </p:sp>
      <p:pic>
        <p:nvPicPr>
          <p:cNvPr id="7" name="Content Placeholder 6">
            <a:extLst>
              <a:ext uri="{FF2B5EF4-FFF2-40B4-BE49-F238E27FC236}">
                <a16:creationId xmlns:a16="http://schemas.microsoft.com/office/drawing/2014/main" id="{8289CC59-97F4-474D-8683-332CAEB9AACA}"/>
              </a:ext>
            </a:extLst>
          </p:cNvPr>
          <p:cNvPicPr>
            <a:picLocks noGrp="1" noChangeAspect="1"/>
          </p:cNvPicPr>
          <p:nvPr>
            <p:ph sz="quarter" idx="13"/>
          </p:nvPr>
        </p:nvPicPr>
        <p:blipFill>
          <a:blip r:embed="rId2"/>
          <a:stretch>
            <a:fillRect/>
          </a:stretch>
        </p:blipFill>
        <p:spPr>
          <a:xfrm>
            <a:off x="1702325" y="1596177"/>
            <a:ext cx="8787350" cy="5261823"/>
          </a:xfrm>
          <a:prstGeom prst="rect">
            <a:avLst/>
          </a:prstGeom>
        </p:spPr>
      </p:pic>
    </p:spTree>
    <p:extLst>
      <p:ext uri="{BB962C8B-B14F-4D97-AF65-F5344CB8AC3E}">
        <p14:creationId xmlns:p14="http://schemas.microsoft.com/office/powerpoint/2010/main" val="40494622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60B7D-6619-4A73-8881-2F3217C77CFF}"/>
              </a:ext>
            </a:extLst>
          </p:cNvPr>
          <p:cNvSpPr>
            <a:spLocks noGrp="1"/>
          </p:cNvSpPr>
          <p:nvPr>
            <p:ph type="title"/>
          </p:nvPr>
        </p:nvSpPr>
        <p:spPr>
          <a:xfrm>
            <a:off x="913149"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Conveyance lines</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C913FEA-0E06-44E0-BA84-DDFA0F9486F0}"/>
                  </a:ext>
                </a:extLst>
              </p:cNvPr>
              <p:cNvSpPr>
                <a:spLocks noGrp="1"/>
              </p:cNvSpPr>
              <p:nvPr>
                <p:ph sz="quarter" idx="13"/>
              </p:nvPr>
            </p:nvSpPr>
            <p:spPr>
              <a:xfrm>
                <a:off x="913149" y="1596177"/>
                <a:ext cx="10363826" cy="5261823"/>
              </a:xfrm>
            </p:spPr>
            <p:txBody>
              <a:bodyPr>
                <a:normAutofit/>
              </a:bodyPr>
              <a:lstStyle/>
              <a:p>
                <a:pPr marL="0" indent="0" algn="ctr">
                  <a:buNone/>
                </a:pPr>
                <a:r>
                  <a:rPr lang="en-US" sz="2400" dirty="0">
                    <a:solidFill>
                      <a:schemeClr val="tx2"/>
                    </a:solidFill>
                    <a:latin typeface="Times New Roman" panose="02020603050405020304" pitchFamily="18" charset="0"/>
                    <a:cs typeface="Times New Roman" panose="02020603050405020304" pitchFamily="18" charset="0"/>
                  </a:rPr>
                  <a:t>- Sabastia-nablus conveyance line</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Construction year: </a:t>
                </a:r>
                <a:r>
                  <a:rPr lang="en-US" sz="1600" dirty="0">
                    <a:latin typeface="Times New Roman" panose="02020603050405020304" pitchFamily="18" charset="0"/>
                    <a:cs typeface="Times New Roman" panose="02020603050405020304" pitchFamily="18" charset="0"/>
                  </a:rPr>
                  <a:t>2008</a:t>
                </a:r>
                <a:endParaRPr lang="en-US" sz="1600" dirty="0">
                  <a:solidFill>
                    <a:schemeClr val="tx2"/>
                  </a:solidFill>
                  <a:latin typeface="Times New Roman" panose="02020603050405020304" pitchFamily="18" charset="0"/>
                  <a:cs typeface="Times New Roman" panose="02020603050405020304" pitchFamily="18" charset="0"/>
                </a:endParaRP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Location: </a:t>
                </a:r>
                <a:r>
                  <a:rPr lang="en-US" sz="1600" dirty="0">
                    <a:latin typeface="Times New Roman" panose="02020603050405020304" pitchFamily="18" charset="0"/>
                    <a:cs typeface="Times New Roman" panose="02020603050405020304" pitchFamily="18" charset="0"/>
                  </a:rPr>
                  <a:t>Sabastia 1 well to ein beit alma’ tank</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Current transported water: </a:t>
                </a:r>
                <a:r>
                  <a:rPr lang="en-US" sz="1600" dirty="0">
                    <a:latin typeface="Times New Roman" panose="02020603050405020304" pitchFamily="18" charset="0"/>
                    <a:cs typeface="Times New Roman" panose="02020603050405020304" pitchFamily="18" charset="0"/>
                  </a:rPr>
                  <a:t>388 m3/hour</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Future transported water: </a:t>
                </a:r>
                <a:r>
                  <a:rPr lang="en-US" sz="1600" dirty="0">
                    <a:latin typeface="Times New Roman" panose="02020603050405020304" pitchFamily="18" charset="0"/>
                    <a:cs typeface="Times New Roman" panose="02020603050405020304" pitchFamily="18" charset="0"/>
                  </a:rPr>
                  <a:t>568 m3/hour</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Diameter: </a:t>
                </a:r>
                <a:r>
                  <a:rPr lang="en-US" sz="1600" dirty="0">
                    <a:latin typeface="Times New Roman" panose="02020603050405020304" pitchFamily="18" charset="0"/>
                    <a:cs typeface="Times New Roman" panose="02020603050405020304" pitchFamily="18" charset="0"/>
                  </a:rPr>
                  <a:t>12 inch</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Current velocity: </a:t>
                </a:r>
                <a:r>
                  <a:rPr lang="en-US" sz="1600" dirty="0">
                    <a:latin typeface="Times New Roman" panose="02020603050405020304" pitchFamily="18" charset="0"/>
                    <a:cs typeface="Times New Roman" panose="02020603050405020304" pitchFamily="18" charset="0"/>
                  </a:rPr>
                  <a:t>1.52 m/s</a:t>
                </a:r>
              </a:p>
              <a:p>
                <a:pPr marL="0" indent="0" algn="ctr">
                  <a:buNone/>
                </a:pPr>
                <a14:m>
                  <m:oMath xmlns:m="http://schemas.openxmlformats.org/officeDocument/2006/math">
                    <m:f>
                      <m:fPr>
                        <m:ctrlPr>
                          <a:rPr lang="en-US" sz="1600" i="1" smtClean="0">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i="1">
                            <a:effectLst/>
                            <a:latin typeface="Cambria Math" panose="02040503050406030204" pitchFamily="18" charset="0"/>
                            <a:ea typeface="Calibri" panose="020F0502020204030204" pitchFamily="34" charset="0"/>
                            <a:cs typeface="Times New Roman" panose="02020603050405020304" pitchFamily="18" charset="0"/>
                          </a:rPr>
                          <m:t>388</m:t>
                        </m:r>
                      </m:num>
                      <m:den>
                        <m:r>
                          <a:rPr lang="en-US" sz="1600" i="1">
                            <a:effectLst/>
                            <a:latin typeface="Cambria Math" panose="02040503050406030204" pitchFamily="18" charset="0"/>
                            <a:ea typeface="Calibri" panose="020F0502020204030204" pitchFamily="34" charset="0"/>
                            <a:cs typeface="Times New Roman" panose="02020603050405020304" pitchFamily="18" charset="0"/>
                          </a:rPr>
                          <m:t>3600</m:t>
                        </m:r>
                      </m:den>
                    </m:f>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𝑉</m:t>
                    </m:r>
                    <m:r>
                      <a:rPr lang="en-US" sz="16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i="1">
                            <a:effectLst/>
                            <a:latin typeface="Cambria Math" panose="02040503050406030204" pitchFamily="18" charset="0"/>
                            <a:ea typeface="Calibri" panose="020F0502020204030204" pitchFamily="34" charset="0"/>
                            <a:cs typeface="Times New Roman" panose="02020603050405020304" pitchFamily="18" charset="0"/>
                          </a:rPr>
                          <m:t>0</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num>
                      <m:den>
                        <m:r>
                          <a:rPr lang="en-US" sz="1600" i="1">
                            <a:effectLst/>
                            <a:latin typeface="Cambria Math" panose="02040503050406030204" pitchFamily="18" charset="0"/>
                            <a:ea typeface="Calibri" panose="020F0502020204030204" pitchFamily="34" charset="0"/>
                            <a:cs typeface="Times New Roman" panose="02020603050405020304" pitchFamily="18" charset="0"/>
                          </a:rPr>
                          <m:t>4</m:t>
                        </m:r>
                      </m:den>
                    </m:f>
                    <m:r>
                      <a:rPr lang="en-US" sz="1600" i="1">
                        <a:effectLst/>
                        <a:latin typeface="Cambria Math" panose="02040503050406030204" pitchFamily="18" charset="0"/>
                        <a:ea typeface="Calibri" panose="020F0502020204030204" pitchFamily="34" charset="0"/>
                        <a:cs typeface="Times New Roman" panose="02020603050405020304" pitchFamily="18" charset="0"/>
                      </a:rPr>
                      <m:t>𝜋</m:t>
                    </m:r>
                  </m:oMath>
                </a14:m>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V = 1.52 m/s</a:t>
                </a:r>
              </a:p>
              <a:p>
                <a:pPr marL="0" indent="0" algn="ctr">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Future velocity</a:t>
                </a: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a:latin typeface="Times New Roman" panose="02020603050405020304" pitchFamily="18" charset="0"/>
                    <a:ea typeface="Calibri" panose="020F0502020204030204" pitchFamily="34" charset="0"/>
                    <a:cs typeface="Times New Roman" panose="02020603050405020304" pitchFamily="18" charset="0"/>
                  </a:rPr>
                  <a:t>2.3 m/s</a:t>
                </a:r>
              </a:p>
              <a:p>
                <a:pPr marL="0" indent="0" algn="ctr">
                  <a:buNone/>
                </a:pPr>
                <a14:m>
                  <m:oMath xmlns:m="http://schemas.openxmlformats.org/officeDocument/2006/math">
                    <m:f>
                      <m:fPr>
                        <m:ctrlPr>
                          <a:rPr lang="en-US" sz="1600" i="1" smtClean="0">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i="1">
                            <a:effectLst/>
                            <a:latin typeface="Cambria Math" panose="02040503050406030204" pitchFamily="18" charset="0"/>
                            <a:ea typeface="Calibri" panose="020F0502020204030204" pitchFamily="34" charset="0"/>
                            <a:cs typeface="Times New Roman" panose="02020603050405020304" pitchFamily="18" charset="0"/>
                          </a:rPr>
                          <m:t>568</m:t>
                        </m:r>
                      </m:num>
                      <m:den>
                        <m:r>
                          <a:rPr lang="en-US" sz="1600" i="1">
                            <a:effectLst/>
                            <a:latin typeface="Cambria Math" panose="02040503050406030204" pitchFamily="18" charset="0"/>
                            <a:ea typeface="Calibri" panose="020F0502020204030204" pitchFamily="34" charset="0"/>
                            <a:cs typeface="Times New Roman" panose="02020603050405020304" pitchFamily="18" charset="0"/>
                          </a:rPr>
                          <m:t>3600</m:t>
                        </m:r>
                      </m:den>
                    </m:f>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𝑉</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i="1">
                            <a:effectLst/>
                            <a:latin typeface="Cambria Math" panose="02040503050406030204" pitchFamily="18" charset="0"/>
                            <a:ea typeface="Calibri" panose="020F0502020204030204" pitchFamily="34" charset="0"/>
                            <a:cs typeface="Times New Roman" panose="02020603050405020304" pitchFamily="18" charset="0"/>
                          </a:rPr>
                          <m:t>0</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num>
                      <m:den>
                        <m:r>
                          <a:rPr lang="en-US" sz="1600" i="1">
                            <a:effectLst/>
                            <a:latin typeface="Cambria Math" panose="02040503050406030204" pitchFamily="18" charset="0"/>
                            <a:ea typeface="Calibri" panose="020F0502020204030204" pitchFamily="34" charset="0"/>
                            <a:cs typeface="Times New Roman" panose="02020603050405020304" pitchFamily="18" charset="0"/>
                          </a:rPr>
                          <m:t>4</m:t>
                        </m:r>
                      </m:den>
                    </m:f>
                    <m:r>
                      <a:rPr lang="en-US" sz="1600" i="1">
                        <a:effectLst/>
                        <a:latin typeface="Cambria Math" panose="02040503050406030204" pitchFamily="18" charset="0"/>
                        <a:ea typeface="Calibri" panose="020F0502020204030204" pitchFamily="34" charset="0"/>
                        <a:cs typeface="Times New Roman" panose="02020603050405020304" pitchFamily="18" charset="0"/>
                      </a:rPr>
                      <m:t>𝜋</m:t>
                    </m:r>
                  </m:oMath>
                </a14:m>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V = 2.23 m/s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1600" dirty="0">
                  <a:solidFill>
                    <a:schemeClr val="tx2"/>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2"/>
                  </a:solidFill>
                  <a:latin typeface="Times New Roman" panose="02020603050405020304" pitchFamily="18"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2C913FEA-0E06-44E0-BA84-DDFA0F9486F0}"/>
                  </a:ext>
                </a:extLst>
              </p:cNvPr>
              <p:cNvSpPr>
                <a:spLocks noGrp="1" noRot="1" noChangeAspect="1" noMove="1" noResize="1" noEditPoints="1" noAdjustHandles="1" noChangeArrowheads="1" noChangeShapeType="1" noTextEdit="1"/>
              </p:cNvSpPr>
              <p:nvPr>
                <p:ph sz="quarter" idx="13"/>
              </p:nvPr>
            </p:nvSpPr>
            <p:spPr>
              <a:xfrm>
                <a:off x="913149" y="1596177"/>
                <a:ext cx="10363826" cy="5261823"/>
              </a:xfrm>
              <a:blipFill>
                <a:blip r:embed="rId2"/>
                <a:stretch>
                  <a:fillRect t="-232"/>
                </a:stretch>
              </a:blipFill>
            </p:spPr>
            <p:txBody>
              <a:bodyPr/>
              <a:lstStyle/>
              <a:p>
                <a:r>
                  <a:rPr lang="en-US">
                    <a:noFill/>
                  </a:rPr>
                  <a:t> </a:t>
                </a:r>
              </a:p>
            </p:txBody>
          </p:sp>
        </mc:Fallback>
      </mc:AlternateContent>
    </p:spTree>
    <p:extLst>
      <p:ext uri="{BB962C8B-B14F-4D97-AF65-F5344CB8AC3E}">
        <p14:creationId xmlns:p14="http://schemas.microsoft.com/office/powerpoint/2010/main" val="22138296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4F3C8-B9E1-4235-8D44-BC21FC1E4BAB}"/>
              </a:ext>
            </a:extLst>
          </p:cNvPr>
          <p:cNvSpPr>
            <a:spLocks noGrp="1"/>
          </p:cNvSpPr>
          <p:nvPr>
            <p:ph type="title"/>
          </p:nvPr>
        </p:nvSpPr>
        <p:spPr>
          <a:xfrm>
            <a:off x="913149"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Conveyance lines</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3D16739-436B-47E4-ADF0-94BDAB53837D}"/>
                  </a:ext>
                </a:extLst>
              </p:cNvPr>
              <p:cNvSpPr>
                <a:spLocks noGrp="1"/>
              </p:cNvSpPr>
              <p:nvPr>
                <p:ph sz="quarter" idx="13"/>
              </p:nvPr>
            </p:nvSpPr>
            <p:spPr>
              <a:xfrm>
                <a:off x="913149" y="1596177"/>
                <a:ext cx="10363826" cy="5261823"/>
              </a:xfrm>
            </p:spPr>
            <p:txBody>
              <a:bodyPr>
                <a:normAutofit/>
              </a:bodyPr>
              <a:lstStyle/>
              <a:p>
                <a:pPr algn="ctr">
                  <a:buFontTx/>
                  <a:buChar char="-"/>
                </a:pPr>
                <a:r>
                  <a:rPr lang="en-US" sz="2400" dirty="0">
                    <a:solidFill>
                      <a:schemeClr val="tx2"/>
                    </a:solidFill>
                    <a:latin typeface="Times New Roman" panose="02020603050405020304" pitchFamily="18" charset="0"/>
                    <a:cs typeface="Times New Roman" panose="02020603050405020304" pitchFamily="18" charset="0"/>
                  </a:rPr>
                  <a:t>Audalah conveyance line </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Construction year: </a:t>
                </a:r>
                <a:r>
                  <a:rPr lang="en-US" sz="1600" dirty="0">
                    <a:latin typeface="Times New Roman" panose="02020603050405020304" pitchFamily="18" charset="0"/>
                    <a:cs typeface="Times New Roman" panose="02020603050405020304" pitchFamily="18" charset="0"/>
                  </a:rPr>
                  <a:t>1997</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Location: </a:t>
                </a:r>
                <a:r>
                  <a:rPr lang="en-US" sz="1600" dirty="0">
                    <a:latin typeface="Times New Roman" panose="02020603050405020304" pitchFamily="18" charset="0"/>
                    <a:cs typeface="Times New Roman" panose="02020603050405020304" pitchFamily="18" charset="0"/>
                  </a:rPr>
                  <a:t>audalah well to ein difna tank</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Current transported water: </a:t>
                </a:r>
                <a:r>
                  <a:rPr lang="en-US" sz="1600" dirty="0">
                    <a:latin typeface="Times New Roman" panose="02020603050405020304" pitchFamily="18" charset="0"/>
                    <a:cs typeface="Times New Roman" panose="02020603050405020304" pitchFamily="18" charset="0"/>
                  </a:rPr>
                  <a:t>225 m3/hour</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Future transported water: </a:t>
                </a:r>
                <a:r>
                  <a:rPr lang="en-US" sz="1600" dirty="0">
                    <a:latin typeface="Times New Roman" panose="02020603050405020304" pitchFamily="18" charset="0"/>
                    <a:cs typeface="Times New Roman" panose="02020603050405020304" pitchFamily="18" charset="0"/>
                  </a:rPr>
                  <a:t>365 m3/hour</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Diameter: </a:t>
                </a:r>
                <a:r>
                  <a:rPr lang="en-US" sz="1600" dirty="0">
                    <a:latin typeface="Times New Roman" panose="02020603050405020304" pitchFamily="18" charset="0"/>
                    <a:cs typeface="Times New Roman" panose="02020603050405020304" pitchFamily="18" charset="0"/>
                  </a:rPr>
                  <a:t>12 inch</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Current velocity: </a:t>
                </a:r>
                <a:r>
                  <a:rPr lang="en-US" sz="1600" dirty="0">
                    <a:latin typeface="Times New Roman" panose="02020603050405020304" pitchFamily="18" charset="0"/>
                    <a:cs typeface="Times New Roman" panose="02020603050405020304" pitchFamily="18" charset="0"/>
                  </a:rPr>
                  <a:t>0.88 m/s</a:t>
                </a:r>
              </a:p>
              <a:p>
                <a:pPr marL="0" indent="0" algn="ctr">
                  <a:buNone/>
                </a:pPr>
                <a14:m>
                  <m:oMath xmlns:m="http://schemas.openxmlformats.org/officeDocument/2006/math">
                    <m:f>
                      <m:fPr>
                        <m:ctrlPr>
                          <a:rPr lang="en-US" sz="1600" i="1" smtClean="0">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i="1">
                            <a:effectLst/>
                            <a:latin typeface="Cambria Math" panose="02040503050406030204" pitchFamily="18" charset="0"/>
                            <a:ea typeface="Calibri" panose="020F0502020204030204" pitchFamily="34" charset="0"/>
                            <a:cs typeface="Times New Roman" panose="02020603050405020304" pitchFamily="18" charset="0"/>
                          </a:rPr>
                          <m:t>225</m:t>
                        </m:r>
                      </m:num>
                      <m:den>
                        <m:r>
                          <a:rPr lang="en-US" sz="1600" i="1">
                            <a:effectLst/>
                            <a:latin typeface="Cambria Math" panose="02040503050406030204" pitchFamily="18" charset="0"/>
                            <a:ea typeface="Calibri" panose="020F0502020204030204" pitchFamily="34" charset="0"/>
                            <a:cs typeface="Times New Roman" panose="02020603050405020304" pitchFamily="18" charset="0"/>
                          </a:rPr>
                          <m:t>3600</m:t>
                        </m:r>
                      </m:den>
                    </m:f>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𝑉</m:t>
                    </m:r>
                    <m:r>
                      <a:rPr lang="en-US" sz="16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i="1">
                            <a:effectLst/>
                            <a:latin typeface="Cambria Math" panose="02040503050406030204" pitchFamily="18" charset="0"/>
                            <a:ea typeface="Calibri" panose="020F0502020204030204" pitchFamily="34" charset="0"/>
                            <a:cs typeface="Times New Roman" panose="02020603050405020304" pitchFamily="18" charset="0"/>
                          </a:rPr>
                          <m:t>0</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num>
                      <m:den>
                        <m:r>
                          <a:rPr lang="en-US" sz="1600" i="1">
                            <a:effectLst/>
                            <a:latin typeface="Cambria Math" panose="02040503050406030204" pitchFamily="18" charset="0"/>
                            <a:ea typeface="Calibri" panose="020F0502020204030204" pitchFamily="34" charset="0"/>
                            <a:cs typeface="Times New Roman" panose="02020603050405020304" pitchFamily="18" charset="0"/>
                          </a:rPr>
                          <m:t>4</m:t>
                        </m:r>
                      </m:den>
                    </m:f>
                    <m:r>
                      <a:rPr lang="en-US" sz="1600" i="1">
                        <a:effectLst/>
                        <a:latin typeface="Cambria Math" panose="02040503050406030204" pitchFamily="18" charset="0"/>
                        <a:ea typeface="Calibri" panose="020F0502020204030204" pitchFamily="34" charset="0"/>
                        <a:cs typeface="Times New Roman" panose="02020603050405020304" pitchFamily="18" charset="0"/>
                      </a:rPr>
                      <m:t>𝜋</m:t>
                    </m:r>
                  </m:oMath>
                </a14:m>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V = 0.88 m/s</a:t>
                </a:r>
                <a:endPar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Future velocity</a:t>
                </a: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a:latin typeface="Times New Roman" panose="02020603050405020304" pitchFamily="18" charset="0"/>
                    <a:ea typeface="Calibri" panose="020F0502020204030204" pitchFamily="34" charset="0"/>
                    <a:cs typeface="Times New Roman" panose="02020603050405020304" pitchFamily="18" charset="0"/>
                  </a:rPr>
                  <a:t>1.5 m/s</a:t>
                </a:r>
              </a:p>
              <a:p>
                <a:pPr marL="0" indent="0" algn="ctr">
                  <a:buNone/>
                </a:pPr>
                <a14:m>
                  <m:oMath xmlns:m="http://schemas.openxmlformats.org/officeDocument/2006/math">
                    <m:f>
                      <m:fPr>
                        <m:ctrlPr>
                          <a:rPr lang="en-US" sz="1600"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365</m:t>
                        </m:r>
                      </m:num>
                      <m:den>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3600</m:t>
                        </m:r>
                      </m:den>
                    </m:f>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𝑉</m:t>
                    </m:r>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m:t>
                        </m:r>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𝜋</m:t>
                    </m:r>
                  </m:oMath>
                </a14:m>
                <a:r>
                  <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V = 1.43 m/s</a:t>
                </a:r>
                <a:endParaRPr lang="en-US" sz="1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endParaRPr lang="en-US" sz="1600" dirty="0">
                  <a:solidFill>
                    <a:schemeClr val="tx2"/>
                  </a:solidFill>
                  <a:latin typeface="Times New Roman" panose="02020603050405020304" pitchFamily="18"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F3D16739-436B-47E4-ADF0-94BDAB53837D}"/>
                  </a:ext>
                </a:extLst>
              </p:cNvPr>
              <p:cNvSpPr>
                <a:spLocks noGrp="1" noRot="1" noChangeAspect="1" noMove="1" noResize="1" noEditPoints="1" noAdjustHandles="1" noChangeArrowheads="1" noChangeShapeType="1" noTextEdit="1"/>
              </p:cNvSpPr>
              <p:nvPr>
                <p:ph sz="quarter" idx="13"/>
              </p:nvPr>
            </p:nvSpPr>
            <p:spPr>
              <a:xfrm>
                <a:off x="913149" y="1596177"/>
                <a:ext cx="10363826" cy="5261823"/>
              </a:xfrm>
              <a:blipFill>
                <a:blip r:embed="rId2"/>
                <a:stretch>
                  <a:fillRect t="-232"/>
                </a:stretch>
              </a:blipFill>
            </p:spPr>
            <p:txBody>
              <a:bodyPr/>
              <a:lstStyle/>
              <a:p>
                <a:r>
                  <a:rPr lang="en-US">
                    <a:noFill/>
                  </a:rPr>
                  <a:t> </a:t>
                </a:r>
              </a:p>
            </p:txBody>
          </p:sp>
        </mc:Fallback>
      </mc:AlternateContent>
    </p:spTree>
    <p:extLst>
      <p:ext uri="{BB962C8B-B14F-4D97-AF65-F5344CB8AC3E}">
        <p14:creationId xmlns:p14="http://schemas.microsoft.com/office/powerpoint/2010/main" val="18627901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62A89-DABF-4858-91DE-EE36F9CC5D01}"/>
              </a:ext>
            </a:extLst>
          </p:cNvPr>
          <p:cNvSpPr>
            <a:spLocks noGrp="1"/>
          </p:cNvSpPr>
          <p:nvPr>
            <p:ph type="title"/>
          </p:nvPr>
        </p:nvSpPr>
        <p:spPr>
          <a:xfrm>
            <a:off x="913149"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Conveyance lines</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BA9B72F-1FAB-40E3-9E57-FA71DA9939A2}"/>
                  </a:ext>
                </a:extLst>
              </p:cNvPr>
              <p:cNvSpPr>
                <a:spLocks noGrp="1"/>
              </p:cNvSpPr>
              <p:nvPr>
                <p:ph sz="quarter" idx="13"/>
              </p:nvPr>
            </p:nvSpPr>
            <p:spPr>
              <a:xfrm>
                <a:off x="913774" y="1596177"/>
                <a:ext cx="10363826" cy="5261823"/>
              </a:xfrm>
            </p:spPr>
            <p:txBody>
              <a:bodyPr>
                <a:normAutofit/>
              </a:bodyPr>
              <a:lstStyle/>
              <a:p>
                <a:pPr algn="ctr">
                  <a:buFontTx/>
                  <a:buChar char="-"/>
                </a:pPr>
                <a:r>
                  <a:rPr lang="en-US" sz="2400" dirty="0">
                    <a:solidFill>
                      <a:schemeClr val="tx2"/>
                    </a:solidFill>
                    <a:latin typeface="Times New Roman" panose="02020603050405020304" pitchFamily="18" charset="0"/>
                    <a:cs typeface="Times New Roman" panose="02020603050405020304" pitchFamily="18" charset="0"/>
                  </a:rPr>
                  <a:t>Roujeeb conveyance line</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Construction year: </a:t>
                </a:r>
                <a:r>
                  <a:rPr lang="en-US" sz="1600" dirty="0">
                    <a:latin typeface="Times New Roman" panose="02020603050405020304" pitchFamily="18" charset="0"/>
                    <a:cs typeface="Times New Roman" panose="02020603050405020304" pitchFamily="18" charset="0"/>
                  </a:rPr>
                  <a:t>2011</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Location: </a:t>
                </a:r>
                <a:r>
                  <a:rPr lang="en-US" sz="1600" dirty="0">
                    <a:latin typeface="Times New Roman" panose="02020603050405020304" pitchFamily="18" charset="0"/>
                    <a:cs typeface="Times New Roman" panose="02020603050405020304" pitchFamily="18" charset="0"/>
                  </a:rPr>
                  <a:t>roujeeb well to ein difna tank</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Current transported water: </a:t>
                </a:r>
                <a:r>
                  <a:rPr lang="en-US" sz="1600" dirty="0">
                    <a:latin typeface="Times New Roman" panose="02020603050405020304" pitchFamily="18" charset="0"/>
                    <a:cs typeface="Times New Roman" panose="02020603050405020304" pitchFamily="18" charset="0"/>
                  </a:rPr>
                  <a:t>280 m3/hour</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Future transported water: </a:t>
                </a:r>
                <a:r>
                  <a:rPr lang="en-US" sz="1600" dirty="0">
                    <a:latin typeface="Times New Roman" panose="02020603050405020304" pitchFamily="18" charset="0"/>
                    <a:cs typeface="Times New Roman" panose="02020603050405020304" pitchFamily="18" charset="0"/>
                  </a:rPr>
                  <a:t>350 m3/hour</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Diameter: </a:t>
                </a:r>
                <a:r>
                  <a:rPr lang="en-US" sz="1600" dirty="0">
                    <a:latin typeface="Times New Roman" panose="02020603050405020304" pitchFamily="18" charset="0"/>
                    <a:cs typeface="Times New Roman" panose="02020603050405020304" pitchFamily="18" charset="0"/>
                  </a:rPr>
                  <a:t>10 inch</a:t>
                </a:r>
              </a:p>
              <a:p>
                <a:pPr marL="0" indent="0" algn="ctr">
                  <a:buNone/>
                </a:pPr>
                <a:r>
                  <a:rPr lang="en-US" sz="1600" dirty="0">
                    <a:solidFill>
                      <a:schemeClr val="tx2"/>
                    </a:solidFill>
                    <a:latin typeface="Times New Roman" panose="02020603050405020304" pitchFamily="18" charset="0"/>
                    <a:cs typeface="Times New Roman" panose="02020603050405020304" pitchFamily="18" charset="0"/>
                  </a:rPr>
                  <a:t>Current velocity: </a:t>
                </a:r>
                <a:r>
                  <a:rPr lang="en-US" sz="1600" dirty="0">
                    <a:latin typeface="Times New Roman" panose="02020603050405020304" pitchFamily="18" charset="0"/>
                    <a:cs typeface="Times New Roman" panose="02020603050405020304" pitchFamily="18" charset="0"/>
                  </a:rPr>
                  <a:t>1.41 m/s</a:t>
                </a:r>
              </a:p>
              <a:p>
                <a:pPr marL="0" indent="0" algn="ctr">
                  <a:buNone/>
                </a:pPr>
                <a14:m>
                  <m:oMath xmlns:m="http://schemas.openxmlformats.org/officeDocument/2006/math">
                    <m:f>
                      <m:fPr>
                        <m:ctrlPr>
                          <a:rPr lang="en-US" sz="1600"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250</m:t>
                        </m:r>
                      </m:num>
                      <m:den>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3600</m:t>
                        </m:r>
                      </m:den>
                    </m:f>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𝑉</m:t>
                    </m:r>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m:t>
                        </m:r>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25</m:t>
                        </m:r>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r>
                      <a:rPr lang="en-US" sz="16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𝜋</m:t>
                    </m:r>
                  </m:oMath>
                </a14:m>
                <a:r>
                  <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V = 1.41 m/s</a:t>
                </a:r>
                <a:endPar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buNone/>
                </a:pPr>
                <a:r>
                  <a:rPr lang="en-US"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Future velocity</a:t>
                </a:r>
                <a:r>
                  <a:rPr lang="en-US" sz="16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a:latin typeface="Times New Roman" panose="02020603050405020304" pitchFamily="18" charset="0"/>
                    <a:ea typeface="Calibri" panose="020F0502020204030204" pitchFamily="34" charset="0"/>
                    <a:cs typeface="Times New Roman" panose="02020603050405020304" pitchFamily="18" charset="0"/>
                  </a:rPr>
                  <a:t>1.9 m/s</a:t>
                </a:r>
              </a:p>
              <a:p>
                <a:pPr marL="0" indent="0" algn="ctr">
                  <a:buNone/>
                </a:pPr>
                <a14:m>
                  <m:oMath xmlns:m="http://schemas.openxmlformats.org/officeDocument/2006/math">
                    <m:f>
                      <m:fPr>
                        <m:ctrlPr>
                          <a:rPr lang="en-US" sz="1600" i="1" smtClean="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320</m:t>
                        </m:r>
                      </m:num>
                      <m:den>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3600</m:t>
                        </m:r>
                      </m:den>
                    </m:f>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𝑉</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0</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25</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4</m:t>
                        </m:r>
                      </m:den>
                    </m:f>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𝜋</m:t>
                    </m:r>
                  </m:oMath>
                </a14:m>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V = 1.81 m/s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buNone/>
                </a:pPr>
                <a:endParaRPr lang="en-US" sz="1600" dirty="0">
                  <a:solidFill>
                    <a:schemeClr val="tx2"/>
                  </a:solidFill>
                  <a:latin typeface="Times New Roman" panose="02020603050405020304" pitchFamily="18"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0BA9B72F-1FAB-40E3-9E57-FA71DA9939A2}"/>
                  </a:ext>
                </a:extLst>
              </p:cNvPr>
              <p:cNvSpPr>
                <a:spLocks noGrp="1" noRot="1" noChangeAspect="1" noMove="1" noResize="1" noEditPoints="1" noAdjustHandles="1" noChangeArrowheads="1" noChangeShapeType="1" noTextEdit="1"/>
              </p:cNvSpPr>
              <p:nvPr>
                <p:ph sz="quarter" idx="13"/>
              </p:nvPr>
            </p:nvSpPr>
            <p:spPr>
              <a:xfrm>
                <a:off x="913774" y="1596177"/>
                <a:ext cx="10363826" cy="5261823"/>
              </a:xfrm>
              <a:blipFill>
                <a:blip r:embed="rId2"/>
                <a:stretch>
                  <a:fillRect t="-232"/>
                </a:stretch>
              </a:blipFill>
            </p:spPr>
            <p:txBody>
              <a:bodyPr/>
              <a:lstStyle/>
              <a:p>
                <a:r>
                  <a:rPr lang="en-US">
                    <a:noFill/>
                  </a:rPr>
                  <a:t> </a:t>
                </a:r>
              </a:p>
            </p:txBody>
          </p:sp>
        </mc:Fallback>
      </mc:AlternateContent>
    </p:spTree>
    <p:extLst>
      <p:ext uri="{BB962C8B-B14F-4D97-AF65-F5344CB8AC3E}">
        <p14:creationId xmlns:p14="http://schemas.microsoft.com/office/powerpoint/2010/main" val="8905839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9117B-93F5-4CC7-A105-DDB78D50E8FF}"/>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Targeted tanks </a:t>
            </a:r>
          </a:p>
        </p:txBody>
      </p:sp>
      <p:sp>
        <p:nvSpPr>
          <p:cNvPr id="3" name="Content Placeholder 2">
            <a:extLst>
              <a:ext uri="{FF2B5EF4-FFF2-40B4-BE49-F238E27FC236}">
                <a16:creationId xmlns:a16="http://schemas.microsoft.com/office/drawing/2014/main" id="{0CA3936E-ECDF-43B0-8FFD-9198B3F8B420}"/>
              </a:ext>
            </a:extLst>
          </p:cNvPr>
          <p:cNvSpPr>
            <a:spLocks noGrp="1"/>
          </p:cNvSpPr>
          <p:nvPr>
            <p:ph sz="quarter" idx="13"/>
          </p:nvPr>
        </p:nvSpPr>
        <p:spPr>
          <a:xfrm>
            <a:off x="914399" y="1596177"/>
            <a:ext cx="10363826" cy="5261823"/>
          </a:xfrm>
        </p:spPr>
        <p:txBody>
          <a:bodyPr/>
          <a:lstStyle/>
          <a:p>
            <a:pPr marL="0" indent="0">
              <a:buNone/>
            </a:pPr>
            <a:r>
              <a:rPr lang="en-US" dirty="0">
                <a:latin typeface="Times New Roman" panose="02020603050405020304" pitchFamily="18" charset="0"/>
                <a:cs typeface="Times New Roman" panose="02020603050405020304" pitchFamily="18" charset="0"/>
              </a:rPr>
              <a:t>Two targeted tanks will be used in this plan:-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sz="1800" dirty="0">
                <a:solidFill>
                  <a:schemeClr val="tx2"/>
                </a:solidFill>
                <a:latin typeface="Times New Roman" panose="02020603050405020304" pitchFamily="18" charset="0"/>
                <a:cs typeface="Times New Roman" panose="02020603050405020304" pitchFamily="18" charset="0"/>
              </a:rPr>
              <a:t>1- ein difna tank</a:t>
            </a:r>
          </a:p>
          <a:p>
            <a:pPr marL="0" indent="0">
              <a:buNone/>
            </a:pPr>
            <a:r>
              <a:rPr lang="en-US" sz="1600" dirty="0">
                <a:latin typeface="Times New Roman" panose="02020603050405020304" pitchFamily="18" charset="0"/>
                <a:cs typeface="Times New Roman" panose="02020603050405020304" pitchFamily="18" charset="0"/>
              </a:rPr>
              <a:t>It was built in 1979 with a capacity of 5000 m3, its with a good condition till these days.</a:t>
            </a:r>
          </a:p>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r>
              <a:rPr lang="en-US" sz="1800" dirty="0">
                <a:solidFill>
                  <a:schemeClr val="tx2"/>
                </a:solidFill>
                <a:latin typeface="Times New Roman" panose="02020603050405020304" pitchFamily="18" charset="0"/>
                <a:cs typeface="Times New Roman" panose="02020603050405020304" pitchFamily="18" charset="0"/>
              </a:rPr>
              <a:t>2- ein beit alma’ tank</a:t>
            </a:r>
          </a:p>
          <a:p>
            <a:pPr marL="0" indent="0">
              <a:buNone/>
            </a:pPr>
            <a:r>
              <a:rPr lang="en-US" sz="1600" dirty="0">
                <a:latin typeface="Times New Roman" panose="02020603050405020304" pitchFamily="18" charset="0"/>
                <a:cs typeface="Times New Roman" panose="02020603050405020304" pitchFamily="18" charset="0"/>
              </a:rPr>
              <a:t>It was constructed in 2005 with a capacity of 1650 m3, it has a good condition until now.</a:t>
            </a:r>
          </a:p>
        </p:txBody>
      </p:sp>
    </p:spTree>
    <p:extLst>
      <p:ext uri="{BB962C8B-B14F-4D97-AF65-F5344CB8AC3E}">
        <p14:creationId xmlns:p14="http://schemas.microsoft.com/office/powerpoint/2010/main" val="25973895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EE597-31C7-4025-BDE5-0C8FCCB67C30}"/>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Targeted tanks </a:t>
            </a:r>
            <a:endParaRPr lang="en-US" dirty="0"/>
          </a:p>
        </p:txBody>
      </p:sp>
      <p:sp>
        <p:nvSpPr>
          <p:cNvPr id="3" name="Content Placeholder 2">
            <a:extLst>
              <a:ext uri="{FF2B5EF4-FFF2-40B4-BE49-F238E27FC236}">
                <a16:creationId xmlns:a16="http://schemas.microsoft.com/office/drawing/2014/main" id="{06BAAA3A-6A63-461D-9F80-8BD6817A6CF1}"/>
              </a:ext>
            </a:extLst>
          </p:cNvPr>
          <p:cNvSpPr>
            <a:spLocks noGrp="1"/>
          </p:cNvSpPr>
          <p:nvPr>
            <p:ph sz="quarter" idx="13"/>
          </p:nvPr>
        </p:nvSpPr>
        <p:spPr>
          <a:xfrm>
            <a:off x="914399" y="1238368"/>
            <a:ext cx="10363826" cy="5261823"/>
          </a:xfrm>
        </p:spPr>
        <p:txBody>
          <a:bodyPr/>
          <a:lstStyle/>
          <a:p>
            <a:pPr marL="0" indent="0">
              <a:buNone/>
            </a:pPr>
            <a:r>
              <a:rPr lang="en-US" dirty="0">
                <a:solidFill>
                  <a:schemeClr val="tx2"/>
                </a:solidFill>
                <a:latin typeface="Times New Roman" panose="02020603050405020304" pitchFamily="18" charset="0"/>
                <a:cs typeface="Times New Roman" panose="02020603050405020304" pitchFamily="18" charset="0"/>
              </a:rPr>
              <a:t>Storage check:</a:t>
            </a:r>
          </a:p>
          <a:p>
            <a:pPr marL="0" indent="0">
              <a:buNone/>
            </a:pPr>
            <a:r>
              <a:rPr lang="en-US" sz="1800" dirty="0">
                <a:solidFill>
                  <a:schemeClr val="tx2"/>
                </a:solidFill>
                <a:latin typeface="Times New Roman" panose="02020603050405020304" pitchFamily="18" charset="0"/>
                <a:cs typeface="Times New Roman" panose="02020603050405020304" pitchFamily="18" charset="0"/>
              </a:rPr>
              <a:t>Inflow: </a:t>
            </a:r>
          </a:p>
          <a:p>
            <a:pPr marL="0" indent="0">
              <a:buNone/>
            </a:pPr>
            <a:endParaRPr lang="en-US" sz="1800" dirty="0">
              <a:solidFill>
                <a:schemeClr val="tx2"/>
              </a:solidFill>
              <a:latin typeface="Times New Roman" panose="02020603050405020304" pitchFamily="18" charset="0"/>
              <a:cs typeface="Times New Roman" panose="02020603050405020304" pitchFamily="18" charset="0"/>
            </a:endParaRPr>
          </a:p>
          <a:p>
            <a:pPr marL="0" indent="0">
              <a:buNone/>
            </a:pPr>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ADF6C340-BC8A-41B9-8C98-194D73E6B8CF}"/>
              </a:ext>
            </a:extLst>
          </p:cNvPr>
          <p:cNvGraphicFramePr>
            <a:graphicFrameLocks noGrp="1"/>
          </p:cNvGraphicFramePr>
          <p:nvPr>
            <p:extLst>
              <p:ext uri="{D42A27DB-BD31-4B8C-83A1-F6EECF244321}">
                <p14:modId xmlns:p14="http://schemas.microsoft.com/office/powerpoint/2010/main" val="2123426111"/>
              </p:ext>
            </p:extLst>
          </p:nvPr>
        </p:nvGraphicFramePr>
        <p:xfrm>
          <a:off x="2146538" y="1820449"/>
          <a:ext cx="7898922" cy="4097660"/>
        </p:xfrm>
        <a:graphic>
          <a:graphicData uri="http://schemas.openxmlformats.org/drawingml/2006/table">
            <a:tbl>
              <a:tblPr firstRow="1" firstCol="1" bandRow="1">
                <a:tableStyleId>{5C22544A-7EE6-4342-B048-85BDC9FD1C3A}</a:tableStyleId>
              </a:tblPr>
              <a:tblGrid>
                <a:gridCol w="1474465">
                  <a:extLst>
                    <a:ext uri="{9D8B030D-6E8A-4147-A177-3AD203B41FA5}">
                      <a16:colId xmlns:a16="http://schemas.microsoft.com/office/drawing/2014/main" val="2024927558"/>
                    </a:ext>
                  </a:extLst>
                </a:gridCol>
                <a:gridCol w="1474465">
                  <a:extLst>
                    <a:ext uri="{9D8B030D-6E8A-4147-A177-3AD203B41FA5}">
                      <a16:colId xmlns:a16="http://schemas.microsoft.com/office/drawing/2014/main" val="3668334177"/>
                    </a:ext>
                  </a:extLst>
                </a:gridCol>
                <a:gridCol w="1158508">
                  <a:extLst>
                    <a:ext uri="{9D8B030D-6E8A-4147-A177-3AD203B41FA5}">
                      <a16:colId xmlns:a16="http://schemas.microsoft.com/office/drawing/2014/main" val="3234133050"/>
                    </a:ext>
                  </a:extLst>
                </a:gridCol>
                <a:gridCol w="1263828">
                  <a:extLst>
                    <a:ext uri="{9D8B030D-6E8A-4147-A177-3AD203B41FA5}">
                      <a16:colId xmlns:a16="http://schemas.microsoft.com/office/drawing/2014/main" val="593264751"/>
                    </a:ext>
                  </a:extLst>
                </a:gridCol>
                <a:gridCol w="1263828">
                  <a:extLst>
                    <a:ext uri="{9D8B030D-6E8A-4147-A177-3AD203B41FA5}">
                      <a16:colId xmlns:a16="http://schemas.microsoft.com/office/drawing/2014/main" val="722427817"/>
                    </a:ext>
                  </a:extLst>
                </a:gridCol>
                <a:gridCol w="1263828">
                  <a:extLst>
                    <a:ext uri="{9D8B030D-6E8A-4147-A177-3AD203B41FA5}">
                      <a16:colId xmlns:a16="http://schemas.microsoft.com/office/drawing/2014/main" val="71630625"/>
                    </a:ext>
                  </a:extLst>
                </a:gridCol>
              </a:tblGrid>
              <a:tr h="538388">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Tanks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Resource Name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Productivity m</a:t>
                      </a:r>
                      <a:r>
                        <a:rPr lang="en-US" sz="1400" baseline="30000" dirty="0">
                          <a:effectLst/>
                          <a:latin typeface="Times New Roman" panose="02020603050405020304" pitchFamily="18" charset="0"/>
                          <a:cs typeface="Times New Roman" panose="02020603050405020304" pitchFamily="18" charset="0"/>
                        </a:rPr>
                        <a:t>3</a:t>
                      </a:r>
                      <a:r>
                        <a:rPr lang="en-US" sz="1400" dirty="0">
                          <a:effectLst/>
                          <a:latin typeface="Times New Roman" panose="02020603050405020304" pitchFamily="18" charset="0"/>
                          <a:cs typeface="Times New Roman" panose="02020603050405020304" pitchFamily="18" charset="0"/>
                        </a:rPr>
                        <a:t>/day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Cumulative </a:t>
                      </a:r>
                      <a:r>
                        <a:rPr lang="en-US" sz="1400" b="1" dirty="0">
                          <a:effectLst/>
                          <a:latin typeface="Times New Roman" panose="02020603050405020304" pitchFamily="18" charset="0"/>
                          <a:cs typeface="Times New Roman" panose="02020603050405020304" pitchFamily="18" charset="0"/>
                        </a:rPr>
                        <a:t>2025</a:t>
                      </a:r>
                      <a:r>
                        <a:rPr lang="en-US" sz="1400" dirty="0">
                          <a:effectLst/>
                          <a:latin typeface="Times New Roman" panose="02020603050405020304" pitchFamily="18" charset="0"/>
                          <a:cs typeface="Times New Roman" panose="02020603050405020304" pitchFamily="18" charset="0"/>
                        </a:rPr>
                        <a:t> m</a:t>
                      </a:r>
                      <a:r>
                        <a:rPr lang="en-US" sz="1400" baseline="30000" dirty="0">
                          <a:effectLst/>
                          <a:latin typeface="Times New Roman" panose="02020603050405020304" pitchFamily="18" charset="0"/>
                          <a:cs typeface="Times New Roman" panose="02020603050405020304" pitchFamily="18" charset="0"/>
                        </a:rPr>
                        <a:t>3</a:t>
                      </a:r>
                      <a:r>
                        <a:rPr lang="en-US" sz="1400" dirty="0">
                          <a:effectLst/>
                          <a:latin typeface="Times New Roman" panose="02020603050405020304" pitchFamily="18" charset="0"/>
                          <a:cs typeface="Times New Roman" panose="02020603050405020304" pitchFamily="18" charset="0"/>
                        </a:rPr>
                        <a:t>/day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dirty="0">
                          <a:effectLst/>
                          <a:latin typeface="Times New Roman" panose="02020603050405020304" pitchFamily="18" charset="0"/>
                          <a:cs typeface="Times New Roman" panose="02020603050405020304" pitchFamily="18" charset="0"/>
                        </a:rPr>
                        <a:t>Cumulative </a:t>
                      </a:r>
                      <a:r>
                        <a:rPr lang="en-US" sz="1400" b="1" dirty="0">
                          <a:effectLst/>
                          <a:latin typeface="Times New Roman" panose="02020603050405020304" pitchFamily="18" charset="0"/>
                          <a:cs typeface="Times New Roman" panose="02020603050405020304" pitchFamily="18" charset="0"/>
                        </a:rPr>
                        <a:t>2030</a:t>
                      </a:r>
                      <a:r>
                        <a:rPr lang="en-US" sz="1400" dirty="0">
                          <a:effectLst/>
                          <a:latin typeface="Times New Roman" panose="02020603050405020304" pitchFamily="18" charset="0"/>
                          <a:cs typeface="Times New Roman" panose="02020603050405020304" pitchFamily="18" charset="0"/>
                        </a:rPr>
                        <a:t> m</a:t>
                      </a:r>
                      <a:r>
                        <a:rPr lang="en-US" sz="1400" baseline="30000" dirty="0">
                          <a:effectLst/>
                          <a:latin typeface="Times New Roman" panose="02020603050405020304" pitchFamily="18" charset="0"/>
                          <a:cs typeface="Times New Roman" panose="02020603050405020304" pitchFamily="18" charset="0"/>
                        </a:rPr>
                        <a:t>3</a:t>
                      </a:r>
                      <a:r>
                        <a:rPr lang="en-US" sz="1400" dirty="0">
                          <a:effectLst/>
                          <a:latin typeface="Times New Roman" panose="02020603050405020304" pitchFamily="18" charset="0"/>
                          <a:cs typeface="Times New Roman" panose="02020603050405020304" pitchFamily="18" charset="0"/>
                        </a:rPr>
                        <a:t>/day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dirty="0">
                          <a:effectLst/>
                          <a:latin typeface="Times New Roman" panose="02020603050405020304" pitchFamily="18" charset="0"/>
                          <a:cs typeface="Times New Roman" panose="02020603050405020304" pitchFamily="18" charset="0"/>
                        </a:rPr>
                        <a:t>Cumulative </a:t>
                      </a:r>
                      <a:r>
                        <a:rPr lang="en-US" sz="1400" b="1" dirty="0">
                          <a:effectLst/>
                          <a:latin typeface="Times New Roman" panose="02020603050405020304" pitchFamily="18" charset="0"/>
                          <a:cs typeface="Times New Roman" panose="02020603050405020304" pitchFamily="18" charset="0"/>
                        </a:rPr>
                        <a:t>2040</a:t>
                      </a:r>
                      <a:r>
                        <a:rPr lang="en-US" sz="1400" dirty="0">
                          <a:effectLst/>
                          <a:latin typeface="Times New Roman" panose="02020603050405020304" pitchFamily="18" charset="0"/>
                          <a:cs typeface="Times New Roman" panose="02020603050405020304" pitchFamily="18" charset="0"/>
                        </a:rPr>
                        <a:t> m</a:t>
                      </a:r>
                      <a:r>
                        <a:rPr lang="en-US" sz="1400" baseline="30000" dirty="0">
                          <a:effectLst/>
                          <a:latin typeface="Times New Roman" panose="02020603050405020304" pitchFamily="18" charset="0"/>
                          <a:cs typeface="Times New Roman" panose="02020603050405020304" pitchFamily="18" charset="0"/>
                        </a:rPr>
                        <a:t>3</a:t>
                      </a:r>
                      <a:r>
                        <a:rPr lang="en-US" sz="1400" dirty="0">
                          <a:effectLst/>
                          <a:latin typeface="Times New Roman" panose="02020603050405020304" pitchFamily="18" charset="0"/>
                          <a:cs typeface="Times New Roman" panose="02020603050405020304" pitchFamily="18" charset="0"/>
                        </a:rPr>
                        <a:t>/day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extLst>
                  <a:ext uri="{0D108BD9-81ED-4DB2-BD59-A6C34878D82A}">
                    <a16:rowId xmlns:a16="http://schemas.microsoft.com/office/drawing/2014/main" val="3610831507"/>
                  </a:ext>
                </a:extLst>
              </a:tr>
              <a:tr h="252066">
                <a:tc rowSpan="4">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Ein Beit Alma’</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Deir Sharaf well</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1632</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rowSpan="4">
                  <a:txBody>
                    <a:bodyPr/>
                    <a:lstStyle/>
                    <a:p>
                      <a:pPr marL="0" marR="0" algn="ctr">
                        <a:lnSpc>
                          <a:spcPct val="150000"/>
                        </a:lnSpc>
                        <a:spcBef>
                          <a:spcPts val="0"/>
                        </a:spcBef>
                        <a:spcAft>
                          <a:spcPts val="0"/>
                        </a:spcAft>
                      </a:pPr>
                      <a:endParaRPr lang="en-US" sz="1400" dirty="0">
                        <a:effectLst/>
                        <a:latin typeface="Times New Roman" panose="02020603050405020304" pitchFamily="18" charset="0"/>
                        <a:cs typeface="Times New Roman" panose="02020603050405020304" pitchFamily="18" charset="0"/>
                      </a:endParaRP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9312</a:t>
                      </a:r>
                    </a:p>
                  </a:txBody>
                  <a:tcPr marL="68580" marR="68580" marT="0" marB="0">
                    <a:solidFill>
                      <a:schemeClr val="bg2">
                        <a:lumMod val="60000"/>
                        <a:lumOff val="40000"/>
                      </a:schemeClr>
                    </a:solidFill>
                  </a:tcPr>
                </a:tc>
                <a:tc rowSpan="4">
                  <a:txBody>
                    <a:bodyPr/>
                    <a:lstStyle/>
                    <a:p>
                      <a:pPr marL="0" marR="0" algn="ctr">
                        <a:lnSpc>
                          <a:spcPct val="150000"/>
                        </a:lnSpc>
                        <a:spcBef>
                          <a:spcPts val="0"/>
                        </a:spcBef>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11712</a:t>
                      </a:r>
                    </a:p>
                  </a:txBody>
                  <a:tcPr marL="68580" marR="68580" marT="0" marB="0">
                    <a:solidFill>
                      <a:schemeClr val="bg2">
                        <a:lumMod val="60000"/>
                        <a:lumOff val="40000"/>
                      </a:schemeClr>
                    </a:solidFill>
                  </a:tcPr>
                </a:tc>
                <a:tc rowSpan="4">
                  <a:txBody>
                    <a:bodyPr/>
                    <a:lstStyle/>
                    <a:p>
                      <a:pPr marL="0" marR="0" algn="ctr">
                        <a:lnSpc>
                          <a:spcPct val="150000"/>
                        </a:lnSpc>
                        <a:spcBef>
                          <a:spcPts val="0"/>
                        </a:spcBef>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13632</a:t>
                      </a:r>
                    </a:p>
                  </a:txBody>
                  <a:tcPr marL="68580" marR="68580" marT="0" marB="0">
                    <a:solidFill>
                      <a:schemeClr val="bg2">
                        <a:lumMod val="60000"/>
                        <a:lumOff val="40000"/>
                      </a:schemeClr>
                    </a:solidFill>
                  </a:tcPr>
                </a:tc>
                <a:extLst>
                  <a:ext uri="{0D108BD9-81ED-4DB2-BD59-A6C34878D82A}">
                    <a16:rowId xmlns:a16="http://schemas.microsoft.com/office/drawing/2014/main" val="1616402593"/>
                  </a:ext>
                </a:extLst>
              </a:tr>
              <a:tr h="252066">
                <a:tc vMerge="1">
                  <a:txBody>
                    <a:bodyPr/>
                    <a:lstStyle/>
                    <a:p>
                      <a:endParaRPr lang="en-US"/>
                    </a:p>
                  </a:txBody>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Sabastia 1 well</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7680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937829362"/>
                  </a:ext>
                </a:extLst>
              </a:tr>
              <a:tr h="538388">
                <a:tc vMerge="1">
                  <a:txBody>
                    <a:bodyPr/>
                    <a:lstStyle/>
                    <a:p>
                      <a:endParaRPr lang="en-US"/>
                    </a:p>
                  </a:txBody>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Sabastia 1 well expansion</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1920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771663409"/>
                  </a:ext>
                </a:extLst>
              </a:tr>
              <a:tr h="252066">
                <a:tc vMerge="1">
                  <a:txBody>
                    <a:bodyPr/>
                    <a:lstStyle/>
                    <a:p>
                      <a:endParaRPr lang="en-US"/>
                    </a:p>
                  </a:txBody>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Sabastia 2</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2400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853904544"/>
                  </a:ext>
                </a:extLst>
              </a:tr>
              <a:tr h="538388">
                <a:tc rowSpan="5">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Ein Difna</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Al-Bathan &amp; Al-Far’a</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4676</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rowSpan="5">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12476</a:t>
                      </a:r>
                    </a:p>
                  </a:txBody>
                  <a:tcPr marL="68580" marR="68580" marT="0" marB="0">
                    <a:solidFill>
                      <a:schemeClr val="bg2">
                        <a:lumMod val="60000"/>
                        <a:lumOff val="40000"/>
                      </a:schemeClr>
                    </a:solidFill>
                  </a:tcPr>
                </a:tc>
                <a:tc rowSpan="5">
                  <a:txBody>
                    <a:bodyPr/>
                    <a:lstStyle/>
                    <a:p>
                      <a:pPr marL="0" marR="0" algn="ctr">
                        <a:lnSpc>
                          <a:spcPct val="150000"/>
                        </a:lnSpc>
                        <a:spcBef>
                          <a:spcPts val="0"/>
                        </a:spcBef>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15836</a:t>
                      </a:r>
                    </a:p>
                  </a:txBody>
                  <a:tcPr marL="68580" marR="68580" marT="0" marB="0">
                    <a:solidFill>
                      <a:schemeClr val="bg2">
                        <a:lumMod val="60000"/>
                        <a:lumOff val="40000"/>
                      </a:schemeClr>
                    </a:solidFill>
                  </a:tcPr>
                </a:tc>
                <a:tc rowSpan="5">
                  <a:txBody>
                    <a:bodyPr/>
                    <a:lstStyle/>
                    <a:p>
                      <a:pPr marL="0" marR="0" algn="ctr">
                        <a:lnSpc>
                          <a:spcPct val="150000"/>
                        </a:lnSpc>
                        <a:spcBef>
                          <a:spcPts val="0"/>
                        </a:spcBef>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15836</a:t>
                      </a:r>
                    </a:p>
                  </a:txBody>
                  <a:tcPr marL="68580" marR="68580" marT="0" marB="0">
                    <a:solidFill>
                      <a:schemeClr val="bg2">
                        <a:lumMod val="60000"/>
                        <a:lumOff val="40000"/>
                      </a:schemeClr>
                    </a:solidFill>
                  </a:tcPr>
                </a:tc>
                <a:extLst>
                  <a:ext uri="{0D108BD9-81ED-4DB2-BD59-A6C34878D82A}">
                    <a16:rowId xmlns:a16="http://schemas.microsoft.com/office/drawing/2014/main" val="2529896894"/>
                  </a:ext>
                </a:extLst>
              </a:tr>
              <a:tr h="252066">
                <a:tc vMerge="1">
                  <a:txBody>
                    <a:bodyPr/>
                    <a:lstStyle/>
                    <a:p>
                      <a:endParaRPr lang="en-US"/>
                    </a:p>
                  </a:txBody>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Waslet Huwwara</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2400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548011674"/>
                  </a:ext>
                </a:extLst>
              </a:tr>
              <a:tr h="252066">
                <a:tc vMerge="1">
                  <a:txBody>
                    <a:bodyPr/>
                    <a:lstStyle/>
                    <a:p>
                      <a:endParaRPr lang="en-US"/>
                    </a:p>
                  </a:txBody>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Al-Maslakh well</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1680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384207835"/>
                  </a:ext>
                </a:extLst>
              </a:tr>
              <a:tr h="252066">
                <a:tc vMerge="1">
                  <a:txBody>
                    <a:bodyPr/>
                    <a:lstStyle/>
                    <a:p>
                      <a:endParaRPr lang="en-US"/>
                    </a:p>
                  </a:txBody>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Audalah well</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5400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50422168"/>
                  </a:ext>
                </a:extLst>
              </a:tr>
              <a:tr h="538388">
                <a:tc vMerge="1">
                  <a:txBody>
                    <a:bodyPr/>
                    <a:lstStyle/>
                    <a:p>
                      <a:endParaRPr lang="en-US"/>
                    </a:p>
                  </a:txBody>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Audalah well expansion</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960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242743692"/>
                  </a:ext>
                </a:extLst>
              </a:tr>
            </a:tbl>
          </a:graphicData>
        </a:graphic>
      </p:graphicFrame>
    </p:spTree>
    <p:extLst>
      <p:ext uri="{BB962C8B-B14F-4D97-AF65-F5344CB8AC3E}">
        <p14:creationId xmlns:p14="http://schemas.microsoft.com/office/powerpoint/2010/main" val="28185897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28109-0260-4656-91C4-0D213D3977D3}"/>
              </a:ext>
            </a:extLst>
          </p:cNvPr>
          <p:cNvSpPr>
            <a:spLocks noGrp="1"/>
          </p:cNvSpPr>
          <p:nvPr>
            <p:ph type="title"/>
          </p:nvPr>
        </p:nvSpPr>
        <p:spPr>
          <a:xfrm>
            <a:off x="913149"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Targeted tanks </a:t>
            </a:r>
            <a:endParaRPr lang="en-US" dirty="0"/>
          </a:p>
        </p:txBody>
      </p:sp>
      <p:sp>
        <p:nvSpPr>
          <p:cNvPr id="3" name="Content Placeholder 2">
            <a:extLst>
              <a:ext uri="{FF2B5EF4-FFF2-40B4-BE49-F238E27FC236}">
                <a16:creationId xmlns:a16="http://schemas.microsoft.com/office/drawing/2014/main" id="{817C509A-C0B5-4B82-91B6-BD2624B4492D}"/>
              </a:ext>
            </a:extLst>
          </p:cNvPr>
          <p:cNvSpPr>
            <a:spLocks noGrp="1"/>
          </p:cNvSpPr>
          <p:nvPr>
            <p:ph sz="quarter" idx="13"/>
          </p:nvPr>
        </p:nvSpPr>
        <p:spPr>
          <a:xfrm>
            <a:off x="913774" y="1596177"/>
            <a:ext cx="10363826" cy="5261823"/>
          </a:xfrm>
        </p:spPr>
        <p:txBody>
          <a:bodyPr/>
          <a:lstStyle/>
          <a:p>
            <a:pPr marL="0" indent="0">
              <a:buNone/>
            </a:pPr>
            <a:r>
              <a:rPr lang="en-US" dirty="0">
                <a:solidFill>
                  <a:schemeClr val="tx2"/>
                </a:solidFill>
                <a:latin typeface="Times New Roman" panose="02020603050405020304" pitchFamily="18" charset="0"/>
                <a:cs typeface="Times New Roman" panose="02020603050405020304" pitchFamily="18" charset="0"/>
              </a:rPr>
              <a:t>Outflow: </a:t>
            </a:r>
          </a:p>
        </p:txBody>
      </p:sp>
      <p:graphicFrame>
        <p:nvGraphicFramePr>
          <p:cNvPr id="4" name="Table 3">
            <a:extLst>
              <a:ext uri="{FF2B5EF4-FFF2-40B4-BE49-F238E27FC236}">
                <a16:creationId xmlns:a16="http://schemas.microsoft.com/office/drawing/2014/main" id="{4FCEA848-E732-4D6A-8B7D-7F734FA93A4C}"/>
              </a:ext>
            </a:extLst>
          </p:cNvPr>
          <p:cNvGraphicFramePr>
            <a:graphicFrameLocks noGrp="1"/>
          </p:cNvGraphicFramePr>
          <p:nvPr>
            <p:extLst>
              <p:ext uri="{D42A27DB-BD31-4B8C-83A1-F6EECF244321}">
                <p14:modId xmlns:p14="http://schemas.microsoft.com/office/powerpoint/2010/main" val="1261976215"/>
              </p:ext>
            </p:extLst>
          </p:nvPr>
        </p:nvGraphicFramePr>
        <p:xfrm>
          <a:off x="2544416" y="1596177"/>
          <a:ext cx="6732106" cy="4385030"/>
        </p:xfrm>
        <a:graphic>
          <a:graphicData uri="http://schemas.openxmlformats.org/drawingml/2006/table">
            <a:tbl>
              <a:tblPr firstRow="1" firstCol="1" bandRow="1">
                <a:tableStyleId>{5C22544A-7EE6-4342-B048-85BDC9FD1C3A}</a:tableStyleId>
              </a:tblPr>
              <a:tblGrid>
                <a:gridCol w="1094738">
                  <a:extLst>
                    <a:ext uri="{9D8B030D-6E8A-4147-A177-3AD203B41FA5}">
                      <a16:colId xmlns:a16="http://schemas.microsoft.com/office/drawing/2014/main" val="121596050"/>
                    </a:ext>
                  </a:extLst>
                </a:gridCol>
                <a:gridCol w="1761266">
                  <a:extLst>
                    <a:ext uri="{9D8B030D-6E8A-4147-A177-3AD203B41FA5}">
                      <a16:colId xmlns:a16="http://schemas.microsoft.com/office/drawing/2014/main" val="1376286758"/>
                    </a:ext>
                  </a:extLst>
                </a:gridCol>
                <a:gridCol w="1279945">
                  <a:extLst>
                    <a:ext uri="{9D8B030D-6E8A-4147-A177-3AD203B41FA5}">
                      <a16:colId xmlns:a16="http://schemas.microsoft.com/office/drawing/2014/main" val="1619630633"/>
                    </a:ext>
                  </a:extLst>
                </a:gridCol>
                <a:gridCol w="1335166">
                  <a:extLst>
                    <a:ext uri="{9D8B030D-6E8A-4147-A177-3AD203B41FA5}">
                      <a16:colId xmlns:a16="http://schemas.microsoft.com/office/drawing/2014/main" val="2874412895"/>
                    </a:ext>
                  </a:extLst>
                </a:gridCol>
                <a:gridCol w="1260991">
                  <a:extLst>
                    <a:ext uri="{9D8B030D-6E8A-4147-A177-3AD203B41FA5}">
                      <a16:colId xmlns:a16="http://schemas.microsoft.com/office/drawing/2014/main" val="3538864650"/>
                    </a:ext>
                  </a:extLst>
                </a:gridCol>
              </a:tblGrid>
              <a:tr h="652273">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Tanks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Pressure zones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Outflow 2025 m</a:t>
                      </a:r>
                      <a:r>
                        <a:rPr lang="en-US" sz="1400" baseline="30000" dirty="0">
                          <a:effectLst/>
                          <a:latin typeface="Times New Roman" panose="02020603050405020304" pitchFamily="18" charset="0"/>
                          <a:cs typeface="Times New Roman" panose="02020603050405020304" pitchFamily="18" charset="0"/>
                        </a:rPr>
                        <a:t>3</a:t>
                      </a:r>
                      <a:r>
                        <a:rPr lang="en-US" sz="1400" dirty="0">
                          <a:effectLst/>
                          <a:latin typeface="Times New Roman" panose="02020603050405020304" pitchFamily="18" charset="0"/>
                          <a:cs typeface="Times New Roman" panose="02020603050405020304" pitchFamily="18" charset="0"/>
                        </a:rPr>
                        <a:t>/day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Outflow 2030 m</a:t>
                      </a:r>
                      <a:r>
                        <a:rPr lang="en-US" sz="1400" baseline="30000" dirty="0">
                          <a:effectLst/>
                          <a:latin typeface="Times New Roman" panose="02020603050405020304" pitchFamily="18" charset="0"/>
                          <a:cs typeface="Times New Roman" panose="02020603050405020304" pitchFamily="18" charset="0"/>
                        </a:rPr>
                        <a:t>3</a:t>
                      </a:r>
                      <a:r>
                        <a:rPr lang="en-US" sz="1400" dirty="0">
                          <a:effectLst/>
                          <a:latin typeface="Times New Roman" panose="02020603050405020304" pitchFamily="18" charset="0"/>
                          <a:cs typeface="Times New Roman" panose="02020603050405020304" pitchFamily="18" charset="0"/>
                        </a:rPr>
                        <a:t>/day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Outflow 2040 m</a:t>
                      </a:r>
                      <a:r>
                        <a:rPr lang="en-US" sz="1400" baseline="30000" dirty="0">
                          <a:effectLst/>
                          <a:latin typeface="Times New Roman" panose="02020603050405020304" pitchFamily="18" charset="0"/>
                          <a:cs typeface="Times New Roman" panose="02020603050405020304" pitchFamily="18" charset="0"/>
                        </a:rPr>
                        <a:t>3</a:t>
                      </a:r>
                      <a:r>
                        <a:rPr lang="en-US" sz="1400" dirty="0">
                          <a:effectLst/>
                          <a:latin typeface="Times New Roman" panose="02020603050405020304" pitchFamily="18" charset="0"/>
                          <a:cs typeface="Times New Roman" panose="02020603050405020304" pitchFamily="18" charset="0"/>
                        </a:rPr>
                        <a:t>/day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tx2"/>
                    </a:solidFill>
                  </a:tcPr>
                </a:tc>
                <a:extLst>
                  <a:ext uri="{0D108BD9-81ED-4DB2-BD59-A6C34878D82A}">
                    <a16:rowId xmlns:a16="http://schemas.microsoft.com/office/drawing/2014/main" val="3003158354"/>
                  </a:ext>
                </a:extLst>
              </a:tr>
              <a:tr h="2039822">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Ein Difna</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NE1 + E0.3 + E0.2 +S2 + SE1 + SE2 + SE3 + C1E + NE4 + NE3 + </a:t>
                      </a:r>
                      <a:r>
                        <a:rPr lang="en-US" sz="1400" dirty="0" err="1">
                          <a:effectLst/>
                          <a:latin typeface="Times New Roman" panose="02020603050405020304" pitchFamily="18" charset="0"/>
                          <a:cs typeface="Times New Roman" panose="02020603050405020304" pitchFamily="18" charset="0"/>
                        </a:rPr>
                        <a:t>Asker_camps</a:t>
                      </a:r>
                      <a:r>
                        <a:rPr lang="en-US" sz="1400" dirty="0">
                          <a:effectLst/>
                          <a:latin typeface="Times New Roman" panose="02020603050405020304" pitchFamily="18" charset="0"/>
                          <a:cs typeface="Times New Roman" panose="02020603050405020304" pitchFamily="18" charset="0"/>
                        </a:rPr>
                        <a:t> + C1W + NE2 + S4 + S3 +S5 + W2b +W3</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16020.5</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22375.1</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39162.4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bg2">
                        <a:lumMod val="60000"/>
                        <a:lumOff val="40000"/>
                      </a:schemeClr>
                    </a:solidFill>
                  </a:tcPr>
                </a:tc>
                <a:extLst>
                  <a:ext uri="{0D108BD9-81ED-4DB2-BD59-A6C34878D82A}">
                    <a16:rowId xmlns:a16="http://schemas.microsoft.com/office/drawing/2014/main" val="2060258298"/>
                  </a:ext>
                </a:extLst>
              </a:tr>
              <a:tr h="1692935">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Ein Beit Alma’</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bg2">
                        <a:lumMod val="75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Ein_Camp + W0 + W-1 + W2a + W1 + W3 + W4 + NW0 + NW3+NW2B +</a:t>
                      </a:r>
                    </a:p>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NW1+NW2A</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11322.2</a:t>
                      </a:r>
                    </a:p>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 </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18368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44804.4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473" marR="58473" marT="0" marB="0">
                    <a:solidFill>
                      <a:schemeClr val="bg2">
                        <a:lumMod val="60000"/>
                        <a:lumOff val="40000"/>
                      </a:schemeClr>
                    </a:solidFill>
                  </a:tcPr>
                </a:tc>
                <a:extLst>
                  <a:ext uri="{0D108BD9-81ED-4DB2-BD59-A6C34878D82A}">
                    <a16:rowId xmlns:a16="http://schemas.microsoft.com/office/drawing/2014/main" val="3923581938"/>
                  </a:ext>
                </a:extLst>
              </a:tr>
            </a:tbl>
          </a:graphicData>
        </a:graphic>
      </p:graphicFrame>
    </p:spTree>
    <p:extLst>
      <p:ext uri="{BB962C8B-B14F-4D97-AF65-F5344CB8AC3E}">
        <p14:creationId xmlns:p14="http://schemas.microsoft.com/office/powerpoint/2010/main" val="17952895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99D2E-58E0-41F9-BAFB-FD483B3C9476}"/>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Targeted tanks </a:t>
            </a:r>
            <a:endParaRPr lang="en-US" dirty="0"/>
          </a:p>
        </p:txBody>
      </p:sp>
      <p:sp>
        <p:nvSpPr>
          <p:cNvPr id="3" name="Content Placeholder 2">
            <a:extLst>
              <a:ext uri="{FF2B5EF4-FFF2-40B4-BE49-F238E27FC236}">
                <a16:creationId xmlns:a16="http://schemas.microsoft.com/office/drawing/2014/main" id="{B8480126-CE9B-46E3-ABBD-4EDABA02C10E}"/>
              </a:ext>
            </a:extLst>
          </p:cNvPr>
          <p:cNvSpPr>
            <a:spLocks noGrp="1"/>
          </p:cNvSpPr>
          <p:nvPr>
            <p:ph sz="quarter" idx="13"/>
          </p:nvPr>
        </p:nvSpPr>
        <p:spPr>
          <a:xfrm>
            <a:off x="914399" y="1596177"/>
            <a:ext cx="10363826" cy="5261823"/>
          </a:xfrm>
        </p:spPr>
        <p:txBody>
          <a:bodyPr/>
          <a:lstStyle/>
          <a:p>
            <a:pPr marL="0" indent="0">
              <a:buNone/>
            </a:pPr>
            <a:r>
              <a:rPr lang="en-US" dirty="0">
                <a:solidFill>
                  <a:schemeClr val="tx2"/>
                </a:solidFill>
                <a:latin typeface="Times New Roman" panose="02020603050405020304" pitchFamily="18" charset="0"/>
                <a:cs typeface="Times New Roman" panose="02020603050405020304" pitchFamily="18" charset="0"/>
              </a:rPr>
              <a:t>Stored water in tanks for the three periods:</a:t>
            </a:r>
          </a:p>
          <a:p>
            <a:pPr marL="0" indent="0">
              <a:buNone/>
            </a:pPr>
            <a:endParaRPr lang="en-US" dirty="0">
              <a:solidFill>
                <a:schemeClr val="tx2"/>
              </a:solidFill>
              <a:latin typeface="Times New Roman" panose="02020603050405020304" pitchFamily="18" charset="0"/>
              <a:cs typeface="Times New Roman" panose="02020603050405020304" pitchFamily="18" charset="0"/>
            </a:endParaRPr>
          </a:p>
          <a:p>
            <a:pPr marL="0" indent="0">
              <a:buNone/>
            </a:pPr>
            <a:endParaRPr lang="en-US" dirty="0">
              <a:solidFill>
                <a:schemeClr val="tx2"/>
              </a:solidFill>
              <a:latin typeface="Times New Roman" panose="02020603050405020304" pitchFamily="18" charset="0"/>
              <a:cs typeface="Times New Roman" panose="02020603050405020304" pitchFamily="18" charset="0"/>
            </a:endParaRPr>
          </a:p>
          <a:p>
            <a:pPr marL="0" indent="0">
              <a:buNone/>
            </a:pPr>
            <a:endParaRPr lang="en-US" dirty="0">
              <a:solidFill>
                <a:schemeClr val="tx2"/>
              </a:solidFill>
              <a:latin typeface="Times New Roman" panose="02020603050405020304" pitchFamily="18" charset="0"/>
              <a:cs typeface="Times New Roman" panose="02020603050405020304" pitchFamily="18" charset="0"/>
            </a:endParaRPr>
          </a:p>
          <a:p>
            <a:pPr marL="0" indent="0">
              <a:buNone/>
            </a:pPr>
            <a:endParaRPr lang="en-US" dirty="0">
              <a:solidFill>
                <a:schemeClr val="tx2"/>
              </a:solidFill>
              <a:latin typeface="Times New Roman" panose="02020603050405020304" pitchFamily="18" charset="0"/>
              <a:cs typeface="Times New Roman" panose="02020603050405020304" pitchFamily="18" charset="0"/>
            </a:endParaRPr>
          </a:p>
          <a:p>
            <a:pPr marL="0" indent="0">
              <a:buNone/>
            </a:pPr>
            <a:endParaRPr lang="en-US" dirty="0">
              <a:solidFill>
                <a:schemeClr val="tx2"/>
              </a:solidFill>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 No extra storage is needed for both tanks</a:t>
            </a:r>
          </a:p>
          <a:p>
            <a:pPr marL="0" indent="0">
              <a:buNone/>
            </a:pPr>
            <a:endParaRPr lang="en-US" dirty="0">
              <a:solidFill>
                <a:schemeClr val="tx2"/>
              </a:solidFill>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39E79010-552F-493F-9E98-B17750C1226D}"/>
              </a:ext>
            </a:extLst>
          </p:cNvPr>
          <p:cNvGraphicFramePr>
            <a:graphicFrameLocks noGrp="1"/>
          </p:cNvGraphicFramePr>
          <p:nvPr>
            <p:extLst>
              <p:ext uri="{D42A27DB-BD31-4B8C-83A1-F6EECF244321}">
                <p14:modId xmlns:p14="http://schemas.microsoft.com/office/powerpoint/2010/main" val="3729552244"/>
              </p:ext>
            </p:extLst>
          </p:nvPr>
        </p:nvGraphicFramePr>
        <p:xfrm>
          <a:off x="913774" y="2289682"/>
          <a:ext cx="6401427" cy="1990770"/>
        </p:xfrm>
        <a:graphic>
          <a:graphicData uri="http://schemas.openxmlformats.org/drawingml/2006/table">
            <a:tbl>
              <a:tblPr firstRow="1" firstCol="1" bandRow="1">
                <a:tableStyleId>{5C22544A-7EE6-4342-B048-85BDC9FD1C3A}</a:tableStyleId>
              </a:tblPr>
              <a:tblGrid>
                <a:gridCol w="1315625">
                  <a:extLst>
                    <a:ext uri="{9D8B030D-6E8A-4147-A177-3AD203B41FA5}">
                      <a16:colId xmlns:a16="http://schemas.microsoft.com/office/drawing/2014/main" val="711720996"/>
                    </a:ext>
                  </a:extLst>
                </a:gridCol>
                <a:gridCol w="977653">
                  <a:extLst>
                    <a:ext uri="{9D8B030D-6E8A-4147-A177-3AD203B41FA5}">
                      <a16:colId xmlns:a16="http://schemas.microsoft.com/office/drawing/2014/main" val="4290496007"/>
                    </a:ext>
                  </a:extLst>
                </a:gridCol>
                <a:gridCol w="1027809">
                  <a:extLst>
                    <a:ext uri="{9D8B030D-6E8A-4147-A177-3AD203B41FA5}">
                      <a16:colId xmlns:a16="http://schemas.microsoft.com/office/drawing/2014/main" val="2528789261"/>
                    </a:ext>
                  </a:extLst>
                </a:gridCol>
                <a:gridCol w="1026266">
                  <a:extLst>
                    <a:ext uri="{9D8B030D-6E8A-4147-A177-3AD203B41FA5}">
                      <a16:colId xmlns:a16="http://schemas.microsoft.com/office/drawing/2014/main" val="3902889652"/>
                    </a:ext>
                  </a:extLst>
                </a:gridCol>
                <a:gridCol w="1027037">
                  <a:extLst>
                    <a:ext uri="{9D8B030D-6E8A-4147-A177-3AD203B41FA5}">
                      <a16:colId xmlns:a16="http://schemas.microsoft.com/office/drawing/2014/main" val="2141205542"/>
                    </a:ext>
                  </a:extLst>
                </a:gridCol>
                <a:gridCol w="1027037">
                  <a:extLst>
                    <a:ext uri="{9D8B030D-6E8A-4147-A177-3AD203B41FA5}">
                      <a16:colId xmlns:a16="http://schemas.microsoft.com/office/drawing/2014/main" val="161445876"/>
                    </a:ext>
                  </a:extLst>
                </a:gridCol>
              </a:tblGrid>
              <a:tr h="1160990">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Tanks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Tank volumes    m</a:t>
                      </a:r>
                      <a:r>
                        <a:rPr lang="en-US" sz="1400" baseline="30000" dirty="0">
                          <a:effectLst/>
                          <a:latin typeface="Times New Roman" panose="02020603050405020304" pitchFamily="18" charset="0"/>
                          <a:cs typeface="Times New Roman" panose="02020603050405020304" pitchFamily="18" charset="0"/>
                        </a:rPr>
                        <a:t>3</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Stored water 2025 m</a:t>
                      </a:r>
                      <a:r>
                        <a:rPr lang="en-US" sz="1400" baseline="30000" dirty="0">
                          <a:effectLst/>
                          <a:latin typeface="Times New Roman" panose="02020603050405020304" pitchFamily="18" charset="0"/>
                          <a:cs typeface="Times New Roman" panose="02020603050405020304" pitchFamily="18" charset="0"/>
                        </a:rPr>
                        <a:t>3</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Stored water 2030 m</a:t>
                      </a:r>
                      <a:r>
                        <a:rPr lang="en-US" sz="1400" baseline="30000" dirty="0">
                          <a:effectLst/>
                          <a:latin typeface="Times New Roman" panose="02020603050405020304" pitchFamily="18" charset="0"/>
                          <a:cs typeface="Times New Roman" panose="02020603050405020304" pitchFamily="18" charset="0"/>
                        </a:rPr>
                        <a:t>3</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Stored water 2040 m</a:t>
                      </a:r>
                      <a:r>
                        <a:rPr lang="en-US" sz="1400" baseline="30000" dirty="0">
                          <a:effectLst/>
                          <a:latin typeface="Times New Roman" panose="02020603050405020304" pitchFamily="18" charset="0"/>
                          <a:cs typeface="Times New Roman" panose="02020603050405020304" pitchFamily="18" charset="0"/>
                        </a:rPr>
                        <a:t>3</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Need extra storage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tx2"/>
                    </a:solidFill>
                  </a:tcPr>
                </a:tc>
                <a:extLst>
                  <a:ext uri="{0D108BD9-81ED-4DB2-BD59-A6C34878D82A}">
                    <a16:rowId xmlns:a16="http://schemas.microsoft.com/office/drawing/2014/main" val="2326045603"/>
                  </a:ext>
                </a:extLst>
              </a:tr>
              <a:tr h="474932">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Ein Difna</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5000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None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None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None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No</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3245366905"/>
                  </a:ext>
                </a:extLst>
              </a:tr>
              <a:tr h="354848">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Ein Beit Alma’</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1650</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none</a:t>
                      </a: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a:effectLst/>
                          <a:latin typeface="Times New Roman" panose="02020603050405020304" pitchFamily="18" charset="0"/>
                          <a:cs typeface="Times New Roman" panose="02020603050405020304" pitchFamily="18" charset="0"/>
                        </a:rPr>
                        <a:t>None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None</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60000"/>
                        <a:lumOff val="40000"/>
                      </a:schemeClr>
                    </a:solidFill>
                  </a:tcPr>
                </a:tc>
                <a:tc>
                  <a:txBody>
                    <a:bodyPr/>
                    <a:lstStyle/>
                    <a:p>
                      <a:pPr marL="0" marR="0" algn="ctr">
                        <a:lnSpc>
                          <a:spcPct val="150000"/>
                        </a:lnSpc>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no</a:t>
                      </a:r>
                    </a:p>
                  </a:txBody>
                  <a:tcPr marL="68580" marR="68580" marT="0" marB="0">
                    <a:solidFill>
                      <a:schemeClr val="bg2">
                        <a:lumMod val="60000"/>
                        <a:lumOff val="40000"/>
                      </a:schemeClr>
                    </a:solidFill>
                  </a:tcPr>
                </a:tc>
                <a:extLst>
                  <a:ext uri="{0D108BD9-81ED-4DB2-BD59-A6C34878D82A}">
                    <a16:rowId xmlns:a16="http://schemas.microsoft.com/office/drawing/2014/main" val="1089034376"/>
                  </a:ext>
                </a:extLst>
              </a:tr>
            </a:tbl>
          </a:graphicData>
        </a:graphic>
      </p:graphicFrame>
    </p:spTree>
    <p:extLst>
      <p:ext uri="{BB962C8B-B14F-4D97-AF65-F5344CB8AC3E}">
        <p14:creationId xmlns:p14="http://schemas.microsoft.com/office/powerpoint/2010/main" val="94817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0"/>
            <a:ext cx="10364451" cy="1596177"/>
          </a:xfrm>
        </p:spPr>
        <p:txBody>
          <a:bodyPr/>
          <a:lstStyle/>
          <a:p>
            <a:r>
              <a:rPr lang="en-US" b="1" dirty="0">
                <a:solidFill>
                  <a:schemeClr val="tx2"/>
                </a:solidFill>
                <a:latin typeface="Times New Roman" panose="02020603050405020304" pitchFamily="18" charset="0"/>
                <a:cs typeface="Times New Roman" panose="02020603050405020304" pitchFamily="18" charset="0"/>
              </a:rPr>
              <a:t>Pressure zones </a:t>
            </a:r>
            <a:endParaRPr lang="en-US" dirty="0">
              <a:solidFill>
                <a:schemeClr val="tx2"/>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519381" y="1716881"/>
            <a:ext cx="5447331" cy="3693421"/>
          </a:xfrm>
          <a:prstGeom prst="rect">
            <a:avLst/>
          </a:prstGeom>
        </p:spPr>
      </p:pic>
      <p:sp>
        <p:nvSpPr>
          <p:cNvPr id="3" name="عنصر نائب للمحتوى 2"/>
          <p:cNvSpPr>
            <a:spLocks noGrp="1"/>
          </p:cNvSpPr>
          <p:nvPr>
            <p:ph sz="quarter" idx="14"/>
          </p:nvPr>
        </p:nvSpPr>
        <p:spPr>
          <a:xfrm>
            <a:off x="450021" y="1596177"/>
            <a:ext cx="6189318" cy="4082561"/>
          </a:xfrm>
        </p:spPr>
        <p:txBody>
          <a:bodyPr>
            <a:normAutofit/>
          </a:bodyPr>
          <a:lstStyle/>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Nablus city is subdivided into Twenty nine zones.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There are two main reasons for this division :</a:t>
            </a:r>
          </a:p>
          <a:p>
            <a:pPr marL="0" lvl="0" indent="0">
              <a:buNone/>
            </a:pPr>
            <a:r>
              <a:rPr lang="en-US" b="1" dirty="0">
                <a:solidFill>
                  <a:schemeClr val="tx2"/>
                </a:solidFill>
                <a:latin typeface="Times New Roman" panose="02020603050405020304" pitchFamily="18" charset="0"/>
                <a:cs typeface="Times New Roman" panose="02020603050405020304" pitchFamily="18" charset="0"/>
              </a:rPr>
              <a:t>First: </a:t>
            </a:r>
            <a:r>
              <a:rPr lang="en-US" dirty="0">
                <a:latin typeface="Times New Roman" panose="02020603050405020304" pitchFamily="18" charset="0"/>
                <a:cs typeface="Times New Roman" panose="02020603050405020304" pitchFamily="18" charset="0"/>
              </a:rPr>
              <a:t>variety of elevation in the city.</a:t>
            </a:r>
          </a:p>
          <a:p>
            <a:pPr marL="0" lvl="0" indent="0">
              <a:buNone/>
            </a:pPr>
            <a:r>
              <a:rPr lang="en-US" b="1" dirty="0">
                <a:solidFill>
                  <a:schemeClr val="tx2"/>
                </a:solidFill>
                <a:latin typeface="Times New Roman" panose="02020603050405020304" pitchFamily="18" charset="0"/>
                <a:cs typeface="Times New Roman" panose="02020603050405020304" pitchFamily="18" charset="0"/>
              </a:rPr>
              <a:t>Second: </a:t>
            </a:r>
            <a:r>
              <a:rPr lang="en-US" dirty="0">
                <a:latin typeface="Times New Roman" panose="02020603050405020304" pitchFamily="18" charset="0"/>
                <a:cs typeface="Times New Roman" panose="02020603050405020304" pitchFamily="18" charset="0"/>
              </a:rPr>
              <a:t>to manage</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pumping the water to each zone.</a:t>
            </a:r>
          </a:p>
          <a:p>
            <a:pPr marL="0" indent="0">
              <a:buNone/>
            </a:pPr>
            <a:endParaRPr lang="en-US" dirty="0">
              <a:latin typeface="Times New Roman" panose="02020603050405020304" pitchFamily="18"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3486359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5709E-935A-4C41-BA8E-8149E4F385AE}"/>
              </a:ext>
            </a:extLst>
          </p:cNvPr>
          <p:cNvSpPr>
            <a:spLocks noGrp="1"/>
          </p:cNvSpPr>
          <p:nvPr>
            <p:ph type="title"/>
          </p:nvPr>
        </p:nvSpPr>
        <p:spPr>
          <a:xfrm>
            <a:off x="913774" y="2630911"/>
            <a:ext cx="10364451" cy="1596177"/>
          </a:xfrm>
        </p:spPr>
        <p:txBody>
          <a:bodyPr>
            <a:normAutofit/>
          </a:bodyPr>
          <a:lstStyle/>
          <a:p>
            <a:r>
              <a:rPr lang="en-US" sz="6000" dirty="0">
                <a:solidFill>
                  <a:schemeClr val="tx2"/>
                </a:solidFill>
                <a:latin typeface="Times New Roman" panose="02020603050405020304" pitchFamily="18" charset="0"/>
                <a:cs typeface="Times New Roman" panose="02020603050405020304" pitchFamily="18" charset="0"/>
              </a:rPr>
              <a:t>conclusion</a:t>
            </a:r>
          </a:p>
        </p:txBody>
      </p:sp>
    </p:spTree>
    <p:extLst>
      <p:ext uri="{BB962C8B-B14F-4D97-AF65-F5344CB8AC3E}">
        <p14:creationId xmlns:p14="http://schemas.microsoft.com/office/powerpoint/2010/main" val="6607275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ABE9C-245C-4A52-A62C-A7901DD3E6CE}"/>
              </a:ext>
            </a:extLst>
          </p:cNvPr>
          <p:cNvSpPr>
            <a:spLocks noGrp="1"/>
          </p:cNvSpPr>
          <p:nvPr>
            <p:ph type="title"/>
          </p:nvPr>
        </p:nvSpPr>
        <p:spPr>
          <a:xfrm>
            <a:off x="913149"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483831EB-3F41-48BD-BB25-F93D1538A48C}"/>
              </a:ext>
            </a:extLst>
          </p:cNvPr>
          <p:cNvSpPr>
            <a:spLocks noGrp="1"/>
          </p:cNvSpPr>
          <p:nvPr>
            <p:ph sz="quarter" idx="13"/>
          </p:nvPr>
        </p:nvSpPr>
        <p:spPr>
          <a:xfrm>
            <a:off x="913149" y="1596177"/>
            <a:ext cx="10363826" cy="5261823"/>
          </a:xfrm>
        </p:spPr>
        <p:txBody>
          <a:bodyPr>
            <a:normAutofit/>
          </a:bodyPr>
          <a:lstStyle/>
          <a:p>
            <a:pPr marL="342900" marR="0" lvl="0" indent="-342900">
              <a:lnSpc>
                <a:spcPct val="150000"/>
              </a:lnSpc>
              <a:spcBef>
                <a:spcPts val="0"/>
              </a:spcBef>
              <a:spcAft>
                <a:spcPts val="0"/>
              </a:spcAft>
              <a:buFont typeface="+mj-lt"/>
              <a:buAutoNum type="arabicPeriod"/>
            </a:pPr>
            <a:r>
              <a:rPr lang="en-US" sz="1800" b="1" dirty="0">
                <a:ln>
                  <a:noFill/>
                </a:ln>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The overall losses in the water network found to be 47% on average, about 70% of these losses are commercial losses represented in incorrect metering and illegal. And  30% of the losses are physical losses represented in the leakage In pipes and tanks.</a:t>
            </a:r>
          </a:p>
          <a:p>
            <a:pPr marL="342900" marR="0" lvl="0" indent="-342900">
              <a:lnSpc>
                <a:spcPct val="150000"/>
              </a:lnSpc>
              <a:spcBef>
                <a:spcPts val="0"/>
              </a:spcBef>
              <a:spcAft>
                <a:spcPts val="0"/>
              </a:spcAft>
              <a:buFont typeface="+mj-lt"/>
              <a:buAutoNum type="arabicPeriod"/>
            </a:pP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mj-lt"/>
              <a:buAutoNum type="arabicPeriod"/>
            </a:pPr>
            <a:r>
              <a:rPr lang="en-US" sz="1800" b="1" dirty="0">
                <a:ln>
                  <a:noFill/>
                </a:ln>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New consumption groups have set in each plan’s period for each pressure zone to rise the consumption gradually until it reaches 120 L/C/D for all pressure zones at the end of the plan.</a:t>
            </a:r>
          </a:p>
          <a:p>
            <a:pPr marL="342900" marR="0" lvl="0" indent="-342900">
              <a:lnSpc>
                <a:spcPct val="150000"/>
              </a:lnSpc>
              <a:spcBef>
                <a:spcPts val="0"/>
              </a:spcBef>
              <a:spcAft>
                <a:spcPts val="0"/>
              </a:spcAft>
              <a:buFont typeface="+mj-lt"/>
              <a:buAutoNum type="arabicPeriod"/>
            </a:pPr>
            <a:endParaRPr lang="en-US" sz="1800" b="1" dirty="0">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mj-lt"/>
              <a:buAutoNum type="arabicPeriod"/>
            </a:pP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mj-lt"/>
              <a:buAutoNum type="arabicPeriod"/>
            </a:pPr>
            <a:r>
              <a:rPr lang="en-US" sz="1800" b="1" dirty="0">
                <a:ln>
                  <a:noFill/>
                </a:ln>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New strategy has put to reduce capita’s demand which is rainwater harvesting.</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1156121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E097-A848-4CC0-88D8-9D91C3C94D43}"/>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conclusion</a:t>
            </a:r>
            <a:endParaRPr lang="en-US" dirty="0"/>
          </a:p>
        </p:txBody>
      </p:sp>
      <p:sp>
        <p:nvSpPr>
          <p:cNvPr id="3" name="Content Placeholder 2">
            <a:extLst>
              <a:ext uri="{FF2B5EF4-FFF2-40B4-BE49-F238E27FC236}">
                <a16:creationId xmlns:a16="http://schemas.microsoft.com/office/drawing/2014/main" id="{46068613-B0FC-477F-A59F-3530EF221CA6}"/>
              </a:ext>
            </a:extLst>
          </p:cNvPr>
          <p:cNvSpPr>
            <a:spLocks noGrp="1"/>
          </p:cNvSpPr>
          <p:nvPr>
            <p:ph sz="quarter" idx="13"/>
          </p:nvPr>
        </p:nvSpPr>
        <p:spPr>
          <a:xfrm>
            <a:off x="914399" y="1596177"/>
            <a:ext cx="10363826" cy="5261823"/>
          </a:xfrm>
        </p:spPr>
        <p:txBody>
          <a:bodyPr>
            <a:normAutofit/>
          </a:bodyPr>
          <a:lstStyle/>
          <a:p>
            <a:pPr marL="0" marR="0" lvl="0" indent="0">
              <a:lnSpc>
                <a:spcPct val="150000"/>
              </a:lnSpc>
              <a:spcBef>
                <a:spcPts val="0"/>
              </a:spcBef>
              <a:spcAft>
                <a:spcPts val="800"/>
              </a:spcAft>
              <a:buNone/>
            </a:pPr>
            <a:r>
              <a:rPr lang="en-US" sz="1800" b="1" dirty="0">
                <a:ln>
                  <a:noFill/>
                </a:ln>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4. After reducing the losses to 15% and use the harvested rainwater, the gap becomes 610087 m</a:t>
            </a:r>
            <a:r>
              <a:rPr lang="en-US" sz="1800" b="1" baseline="30000" dirty="0">
                <a:ln>
                  <a:noFill/>
                </a:ln>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3</a:t>
            </a:r>
            <a:r>
              <a:rPr lang="en-US" sz="1800" b="1" dirty="0">
                <a:ln>
                  <a:noFill/>
                </a:ln>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 for the first period, 920233 m</a:t>
            </a:r>
            <a:r>
              <a:rPr lang="en-US" sz="1800" b="1" baseline="30000" dirty="0">
                <a:ln>
                  <a:noFill/>
                </a:ln>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3</a:t>
            </a:r>
            <a:r>
              <a:rPr lang="en-US" sz="1800" b="1" dirty="0">
                <a:ln>
                  <a:noFill/>
                </a:ln>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 for the second and 1704159 m</a:t>
            </a:r>
            <a:r>
              <a:rPr lang="en-US" sz="1800" b="1" baseline="30000" dirty="0">
                <a:ln>
                  <a:noFill/>
                </a:ln>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3</a:t>
            </a:r>
            <a:r>
              <a:rPr lang="en-US" sz="1800" b="1" dirty="0">
                <a:ln>
                  <a:noFill/>
                </a:ln>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 for the third.</a:t>
            </a:r>
          </a:p>
          <a:p>
            <a:pPr marL="0" marR="0" lvl="0" indent="0">
              <a:lnSpc>
                <a:spcPct val="150000"/>
              </a:lnSpc>
              <a:spcBef>
                <a:spcPts val="0"/>
              </a:spcBef>
              <a:spcAft>
                <a:spcPts val="800"/>
              </a:spcAft>
              <a:buNone/>
            </a:pP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en-US" sz="1800" b="1" dirty="0">
                <a:ln>
                  <a:noFill/>
                </a:ln>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5. New five possible water resources are proposed to be used in the plan in order to close the remaining gap except the last 387479 m</a:t>
            </a:r>
            <a:r>
              <a:rPr lang="en-US" sz="1800" b="1" baseline="30000" dirty="0">
                <a:ln>
                  <a:noFill/>
                </a:ln>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3</a:t>
            </a:r>
            <a:r>
              <a:rPr lang="en-US" sz="1800" b="1" dirty="0">
                <a:ln>
                  <a:noFill/>
                </a:ln>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a:t>
            </a:r>
            <a:endParaRPr lang="en-US" sz="1800" dirty="0"/>
          </a:p>
        </p:txBody>
      </p:sp>
    </p:spTree>
    <p:extLst>
      <p:ext uri="{BB962C8B-B14F-4D97-AF65-F5344CB8AC3E}">
        <p14:creationId xmlns:p14="http://schemas.microsoft.com/office/powerpoint/2010/main" val="12467874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E1E3E-D7AB-45B3-AD84-2527E7D6F29A}"/>
              </a:ext>
            </a:extLst>
          </p:cNvPr>
          <p:cNvSpPr>
            <a:spLocks noGrp="1"/>
          </p:cNvSpPr>
          <p:nvPr>
            <p:ph type="title"/>
          </p:nvPr>
        </p:nvSpPr>
        <p:spPr>
          <a:xfrm>
            <a:off x="913774" y="2630911"/>
            <a:ext cx="10364451" cy="1596177"/>
          </a:xfrm>
        </p:spPr>
        <p:txBody>
          <a:bodyPr>
            <a:normAutofit/>
          </a:bodyPr>
          <a:lstStyle/>
          <a:p>
            <a:r>
              <a:rPr lang="en-US" sz="6000" dirty="0">
                <a:solidFill>
                  <a:schemeClr val="tx2"/>
                </a:solidFill>
                <a:latin typeface="Times New Roman" panose="02020603050405020304" pitchFamily="18" charset="0"/>
                <a:cs typeface="Times New Roman" panose="02020603050405020304" pitchFamily="18" charset="0"/>
              </a:rPr>
              <a:t>recommendations</a:t>
            </a:r>
          </a:p>
        </p:txBody>
      </p:sp>
    </p:spTree>
    <p:extLst>
      <p:ext uri="{BB962C8B-B14F-4D97-AF65-F5344CB8AC3E}">
        <p14:creationId xmlns:p14="http://schemas.microsoft.com/office/powerpoint/2010/main" val="9933016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EB321-10F8-4DF8-8480-F2874ECFB82B}"/>
              </a:ext>
            </a:extLst>
          </p:cNvPr>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recommendations</a:t>
            </a:r>
          </a:p>
        </p:txBody>
      </p:sp>
      <p:sp>
        <p:nvSpPr>
          <p:cNvPr id="3" name="Content Placeholder 2">
            <a:extLst>
              <a:ext uri="{FF2B5EF4-FFF2-40B4-BE49-F238E27FC236}">
                <a16:creationId xmlns:a16="http://schemas.microsoft.com/office/drawing/2014/main" id="{F74B05D7-F4ED-4859-8C2D-08DAB2753766}"/>
              </a:ext>
            </a:extLst>
          </p:cNvPr>
          <p:cNvSpPr>
            <a:spLocks noGrp="1"/>
          </p:cNvSpPr>
          <p:nvPr>
            <p:ph sz="quarter" idx="13"/>
          </p:nvPr>
        </p:nvSpPr>
        <p:spPr>
          <a:xfrm>
            <a:off x="914399" y="1596177"/>
            <a:ext cx="10363826" cy="5261823"/>
          </a:xfrm>
        </p:spPr>
        <p:txBody>
          <a:bodyPr/>
          <a:lstStyle/>
          <a:p>
            <a:pPr marL="342900" marR="0" lvl="0" indent="-342900" rtl="0">
              <a:lnSpc>
                <a:spcPct val="150000"/>
              </a:lnSpc>
              <a:spcBef>
                <a:spcPts val="0"/>
              </a:spcBef>
              <a:spcAft>
                <a:spcPts val="0"/>
              </a:spcAft>
              <a:buFont typeface="+mj-lt"/>
              <a:buAutoNum type="arabicPeriod"/>
            </a:pPr>
            <a:r>
              <a:rPr lang="en-US" sz="1800" dirty="0">
                <a:effectLst/>
                <a:latin typeface="Times New Roman" panose="02020603050405020304" pitchFamily="18" charset="0"/>
                <a:ea typeface="Calibri" panose="020F0502020204030204" pitchFamily="34" charset="0"/>
                <a:cs typeface="Arial" panose="020B0604020202020204" pitchFamily="34" charset="0"/>
              </a:rPr>
              <a:t>There should be a systematic periodic inspection and maintenance for the conveyance lines and tanks.</a:t>
            </a:r>
          </a:p>
          <a:p>
            <a:pPr marL="342900" marR="0" lvl="0" indent="-342900">
              <a:lnSpc>
                <a:spcPct val="150000"/>
              </a:lnSpc>
              <a:spcBef>
                <a:spcPts val="0"/>
              </a:spcBef>
              <a:spcAft>
                <a:spcPts val="800"/>
              </a:spcAft>
              <a:buFont typeface="+mj-lt"/>
              <a:buAutoNum type="arabicPeriod"/>
            </a:pPr>
            <a:r>
              <a:rPr lang="en-US" sz="1800" dirty="0">
                <a:effectLst/>
                <a:latin typeface="Times New Roman" panose="02020603050405020304" pitchFamily="18" charset="0"/>
                <a:ea typeface="Calibri" panose="020F0502020204030204" pitchFamily="34" charset="0"/>
                <a:cs typeface="Arial" panose="020B0604020202020204" pitchFamily="34" charset="0"/>
              </a:rPr>
              <a:t>Strict obligatory laws from the municipality should be taken to insure achieving the goals of the plan. </a:t>
            </a:r>
          </a:p>
          <a:p>
            <a:pPr marL="0" marR="0" lvl="0" indent="0">
              <a:lnSpc>
                <a:spcPct val="150000"/>
              </a:lnSpc>
              <a:spcBef>
                <a:spcPts val="0"/>
              </a:spcBef>
              <a:spcAft>
                <a:spcPts val="800"/>
              </a:spcAft>
              <a:buNone/>
            </a:pP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20027883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F945C-04F7-4CE6-A8FA-67F8640DA006}"/>
              </a:ext>
            </a:extLst>
          </p:cNvPr>
          <p:cNvSpPr>
            <a:spLocks noGrp="1"/>
          </p:cNvSpPr>
          <p:nvPr>
            <p:ph type="title"/>
          </p:nvPr>
        </p:nvSpPr>
        <p:spPr>
          <a:xfrm>
            <a:off x="913774" y="2630911"/>
            <a:ext cx="10364451" cy="1596177"/>
          </a:xfrm>
        </p:spPr>
        <p:txBody>
          <a:bodyPr>
            <a:normAutofit/>
          </a:bodyPr>
          <a:lstStyle/>
          <a:p>
            <a:r>
              <a:rPr lang="en-US" sz="10000" dirty="0">
                <a:solidFill>
                  <a:schemeClr val="tx2"/>
                </a:solidFill>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3987839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0"/>
            <a:ext cx="10364451" cy="1499314"/>
          </a:xfrm>
        </p:spPr>
        <p:txBody>
          <a:bodyPr/>
          <a:lstStyle/>
          <a:p>
            <a:r>
              <a:rPr lang="en-US" b="1" dirty="0">
                <a:solidFill>
                  <a:schemeClr val="tx2"/>
                </a:solidFill>
                <a:latin typeface="Times New Roman" panose="02020603050405020304" pitchFamily="18" charset="0"/>
                <a:cs typeface="Times New Roman" panose="02020603050405020304" pitchFamily="18" charset="0"/>
              </a:rPr>
              <a:t>Methodology </a:t>
            </a:r>
            <a:endParaRPr lang="en-US" dirty="0">
              <a:solidFill>
                <a:schemeClr val="tx2"/>
              </a:solidFill>
              <a:latin typeface="Times New Roman" panose="02020603050405020304" pitchFamily="18" charset="0"/>
              <a:cs typeface="Times New Roman" panose="02020603050405020304" pitchFamily="18" charset="0"/>
            </a:endParaRPr>
          </a:p>
        </p:txBody>
      </p:sp>
      <p:graphicFrame>
        <p:nvGraphicFramePr>
          <p:cNvPr id="6" name="Content Placeholder 5">
            <a:extLst>
              <a:ext uri="{FF2B5EF4-FFF2-40B4-BE49-F238E27FC236}">
                <a16:creationId xmlns:a16="http://schemas.microsoft.com/office/drawing/2014/main" id="{235CDD5C-92A2-4F50-AE7B-A7F9E46F1F9B}"/>
              </a:ext>
            </a:extLst>
          </p:cNvPr>
          <p:cNvGraphicFramePr>
            <a:graphicFrameLocks noGrp="1"/>
          </p:cNvGraphicFramePr>
          <p:nvPr>
            <p:ph sz="quarter" idx="13"/>
            <p:extLst>
              <p:ext uri="{D42A27DB-BD31-4B8C-83A1-F6EECF244321}">
                <p14:modId xmlns:p14="http://schemas.microsoft.com/office/powerpoint/2010/main" val="3464281184"/>
              </p:ext>
            </p:extLst>
          </p:nvPr>
        </p:nvGraphicFramePr>
        <p:xfrm>
          <a:off x="1802295" y="705678"/>
          <a:ext cx="8587408" cy="54466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4341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0"/>
            <a:ext cx="10364451" cy="1596177"/>
          </a:xfrm>
        </p:spPr>
        <p:txBody>
          <a:bodyPr/>
          <a:lstStyle/>
          <a:p>
            <a:r>
              <a:rPr lang="en-US" dirty="0">
                <a:solidFill>
                  <a:schemeClr val="tx2"/>
                </a:solidFill>
                <a:latin typeface="Times New Roman" panose="02020603050405020304" pitchFamily="18" charset="0"/>
                <a:cs typeface="Times New Roman" panose="02020603050405020304" pitchFamily="18" charset="0"/>
              </a:rPr>
              <a:t>Schematic Diagram for the WDN</a:t>
            </a:r>
          </a:p>
        </p:txBody>
      </p:sp>
      <p:pic>
        <p:nvPicPr>
          <p:cNvPr id="5" name="عنصر نائب للمحتوى 4" descr="C:\Users\HITECH\Desktop\G P-2\Final Report\schymatic.PNG"/>
          <p:cNvPicPr>
            <a:picLocks noGrp="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333500" y="1596177"/>
            <a:ext cx="9082710" cy="5261823"/>
          </a:xfrm>
          <a:prstGeom prst="rect">
            <a:avLst/>
          </a:prstGeom>
          <a:noFill/>
          <a:ln>
            <a:noFill/>
          </a:ln>
        </p:spPr>
      </p:pic>
    </p:spTree>
    <p:extLst>
      <p:ext uri="{BB962C8B-B14F-4D97-AF65-F5344CB8AC3E}">
        <p14:creationId xmlns:p14="http://schemas.microsoft.com/office/powerpoint/2010/main" val="2740613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user\OneDrive\Documents\gp\التقاط.PNG"/>
          <p:cNvPicPr/>
          <p:nvPr/>
        </p:nvPicPr>
        <p:blipFill>
          <a:blip r:embed="rId2">
            <a:extLst>
              <a:ext uri="{28A0092B-C50C-407E-A947-70E740481C1C}">
                <a14:useLocalDpi xmlns:a14="http://schemas.microsoft.com/office/drawing/2010/main" val="0"/>
              </a:ext>
            </a:extLst>
          </a:blip>
          <a:srcRect/>
          <a:stretch>
            <a:fillRect/>
          </a:stretch>
        </p:blipFill>
        <p:spPr bwMode="auto">
          <a:xfrm>
            <a:off x="2226365" y="1444486"/>
            <a:ext cx="7739269" cy="5413514"/>
          </a:xfrm>
          <a:prstGeom prst="rect">
            <a:avLst/>
          </a:prstGeom>
          <a:noFill/>
          <a:ln>
            <a:noFill/>
          </a:ln>
        </p:spPr>
      </p:pic>
      <p:sp>
        <p:nvSpPr>
          <p:cNvPr id="10" name="Title 9">
            <a:extLst>
              <a:ext uri="{FF2B5EF4-FFF2-40B4-BE49-F238E27FC236}">
                <a16:creationId xmlns:a16="http://schemas.microsoft.com/office/drawing/2014/main" id="{43888E0D-05AA-4D85-8317-2B61CD9F330E}"/>
              </a:ext>
            </a:extLst>
          </p:cNvPr>
          <p:cNvSpPr>
            <a:spLocks noGrp="1"/>
          </p:cNvSpPr>
          <p:nvPr>
            <p:ph type="title"/>
          </p:nvPr>
        </p:nvSpPr>
        <p:spPr>
          <a:xfrm>
            <a:off x="913774" y="0"/>
            <a:ext cx="10364451" cy="1596177"/>
          </a:xfrm>
        </p:spPr>
        <p:txBody>
          <a:bodyPr/>
          <a:lstStyle/>
          <a:p>
            <a:r>
              <a:rPr lang="en-US" b="1" dirty="0">
                <a:solidFill>
                  <a:schemeClr val="tx2"/>
                </a:solidFill>
                <a:latin typeface="Times New Roman" panose="02020603050405020304" pitchFamily="18" charset="0"/>
                <a:cs typeface="Times New Roman" panose="02020603050405020304" pitchFamily="18" charset="0"/>
              </a:rPr>
              <a:t>Existing Water Supply System</a:t>
            </a:r>
            <a:endParaRPr lang="en-US" dirty="0"/>
          </a:p>
        </p:txBody>
      </p:sp>
    </p:spTree>
    <p:extLst>
      <p:ext uri="{BB962C8B-B14F-4D97-AF65-F5344CB8AC3E}">
        <p14:creationId xmlns:p14="http://schemas.microsoft.com/office/powerpoint/2010/main" val="494486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3CF50E-FF6E-4799-A4A3-2FFE254F4CB8}"/>
              </a:ext>
            </a:extLst>
          </p:cNvPr>
          <p:cNvSpPr>
            <a:spLocks noGrp="1"/>
          </p:cNvSpPr>
          <p:nvPr>
            <p:ph type="title"/>
          </p:nvPr>
        </p:nvSpPr>
        <p:spPr>
          <a:xfrm>
            <a:off x="913773" y="0"/>
            <a:ext cx="10364451" cy="1596177"/>
          </a:xfrm>
        </p:spPr>
        <p:txBody>
          <a:bodyPr/>
          <a:lstStyle/>
          <a:p>
            <a:r>
              <a:rPr lang="en-US" b="1" dirty="0">
                <a:solidFill>
                  <a:schemeClr val="tx2"/>
                </a:solidFill>
                <a:latin typeface="Times New Roman" panose="02020603050405020304" pitchFamily="18" charset="0"/>
                <a:cs typeface="Times New Roman" panose="02020603050405020304" pitchFamily="18" charset="0"/>
              </a:rPr>
              <a:t>Existing Water Supply System</a:t>
            </a:r>
            <a:endParaRPr lang="en-US" dirty="0"/>
          </a:p>
        </p:txBody>
      </p:sp>
      <p:pic>
        <p:nvPicPr>
          <p:cNvPr id="5" name="عنصر نائب للمحتوى 6">
            <a:extLst>
              <a:ext uri="{FF2B5EF4-FFF2-40B4-BE49-F238E27FC236}">
                <a16:creationId xmlns:a16="http://schemas.microsoft.com/office/drawing/2014/main" id="{06B71225-7B52-4B6A-BF71-1FAFABB0C99A}"/>
              </a:ext>
            </a:extLst>
          </p:cNvPr>
          <p:cNvPicPr>
            <a:picLocks noGrp="1" noChangeAspect="1"/>
          </p:cNvPicPr>
          <p:nvPr>
            <p:ph sz="quarter" idx="13"/>
          </p:nvPr>
        </p:nvPicPr>
        <p:blipFill>
          <a:blip r:embed="rId2"/>
          <a:stretch>
            <a:fillRect/>
          </a:stretch>
        </p:blipFill>
        <p:spPr>
          <a:xfrm>
            <a:off x="2656707" y="1596177"/>
            <a:ext cx="6878585" cy="5261823"/>
          </a:xfrm>
          <a:prstGeom prst="rect">
            <a:avLst/>
          </a:prstGeom>
        </p:spPr>
      </p:pic>
    </p:spTree>
    <p:extLst>
      <p:ext uri="{BB962C8B-B14F-4D97-AF65-F5344CB8AC3E}">
        <p14:creationId xmlns:p14="http://schemas.microsoft.com/office/powerpoint/2010/main" val="3592296042"/>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Droplet</Template>
  <TotalTime>1526</TotalTime>
  <Words>3119</Words>
  <Application>Microsoft Office PowerPoint</Application>
  <PresentationFormat>Widescreen</PresentationFormat>
  <Paragraphs>864</Paragraphs>
  <Slides>55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Calibri</vt:lpstr>
      <vt:lpstr>Cambria Math</vt:lpstr>
      <vt:lpstr>Times New Roman</vt:lpstr>
      <vt:lpstr>Tw Cen MT</vt:lpstr>
      <vt:lpstr>Wingdings</vt:lpstr>
      <vt:lpstr>Droplet</vt:lpstr>
      <vt:lpstr>Facility Master Plan for Water Supply Services for Nablus city </vt:lpstr>
      <vt:lpstr>Introduction</vt:lpstr>
      <vt:lpstr>Overview of Nablus city </vt:lpstr>
      <vt:lpstr>Overview of Nablus city</vt:lpstr>
      <vt:lpstr>Pressure zones </vt:lpstr>
      <vt:lpstr>Methodology </vt:lpstr>
      <vt:lpstr>Schematic Diagram for the WDN</vt:lpstr>
      <vt:lpstr>Existing Water Supply System</vt:lpstr>
      <vt:lpstr>Existing Water Supply System</vt:lpstr>
      <vt:lpstr>Population in Nablus city</vt:lpstr>
      <vt:lpstr>Population in nablus City (2020-2040)</vt:lpstr>
      <vt:lpstr>Population in Nablus city</vt:lpstr>
      <vt:lpstr>Population of plan’s periods</vt:lpstr>
      <vt:lpstr>Consumption &amp; supply for 2019</vt:lpstr>
      <vt:lpstr>Water gap</vt:lpstr>
      <vt:lpstr>Water gap</vt:lpstr>
      <vt:lpstr>Water gap</vt:lpstr>
      <vt:lpstr>Water gap</vt:lpstr>
      <vt:lpstr>Rehabilitation of Existing Network </vt:lpstr>
      <vt:lpstr>Rehabilitation of Existing Network</vt:lpstr>
      <vt:lpstr>Rehabilitation of Existing Network</vt:lpstr>
      <vt:lpstr>Rehabilitation of Existing Network</vt:lpstr>
      <vt:lpstr>Rehabilitation of Existing Network</vt:lpstr>
      <vt:lpstr>Rehabilitation of Existing Network</vt:lpstr>
      <vt:lpstr>Rehabilitation of Existing Network</vt:lpstr>
      <vt:lpstr>Rehabilitation of Existing Network</vt:lpstr>
      <vt:lpstr>Rehabilitation of Existing Network</vt:lpstr>
      <vt:lpstr>Rehabilitation of Existing Network</vt:lpstr>
      <vt:lpstr>Rehabilitation of Existing Network</vt:lpstr>
      <vt:lpstr>Rehabilitation of Existing Network</vt:lpstr>
      <vt:lpstr>Rehabilitation of Existing Network</vt:lpstr>
      <vt:lpstr>Remaining gap</vt:lpstr>
      <vt:lpstr>Remaining gap</vt:lpstr>
      <vt:lpstr>Investment plan</vt:lpstr>
      <vt:lpstr>Investment Plan</vt:lpstr>
      <vt:lpstr>New resources </vt:lpstr>
      <vt:lpstr>New resources </vt:lpstr>
      <vt:lpstr>New resources </vt:lpstr>
      <vt:lpstr>New resources</vt:lpstr>
      <vt:lpstr>New resources</vt:lpstr>
      <vt:lpstr>New resources</vt:lpstr>
      <vt:lpstr>Remaining gap</vt:lpstr>
      <vt:lpstr>Conveyance lines</vt:lpstr>
      <vt:lpstr>Conveyance lines</vt:lpstr>
      <vt:lpstr>Conveyance lines</vt:lpstr>
      <vt:lpstr>Targeted tanks </vt:lpstr>
      <vt:lpstr>Targeted tanks </vt:lpstr>
      <vt:lpstr>Targeted tanks </vt:lpstr>
      <vt:lpstr>Targeted tanks </vt:lpstr>
      <vt:lpstr>conclusion</vt:lpstr>
      <vt:lpstr>conclusion</vt:lpstr>
      <vt:lpstr>conclusion</vt:lpstr>
      <vt:lpstr>recommendations</vt:lpstr>
      <vt:lpstr>recommendations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Facility Master Plan for Water Supply Services for Nablus city</dc:title>
  <dc:creator>moahmmad saymeh</dc:creator>
  <cp:lastModifiedBy>moahmmad saymeh</cp:lastModifiedBy>
  <cp:revision>39</cp:revision>
  <dcterms:created xsi:type="dcterms:W3CDTF">2021-01-01T16:10:14Z</dcterms:created>
  <dcterms:modified xsi:type="dcterms:W3CDTF">2021-01-04T18:04:49Z</dcterms:modified>
</cp:coreProperties>
</file>