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4"/>
  </p:sldMasterIdLst>
  <p:notesMasterIdLst>
    <p:notesMasterId r:id="rId114"/>
  </p:notesMasterIdLst>
  <p:handoutMasterIdLst>
    <p:handoutMasterId r:id="rId115"/>
  </p:handoutMasterIdLst>
  <p:sldIdLst>
    <p:sldId id="265" r:id="rId5"/>
    <p:sldId id="327" r:id="rId6"/>
    <p:sldId id="270" r:id="rId7"/>
    <p:sldId id="313" r:id="rId8"/>
    <p:sldId id="314" r:id="rId9"/>
    <p:sldId id="315" r:id="rId10"/>
    <p:sldId id="316" r:id="rId11"/>
    <p:sldId id="287" r:id="rId12"/>
    <p:sldId id="271" r:id="rId13"/>
    <p:sldId id="337" r:id="rId14"/>
    <p:sldId id="268" r:id="rId15"/>
    <p:sldId id="458" r:id="rId16"/>
    <p:sldId id="459" r:id="rId17"/>
    <p:sldId id="460" r:id="rId18"/>
    <p:sldId id="461" r:id="rId19"/>
    <p:sldId id="333" r:id="rId20"/>
    <p:sldId id="334" r:id="rId21"/>
    <p:sldId id="335" r:id="rId22"/>
    <p:sldId id="336" r:id="rId23"/>
    <p:sldId id="269" r:id="rId24"/>
    <p:sldId id="338" r:id="rId25"/>
    <p:sldId id="339" r:id="rId26"/>
    <p:sldId id="340" r:id="rId27"/>
    <p:sldId id="341" r:id="rId28"/>
    <p:sldId id="342" r:id="rId29"/>
    <p:sldId id="437" r:id="rId30"/>
    <p:sldId id="438" r:id="rId31"/>
    <p:sldId id="439" r:id="rId32"/>
    <p:sldId id="440" r:id="rId33"/>
    <p:sldId id="441" r:id="rId34"/>
    <p:sldId id="476" r:id="rId35"/>
    <p:sldId id="442" r:id="rId36"/>
    <p:sldId id="443" r:id="rId37"/>
    <p:sldId id="477" r:id="rId38"/>
    <p:sldId id="478" r:id="rId39"/>
    <p:sldId id="479" r:id="rId40"/>
    <p:sldId id="445" r:id="rId41"/>
    <p:sldId id="446" r:id="rId42"/>
    <p:sldId id="447" r:id="rId43"/>
    <p:sldId id="448" r:id="rId44"/>
    <p:sldId id="449" r:id="rId45"/>
    <p:sldId id="450" r:id="rId46"/>
    <p:sldId id="451" r:id="rId47"/>
    <p:sldId id="452" r:id="rId48"/>
    <p:sldId id="453" r:id="rId49"/>
    <p:sldId id="454" r:id="rId50"/>
    <p:sldId id="455" r:id="rId51"/>
    <p:sldId id="456" r:id="rId52"/>
    <p:sldId id="457" r:id="rId53"/>
    <p:sldId id="357" r:id="rId54"/>
    <p:sldId id="359" r:id="rId55"/>
    <p:sldId id="360" r:id="rId56"/>
    <p:sldId id="361" r:id="rId57"/>
    <p:sldId id="362" r:id="rId58"/>
    <p:sldId id="363" r:id="rId59"/>
    <p:sldId id="366" r:id="rId60"/>
    <p:sldId id="367" r:id="rId61"/>
    <p:sldId id="377" r:id="rId62"/>
    <p:sldId id="369" r:id="rId63"/>
    <p:sldId id="371" r:id="rId64"/>
    <p:sldId id="372" r:id="rId65"/>
    <p:sldId id="373" r:id="rId66"/>
    <p:sldId id="374" r:id="rId67"/>
    <p:sldId id="375" r:id="rId68"/>
    <p:sldId id="376" r:id="rId69"/>
    <p:sldId id="378" r:id="rId70"/>
    <p:sldId id="379" r:id="rId71"/>
    <p:sldId id="380" r:id="rId72"/>
    <p:sldId id="381" r:id="rId73"/>
    <p:sldId id="382" r:id="rId74"/>
    <p:sldId id="383" r:id="rId75"/>
    <p:sldId id="384" r:id="rId76"/>
    <p:sldId id="385" r:id="rId77"/>
    <p:sldId id="386" r:id="rId78"/>
    <p:sldId id="391" r:id="rId79"/>
    <p:sldId id="392" r:id="rId80"/>
    <p:sldId id="393" r:id="rId81"/>
    <p:sldId id="394" r:id="rId82"/>
    <p:sldId id="395" r:id="rId83"/>
    <p:sldId id="396" r:id="rId84"/>
    <p:sldId id="421" r:id="rId85"/>
    <p:sldId id="422" r:id="rId86"/>
    <p:sldId id="423" r:id="rId87"/>
    <p:sldId id="424" r:id="rId88"/>
    <p:sldId id="425" r:id="rId89"/>
    <p:sldId id="426" r:id="rId90"/>
    <p:sldId id="427" r:id="rId91"/>
    <p:sldId id="428" r:id="rId92"/>
    <p:sldId id="429" r:id="rId93"/>
    <p:sldId id="430" r:id="rId94"/>
    <p:sldId id="431" r:id="rId95"/>
    <p:sldId id="432" r:id="rId96"/>
    <p:sldId id="433" r:id="rId97"/>
    <p:sldId id="434" r:id="rId98"/>
    <p:sldId id="435" r:id="rId99"/>
    <p:sldId id="436" r:id="rId100"/>
    <p:sldId id="469" r:id="rId101"/>
    <p:sldId id="470" r:id="rId102"/>
    <p:sldId id="463" r:id="rId103"/>
    <p:sldId id="464" r:id="rId104"/>
    <p:sldId id="465" r:id="rId105"/>
    <p:sldId id="466" r:id="rId106"/>
    <p:sldId id="467" r:id="rId107"/>
    <p:sldId id="471" r:id="rId108"/>
    <p:sldId id="472" r:id="rId109"/>
    <p:sldId id="473" r:id="rId110"/>
    <p:sldId id="474" r:id="rId111"/>
    <p:sldId id="468" r:id="rId112"/>
    <p:sldId id="321" r:id="rId1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1D58"/>
    <a:srgbClr val="0011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544" autoAdjust="0"/>
    <p:restoredTop sz="94660"/>
  </p:normalViewPr>
  <p:slideViewPr>
    <p:cSldViewPr snapToGrid="0" showGuides="1">
      <p:cViewPr varScale="1">
        <p:scale>
          <a:sx n="69" d="100"/>
          <a:sy n="69" d="100"/>
        </p:scale>
        <p:origin x="714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6" d="100"/>
          <a:sy n="76" d="100"/>
        </p:scale>
        <p:origin x="241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117" Type="http://schemas.openxmlformats.org/officeDocument/2006/relationships/viewProps" Target="viewProps.xml"/><Relationship Id="rId21" Type="http://schemas.openxmlformats.org/officeDocument/2006/relationships/slide" Target="slides/slide17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63" Type="http://schemas.openxmlformats.org/officeDocument/2006/relationships/slide" Target="slides/slide59.xml"/><Relationship Id="rId68" Type="http://schemas.openxmlformats.org/officeDocument/2006/relationships/slide" Target="slides/slide64.xml"/><Relationship Id="rId84" Type="http://schemas.openxmlformats.org/officeDocument/2006/relationships/slide" Target="slides/slide80.xml"/><Relationship Id="rId89" Type="http://schemas.openxmlformats.org/officeDocument/2006/relationships/slide" Target="slides/slide85.xml"/><Relationship Id="rId112" Type="http://schemas.openxmlformats.org/officeDocument/2006/relationships/slide" Target="slides/slide108.xml"/><Relationship Id="rId16" Type="http://schemas.openxmlformats.org/officeDocument/2006/relationships/slide" Target="slides/slide12.xml"/><Relationship Id="rId107" Type="http://schemas.openxmlformats.org/officeDocument/2006/relationships/slide" Target="slides/slide103.xml"/><Relationship Id="rId11" Type="http://schemas.openxmlformats.org/officeDocument/2006/relationships/slide" Target="slides/slide7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74" Type="http://schemas.openxmlformats.org/officeDocument/2006/relationships/slide" Target="slides/slide70.xml"/><Relationship Id="rId79" Type="http://schemas.openxmlformats.org/officeDocument/2006/relationships/slide" Target="slides/slide75.xml"/><Relationship Id="rId102" Type="http://schemas.openxmlformats.org/officeDocument/2006/relationships/slide" Target="slides/slide98.xml"/><Relationship Id="rId5" Type="http://schemas.openxmlformats.org/officeDocument/2006/relationships/slide" Target="slides/slide1.xml"/><Relationship Id="rId90" Type="http://schemas.openxmlformats.org/officeDocument/2006/relationships/slide" Target="slides/slide86.xml"/><Relationship Id="rId95" Type="http://schemas.openxmlformats.org/officeDocument/2006/relationships/slide" Target="slides/slide91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64" Type="http://schemas.openxmlformats.org/officeDocument/2006/relationships/slide" Target="slides/slide60.xml"/><Relationship Id="rId69" Type="http://schemas.openxmlformats.org/officeDocument/2006/relationships/slide" Target="slides/slide65.xml"/><Relationship Id="rId113" Type="http://schemas.openxmlformats.org/officeDocument/2006/relationships/slide" Target="slides/slide109.xml"/><Relationship Id="rId118" Type="http://schemas.openxmlformats.org/officeDocument/2006/relationships/theme" Target="theme/theme1.xml"/><Relationship Id="rId80" Type="http://schemas.openxmlformats.org/officeDocument/2006/relationships/slide" Target="slides/slide76.xml"/><Relationship Id="rId85" Type="http://schemas.openxmlformats.org/officeDocument/2006/relationships/slide" Target="slides/slide81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59" Type="http://schemas.openxmlformats.org/officeDocument/2006/relationships/slide" Target="slides/slide55.xml"/><Relationship Id="rId103" Type="http://schemas.openxmlformats.org/officeDocument/2006/relationships/slide" Target="slides/slide99.xml"/><Relationship Id="rId108" Type="http://schemas.openxmlformats.org/officeDocument/2006/relationships/slide" Target="slides/slide104.xml"/><Relationship Id="rId54" Type="http://schemas.openxmlformats.org/officeDocument/2006/relationships/slide" Target="slides/slide50.xml"/><Relationship Id="rId70" Type="http://schemas.openxmlformats.org/officeDocument/2006/relationships/slide" Target="slides/slide66.xml"/><Relationship Id="rId75" Type="http://schemas.openxmlformats.org/officeDocument/2006/relationships/slide" Target="slides/slide71.xml"/><Relationship Id="rId91" Type="http://schemas.openxmlformats.org/officeDocument/2006/relationships/slide" Target="slides/slide87.xml"/><Relationship Id="rId96" Type="http://schemas.openxmlformats.org/officeDocument/2006/relationships/slide" Target="slides/slide9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49" Type="http://schemas.openxmlformats.org/officeDocument/2006/relationships/slide" Target="slides/slide45.xml"/><Relationship Id="rId114" Type="http://schemas.openxmlformats.org/officeDocument/2006/relationships/notesMaster" Target="notesMasters/notesMaster1.xml"/><Relationship Id="rId119" Type="http://schemas.openxmlformats.org/officeDocument/2006/relationships/tableStyles" Target="tableStyles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73" Type="http://schemas.openxmlformats.org/officeDocument/2006/relationships/slide" Target="slides/slide69.xml"/><Relationship Id="rId78" Type="http://schemas.openxmlformats.org/officeDocument/2006/relationships/slide" Target="slides/slide74.xml"/><Relationship Id="rId81" Type="http://schemas.openxmlformats.org/officeDocument/2006/relationships/slide" Target="slides/slide77.xml"/><Relationship Id="rId86" Type="http://schemas.openxmlformats.org/officeDocument/2006/relationships/slide" Target="slides/slide82.xml"/><Relationship Id="rId94" Type="http://schemas.openxmlformats.org/officeDocument/2006/relationships/slide" Target="slides/slide90.xml"/><Relationship Id="rId99" Type="http://schemas.openxmlformats.org/officeDocument/2006/relationships/slide" Target="slides/slide95.xml"/><Relationship Id="rId101" Type="http://schemas.openxmlformats.org/officeDocument/2006/relationships/slide" Target="slides/slide9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Relationship Id="rId109" Type="http://schemas.openxmlformats.org/officeDocument/2006/relationships/slide" Target="slides/slide105.xml"/><Relationship Id="rId34" Type="http://schemas.openxmlformats.org/officeDocument/2006/relationships/slide" Target="slides/slide30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76" Type="http://schemas.openxmlformats.org/officeDocument/2006/relationships/slide" Target="slides/slide72.xml"/><Relationship Id="rId97" Type="http://schemas.openxmlformats.org/officeDocument/2006/relationships/slide" Target="slides/slide93.xml"/><Relationship Id="rId104" Type="http://schemas.openxmlformats.org/officeDocument/2006/relationships/slide" Target="slides/slide100.xml"/><Relationship Id="rId7" Type="http://schemas.openxmlformats.org/officeDocument/2006/relationships/slide" Target="slides/slide3.xml"/><Relationship Id="rId71" Type="http://schemas.openxmlformats.org/officeDocument/2006/relationships/slide" Target="slides/slide67.xml"/><Relationship Id="rId92" Type="http://schemas.openxmlformats.org/officeDocument/2006/relationships/slide" Target="slides/slide88.xml"/><Relationship Id="rId2" Type="http://schemas.openxmlformats.org/officeDocument/2006/relationships/customXml" Target="../customXml/item2.xml"/><Relationship Id="rId29" Type="http://schemas.openxmlformats.org/officeDocument/2006/relationships/slide" Target="slides/slide25.xml"/><Relationship Id="rId24" Type="http://schemas.openxmlformats.org/officeDocument/2006/relationships/slide" Target="slides/slide20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66" Type="http://schemas.openxmlformats.org/officeDocument/2006/relationships/slide" Target="slides/slide62.xml"/><Relationship Id="rId87" Type="http://schemas.openxmlformats.org/officeDocument/2006/relationships/slide" Target="slides/slide83.xml"/><Relationship Id="rId110" Type="http://schemas.openxmlformats.org/officeDocument/2006/relationships/slide" Target="slides/slide106.xml"/><Relationship Id="rId115" Type="http://schemas.openxmlformats.org/officeDocument/2006/relationships/handoutMaster" Target="handoutMasters/handoutMaster1.xml"/><Relationship Id="rId61" Type="http://schemas.openxmlformats.org/officeDocument/2006/relationships/slide" Target="slides/slide57.xml"/><Relationship Id="rId82" Type="http://schemas.openxmlformats.org/officeDocument/2006/relationships/slide" Target="slides/slide78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56" Type="http://schemas.openxmlformats.org/officeDocument/2006/relationships/slide" Target="slides/slide52.xml"/><Relationship Id="rId77" Type="http://schemas.openxmlformats.org/officeDocument/2006/relationships/slide" Target="slides/slide73.xml"/><Relationship Id="rId100" Type="http://schemas.openxmlformats.org/officeDocument/2006/relationships/slide" Target="slides/slide96.xml"/><Relationship Id="rId105" Type="http://schemas.openxmlformats.org/officeDocument/2006/relationships/slide" Target="slides/slide101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slide" Target="slides/slide68.xml"/><Relationship Id="rId93" Type="http://schemas.openxmlformats.org/officeDocument/2006/relationships/slide" Target="slides/slide89.xml"/><Relationship Id="rId98" Type="http://schemas.openxmlformats.org/officeDocument/2006/relationships/slide" Target="slides/slide94.xml"/><Relationship Id="rId3" Type="http://schemas.openxmlformats.org/officeDocument/2006/relationships/customXml" Target="../customXml/item3.xml"/><Relationship Id="rId25" Type="http://schemas.openxmlformats.org/officeDocument/2006/relationships/slide" Target="slides/slide21.xml"/><Relationship Id="rId46" Type="http://schemas.openxmlformats.org/officeDocument/2006/relationships/slide" Target="slides/slide42.xml"/><Relationship Id="rId67" Type="http://schemas.openxmlformats.org/officeDocument/2006/relationships/slide" Target="slides/slide63.xml"/><Relationship Id="rId116" Type="http://schemas.openxmlformats.org/officeDocument/2006/relationships/presProps" Target="presProps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62" Type="http://schemas.openxmlformats.org/officeDocument/2006/relationships/slide" Target="slides/slide58.xml"/><Relationship Id="rId83" Type="http://schemas.openxmlformats.org/officeDocument/2006/relationships/slide" Target="slides/slide79.xml"/><Relationship Id="rId88" Type="http://schemas.openxmlformats.org/officeDocument/2006/relationships/slide" Target="slides/slide84.xml"/><Relationship Id="rId111" Type="http://schemas.openxmlformats.org/officeDocument/2006/relationships/slide" Target="slides/slide107.xml"/><Relationship Id="rId15" Type="http://schemas.openxmlformats.org/officeDocument/2006/relationships/slide" Target="slides/slide11.xml"/><Relationship Id="rId36" Type="http://schemas.openxmlformats.org/officeDocument/2006/relationships/slide" Target="slides/slide32.xml"/><Relationship Id="rId57" Type="http://schemas.openxmlformats.org/officeDocument/2006/relationships/slide" Target="slides/slide53.xml"/><Relationship Id="rId106" Type="http://schemas.openxmlformats.org/officeDocument/2006/relationships/slide" Target="slides/slide10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658A34-83F4-4B2E-BC5A-DE51EE8822F9}" type="datetimeFigureOut">
              <a:rPr lang="en-US" smtClean="0"/>
              <a:t>5/19/2019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8FE58C-C1A6-4C4C-90C2-B7F5B0504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6050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2E1917-0BAF-4687-978A-82FFF05559C3}" type="datetimeFigureOut">
              <a:rPr lang="en-US" smtClean="0"/>
              <a:t>5/19/2019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0E1E9A-E921-4174-A0FC-51868D7AC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860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1400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3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BA73D-D051-4FE1-B428-8748AB3B74D6}" type="datetime1">
              <a:rPr lang="en-US" smtClean="0"/>
              <a:t>5/19/2019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6705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62100" y="1825625"/>
            <a:ext cx="9791700" cy="43513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56233-6F47-45E6-8244-99B91A733F95}" type="datetime1">
              <a:rPr lang="en-US" smtClean="0"/>
              <a:t>5/19/2019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885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62100" y="365125"/>
            <a:ext cx="70104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BEC3-B1E5-44C1-A231-2A271CF2C1F8}" type="datetime1">
              <a:rPr lang="en-US" smtClean="0"/>
              <a:t>5/19/2019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830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562100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"/>
          </p:nvPr>
        </p:nvSpPr>
        <p:spPr>
          <a:xfrm>
            <a:off x="5678904" y="987425"/>
            <a:ext cx="5678424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562100" y="2101850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EE2B7-9E48-4706-8A5B-6F595808271F}" type="datetime1">
              <a:rPr lang="en-US" smtClean="0"/>
              <a:t>5/19/2019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888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FF1A0-173A-4561-81E9-56E8A62733E2}" type="datetime1">
              <a:rPr lang="en-US" smtClean="0"/>
              <a:t>5/19/2019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793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1658" y="1709738"/>
            <a:ext cx="10105791" cy="2862262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41658" y="4589463"/>
            <a:ext cx="10105791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12994-6487-4C9C-8B42-C0143C91DAE8}" type="datetime1">
              <a:rPr lang="en-US" smtClean="0"/>
              <a:t>5/19/2019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686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69700" y="1825625"/>
            <a:ext cx="475488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5325" y="1825625"/>
            <a:ext cx="475488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DF5FA-9A42-4288-9E0C-D8634E9DF3C7}" type="datetime1">
              <a:rPr lang="en-US" smtClean="0"/>
              <a:t>5/19/2019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6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24100" y="274638"/>
            <a:ext cx="902335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2100" y="1489075"/>
            <a:ext cx="4754880" cy="641350"/>
          </a:xfrm>
          <a:noFill/>
          <a:ln>
            <a:noFill/>
          </a:ln>
        </p:spPr>
        <p:txBody>
          <a:bodyPr anchor="b"/>
          <a:lstStyle>
            <a:lvl1pPr marL="0" indent="0">
              <a:buNone/>
              <a:defRPr sz="2400" b="0">
                <a:solidFill>
                  <a:schemeClr val="accent3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62100" y="2193925"/>
            <a:ext cx="4754880" cy="3978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98920" y="1489075"/>
            <a:ext cx="4754880" cy="641350"/>
          </a:xfrm>
          <a:noFill/>
          <a:ln>
            <a:noFill/>
          </a:ln>
        </p:spPr>
        <p:txBody>
          <a:bodyPr anchor="b"/>
          <a:lstStyle>
            <a:lvl1pPr marL="0" indent="0">
              <a:buNone/>
              <a:defRPr sz="2400" b="0">
                <a:solidFill>
                  <a:schemeClr val="accent3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98920" y="2193925"/>
            <a:ext cx="4754880" cy="3978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FF01D-6DD1-4E0F-8AF2-C9E8987BF337}" type="datetime1">
              <a:rPr lang="en-US" smtClean="0"/>
              <a:t>5/19/2019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661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67F22-04BC-45BF-9595-5A64C89A9969}" type="datetime1">
              <a:rPr lang="en-US" smtClean="0"/>
              <a:t>5/19/2019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586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744D5-3E5F-4D51-910E-EB2C1CDD49DC}" type="datetime1">
              <a:rPr lang="en-US" smtClean="0"/>
              <a:t>5/19/2019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141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2100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78905" y="987425"/>
            <a:ext cx="567648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62100" y="2101850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11079-6EFD-4165-8E9E-F3D0920873C8}" type="datetime1">
              <a:rPr lang="en-US" smtClean="0"/>
              <a:t>5/19/2019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712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562100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"/>
          </p:nvPr>
        </p:nvSpPr>
        <p:spPr>
          <a:xfrm>
            <a:off x="5678904" y="987425"/>
            <a:ext cx="5678424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562100" y="2101850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8466B-1B7B-4F9C-AA62-5F01316FD304}" type="datetime1">
              <a:rPr lang="en-US" smtClean="0"/>
              <a:t>5/19/2019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359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24100" y="365125"/>
            <a:ext cx="9029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2100" y="1825625"/>
            <a:ext cx="9791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62100" y="6356350"/>
            <a:ext cx="25527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2489380-2ABB-4F08-8C63-8D7DCFF8F794}" type="datetime1">
              <a:rPr lang="en-US" smtClean="0"/>
              <a:t>5/19/2019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8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6356350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1B7BAC7-FE87-40F6-AA24-4F4685D1B0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9367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81" r:id="rId12"/>
  </p:sldLayoutIdLst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hf hdr="0" ftr="0" dt="0"/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0" orient="horz" pos="2160" userDrawn="1">
          <p15:clr>
            <a:srgbClr val="F26B43"/>
          </p15:clr>
        </p15:guide>
        <p15:guide id="1" pos="3840" userDrawn="1">
          <p15:clr>
            <a:srgbClr val="F26B43"/>
          </p15:clr>
        </p15:guide>
        <p15:guide id="2" pos="1464" userDrawn="1">
          <p15:clr>
            <a:srgbClr val="F26B43"/>
          </p15:clr>
        </p15:guide>
        <p15:guide id="3" pos="7152" userDrawn="1">
          <p15:clr>
            <a:srgbClr val="F26B43"/>
          </p15:clr>
        </p15:guide>
        <p15:guide id="4" pos="984" userDrawn="1">
          <p15:clr>
            <a:srgbClr val="F26B43"/>
          </p15:clr>
        </p15:guide>
        <p15:guide id="5" orient="horz" pos="388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jp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jp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jpeg"/><Relationship Id="rId2" Type="http://schemas.openxmlformats.org/officeDocument/2006/relationships/image" Target="../media/image92.jpe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emf"/><Relationship Id="rId2" Type="http://schemas.openxmlformats.org/officeDocument/2006/relationships/image" Target="../media/image11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E4A60104-AB7F-4508-988F-25D9CEC4C6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11084" y="320876"/>
            <a:ext cx="1387879" cy="1387879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A93AC4F1-E660-4136-8466-5BC37B27137A}"/>
              </a:ext>
            </a:extLst>
          </p:cNvPr>
          <p:cNvSpPr/>
          <p:nvPr/>
        </p:nvSpPr>
        <p:spPr>
          <a:xfrm>
            <a:off x="2189104" y="1842236"/>
            <a:ext cx="763183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002060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An-Najah National University</a:t>
            </a:r>
            <a:endParaRPr lang="en-US" dirty="0">
              <a:solidFill>
                <a:srgbClr val="002060"/>
              </a:solidFill>
              <a:latin typeface="Bookman Old Style" panose="020506040505050202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ar-SA" dirty="0">
                <a:solidFill>
                  <a:srgbClr val="001132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      </a:t>
            </a:r>
            <a:r>
              <a:rPr lang="en-US" dirty="0">
                <a:solidFill>
                  <a:srgbClr val="001D5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Faculty of Engineering and</a:t>
            </a:r>
            <a:r>
              <a:rPr lang="ar-SA" dirty="0">
                <a:solidFill>
                  <a:srgbClr val="001D5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solidFill>
                  <a:srgbClr val="001D5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Information Technology</a:t>
            </a:r>
            <a:endParaRPr lang="ar-SA" dirty="0">
              <a:solidFill>
                <a:srgbClr val="001D5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ar-SA" dirty="0">
                <a:solidFill>
                  <a:srgbClr val="001D5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dirty="0">
                <a:solidFill>
                  <a:srgbClr val="001D5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Building Engineering Department</a:t>
            </a:r>
          </a:p>
          <a:p>
            <a:pPr algn="ctr"/>
            <a:r>
              <a:rPr lang="en-US" dirty="0">
                <a:solidFill>
                  <a:srgbClr val="001D5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Graduation Project - II </a:t>
            </a:r>
          </a:p>
          <a:p>
            <a:pPr algn="ctr"/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endParaRPr lang="en-US" dirty="0">
              <a:solidFill>
                <a:srgbClr val="002060"/>
              </a:solidFill>
              <a:latin typeface="Bookman Old Style" panose="020506040505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5ECE3F5-3A66-41CD-A11F-BD56AE02A464}"/>
              </a:ext>
            </a:extLst>
          </p:cNvPr>
          <p:cNvSpPr/>
          <p:nvPr/>
        </p:nvSpPr>
        <p:spPr>
          <a:xfrm>
            <a:off x="2854169" y="2995276"/>
            <a:ext cx="8492970" cy="8079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05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</a:rPr>
              <a:t> </a:t>
            </a:r>
            <a:r>
              <a:rPr lang="en-US" sz="3600" b="1" dirty="0">
                <a:solidFill>
                  <a:srgbClr val="C00000"/>
                </a:solidFill>
                <a:latin typeface="Times New Roman" panose="02020603050405020304" pitchFamily="18" charset="0"/>
              </a:rPr>
              <a:t>Integrated Design of Basic School </a:t>
            </a:r>
            <a:endParaRPr lang="en-US" sz="3600" dirty="0">
              <a:solidFill>
                <a:srgbClr val="C00000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ACC6FA3-F641-4884-A179-EA0C8114F23E}"/>
              </a:ext>
            </a:extLst>
          </p:cNvPr>
          <p:cNvSpPr/>
          <p:nvPr/>
        </p:nvSpPr>
        <p:spPr>
          <a:xfrm>
            <a:off x="2658860" y="4138600"/>
            <a:ext cx="2578965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Supervisor:                           </a:t>
            </a:r>
          </a:p>
          <a:p>
            <a:r>
              <a:rPr lang="en-US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Dr. Ahmad Saleh </a:t>
            </a:r>
            <a:endParaRPr lang="en-US" sz="2000" b="1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7A962BD-70DC-4E27-A467-61801704E388}"/>
              </a:ext>
            </a:extLst>
          </p:cNvPr>
          <p:cNvSpPr/>
          <p:nvPr/>
        </p:nvSpPr>
        <p:spPr>
          <a:xfrm>
            <a:off x="6698963" y="4329189"/>
            <a:ext cx="19052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Students’ Names: 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40EF7D6-3D6F-4E31-83B7-A9C25046D152}"/>
              </a:ext>
            </a:extLst>
          </p:cNvPr>
          <p:cNvSpPr/>
          <p:nvPr/>
        </p:nvSpPr>
        <p:spPr>
          <a:xfrm>
            <a:off x="6698963" y="4384821"/>
            <a:ext cx="6096000" cy="1600438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en-US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1. Saleh Elyyan </a:t>
            </a:r>
          </a:p>
          <a:p>
            <a:r>
              <a:rPr lang="en-US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2. Fareed Taha</a:t>
            </a:r>
          </a:p>
          <a:p>
            <a:r>
              <a:rPr lang="en-US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3. Omar Ibraheem </a:t>
            </a:r>
          </a:p>
          <a:p>
            <a:r>
              <a:rPr lang="en-US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4. Said Al-</a:t>
            </a:r>
            <a:r>
              <a:rPr lang="en-US" sz="2000" b="1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alawneh</a:t>
            </a:r>
            <a:endParaRPr lang="en-US" sz="20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63C5A0F-1E22-4169-B3EE-65359B21CA87}"/>
              </a:ext>
            </a:extLst>
          </p:cNvPr>
          <p:cNvSpPr/>
          <p:nvPr/>
        </p:nvSpPr>
        <p:spPr>
          <a:xfrm>
            <a:off x="4603564" y="5921571"/>
            <a:ext cx="6096000" cy="615553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sz="16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b="1" dirty="0">
                <a:solidFill>
                  <a:srgbClr val="002060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Date: 20. May. 2019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3078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127D1AB9-1234-4E19-8B5F-76E70A5576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95121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Architectural Design 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7881076-43BC-4495-A099-0F049265FA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536" y="1047142"/>
            <a:ext cx="11452172" cy="653768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General Information</a:t>
            </a: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school includes </a:t>
            </a:r>
            <a:r>
              <a:rPr lang="en-US" sz="2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four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floors.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Total area of school building = </a:t>
            </a:r>
            <a:r>
              <a:rPr lang="en-US" sz="2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4420 m².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School has </a:t>
            </a:r>
            <a:r>
              <a:rPr lang="en-US" sz="2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seven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entrances and exit which distributed on floors.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School contains </a:t>
            </a:r>
            <a:r>
              <a:rPr lang="en-US" sz="2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three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staircases.  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806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9B51EA-50F2-427F-95C0-57A9352749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181" y="1164373"/>
            <a:ext cx="9791700" cy="40523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Fire Protection System</a:t>
            </a:r>
          </a:p>
          <a:p>
            <a:pPr marL="0" indent="0">
              <a:buNone/>
            </a:pPr>
            <a:r>
              <a:rPr lang="en-US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780BC0A-45A1-4961-9207-B9E60251DD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4525" y="1641232"/>
            <a:ext cx="8496583" cy="4844396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100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3BC50DF-D8BB-4632-9010-6EBF7932FE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8309" y="0"/>
            <a:ext cx="9029700" cy="1325563"/>
          </a:xfrm>
        </p:spPr>
        <p:txBody>
          <a:bodyPr/>
          <a:lstStyle/>
          <a:p>
            <a:r>
              <a:rPr lang="en-US" b="1" dirty="0" smtClean="0">
                <a:solidFill>
                  <a:srgbClr val="001D58"/>
                </a:solidFill>
              </a:rPr>
              <a:t>Safety </a:t>
            </a:r>
            <a:r>
              <a:rPr lang="en-US" b="1" dirty="0">
                <a:solidFill>
                  <a:srgbClr val="001D58"/>
                </a:solidFill>
              </a:rPr>
              <a:t>Design </a:t>
            </a:r>
          </a:p>
        </p:txBody>
      </p:sp>
      <p:sp>
        <p:nvSpPr>
          <p:cNvPr id="8" name="Rectangle 7"/>
          <p:cNvSpPr/>
          <p:nvPr/>
        </p:nvSpPr>
        <p:spPr>
          <a:xfrm>
            <a:off x="4435158" y="6452114"/>
            <a:ext cx="459600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>
                <a:solidFill>
                  <a:srgbClr val="0070C0"/>
                </a:solidFill>
                <a:latin typeface="Times New Roman" panose="02020603050405020304" pitchFamily="18" charset="0"/>
              </a:rPr>
              <a:t>Figure </a:t>
            </a:r>
            <a:r>
              <a:rPr lang="en-US" i="1" dirty="0">
                <a:solidFill>
                  <a:srgbClr val="0070C0"/>
                </a:solidFill>
                <a:latin typeface="Times New Roman" panose="02020603050405020304" pitchFamily="18" charset="0"/>
              </a:rPr>
              <a:t>77: Fire Protection </a:t>
            </a:r>
            <a:r>
              <a:rPr lang="en-US" i="1" dirty="0" smtClean="0">
                <a:solidFill>
                  <a:srgbClr val="0070C0"/>
                </a:solidFill>
                <a:latin typeface="Times New Roman" panose="02020603050405020304" pitchFamily="18" charset="0"/>
              </a:rPr>
              <a:t>System for basement</a:t>
            </a:r>
            <a:endParaRPr lang="en-US" i="1" dirty="0">
              <a:solidFill>
                <a:srgbClr val="0070C0"/>
              </a:solidFill>
              <a:latin typeface="Times New Roman" panose="02020603050405020304" pitchFamily="18" charset="0"/>
            </a:endParaRPr>
          </a:p>
          <a:p>
            <a:endParaRPr lang="en-US" i="1" dirty="0">
              <a:solidFill>
                <a:srgbClr val="0070C0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645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B5280F-577B-4F61-B8F8-43E32C8B8D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181" y="1164373"/>
            <a:ext cx="9791700" cy="40523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Fire Protection System</a:t>
            </a:r>
          </a:p>
          <a:p>
            <a:pPr marL="0" indent="0">
              <a:buNone/>
            </a:pPr>
            <a:r>
              <a:rPr lang="en-US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ADAD1B6-3092-4F16-9F54-B375903071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3236" y="1641232"/>
            <a:ext cx="8407195" cy="4656537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101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3BC50DF-D8BB-4632-9010-6EBF7932FE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8309" y="0"/>
            <a:ext cx="9029700" cy="1325563"/>
          </a:xfrm>
        </p:spPr>
        <p:txBody>
          <a:bodyPr/>
          <a:lstStyle/>
          <a:p>
            <a:r>
              <a:rPr lang="en-US" b="1" dirty="0" smtClean="0">
                <a:solidFill>
                  <a:srgbClr val="001D58"/>
                </a:solidFill>
              </a:rPr>
              <a:t>Safety </a:t>
            </a:r>
            <a:r>
              <a:rPr lang="en-US" b="1" dirty="0">
                <a:solidFill>
                  <a:srgbClr val="001D58"/>
                </a:solidFill>
              </a:rPr>
              <a:t>Design </a:t>
            </a:r>
          </a:p>
        </p:txBody>
      </p:sp>
      <p:sp>
        <p:nvSpPr>
          <p:cNvPr id="8" name="Rectangle 7"/>
          <p:cNvSpPr/>
          <p:nvPr/>
        </p:nvSpPr>
        <p:spPr>
          <a:xfrm>
            <a:off x="4435158" y="6452114"/>
            <a:ext cx="488877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>
                <a:solidFill>
                  <a:srgbClr val="0070C0"/>
                </a:solidFill>
                <a:latin typeface="Times New Roman" panose="02020603050405020304" pitchFamily="18" charset="0"/>
              </a:rPr>
              <a:t>Figure 78: </a:t>
            </a:r>
            <a:r>
              <a:rPr lang="en-US" i="1" dirty="0">
                <a:solidFill>
                  <a:srgbClr val="0070C0"/>
                </a:solidFill>
                <a:latin typeface="Times New Roman" panose="02020603050405020304" pitchFamily="18" charset="0"/>
              </a:rPr>
              <a:t>Fire Protection </a:t>
            </a:r>
            <a:r>
              <a:rPr lang="en-US" i="1" dirty="0" smtClean="0">
                <a:solidFill>
                  <a:srgbClr val="0070C0"/>
                </a:solidFill>
                <a:latin typeface="Times New Roman" panose="02020603050405020304" pitchFamily="18" charset="0"/>
              </a:rPr>
              <a:t>System for ground floor</a:t>
            </a:r>
            <a:endParaRPr lang="en-US" i="1" dirty="0">
              <a:solidFill>
                <a:srgbClr val="0070C0"/>
              </a:solidFill>
              <a:latin typeface="Times New Roman" panose="02020603050405020304" pitchFamily="18" charset="0"/>
            </a:endParaRPr>
          </a:p>
          <a:p>
            <a:endParaRPr lang="en-US" i="1" dirty="0">
              <a:solidFill>
                <a:srgbClr val="0070C0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8711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D1EDB8-8ECA-4065-ABA2-8887A993C4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181" y="1164373"/>
            <a:ext cx="9791700" cy="40523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Fire Protection System</a:t>
            </a:r>
          </a:p>
          <a:p>
            <a:pPr marL="0" indent="0">
              <a:buNone/>
            </a:pPr>
            <a:r>
              <a:rPr lang="en-US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E3E7F89-0BBF-4E6B-A848-28DA247786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2355" y="1641232"/>
            <a:ext cx="9029701" cy="4621032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102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3BC50DF-D8BB-4632-9010-6EBF7932FE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8309" y="0"/>
            <a:ext cx="9029700" cy="1325563"/>
          </a:xfrm>
        </p:spPr>
        <p:txBody>
          <a:bodyPr/>
          <a:lstStyle/>
          <a:p>
            <a:r>
              <a:rPr lang="en-US" b="1" dirty="0" smtClean="0">
                <a:solidFill>
                  <a:srgbClr val="001D58"/>
                </a:solidFill>
              </a:rPr>
              <a:t>Safety </a:t>
            </a:r>
            <a:r>
              <a:rPr lang="en-US" b="1" dirty="0">
                <a:solidFill>
                  <a:srgbClr val="001D58"/>
                </a:solidFill>
              </a:rPr>
              <a:t>Design </a:t>
            </a:r>
          </a:p>
        </p:txBody>
      </p:sp>
      <p:sp>
        <p:nvSpPr>
          <p:cNvPr id="8" name="Rectangle 7"/>
          <p:cNvSpPr/>
          <p:nvPr/>
        </p:nvSpPr>
        <p:spPr>
          <a:xfrm>
            <a:off x="4435158" y="6452114"/>
            <a:ext cx="460241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>
                <a:solidFill>
                  <a:srgbClr val="0070C0"/>
                </a:solidFill>
                <a:latin typeface="Times New Roman" panose="02020603050405020304" pitchFamily="18" charset="0"/>
              </a:rPr>
              <a:t>Figure 79: </a:t>
            </a:r>
            <a:r>
              <a:rPr lang="en-US" i="1" dirty="0">
                <a:solidFill>
                  <a:srgbClr val="0070C0"/>
                </a:solidFill>
                <a:latin typeface="Times New Roman" panose="02020603050405020304" pitchFamily="18" charset="0"/>
              </a:rPr>
              <a:t>Fire Protection </a:t>
            </a:r>
            <a:r>
              <a:rPr lang="en-US" i="1" dirty="0" smtClean="0">
                <a:solidFill>
                  <a:srgbClr val="0070C0"/>
                </a:solidFill>
                <a:latin typeface="Times New Roman" panose="02020603050405020304" pitchFamily="18" charset="0"/>
              </a:rPr>
              <a:t>System for first floor</a:t>
            </a:r>
            <a:endParaRPr lang="en-US" i="1" dirty="0">
              <a:solidFill>
                <a:srgbClr val="0070C0"/>
              </a:solidFill>
              <a:latin typeface="Times New Roman" panose="02020603050405020304" pitchFamily="18" charset="0"/>
            </a:endParaRPr>
          </a:p>
          <a:p>
            <a:endParaRPr lang="en-US" i="1" dirty="0">
              <a:solidFill>
                <a:srgbClr val="0070C0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1736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A84047-D158-48A0-82C9-5B132E064B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181" y="1164373"/>
            <a:ext cx="9791700" cy="40523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Fire Protection System</a:t>
            </a:r>
          </a:p>
          <a:p>
            <a:pPr marL="0" indent="0">
              <a:buNone/>
            </a:pPr>
            <a:r>
              <a:rPr lang="en-US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8102AFB-5CC4-42C2-BCB4-D00660DC2C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7937" y="1641232"/>
            <a:ext cx="9194556" cy="4811937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103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3BC50DF-D8BB-4632-9010-6EBF7932FE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8309" y="0"/>
            <a:ext cx="9029700" cy="1325563"/>
          </a:xfrm>
        </p:spPr>
        <p:txBody>
          <a:bodyPr/>
          <a:lstStyle/>
          <a:p>
            <a:r>
              <a:rPr lang="en-US" b="1" dirty="0" smtClean="0">
                <a:solidFill>
                  <a:srgbClr val="001D58"/>
                </a:solidFill>
              </a:rPr>
              <a:t>Safety </a:t>
            </a:r>
            <a:r>
              <a:rPr lang="en-US" b="1" dirty="0">
                <a:solidFill>
                  <a:srgbClr val="001D58"/>
                </a:solidFill>
              </a:rPr>
              <a:t>Design </a:t>
            </a:r>
          </a:p>
        </p:txBody>
      </p:sp>
      <p:sp>
        <p:nvSpPr>
          <p:cNvPr id="8" name="Rectangle 7"/>
          <p:cNvSpPr/>
          <p:nvPr/>
        </p:nvSpPr>
        <p:spPr>
          <a:xfrm>
            <a:off x="3529356" y="6453169"/>
            <a:ext cx="487171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>
                <a:solidFill>
                  <a:srgbClr val="0070C0"/>
                </a:solidFill>
                <a:latin typeface="Times New Roman" panose="02020603050405020304" pitchFamily="18" charset="0"/>
              </a:rPr>
              <a:t>Figure 80: </a:t>
            </a:r>
            <a:r>
              <a:rPr lang="en-US" i="1" dirty="0">
                <a:solidFill>
                  <a:srgbClr val="0070C0"/>
                </a:solidFill>
                <a:latin typeface="Times New Roman" panose="02020603050405020304" pitchFamily="18" charset="0"/>
              </a:rPr>
              <a:t>Fire Protection </a:t>
            </a:r>
            <a:r>
              <a:rPr lang="en-US" i="1" dirty="0" smtClean="0">
                <a:solidFill>
                  <a:srgbClr val="0070C0"/>
                </a:solidFill>
                <a:latin typeface="Times New Roman" panose="02020603050405020304" pitchFamily="18" charset="0"/>
              </a:rPr>
              <a:t>System for second floor</a:t>
            </a:r>
            <a:endParaRPr lang="en-US" i="1" dirty="0">
              <a:solidFill>
                <a:srgbClr val="0070C0"/>
              </a:solidFill>
              <a:latin typeface="Times New Roman" panose="02020603050405020304" pitchFamily="18" charset="0"/>
            </a:endParaRPr>
          </a:p>
          <a:p>
            <a:endParaRPr lang="en-US" i="1" dirty="0">
              <a:solidFill>
                <a:srgbClr val="0070C0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0450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104</a:t>
            </a:fld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3BC50DF-D8BB-4632-9010-6EBF7932FE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8309" y="0"/>
            <a:ext cx="9029700" cy="1325563"/>
          </a:xfrm>
        </p:spPr>
        <p:txBody>
          <a:bodyPr/>
          <a:lstStyle/>
          <a:p>
            <a:r>
              <a:rPr lang="en-US" b="1" dirty="0" smtClean="0">
                <a:solidFill>
                  <a:srgbClr val="001D58"/>
                </a:solidFill>
              </a:rPr>
              <a:t>Safety </a:t>
            </a:r>
            <a:r>
              <a:rPr lang="en-US" b="1" dirty="0">
                <a:solidFill>
                  <a:srgbClr val="001D58"/>
                </a:solidFill>
              </a:rPr>
              <a:t>Design 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9EA84047-D158-48A0-82C9-5B132E064B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181" y="1164373"/>
            <a:ext cx="9791700" cy="40523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Egress Route</a:t>
            </a:r>
            <a:r>
              <a:rPr lang="en-US" i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6320" y="1679697"/>
            <a:ext cx="9001125" cy="4638675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3529356" y="6453169"/>
            <a:ext cx="426475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>
                <a:solidFill>
                  <a:srgbClr val="0070C0"/>
                </a:solidFill>
                <a:latin typeface="Times New Roman" panose="02020603050405020304" pitchFamily="18" charset="0"/>
              </a:rPr>
              <a:t>Figure 81: Egress Route  for basement floor</a:t>
            </a:r>
            <a:endParaRPr lang="en-US" i="1" dirty="0">
              <a:solidFill>
                <a:srgbClr val="0070C0"/>
              </a:solidFill>
              <a:latin typeface="Times New Roman" panose="02020603050405020304" pitchFamily="18" charset="0"/>
            </a:endParaRPr>
          </a:p>
          <a:p>
            <a:endParaRPr lang="en-US" i="1" dirty="0">
              <a:solidFill>
                <a:srgbClr val="0070C0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790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105</a:t>
            </a:fld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3BC50DF-D8BB-4632-9010-6EBF7932FE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8309" y="0"/>
            <a:ext cx="9029700" cy="1325563"/>
          </a:xfrm>
        </p:spPr>
        <p:txBody>
          <a:bodyPr/>
          <a:lstStyle/>
          <a:p>
            <a:r>
              <a:rPr lang="en-US" b="1" dirty="0" smtClean="0">
                <a:solidFill>
                  <a:srgbClr val="001D58"/>
                </a:solidFill>
              </a:rPr>
              <a:t>Safety </a:t>
            </a:r>
            <a:r>
              <a:rPr lang="en-US" b="1" dirty="0">
                <a:solidFill>
                  <a:srgbClr val="001D58"/>
                </a:solidFill>
              </a:rPr>
              <a:t>Design 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9EA84047-D158-48A0-82C9-5B132E064B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181" y="1164373"/>
            <a:ext cx="9791700" cy="40523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Egress Route</a:t>
            </a:r>
            <a:r>
              <a:rPr lang="en-US" i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173122" y="6381141"/>
            <a:ext cx="405098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>
                <a:solidFill>
                  <a:srgbClr val="0070C0"/>
                </a:solidFill>
                <a:latin typeface="Times New Roman" panose="02020603050405020304" pitchFamily="18" charset="0"/>
              </a:rPr>
              <a:t>Figure 84: Egress Route  for ground floor</a:t>
            </a:r>
            <a:endParaRPr lang="en-US" i="1" dirty="0">
              <a:solidFill>
                <a:srgbClr val="0070C0"/>
              </a:solidFill>
              <a:latin typeface="Times New Roman" panose="02020603050405020304" pitchFamily="18" charset="0"/>
            </a:endParaRPr>
          </a:p>
          <a:p>
            <a:endParaRPr lang="en-US" i="1" dirty="0">
              <a:solidFill>
                <a:srgbClr val="0070C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8978" y="1679575"/>
            <a:ext cx="10325100" cy="4676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6890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106</a:t>
            </a:fld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3BC50DF-D8BB-4632-9010-6EBF7932FE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8309" y="0"/>
            <a:ext cx="9029700" cy="1325563"/>
          </a:xfrm>
        </p:spPr>
        <p:txBody>
          <a:bodyPr/>
          <a:lstStyle/>
          <a:p>
            <a:r>
              <a:rPr lang="en-US" b="1" dirty="0" smtClean="0">
                <a:solidFill>
                  <a:srgbClr val="001D58"/>
                </a:solidFill>
              </a:rPr>
              <a:t>Safety </a:t>
            </a:r>
            <a:r>
              <a:rPr lang="en-US" b="1" dirty="0">
                <a:solidFill>
                  <a:srgbClr val="001D58"/>
                </a:solidFill>
              </a:rPr>
              <a:t>Design 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9EA84047-D158-48A0-82C9-5B132E064B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181" y="1164373"/>
            <a:ext cx="9791700" cy="40523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Egress Route</a:t>
            </a:r>
            <a:r>
              <a:rPr lang="en-US" i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2959" y="1694841"/>
            <a:ext cx="9925050" cy="46863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3529356" y="6453169"/>
            <a:ext cx="376462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>
                <a:solidFill>
                  <a:srgbClr val="0070C0"/>
                </a:solidFill>
                <a:latin typeface="Times New Roman" panose="02020603050405020304" pitchFamily="18" charset="0"/>
              </a:rPr>
              <a:t>Figure 83: Egress Route  for first floor</a:t>
            </a:r>
            <a:endParaRPr lang="en-US" i="1" dirty="0">
              <a:solidFill>
                <a:srgbClr val="0070C0"/>
              </a:solidFill>
              <a:latin typeface="Times New Roman" panose="02020603050405020304" pitchFamily="18" charset="0"/>
            </a:endParaRPr>
          </a:p>
          <a:p>
            <a:endParaRPr lang="en-US" i="1" dirty="0">
              <a:solidFill>
                <a:srgbClr val="0070C0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2037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107</a:t>
            </a:fld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3BC50DF-D8BB-4632-9010-6EBF7932FE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8309" y="0"/>
            <a:ext cx="9029700" cy="1325563"/>
          </a:xfrm>
        </p:spPr>
        <p:txBody>
          <a:bodyPr/>
          <a:lstStyle/>
          <a:p>
            <a:r>
              <a:rPr lang="en-US" b="1" dirty="0" smtClean="0">
                <a:solidFill>
                  <a:srgbClr val="001D58"/>
                </a:solidFill>
              </a:rPr>
              <a:t>Safety </a:t>
            </a:r>
            <a:r>
              <a:rPr lang="en-US" b="1" dirty="0">
                <a:solidFill>
                  <a:srgbClr val="001D58"/>
                </a:solidFill>
              </a:rPr>
              <a:t>Design 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9EA84047-D158-48A0-82C9-5B132E064B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181" y="1164373"/>
            <a:ext cx="9791700" cy="40523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Egress Route</a:t>
            </a:r>
            <a:r>
              <a:rPr lang="en-US" i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3420" y="1685316"/>
            <a:ext cx="9344025" cy="4695825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4173122" y="6381141"/>
            <a:ext cx="40339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>
                <a:solidFill>
                  <a:srgbClr val="0070C0"/>
                </a:solidFill>
                <a:latin typeface="Times New Roman" panose="02020603050405020304" pitchFamily="18" charset="0"/>
              </a:rPr>
              <a:t>Figure 84: Egress Route  for second floor</a:t>
            </a:r>
            <a:endParaRPr lang="en-US" i="1" dirty="0">
              <a:solidFill>
                <a:srgbClr val="0070C0"/>
              </a:solidFill>
              <a:latin typeface="Times New Roman" panose="02020603050405020304" pitchFamily="18" charset="0"/>
            </a:endParaRPr>
          </a:p>
          <a:p>
            <a:endParaRPr lang="en-US" i="1" dirty="0">
              <a:solidFill>
                <a:srgbClr val="0070C0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6624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108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3BC50DF-D8BB-4632-9010-6EBF7932FE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8309" y="0"/>
            <a:ext cx="9029700" cy="1325563"/>
          </a:xfrm>
        </p:spPr>
        <p:txBody>
          <a:bodyPr/>
          <a:lstStyle/>
          <a:p>
            <a:r>
              <a:rPr lang="en-US" b="1" dirty="0" smtClean="0">
                <a:solidFill>
                  <a:srgbClr val="001D58"/>
                </a:solidFill>
              </a:rPr>
              <a:t>Cost Estimation</a:t>
            </a:r>
            <a:endParaRPr lang="en-US" b="1" dirty="0">
              <a:solidFill>
                <a:srgbClr val="001D58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5124" y="1530268"/>
            <a:ext cx="5504152" cy="5008644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1899101"/>
            <a:ext cx="6096000" cy="128548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Total cost =</a:t>
            </a:r>
            <a:r>
              <a:rPr lang="en-US" sz="20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5794029 </a:t>
            </a:r>
            <a:r>
              <a:rPr lang="en-US" sz="2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NIS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US" sz="20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Total cost for each squared meter = 1317 NIS/m</a:t>
            </a:r>
            <a:r>
              <a:rPr lang="en-US" sz="2000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0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241761" y="1140897"/>
            <a:ext cx="36708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solidFill>
                  <a:srgbClr val="0070C0"/>
                </a:solidFill>
                <a:latin typeface="Times New Roman" panose="02020603050405020304" pitchFamily="18" charset="0"/>
              </a:rPr>
              <a:t>Table </a:t>
            </a:r>
            <a:r>
              <a:rPr lang="en-US" i="1" dirty="0" smtClean="0">
                <a:solidFill>
                  <a:srgbClr val="0070C0"/>
                </a:solidFill>
                <a:latin typeface="Times New Roman" panose="02020603050405020304" pitchFamily="18" charset="0"/>
              </a:rPr>
              <a:t>23: </a:t>
            </a:r>
            <a:r>
              <a:rPr lang="en-US" i="1" dirty="0">
                <a:solidFill>
                  <a:srgbClr val="0070C0"/>
                </a:solidFill>
                <a:latin typeface="Times New Roman" panose="02020603050405020304" pitchFamily="18" charset="0"/>
              </a:rPr>
              <a:t>Summary of </a:t>
            </a:r>
            <a:r>
              <a:rPr lang="en-US" i="1" dirty="0" smtClean="0">
                <a:solidFill>
                  <a:srgbClr val="0070C0"/>
                </a:solidFill>
                <a:latin typeface="Times New Roman" panose="02020603050405020304" pitchFamily="18" charset="0"/>
              </a:rPr>
              <a:t>cost estimation</a:t>
            </a:r>
            <a:endParaRPr lang="en-US" i="1" dirty="0">
              <a:solidFill>
                <a:srgbClr val="0070C0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7641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7774DB-8E93-4D5E-884E-4F0895B1B1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65133" y="2766218"/>
            <a:ext cx="9029700" cy="1325563"/>
          </a:xfrm>
        </p:spPr>
        <p:txBody>
          <a:bodyPr>
            <a:normAutofit fontScale="90000"/>
          </a:bodyPr>
          <a:lstStyle/>
          <a:p>
            <a:r>
              <a:rPr lang="en-US" sz="8800" b="1" dirty="0">
                <a:solidFill>
                  <a:srgbClr val="C00000"/>
                </a:solidFill>
              </a:rPr>
              <a:t>Thank You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109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589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5A0686-23CB-4D86-806E-E243710EBA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84403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Architectural Design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41DCEBC-0BC1-466E-8715-BB78A8E47F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9764" y="1768109"/>
            <a:ext cx="8064637" cy="4974738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E7446227-9788-49A6-BD21-5078A3C060BB}"/>
              </a:ext>
            </a:extLst>
          </p:cNvPr>
          <p:cNvSpPr/>
          <p:nvPr/>
        </p:nvSpPr>
        <p:spPr>
          <a:xfrm>
            <a:off x="3012415" y="1472875"/>
            <a:ext cx="57593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solidFill>
                  <a:srgbClr val="0070C0"/>
                </a:solidFill>
                <a:latin typeface="Times New Roman" panose="02020603050405020304" pitchFamily="18" charset="0"/>
              </a:rPr>
              <a:t>Table </a:t>
            </a:r>
            <a:r>
              <a:rPr lang="en-US" i="1" dirty="0" smtClean="0">
                <a:solidFill>
                  <a:srgbClr val="0070C0"/>
                </a:solidFill>
                <a:latin typeface="Times New Roman" panose="02020603050405020304" pitchFamily="18" charset="0"/>
              </a:rPr>
              <a:t>1: </a:t>
            </a:r>
            <a:r>
              <a:rPr lang="en-US" i="1" dirty="0">
                <a:solidFill>
                  <a:srgbClr val="0070C0"/>
                </a:solidFill>
                <a:latin typeface="Times New Roman" panose="02020603050405020304" pitchFamily="18" charset="0"/>
              </a:rPr>
              <a:t>Table of Areas and Zones in school building design</a:t>
            </a:r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5D655F73-C738-415F-8249-BD9A423225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536" y="1047143"/>
            <a:ext cx="9791700" cy="155538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Zones and Areas</a:t>
            </a:r>
          </a:p>
          <a:p>
            <a:pPr marL="0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0405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12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115A0686-23CB-4D86-806E-E243710EBA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84403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Architectural Design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726" y="1077497"/>
            <a:ext cx="10033736" cy="5643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4090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13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115A0686-23CB-4D86-806E-E243710EBA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84403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Architectural Design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164" y="1012032"/>
            <a:ext cx="10058400" cy="565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8678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14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115A0686-23CB-4D86-806E-E243710EBA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84403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Architectural Design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873" y="1063625"/>
            <a:ext cx="10058400" cy="565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1993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15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115A0686-23CB-4D86-806E-E243710EBA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84403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Architectural Design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473" y="1063625"/>
            <a:ext cx="10058400" cy="565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3669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4859DB09-95B2-41F8-ADE2-C2215466A2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95121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Architectural Design 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751849C5-34EB-43E0-B97D-5A49705268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1244" y="984601"/>
            <a:ext cx="9791700" cy="331384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Basement floor</a:t>
            </a:r>
          </a:p>
          <a:p>
            <a:pPr marL="0" indent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Area = 1000 m²</a:t>
            </a:r>
          </a:p>
          <a:p>
            <a:pPr marL="0" indent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Floor height = 5 m</a:t>
            </a:r>
          </a:p>
          <a:p>
            <a:pPr marL="0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FDDC92C-DF12-4A20-B44F-738372A8EA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8990" y="1047143"/>
            <a:ext cx="9306201" cy="5207977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9D99D7DA-6DDF-438A-9D5C-48ADBFBD7586}"/>
              </a:ext>
            </a:extLst>
          </p:cNvPr>
          <p:cNvSpPr/>
          <p:nvPr/>
        </p:nvSpPr>
        <p:spPr>
          <a:xfrm>
            <a:off x="6096000" y="6317662"/>
            <a:ext cx="29845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solidFill>
                  <a:srgbClr val="0070C0"/>
                </a:solidFill>
                <a:latin typeface="Times New Roman" panose="02020603050405020304" pitchFamily="18" charset="0"/>
              </a:rPr>
              <a:t>Figure </a:t>
            </a:r>
            <a:r>
              <a:rPr lang="en-US" i="1" dirty="0" smtClean="0">
                <a:solidFill>
                  <a:srgbClr val="0070C0"/>
                </a:solidFill>
                <a:latin typeface="Times New Roman" panose="02020603050405020304" pitchFamily="18" charset="0"/>
              </a:rPr>
              <a:t>6: </a:t>
            </a:r>
            <a:r>
              <a:rPr lang="en-US" i="1" dirty="0">
                <a:solidFill>
                  <a:srgbClr val="0070C0"/>
                </a:solidFill>
                <a:latin typeface="Times New Roman" panose="02020603050405020304" pitchFamily="18" charset="0"/>
              </a:rPr>
              <a:t>Basement </a:t>
            </a:r>
            <a:r>
              <a:rPr lang="en-US" i="1" dirty="0" smtClean="0">
                <a:solidFill>
                  <a:srgbClr val="0070C0"/>
                </a:solidFill>
                <a:latin typeface="Times New Roman" panose="02020603050405020304" pitchFamily="18" charset="0"/>
              </a:rPr>
              <a:t>floor plan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272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1E2FE338-D2FD-4372-AE90-D44A0091A4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95121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Architectural Design 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1A79EE6E-6B7D-4F5F-A9CA-4AD9283E89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1244" y="984601"/>
            <a:ext cx="9791700" cy="331384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Ground floor</a:t>
            </a:r>
          </a:p>
          <a:p>
            <a:pPr marL="0" indent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Area = 1080 m²</a:t>
            </a:r>
          </a:p>
          <a:p>
            <a:pPr marL="0" indent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Floor height = 4.50 m</a:t>
            </a:r>
          </a:p>
          <a:p>
            <a:pPr marL="0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5A17EEF-B708-442C-9AEF-5E90D04D1B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5522" y="984601"/>
            <a:ext cx="9126957" cy="5263919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CB3BDA31-5E81-4A90-83FB-0E0D112B2185}"/>
              </a:ext>
            </a:extLst>
          </p:cNvPr>
          <p:cNvSpPr/>
          <p:nvPr/>
        </p:nvSpPr>
        <p:spPr>
          <a:xfrm>
            <a:off x="6096000" y="6317662"/>
            <a:ext cx="28541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solidFill>
                  <a:srgbClr val="0070C0"/>
                </a:solidFill>
                <a:latin typeface="Times New Roman" panose="02020603050405020304" pitchFamily="18" charset="0"/>
              </a:rPr>
              <a:t>Figure </a:t>
            </a:r>
            <a:r>
              <a:rPr lang="en-US" i="1" dirty="0" smtClean="0">
                <a:solidFill>
                  <a:srgbClr val="0070C0"/>
                </a:solidFill>
                <a:latin typeface="Times New Roman" panose="02020603050405020304" pitchFamily="18" charset="0"/>
              </a:rPr>
              <a:t>7: </a:t>
            </a:r>
            <a:r>
              <a:rPr lang="en-US" i="1" dirty="0">
                <a:solidFill>
                  <a:srgbClr val="0070C0"/>
                </a:solidFill>
                <a:latin typeface="Times New Roman" panose="02020603050405020304" pitchFamily="18" charset="0"/>
              </a:rPr>
              <a:t>Ground  </a:t>
            </a:r>
            <a:r>
              <a:rPr lang="en-US" i="1" dirty="0" smtClean="0">
                <a:solidFill>
                  <a:srgbClr val="0070C0"/>
                </a:solidFill>
                <a:latin typeface="Times New Roman" panose="02020603050405020304" pitchFamily="18" charset="0"/>
              </a:rPr>
              <a:t>floor plan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290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566DE520-B313-4A1A-AAFA-2B383DEAFC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95121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Architectural Design 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6DC9E408-72B2-4234-9C5A-D3E1761A2D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1244" y="984601"/>
            <a:ext cx="9791700" cy="331384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First floor</a:t>
            </a:r>
          </a:p>
          <a:p>
            <a:pPr marL="0" indent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Area = 1120 m²</a:t>
            </a:r>
          </a:p>
          <a:p>
            <a:pPr marL="0" indent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Floor height = 4.50 m</a:t>
            </a:r>
          </a:p>
          <a:p>
            <a:pPr marL="0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EAA89C2-8B1C-4BD2-B34A-54A338493277}"/>
              </a:ext>
            </a:extLst>
          </p:cNvPr>
          <p:cNvSpPr/>
          <p:nvPr/>
        </p:nvSpPr>
        <p:spPr>
          <a:xfrm>
            <a:off x="6096000" y="6317662"/>
            <a:ext cx="26078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solidFill>
                  <a:srgbClr val="0070C0"/>
                </a:solidFill>
                <a:latin typeface="Times New Roman" panose="02020603050405020304" pitchFamily="18" charset="0"/>
              </a:rPr>
              <a:t>Figure </a:t>
            </a:r>
            <a:r>
              <a:rPr lang="en-US" i="1" dirty="0" smtClean="0">
                <a:solidFill>
                  <a:srgbClr val="0070C0"/>
                </a:solidFill>
                <a:latin typeface="Times New Roman" panose="02020603050405020304" pitchFamily="18" charset="0"/>
              </a:rPr>
              <a:t>8: </a:t>
            </a:r>
            <a:r>
              <a:rPr lang="en-US" i="1" dirty="0">
                <a:solidFill>
                  <a:srgbClr val="0070C0"/>
                </a:solidFill>
                <a:latin typeface="Times New Roman" panose="02020603050405020304" pitchFamily="18" charset="0"/>
              </a:rPr>
              <a:t>First  </a:t>
            </a:r>
            <a:r>
              <a:rPr lang="en-US" i="1" dirty="0" smtClean="0">
                <a:solidFill>
                  <a:srgbClr val="0070C0"/>
                </a:solidFill>
                <a:latin typeface="Times New Roman" panose="02020603050405020304" pitchFamily="18" charset="0"/>
              </a:rPr>
              <a:t>floor</a:t>
            </a:r>
            <a:r>
              <a:rPr lang="ar-SA" i="1" dirty="0" smtClean="0">
                <a:solidFill>
                  <a:srgbClr val="0070C0"/>
                </a:solidFill>
                <a:latin typeface="Times New Roman" panose="02020603050405020304" pitchFamily="18" charset="0"/>
              </a:rPr>
              <a:t> </a:t>
            </a:r>
            <a:r>
              <a:rPr lang="en-US" i="1" dirty="0" smtClean="0">
                <a:solidFill>
                  <a:srgbClr val="0070C0"/>
                </a:solidFill>
                <a:latin typeface="Times New Roman" panose="02020603050405020304" pitchFamily="18" charset="0"/>
              </a:rPr>
              <a:t>plan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18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1949" y="1554956"/>
            <a:ext cx="8353425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5153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F5F16C0F-2284-4C68-A666-B6E86811C5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95121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Architectural Design 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9F90DFA2-0EB3-48E9-974C-59FA6117A5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1244" y="984601"/>
            <a:ext cx="9791700" cy="331384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Second floor</a:t>
            </a:r>
          </a:p>
          <a:p>
            <a:pPr marL="0" indent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Area = 1120 m²</a:t>
            </a:r>
          </a:p>
          <a:p>
            <a:pPr marL="0" indent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Floor height = 4.50 m</a:t>
            </a:r>
          </a:p>
          <a:p>
            <a:pPr marL="0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7C7EC3B-BE93-43A9-9415-388D7DE23ADA}"/>
              </a:ext>
            </a:extLst>
          </p:cNvPr>
          <p:cNvSpPr/>
          <p:nvPr/>
        </p:nvSpPr>
        <p:spPr>
          <a:xfrm>
            <a:off x="6096000" y="6406215"/>
            <a:ext cx="28114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solidFill>
                  <a:srgbClr val="0070C0"/>
                </a:solidFill>
                <a:latin typeface="Times New Roman" panose="02020603050405020304" pitchFamily="18" charset="0"/>
              </a:rPr>
              <a:t>Figure </a:t>
            </a:r>
            <a:r>
              <a:rPr lang="en-US" i="1" dirty="0" smtClean="0">
                <a:solidFill>
                  <a:srgbClr val="0070C0"/>
                </a:solidFill>
                <a:latin typeface="Times New Roman" panose="02020603050405020304" pitchFamily="18" charset="0"/>
              </a:rPr>
              <a:t>9: </a:t>
            </a:r>
            <a:r>
              <a:rPr lang="en-US" i="1" dirty="0">
                <a:solidFill>
                  <a:srgbClr val="0070C0"/>
                </a:solidFill>
                <a:latin typeface="Times New Roman" panose="02020603050405020304" pitchFamily="18" charset="0"/>
              </a:rPr>
              <a:t>Second  </a:t>
            </a:r>
            <a:r>
              <a:rPr lang="en-US" i="1" dirty="0" smtClean="0">
                <a:solidFill>
                  <a:srgbClr val="0070C0"/>
                </a:solidFill>
                <a:latin typeface="Times New Roman" panose="02020603050405020304" pitchFamily="18" charset="0"/>
              </a:rPr>
              <a:t>floor plan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19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3758" y="1537855"/>
            <a:ext cx="8490695" cy="4818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2569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AE115016-FDA2-4D00-B0FB-79B6A0AA2A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82057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Contents: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E6C410F0-0F84-4D1F-8037-1AB6AEC2A5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5972" y="1189607"/>
            <a:ext cx="9791700" cy="6001305"/>
          </a:xfrm>
        </p:spPr>
        <p:txBody>
          <a:bodyPr>
            <a:noAutofit/>
          </a:bodyPr>
          <a:lstStyle/>
          <a:p>
            <a:r>
              <a:rPr lang="en-US" sz="1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 </a:t>
            </a:r>
          </a:p>
          <a:p>
            <a:pPr marL="0" indent="0">
              <a:buNone/>
            </a:pPr>
            <a:endParaRPr lang="en-US" sz="1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Site Analysis</a:t>
            </a:r>
          </a:p>
          <a:p>
            <a:pPr marL="0" indent="0">
              <a:buNone/>
            </a:pPr>
            <a:endParaRPr lang="en-US" sz="1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</a:t>
            </a:r>
            <a:r>
              <a:rPr lang="en-US" sz="1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</a:p>
          <a:p>
            <a:endParaRPr lang="en-US" sz="1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</a:p>
          <a:p>
            <a:pPr marL="0" indent="0">
              <a:buNone/>
            </a:pPr>
            <a:endParaRPr lang="en-US" sz="1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Design</a:t>
            </a:r>
          </a:p>
          <a:p>
            <a:pPr marL="0" indent="0">
              <a:buNone/>
            </a:pPr>
            <a:endParaRPr lang="en-US" sz="1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Mechanical </a:t>
            </a:r>
            <a:r>
              <a:rPr lang="en-US" sz="1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</a:p>
          <a:p>
            <a:endParaRPr lang="en-US" sz="1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Electrical Design</a:t>
            </a:r>
            <a:endParaRPr lang="ar-SA" sz="18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1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Safety Design</a:t>
            </a:r>
          </a:p>
          <a:p>
            <a:endParaRPr lang="en-US" sz="1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Cost Estimation</a:t>
            </a:r>
          </a:p>
          <a:p>
            <a:pPr marL="0" indent="0">
              <a:buNone/>
            </a:pPr>
            <a:endParaRPr lang="en-US" sz="1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800" b="1" dirty="0">
              <a:solidFill>
                <a:srgbClr val="001D58"/>
              </a:solidFill>
            </a:endParaRPr>
          </a:p>
          <a:p>
            <a:pPr marL="0" indent="0">
              <a:buNone/>
            </a:pPr>
            <a:r>
              <a:rPr lang="en-US" sz="1800" b="1" dirty="0">
                <a:solidFill>
                  <a:srgbClr val="001D58"/>
                </a:solidFill>
              </a:rPr>
              <a:t> </a:t>
            </a:r>
            <a:endParaRPr lang="en-US" sz="1800" b="1" dirty="0"/>
          </a:p>
          <a:p>
            <a:pPr marL="0" indent="0">
              <a:buNone/>
            </a:pPr>
            <a:r>
              <a:rPr lang="en-US" sz="1800" b="1" dirty="0">
                <a:solidFill>
                  <a:srgbClr val="001D58"/>
                </a:solidFill>
              </a:rPr>
              <a:t> </a:t>
            </a:r>
          </a:p>
          <a:p>
            <a:pPr marL="0" indent="0">
              <a:buNone/>
            </a:pPr>
            <a:endParaRPr lang="en-US" sz="1800" b="1" dirty="0">
              <a:solidFill>
                <a:srgbClr val="001D58"/>
              </a:solidFill>
            </a:endParaRPr>
          </a:p>
          <a:p>
            <a:pPr marL="0" indent="0">
              <a:buNone/>
            </a:pPr>
            <a:endParaRPr lang="en-US" sz="1800" b="1" dirty="0">
              <a:solidFill>
                <a:srgbClr val="001D58"/>
              </a:solidFill>
            </a:endParaRPr>
          </a:p>
          <a:p>
            <a:pPr marL="0" indent="0">
              <a:buNone/>
            </a:pPr>
            <a:endParaRPr lang="en-US" sz="1800" b="1" dirty="0">
              <a:solidFill>
                <a:srgbClr val="001D58"/>
              </a:solidFill>
            </a:endParaRPr>
          </a:p>
          <a:p>
            <a:pPr marL="0" indent="0">
              <a:buNone/>
            </a:pPr>
            <a:endParaRPr lang="en-US" sz="1800" b="1" dirty="0">
              <a:solidFill>
                <a:srgbClr val="001D58"/>
              </a:solidFill>
            </a:endParaRPr>
          </a:p>
          <a:p>
            <a:pPr marL="0" indent="0">
              <a:buNone/>
            </a:pPr>
            <a:endParaRPr lang="en-US" sz="1800" b="1" dirty="0">
              <a:solidFill>
                <a:srgbClr val="001D58"/>
              </a:solidFill>
            </a:endParaRPr>
          </a:p>
          <a:p>
            <a:pPr marL="0" indent="0">
              <a:buNone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91882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80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89402FB5-F0E4-4A87-86B0-6DA2F775D6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95121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Architectural Design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7CB30F8-45F3-4153-AFB7-D8710D9F80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381" y="1710974"/>
            <a:ext cx="11382375" cy="4162425"/>
          </a:xfrm>
          <a:prstGeom prst="rect">
            <a:avLst/>
          </a:prstGeom>
        </p:spPr>
      </p:pic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3BCB8B6A-4A5A-4486-AAF5-8E7E0E0806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1244" y="984601"/>
            <a:ext cx="9791700" cy="331384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South Elevation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EA8E3ED-0B85-4D48-9031-8625E00E4633}"/>
              </a:ext>
            </a:extLst>
          </p:cNvPr>
          <p:cNvSpPr/>
          <p:nvPr/>
        </p:nvSpPr>
        <p:spPr>
          <a:xfrm>
            <a:off x="5237094" y="6074144"/>
            <a:ext cx="26959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solidFill>
                  <a:srgbClr val="0070C0"/>
                </a:solidFill>
                <a:latin typeface="Times New Roman" panose="02020603050405020304" pitchFamily="18" charset="0"/>
              </a:rPr>
              <a:t>Figure </a:t>
            </a:r>
            <a:r>
              <a:rPr lang="en-US" i="1" dirty="0" smtClean="0">
                <a:solidFill>
                  <a:srgbClr val="0070C0"/>
                </a:solidFill>
                <a:latin typeface="Times New Roman" panose="02020603050405020304" pitchFamily="18" charset="0"/>
              </a:rPr>
              <a:t>10: </a:t>
            </a:r>
            <a:r>
              <a:rPr lang="en-US" i="1" dirty="0">
                <a:solidFill>
                  <a:srgbClr val="0070C0"/>
                </a:solidFill>
                <a:latin typeface="Times New Roman" panose="02020603050405020304" pitchFamily="18" charset="0"/>
              </a:rPr>
              <a:t>South Elevation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580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197F8A65-040F-477A-B076-EB25F0474E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1244" y="984601"/>
            <a:ext cx="9791700" cy="331384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North Elevation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06C23BD-AFB2-41E6-AE64-BC09C19DB46B}"/>
              </a:ext>
            </a:extLst>
          </p:cNvPr>
          <p:cNvSpPr/>
          <p:nvPr/>
        </p:nvSpPr>
        <p:spPr>
          <a:xfrm>
            <a:off x="4918868" y="6171684"/>
            <a:ext cx="26916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solidFill>
                  <a:srgbClr val="0070C0"/>
                </a:solidFill>
                <a:latin typeface="Times New Roman" panose="02020603050405020304" pitchFamily="18" charset="0"/>
              </a:rPr>
              <a:t>Figure </a:t>
            </a:r>
            <a:r>
              <a:rPr lang="en-US" i="1" dirty="0" smtClean="0">
                <a:solidFill>
                  <a:srgbClr val="0070C0"/>
                </a:solidFill>
                <a:latin typeface="Times New Roman" panose="02020603050405020304" pitchFamily="18" charset="0"/>
              </a:rPr>
              <a:t>11: </a:t>
            </a:r>
            <a:r>
              <a:rPr lang="en-US" i="1" dirty="0">
                <a:solidFill>
                  <a:srgbClr val="0070C0"/>
                </a:solidFill>
                <a:latin typeface="Times New Roman" panose="02020603050405020304" pitchFamily="18" charset="0"/>
              </a:rPr>
              <a:t>North Elevation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21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430" y="1595790"/>
            <a:ext cx="11940279" cy="4485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3051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3051DE94-1C30-46BD-8B87-CF00BD17C3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1244" y="984601"/>
            <a:ext cx="9791700" cy="331384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East Elevation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377F9DC-51E8-4D8A-83CB-4C11F0069573}"/>
              </a:ext>
            </a:extLst>
          </p:cNvPr>
          <p:cNvSpPr/>
          <p:nvPr/>
        </p:nvSpPr>
        <p:spPr>
          <a:xfrm>
            <a:off x="5237094" y="6460744"/>
            <a:ext cx="25805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solidFill>
                  <a:srgbClr val="0070C0"/>
                </a:solidFill>
                <a:latin typeface="Times New Roman" panose="02020603050405020304" pitchFamily="18" charset="0"/>
              </a:rPr>
              <a:t>Figure </a:t>
            </a:r>
            <a:r>
              <a:rPr lang="en-US" i="1" dirty="0" smtClean="0">
                <a:solidFill>
                  <a:srgbClr val="0070C0"/>
                </a:solidFill>
                <a:latin typeface="Times New Roman" panose="02020603050405020304" pitchFamily="18" charset="0"/>
              </a:rPr>
              <a:t>12: </a:t>
            </a:r>
            <a:r>
              <a:rPr lang="en-US" i="1" dirty="0">
                <a:solidFill>
                  <a:srgbClr val="0070C0"/>
                </a:solidFill>
                <a:latin typeface="Times New Roman" panose="02020603050405020304" pitchFamily="18" charset="0"/>
              </a:rPr>
              <a:t>East Elevation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22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9287" y="1476608"/>
            <a:ext cx="8721004" cy="4879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4856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602E45BE-0ECB-40C1-A642-4F02D808A9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1244" y="984601"/>
            <a:ext cx="9791700" cy="331384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West Elevation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71328C1-5E3B-43AC-B8CF-EA3B31565B2B}"/>
              </a:ext>
            </a:extLst>
          </p:cNvPr>
          <p:cNvSpPr/>
          <p:nvPr/>
        </p:nvSpPr>
        <p:spPr>
          <a:xfrm>
            <a:off x="5237094" y="6460744"/>
            <a:ext cx="25978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solidFill>
                  <a:srgbClr val="0070C0"/>
                </a:solidFill>
                <a:latin typeface="Times New Roman" panose="02020603050405020304" pitchFamily="18" charset="0"/>
              </a:rPr>
              <a:t>Figure </a:t>
            </a:r>
            <a:r>
              <a:rPr lang="en-US" i="1" dirty="0" smtClean="0">
                <a:solidFill>
                  <a:srgbClr val="0070C0"/>
                </a:solidFill>
                <a:latin typeface="Times New Roman" panose="02020603050405020304" pitchFamily="18" charset="0"/>
              </a:rPr>
              <a:t>13: </a:t>
            </a:r>
            <a:r>
              <a:rPr lang="en-US" i="1" dirty="0">
                <a:solidFill>
                  <a:srgbClr val="0070C0"/>
                </a:solidFill>
                <a:latin typeface="Times New Roman" panose="02020603050405020304" pitchFamily="18" charset="0"/>
              </a:rPr>
              <a:t>West Elevation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23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1498" y="1305948"/>
            <a:ext cx="8202757" cy="5154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2936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1659BBAF-FBD4-425D-9C14-D5CF1C4169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1244" y="984601"/>
            <a:ext cx="9791700" cy="331384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Section A-A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F8726A0-69D9-4621-BADD-3B8DDC28F299}"/>
              </a:ext>
            </a:extLst>
          </p:cNvPr>
          <p:cNvSpPr/>
          <p:nvPr/>
        </p:nvSpPr>
        <p:spPr>
          <a:xfrm>
            <a:off x="5347930" y="5688733"/>
            <a:ext cx="23199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solidFill>
                  <a:srgbClr val="0070C0"/>
                </a:solidFill>
                <a:latin typeface="Times New Roman" panose="02020603050405020304" pitchFamily="18" charset="0"/>
              </a:rPr>
              <a:t>Figure </a:t>
            </a:r>
            <a:r>
              <a:rPr lang="en-US" i="1" dirty="0" smtClean="0">
                <a:solidFill>
                  <a:srgbClr val="0070C0"/>
                </a:solidFill>
                <a:latin typeface="Times New Roman" panose="02020603050405020304" pitchFamily="18" charset="0"/>
              </a:rPr>
              <a:t>14: </a:t>
            </a:r>
            <a:r>
              <a:rPr lang="en-US" i="1" dirty="0">
                <a:solidFill>
                  <a:srgbClr val="0070C0"/>
                </a:solidFill>
                <a:latin typeface="Times New Roman" panose="02020603050405020304" pitchFamily="18" charset="0"/>
              </a:rPr>
              <a:t>Section A-A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24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756" y="1689987"/>
            <a:ext cx="11251190" cy="3998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387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F3C318A2-4EC4-4937-9CEE-8B672208AF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1244" y="984601"/>
            <a:ext cx="9791700" cy="331384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Section B-B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EF2A1AC-097A-4247-B502-7429BF83E462}"/>
              </a:ext>
            </a:extLst>
          </p:cNvPr>
          <p:cNvSpPr/>
          <p:nvPr/>
        </p:nvSpPr>
        <p:spPr>
          <a:xfrm>
            <a:off x="5084694" y="6480133"/>
            <a:ext cx="23240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solidFill>
                  <a:srgbClr val="0070C0"/>
                </a:solidFill>
                <a:latin typeface="Times New Roman" panose="02020603050405020304" pitchFamily="18" charset="0"/>
              </a:rPr>
              <a:t>Figure </a:t>
            </a:r>
            <a:r>
              <a:rPr lang="en-US" i="1" dirty="0" smtClean="0">
                <a:solidFill>
                  <a:srgbClr val="0070C0"/>
                </a:solidFill>
                <a:latin typeface="Times New Roman" panose="02020603050405020304" pitchFamily="18" charset="0"/>
              </a:rPr>
              <a:t>15: </a:t>
            </a:r>
            <a:r>
              <a:rPr lang="en-US" i="1" dirty="0">
                <a:solidFill>
                  <a:srgbClr val="0070C0"/>
                </a:solidFill>
                <a:latin typeface="Times New Roman" panose="02020603050405020304" pitchFamily="18" charset="0"/>
              </a:rPr>
              <a:t>Section B-B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25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0588" y="1069836"/>
            <a:ext cx="8670348" cy="5410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4165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89C2569-BC33-46A6-9D6C-9888AAAEA4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8309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Structural Design 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6A76D23-4737-48AB-AE07-85359BDC14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181" y="1164373"/>
            <a:ext cx="11284450" cy="5787412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General Information</a:t>
            </a:r>
          </a:p>
          <a:p>
            <a:pPr marL="0" indent="0">
              <a:buNone/>
            </a:pPr>
            <a:r>
              <a:rPr lang="en-US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code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American Concrete Institute ACI 2014 for design.</a:t>
            </a:r>
          </a:p>
          <a:p>
            <a:pPr marL="0" indent="0">
              <a:buNone/>
            </a:pPr>
            <a:endParaRPr lang="en-US" sz="2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Uniform Building Code (UBC 97) is adopted the code in Earthquake Analysis.</a:t>
            </a:r>
          </a:p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en-US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Materials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Concrete.</a:t>
            </a:r>
          </a:p>
          <a:p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f´c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32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Mpa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for columns, walls and footings</a:t>
            </a:r>
          </a:p>
          <a:p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f´c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24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Mpa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for slabs and beams</a:t>
            </a:r>
          </a:p>
          <a:p>
            <a:endParaRPr lang="en-US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Reinforcement steel (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Fy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420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Mpa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ar-SA" sz="18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ar-S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6728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89C2569-BC33-46A6-9D6C-9888AAAEA4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8309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Structural Design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2446FA-E81E-4895-B961-BBE675D522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181" y="1164373"/>
            <a:ext cx="11284450" cy="5787412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General Information</a:t>
            </a:r>
          </a:p>
          <a:p>
            <a:pPr marL="0" indent="0">
              <a:buNone/>
            </a:pPr>
            <a:r>
              <a:rPr lang="en-US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Loads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Live Load= 5 KN/m² </a:t>
            </a:r>
          </a:p>
          <a:p>
            <a:pPr marL="0" indent="0">
              <a:buNone/>
            </a:pPr>
            <a:endParaRPr lang="en-US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Superimposed dead load = 4 KN/m² </a:t>
            </a:r>
          </a:p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en-US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Properties of Materials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specific weight of Reinforced concrete = 25 KN/m³ </a:t>
            </a:r>
          </a:p>
          <a:p>
            <a:pPr marL="0" indent="0">
              <a:buNone/>
            </a:pPr>
            <a:endParaRPr lang="en-US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Weight of Masonry wall = 21 KN/m </a:t>
            </a:r>
          </a:p>
          <a:p>
            <a:pPr marL="0" indent="0">
              <a:buNone/>
            </a:pPr>
            <a:endParaRPr lang="en-US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Weight of glass wall = 0.6 KN/m </a:t>
            </a:r>
          </a:p>
          <a:p>
            <a:pPr marL="0" indent="0">
              <a:buNone/>
            </a:pPr>
            <a:endParaRPr lang="en-US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Specific weight of block = 12 KN/ m³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ar-SA" sz="18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ar-S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490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89C2569-BC33-46A6-9D6C-9888AAAEA4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8309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Structural Design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C8B44C-CBF4-4C67-8566-369D9F6369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181" y="1164373"/>
            <a:ext cx="11284450" cy="578741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Slab Structural System </a:t>
            </a: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two way ribbed slab with 400 mm thickness</a:t>
            </a: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One way ribbed slab with 400 mm thickness  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Two types were designed with drop beams </a:t>
            </a: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ar-SA" sz="18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ar-S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959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89C2569-BC33-46A6-9D6C-9888AAAEA4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8309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Structural Design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2061BC-A4EF-4D23-BEF6-9540794066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181" y="1164373"/>
            <a:ext cx="11284450" cy="57874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Models </a:t>
            </a:r>
          </a:p>
          <a:p>
            <a:pPr marL="0" indent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Since the school building is too long and have nonuniformity of shape; we divide building to </a:t>
            </a:r>
            <a:r>
              <a:rPr lang="en-US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three parts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 using joints.</a:t>
            </a: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Expansion joint </a:t>
            </a:r>
          </a:p>
          <a:p>
            <a:pPr marL="0" indent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joint was created because the length of school building is more than 40m, and its 2cm width</a:t>
            </a:r>
          </a:p>
          <a:p>
            <a:pPr marL="0" indent="0">
              <a:buNone/>
            </a:pPr>
            <a:endParaRPr lang="en-US" sz="24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ar-SA" sz="18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ar-S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43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D4892-7B04-4C83-909C-7861CBFE30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82057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99AAB4-C269-4301-928E-144EB70E1E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this project,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integrated design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has been created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a school that keeps up with the development of the age and meets the basic educational needs as well as extracurricular activities and functions.</a:t>
            </a:r>
          </a:p>
          <a:p>
            <a:pPr marL="0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ar-SA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098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89C2569-BC33-46A6-9D6C-9888AAAEA4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8309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Structural Design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595669-2F2B-491B-ACE9-BD8044F07F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181" y="1164373"/>
            <a:ext cx="11284450" cy="578741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Models </a:t>
            </a:r>
          </a:p>
          <a:p>
            <a:pPr marL="0" indent="0">
              <a:buNone/>
            </a:pPr>
            <a:r>
              <a:rPr lang="en-US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Seismic joint</a:t>
            </a:r>
          </a:p>
          <a:p>
            <a:pPr marL="0" indent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joint was created because the shape of school building is non uniform.</a:t>
            </a:r>
          </a:p>
          <a:p>
            <a:pPr marL="0" indent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</a:p>
          <a:p>
            <a:pPr marL="0" indent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Its calculated using displacement from drift for each part</a:t>
            </a:r>
          </a:p>
          <a:p>
            <a:pPr marL="0" indent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el-G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m2: displacement for second part</a:t>
            </a:r>
          </a:p>
          <a:p>
            <a:pPr marL="0" indent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el-G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m3: displacement for third part</a:t>
            </a:r>
          </a:p>
          <a:p>
            <a:pPr marL="0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el-G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MTotal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l-G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Δ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m2+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m3+2cm ~ 5cm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ar-SA" sz="18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ar-S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406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7875E88-2190-4E71-847C-24F3168991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5762" y="1859504"/>
            <a:ext cx="7670129" cy="4414954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3E0F72DB-FC59-48B4-AA20-D2CF7A026A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8309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Structural Design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7FEFA02-C09B-4A8D-86AE-EC2BF88A515C}"/>
              </a:ext>
            </a:extLst>
          </p:cNvPr>
          <p:cNvSpPr/>
          <p:nvPr/>
        </p:nvSpPr>
        <p:spPr>
          <a:xfrm>
            <a:off x="637159" y="1195583"/>
            <a:ext cx="6096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Models </a:t>
            </a:r>
          </a:p>
        </p:txBody>
      </p:sp>
      <p:sp>
        <p:nvSpPr>
          <p:cNvPr id="2" name="Rectangle 1"/>
          <p:cNvSpPr/>
          <p:nvPr/>
        </p:nvSpPr>
        <p:spPr>
          <a:xfrm>
            <a:off x="4043309" y="6274458"/>
            <a:ext cx="44849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>
                <a:solidFill>
                  <a:srgbClr val="0070C0"/>
                </a:solidFill>
                <a:latin typeface="Times New Roman" panose="02020603050405020304" pitchFamily="18" charset="0"/>
              </a:rPr>
              <a:t>Figure 16: Seismic </a:t>
            </a:r>
            <a:r>
              <a:rPr lang="en-US" i="1" dirty="0">
                <a:solidFill>
                  <a:srgbClr val="0070C0"/>
                </a:solidFill>
                <a:latin typeface="Times New Roman" panose="02020603050405020304" pitchFamily="18" charset="0"/>
              </a:rPr>
              <a:t>and Expansion joint </a:t>
            </a:r>
            <a:r>
              <a:rPr lang="en-US" i="1" dirty="0" smtClean="0">
                <a:solidFill>
                  <a:srgbClr val="0070C0"/>
                </a:solidFill>
                <a:latin typeface="Times New Roman" panose="02020603050405020304" pitchFamily="18" charset="0"/>
              </a:rPr>
              <a:t>layout</a:t>
            </a:r>
            <a:endParaRPr lang="en-US" i="1" dirty="0">
              <a:solidFill>
                <a:srgbClr val="0070C0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4019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89C2569-BC33-46A6-9D6C-9888AAAEA4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8309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Structural Design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241E2D-EA07-4C54-847E-7221473B35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181" y="1164373"/>
            <a:ext cx="11284450" cy="57874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Models</a:t>
            </a:r>
          </a:p>
          <a:p>
            <a:pPr marL="0" indent="0">
              <a:buNone/>
            </a:pPr>
            <a:r>
              <a:rPr lang="en-US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ETABS Model  </a:t>
            </a:r>
          </a:p>
          <a:p>
            <a:pPr marL="0" indent="0">
              <a:buNone/>
            </a:pPr>
            <a:endParaRPr lang="en-US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ar-SA" sz="18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ar-S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7DD23A6-E07D-40C9-A79E-23541C87EF6F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6311" y="2787039"/>
            <a:ext cx="3041328" cy="276733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9DCCAD0-04D1-43EE-9545-362958A6B877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5080" y="2787040"/>
            <a:ext cx="2577837" cy="276733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F9CE16C-063F-42FF-9ADB-85A289DEF3B0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083" y="2787039"/>
            <a:ext cx="3456393" cy="276733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EC5D9734-4D0F-46ED-87EB-901C4AF6D2CD}"/>
              </a:ext>
            </a:extLst>
          </p:cNvPr>
          <p:cNvSpPr/>
          <p:nvPr/>
        </p:nvSpPr>
        <p:spPr>
          <a:xfrm>
            <a:off x="4357218" y="5842239"/>
            <a:ext cx="3839514" cy="4580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dirty="0" smtClean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18:3D </a:t>
            </a:r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model for the second part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E3FA33E-4C46-4873-8200-9E3EA817E6E2}"/>
              </a:ext>
            </a:extLst>
          </p:cNvPr>
          <p:cNvSpPr/>
          <p:nvPr/>
        </p:nvSpPr>
        <p:spPr>
          <a:xfrm>
            <a:off x="492369" y="5846027"/>
            <a:ext cx="3570208" cy="4580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dirty="0" smtClean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17:3D </a:t>
            </a:r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model for the first part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24D7A09-BE06-4CB8-8F62-95A761088221}"/>
              </a:ext>
            </a:extLst>
          </p:cNvPr>
          <p:cNvSpPr/>
          <p:nvPr/>
        </p:nvSpPr>
        <p:spPr>
          <a:xfrm>
            <a:off x="8442255" y="5846027"/>
            <a:ext cx="3659976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dirty="0" smtClean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19:3D </a:t>
            </a:r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model for the three part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1183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89C2569-BC33-46A6-9D6C-9888AAAEA4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8309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Structural Design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492007-E921-4218-9E77-3E8B1C76B8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6474" y="2125664"/>
            <a:ext cx="11284450" cy="4732335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en-US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compatibility check</a:t>
            </a:r>
          </a:p>
          <a:p>
            <a:pPr>
              <a:buFont typeface="Wingdings" panose="05000000000000000000" pitchFamily="2" charset="2"/>
              <a:buChar char="Ø"/>
            </a:pPr>
            <a:endParaRPr lang="ar-SA" sz="2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Equilibrium check</a:t>
            </a:r>
          </a:p>
          <a:p>
            <a:endParaRPr lang="en-US" sz="2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internal force check</a:t>
            </a:r>
          </a:p>
          <a:p>
            <a:endParaRPr lang="en-US" sz="2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period check</a:t>
            </a:r>
          </a:p>
          <a:p>
            <a:endParaRPr lang="en-US" sz="2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deflection check</a:t>
            </a:r>
          </a:p>
          <a:p>
            <a:endParaRPr lang="en-US" sz="2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drift check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Modal mass participate ratio check (MPMR)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 checks were done for the three parts and all were 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acceptable.</a:t>
            </a: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3324DBD-F945-4C7C-9D3E-185E658BD92D}"/>
              </a:ext>
            </a:extLst>
          </p:cNvPr>
          <p:cNvSpPr txBox="1">
            <a:spLocks/>
          </p:cNvSpPr>
          <p:nvPr/>
        </p:nvSpPr>
        <p:spPr>
          <a:xfrm>
            <a:off x="415181" y="1164373"/>
            <a:ext cx="11284450" cy="1098181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Models</a:t>
            </a:r>
          </a:p>
          <a:p>
            <a:pPr marL="0" indent="0">
              <a:buNone/>
            </a:pPr>
            <a:r>
              <a:rPr lang="en-US" sz="112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ETABS Checks</a:t>
            </a:r>
          </a:p>
          <a:p>
            <a:pPr marL="0" indent="0">
              <a:buNone/>
            </a:pPr>
            <a:r>
              <a:rPr lang="en-US" sz="8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ensure that the calculation is done correctly and to adopt the design results from ETABS; some checks are required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endParaRPr 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24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ar-SA" sz="18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ar-S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2400" b="1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2400" dirty="0"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892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998BACA6-1D32-44B6-BEB1-7FC5F510E2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8309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Structural Design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A7CDB5F-1329-403A-AE5E-6FE86E19397E}"/>
              </a:ext>
            </a:extLst>
          </p:cNvPr>
          <p:cNvSpPr/>
          <p:nvPr/>
        </p:nvSpPr>
        <p:spPr>
          <a:xfrm>
            <a:off x="637159" y="1157048"/>
            <a:ext cx="6096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Models</a:t>
            </a:r>
          </a:p>
          <a:p>
            <a:r>
              <a:rPr lang="en-US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Compatibility check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70FF317-E67A-44DB-B732-8385E2B4B7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159" y="2724977"/>
            <a:ext cx="3959964" cy="297597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4FE6211-0CAF-4190-8A9C-91988DF023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4704" y="2724977"/>
            <a:ext cx="4299296" cy="297597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388275B-9B28-47B6-BA0F-FAA9765823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91581" y="2724976"/>
            <a:ext cx="2428875" cy="2975973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E3FA33E-4C46-4873-8200-9E3EA817E6E2}"/>
              </a:ext>
            </a:extLst>
          </p:cNvPr>
          <p:cNvSpPr/>
          <p:nvPr/>
        </p:nvSpPr>
        <p:spPr>
          <a:xfrm>
            <a:off x="181908" y="5856698"/>
            <a:ext cx="4480715" cy="4580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dirty="0" smtClean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20:compatibility check for </a:t>
            </a:r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first part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E3FA33E-4C46-4873-8200-9E3EA817E6E2}"/>
              </a:ext>
            </a:extLst>
          </p:cNvPr>
          <p:cNvSpPr/>
          <p:nvPr/>
        </p:nvSpPr>
        <p:spPr>
          <a:xfrm>
            <a:off x="4789261" y="5856698"/>
            <a:ext cx="4410183" cy="4580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dirty="0" smtClean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21:compatibility check for second part</a:t>
            </a:r>
            <a:endParaRPr lang="en-US" dirty="0">
              <a:solidFill>
                <a:srgbClr val="4472C4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E3FA33E-4C46-4873-8200-9E3EA817E6E2}"/>
              </a:ext>
            </a:extLst>
          </p:cNvPr>
          <p:cNvSpPr/>
          <p:nvPr/>
        </p:nvSpPr>
        <p:spPr>
          <a:xfrm>
            <a:off x="9391581" y="5683320"/>
            <a:ext cx="2371163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dirty="0" smtClean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22:compatibility</a:t>
            </a:r>
          </a:p>
          <a:p>
            <a:pPr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 smtClean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check for third part</a:t>
            </a:r>
            <a:endParaRPr lang="en-US" dirty="0">
              <a:solidFill>
                <a:srgbClr val="4472C4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2529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23C66B-F59D-49CA-B45D-61D33E75A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8309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Structural Design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C133DA3-0B53-474B-BEF7-4A8ABD13C76B}"/>
              </a:ext>
            </a:extLst>
          </p:cNvPr>
          <p:cNvSpPr/>
          <p:nvPr/>
        </p:nvSpPr>
        <p:spPr>
          <a:xfrm>
            <a:off x="943991" y="1325563"/>
            <a:ext cx="6096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Models</a:t>
            </a:r>
          </a:p>
          <a:p>
            <a:r>
              <a:rPr lang="en-US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Equilibrium check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DE14B45-C2F8-4CB8-B1F7-696B60A711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9382" y="5051464"/>
            <a:ext cx="4610100" cy="170497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62F07AA-6DB3-4F50-8D9B-3ED920C3A4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5999" y="2771795"/>
            <a:ext cx="4429125" cy="168592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E37227A-442F-42E0-86E8-9D4ED7122D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7009" y="2752745"/>
            <a:ext cx="4524375" cy="1704975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1E3FA33E-4C46-4873-8200-9E3EA817E6E2}"/>
              </a:ext>
            </a:extLst>
          </p:cNvPr>
          <p:cNvSpPr/>
          <p:nvPr/>
        </p:nvSpPr>
        <p:spPr>
          <a:xfrm>
            <a:off x="842609" y="2296695"/>
            <a:ext cx="4156843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 smtClean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Table 2:Equilibrium check for </a:t>
            </a:r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first part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E3FA33E-4C46-4873-8200-9E3EA817E6E2}"/>
              </a:ext>
            </a:extLst>
          </p:cNvPr>
          <p:cNvSpPr/>
          <p:nvPr/>
        </p:nvSpPr>
        <p:spPr>
          <a:xfrm>
            <a:off x="6102435" y="2193052"/>
            <a:ext cx="4426148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 smtClean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Table 3:Equilibrium check for </a:t>
            </a:r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dirty="0" smtClean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second part</a:t>
            </a:r>
            <a:endParaRPr lang="en-US" dirty="0">
              <a:solidFill>
                <a:srgbClr val="4472C4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E3FA33E-4C46-4873-8200-9E3EA817E6E2}"/>
              </a:ext>
            </a:extLst>
          </p:cNvPr>
          <p:cNvSpPr/>
          <p:nvPr/>
        </p:nvSpPr>
        <p:spPr>
          <a:xfrm>
            <a:off x="3895031" y="4563675"/>
            <a:ext cx="4220963" cy="4580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 smtClean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Table 4:Equilibrium check for </a:t>
            </a:r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dirty="0" smtClean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third </a:t>
            </a:r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part</a:t>
            </a:r>
          </a:p>
        </p:txBody>
      </p:sp>
    </p:spTree>
    <p:extLst>
      <p:ext uri="{BB962C8B-B14F-4D97-AF65-F5344CB8AC3E}">
        <p14:creationId xmlns:p14="http://schemas.microsoft.com/office/powerpoint/2010/main" val="3336911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9A66D51-2716-4DB7-A57C-E813FB2F4F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181" y="1164373"/>
            <a:ext cx="11284450" cy="578741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of structural elements</a:t>
            </a:r>
          </a:p>
          <a:p>
            <a:pPr marL="0" indent="0">
              <a:buNone/>
            </a:pPr>
            <a:r>
              <a:rPr lang="en-US" sz="30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Slabs</a:t>
            </a:r>
            <a:endParaRPr lang="ar-SA" sz="30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0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ar-SA" sz="18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ar-S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B0423AED-B6F2-40B8-97C3-1A090C857B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8309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Structural Design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99A5BAB-1B6F-4FAB-ADBB-FAB8763BC9E3}"/>
              </a:ext>
            </a:extLst>
          </p:cNvPr>
          <p:cNvSpPr/>
          <p:nvPr/>
        </p:nvSpPr>
        <p:spPr>
          <a:xfrm>
            <a:off x="1576230" y="4963371"/>
            <a:ext cx="3320140" cy="4580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23:section of two way slab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E52560C-4ACC-4943-826A-EFBF05ECB5D9}"/>
              </a:ext>
            </a:extLst>
          </p:cNvPr>
          <p:cNvSpPr/>
          <p:nvPr/>
        </p:nvSpPr>
        <p:spPr>
          <a:xfrm>
            <a:off x="7192817" y="4963371"/>
            <a:ext cx="3307316" cy="4580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dirty="0" smtClean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24:section </a:t>
            </a:r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 one way slab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4429C68-92AC-4724-8195-8356556F24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369" y="2652922"/>
            <a:ext cx="5086143" cy="231044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B7973AF-CF19-47AA-8A6F-531BFE4F5E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4205" y="2617285"/>
            <a:ext cx="5164539" cy="2346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7816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89C2569-BC33-46A6-9D6C-9888AAAEA4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8309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Structural Design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92B372E-0809-492E-81BB-70A3AF419534}"/>
              </a:ext>
            </a:extLst>
          </p:cNvPr>
          <p:cNvSpPr/>
          <p:nvPr/>
        </p:nvSpPr>
        <p:spPr>
          <a:xfrm>
            <a:off x="637157" y="1140853"/>
            <a:ext cx="11369311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of structural elements</a:t>
            </a:r>
          </a:p>
          <a:p>
            <a:r>
              <a:rPr lang="en-US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Beams</a:t>
            </a:r>
          </a:p>
          <a:p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have </a:t>
            </a:r>
            <a:r>
              <a:rPr lang="en-US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five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different sections of Beams in building: </a:t>
            </a:r>
          </a:p>
          <a:p>
            <a:endParaRPr lang="ar-SA" sz="28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E2E1638-7E7D-449A-8B31-113726C244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1456" y="2956735"/>
            <a:ext cx="3613658" cy="219799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6BBE23A-B0FD-40C1-AE57-E100B9F9CC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87775" y="2466416"/>
            <a:ext cx="3709006" cy="388993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A67A671-F0F1-466A-A2BE-856C24DCAB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7157" y="5850179"/>
            <a:ext cx="6242774" cy="50617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7361DE83-0114-43AC-BF6E-EC63A2041390}"/>
              </a:ext>
            </a:extLst>
          </p:cNvPr>
          <p:cNvSpPr txBox="1"/>
          <p:nvPr/>
        </p:nvSpPr>
        <p:spPr>
          <a:xfrm>
            <a:off x="1319136" y="5317790"/>
            <a:ext cx="4626632" cy="369332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Table 6: Forces and capacities for Beam B1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37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99A5BAB-1B6F-4FAB-ADBB-FAB8763BC9E3}"/>
              </a:ext>
            </a:extLst>
          </p:cNvPr>
          <p:cNvSpPr/>
          <p:nvPr/>
        </p:nvSpPr>
        <p:spPr>
          <a:xfrm>
            <a:off x="7931051" y="6309875"/>
            <a:ext cx="2422459" cy="4580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 smtClean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25: beams layout</a:t>
            </a:r>
            <a:endParaRPr lang="en-US" dirty="0">
              <a:solidFill>
                <a:srgbClr val="4472C4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E3FA33E-4C46-4873-8200-9E3EA817E6E2}"/>
              </a:ext>
            </a:extLst>
          </p:cNvPr>
          <p:cNvSpPr/>
          <p:nvPr/>
        </p:nvSpPr>
        <p:spPr>
          <a:xfrm>
            <a:off x="2312812" y="2466416"/>
            <a:ext cx="2290948" cy="4580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 smtClean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Table 5: beams section</a:t>
            </a:r>
            <a:endParaRPr lang="en-US" dirty="0">
              <a:solidFill>
                <a:srgbClr val="4472C4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7326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89C2569-BC33-46A6-9D6C-9888AAAEA4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8309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Structural Design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7E157E9-2DE5-42BC-B192-35997E9C2B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1157" y="3354151"/>
            <a:ext cx="6429684" cy="266455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D6A8A9B-ED4B-4F23-88F0-3877456D79E9}"/>
              </a:ext>
            </a:extLst>
          </p:cNvPr>
          <p:cNvSpPr txBox="1"/>
          <p:nvPr/>
        </p:nvSpPr>
        <p:spPr>
          <a:xfrm>
            <a:off x="4196925" y="2831839"/>
            <a:ext cx="3798147" cy="369332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Table 7: Reinforcement for B1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ACAF521-747E-4D53-B307-C1AC503CBE4E}"/>
              </a:ext>
            </a:extLst>
          </p:cNvPr>
          <p:cNvSpPr/>
          <p:nvPr/>
        </p:nvSpPr>
        <p:spPr>
          <a:xfrm>
            <a:off x="637159" y="1182803"/>
            <a:ext cx="6096000" cy="126188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of structural elements</a:t>
            </a:r>
          </a:p>
          <a:p>
            <a:r>
              <a:rPr lang="en-US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Beams</a:t>
            </a:r>
          </a:p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Reinforcement for Beam B1</a:t>
            </a:r>
            <a:endParaRPr lang="ar-SA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717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89C2569-BC33-46A6-9D6C-9888AAAEA4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8309" y="-39757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Structural Design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9410E57-258F-49B5-B0EF-1D54CC01D9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07522" y="2489163"/>
            <a:ext cx="3737337" cy="255169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99C6735-251A-4C19-9EA7-C7AEFE3141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935" y="2616968"/>
            <a:ext cx="7227085" cy="239551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27C4D06-ADC0-4919-8760-1DBE4BE8EEA6}"/>
              </a:ext>
            </a:extLst>
          </p:cNvPr>
          <p:cNvSpPr txBox="1"/>
          <p:nvPr/>
        </p:nvSpPr>
        <p:spPr>
          <a:xfrm>
            <a:off x="1865810" y="5080251"/>
            <a:ext cx="3817335" cy="369332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US" dirty="0" smtClean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26: Detailing </a:t>
            </a:r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 B1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8F2A524-73A8-4A21-9F22-641A196C9563}"/>
              </a:ext>
            </a:extLst>
          </p:cNvPr>
          <p:cNvSpPr txBox="1"/>
          <p:nvPr/>
        </p:nvSpPr>
        <p:spPr>
          <a:xfrm>
            <a:off x="8207522" y="5025473"/>
            <a:ext cx="3817335" cy="369332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dirty="0" smtClean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27: Section </a:t>
            </a:r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B-B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D68937A-EB68-4795-A1BF-7C7C2311D886}"/>
              </a:ext>
            </a:extLst>
          </p:cNvPr>
          <p:cNvSpPr/>
          <p:nvPr/>
        </p:nvSpPr>
        <p:spPr>
          <a:xfrm>
            <a:off x="450574" y="1241153"/>
            <a:ext cx="6096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of structural elements</a:t>
            </a:r>
          </a:p>
          <a:p>
            <a:r>
              <a:rPr lang="en-US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Beams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649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C6CC02-5BBC-4F16-BE74-82E610A620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7599" y="1479396"/>
            <a:ext cx="9791700" cy="4351338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Location</a:t>
            </a:r>
            <a:r>
              <a:rPr lang="en-US" dirty="0"/>
              <a:t> </a:t>
            </a:r>
          </a:p>
          <a:p>
            <a:pPr marL="0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land on which the school will be built locates in Al-Ma’ajeen Neighborhood in Nablus city.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767F1C9-22F8-4E83-B76C-A055A63B68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7937" y="2804959"/>
            <a:ext cx="5356126" cy="3576067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1180870D-B805-4B49-AA7B-242EC99EEBA2}"/>
              </a:ext>
            </a:extLst>
          </p:cNvPr>
          <p:cNvSpPr/>
          <p:nvPr/>
        </p:nvSpPr>
        <p:spPr>
          <a:xfrm>
            <a:off x="4873274" y="6381026"/>
            <a:ext cx="27472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solidFill>
                  <a:srgbClr val="0070C0"/>
                </a:solidFill>
                <a:latin typeface="Times New Roman" panose="02020603050405020304" pitchFamily="18" charset="0"/>
              </a:rPr>
              <a:t>Figure </a:t>
            </a:r>
            <a:r>
              <a:rPr lang="ar-SA" i="1" dirty="0" smtClean="0">
                <a:solidFill>
                  <a:srgbClr val="0070C0"/>
                </a:solidFill>
                <a:latin typeface="Times New Roman" panose="02020603050405020304" pitchFamily="18" charset="0"/>
              </a:rPr>
              <a:t>1</a:t>
            </a:r>
            <a:r>
              <a:rPr lang="en-US" i="1" dirty="0" smtClean="0">
                <a:solidFill>
                  <a:srgbClr val="0070C0"/>
                </a:solidFill>
                <a:latin typeface="Times New Roman" panose="02020603050405020304" pitchFamily="18" charset="0"/>
              </a:rPr>
              <a:t>: </a:t>
            </a:r>
            <a:r>
              <a:rPr lang="en-US" i="1" dirty="0">
                <a:solidFill>
                  <a:srgbClr val="0070C0"/>
                </a:solidFill>
                <a:latin typeface="Times New Roman" panose="02020603050405020304" pitchFamily="18" charset="0"/>
              </a:rPr>
              <a:t>location of land 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EC6A9676-458A-4B55-AB16-D1A2A4B91E22}"/>
              </a:ext>
            </a:extLst>
          </p:cNvPr>
          <p:cNvSpPr txBox="1">
            <a:spLocks/>
          </p:cNvSpPr>
          <p:nvPr/>
        </p:nvSpPr>
        <p:spPr>
          <a:xfrm>
            <a:off x="2190935" y="0"/>
            <a:ext cx="9029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rgbClr val="001D58"/>
                </a:solidFill>
              </a:rPr>
              <a:t>Site Analysis</a:t>
            </a:r>
            <a:endParaRPr lang="en-US" b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6225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89C2569-BC33-46A6-9D6C-9888AAAEA4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8309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Structural Design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4F1B2A-604B-4B5F-B3CE-A73FCAA602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181" y="1164373"/>
            <a:ext cx="11284450" cy="578741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of structural elements</a:t>
            </a:r>
          </a:p>
          <a:p>
            <a:pPr marL="0" indent="0">
              <a:buNone/>
            </a:pPr>
            <a:r>
              <a:rPr lang="en-US" sz="30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Columns</a:t>
            </a:r>
            <a:endParaRPr lang="ar-SA" sz="30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have </a:t>
            </a:r>
            <a:r>
              <a:rPr lang="en-US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four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different sections of columns in building </a:t>
            </a:r>
          </a:p>
          <a:p>
            <a:pPr marL="0" indent="0">
              <a:buNone/>
            </a:pPr>
            <a:endParaRPr lang="en-US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0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ar-SA" sz="18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ar-S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90A0FD3-DF6D-4BAE-96BD-BC09E5063D60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4829092" y="4682546"/>
            <a:ext cx="2924175" cy="170497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E53361C-CD03-4DC9-9176-296E6E47D70C}"/>
              </a:ext>
            </a:extLst>
          </p:cNvPr>
          <p:cNvPicPr/>
          <p:nvPr/>
        </p:nvPicPr>
        <p:blipFill rotWithShape="1">
          <a:blip r:embed="rId3"/>
          <a:srcRect l="4753" r="5027"/>
          <a:stretch/>
        </p:blipFill>
        <p:spPr>
          <a:xfrm>
            <a:off x="4392939" y="2696818"/>
            <a:ext cx="3328933" cy="170497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B4EC410-99B7-44D4-AC22-28C4777C8E16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8033675" y="2877794"/>
            <a:ext cx="3826510" cy="1524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8AD7FF2-1C38-41CE-8578-BCDD87397BB8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8827451" y="4861616"/>
            <a:ext cx="2076450" cy="1525905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F8C0C0AE-E3A7-4C81-90C3-CEDE71D3878C}"/>
              </a:ext>
            </a:extLst>
          </p:cNvPr>
          <p:cNvSpPr/>
          <p:nvPr/>
        </p:nvSpPr>
        <p:spPr>
          <a:xfrm>
            <a:off x="4679445" y="4254214"/>
            <a:ext cx="2922595" cy="4580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dirty="0" smtClean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28:Column </a:t>
            </a:r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C1 section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4CAD22D-7C81-4091-AD33-EF43106F9D0E}"/>
              </a:ext>
            </a:extLst>
          </p:cNvPr>
          <p:cNvSpPr/>
          <p:nvPr/>
        </p:nvSpPr>
        <p:spPr>
          <a:xfrm>
            <a:off x="8485632" y="4254214"/>
            <a:ext cx="2922595" cy="4580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dirty="0" smtClean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29:Column </a:t>
            </a:r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C2 section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1B1BAE2-0DAB-4833-866E-49247086BEEC}"/>
              </a:ext>
            </a:extLst>
          </p:cNvPr>
          <p:cNvSpPr/>
          <p:nvPr/>
        </p:nvSpPr>
        <p:spPr>
          <a:xfrm>
            <a:off x="4596107" y="6293130"/>
            <a:ext cx="2922596" cy="4580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dirty="0" smtClean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30:Column </a:t>
            </a:r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C3 section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4DD1951-562D-43E1-8D9D-0B809484E9C5}"/>
              </a:ext>
            </a:extLst>
          </p:cNvPr>
          <p:cNvSpPr/>
          <p:nvPr/>
        </p:nvSpPr>
        <p:spPr>
          <a:xfrm>
            <a:off x="8427799" y="6293130"/>
            <a:ext cx="2922596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dirty="0" smtClean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31:Column </a:t>
            </a:r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C4 section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A5237A4-48F7-4DE5-BCC6-A1866EDC674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9023" y="3772765"/>
            <a:ext cx="4033362" cy="1819562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8C092C0D-1429-43D3-8557-4A59C862FD7F}"/>
              </a:ext>
            </a:extLst>
          </p:cNvPr>
          <p:cNvSpPr/>
          <p:nvPr/>
        </p:nvSpPr>
        <p:spPr>
          <a:xfrm>
            <a:off x="638275" y="3314691"/>
            <a:ext cx="2630784" cy="4580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Table </a:t>
            </a:r>
            <a:r>
              <a:rPr lang="en-US" dirty="0" smtClean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8:Columns </a:t>
            </a:r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detailing</a:t>
            </a: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9499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5A62FBF-90FC-48F8-88EF-760983AE7F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9764" y="1630363"/>
            <a:ext cx="7516819" cy="4860147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D46D89A1-BC28-4545-A464-92AD0B86424B}"/>
              </a:ext>
            </a:extLst>
          </p:cNvPr>
          <p:cNvSpPr txBox="1">
            <a:spLocks/>
          </p:cNvSpPr>
          <p:nvPr/>
        </p:nvSpPr>
        <p:spPr>
          <a:xfrm>
            <a:off x="2370709" y="152400"/>
            <a:ext cx="9029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>
                <a:solidFill>
                  <a:srgbClr val="001D58"/>
                </a:solidFill>
              </a:rPr>
              <a:t>Structural Design </a:t>
            </a:r>
            <a:endParaRPr lang="en-US" b="1" dirty="0">
              <a:solidFill>
                <a:srgbClr val="001D58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4ED03B-6254-4DA9-89FA-89BBE515EB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181" y="1164373"/>
            <a:ext cx="11284450" cy="578741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of structural elements</a:t>
            </a:r>
          </a:p>
          <a:p>
            <a:pPr marL="0" indent="0">
              <a:buNone/>
            </a:pPr>
            <a:r>
              <a:rPr lang="en-US" sz="30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Columns</a:t>
            </a:r>
            <a:endParaRPr lang="ar-SA" sz="30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0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ar-SA" sz="18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ar-S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08825DB-BAA6-4D58-BAF7-40E879C9C352}"/>
              </a:ext>
            </a:extLst>
          </p:cNvPr>
          <p:cNvSpPr/>
          <p:nvPr/>
        </p:nvSpPr>
        <p:spPr>
          <a:xfrm>
            <a:off x="4509548" y="6399926"/>
            <a:ext cx="3095720" cy="4580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dirty="0" smtClean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32:Columns </a:t>
            </a:r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distribution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391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89C2569-BC33-46A6-9D6C-9888AAAEA4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8309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Structural Design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93E6D07-18BC-4616-8746-7FD8F30C77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9003" y="3020564"/>
            <a:ext cx="3113641" cy="1667606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6699B3F4-3CD1-4E76-938E-3E38EAC4D359}"/>
              </a:ext>
            </a:extLst>
          </p:cNvPr>
          <p:cNvSpPr/>
          <p:nvPr/>
        </p:nvSpPr>
        <p:spPr>
          <a:xfrm>
            <a:off x="1153559" y="1325563"/>
            <a:ext cx="4661854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of structural elements</a:t>
            </a:r>
          </a:p>
          <a:p>
            <a:r>
              <a:rPr lang="en-US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Walls</a:t>
            </a:r>
          </a:p>
          <a:p>
            <a:endParaRPr lang="en-US" sz="28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14C772A-39A6-4268-9C93-013CEEE479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58958" y="2279670"/>
            <a:ext cx="6991350" cy="36957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42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08825DB-BAA6-4D58-BAF7-40E879C9C352}"/>
              </a:ext>
            </a:extLst>
          </p:cNvPr>
          <p:cNvSpPr/>
          <p:nvPr/>
        </p:nvSpPr>
        <p:spPr>
          <a:xfrm>
            <a:off x="6923557" y="5936823"/>
            <a:ext cx="2262159" cy="4580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dirty="0" smtClean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33:walls layout</a:t>
            </a:r>
            <a:endParaRPr lang="en-US" dirty="0">
              <a:solidFill>
                <a:srgbClr val="4472C4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E3FA33E-4C46-4873-8200-9E3EA817E6E2}"/>
              </a:ext>
            </a:extLst>
          </p:cNvPr>
          <p:cNvSpPr/>
          <p:nvPr/>
        </p:nvSpPr>
        <p:spPr>
          <a:xfrm>
            <a:off x="1204855" y="2562490"/>
            <a:ext cx="2188356" cy="4580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 smtClean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Table 9: walls section</a:t>
            </a:r>
            <a:endParaRPr lang="en-US" dirty="0">
              <a:solidFill>
                <a:srgbClr val="4472C4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035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FE55920-3D59-4822-9AF5-5F6DE3E81C04}"/>
              </a:ext>
            </a:extLst>
          </p:cNvPr>
          <p:cNvSpPr/>
          <p:nvPr/>
        </p:nvSpPr>
        <p:spPr>
          <a:xfrm>
            <a:off x="943991" y="1325563"/>
            <a:ext cx="6096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of structural elements</a:t>
            </a:r>
          </a:p>
          <a:p>
            <a:r>
              <a:rPr lang="en-US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Shear walls 1and2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188052E6-168F-45D9-95DE-7DECDF3154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8309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Structural Design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7FE4878-A075-46E8-8930-82745EA473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0907" y="2968783"/>
            <a:ext cx="4068082" cy="223216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B692686-5578-431C-9705-E3F7C0BA12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33159" y="2968783"/>
            <a:ext cx="4192847" cy="2232163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43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8C0C0AE-E3A7-4C81-90C3-CEDE71D3878C}"/>
              </a:ext>
            </a:extLst>
          </p:cNvPr>
          <p:cNvSpPr/>
          <p:nvPr/>
        </p:nvSpPr>
        <p:spPr>
          <a:xfrm>
            <a:off x="2439525" y="5200945"/>
            <a:ext cx="2480167" cy="4580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 smtClean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34: wall 1 section</a:t>
            </a:r>
            <a:endParaRPr lang="en-US" dirty="0">
              <a:solidFill>
                <a:srgbClr val="4472C4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8C0C0AE-E3A7-4C81-90C3-CEDE71D3878C}"/>
              </a:ext>
            </a:extLst>
          </p:cNvPr>
          <p:cNvSpPr/>
          <p:nvPr/>
        </p:nvSpPr>
        <p:spPr>
          <a:xfrm>
            <a:off x="7589499" y="5200945"/>
            <a:ext cx="2480166" cy="4580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 smtClean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35: wall 2 section</a:t>
            </a:r>
            <a:endParaRPr lang="en-US" dirty="0">
              <a:solidFill>
                <a:srgbClr val="4472C4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2949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601C784-BF03-40AF-96BF-E9A57022D9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4549" y="2497245"/>
            <a:ext cx="5419773" cy="3859105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BC9718D0-B8A9-4689-A346-51D4120A584D}"/>
              </a:ext>
            </a:extLst>
          </p:cNvPr>
          <p:cNvSpPr/>
          <p:nvPr/>
        </p:nvSpPr>
        <p:spPr>
          <a:xfrm>
            <a:off x="637159" y="1068162"/>
            <a:ext cx="6096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of structural elements</a:t>
            </a:r>
          </a:p>
          <a:p>
            <a:r>
              <a:rPr lang="en-US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Cantilever retaining </a:t>
            </a:r>
            <a:r>
              <a:rPr lang="en-US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wall</a:t>
            </a:r>
            <a:endParaRPr lang="en-US" sz="28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7834289E-3FBB-4C40-B5EA-53E03D87AE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8309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Structural Design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44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214555" y="6356267"/>
            <a:ext cx="56797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36: Cantilever </a:t>
            </a:r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retaining wall dimensions and checks</a:t>
            </a:r>
          </a:p>
        </p:txBody>
      </p:sp>
    </p:spTree>
    <p:extLst>
      <p:ext uri="{BB962C8B-B14F-4D97-AF65-F5344CB8AC3E}">
        <p14:creationId xmlns:p14="http://schemas.microsoft.com/office/powerpoint/2010/main" val="400820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6B3AAB0-3E2D-43C6-91A2-7547178632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0916" y="2147887"/>
            <a:ext cx="4356668" cy="404012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59A08FE0-8557-492A-94CD-86DCC3A9C6C0}"/>
              </a:ext>
            </a:extLst>
          </p:cNvPr>
          <p:cNvSpPr/>
          <p:nvPr/>
        </p:nvSpPr>
        <p:spPr>
          <a:xfrm>
            <a:off x="497032" y="1193780"/>
            <a:ext cx="6096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of structural elements</a:t>
            </a:r>
          </a:p>
          <a:p>
            <a:r>
              <a:rPr lang="en-US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Cantilever retaining wall</a:t>
            </a:r>
            <a:endParaRPr lang="en-US" sz="28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234B724-B512-45A5-A718-6E7D3B544C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8309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Structural Design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45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032" y="3435862"/>
            <a:ext cx="6343238" cy="275214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840270" y="6188009"/>
            <a:ext cx="43588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37: Cantilever </a:t>
            </a:r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retaining wall detailing</a:t>
            </a:r>
          </a:p>
        </p:txBody>
      </p:sp>
      <p:sp>
        <p:nvSpPr>
          <p:cNvPr id="8" name="Rectangle 7"/>
          <p:cNvSpPr/>
          <p:nvPr/>
        </p:nvSpPr>
        <p:spPr>
          <a:xfrm>
            <a:off x="1326100" y="3066530"/>
            <a:ext cx="49019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Table 10: Cantilever retaining wall reinforcement</a:t>
            </a:r>
          </a:p>
        </p:txBody>
      </p:sp>
    </p:spTree>
    <p:extLst>
      <p:ext uri="{BB962C8B-B14F-4D97-AF65-F5344CB8AC3E}">
        <p14:creationId xmlns:p14="http://schemas.microsoft.com/office/powerpoint/2010/main" val="137252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FEC2EB1-13D7-4FC5-90F1-E699232631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3897" y="2475252"/>
            <a:ext cx="4057460" cy="346723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2CB0C58-986E-4EEE-BB1E-83E925B5F9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9176" y="2475252"/>
            <a:ext cx="3749311" cy="345569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EA44849D-59A3-4E2E-AE7D-1DF2A956F32B}"/>
              </a:ext>
            </a:extLst>
          </p:cNvPr>
          <p:cNvSpPr/>
          <p:nvPr/>
        </p:nvSpPr>
        <p:spPr>
          <a:xfrm>
            <a:off x="943991" y="1325563"/>
            <a:ext cx="6096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of structural elements</a:t>
            </a:r>
          </a:p>
          <a:p>
            <a:r>
              <a:rPr lang="en-US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Footings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0225A06-E8BD-4B0E-9769-CABE8E620C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8309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Structural Design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46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45907" y="5987018"/>
            <a:ext cx="35958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38: isolated footing detailing</a:t>
            </a:r>
            <a:endParaRPr lang="en-US" dirty="0">
              <a:solidFill>
                <a:srgbClr val="4472C4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0022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81819D0-F732-4086-A94B-41677C1683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3989" y="2757693"/>
            <a:ext cx="5864022" cy="2476915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B3B787C7-6EC9-4B14-BFDF-183CF6564951}"/>
              </a:ext>
            </a:extLst>
          </p:cNvPr>
          <p:cNvSpPr/>
          <p:nvPr/>
        </p:nvSpPr>
        <p:spPr>
          <a:xfrm>
            <a:off x="943991" y="1325563"/>
            <a:ext cx="6096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of structural elements</a:t>
            </a:r>
          </a:p>
          <a:p>
            <a:r>
              <a:rPr lang="en-US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Wall footing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1D503BF0-5976-4D83-B401-2F405617A3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8309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Structural Design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47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609689" y="5343299"/>
            <a:ext cx="31854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39: wall footing detailing</a:t>
            </a:r>
            <a:endParaRPr lang="en-US" dirty="0">
              <a:solidFill>
                <a:srgbClr val="4472C4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3097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5046D1B-28F9-4E7D-99B9-633F336C064F}"/>
              </a:ext>
            </a:extLst>
          </p:cNvPr>
          <p:cNvSpPr/>
          <p:nvPr/>
        </p:nvSpPr>
        <p:spPr>
          <a:xfrm>
            <a:off x="943991" y="1325563"/>
            <a:ext cx="6096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of structural elements</a:t>
            </a:r>
          </a:p>
          <a:p>
            <a:r>
              <a:rPr lang="en-US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Stairs 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CF012A5C-3FAF-4329-B898-2D1D1E1927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8309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Structural Design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48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9120" y="1710604"/>
            <a:ext cx="2174879" cy="464574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991" y="3121324"/>
            <a:ext cx="5426114" cy="2309658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2559216" y="5731227"/>
            <a:ext cx="24481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40: internal stairs</a:t>
            </a:r>
            <a:endParaRPr lang="en-US" dirty="0">
              <a:solidFill>
                <a:srgbClr val="4472C4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6813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6E26064-3551-4EFD-9E4E-814D4866DE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2564622"/>
            <a:ext cx="5886036" cy="347903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BB1CBE4-1D31-4BD6-960F-254EB5C3F4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3991" y="2279670"/>
            <a:ext cx="3892421" cy="4027418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4F97CE38-768A-42EC-8805-EB8AD0C6C880}"/>
              </a:ext>
            </a:extLst>
          </p:cNvPr>
          <p:cNvSpPr/>
          <p:nvPr/>
        </p:nvSpPr>
        <p:spPr>
          <a:xfrm>
            <a:off x="943991" y="1325563"/>
            <a:ext cx="6096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of structural elements</a:t>
            </a:r>
          </a:p>
          <a:p>
            <a:r>
              <a:rPr lang="en-US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Stairs 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021D023A-53AC-4090-9270-5CAA62247A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8309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Structural Design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49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43885" y="6307088"/>
            <a:ext cx="24865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41: external stairs</a:t>
            </a:r>
            <a:endParaRPr lang="en-US" dirty="0">
              <a:solidFill>
                <a:srgbClr val="4472C4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639860" y="6043653"/>
            <a:ext cx="25506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42: stairs detailing</a:t>
            </a:r>
            <a:endParaRPr lang="en-US" dirty="0">
              <a:solidFill>
                <a:srgbClr val="4472C4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3018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1D7259-CDFF-4840-9A88-CDBED33896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190" y="1363987"/>
            <a:ext cx="9791700" cy="4351338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Elevations and slope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2C623A9-417C-4FBF-B362-00EC61AF64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5872" y="1915754"/>
            <a:ext cx="7766399" cy="4450855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D333870-870F-4F39-ACF7-CA5948348B3A}"/>
              </a:ext>
            </a:extLst>
          </p:cNvPr>
          <p:cNvSpPr/>
          <p:nvPr/>
        </p:nvSpPr>
        <p:spPr>
          <a:xfrm>
            <a:off x="4392136" y="6407009"/>
            <a:ext cx="34077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solidFill>
                  <a:srgbClr val="0070C0"/>
                </a:solidFill>
                <a:latin typeface="Times New Roman" panose="02020603050405020304" pitchFamily="18" charset="0"/>
              </a:rPr>
              <a:t>Figure </a:t>
            </a:r>
            <a:r>
              <a:rPr lang="ar-SA" i="1" dirty="0" smtClean="0">
                <a:solidFill>
                  <a:srgbClr val="0070C0"/>
                </a:solidFill>
                <a:latin typeface="Times New Roman" panose="02020603050405020304" pitchFamily="18" charset="0"/>
              </a:rPr>
              <a:t>2</a:t>
            </a:r>
            <a:r>
              <a:rPr lang="en-US" i="1" dirty="0" smtClean="0">
                <a:solidFill>
                  <a:srgbClr val="0070C0"/>
                </a:solidFill>
                <a:latin typeface="Times New Roman" panose="02020603050405020304" pitchFamily="18" charset="0"/>
              </a:rPr>
              <a:t>: </a:t>
            </a:r>
            <a:r>
              <a:rPr lang="en-US" i="1" dirty="0">
                <a:solidFill>
                  <a:srgbClr val="0070C0"/>
                </a:solidFill>
                <a:latin typeface="Times New Roman" panose="02020603050405020304" pitchFamily="18" charset="0"/>
              </a:rPr>
              <a:t>vertical section of land 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7C9AA87-72D1-42C7-8428-B80EDCC3E28F}"/>
              </a:ext>
            </a:extLst>
          </p:cNvPr>
          <p:cNvSpPr txBox="1">
            <a:spLocks/>
          </p:cNvSpPr>
          <p:nvPr/>
        </p:nvSpPr>
        <p:spPr>
          <a:xfrm>
            <a:off x="2190935" y="0"/>
            <a:ext cx="9029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rgbClr val="001D58"/>
                </a:solidFill>
              </a:rPr>
              <a:t>Site Analysis</a:t>
            </a:r>
            <a:endParaRPr lang="en-US" b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467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535ADB83-0AB5-4CF3-85CE-A54B6DCCE3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8690" y="12821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Environmental Design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06C956E-F3F6-4CD3-A422-8F0B434E77FF}"/>
              </a:ext>
            </a:extLst>
          </p:cNvPr>
          <p:cNvSpPr/>
          <p:nvPr/>
        </p:nvSpPr>
        <p:spPr>
          <a:xfrm>
            <a:off x="1078523" y="1441158"/>
            <a:ext cx="9601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As any aspect , environmental design is very important and it should be taken into consideration </a:t>
            </a:r>
            <a:endParaRPr lang="en-US" sz="2000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3DED7A4-C9F7-4C3B-BE23-09FBEF0762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8523" y="2051538"/>
            <a:ext cx="10341902" cy="4595444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Acoustical systems design </a:t>
            </a:r>
          </a:p>
          <a:p>
            <a:pPr marL="0" indent="0">
              <a:buNone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Photovoltaic system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Overshadowing </a:t>
            </a:r>
            <a:endParaRPr lang="en-US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Energy consumption, Heating and Cooling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load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Daylighting</a:t>
            </a:r>
          </a:p>
          <a:p>
            <a:pPr marL="0" indent="0">
              <a:buNone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9654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61910DA-659E-4665-BB2E-D40EA2ADA3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8690" y="12821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Environmental Design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F914327-A181-4B89-A2F0-B9556C52C0F5}"/>
              </a:ext>
            </a:extLst>
          </p:cNvPr>
          <p:cNvSpPr/>
          <p:nvPr/>
        </p:nvSpPr>
        <p:spPr>
          <a:xfrm>
            <a:off x="621626" y="2949238"/>
            <a:ext cx="10616764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Average absorption (</a:t>
            </a:r>
            <a:r>
              <a:rPr lang="en-US" sz="2000" b="1" dirty="0">
                <a:latin typeface="Times New Roman" panose="02020603050405020304" pitchFamily="18" charset="0"/>
                <a:ea typeface="Calibri" panose="020F0502020204030204" pitchFamily="34" charset="0"/>
              </a:rPr>
              <a:t>ἀ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) =</a:t>
            </a:r>
            <a:r>
              <a:rPr lang="en-US" sz="2000" b="1" dirty="0">
                <a:latin typeface="Times New Roman" panose="02020603050405020304" pitchFamily="18" charset="0"/>
              </a:rPr>
              <a:t> 0.171</a:t>
            </a:r>
          </a:p>
          <a:p>
            <a:endParaRPr lang="en-US" sz="2000" dirty="0">
              <a:latin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>
                <a:latin typeface="Times New Roman" panose="02020603050405020304" pitchFamily="18" charset="0"/>
              </a:rPr>
              <a:t>Reverberation Time (RT60) = </a:t>
            </a:r>
            <a:r>
              <a:rPr lang="en-US" sz="2000" b="1" dirty="0">
                <a:latin typeface="Times New Roman" panose="02020603050405020304" pitchFamily="18" charset="0"/>
              </a:rPr>
              <a:t>1.008 sec</a:t>
            </a:r>
          </a:p>
          <a:p>
            <a:endParaRPr lang="en-US" sz="2000" dirty="0">
              <a:latin typeface="Times New Roman" panose="02020603050405020304" pitchFamily="18" charset="0"/>
            </a:endParaRPr>
          </a:p>
          <a:p>
            <a:r>
              <a:rPr lang="en-US" sz="2000" i="1" dirty="0">
                <a:latin typeface="Times New Roman" panose="02020603050405020304" pitchFamily="18" charset="0"/>
              </a:rPr>
              <a:t>That within standard range </a:t>
            </a:r>
            <a:r>
              <a:rPr lang="en-US" sz="2000" b="1" i="1" dirty="0">
                <a:latin typeface="Times New Roman" panose="02020603050405020304" pitchFamily="18" charset="0"/>
              </a:rPr>
              <a:t>(0.7-1.10) </a:t>
            </a:r>
            <a:r>
              <a:rPr lang="en-US" sz="1400" i="1" dirty="0">
                <a:solidFill>
                  <a:srgbClr val="0070C0"/>
                </a:solidFill>
                <a:latin typeface="Times New Roman" panose="02020603050405020304" pitchFamily="18" charset="0"/>
              </a:rPr>
              <a:t>[M. David Egan, 1997. Architectural Acoustics]</a:t>
            </a:r>
          </a:p>
          <a:p>
            <a:endParaRPr lang="en-US" sz="1400" i="1" dirty="0">
              <a:solidFill>
                <a:srgbClr val="0070C0"/>
              </a:solidFill>
              <a:latin typeface="Times New Roman" panose="02020603050405020304" pitchFamily="18" charset="0"/>
            </a:endParaRPr>
          </a:p>
          <a:p>
            <a:endParaRPr lang="en-US" sz="1400" dirty="0">
              <a:solidFill>
                <a:srgbClr val="0070C0"/>
              </a:solidFill>
              <a:latin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>
                <a:latin typeface="Times New Roman" panose="02020603050405020304" pitchFamily="18" charset="0"/>
              </a:rPr>
              <a:t>sound transmission class (STC) = </a:t>
            </a:r>
            <a:r>
              <a:rPr lang="en-US" sz="2000" b="1" dirty="0">
                <a:latin typeface="Times New Roman" panose="02020603050405020304" pitchFamily="18" charset="0"/>
              </a:rPr>
              <a:t>45 dB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2000" b="1" dirty="0">
              <a:latin typeface="Times New Roman" panose="02020603050405020304" pitchFamily="18" charset="0"/>
            </a:endParaRPr>
          </a:p>
          <a:p>
            <a:r>
              <a:rPr lang="en-US" sz="2000" i="1" dirty="0">
                <a:latin typeface="Times New Roman" panose="02020603050405020304" pitchFamily="18" charset="0"/>
              </a:rPr>
              <a:t>According to standard the sound insulation requirement background level in meeting room being considered quiet is exactly </a:t>
            </a:r>
            <a:r>
              <a:rPr lang="en-US" sz="2000" b="1" i="1" dirty="0">
                <a:latin typeface="Times New Roman" panose="02020603050405020304" pitchFamily="18" charset="0"/>
              </a:rPr>
              <a:t>45 dB </a:t>
            </a:r>
            <a:r>
              <a:rPr lang="en-US" sz="1400" i="1" dirty="0">
                <a:solidFill>
                  <a:srgbClr val="0070C0"/>
                </a:solidFill>
                <a:latin typeface="Times New Roman" panose="02020603050405020304" pitchFamily="18" charset="0"/>
              </a:rPr>
              <a:t>[Walter T. Grondzik.et al, 2010. MEEB Book]</a:t>
            </a:r>
          </a:p>
          <a:p>
            <a:endParaRPr lang="en-US" sz="2000" b="1" i="1" dirty="0">
              <a:latin typeface="Times New Roman" panose="02020603050405020304" pitchFamily="18" charset="0"/>
            </a:endParaRPr>
          </a:p>
          <a:p>
            <a:endParaRPr lang="en-US" sz="2000" b="1" dirty="0">
              <a:latin typeface="Times New Roman" panose="02020603050405020304" pitchFamily="18" charset="0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5B35E384-31AB-4EA0-8527-453567133F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182" y="871297"/>
            <a:ext cx="9791700" cy="90765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Acoustical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system</a:t>
            </a: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51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81109" y="1409618"/>
            <a:ext cx="1014152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Acoustical system design and calculations were applied on Meeting hall and Classroom and corridors  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63452" y="2196860"/>
            <a:ext cx="20954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u="sng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Meeting hall </a:t>
            </a:r>
          </a:p>
        </p:txBody>
      </p:sp>
    </p:spTree>
    <p:extLst>
      <p:ext uri="{BB962C8B-B14F-4D97-AF65-F5344CB8AC3E}">
        <p14:creationId xmlns:p14="http://schemas.microsoft.com/office/powerpoint/2010/main" val="3512447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CC009B9E-FFDA-4F24-A2B0-FFCABF0235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8690" y="12821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Environmental Design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440BE27-348A-49D6-B31A-1E05856B769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978269" y="1114742"/>
            <a:ext cx="9111762" cy="5157104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508C4290-DE53-44B1-BC5E-284246A365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182" y="871297"/>
            <a:ext cx="9791700" cy="4351338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Acoustical system</a:t>
            </a:r>
          </a:p>
          <a:p>
            <a:pPr marL="0" indent="0">
              <a:buNone/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Loudspeakers design</a:t>
            </a: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C60C37F-B9DC-4A2E-9E0F-E40CFE0DA2E9}"/>
              </a:ext>
            </a:extLst>
          </p:cNvPr>
          <p:cNvSpPr/>
          <p:nvPr/>
        </p:nvSpPr>
        <p:spPr>
          <a:xfrm>
            <a:off x="4425475" y="6271846"/>
            <a:ext cx="4596130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dirty="0" smtClean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43: </a:t>
            </a:r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Loudspeaker design for ground floor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779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04833D24-FDB9-4187-9F3B-ED4C1B29CC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8690" y="12821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Environmental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5516D8-5886-48E2-A164-07CB6FEB2E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182" y="871297"/>
            <a:ext cx="9791700" cy="4351338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Photovoltaic system design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65823AB-CEEC-4F19-A4B6-6A11FD49503E}"/>
              </a:ext>
            </a:extLst>
          </p:cNvPr>
          <p:cNvSpPr/>
          <p:nvPr/>
        </p:nvSpPr>
        <p:spPr>
          <a:xfrm>
            <a:off x="415182" y="1635365"/>
            <a:ext cx="59777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We will design solar cells by the PV syst program as described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BC276D2-7E71-47AD-A22A-F89E2338BED3}"/>
              </a:ext>
            </a:extLst>
          </p:cNvPr>
          <p:cNvSpPr/>
          <p:nvPr/>
        </p:nvSpPr>
        <p:spPr>
          <a:xfrm>
            <a:off x="627540" y="2420166"/>
            <a:ext cx="6096000" cy="2017668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lnSpc>
                <a:spcPct val="150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 number of modules = 154 panel 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 maximum KWP generated = 36 KWP.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Number of invertors = 3 invertors.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Area of system = 300 m</a:t>
            </a:r>
            <a:r>
              <a:rPr lang="en-US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A89181A-F2B1-4E6E-B96A-5D69CAC3A86F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5569611" y="2569473"/>
            <a:ext cx="5791200" cy="321863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BB130651-FDFE-4ED3-BCD2-2318C8448397}"/>
              </a:ext>
            </a:extLst>
          </p:cNvPr>
          <p:cNvSpPr/>
          <p:nvPr/>
        </p:nvSpPr>
        <p:spPr>
          <a:xfrm>
            <a:off x="7149251" y="5852074"/>
            <a:ext cx="3309560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dirty="0" smtClean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44: </a:t>
            </a:r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PV system distribution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6995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4E084B0-8376-4D95-8E66-AF829EF1AD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8690" y="12821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Environmental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D99D00-94BD-4777-BD1B-38A60DE47D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182" y="871297"/>
            <a:ext cx="9791700" cy="4351338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Overshadowing 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CAD6F24-7BBA-4D29-822E-1022CF80E14D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199" y="1498282"/>
            <a:ext cx="6969369" cy="448842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11C24824-3AB5-4B58-AEF0-E02E65A2E0B6}"/>
              </a:ext>
            </a:extLst>
          </p:cNvPr>
          <p:cNvSpPr/>
          <p:nvPr/>
        </p:nvSpPr>
        <p:spPr>
          <a:xfrm>
            <a:off x="5456519" y="5986703"/>
            <a:ext cx="2826415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Figure </a:t>
            </a:r>
            <a:r>
              <a:rPr lang="en-US" dirty="0" smtClean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45: </a:t>
            </a:r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Sun path diagram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574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91DA628F-F536-4718-87D0-125FE68EB4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8690" y="12821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Environmental Design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6FCF053-39B8-4DFC-A449-F6D14716266A}"/>
              </a:ext>
            </a:extLst>
          </p:cNvPr>
          <p:cNvSpPr/>
          <p:nvPr/>
        </p:nvSpPr>
        <p:spPr>
          <a:xfrm>
            <a:off x="796182" y="2865977"/>
            <a:ext cx="9029700" cy="31207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Energy per Conditioned Building Area [kWh/m</a:t>
            </a: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²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] = </a:t>
            </a:r>
            <a:r>
              <a:rPr lang="en-US" sz="2400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171 kWh/m</a:t>
            </a:r>
            <a:r>
              <a:rPr lang="en-US" sz="2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²</a:t>
            </a:r>
            <a:r>
              <a:rPr lang="en-US" sz="2400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Cooling Load =</a:t>
            </a:r>
            <a:r>
              <a:rPr lang="en-US" sz="2400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136.10  </a:t>
            </a:r>
            <a:r>
              <a:rPr lang="en-US" sz="2400" b="1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KWh</a:t>
            </a:r>
            <a:r>
              <a:rPr lang="en-US" sz="2400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</a:p>
          <a:p>
            <a:pPr>
              <a:lnSpc>
                <a:spcPct val="150000"/>
              </a:lnSpc>
              <a:spcAft>
                <a:spcPts val="800"/>
              </a:spcAft>
            </a:pP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Heating Load = </a:t>
            </a:r>
            <a:r>
              <a:rPr lang="en-US" sz="2400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55.18 </a:t>
            </a:r>
            <a:r>
              <a:rPr lang="en-US" sz="2400" b="1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KWh</a:t>
            </a:r>
            <a:r>
              <a:rPr lang="en-US" sz="2400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r>
              <a:rPr lang="ar-JO" sz="2400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 </a:t>
            </a:r>
            <a:endParaRPr lang="en-US" sz="2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9984477-1A4D-4A6C-9F1A-B768B8CF24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182" y="1164374"/>
            <a:ext cx="9791700" cy="1600326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Energy consumption, Heating and Cooling load </a:t>
            </a: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builder program was used to calculate: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263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4755A2AF-17D0-4302-BB2F-850F0C21D3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8690" y="12821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Environmental Design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6379DD8D-90B9-4362-834E-A286B449E4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182" y="1164374"/>
            <a:ext cx="9791700" cy="1600326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Daylighting</a:t>
            </a:r>
          </a:p>
          <a:p>
            <a:pPr marL="0" indent="0">
              <a:buNone/>
            </a:pPr>
            <a:r>
              <a:rPr lang="en-US" sz="2400" dirty="0">
                <a:latin typeface="Times New Roman" panose="02020603050405020304" pitchFamily="18" charset="0"/>
                <a:cs typeface="Arial" panose="020B0604020202020204" pitchFamily="34" charset="0"/>
              </a:rPr>
              <a:t>Natural light is essential for buildings</a:t>
            </a: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101FC6F-C5F9-4207-9332-0C16FDF006DA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6646" y="2149203"/>
            <a:ext cx="6710401" cy="4042289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8DB2A95A-C16C-46B2-89B2-56FCE1F3F59D}"/>
              </a:ext>
            </a:extLst>
          </p:cNvPr>
          <p:cNvSpPr/>
          <p:nvPr/>
        </p:nvSpPr>
        <p:spPr>
          <a:xfrm>
            <a:off x="4470227" y="6191492"/>
            <a:ext cx="39549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dirty="0" smtClean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46: </a:t>
            </a:r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Basement daylight simulation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267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3A0B082-3037-4D9B-8670-AC5E678A19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8690" y="12821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Environmental Design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58C625C2-E121-4FBE-B51B-D0154FB2FB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182" y="1164374"/>
            <a:ext cx="9791700" cy="1600326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Daylighting</a:t>
            </a: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3BE06D2-43BD-4CD4-80C3-4108B5A69FBC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481" b="8668"/>
          <a:stretch/>
        </p:blipFill>
        <p:spPr bwMode="auto">
          <a:xfrm>
            <a:off x="3182840" y="1593581"/>
            <a:ext cx="7473437" cy="390454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5C5F680B-CBC2-42A3-B882-3CDC80A34C96}"/>
              </a:ext>
            </a:extLst>
          </p:cNvPr>
          <p:cNvSpPr/>
          <p:nvPr/>
        </p:nvSpPr>
        <p:spPr>
          <a:xfrm>
            <a:off x="5163607" y="5521621"/>
            <a:ext cx="4256294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Figure </a:t>
            </a:r>
            <a:r>
              <a:rPr lang="en-US" dirty="0" smtClean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47: </a:t>
            </a:r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Ground floor daylight simulation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6012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F0684578-6DFD-4FBC-9331-7439F10281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8309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Mechanical Design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58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3DED7A4-C9F7-4C3B-BE23-09FBEF0762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1435" y="1325563"/>
            <a:ext cx="10341902" cy="4595444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Storage Capacity 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Water Supply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System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Water Drainage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System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Ventilation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System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Swimming pool design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4188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C7A49551-EF98-44B9-83F8-6F39256839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8309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Mechanical Design 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DA927FC8-619B-40ED-B6B6-C0ADCAC22A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181" y="1164374"/>
            <a:ext cx="9791700" cy="1600326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Storage capacity</a:t>
            </a: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F7F60B8-059E-4954-83C8-986E71FCD69C}"/>
              </a:ext>
            </a:extLst>
          </p:cNvPr>
          <p:cNvSpPr/>
          <p:nvPr/>
        </p:nvSpPr>
        <p:spPr>
          <a:xfrm>
            <a:off x="415181" y="1964537"/>
            <a:ext cx="11679837" cy="3272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marR="0" indent="-285750" algn="just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21212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The capacity of underground storage tank </a:t>
            </a:r>
            <a:r>
              <a:rPr lang="en-US" sz="2400" b="1" dirty="0">
                <a:solidFill>
                  <a:srgbClr val="21212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=  67.5 m</a:t>
            </a:r>
            <a:r>
              <a:rPr lang="en-US" sz="2400" b="1" baseline="30000" dirty="0">
                <a:solidFill>
                  <a:srgbClr val="21212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3</a:t>
            </a:r>
            <a:r>
              <a:rPr lang="en-US" sz="2400" b="1" dirty="0">
                <a:solidFill>
                  <a:srgbClr val="21212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/ per week.</a:t>
            </a:r>
            <a:endParaRPr lang="en-US" sz="2400" b="1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742950" marR="0" indent="-285750" algn="just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21212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For the roof tank capacity = 67.5 / 5 = </a:t>
            </a:r>
            <a:r>
              <a:rPr lang="en-US" sz="2400" b="1" dirty="0">
                <a:solidFill>
                  <a:srgbClr val="21212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13.5 m</a:t>
            </a:r>
            <a:r>
              <a:rPr lang="en-US" sz="2400" b="1" baseline="30000" dirty="0">
                <a:solidFill>
                  <a:srgbClr val="21212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3 </a:t>
            </a:r>
            <a:r>
              <a:rPr lang="en-US" sz="2400" b="1" dirty="0">
                <a:solidFill>
                  <a:srgbClr val="21212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/ per day. </a:t>
            </a:r>
          </a:p>
          <a:p>
            <a:pPr marL="742950" indent="-285750" algn="just">
              <a:lnSpc>
                <a:spcPct val="150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21212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The amount of rain water collection =  </a:t>
            </a:r>
            <a:r>
              <a:rPr lang="en-US" sz="2400" b="1" dirty="0">
                <a:solidFill>
                  <a:srgbClr val="21212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330 m³ / per year </a:t>
            </a:r>
            <a:r>
              <a:rPr lang="en-US" sz="2400" dirty="0">
                <a:solidFill>
                  <a:srgbClr val="21212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(underground flush tank)</a:t>
            </a:r>
          </a:p>
          <a:p>
            <a:pPr marL="742950" indent="-285750" algn="just">
              <a:lnSpc>
                <a:spcPct val="150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endParaRPr lang="en-US" sz="2400" dirty="0">
              <a:solidFill>
                <a:srgbClr val="212121"/>
              </a:solidFill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marL="457200" marR="0" algn="just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endParaRPr lang="en-US" sz="2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7580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A328A9-8F5D-4E00-8F5D-E38B84D268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55108"/>
            <a:ext cx="9791700" cy="4351338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Sun path</a:t>
            </a: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393A4C0-4E20-4BB7-89D0-3DE4CFBBE4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5546" y="1754525"/>
            <a:ext cx="6276513" cy="4296662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8B92B372-AC8C-4C8B-ACC5-F13414332AB5}"/>
              </a:ext>
            </a:extLst>
          </p:cNvPr>
          <p:cNvSpPr/>
          <p:nvPr/>
        </p:nvSpPr>
        <p:spPr>
          <a:xfrm>
            <a:off x="4394363" y="6115024"/>
            <a:ext cx="31191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solidFill>
                  <a:srgbClr val="0070C0"/>
                </a:solidFill>
                <a:latin typeface="Times New Roman" panose="02020603050405020304" pitchFamily="18" charset="0"/>
              </a:rPr>
              <a:t>Figure </a:t>
            </a:r>
            <a:r>
              <a:rPr lang="ar-SA" i="1" dirty="0" smtClean="0">
                <a:solidFill>
                  <a:srgbClr val="0070C0"/>
                </a:solidFill>
                <a:latin typeface="Times New Roman" panose="02020603050405020304" pitchFamily="18" charset="0"/>
              </a:rPr>
              <a:t>3</a:t>
            </a:r>
            <a:r>
              <a:rPr lang="en-US" i="1" dirty="0" smtClean="0">
                <a:solidFill>
                  <a:srgbClr val="0070C0"/>
                </a:solidFill>
                <a:latin typeface="Times New Roman" panose="02020603050405020304" pitchFamily="18" charset="0"/>
              </a:rPr>
              <a:t>: </a:t>
            </a:r>
            <a:r>
              <a:rPr lang="en-US" i="1" dirty="0">
                <a:solidFill>
                  <a:srgbClr val="0070C0"/>
                </a:solidFill>
                <a:latin typeface="Times New Roman" panose="02020603050405020304" pitchFamily="18" charset="0"/>
              </a:rPr>
              <a:t>sun path of the land 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F471484F-AF7C-41FF-9AA8-14BA69C14172}"/>
              </a:ext>
            </a:extLst>
          </p:cNvPr>
          <p:cNvSpPr txBox="1">
            <a:spLocks/>
          </p:cNvSpPr>
          <p:nvPr/>
        </p:nvSpPr>
        <p:spPr>
          <a:xfrm>
            <a:off x="2190935" y="0"/>
            <a:ext cx="9029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rgbClr val="001D58"/>
                </a:solidFill>
              </a:rPr>
              <a:t>Site Analysis</a:t>
            </a:r>
            <a:endParaRPr lang="en-US" b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682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C7A49551-EF98-44B9-83F8-6F39256839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8309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Mechanical Design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AA62FC-85F5-40AB-A55B-BF1BE3F306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181" y="1164373"/>
            <a:ext cx="9791700" cy="40523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Water Supply System</a:t>
            </a:r>
          </a:p>
          <a:p>
            <a:pPr marL="0" indent="0">
              <a:buNone/>
            </a:pPr>
            <a:endParaRPr lang="en-US" sz="2400" b="1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have two type systems </a:t>
            </a:r>
          </a:p>
          <a:p>
            <a:pPr marL="0" indent="0">
              <a:buNone/>
            </a:pPr>
            <a:endParaRPr lang="en-US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flush tank from storm tank 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other functions from fresh tank </a:t>
            </a: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967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C7A49551-EF98-44B9-83F8-6F39256839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8309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Mechanical Design 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1B195B5F-A5A5-4CBB-A2A6-12081BBC87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181" y="1164373"/>
            <a:ext cx="9791700" cy="40523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Water Supply System</a:t>
            </a:r>
          </a:p>
          <a:p>
            <a:pPr marL="0" indent="0">
              <a:buNone/>
            </a:pPr>
            <a:r>
              <a:rPr lang="en-US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Pipes Diameters</a:t>
            </a: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Types of pipes: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Stainless Steel for Vertical pipes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PVC for horizontal and branch pipes</a:t>
            </a: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974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C7A49551-EF98-44B9-83F8-6F39256839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8309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Mechanical Design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8A3796-AAE9-4634-96CC-9A93756394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181" y="1164373"/>
            <a:ext cx="9791700" cy="40523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Water Supply System</a:t>
            </a:r>
          </a:p>
          <a:p>
            <a:pPr marL="0" indent="0">
              <a:buNone/>
            </a:pPr>
            <a:r>
              <a:rPr lang="en-US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Basement Floor</a:t>
            </a: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0DB07A9-CE88-45BC-AA69-52C783A16812}"/>
              </a:ext>
            </a:extLst>
          </p:cNvPr>
          <p:cNvSpPr/>
          <p:nvPr/>
        </p:nvSpPr>
        <p:spPr>
          <a:xfrm>
            <a:off x="2218309" y="2744733"/>
            <a:ext cx="726432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Table </a:t>
            </a:r>
            <a:r>
              <a:rPr lang="en-US" dirty="0" smtClean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11: </a:t>
            </a:r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Pipes diameters for basement floor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929F81E-44AB-41D2-9F80-AA4031E3EE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5171" y="3114065"/>
            <a:ext cx="10326024" cy="2337166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632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C7A49551-EF98-44B9-83F8-6F39256839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8309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Mechanical Design 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F464E309-4C45-48FB-ABF9-24D46DF988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181" y="1164373"/>
            <a:ext cx="9791700" cy="40523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Water Supply System</a:t>
            </a:r>
          </a:p>
          <a:p>
            <a:pPr marL="0" indent="0">
              <a:buNone/>
            </a:pPr>
            <a:r>
              <a:rPr lang="en-US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Basement Floor</a:t>
            </a: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20B5A5B-690C-4C70-8800-C229932EEDEE}"/>
              </a:ext>
            </a:extLst>
          </p:cNvPr>
          <p:cNvSpPr/>
          <p:nvPr/>
        </p:nvSpPr>
        <p:spPr>
          <a:xfrm>
            <a:off x="-362851" y="5650618"/>
            <a:ext cx="726432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dirty="0" smtClean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48: </a:t>
            </a:r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Pipes distribution for basement floor-East Side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DAE5BC3-7830-4873-92AE-F8BE3332E2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629" y="2037984"/>
            <a:ext cx="5653371" cy="349308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9C3C8F2-3DF6-4D61-93FA-9C725ACCF3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65853" y="2037984"/>
            <a:ext cx="3696390" cy="3493088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490E4BA0-EAC3-4882-B4B2-072CD1D1C1E4}"/>
              </a:ext>
            </a:extLst>
          </p:cNvPr>
          <p:cNvSpPr/>
          <p:nvPr/>
        </p:nvSpPr>
        <p:spPr>
          <a:xfrm>
            <a:off x="5581883" y="5650618"/>
            <a:ext cx="726432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dirty="0" smtClean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49: </a:t>
            </a:r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Pipes distribution for basement floor-West Side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9278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C7A49551-EF98-44B9-83F8-6F39256839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8309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Mechanical Design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B4AAFE-2E4A-48AD-9031-A87C6A4D29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181" y="1164373"/>
            <a:ext cx="9791700" cy="40523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Water Supply System</a:t>
            </a:r>
          </a:p>
          <a:p>
            <a:pPr marL="0" indent="0">
              <a:buNone/>
            </a:pPr>
            <a:r>
              <a:rPr lang="en-US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Ground Floor</a:t>
            </a: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36BAF15-57E4-4F58-ADE7-524D77217ABA}"/>
              </a:ext>
            </a:extLst>
          </p:cNvPr>
          <p:cNvSpPr/>
          <p:nvPr/>
        </p:nvSpPr>
        <p:spPr>
          <a:xfrm>
            <a:off x="2218309" y="2439837"/>
            <a:ext cx="726432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Table </a:t>
            </a:r>
            <a:r>
              <a:rPr lang="en-US" dirty="0" smtClean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Pipes diameters for ground floor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7D4675F-9147-43FF-8BD9-24A2C086FA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0973" y="2997490"/>
            <a:ext cx="6430053" cy="2249633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228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C7A49551-EF98-44B9-83F8-6F39256839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8309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Mechanical Design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FA66488-AC1D-40DC-A49E-55D734E144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3225" y="1742342"/>
            <a:ext cx="7044837" cy="4260885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479C3B3-3EBA-4BE1-A126-1ABE371FA0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181" y="1164373"/>
            <a:ext cx="9791700" cy="40523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Water Supply System</a:t>
            </a:r>
          </a:p>
          <a:p>
            <a:pPr marL="0" indent="0">
              <a:buNone/>
            </a:pPr>
            <a:r>
              <a:rPr lang="en-US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Ground Floor</a:t>
            </a: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CA5798D-A1C9-40C7-998F-3F545BC8D675}"/>
              </a:ext>
            </a:extLst>
          </p:cNvPr>
          <p:cNvSpPr/>
          <p:nvPr/>
        </p:nvSpPr>
        <p:spPr>
          <a:xfrm>
            <a:off x="2833478" y="6050674"/>
            <a:ext cx="726432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dirty="0" smtClean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50: </a:t>
            </a:r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Pipes distribution for Ground floor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65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574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C7A49551-EF98-44B9-83F8-6F39256839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8309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Mechanical Design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4C99AED-84C4-473D-AFA1-4D7DE4C816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4139" y="2903672"/>
            <a:ext cx="10523721" cy="2218593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F015375-7E2C-4D66-9047-49107A15B5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181" y="1164373"/>
            <a:ext cx="9791700" cy="40523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Water Supply System</a:t>
            </a:r>
          </a:p>
          <a:p>
            <a:pPr marL="0" indent="0">
              <a:buNone/>
            </a:pPr>
            <a:r>
              <a:rPr lang="en-US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First Floor</a:t>
            </a: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7E5CC52-AE54-4DE1-B544-737F4469E513}"/>
              </a:ext>
            </a:extLst>
          </p:cNvPr>
          <p:cNvSpPr/>
          <p:nvPr/>
        </p:nvSpPr>
        <p:spPr>
          <a:xfrm>
            <a:off x="2218309" y="2439837"/>
            <a:ext cx="726432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Table </a:t>
            </a:r>
            <a:r>
              <a:rPr lang="en-US" dirty="0" smtClean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13: </a:t>
            </a:r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Pipes diameters for first floor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66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535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C7A49551-EF98-44B9-83F8-6F39256839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8309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Mechanical Design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40587FB-27BD-4E5F-8725-DAFBC9ECE1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32064" y="2243821"/>
            <a:ext cx="4704976" cy="3817012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45A6664-95A1-4419-B391-903F8219F81D}"/>
              </a:ext>
            </a:extLst>
          </p:cNvPr>
          <p:cNvSpPr/>
          <p:nvPr/>
        </p:nvSpPr>
        <p:spPr>
          <a:xfrm>
            <a:off x="-732265" y="6084281"/>
            <a:ext cx="726432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dirty="0" smtClean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51: </a:t>
            </a:r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Pipes distribution for first floor-West side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F3A6BCD-A6F0-47B6-B6DB-A22459013C2A}"/>
              </a:ext>
            </a:extLst>
          </p:cNvPr>
          <p:cNvSpPr/>
          <p:nvPr/>
        </p:nvSpPr>
        <p:spPr>
          <a:xfrm>
            <a:off x="5252387" y="6072557"/>
            <a:ext cx="726432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dirty="0" smtClean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52: </a:t>
            </a:r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Pipes distribution for first floor-East side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C5D73DF-D1E4-4034-86B8-05D74476F2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181" y="1164373"/>
            <a:ext cx="9791700" cy="40523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Water Supply System</a:t>
            </a:r>
          </a:p>
          <a:p>
            <a:pPr marL="0" indent="0">
              <a:buNone/>
            </a:pPr>
            <a:r>
              <a:rPr lang="en-US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First Floor</a:t>
            </a: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18544EB-7C88-4318-BCA9-345A0714F5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8545" y="2243821"/>
            <a:ext cx="4073763" cy="3831277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67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3585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C7A49551-EF98-44B9-83F8-6F39256839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8309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Mechanical Design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63CF6-79D2-4944-9966-03F802E71F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181" y="1164373"/>
            <a:ext cx="9791700" cy="40523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Water Supply System</a:t>
            </a:r>
          </a:p>
          <a:p>
            <a:pPr marL="0" indent="0">
              <a:buNone/>
            </a:pPr>
            <a:r>
              <a:rPr lang="en-US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Second Floor</a:t>
            </a: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5B2C794-9906-4D16-A7D6-82C6EA1C27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1376" y="2959722"/>
            <a:ext cx="10276264" cy="2106492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4382610B-41B7-4977-AAD4-A00EA8B2DE22}"/>
              </a:ext>
            </a:extLst>
          </p:cNvPr>
          <p:cNvSpPr/>
          <p:nvPr/>
        </p:nvSpPr>
        <p:spPr>
          <a:xfrm>
            <a:off x="2218309" y="2439837"/>
            <a:ext cx="726432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Table </a:t>
            </a:r>
            <a:r>
              <a:rPr lang="en-US" dirty="0" smtClean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14: </a:t>
            </a:r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Pipes diameters for first floor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68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370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C7A49551-EF98-44B9-83F8-6F39256839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8309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Mechanical Design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339E451-6C32-49F1-A162-5A9CDACB9A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8067" y="2198810"/>
            <a:ext cx="5705842" cy="404479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97962F2-C69B-4B65-9DB8-B11433B2D2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36180" y="2206410"/>
            <a:ext cx="4533988" cy="4044795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A1DEE57-C74D-4A8E-B6DF-976BF5D82B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181" y="1164373"/>
            <a:ext cx="9791700" cy="40523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Water Supply System</a:t>
            </a:r>
          </a:p>
          <a:p>
            <a:pPr marL="0" indent="0">
              <a:buNone/>
            </a:pPr>
            <a:r>
              <a:rPr lang="en-US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Second Floor</a:t>
            </a: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5F91E6E-5349-4C31-87A5-C97E9B438275}"/>
              </a:ext>
            </a:extLst>
          </p:cNvPr>
          <p:cNvSpPr/>
          <p:nvPr/>
        </p:nvSpPr>
        <p:spPr>
          <a:xfrm>
            <a:off x="-361035" y="6251205"/>
            <a:ext cx="726432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dirty="0" smtClean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53: </a:t>
            </a:r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Pipes distribution for second floor-West side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5528D41-C826-47C6-8FB6-5FB760AD3DC5}"/>
              </a:ext>
            </a:extLst>
          </p:cNvPr>
          <p:cNvSpPr/>
          <p:nvPr/>
        </p:nvSpPr>
        <p:spPr>
          <a:xfrm>
            <a:off x="5690547" y="6243605"/>
            <a:ext cx="726432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dirty="0" smtClean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54: </a:t>
            </a:r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Pipes distribution for second floor-East side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69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852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EE4203-C736-42C5-926B-48E67D9C59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3109" y="1417253"/>
            <a:ext cx="9791700" cy="4351338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Noise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57F5A24-6B76-4806-B00E-2E9A39A69E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8583" y="1850125"/>
            <a:ext cx="5640751" cy="4436134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F88634D4-243E-4F44-A62F-DD6AA9AFA6CB}"/>
              </a:ext>
            </a:extLst>
          </p:cNvPr>
          <p:cNvSpPr/>
          <p:nvPr/>
        </p:nvSpPr>
        <p:spPr>
          <a:xfrm>
            <a:off x="4081517" y="6308209"/>
            <a:ext cx="35850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solidFill>
                  <a:srgbClr val="0070C0"/>
                </a:solidFill>
                <a:latin typeface="Times New Roman" panose="02020603050405020304" pitchFamily="18" charset="0"/>
              </a:rPr>
              <a:t>Figure </a:t>
            </a:r>
            <a:r>
              <a:rPr lang="ar-SA" i="1" dirty="0" smtClean="0">
                <a:solidFill>
                  <a:srgbClr val="0070C0"/>
                </a:solidFill>
                <a:latin typeface="Times New Roman" panose="02020603050405020304" pitchFamily="18" charset="0"/>
              </a:rPr>
              <a:t>4</a:t>
            </a:r>
            <a:r>
              <a:rPr lang="en-US" i="1" dirty="0" smtClean="0">
                <a:solidFill>
                  <a:srgbClr val="0070C0"/>
                </a:solidFill>
                <a:latin typeface="Times New Roman" panose="02020603050405020304" pitchFamily="18" charset="0"/>
              </a:rPr>
              <a:t>:noise </a:t>
            </a:r>
            <a:r>
              <a:rPr lang="en-US" i="1" dirty="0">
                <a:solidFill>
                  <a:srgbClr val="0070C0"/>
                </a:solidFill>
                <a:latin typeface="Times New Roman" panose="02020603050405020304" pitchFamily="18" charset="0"/>
              </a:rPr>
              <a:t>sources on building 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D367D1C2-A5CE-491B-8464-E297D6015F85}"/>
              </a:ext>
            </a:extLst>
          </p:cNvPr>
          <p:cNvSpPr txBox="1">
            <a:spLocks/>
          </p:cNvSpPr>
          <p:nvPr/>
        </p:nvSpPr>
        <p:spPr>
          <a:xfrm>
            <a:off x="2190935" y="0"/>
            <a:ext cx="9029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rgbClr val="001D58"/>
                </a:solidFill>
              </a:rPr>
              <a:t>Site Analysis</a:t>
            </a:r>
            <a:endParaRPr lang="en-US" b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3738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C7A49551-EF98-44B9-83F8-6F39256839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8309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Mechanical Design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B69067-BE3F-44F5-84DA-3691CA59BF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181" y="1164373"/>
            <a:ext cx="10463834" cy="53653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Water Drainage System</a:t>
            </a:r>
          </a:p>
          <a:p>
            <a:pPr marL="0" indent="0">
              <a:buNone/>
            </a:pP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Three types of drainage water systems:</a:t>
            </a:r>
          </a:p>
          <a:p>
            <a:pPr marL="0" indent="0">
              <a:buNone/>
            </a:pPr>
            <a:endParaRPr 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Black water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use 4 inch stakes with slope 1% for all WC's.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Grey water 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use 2 inch with slope 2% for lavatories.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Rain water 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use 4 inch with slope 1%</a:t>
            </a:r>
          </a:p>
          <a:p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use 6 inch with slope 1% between manholes.</a:t>
            </a:r>
          </a:p>
          <a:p>
            <a:pPr marL="0" indent="0"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70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1885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C7A49551-EF98-44B9-83F8-6F39256839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8309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Mechanical Design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42542E2-49E7-4D11-81AC-87062AA3BC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8287" y="1864825"/>
            <a:ext cx="6244372" cy="4052395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DEFCE611-B983-442C-A020-B40B811F0A36}"/>
              </a:ext>
            </a:extLst>
          </p:cNvPr>
          <p:cNvSpPr/>
          <p:nvPr/>
        </p:nvSpPr>
        <p:spPr>
          <a:xfrm>
            <a:off x="2218309" y="6104270"/>
            <a:ext cx="726432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dirty="0" smtClean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55: </a:t>
            </a:r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drainage system for ground floor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F61A639-4D7D-4AA9-989B-F47421A977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181" y="1164373"/>
            <a:ext cx="9791700" cy="40523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Water Drainage System</a:t>
            </a:r>
          </a:p>
          <a:p>
            <a:pPr marL="0" indent="0">
              <a:buNone/>
            </a:pPr>
            <a:r>
              <a:rPr lang="en-US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Ground floor</a:t>
            </a: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71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823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C7A49551-EF98-44B9-83F8-6F39256839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8309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Mechanical Design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5D1E75E-873D-44FC-B0DD-F3EE3ED947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52538" y="2098967"/>
            <a:ext cx="4795471" cy="42821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913EE1B-CA51-4F54-AF0D-4094769803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3991" y="2098968"/>
            <a:ext cx="4445476" cy="4282173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A664905-3785-4807-BEE3-BA1DEE7B01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181" y="1164373"/>
            <a:ext cx="9791700" cy="40523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Water Drainage System</a:t>
            </a:r>
          </a:p>
          <a:p>
            <a:pPr marL="0" indent="0">
              <a:buNone/>
            </a:pPr>
            <a:r>
              <a:rPr lang="en-US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First floor</a:t>
            </a: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FD9A94E-52CB-46AE-9B0A-42A8E7E7FE14}"/>
              </a:ext>
            </a:extLst>
          </p:cNvPr>
          <p:cNvSpPr/>
          <p:nvPr/>
        </p:nvSpPr>
        <p:spPr>
          <a:xfrm>
            <a:off x="-465436" y="6488668"/>
            <a:ext cx="726432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dirty="0" smtClean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56: </a:t>
            </a:r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drainage system for first floor-West side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5DA8043-1346-4C4B-9160-3F1EB1D40D10}"/>
              </a:ext>
            </a:extLst>
          </p:cNvPr>
          <p:cNvSpPr/>
          <p:nvPr/>
        </p:nvSpPr>
        <p:spPr>
          <a:xfrm>
            <a:off x="5218108" y="6488668"/>
            <a:ext cx="726432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dirty="0" smtClean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57: </a:t>
            </a:r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drainage system for first floor-East side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72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109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C7A49551-EF98-44B9-83F8-6F39256839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8309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Mechanical Design 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A664905-3785-4807-BEE3-BA1DEE7B01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181" y="1164373"/>
            <a:ext cx="9791700" cy="40523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Water Drainage System</a:t>
            </a:r>
          </a:p>
          <a:p>
            <a:pPr marL="0" indent="0">
              <a:buNone/>
            </a:pPr>
            <a:r>
              <a:rPr lang="en-US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Second floor</a:t>
            </a: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FD9A94E-52CB-46AE-9B0A-42A8E7E7FE14}"/>
              </a:ext>
            </a:extLst>
          </p:cNvPr>
          <p:cNvSpPr/>
          <p:nvPr/>
        </p:nvSpPr>
        <p:spPr>
          <a:xfrm>
            <a:off x="-531170" y="6313530"/>
            <a:ext cx="726432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dirty="0" smtClean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58: </a:t>
            </a:r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drainage system for second floor-West side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5DA8043-1346-4C4B-9160-3F1EB1D40D10}"/>
              </a:ext>
            </a:extLst>
          </p:cNvPr>
          <p:cNvSpPr/>
          <p:nvPr/>
        </p:nvSpPr>
        <p:spPr>
          <a:xfrm>
            <a:off x="5110726" y="6308766"/>
            <a:ext cx="726432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dirty="0" smtClean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59: </a:t>
            </a:r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drainage system for second floor-East side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3086C3F-3EDF-4786-BB77-C83ED0384F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60583" y="2104183"/>
            <a:ext cx="4764617" cy="410551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78B4FE2-DE6C-456C-9BB8-5D06D410BF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800" y="2104183"/>
            <a:ext cx="4764616" cy="411027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73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042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CADBF63-890C-440E-ADC4-40025768C1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8309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Mechanical Design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D7B7D6-6636-4D73-B15F-2CE56F9CBC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181" y="1164373"/>
            <a:ext cx="9791700" cy="40523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Water Drainage System</a:t>
            </a:r>
          </a:p>
          <a:p>
            <a:pPr marL="0" indent="0">
              <a:buNone/>
            </a:pPr>
            <a:r>
              <a:rPr lang="en-US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Rain Water drainage </a:t>
            </a: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23B1F4F-18E5-480F-BF1D-AE52E40404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4020" y="2161566"/>
            <a:ext cx="8353425" cy="421957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74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927315" y="6381141"/>
            <a:ext cx="39002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60: Rain </a:t>
            </a:r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Water </a:t>
            </a:r>
            <a:r>
              <a:rPr lang="en-US" dirty="0" smtClean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drainage system  </a:t>
            </a:r>
            <a:endParaRPr lang="en-US" dirty="0">
              <a:solidFill>
                <a:srgbClr val="4472C4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0463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CADBF63-890C-440E-ADC4-40025768C1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8309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Mechanical Design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946E69-5DF4-4A6D-B759-E3BB742061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181" y="1164373"/>
            <a:ext cx="9791700" cy="40523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Ventilation System</a:t>
            </a:r>
          </a:p>
          <a:p>
            <a:pPr marL="0" indent="0">
              <a:buNone/>
            </a:pPr>
            <a:r>
              <a:rPr lang="en-US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6597C4A-33CC-40E1-A1BB-29635AD85D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532" y="1641232"/>
            <a:ext cx="8606936" cy="4788619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75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483866" y="6390997"/>
            <a:ext cx="41367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dirty="0" smtClean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61 Ventilation </a:t>
            </a:r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System for basement</a:t>
            </a:r>
          </a:p>
        </p:txBody>
      </p:sp>
    </p:spTree>
    <p:extLst>
      <p:ext uri="{BB962C8B-B14F-4D97-AF65-F5344CB8AC3E}">
        <p14:creationId xmlns:p14="http://schemas.microsoft.com/office/powerpoint/2010/main" val="245298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C71B1F-149A-4F36-82AF-A405F71BF9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8309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Mechanical Design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4FC298-1851-449E-B966-4789C766C8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180" y="1164372"/>
            <a:ext cx="11542358" cy="599842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Swimming pool design</a:t>
            </a: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water used to fill the swimming pool will be from the storm tank after being purified and sterilized.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use four holes on the side of pond to enter the water.</a:t>
            </a:r>
            <a:endParaRPr lang="ar-S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ar-S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use two holes on the bottom of pond to drainage the water.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use sand pressure filter (rapid sand filter), which works at a filtration rate of 120-150 liters / minute.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Volume of compensation tank = 4.5 m</a:t>
            </a:r>
            <a:r>
              <a:rPr lang="en-US" sz="2100" dirty="0">
                <a:latin typeface="Calibri" panose="020F0502020204030204" pitchFamily="34" charset="0"/>
                <a:cs typeface="Calibri" panose="020F0502020204030204" pitchFamily="34" charset="0"/>
              </a:rPr>
              <a:t>³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use chlorine to sterilization with flow rate = 3.44 Kg/hr.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ar-S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ar-S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76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373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6408B9-DD9F-4A07-8BBA-F7E9250962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8309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Mechanical Design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569B13-F3C5-4FF8-BEB2-4CE177D4BD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181" y="1164373"/>
            <a:ext cx="11284450" cy="57874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Swimming pool design</a:t>
            </a:r>
          </a:p>
          <a:p>
            <a:pPr marL="0" indent="0">
              <a:buNone/>
            </a:pPr>
            <a:r>
              <a:rPr lang="en-US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Filter specification </a:t>
            </a:r>
          </a:p>
          <a:p>
            <a:pPr marL="0" indent="0">
              <a:buNone/>
            </a:pPr>
            <a:endParaRPr lang="ar-SA" sz="18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ar-S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صورة 10">
            <a:extLst>
              <a:ext uri="{FF2B5EF4-FFF2-40B4-BE49-F238E27FC236}">
                <a16:creationId xmlns:a16="http://schemas.microsoft.com/office/drawing/2014/main" id="{0B849B32-4BB9-447A-8080-93C31EB32EF0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8192" y="2387182"/>
            <a:ext cx="3743227" cy="3732264"/>
          </a:xfrm>
          <a:prstGeom prst="rect">
            <a:avLst/>
          </a:prstGeom>
        </p:spPr>
      </p:pic>
      <p:pic>
        <p:nvPicPr>
          <p:cNvPr id="5" name="صورة 11">
            <a:extLst>
              <a:ext uri="{FF2B5EF4-FFF2-40B4-BE49-F238E27FC236}">
                <a16:creationId xmlns:a16="http://schemas.microsoft.com/office/drawing/2014/main" id="{3A3EC350-DAB7-4552-B716-70613D423378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5501419" y="2387182"/>
            <a:ext cx="3743227" cy="3732264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9DAA3F83-2C3D-41F5-BB2D-3E988A0D2F38}"/>
              </a:ext>
            </a:extLst>
          </p:cNvPr>
          <p:cNvSpPr/>
          <p:nvPr/>
        </p:nvSpPr>
        <p:spPr>
          <a:xfrm>
            <a:off x="4033709" y="6119446"/>
            <a:ext cx="2935420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dirty="0" smtClean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62: </a:t>
            </a:r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Filter specification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77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732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AF4E86-DF51-49F6-8BBA-3593DCE052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8309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Mechanical Design </a:t>
            </a:r>
          </a:p>
        </p:txBody>
      </p:sp>
      <p:pic>
        <p:nvPicPr>
          <p:cNvPr id="3" name="صورة 12">
            <a:extLst>
              <a:ext uri="{FF2B5EF4-FFF2-40B4-BE49-F238E27FC236}">
                <a16:creationId xmlns:a16="http://schemas.microsoft.com/office/drawing/2014/main" id="{BF51C68F-AF50-48E3-8985-56FC508D5FB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777096" y="2590469"/>
            <a:ext cx="4670596" cy="3164181"/>
          </a:xfrm>
          <a:prstGeom prst="rect">
            <a:avLst/>
          </a:prstGeom>
        </p:spPr>
      </p:pic>
      <p:pic>
        <p:nvPicPr>
          <p:cNvPr id="4" name="صورة 13">
            <a:extLst>
              <a:ext uri="{FF2B5EF4-FFF2-40B4-BE49-F238E27FC236}">
                <a16:creationId xmlns:a16="http://schemas.microsoft.com/office/drawing/2014/main" id="{85679338-2701-4AD6-8A32-F8C44D0E3884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6447692" y="2590470"/>
            <a:ext cx="3734899" cy="3164180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656CC7FE-77A8-4775-8B93-D55ADB3655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181" y="1164373"/>
            <a:ext cx="11284450" cy="57874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Swimming pool design</a:t>
            </a:r>
          </a:p>
          <a:p>
            <a:pPr marL="0" indent="0">
              <a:buNone/>
            </a:pPr>
            <a:r>
              <a:rPr lang="en-US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Pump specification </a:t>
            </a:r>
          </a:p>
          <a:p>
            <a:pPr marL="0" indent="0">
              <a:buNone/>
            </a:pPr>
            <a:endParaRPr lang="ar-SA" sz="18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ar-S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93F70DF-A90A-4C7C-A7AB-4973ABFA0CD3}"/>
              </a:ext>
            </a:extLst>
          </p:cNvPr>
          <p:cNvSpPr/>
          <p:nvPr/>
        </p:nvSpPr>
        <p:spPr>
          <a:xfrm>
            <a:off x="4778008" y="5754650"/>
            <a:ext cx="2973892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dirty="0" smtClean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63: </a:t>
            </a:r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Pump specification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78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083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044EEE-CB2F-47FF-8414-DC04DF5F7E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8309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Mechanical Design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246BED-AD7D-41A6-94D5-CD5872CE9F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181" y="1164373"/>
            <a:ext cx="11284450" cy="578741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Swimming pool design</a:t>
            </a:r>
          </a:p>
          <a:p>
            <a:pPr marL="0" indent="0">
              <a:buNone/>
            </a:pPr>
            <a:r>
              <a:rPr lang="en-US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Pipes diameters</a:t>
            </a:r>
          </a:p>
          <a:p>
            <a:pPr marL="0" indent="0">
              <a:buNone/>
            </a:pPr>
            <a:endParaRPr lang="en-US" sz="24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1800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Table 15: feeding pipes diameter</a:t>
            </a:r>
          </a:p>
          <a:p>
            <a:pPr marL="0" indent="0">
              <a:buNone/>
            </a:pPr>
            <a:endParaRPr lang="en-US" sz="2400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ar-SA" sz="2400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ar-SA" sz="18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ar-S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79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492" y="2964439"/>
            <a:ext cx="4505325" cy="310661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791341" y="2489936"/>
            <a:ext cx="3369512" cy="3416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30000"/>
              </a:spcBef>
              <a:buClr>
                <a:schemeClr val="accent3"/>
              </a:buClr>
            </a:pPr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Table </a:t>
            </a:r>
            <a:r>
              <a:rPr lang="en-US" dirty="0" smtClean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16: </a:t>
            </a:r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drainage pipes diameter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09158" y="2964439"/>
            <a:ext cx="4959381" cy="2355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5441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901F06-FB44-4BFE-8A49-66B441E667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37669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Site Analysis</a:t>
            </a:r>
            <a:endParaRPr 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E52011-269C-4C94-AB9D-746735F45E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536" y="1047143"/>
            <a:ext cx="9791700" cy="4351338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Areas and slope</a:t>
            </a:r>
          </a:p>
          <a:p>
            <a:pPr marL="0" indent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Area of land which school is built on equals to 5000 m² with slope 17 % approximately </a:t>
            </a:r>
          </a:p>
          <a:p>
            <a:pPr marL="0" indent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school building is built on 1100 m², which is 22% of total area of land.</a:t>
            </a:r>
          </a:p>
          <a:p>
            <a:pPr marL="0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00C7684-307C-4D1B-BDD1-5FDBBC0D81F0}"/>
              </a:ext>
            </a:extLst>
          </p:cNvPr>
          <p:cNvSpPr/>
          <p:nvPr/>
        </p:nvSpPr>
        <p:spPr>
          <a:xfrm>
            <a:off x="4658486" y="6488668"/>
            <a:ext cx="28867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solidFill>
                  <a:srgbClr val="0070C0"/>
                </a:solidFill>
                <a:latin typeface="Times New Roman" panose="02020603050405020304" pitchFamily="18" charset="0"/>
              </a:rPr>
              <a:t>Figure </a:t>
            </a:r>
            <a:r>
              <a:rPr lang="ar-SA" i="1" dirty="0" smtClean="0">
                <a:solidFill>
                  <a:srgbClr val="0070C0"/>
                </a:solidFill>
                <a:latin typeface="Times New Roman" panose="02020603050405020304" pitchFamily="18" charset="0"/>
              </a:rPr>
              <a:t>5</a:t>
            </a:r>
            <a:r>
              <a:rPr lang="en-US" i="1" dirty="0" smtClean="0">
                <a:solidFill>
                  <a:srgbClr val="0070C0"/>
                </a:solidFill>
                <a:latin typeface="Times New Roman" panose="02020603050405020304" pitchFamily="18" charset="0"/>
              </a:rPr>
              <a:t>: Site plan od school</a:t>
            </a: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3C6308B-F5CB-4AF6-9DCF-4A5AB42A46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7669" y="2185685"/>
            <a:ext cx="7240793" cy="4347245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504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26C3029-F2A6-4078-BD80-E303A0E6B7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181" y="1164373"/>
            <a:ext cx="11284450" cy="57874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Swimming pool design</a:t>
            </a:r>
          </a:p>
          <a:p>
            <a:pPr marL="0" indent="0">
              <a:buNone/>
            </a:pPr>
            <a:r>
              <a:rPr lang="en-US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Heaters specification </a:t>
            </a:r>
          </a:p>
          <a:p>
            <a:pPr marL="0" indent="0">
              <a:buNone/>
            </a:pPr>
            <a:endParaRPr lang="en-US" sz="24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choose GEO3-160.</a:t>
            </a:r>
          </a:p>
          <a:p>
            <a:pPr marL="0" indent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Time needed to heat the pool 41 hour</a:t>
            </a:r>
          </a:p>
          <a:p>
            <a:pPr marL="0" indent="0">
              <a:buNone/>
            </a:pPr>
            <a:endParaRPr lang="en-US" sz="24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ar-SA" sz="18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ar-S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صورة 14">
            <a:extLst>
              <a:ext uri="{FF2B5EF4-FFF2-40B4-BE49-F238E27FC236}">
                <a16:creationId xmlns:a16="http://schemas.microsoft.com/office/drawing/2014/main" id="{90699A45-1A5F-48C1-AB95-EA02A15408BE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0063" y="1964995"/>
            <a:ext cx="3319414" cy="3459002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B63C2EC1-2F16-4A56-ADAC-CC85F90E003F}"/>
              </a:ext>
            </a:extLst>
          </p:cNvPr>
          <p:cNvSpPr/>
          <p:nvPr/>
        </p:nvSpPr>
        <p:spPr>
          <a:xfrm>
            <a:off x="6433292" y="5633893"/>
            <a:ext cx="30508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dirty="0" smtClean="0">
                <a:solidFill>
                  <a:srgbClr val="4472C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64: </a:t>
            </a:r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Heater specification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23A2CCEE-2036-439F-AE8D-CEBF81FAF5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8309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Mechanical Design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80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5173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B3A5B649-5DA6-4409-B678-C5B1AF90A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0935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Electrical Design</a:t>
            </a:r>
            <a:endParaRPr lang="en-US" b="1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B3FF68A-0A9A-40DC-90CA-138BE3CC0B94}"/>
              </a:ext>
            </a:extLst>
          </p:cNvPr>
          <p:cNvSpPr/>
          <p:nvPr/>
        </p:nvSpPr>
        <p:spPr>
          <a:xfrm>
            <a:off x="1477107" y="1208332"/>
            <a:ext cx="923778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The Electrical systems is one of the significant systems in the building</a:t>
            </a:r>
            <a:endParaRPr lang="en-US" sz="2000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28E47F04-3F6C-4BF1-879A-252AB09BA6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82919" y="1758462"/>
            <a:ext cx="10341902" cy="459544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Lighting System</a:t>
            </a: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Outlets Socket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Power Calculations </a:t>
            </a: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81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169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20EF0846-D1D2-40F8-820E-589B88EC28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0935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Electrical Design</a:t>
            </a:r>
            <a:endParaRPr lang="en-US" b="1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6201C69B-DFF1-4C2C-8A27-4DD8A8F773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536" y="1047143"/>
            <a:ext cx="9791700" cy="4351338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Lighting System </a:t>
            </a:r>
          </a:p>
          <a:p>
            <a:pPr marL="0" indent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DIALux program was used to design lighting system in school </a:t>
            </a:r>
          </a:p>
          <a:p>
            <a:pPr marL="0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5418FEE-C364-4839-A85C-BE073F413F3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5253"/>
          <a:stretch/>
        </p:blipFill>
        <p:spPr>
          <a:xfrm>
            <a:off x="1643970" y="2057399"/>
            <a:ext cx="8566829" cy="4160033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BCA30B3B-7137-44EC-8320-EE6DF30EC9DB}"/>
              </a:ext>
            </a:extLst>
          </p:cNvPr>
          <p:cNvSpPr/>
          <p:nvPr/>
        </p:nvSpPr>
        <p:spPr>
          <a:xfrm>
            <a:off x="4372900" y="6260958"/>
            <a:ext cx="35616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solidFill>
                  <a:srgbClr val="0070C0"/>
                </a:solidFill>
                <a:latin typeface="Times New Roman" panose="02020603050405020304" pitchFamily="18" charset="0"/>
              </a:rPr>
              <a:t>Figure </a:t>
            </a:r>
            <a:r>
              <a:rPr lang="en-US" i="1" dirty="0" smtClean="0">
                <a:solidFill>
                  <a:srgbClr val="0070C0"/>
                </a:solidFill>
                <a:latin typeface="Times New Roman" panose="02020603050405020304" pitchFamily="18" charset="0"/>
              </a:rPr>
              <a:t>65: </a:t>
            </a:r>
            <a:r>
              <a:rPr lang="en-US" i="1" dirty="0">
                <a:solidFill>
                  <a:srgbClr val="0070C0"/>
                </a:solidFill>
                <a:latin typeface="Times New Roman" panose="02020603050405020304" pitchFamily="18" charset="0"/>
              </a:rPr>
              <a:t>School model in DIALux 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82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796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3A49BE3-1B9E-43B4-BE8E-F58F9F3196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536" y="1047143"/>
            <a:ext cx="9791700" cy="4351338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Lighting System</a:t>
            </a:r>
          </a:p>
          <a:p>
            <a:pPr marL="0" indent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Some of spaces in school </a:t>
            </a:r>
          </a:p>
          <a:p>
            <a:pPr marL="0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3980098D-323A-48EA-9855-22D69AD74B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0935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Electrical Design</a:t>
            </a:r>
            <a:endParaRPr lang="en-US" b="1" dirty="0"/>
          </a:p>
        </p:txBody>
      </p:sp>
      <p:pic>
        <p:nvPicPr>
          <p:cNvPr id="6" name="Picture 5" descr="C:\Users\USER\Desktop\EVO\w,,,,,,,v\class 3.jpg">
            <a:extLst>
              <a:ext uri="{FF2B5EF4-FFF2-40B4-BE49-F238E27FC236}">
                <a16:creationId xmlns:a16="http://schemas.microsoft.com/office/drawing/2014/main" id="{72B6B194-BA8E-4A7E-BA45-D1331AD439F1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935" y="2372706"/>
            <a:ext cx="3858174" cy="3025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C:\Users\USER\Desktop\EVO\w,,,,,,,v\meeting hall.jpg">
            <a:extLst>
              <a:ext uri="{FF2B5EF4-FFF2-40B4-BE49-F238E27FC236}">
                <a16:creationId xmlns:a16="http://schemas.microsoft.com/office/drawing/2014/main" id="{5074CD93-6E7F-4477-9ADC-CA00BFB2BDEA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5955" y="2372706"/>
            <a:ext cx="3767675" cy="3045806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3E0A71B-99EB-4EC1-91AB-2E923975385B}"/>
              </a:ext>
            </a:extLst>
          </p:cNvPr>
          <p:cNvSpPr/>
          <p:nvPr/>
        </p:nvSpPr>
        <p:spPr>
          <a:xfrm>
            <a:off x="1493765" y="5542287"/>
            <a:ext cx="2219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solidFill>
                  <a:srgbClr val="0070C0"/>
                </a:solidFill>
                <a:latin typeface="Times New Roman" panose="02020603050405020304" pitchFamily="18" charset="0"/>
              </a:rPr>
              <a:t>Figure </a:t>
            </a:r>
            <a:r>
              <a:rPr lang="en-US" i="1" dirty="0" smtClean="0">
                <a:solidFill>
                  <a:srgbClr val="0070C0"/>
                </a:solidFill>
                <a:latin typeface="Times New Roman" panose="02020603050405020304" pitchFamily="18" charset="0"/>
              </a:rPr>
              <a:t>66: </a:t>
            </a:r>
            <a:r>
              <a:rPr lang="en-US" i="1" dirty="0">
                <a:solidFill>
                  <a:srgbClr val="0070C0"/>
                </a:solidFill>
                <a:latin typeface="Times New Roman" panose="02020603050405020304" pitchFamily="18" charset="0"/>
              </a:rPr>
              <a:t>Classroom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BDF4EEF-9B16-40AD-8F7B-D9F586B8B124}"/>
              </a:ext>
            </a:extLst>
          </p:cNvPr>
          <p:cNvSpPr/>
          <p:nvPr/>
        </p:nvSpPr>
        <p:spPr>
          <a:xfrm>
            <a:off x="6386979" y="5542287"/>
            <a:ext cx="24010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solidFill>
                  <a:srgbClr val="0070C0"/>
                </a:solidFill>
                <a:latin typeface="Times New Roman" panose="02020603050405020304" pitchFamily="18" charset="0"/>
              </a:rPr>
              <a:t>Figure </a:t>
            </a:r>
            <a:r>
              <a:rPr lang="en-US" i="1" dirty="0" smtClean="0">
                <a:solidFill>
                  <a:srgbClr val="0070C0"/>
                </a:solidFill>
                <a:latin typeface="Times New Roman" panose="02020603050405020304" pitchFamily="18" charset="0"/>
              </a:rPr>
              <a:t>67: </a:t>
            </a:r>
            <a:r>
              <a:rPr lang="en-US" i="1" dirty="0">
                <a:solidFill>
                  <a:srgbClr val="0070C0"/>
                </a:solidFill>
                <a:latin typeface="Times New Roman" panose="02020603050405020304" pitchFamily="18" charset="0"/>
              </a:rPr>
              <a:t>Meeting hall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83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5888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5DA8F4CE-651C-4DB4-BCC2-F1F4BAAB7E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0935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Electrical Design</a:t>
            </a:r>
            <a:endParaRPr lang="en-US" b="1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241AD90B-C289-4478-900A-3DC991B688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536" y="1047143"/>
            <a:ext cx="9791700" cy="4351338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Lighting System</a:t>
            </a:r>
          </a:p>
          <a:p>
            <a:pPr marL="0" indent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Eight types of luminaire was used in lighting system design </a:t>
            </a:r>
          </a:p>
          <a:p>
            <a:pPr marL="0" indent="0">
              <a:buNone/>
            </a:pPr>
            <a:endParaRPr lang="en-US" sz="1800" i="1" dirty="0">
              <a:solidFill>
                <a:srgbClr val="0070C0"/>
              </a:solidFill>
              <a:latin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1800" i="1" dirty="0">
                <a:solidFill>
                  <a:srgbClr val="0070C0"/>
                </a:solidFill>
                <a:latin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5A83EC2-D342-4ED4-8180-BCCF2851EC56}"/>
              </a:ext>
            </a:extLst>
          </p:cNvPr>
          <p:cNvSpPr/>
          <p:nvPr/>
        </p:nvSpPr>
        <p:spPr>
          <a:xfrm>
            <a:off x="4232836" y="1997874"/>
            <a:ext cx="53358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solidFill>
                  <a:srgbClr val="0070C0"/>
                </a:solidFill>
                <a:latin typeface="Times New Roman" panose="02020603050405020304" pitchFamily="18" charset="0"/>
              </a:rPr>
              <a:t>Table </a:t>
            </a:r>
            <a:r>
              <a:rPr lang="en-US" i="1" dirty="0" smtClean="0">
                <a:solidFill>
                  <a:srgbClr val="0070C0"/>
                </a:solidFill>
                <a:latin typeface="Times New Roman" panose="02020603050405020304" pitchFamily="18" charset="0"/>
              </a:rPr>
              <a:t>17: </a:t>
            </a:r>
            <a:r>
              <a:rPr lang="en-US" i="1" dirty="0">
                <a:solidFill>
                  <a:srgbClr val="0070C0"/>
                </a:solidFill>
                <a:latin typeface="Times New Roman" panose="02020603050405020304" pitchFamily="18" charset="0"/>
              </a:rPr>
              <a:t>Number of lamps that were used in the school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84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4209" y="2367206"/>
            <a:ext cx="5057503" cy="4097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4811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CEF254C7-A085-408B-AB95-3B017963E5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0935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Electrical Design</a:t>
            </a:r>
            <a:endParaRPr lang="en-US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A6111D8-E192-452D-B3DD-33AA0D5288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5563" y="1215171"/>
            <a:ext cx="9605072" cy="5209076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C94F76D-0C8D-4230-AF8F-12FE8DEF85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536" y="1047143"/>
            <a:ext cx="9791700" cy="4351338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Lighting System</a:t>
            </a:r>
          </a:p>
          <a:p>
            <a:pPr marL="0" indent="0">
              <a:buNone/>
            </a:pPr>
            <a:endParaRPr lang="en-US" sz="1800" i="1" dirty="0">
              <a:solidFill>
                <a:srgbClr val="0070C0"/>
              </a:solidFill>
              <a:latin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1800" i="1" dirty="0">
                <a:solidFill>
                  <a:srgbClr val="0070C0"/>
                </a:solidFill>
                <a:latin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15AE133-17E7-4824-95F0-FC3E5080B624}"/>
              </a:ext>
            </a:extLst>
          </p:cNvPr>
          <p:cNvSpPr/>
          <p:nvPr/>
        </p:nvSpPr>
        <p:spPr>
          <a:xfrm>
            <a:off x="3726052" y="6469070"/>
            <a:ext cx="44336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solidFill>
                  <a:srgbClr val="0070C0"/>
                </a:solidFill>
                <a:latin typeface="Times New Roman" panose="02020603050405020304" pitchFamily="18" charset="0"/>
              </a:rPr>
              <a:t>Figure </a:t>
            </a:r>
            <a:r>
              <a:rPr lang="en-US" i="1" dirty="0" smtClean="0">
                <a:solidFill>
                  <a:srgbClr val="0070C0"/>
                </a:solidFill>
                <a:latin typeface="Times New Roman" panose="02020603050405020304" pitchFamily="18" charset="0"/>
              </a:rPr>
              <a:t>68: </a:t>
            </a:r>
            <a:r>
              <a:rPr lang="en-US" i="1" dirty="0">
                <a:solidFill>
                  <a:srgbClr val="0070C0"/>
                </a:solidFill>
                <a:latin typeface="Times New Roman" panose="02020603050405020304" pitchFamily="18" charset="0"/>
              </a:rPr>
              <a:t>Lighting design for basement floor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85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0487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9FA3EF62-72C9-4693-87F8-BFDC3F7F0D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0935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Electrical Design</a:t>
            </a:r>
            <a:endParaRPr lang="en-US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C2CCB44-D667-4378-AD5F-3C73C91936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365" y="1101236"/>
            <a:ext cx="10267950" cy="5429250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77E7E33-AE5F-4A7D-8EAE-9683B0592D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536" y="1047143"/>
            <a:ext cx="9791700" cy="4351338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Lighting System</a:t>
            </a:r>
          </a:p>
          <a:p>
            <a:pPr marL="0" indent="0">
              <a:buNone/>
            </a:pPr>
            <a:endParaRPr lang="en-US" sz="1800" i="1" dirty="0">
              <a:solidFill>
                <a:srgbClr val="0070C0"/>
              </a:solidFill>
              <a:latin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1800" i="1" dirty="0">
                <a:solidFill>
                  <a:srgbClr val="0070C0"/>
                </a:solidFill>
                <a:latin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A18B19A-0087-4FA0-8631-1DD103F913E5}"/>
              </a:ext>
            </a:extLst>
          </p:cNvPr>
          <p:cNvSpPr/>
          <p:nvPr/>
        </p:nvSpPr>
        <p:spPr>
          <a:xfrm>
            <a:off x="3726052" y="6469070"/>
            <a:ext cx="42198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solidFill>
                  <a:srgbClr val="0070C0"/>
                </a:solidFill>
                <a:latin typeface="Times New Roman" panose="02020603050405020304" pitchFamily="18" charset="0"/>
              </a:rPr>
              <a:t>Figure </a:t>
            </a:r>
            <a:r>
              <a:rPr lang="en-US" i="1" dirty="0" smtClean="0">
                <a:solidFill>
                  <a:srgbClr val="0070C0"/>
                </a:solidFill>
                <a:latin typeface="Times New Roman" panose="02020603050405020304" pitchFamily="18" charset="0"/>
              </a:rPr>
              <a:t>69: </a:t>
            </a:r>
            <a:r>
              <a:rPr lang="en-US" i="1" dirty="0">
                <a:solidFill>
                  <a:srgbClr val="0070C0"/>
                </a:solidFill>
                <a:latin typeface="Times New Roman" panose="02020603050405020304" pitchFamily="18" charset="0"/>
              </a:rPr>
              <a:t>Lighting design for ground floor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86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555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E8B406C-8ED3-4C57-8047-4D3B0083AB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0935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Electrical Design</a:t>
            </a:r>
            <a:endParaRPr lang="en-US" b="1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75ABFB3-0CA8-47CA-9572-6FF3C78864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1325563"/>
            <a:ext cx="10058400" cy="5143500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552B3DAC-D35B-4A54-9BB4-BC403DAFF7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536" y="1047143"/>
            <a:ext cx="9791700" cy="4351338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Lighting System</a:t>
            </a:r>
          </a:p>
          <a:p>
            <a:pPr marL="0" indent="0">
              <a:buNone/>
            </a:pPr>
            <a:endParaRPr lang="en-US" sz="1800" i="1" dirty="0">
              <a:solidFill>
                <a:srgbClr val="0070C0"/>
              </a:solidFill>
              <a:latin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1800" i="1" dirty="0">
                <a:solidFill>
                  <a:srgbClr val="0070C0"/>
                </a:solidFill>
                <a:latin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BA8C373-6DBE-4FC9-910D-DB429816BD83}"/>
              </a:ext>
            </a:extLst>
          </p:cNvPr>
          <p:cNvSpPr/>
          <p:nvPr/>
        </p:nvSpPr>
        <p:spPr>
          <a:xfrm>
            <a:off x="3726052" y="6469070"/>
            <a:ext cx="39335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solidFill>
                  <a:srgbClr val="0070C0"/>
                </a:solidFill>
                <a:latin typeface="Times New Roman" panose="02020603050405020304" pitchFamily="18" charset="0"/>
              </a:rPr>
              <a:t>Figure </a:t>
            </a:r>
            <a:r>
              <a:rPr lang="en-US" i="1" dirty="0" smtClean="0">
                <a:solidFill>
                  <a:srgbClr val="0070C0"/>
                </a:solidFill>
                <a:latin typeface="Times New Roman" panose="02020603050405020304" pitchFamily="18" charset="0"/>
              </a:rPr>
              <a:t>70: </a:t>
            </a:r>
            <a:r>
              <a:rPr lang="en-US" i="1" dirty="0">
                <a:solidFill>
                  <a:srgbClr val="0070C0"/>
                </a:solidFill>
                <a:latin typeface="Times New Roman" panose="02020603050405020304" pitchFamily="18" charset="0"/>
              </a:rPr>
              <a:t>Lighting design for first floor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87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208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D6BBC933-BDC7-4CAD-BF10-43DFB013B9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0935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Electrical Design</a:t>
            </a:r>
            <a:endParaRPr lang="en-US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C9239BF-1A58-4F12-B6FB-82AB2D1ECB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2235" y="1173040"/>
            <a:ext cx="10058400" cy="5238750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9875825-1D10-4CA1-82DA-0A608AA47C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536" y="1047143"/>
            <a:ext cx="9791700" cy="4351338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Lighting System</a:t>
            </a:r>
          </a:p>
          <a:p>
            <a:pPr marL="0" indent="0">
              <a:buNone/>
            </a:pPr>
            <a:endParaRPr lang="en-US" sz="1800" i="1" dirty="0">
              <a:solidFill>
                <a:srgbClr val="0070C0"/>
              </a:solidFill>
              <a:latin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1800" i="1" dirty="0">
                <a:solidFill>
                  <a:srgbClr val="0070C0"/>
                </a:solidFill>
                <a:latin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ED3E07B-C69F-4485-AC32-F589CD5CDC5E}"/>
              </a:ext>
            </a:extLst>
          </p:cNvPr>
          <p:cNvSpPr/>
          <p:nvPr/>
        </p:nvSpPr>
        <p:spPr>
          <a:xfrm>
            <a:off x="3726052" y="6469070"/>
            <a:ext cx="42028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solidFill>
                  <a:srgbClr val="0070C0"/>
                </a:solidFill>
                <a:latin typeface="Times New Roman" panose="02020603050405020304" pitchFamily="18" charset="0"/>
              </a:rPr>
              <a:t>Figure </a:t>
            </a:r>
            <a:r>
              <a:rPr lang="en-US" i="1" dirty="0" smtClean="0">
                <a:solidFill>
                  <a:srgbClr val="0070C0"/>
                </a:solidFill>
                <a:latin typeface="Times New Roman" panose="02020603050405020304" pitchFamily="18" charset="0"/>
              </a:rPr>
              <a:t>71: </a:t>
            </a:r>
            <a:r>
              <a:rPr lang="en-US" i="1" dirty="0">
                <a:solidFill>
                  <a:srgbClr val="0070C0"/>
                </a:solidFill>
                <a:latin typeface="Times New Roman" panose="02020603050405020304" pitchFamily="18" charset="0"/>
              </a:rPr>
              <a:t>Lighting design for second floor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88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441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DC2DE179-73E1-4199-865A-181CC978D7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0935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Electrical Design</a:t>
            </a:r>
            <a:endParaRPr lang="en-US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BD610E3-0FEC-4ABC-A656-345980A5CB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5118" y="1325563"/>
            <a:ext cx="4110882" cy="549812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FCA96F8-D591-444A-BF26-7A8420C082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85522" y="1325563"/>
            <a:ext cx="5381625" cy="516255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578E3252-8E1A-4449-A579-0B43EF0C46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182" y="871297"/>
            <a:ext cx="9791700" cy="4351338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Lighting System</a:t>
            </a:r>
          </a:p>
          <a:p>
            <a:pPr marL="0" indent="0">
              <a:buNone/>
            </a:pPr>
            <a:endParaRPr lang="en-US" sz="1800" i="1" dirty="0">
              <a:solidFill>
                <a:srgbClr val="0070C0"/>
              </a:solidFill>
              <a:latin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1800" i="1" dirty="0">
                <a:solidFill>
                  <a:srgbClr val="0070C0"/>
                </a:solidFill>
                <a:latin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F34C620-6CE7-4DB3-9AB8-DA01EC92E494}"/>
              </a:ext>
            </a:extLst>
          </p:cNvPr>
          <p:cNvSpPr/>
          <p:nvPr/>
        </p:nvSpPr>
        <p:spPr>
          <a:xfrm>
            <a:off x="3911915" y="956231"/>
            <a:ext cx="47146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dirty="0" smtClean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Table 18 </a:t>
            </a:r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Summary of results</a:t>
            </a:r>
            <a:r>
              <a:rPr lang="ar-SA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 lighting design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89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42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B6CB5017-9963-4B9F-A7B2-A54D77F341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95121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Architectural Design 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D80EC01-8404-4475-9305-7593250309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82919" y="1253330"/>
            <a:ext cx="10341902" cy="5217807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General Information</a:t>
            </a: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Zones and Areas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Floors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Elevations</a:t>
            </a: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Sections</a:t>
            </a:r>
          </a:p>
          <a:p>
            <a:pPr marL="0" indent="0">
              <a:buNone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054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54ECD95A-AE3D-4B16-ADC1-BA9D81B80E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0935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Electrical Design</a:t>
            </a:r>
            <a:endParaRPr lang="en-US" b="1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5BAF0FC7-DB29-4478-A508-04C19EB9A0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182" y="871297"/>
            <a:ext cx="9791700" cy="4351338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Outlet Socket</a:t>
            </a:r>
          </a:p>
          <a:p>
            <a:pPr marL="0" indent="0">
              <a:buNone/>
            </a:pPr>
            <a:endParaRPr lang="en-US" sz="1800" i="1" dirty="0">
              <a:solidFill>
                <a:srgbClr val="0070C0"/>
              </a:solidFill>
              <a:latin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1800" i="1" dirty="0">
                <a:solidFill>
                  <a:srgbClr val="0070C0"/>
                </a:solidFill>
                <a:latin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A45D1D5-DE2B-403C-A96F-342DB53AF27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789966" y="1325563"/>
            <a:ext cx="9029700" cy="4831789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06D6BEAC-20FE-479E-A875-4D566FA07F44}"/>
              </a:ext>
            </a:extLst>
          </p:cNvPr>
          <p:cNvSpPr/>
          <p:nvPr/>
        </p:nvSpPr>
        <p:spPr>
          <a:xfrm>
            <a:off x="3726052" y="6363532"/>
            <a:ext cx="48632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solidFill>
                  <a:srgbClr val="0070C0"/>
                </a:solidFill>
                <a:latin typeface="Times New Roman" panose="02020603050405020304" pitchFamily="18" charset="0"/>
              </a:rPr>
              <a:t>Figure </a:t>
            </a:r>
            <a:r>
              <a:rPr lang="en-US" i="1" dirty="0" smtClean="0">
                <a:solidFill>
                  <a:srgbClr val="0070C0"/>
                </a:solidFill>
                <a:latin typeface="Times New Roman" panose="02020603050405020304" pitchFamily="18" charset="0"/>
              </a:rPr>
              <a:t>72: </a:t>
            </a:r>
            <a:r>
              <a:rPr lang="en-US" i="1" dirty="0">
                <a:solidFill>
                  <a:srgbClr val="0070C0"/>
                </a:solidFill>
                <a:latin typeface="Times New Roman" panose="02020603050405020304" pitchFamily="18" charset="0"/>
              </a:rPr>
              <a:t>Outlet socket design for basement floor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90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879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6E117743-0876-42B0-B597-2E8A1FCFB1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0935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Electrical Design</a:t>
            </a:r>
            <a:endParaRPr lang="en-US" b="1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0692E8D-96A5-4E06-B10B-7B34CB4EC9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3687" y="1055932"/>
            <a:ext cx="10315575" cy="5410200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C1FF5AD7-75CC-4029-8398-82D07B7AB5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182" y="871297"/>
            <a:ext cx="9791700" cy="4351338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Outlet Socket</a:t>
            </a:r>
          </a:p>
          <a:p>
            <a:pPr marL="0" indent="0">
              <a:buNone/>
            </a:pPr>
            <a:endParaRPr lang="en-US" sz="1800" i="1" dirty="0">
              <a:solidFill>
                <a:srgbClr val="0070C0"/>
              </a:solidFill>
              <a:latin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1800" i="1" dirty="0">
                <a:solidFill>
                  <a:srgbClr val="0070C0"/>
                </a:solidFill>
                <a:latin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C20FF3A-C9D9-4293-971E-D74A117F07A7}"/>
              </a:ext>
            </a:extLst>
          </p:cNvPr>
          <p:cNvSpPr/>
          <p:nvPr/>
        </p:nvSpPr>
        <p:spPr>
          <a:xfrm>
            <a:off x="4253590" y="6355622"/>
            <a:ext cx="47007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solidFill>
                  <a:srgbClr val="0070C0"/>
                </a:solidFill>
                <a:latin typeface="Times New Roman" panose="02020603050405020304" pitchFamily="18" charset="0"/>
              </a:rPr>
              <a:t>Figure </a:t>
            </a:r>
            <a:r>
              <a:rPr lang="en-US" i="1" dirty="0" smtClean="0">
                <a:solidFill>
                  <a:srgbClr val="0070C0"/>
                </a:solidFill>
                <a:latin typeface="Times New Roman" panose="02020603050405020304" pitchFamily="18" charset="0"/>
              </a:rPr>
              <a:t>73: </a:t>
            </a:r>
            <a:r>
              <a:rPr lang="en-US" i="1" dirty="0">
                <a:solidFill>
                  <a:srgbClr val="0070C0"/>
                </a:solidFill>
                <a:latin typeface="Times New Roman" panose="02020603050405020304" pitchFamily="18" charset="0"/>
              </a:rPr>
              <a:t>Outlet socket design for Ground floor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91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440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20ABDF35-A045-4CDC-900B-9D26B96BB4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0935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Electrical Design</a:t>
            </a:r>
            <a:endParaRPr lang="en-US" b="1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A5DDFD2-3037-4D16-9FC7-42F922FA36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9818" y="1130545"/>
            <a:ext cx="10106025" cy="5276850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EB71B80-8F4E-4A6D-A965-BBFC0DB7AF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182" y="871297"/>
            <a:ext cx="9791700" cy="4351338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Outlet Socket</a:t>
            </a:r>
          </a:p>
          <a:p>
            <a:pPr marL="0" indent="0">
              <a:buNone/>
            </a:pPr>
            <a:endParaRPr lang="en-US" sz="1800" i="1" dirty="0">
              <a:solidFill>
                <a:srgbClr val="0070C0"/>
              </a:solidFill>
              <a:latin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1800" i="1" dirty="0">
                <a:solidFill>
                  <a:srgbClr val="0070C0"/>
                </a:solidFill>
                <a:latin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4302EE6-82C7-4CF0-B469-ED32DBE86847}"/>
              </a:ext>
            </a:extLst>
          </p:cNvPr>
          <p:cNvSpPr/>
          <p:nvPr/>
        </p:nvSpPr>
        <p:spPr>
          <a:xfrm>
            <a:off x="4253590" y="6355622"/>
            <a:ext cx="44400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solidFill>
                  <a:srgbClr val="0070C0"/>
                </a:solidFill>
                <a:latin typeface="Times New Roman" panose="02020603050405020304" pitchFamily="18" charset="0"/>
              </a:rPr>
              <a:t>Figure </a:t>
            </a:r>
            <a:r>
              <a:rPr lang="en-US" i="1" dirty="0" smtClean="0">
                <a:solidFill>
                  <a:srgbClr val="0070C0"/>
                </a:solidFill>
                <a:latin typeface="Times New Roman" panose="02020603050405020304" pitchFamily="18" charset="0"/>
              </a:rPr>
              <a:t>74: </a:t>
            </a:r>
            <a:r>
              <a:rPr lang="en-US" i="1" dirty="0">
                <a:solidFill>
                  <a:srgbClr val="0070C0"/>
                </a:solidFill>
                <a:latin typeface="Times New Roman" panose="02020603050405020304" pitchFamily="18" charset="0"/>
              </a:rPr>
              <a:t>Outlet socket design for First floor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92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0626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91328773-B214-42B8-9174-084A912390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0935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Electrical Design</a:t>
            </a:r>
            <a:endParaRPr lang="en-US" b="1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14E3769-3318-4F72-93A2-0B4ABDC907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1305" y="970818"/>
            <a:ext cx="10263188" cy="5509810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FCAC83F7-6DD1-4494-8F0F-7E093E4607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182" y="871297"/>
            <a:ext cx="9791700" cy="4351338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Outlet Socket</a:t>
            </a:r>
          </a:p>
          <a:p>
            <a:pPr marL="0" indent="0">
              <a:buNone/>
            </a:pPr>
            <a:endParaRPr lang="en-US" sz="1800" i="1" dirty="0">
              <a:solidFill>
                <a:srgbClr val="0070C0"/>
              </a:solidFill>
              <a:latin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1800" i="1" dirty="0">
                <a:solidFill>
                  <a:srgbClr val="0070C0"/>
                </a:solidFill>
                <a:latin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1B5F9AD-E068-4DA0-BF90-94B50049CF54}"/>
              </a:ext>
            </a:extLst>
          </p:cNvPr>
          <p:cNvSpPr/>
          <p:nvPr/>
        </p:nvSpPr>
        <p:spPr>
          <a:xfrm>
            <a:off x="4253590" y="6355622"/>
            <a:ext cx="46580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solidFill>
                  <a:srgbClr val="0070C0"/>
                </a:solidFill>
                <a:latin typeface="Times New Roman" panose="02020603050405020304" pitchFamily="18" charset="0"/>
              </a:rPr>
              <a:t>Figure </a:t>
            </a:r>
            <a:r>
              <a:rPr lang="en-US" i="1" dirty="0" smtClean="0">
                <a:solidFill>
                  <a:srgbClr val="0070C0"/>
                </a:solidFill>
                <a:latin typeface="Times New Roman" panose="02020603050405020304" pitchFamily="18" charset="0"/>
              </a:rPr>
              <a:t>75: </a:t>
            </a:r>
            <a:r>
              <a:rPr lang="en-US" i="1" dirty="0">
                <a:solidFill>
                  <a:srgbClr val="0070C0"/>
                </a:solidFill>
                <a:latin typeface="Times New Roman" panose="02020603050405020304" pitchFamily="18" charset="0"/>
              </a:rPr>
              <a:t>Outlet socket design for Second floor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93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697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5E196F45-01D1-47B8-A362-8CB407EEEC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0935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Electrical Design</a:t>
            </a:r>
            <a:endParaRPr lang="en-US" b="1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562B828-C8F4-45FE-9264-9B291691E4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182" y="871297"/>
            <a:ext cx="9791700" cy="4351338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Power Calculations</a:t>
            </a:r>
          </a:p>
          <a:p>
            <a:pPr marL="0" indent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Basement Floor</a:t>
            </a:r>
          </a:p>
          <a:p>
            <a:pPr marL="0" indent="0">
              <a:buNone/>
            </a:pPr>
            <a:endParaRPr lang="en-US" sz="1800" i="1" dirty="0">
              <a:solidFill>
                <a:srgbClr val="0070C0"/>
              </a:solidFill>
              <a:latin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1800" i="1" dirty="0">
                <a:solidFill>
                  <a:srgbClr val="0070C0"/>
                </a:solidFill>
                <a:latin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CBC146F-FDB3-439E-BDAB-F1F847805245}"/>
              </a:ext>
            </a:extLst>
          </p:cNvPr>
          <p:cNvSpPr/>
          <p:nvPr/>
        </p:nvSpPr>
        <p:spPr>
          <a:xfrm>
            <a:off x="3459677" y="2539483"/>
            <a:ext cx="57163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solidFill>
                  <a:srgbClr val="0070C0"/>
                </a:solidFill>
                <a:latin typeface="Times New Roman" panose="02020603050405020304" pitchFamily="18" charset="0"/>
              </a:rPr>
              <a:t>Table </a:t>
            </a:r>
            <a:r>
              <a:rPr lang="en-US" i="1" dirty="0" smtClean="0">
                <a:solidFill>
                  <a:srgbClr val="0070C0"/>
                </a:solidFill>
                <a:latin typeface="Times New Roman" panose="02020603050405020304" pitchFamily="18" charset="0"/>
              </a:rPr>
              <a:t>19: </a:t>
            </a:r>
            <a:r>
              <a:rPr lang="en-US" i="1" dirty="0">
                <a:solidFill>
                  <a:srgbClr val="0070C0"/>
                </a:solidFill>
                <a:latin typeface="Times New Roman" panose="02020603050405020304" pitchFamily="18" charset="0"/>
              </a:rPr>
              <a:t>Summary of power calculation for basement floor</a:t>
            </a: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D20AD0B-BAE1-43B6-A2FA-E9BA03C9A1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9727" y="2908815"/>
            <a:ext cx="10302753" cy="231382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94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882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5E196F45-01D1-47B8-A362-8CB407EEEC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0935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Electrical Design</a:t>
            </a:r>
            <a:endParaRPr lang="en-US" b="1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562B828-C8F4-45FE-9264-9B291691E4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182" y="871297"/>
            <a:ext cx="9791700" cy="4351338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Power Calculations</a:t>
            </a:r>
          </a:p>
          <a:p>
            <a:pPr marL="0" indent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Ground Floor</a:t>
            </a:r>
          </a:p>
          <a:p>
            <a:pPr marL="0" indent="0">
              <a:buNone/>
            </a:pPr>
            <a:endParaRPr lang="en-US" sz="1800" i="1" dirty="0">
              <a:solidFill>
                <a:srgbClr val="0070C0"/>
              </a:solidFill>
              <a:latin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1800" i="1" dirty="0">
                <a:solidFill>
                  <a:srgbClr val="0070C0"/>
                </a:solidFill>
                <a:latin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CBC146F-FDB3-439E-BDAB-F1F847805245}"/>
              </a:ext>
            </a:extLst>
          </p:cNvPr>
          <p:cNvSpPr/>
          <p:nvPr/>
        </p:nvSpPr>
        <p:spPr>
          <a:xfrm>
            <a:off x="3402442" y="2539306"/>
            <a:ext cx="55025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solidFill>
                  <a:srgbClr val="0070C0"/>
                </a:solidFill>
                <a:latin typeface="Times New Roman" panose="02020603050405020304" pitchFamily="18" charset="0"/>
              </a:rPr>
              <a:t>Table </a:t>
            </a:r>
            <a:r>
              <a:rPr lang="en-US" i="1" dirty="0" smtClean="0">
                <a:solidFill>
                  <a:srgbClr val="0070C0"/>
                </a:solidFill>
                <a:latin typeface="Times New Roman" panose="02020603050405020304" pitchFamily="18" charset="0"/>
              </a:rPr>
              <a:t>20: </a:t>
            </a:r>
            <a:r>
              <a:rPr lang="en-US" i="1" dirty="0">
                <a:solidFill>
                  <a:srgbClr val="0070C0"/>
                </a:solidFill>
                <a:latin typeface="Times New Roman" panose="02020603050405020304" pitchFamily="18" charset="0"/>
              </a:rPr>
              <a:t>Summary of power calculation for ground floor</a:t>
            </a: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12DF6A9-4A63-4C92-8E93-CB74967575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7396" y="2908638"/>
            <a:ext cx="10453427" cy="2439133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95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2929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5E196F45-01D1-47B8-A362-8CB407EEEC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0935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Electrical Design</a:t>
            </a:r>
            <a:endParaRPr lang="en-US" b="1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562B828-C8F4-45FE-9264-9B291691E4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182" y="871297"/>
            <a:ext cx="9791700" cy="4351338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Power Calculations</a:t>
            </a:r>
          </a:p>
          <a:p>
            <a:pPr marL="0" indent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First and Second Floors</a:t>
            </a:r>
          </a:p>
          <a:p>
            <a:pPr marL="0" indent="0">
              <a:buNone/>
            </a:pPr>
            <a:endParaRPr lang="en-US" sz="1800" i="1" dirty="0">
              <a:solidFill>
                <a:srgbClr val="0070C0"/>
              </a:solidFill>
              <a:latin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1800" i="1" dirty="0">
                <a:solidFill>
                  <a:srgbClr val="0070C0"/>
                </a:solidFill>
                <a:latin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CBC146F-FDB3-439E-BDAB-F1F847805245}"/>
              </a:ext>
            </a:extLst>
          </p:cNvPr>
          <p:cNvSpPr/>
          <p:nvPr/>
        </p:nvSpPr>
        <p:spPr>
          <a:xfrm>
            <a:off x="2979536" y="2417197"/>
            <a:ext cx="65113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solidFill>
                  <a:srgbClr val="0070C0"/>
                </a:solidFill>
                <a:latin typeface="Times New Roman" panose="02020603050405020304" pitchFamily="18" charset="0"/>
              </a:rPr>
              <a:t>Table </a:t>
            </a:r>
            <a:r>
              <a:rPr lang="en-US" i="1" dirty="0" smtClean="0">
                <a:solidFill>
                  <a:srgbClr val="0070C0"/>
                </a:solidFill>
                <a:latin typeface="Times New Roman" panose="02020603050405020304" pitchFamily="18" charset="0"/>
              </a:rPr>
              <a:t>21: </a:t>
            </a:r>
            <a:r>
              <a:rPr lang="en-US" i="1" dirty="0">
                <a:solidFill>
                  <a:srgbClr val="0070C0"/>
                </a:solidFill>
                <a:latin typeface="Times New Roman" panose="02020603050405020304" pitchFamily="18" charset="0"/>
              </a:rPr>
              <a:t>Summary of power calculation for First and Second floors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28431AB-7FE6-4DD6-BD86-6EB7724E83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4812" y="2786529"/>
            <a:ext cx="10432006" cy="230419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96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677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97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5E196F45-01D1-47B8-A362-8CB407EEEC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4790" y="-90846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Electrical Design</a:t>
            </a:r>
            <a:endParaRPr lang="en-US" b="1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4562B828-C8F4-45FE-9264-9B291691E4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182" y="871297"/>
            <a:ext cx="9791700" cy="4351338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Power Calculations</a:t>
            </a:r>
          </a:p>
          <a:p>
            <a:pPr marL="0" indent="0">
              <a:buNone/>
            </a:pPr>
            <a:endParaRPr lang="en-US" sz="1800" i="1" dirty="0">
              <a:solidFill>
                <a:srgbClr val="0070C0"/>
              </a:solidFill>
              <a:latin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1800" i="1" dirty="0">
                <a:solidFill>
                  <a:srgbClr val="0070C0"/>
                </a:solidFill>
                <a:latin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5377" y="1745840"/>
            <a:ext cx="6870123" cy="4975635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220579" y="1376508"/>
            <a:ext cx="41197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solidFill>
                  <a:srgbClr val="0070C0"/>
                </a:solidFill>
                <a:latin typeface="Times New Roman" panose="02020603050405020304" pitchFamily="18" charset="0"/>
              </a:rPr>
              <a:t>Table 22: Summary of Power Calculations</a:t>
            </a:r>
          </a:p>
        </p:txBody>
      </p:sp>
    </p:spTree>
    <p:extLst>
      <p:ext uri="{BB962C8B-B14F-4D97-AF65-F5344CB8AC3E}">
        <p14:creationId xmlns:p14="http://schemas.microsoft.com/office/powerpoint/2010/main" val="2546947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98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5E196F45-01D1-47B8-A362-8CB407EEEC11}"/>
              </a:ext>
            </a:extLst>
          </p:cNvPr>
          <p:cNvSpPr txBox="1">
            <a:spLocks/>
          </p:cNvSpPr>
          <p:nvPr/>
        </p:nvSpPr>
        <p:spPr>
          <a:xfrm>
            <a:off x="2190935" y="0"/>
            <a:ext cx="9029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smtClean="0">
                <a:solidFill>
                  <a:srgbClr val="001D58"/>
                </a:solidFill>
              </a:rPr>
              <a:t>Electrical Design</a:t>
            </a:r>
            <a:endParaRPr lang="en-US" b="1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4562B828-C8F4-45FE-9264-9B291691E4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182" y="871297"/>
            <a:ext cx="9791700" cy="4351338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Main Circuit Breaker 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1800" i="1" dirty="0">
              <a:solidFill>
                <a:srgbClr val="0070C0"/>
              </a:solidFill>
              <a:latin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1800" i="1" dirty="0">
                <a:solidFill>
                  <a:srgbClr val="0070C0"/>
                </a:solidFill>
                <a:latin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1294" y="1480612"/>
            <a:ext cx="7941252" cy="469009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321478" y="6223688"/>
            <a:ext cx="32687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>
                <a:solidFill>
                  <a:srgbClr val="0070C0"/>
                </a:solidFill>
                <a:latin typeface="Times New Roman" panose="02020603050405020304" pitchFamily="18" charset="0"/>
              </a:rPr>
              <a:t>Figure 76: Main </a:t>
            </a:r>
            <a:r>
              <a:rPr lang="en-US" i="1" dirty="0">
                <a:solidFill>
                  <a:srgbClr val="0070C0"/>
                </a:solidFill>
                <a:latin typeface="Times New Roman" panose="02020603050405020304" pitchFamily="18" charset="0"/>
              </a:rPr>
              <a:t>Circuit Breaker </a:t>
            </a:r>
          </a:p>
        </p:txBody>
      </p:sp>
    </p:spTree>
    <p:extLst>
      <p:ext uri="{BB962C8B-B14F-4D97-AF65-F5344CB8AC3E}">
        <p14:creationId xmlns:p14="http://schemas.microsoft.com/office/powerpoint/2010/main" val="2634260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CDED47-A5FA-40BB-AD06-C9C4A30BF0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2088" y="1612561"/>
            <a:ext cx="9791700" cy="4351338"/>
          </a:xfrm>
        </p:spPr>
        <p:txBody>
          <a:bodyPr/>
          <a:lstStyle/>
          <a:p>
            <a:pPr marL="0" indent="0">
              <a:buNone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Fire protection system</a:t>
            </a:r>
          </a:p>
          <a:p>
            <a:pPr marL="0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most common systems used in schools is: </a:t>
            </a:r>
          </a:p>
          <a:p>
            <a:pPr marL="0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3897725-57E7-4050-8ACE-43F59EB618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3053328"/>
            <a:ext cx="2002617" cy="257396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F1F18AC-B088-4834-82C2-3D9B10DC32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4717" y="3053328"/>
            <a:ext cx="4357342" cy="257396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57C1354-69B6-4BC9-9113-D5392F5D85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47297" y="3053327"/>
            <a:ext cx="1698831" cy="2573963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23BC50DF-D8BB-4632-9010-6EBF7932FE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8309" y="0"/>
            <a:ext cx="9029700" cy="1325563"/>
          </a:xfrm>
        </p:spPr>
        <p:txBody>
          <a:bodyPr/>
          <a:lstStyle/>
          <a:p>
            <a:r>
              <a:rPr lang="en-US" b="1" dirty="0" smtClean="0">
                <a:solidFill>
                  <a:srgbClr val="001D58"/>
                </a:solidFill>
              </a:rPr>
              <a:t>Safety </a:t>
            </a:r>
            <a:r>
              <a:rPr lang="en-US" b="1" dirty="0">
                <a:solidFill>
                  <a:srgbClr val="001D58"/>
                </a:solidFill>
              </a:rPr>
              <a:t>Design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99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521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loud skipper design templa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-Calibri">
      <a:majorFont>
        <a:latin typeface="Cambria" panose="02040503050406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9TopShadow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3975" dist="41275" dir="14700000" algn="t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a:style>
    </a:spDef>
    <a:lnDef>
      <a:spPr/>
      <a:bodyPr/>
      <a:lstStyle/>
      <a:style>
        <a:lnRef idx="1">
          <a:schemeClr val="accent2"/>
        </a:lnRef>
        <a:fillRef idx="0">
          <a:schemeClr val="accent2"/>
        </a:fillRef>
        <a:effectRef idx="0">
          <a:schemeClr val="accent2"/>
        </a:effectRef>
        <a:fontRef idx="minor">
          <a:schemeClr val="tx1"/>
        </a:fontRef>
      </a:style>
    </a:lnDef>
    <a:txDef>
      <a:spPr>
        <a:noFill/>
        <a:ln>
          <a:solidFill>
            <a:schemeClr val="bg2"/>
          </a:solidFill>
        </a:ln>
      </a:spPr>
      <a:bodyPr wrap="square" rtlCol="0" anchor="ctr" anchorCtr="1">
        <a:spAutoFit/>
      </a:bodyPr>
      <a:lstStyle>
        <a:defPPr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Cloud skipper design slides.potx" id="{E8493412-85DD-4641-9E8A-937B29FD6AA2}" vid="{77E91E09-5010-404D-ADF4-B79FA46D727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-Calibri">
      <a:majorFont>
        <a:latin typeface="Cambria" panose="02040503050406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9TopShadow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3975" dist="41275" dir="14700000" algn="t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-Calibri">
      <a:majorFont>
        <a:latin typeface="Cambria" panose="02040503050406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9TopShadow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3975" dist="41275" dir="14700000" algn="t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3F7D94069FF64A86F7DFF56D60E3BE" ma:contentTypeVersion="6" ma:contentTypeDescription="Create a new document." ma:contentTypeScope="" ma:versionID="c32302c77d4085ecf495bdddb7f5e889">
  <xsd:schema xmlns:xsd="http://www.w3.org/2001/XMLSchema" xmlns:xs="http://www.w3.org/2001/XMLSchema" xmlns:p="http://schemas.microsoft.com/office/2006/metadata/properties" xmlns:ns2="a4f35948-e619-41b3-aa29-22878b09cfd2" xmlns:ns3="40262f94-9f35-4ac3-9a90-690165a166b7" targetNamespace="http://schemas.microsoft.com/office/2006/metadata/properties" ma:root="true" ma:fieldsID="4ab5ae46be95f9d0be6107e8200be7a2" ns2:_="" ns3:_="">
    <xsd:import namespace="a4f35948-e619-41b3-aa29-22878b09cfd2"/>
    <xsd:import namespace="40262f94-9f35-4ac3-9a90-690165a166b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VSO_x0020_item_x0020_id" minOccurs="0"/>
                <xsd:element ref="ns3:Item_x0020_Details" minOccurs="0"/>
                <xsd:element ref="ns3:Template_x0020_details" minOccurs="0"/>
                <xsd:element ref="ns3:Assetid_x0020_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4f35948-e619-41b3-aa29-22878b09cfd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262f94-9f35-4ac3-9a90-690165a166b7" elementFormDefault="qualified">
    <xsd:import namespace="http://schemas.microsoft.com/office/2006/documentManagement/types"/>
    <xsd:import namespace="http://schemas.microsoft.com/office/infopath/2007/PartnerControls"/>
    <xsd:element name="VSO_x0020_item_x0020_id" ma:index="10" nillable="true" ma:displayName="VSO item id" ma:description="Please add the bug number to refer to VSO items." ma:internalName="VSO_x0020_item_x0020_id">
      <xsd:simpleType>
        <xsd:restriction base="dms:Text">
          <xsd:maxLength value="255"/>
        </xsd:restriction>
      </xsd:simpleType>
    </xsd:element>
    <xsd:element name="Item_x0020_Details" ma:index="11" nillable="true" ma:displayName="Item Details" ma:internalName="Item_x0020_Details">
      <xsd:simpleType>
        <xsd:restriction base="dms:Note">
          <xsd:maxLength value="255"/>
        </xsd:restriction>
      </xsd:simpleType>
    </xsd:element>
    <xsd:element name="Template_x0020_details" ma:index="12" nillable="true" ma:displayName="Template details" ma:internalName="Template_x0020_details">
      <xsd:simpleType>
        <xsd:restriction base="dms:Text"/>
      </xsd:simpleType>
    </xsd:element>
    <xsd:element name="Assetid_x0020_" ma:index="13" nillable="true" ma:displayName="Assetid " ma:internalName="Assetid_x0020_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VSO_x0020_item_x0020_id xmlns="40262f94-9f35-4ac3-9a90-690165a166b7" xsi:nil="true"/>
    <Assetid_x0020_ xmlns="40262f94-9f35-4ac3-9a90-690165a166b7" xsi:nil="true"/>
    <Item_x0020_Details xmlns="40262f94-9f35-4ac3-9a90-690165a166b7" xsi:nil="true"/>
    <Template_x0020_details xmlns="40262f94-9f35-4ac3-9a90-690165a166b7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253D857-4181-4777-8893-6E45A690F9F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4f35948-e619-41b3-aa29-22878b09cfd2"/>
    <ds:schemaRef ds:uri="40262f94-9f35-4ac3-9a90-690165a166b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EDD01B8-816B-49B7-8C81-03AB51D87C54}">
  <ds:schemaRefs>
    <ds:schemaRef ds:uri="http://schemas.microsoft.com/office/2006/metadata/properties"/>
    <ds:schemaRef ds:uri="http://purl.org/dc/terms/"/>
    <ds:schemaRef ds:uri="http://www.w3.org/XML/1998/namespace"/>
    <ds:schemaRef ds:uri="http://purl.org/dc/elements/1.1/"/>
    <ds:schemaRef ds:uri="http://schemas.microsoft.com/office/2006/documentManagement/types"/>
    <ds:schemaRef ds:uri="40262f94-9f35-4ac3-9a90-690165a166b7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a4f35948-e619-41b3-aa29-22878b09cfd2"/>
  </ds:schemaRefs>
</ds:datastoreItem>
</file>

<file path=customXml/itemProps3.xml><?xml version="1.0" encoding="utf-8"?>
<ds:datastoreItem xmlns:ds="http://schemas.openxmlformats.org/officeDocument/2006/customXml" ds:itemID="{B024FD56-CE1B-42FC-9E83-BFBF160724C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Cloud skipper design slides</Template>
  <TotalTime>4373</TotalTime>
  <Words>2515</Words>
  <Application>Microsoft Office PowerPoint</Application>
  <PresentationFormat>Widescreen</PresentationFormat>
  <Paragraphs>1069</Paragraphs>
  <Slides>109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109</vt:i4>
      </vt:variant>
    </vt:vector>
  </HeadingPairs>
  <TitlesOfParts>
    <vt:vector size="117" baseType="lpstr">
      <vt:lpstr>Arial</vt:lpstr>
      <vt:lpstr>Bookman Old Style</vt:lpstr>
      <vt:lpstr>Calibri</vt:lpstr>
      <vt:lpstr>Cambria</vt:lpstr>
      <vt:lpstr>Tahoma</vt:lpstr>
      <vt:lpstr>Times New Roman</vt:lpstr>
      <vt:lpstr>Wingdings</vt:lpstr>
      <vt:lpstr>Cloud skipper design template</vt:lpstr>
      <vt:lpstr>PowerPoint Presentation</vt:lpstr>
      <vt:lpstr>Contents:</vt:lpstr>
      <vt:lpstr>Introduction</vt:lpstr>
      <vt:lpstr>PowerPoint Presentation</vt:lpstr>
      <vt:lpstr>PowerPoint Presentation</vt:lpstr>
      <vt:lpstr>PowerPoint Presentation</vt:lpstr>
      <vt:lpstr>PowerPoint Presentation</vt:lpstr>
      <vt:lpstr>Site Analysis</vt:lpstr>
      <vt:lpstr>Architectural Design </vt:lpstr>
      <vt:lpstr>Architectural Design 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 </vt:lpstr>
      <vt:lpstr>Architectural Design </vt:lpstr>
      <vt:lpstr>Architectural Design </vt:lpstr>
      <vt:lpstr>Architectural Design </vt:lpstr>
      <vt:lpstr>Architectural Design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Structural Design </vt:lpstr>
      <vt:lpstr>Structural Design </vt:lpstr>
      <vt:lpstr>Structural Design </vt:lpstr>
      <vt:lpstr>Structural Design </vt:lpstr>
      <vt:lpstr>Structural Design </vt:lpstr>
      <vt:lpstr>Structural Design </vt:lpstr>
      <vt:lpstr>Structural Design </vt:lpstr>
      <vt:lpstr>Structural Design </vt:lpstr>
      <vt:lpstr>Structural Design </vt:lpstr>
      <vt:lpstr>Structural Design </vt:lpstr>
      <vt:lpstr>Structural Design </vt:lpstr>
      <vt:lpstr>Structural Design </vt:lpstr>
      <vt:lpstr>Structural Design </vt:lpstr>
      <vt:lpstr>Structural Design </vt:lpstr>
      <vt:lpstr>Structural Design </vt:lpstr>
      <vt:lpstr>PowerPoint Presentation</vt:lpstr>
      <vt:lpstr>Structural Design </vt:lpstr>
      <vt:lpstr>Structural Design </vt:lpstr>
      <vt:lpstr>Structural Design </vt:lpstr>
      <vt:lpstr>Structural Design </vt:lpstr>
      <vt:lpstr>Structural Design </vt:lpstr>
      <vt:lpstr>Structural Design </vt:lpstr>
      <vt:lpstr>Structural Design </vt:lpstr>
      <vt:lpstr>Structural Design </vt:lpstr>
      <vt:lpstr>Environmental Design</vt:lpstr>
      <vt:lpstr>Environmental Design</vt:lpstr>
      <vt:lpstr>Environmental Design</vt:lpstr>
      <vt:lpstr>Environmental Design</vt:lpstr>
      <vt:lpstr>Environmental Design</vt:lpstr>
      <vt:lpstr>Environmental Design</vt:lpstr>
      <vt:lpstr>Environmental Design</vt:lpstr>
      <vt:lpstr>Environmental Design</vt:lpstr>
      <vt:lpstr>Mechanical Design </vt:lpstr>
      <vt:lpstr>Mechanical Design </vt:lpstr>
      <vt:lpstr>Mechanical Design </vt:lpstr>
      <vt:lpstr>Mechanical Design </vt:lpstr>
      <vt:lpstr>Mechanical Design </vt:lpstr>
      <vt:lpstr>Mechanical Design </vt:lpstr>
      <vt:lpstr>Mechanical Design </vt:lpstr>
      <vt:lpstr>Mechanical Design </vt:lpstr>
      <vt:lpstr>Mechanical Design </vt:lpstr>
      <vt:lpstr>Mechanical Design </vt:lpstr>
      <vt:lpstr>Mechanical Design </vt:lpstr>
      <vt:lpstr>Mechanical Design </vt:lpstr>
      <vt:lpstr>Mechanical Design </vt:lpstr>
      <vt:lpstr>Mechanical Design </vt:lpstr>
      <vt:lpstr>Mechanical Design </vt:lpstr>
      <vt:lpstr>Mechanical Design </vt:lpstr>
      <vt:lpstr>Mechanical Design </vt:lpstr>
      <vt:lpstr>Mechanical Design </vt:lpstr>
      <vt:lpstr>Mechanical Design </vt:lpstr>
      <vt:lpstr>Mechanical Design </vt:lpstr>
      <vt:lpstr>Mechanical Design </vt:lpstr>
      <vt:lpstr>Mechanical Design </vt:lpstr>
      <vt:lpstr>Mechanical Design </vt:lpstr>
      <vt:lpstr>Electrical Design</vt:lpstr>
      <vt:lpstr>Electrical Design</vt:lpstr>
      <vt:lpstr>Electrical Design</vt:lpstr>
      <vt:lpstr>Electrical Design</vt:lpstr>
      <vt:lpstr>Electrical Design</vt:lpstr>
      <vt:lpstr>Electrical Design</vt:lpstr>
      <vt:lpstr>Electrical Design</vt:lpstr>
      <vt:lpstr>Electrical Design</vt:lpstr>
      <vt:lpstr>Electrical Design</vt:lpstr>
      <vt:lpstr>Electrical Design</vt:lpstr>
      <vt:lpstr>Electrical Design</vt:lpstr>
      <vt:lpstr>Electrical Design</vt:lpstr>
      <vt:lpstr>Electrical Design</vt:lpstr>
      <vt:lpstr>Electrical Design</vt:lpstr>
      <vt:lpstr>Electrical Design</vt:lpstr>
      <vt:lpstr>Electrical Design</vt:lpstr>
      <vt:lpstr>Electrical Design</vt:lpstr>
      <vt:lpstr>PowerPoint Presentation</vt:lpstr>
      <vt:lpstr>Safety Design </vt:lpstr>
      <vt:lpstr>Safety Design </vt:lpstr>
      <vt:lpstr>Safety Design </vt:lpstr>
      <vt:lpstr>Safety Design </vt:lpstr>
      <vt:lpstr>Safety Design </vt:lpstr>
      <vt:lpstr>Safety Design </vt:lpstr>
      <vt:lpstr>Safety Design </vt:lpstr>
      <vt:lpstr>Safety Design </vt:lpstr>
      <vt:lpstr>Safety Design </vt:lpstr>
      <vt:lpstr>Cost Estimation</vt:lpstr>
      <vt:lpstr>Thank You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SALEH</dc:creator>
  <cp:lastModifiedBy>qais sawafta</cp:lastModifiedBy>
  <cp:revision>267</cp:revision>
  <dcterms:created xsi:type="dcterms:W3CDTF">2018-12-17T23:41:29Z</dcterms:created>
  <dcterms:modified xsi:type="dcterms:W3CDTF">2019-05-19T23:12:20Z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  <property fmtid="{D5CDD505-2E9C-101B-9397-08002B2CF9AE}" pid="3" name="Order">
    <vt:r8>74062900</vt:r8>
  </property>
  <property fmtid="{D5CDD505-2E9C-101B-9397-08002B2CF9AE}" pid="4" name="HiddenCategoryTags">
    <vt:lpwstr/>
  </property>
  <property fmtid="{D5CDD505-2E9C-101B-9397-08002B2CF9AE}" pid="5" name="InternalTags">
    <vt:lpwstr/>
  </property>
  <property fmtid="{D5CDD505-2E9C-101B-9397-08002B2CF9AE}" pid="6" name="FeatureTags">
    <vt:lpwstr/>
  </property>
  <property fmtid="{D5CDD505-2E9C-101B-9397-08002B2CF9AE}" pid="7" name="LocalizationTags">
    <vt:lpwstr/>
  </property>
  <property fmtid="{D5CDD505-2E9C-101B-9397-08002B2CF9AE}" pid="8" name="CategoryTags">
    <vt:lpwstr/>
  </property>
  <property fmtid="{D5CDD505-2E9C-101B-9397-08002B2CF9AE}" pid="9" name="Applications">
    <vt:lpwstr/>
  </property>
  <property fmtid="{D5CDD505-2E9C-101B-9397-08002B2CF9AE}" pid="10" name="CampaignTags">
    <vt:lpwstr/>
  </property>
  <property fmtid="{D5CDD505-2E9C-101B-9397-08002B2CF9AE}" pid="11" name="ScenarioTags">
    <vt:lpwstr/>
  </property>
</Properties>
</file>