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14"/>
  </p:notesMasterIdLst>
  <p:handoutMasterIdLst>
    <p:handoutMasterId r:id="rId115"/>
  </p:handoutMasterIdLst>
  <p:sldIdLst>
    <p:sldId id="265" r:id="rId5"/>
    <p:sldId id="327" r:id="rId6"/>
    <p:sldId id="270" r:id="rId7"/>
    <p:sldId id="313" r:id="rId8"/>
    <p:sldId id="314" r:id="rId9"/>
    <p:sldId id="315" r:id="rId10"/>
    <p:sldId id="316" r:id="rId11"/>
    <p:sldId id="287" r:id="rId12"/>
    <p:sldId id="271" r:id="rId13"/>
    <p:sldId id="337" r:id="rId14"/>
    <p:sldId id="268" r:id="rId15"/>
    <p:sldId id="458" r:id="rId16"/>
    <p:sldId id="459" r:id="rId17"/>
    <p:sldId id="460" r:id="rId18"/>
    <p:sldId id="461" r:id="rId19"/>
    <p:sldId id="333" r:id="rId20"/>
    <p:sldId id="334" r:id="rId21"/>
    <p:sldId id="335" r:id="rId22"/>
    <p:sldId id="336" r:id="rId23"/>
    <p:sldId id="269" r:id="rId24"/>
    <p:sldId id="338" r:id="rId25"/>
    <p:sldId id="339" r:id="rId26"/>
    <p:sldId id="340" r:id="rId27"/>
    <p:sldId id="341" r:id="rId28"/>
    <p:sldId id="342" r:id="rId29"/>
    <p:sldId id="437" r:id="rId30"/>
    <p:sldId id="438" r:id="rId31"/>
    <p:sldId id="439" r:id="rId32"/>
    <p:sldId id="440" r:id="rId33"/>
    <p:sldId id="441" r:id="rId34"/>
    <p:sldId id="476" r:id="rId35"/>
    <p:sldId id="442" r:id="rId36"/>
    <p:sldId id="443" r:id="rId37"/>
    <p:sldId id="477" r:id="rId38"/>
    <p:sldId id="478" r:id="rId39"/>
    <p:sldId id="479" r:id="rId40"/>
    <p:sldId id="445" r:id="rId41"/>
    <p:sldId id="446" r:id="rId42"/>
    <p:sldId id="447" r:id="rId43"/>
    <p:sldId id="448" r:id="rId44"/>
    <p:sldId id="449" r:id="rId45"/>
    <p:sldId id="450" r:id="rId46"/>
    <p:sldId id="451" r:id="rId47"/>
    <p:sldId id="452" r:id="rId48"/>
    <p:sldId id="453" r:id="rId49"/>
    <p:sldId id="454" r:id="rId50"/>
    <p:sldId id="455" r:id="rId51"/>
    <p:sldId id="456" r:id="rId52"/>
    <p:sldId id="457" r:id="rId53"/>
    <p:sldId id="357" r:id="rId54"/>
    <p:sldId id="359" r:id="rId55"/>
    <p:sldId id="360" r:id="rId56"/>
    <p:sldId id="361" r:id="rId57"/>
    <p:sldId id="362" r:id="rId58"/>
    <p:sldId id="363" r:id="rId59"/>
    <p:sldId id="366" r:id="rId60"/>
    <p:sldId id="367" r:id="rId61"/>
    <p:sldId id="377" r:id="rId62"/>
    <p:sldId id="369" r:id="rId63"/>
    <p:sldId id="371" r:id="rId64"/>
    <p:sldId id="372" r:id="rId65"/>
    <p:sldId id="373" r:id="rId66"/>
    <p:sldId id="374" r:id="rId67"/>
    <p:sldId id="375" r:id="rId68"/>
    <p:sldId id="376" r:id="rId69"/>
    <p:sldId id="378" r:id="rId70"/>
    <p:sldId id="379" r:id="rId71"/>
    <p:sldId id="380" r:id="rId72"/>
    <p:sldId id="381" r:id="rId73"/>
    <p:sldId id="382" r:id="rId74"/>
    <p:sldId id="383" r:id="rId75"/>
    <p:sldId id="384" r:id="rId76"/>
    <p:sldId id="385" r:id="rId77"/>
    <p:sldId id="386" r:id="rId78"/>
    <p:sldId id="391" r:id="rId79"/>
    <p:sldId id="392" r:id="rId80"/>
    <p:sldId id="393" r:id="rId81"/>
    <p:sldId id="394" r:id="rId82"/>
    <p:sldId id="395" r:id="rId83"/>
    <p:sldId id="396" r:id="rId84"/>
    <p:sldId id="421" r:id="rId85"/>
    <p:sldId id="422" r:id="rId86"/>
    <p:sldId id="423" r:id="rId87"/>
    <p:sldId id="424" r:id="rId88"/>
    <p:sldId id="425" r:id="rId89"/>
    <p:sldId id="426" r:id="rId90"/>
    <p:sldId id="427" r:id="rId91"/>
    <p:sldId id="428" r:id="rId92"/>
    <p:sldId id="429" r:id="rId93"/>
    <p:sldId id="430" r:id="rId94"/>
    <p:sldId id="431" r:id="rId95"/>
    <p:sldId id="432" r:id="rId96"/>
    <p:sldId id="433" r:id="rId97"/>
    <p:sldId id="434" r:id="rId98"/>
    <p:sldId id="435" r:id="rId99"/>
    <p:sldId id="436" r:id="rId100"/>
    <p:sldId id="469" r:id="rId101"/>
    <p:sldId id="470" r:id="rId102"/>
    <p:sldId id="463" r:id="rId103"/>
    <p:sldId id="464" r:id="rId104"/>
    <p:sldId id="465" r:id="rId105"/>
    <p:sldId id="466" r:id="rId106"/>
    <p:sldId id="467" r:id="rId107"/>
    <p:sldId id="471" r:id="rId108"/>
    <p:sldId id="472" r:id="rId109"/>
    <p:sldId id="473" r:id="rId110"/>
    <p:sldId id="474" r:id="rId111"/>
    <p:sldId id="468" r:id="rId112"/>
    <p:sldId id="321" r:id="rId1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D58"/>
    <a:srgbClr val="0011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24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viewProps" Target="viewProps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theme" Target="theme/theme1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notesMaster" Target="notesMasters/notesMaster1.xml"/><Relationship Id="rId119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handoutMaster" Target="handoutMasters/handoutMaster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58A34-83F4-4B2E-BC5A-DE51EE8822F9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FE58C-C1A6-4C4C-90C2-B7F5B050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E1917-0BAF-4687-978A-82FFF05559C3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E1E9A-E921-4174-A0FC-51868D7AC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BA73D-D051-4FE1-B428-8748AB3B74D6}" type="datetime1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56233-6F47-45E6-8244-99B91A733F95}" type="datetime1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BEC3-B1E5-44C1-A231-2A271CF2C1F8}" type="datetime1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EE2B7-9E48-4706-8A5B-6F595808271F}" type="datetime1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FF1A0-173A-4561-81E9-56E8A62733E2}" type="datetime1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2994-6487-4C9C-8B42-C0143C91DAE8}" type="datetime1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DF5FA-9A42-4288-9E0C-D8634E9DF3C7}" type="datetime1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F01D-6DD1-4E0F-8AF2-C9E8987BF337}" type="datetime1">
              <a:rPr lang="en-US" smtClean="0"/>
              <a:t>5/19/2019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67F22-04BC-45BF-9595-5A64C89A9969}" type="datetime1">
              <a:rPr lang="en-US" smtClean="0"/>
              <a:t>5/19/2019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44D5-3E5F-4D51-910E-EB2C1CDD49DC}" type="datetime1">
              <a:rPr lang="en-US" smtClean="0"/>
              <a:t>5/19/2019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11079-6EFD-4165-8E9E-F3D0920873C8}" type="datetime1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8466B-1B7B-4F9C-AA62-5F01316FD304}" type="datetime1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2489380-2ABB-4F08-8C63-8D7DCFF8F794}" type="datetime1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B7BAC7-FE87-40F6-AA24-4F4685D1B0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2" Type="http://schemas.openxmlformats.org/officeDocument/2006/relationships/image" Target="../media/image1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4A60104-AB7F-4508-988F-25D9CEC4C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84" y="320876"/>
            <a:ext cx="1387879" cy="138787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93AC4F1-E660-4136-8466-5BC37B27137A}"/>
              </a:ext>
            </a:extLst>
          </p:cNvPr>
          <p:cNvSpPr/>
          <p:nvPr/>
        </p:nvSpPr>
        <p:spPr>
          <a:xfrm>
            <a:off x="2189104" y="1842236"/>
            <a:ext cx="763183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An-Najah National University</a:t>
            </a:r>
            <a:endParaRPr lang="en-US" dirty="0">
              <a:solidFill>
                <a:srgbClr val="00206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ar-SA" dirty="0">
                <a:solidFill>
                  <a:srgbClr val="001132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>
                <a:solidFill>
                  <a:srgbClr val="001D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 and</a:t>
            </a:r>
            <a:r>
              <a:rPr lang="ar-SA" dirty="0">
                <a:solidFill>
                  <a:srgbClr val="001D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1D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Information Technology</a:t>
            </a:r>
            <a:endParaRPr lang="ar-SA" dirty="0">
              <a:solidFill>
                <a:srgbClr val="001D5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ar-SA" dirty="0">
                <a:solidFill>
                  <a:srgbClr val="001D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solidFill>
                  <a:srgbClr val="001D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 Engineering Department</a:t>
            </a:r>
          </a:p>
          <a:p>
            <a:pPr algn="ctr"/>
            <a:r>
              <a:rPr lang="en-US" dirty="0">
                <a:solidFill>
                  <a:srgbClr val="001D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Graduation Project - II 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en-US" dirty="0">
              <a:solidFill>
                <a:srgbClr val="00206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ECE3F5-3A66-41CD-A11F-BD56AE02A464}"/>
              </a:ext>
            </a:extLst>
          </p:cNvPr>
          <p:cNvSpPr/>
          <p:nvPr/>
        </p:nvSpPr>
        <p:spPr>
          <a:xfrm>
            <a:off x="2854169" y="2995276"/>
            <a:ext cx="8492970" cy="80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05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Integrated Design of Basic School 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CC6FA3-F641-4884-A179-EA0C8114F23E}"/>
              </a:ext>
            </a:extLst>
          </p:cNvPr>
          <p:cNvSpPr/>
          <p:nvPr/>
        </p:nvSpPr>
        <p:spPr>
          <a:xfrm>
            <a:off x="2658860" y="4138600"/>
            <a:ext cx="257896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Supervisor:                           </a:t>
            </a:r>
          </a:p>
          <a:p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Dr. Ahmad Saleh </a:t>
            </a:r>
            <a:endParaRPr lang="en-US" sz="20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A962BD-70DC-4E27-A467-61801704E388}"/>
              </a:ext>
            </a:extLst>
          </p:cNvPr>
          <p:cNvSpPr/>
          <p:nvPr/>
        </p:nvSpPr>
        <p:spPr>
          <a:xfrm>
            <a:off x="6698963" y="4329189"/>
            <a:ext cx="1905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Students’ Names: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40EF7D6-3D6F-4E31-83B7-A9C25046D152}"/>
              </a:ext>
            </a:extLst>
          </p:cNvPr>
          <p:cNvSpPr/>
          <p:nvPr/>
        </p:nvSpPr>
        <p:spPr>
          <a:xfrm>
            <a:off x="6698963" y="4384821"/>
            <a:ext cx="6096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1. Saleh Elyyan </a:t>
            </a:r>
          </a:p>
          <a:p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2. Fareed Taha</a:t>
            </a:r>
          </a:p>
          <a:p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3. Omar Ibraheem </a:t>
            </a:r>
          </a:p>
          <a:p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4. Said Al-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alawneh</a:t>
            </a:r>
            <a:endParaRPr lang="en-US" sz="2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63C5A0F-1E22-4169-B3EE-65359B21CA87}"/>
              </a:ext>
            </a:extLst>
          </p:cNvPr>
          <p:cNvSpPr/>
          <p:nvPr/>
        </p:nvSpPr>
        <p:spPr>
          <a:xfrm>
            <a:off x="4603564" y="5921571"/>
            <a:ext cx="6096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Date: 20. May. 2019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27D1AB9-1234-4E19-8B5F-76E70A557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5121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Architectural Design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7881076-43BC-4495-A099-0F049265F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36" y="1047142"/>
            <a:ext cx="11452172" cy="65376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Information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school includes 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floors.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area of school building = 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4420 m².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School has 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entrances and exit which distributed on floors.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School contains 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staircases.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0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B51EA-50F2-427F-95C0-57A935274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 Protection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80BC0A-45A1-4961-9207-B9E60251D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525" y="1641232"/>
            <a:ext cx="8496583" cy="484439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100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3BC50DF-D8BB-4632-9010-6EBF7932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1D58"/>
                </a:solidFill>
              </a:rPr>
              <a:t>Safety </a:t>
            </a:r>
            <a:r>
              <a:rPr lang="en-US" b="1" dirty="0">
                <a:solidFill>
                  <a:srgbClr val="001D58"/>
                </a:solidFill>
              </a:rPr>
              <a:t>Design </a:t>
            </a:r>
          </a:p>
        </p:txBody>
      </p:sp>
      <p:sp>
        <p:nvSpPr>
          <p:cNvPr id="8" name="Rectangle 7"/>
          <p:cNvSpPr/>
          <p:nvPr/>
        </p:nvSpPr>
        <p:spPr>
          <a:xfrm>
            <a:off x="4435158" y="6452114"/>
            <a:ext cx="45960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77: Fire Protection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System for basement</a:t>
            </a:r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4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5280F-577B-4F61-B8F8-43E32C8B8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 Protection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DAD1B6-3092-4F16-9F54-B375903071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236" y="1641232"/>
            <a:ext cx="8407195" cy="465653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101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3BC50DF-D8BB-4632-9010-6EBF7932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1D58"/>
                </a:solidFill>
              </a:rPr>
              <a:t>Safety </a:t>
            </a:r>
            <a:r>
              <a:rPr lang="en-US" b="1" dirty="0">
                <a:solidFill>
                  <a:srgbClr val="001D58"/>
                </a:solidFill>
              </a:rPr>
              <a:t>Design </a:t>
            </a:r>
          </a:p>
        </p:txBody>
      </p:sp>
      <p:sp>
        <p:nvSpPr>
          <p:cNvPr id="8" name="Rectangle 7"/>
          <p:cNvSpPr/>
          <p:nvPr/>
        </p:nvSpPr>
        <p:spPr>
          <a:xfrm>
            <a:off x="4435158" y="6452114"/>
            <a:ext cx="48887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Figure 78: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Fire Protection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System for ground floor</a:t>
            </a:r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71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1EDB8-8ECA-4065-ABA2-8887A993C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 Protection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3E7F89-0BBF-4E6B-A848-28DA24778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355" y="1641232"/>
            <a:ext cx="9029701" cy="462103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102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3BC50DF-D8BB-4632-9010-6EBF7932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1D58"/>
                </a:solidFill>
              </a:rPr>
              <a:t>Safety </a:t>
            </a:r>
            <a:r>
              <a:rPr lang="en-US" b="1" dirty="0">
                <a:solidFill>
                  <a:srgbClr val="001D58"/>
                </a:solidFill>
              </a:rPr>
              <a:t>Design </a:t>
            </a:r>
          </a:p>
        </p:txBody>
      </p:sp>
      <p:sp>
        <p:nvSpPr>
          <p:cNvPr id="8" name="Rectangle 7"/>
          <p:cNvSpPr/>
          <p:nvPr/>
        </p:nvSpPr>
        <p:spPr>
          <a:xfrm>
            <a:off x="4435158" y="6452114"/>
            <a:ext cx="4602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Figure 79: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Fire Protection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System for first floor</a:t>
            </a:r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73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84047-D158-48A0-82C9-5B132E064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 Protection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102AFB-5CC4-42C2-BCB4-D00660DC2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937" y="1641232"/>
            <a:ext cx="9194556" cy="481193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103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3BC50DF-D8BB-4632-9010-6EBF7932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1D58"/>
                </a:solidFill>
              </a:rPr>
              <a:t>Safety </a:t>
            </a:r>
            <a:r>
              <a:rPr lang="en-US" b="1" dirty="0">
                <a:solidFill>
                  <a:srgbClr val="001D58"/>
                </a:solidFill>
              </a:rPr>
              <a:t>Design </a:t>
            </a:r>
          </a:p>
        </p:txBody>
      </p:sp>
      <p:sp>
        <p:nvSpPr>
          <p:cNvPr id="8" name="Rectangle 7"/>
          <p:cNvSpPr/>
          <p:nvPr/>
        </p:nvSpPr>
        <p:spPr>
          <a:xfrm>
            <a:off x="3529356" y="6453169"/>
            <a:ext cx="48717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Figure 80: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Fire Protection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System for second floor</a:t>
            </a:r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45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104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BC50DF-D8BB-4632-9010-6EBF7932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1D58"/>
                </a:solidFill>
              </a:rPr>
              <a:t>Safety </a:t>
            </a:r>
            <a:r>
              <a:rPr lang="en-US" b="1" dirty="0">
                <a:solidFill>
                  <a:srgbClr val="001D58"/>
                </a:solidFill>
              </a:rPr>
              <a:t>Design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EA84047-D158-48A0-82C9-5B132E064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Egress Route</a:t>
            </a:r>
            <a:r>
              <a:rPr lang="en-US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320" y="1679697"/>
            <a:ext cx="9001125" cy="463867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529356" y="6453169"/>
            <a:ext cx="42647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Figure 81: Egress Route  for basement floor</a:t>
            </a:r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9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105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BC50DF-D8BB-4632-9010-6EBF7932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1D58"/>
                </a:solidFill>
              </a:rPr>
              <a:t>Safety </a:t>
            </a:r>
            <a:r>
              <a:rPr lang="en-US" b="1" dirty="0">
                <a:solidFill>
                  <a:srgbClr val="001D58"/>
                </a:solidFill>
              </a:rPr>
              <a:t>Design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EA84047-D158-48A0-82C9-5B132E064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Egress Route</a:t>
            </a:r>
            <a:r>
              <a:rPr lang="en-US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73122" y="6381141"/>
            <a:ext cx="40509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Figure 84: Egress Route  for ground floor</a:t>
            </a:r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978" y="1679575"/>
            <a:ext cx="10325100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89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106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BC50DF-D8BB-4632-9010-6EBF7932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1D58"/>
                </a:solidFill>
              </a:rPr>
              <a:t>Safety </a:t>
            </a:r>
            <a:r>
              <a:rPr lang="en-US" b="1" dirty="0">
                <a:solidFill>
                  <a:srgbClr val="001D58"/>
                </a:solidFill>
              </a:rPr>
              <a:t>Design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EA84047-D158-48A0-82C9-5B132E064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Egress Route</a:t>
            </a:r>
            <a:r>
              <a:rPr lang="en-US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959" y="1694841"/>
            <a:ext cx="9925050" cy="46863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529356" y="6453169"/>
            <a:ext cx="37646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Figure 83: Egress Route  for first floor</a:t>
            </a:r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3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107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BC50DF-D8BB-4632-9010-6EBF7932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1D58"/>
                </a:solidFill>
              </a:rPr>
              <a:t>Safety </a:t>
            </a:r>
            <a:r>
              <a:rPr lang="en-US" b="1" dirty="0">
                <a:solidFill>
                  <a:srgbClr val="001D58"/>
                </a:solidFill>
              </a:rPr>
              <a:t>Design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EA84047-D158-48A0-82C9-5B132E064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Egress Route</a:t>
            </a:r>
            <a:r>
              <a:rPr lang="en-US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420" y="1685316"/>
            <a:ext cx="9344025" cy="469582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173122" y="6381141"/>
            <a:ext cx="40339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Figure 84: Egress Route  for second floor</a:t>
            </a:r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2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108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3BC50DF-D8BB-4632-9010-6EBF7932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1D58"/>
                </a:solidFill>
              </a:rPr>
              <a:t>Cost Estimation</a:t>
            </a:r>
            <a:endParaRPr lang="en-US" b="1" dirty="0">
              <a:solidFill>
                <a:srgbClr val="001D58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5124" y="1530268"/>
            <a:ext cx="5504152" cy="500864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1899101"/>
            <a:ext cx="6096000" cy="128548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Total cost =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5794029 </a:t>
            </a:r>
            <a:r>
              <a:rPr 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 cost for each squared meter = 1317 NIS/m</a:t>
            </a:r>
            <a:r>
              <a:rPr lang="en-US" sz="2000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41761" y="1140897"/>
            <a:ext cx="3670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Table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23: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Summary of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cost estimation</a:t>
            </a:r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64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774DB-8E93-4D5E-884E-4F0895B1B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133" y="2766218"/>
            <a:ext cx="9029700" cy="1325563"/>
          </a:xfrm>
        </p:spPr>
        <p:txBody>
          <a:bodyPr>
            <a:normAutofit fontScale="90000"/>
          </a:bodyPr>
          <a:lstStyle/>
          <a:p>
            <a:r>
              <a:rPr lang="en-US" sz="8800" b="1" dirty="0">
                <a:solidFill>
                  <a:srgbClr val="C00000"/>
                </a:solidFill>
              </a:rPr>
              <a:t>Thank You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58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A0686-23CB-4D86-806E-E243710E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403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Architectural Design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1DCEBC-0BC1-466E-8715-BB78A8E47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764" y="1768109"/>
            <a:ext cx="8064637" cy="497473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7446227-9788-49A6-BD21-5078A3C060BB}"/>
              </a:ext>
            </a:extLst>
          </p:cNvPr>
          <p:cNvSpPr/>
          <p:nvPr/>
        </p:nvSpPr>
        <p:spPr>
          <a:xfrm>
            <a:off x="3012415" y="1472875"/>
            <a:ext cx="5759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Table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1: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Table of Areas and Zones in school building design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D655F73-C738-415F-8249-BD9A42322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36" y="1047143"/>
            <a:ext cx="9791700" cy="15553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Zones and Areas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40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12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5A0686-23CB-4D86-806E-E243710E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403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Architectural Design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26" y="1077497"/>
            <a:ext cx="10033736" cy="564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09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13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5A0686-23CB-4D86-806E-E243710E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403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Architectural Design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4" y="1012032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67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14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5A0686-23CB-4D86-806E-E243710E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403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Architectural Design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73" y="1063625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99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15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5A0686-23CB-4D86-806E-E243710E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403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Architectural Design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3" y="1063625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66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59DB09-95B2-41F8-ADE2-C2215466A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5121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Architectural Design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1849C5-34EB-43E0-B97D-5A4970526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244" y="984601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Basement floor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= 1000 m²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Floor height = 5 m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DDC92C-DF12-4A20-B44F-738372A8E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990" y="1047143"/>
            <a:ext cx="9306201" cy="520797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D99D7DA-6DDF-438A-9D5C-48ADBFBD7586}"/>
              </a:ext>
            </a:extLst>
          </p:cNvPr>
          <p:cNvSpPr/>
          <p:nvPr/>
        </p:nvSpPr>
        <p:spPr>
          <a:xfrm>
            <a:off x="6096000" y="6317662"/>
            <a:ext cx="2984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6: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Basement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floor plan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27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E2FE338-D2FD-4372-AE90-D44A0091A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5121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Architectural Design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A79EE6E-6B7D-4F5F-A9CA-4AD9283E8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244" y="984601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Ground floor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= 1080 m²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Floor height = 4.50 m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A17EEF-B708-442C-9AEF-5E90D04D1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5522" y="984601"/>
            <a:ext cx="9126957" cy="526391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B3BDA31-5E81-4A90-83FB-0E0D112B2185}"/>
              </a:ext>
            </a:extLst>
          </p:cNvPr>
          <p:cNvSpPr/>
          <p:nvPr/>
        </p:nvSpPr>
        <p:spPr>
          <a:xfrm>
            <a:off x="6096000" y="6317662"/>
            <a:ext cx="28541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7: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Ground 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floor plan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90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66DE520-B313-4A1A-AAFA-2B383DEAF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5121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Architectural Design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DC9E408-72B2-4234-9C5A-D3E1761A2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244" y="984601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floor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= 1120 m²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Floor height = 4.50 m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AA89C2-8B1C-4BD2-B34A-54A338493277}"/>
              </a:ext>
            </a:extLst>
          </p:cNvPr>
          <p:cNvSpPr/>
          <p:nvPr/>
        </p:nvSpPr>
        <p:spPr>
          <a:xfrm>
            <a:off x="6096000" y="6317662"/>
            <a:ext cx="2607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8: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First 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floor</a:t>
            </a:r>
            <a:r>
              <a:rPr lang="ar-SA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plan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949" y="1554956"/>
            <a:ext cx="83534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15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5F16C0F-2284-4C68-A666-B6E86811C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5121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Architectural Design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F90DFA2-0EB3-48E9-974C-59FA6117A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244" y="984601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floor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= 1120 m²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Floor height = 4.50 m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C7EC3B-BE93-43A9-9415-388D7DE23ADA}"/>
              </a:ext>
            </a:extLst>
          </p:cNvPr>
          <p:cNvSpPr/>
          <p:nvPr/>
        </p:nvSpPr>
        <p:spPr>
          <a:xfrm>
            <a:off x="6096000" y="6406215"/>
            <a:ext cx="2811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9: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Second 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floor plan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19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758" y="1537855"/>
            <a:ext cx="8490695" cy="481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56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115016-FDA2-4D00-B0FB-79B6A0AA2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57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Contents: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C410F0-0F84-4D1F-8037-1AB6AEC2A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5972" y="1189607"/>
            <a:ext cx="9791700" cy="6001305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</a:p>
          <a:p>
            <a:pPr marL="0" indent="0">
              <a:buNone/>
            </a:pPr>
            <a:endParaRPr lang="en-US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</a:t>
            </a:r>
          </a:p>
          <a:p>
            <a:pPr marL="0" indent="0">
              <a:buNone/>
            </a:pPr>
            <a:endParaRPr lang="en-US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</a:t>
            </a:r>
            <a:r>
              <a:rPr lang="en-US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</a:p>
          <a:p>
            <a:endParaRPr lang="en-US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</a:p>
          <a:p>
            <a:pPr marL="0" indent="0">
              <a:buNone/>
            </a:pPr>
            <a:endParaRPr lang="en-US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Design</a:t>
            </a:r>
          </a:p>
          <a:p>
            <a:pPr marL="0" indent="0">
              <a:buNone/>
            </a:pPr>
            <a:endParaRPr lang="en-US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 </a:t>
            </a:r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</a:p>
          <a:p>
            <a:endParaRPr lang="en-US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Electrical Design</a:t>
            </a:r>
            <a:endParaRPr lang="ar-SA" sz="1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ar-SA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 Design</a:t>
            </a:r>
          </a:p>
          <a:p>
            <a:endParaRPr lang="en-US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Estimation</a:t>
            </a:r>
          </a:p>
          <a:p>
            <a:pPr marL="0" indent="0">
              <a:buNone/>
            </a:pPr>
            <a:endParaRPr lang="en-US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b="1" dirty="0">
              <a:solidFill>
                <a:srgbClr val="001D58"/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1D58"/>
                </a:solidFill>
              </a:rPr>
              <a:t> </a:t>
            </a:r>
            <a:endParaRPr lang="en-US" sz="1800" b="1" dirty="0"/>
          </a:p>
          <a:p>
            <a:pPr marL="0" indent="0">
              <a:buNone/>
            </a:pPr>
            <a:r>
              <a:rPr lang="en-US" sz="1800" b="1" dirty="0">
                <a:solidFill>
                  <a:srgbClr val="001D58"/>
                </a:solidFill>
              </a:rPr>
              <a:t> </a:t>
            </a:r>
          </a:p>
          <a:p>
            <a:pPr marL="0" indent="0">
              <a:buNone/>
            </a:pPr>
            <a:endParaRPr lang="en-US" sz="1800" b="1" dirty="0">
              <a:solidFill>
                <a:srgbClr val="001D58"/>
              </a:solidFill>
            </a:endParaRPr>
          </a:p>
          <a:p>
            <a:pPr marL="0" indent="0">
              <a:buNone/>
            </a:pPr>
            <a:endParaRPr lang="en-US" sz="1800" b="1" dirty="0">
              <a:solidFill>
                <a:srgbClr val="001D58"/>
              </a:solidFill>
            </a:endParaRPr>
          </a:p>
          <a:p>
            <a:pPr marL="0" indent="0">
              <a:buNone/>
            </a:pPr>
            <a:endParaRPr lang="en-US" sz="1800" b="1" dirty="0">
              <a:solidFill>
                <a:srgbClr val="001D58"/>
              </a:solidFill>
            </a:endParaRPr>
          </a:p>
          <a:p>
            <a:pPr marL="0" indent="0">
              <a:buNone/>
            </a:pPr>
            <a:endParaRPr lang="en-US" sz="1800" b="1" dirty="0">
              <a:solidFill>
                <a:srgbClr val="001D58"/>
              </a:solidFill>
            </a:endParaRPr>
          </a:p>
          <a:p>
            <a:pPr marL="0" indent="0">
              <a:buNone/>
            </a:pPr>
            <a:endParaRPr lang="en-US" sz="1800" b="1" dirty="0">
              <a:solidFill>
                <a:srgbClr val="001D58"/>
              </a:solidFill>
            </a:endParaRP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18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9402FB5-F0E4-4A87-86B0-6DA2F775D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5121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Architectural Design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7CB30F8-45F3-4153-AFB7-D8710D9F8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81" y="1710974"/>
            <a:ext cx="11382375" cy="4162425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BCB8B6A-4A5A-4486-AAF5-8E7E0E0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244" y="984601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South Elevation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A8E3ED-0B85-4D48-9031-8625E00E4633}"/>
              </a:ext>
            </a:extLst>
          </p:cNvPr>
          <p:cNvSpPr/>
          <p:nvPr/>
        </p:nvSpPr>
        <p:spPr>
          <a:xfrm>
            <a:off x="5237094" y="6074144"/>
            <a:ext cx="2695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10: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South Elevation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8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97F8A65-040F-477A-B076-EB25F0474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244" y="984601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North Elevation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6C23BD-AFB2-41E6-AE64-BC09C19DB46B}"/>
              </a:ext>
            </a:extLst>
          </p:cNvPr>
          <p:cNvSpPr/>
          <p:nvPr/>
        </p:nvSpPr>
        <p:spPr>
          <a:xfrm>
            <a:off x="4918868" y="6171684"/>
            <a:ext cx="26916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11: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North Elevation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21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430" y="1595790"/>
            <a:ext cx="11940279" cy="448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05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051DE94-1C30-46BD-8B87-CF00BD17C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244" y="984601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East Elevation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77F9DC-51E8-4D8A-83CB-4C11F0069573}"/>
              </a:ext>
            </a:extLst>
          </p:cNvPr>
          <p:cNvSpPr/>
          <p:nvPr/>
        </p:nvSpPr>
        <p:spPr>
          <a:xfrm>
            <a:off x="5237094" y="6460744"/>
            <a:ext cx="2580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12: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East Elevation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22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287" y="1476608"/>
            <a:ext cx="8721004" cy="487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85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02E45BE-0ECB-40C1-A642-4F02D808A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244" y="984601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West Elevation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1328C1-5E3B-43AC-B8CF-EA3B31565B2B}"/>
              </a:ext>
            </a:extLst>
          </p:cNvPr>
          <p:cNvSpPr/>
          <p:nvPr/>
        </p:nvSpPr>
        <p:spPr>
          <a:xfrm>
            <a:off x="5237094" y="6460744"/>
            <a:ext cx="2597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13: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West Elevation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23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498" y="1305948"/>
            <a:ext cx="8202757" cy="515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3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659BBAF-FBD4-425D-9C14-D5CF1C416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244" y="984601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Section A-A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8726A0-69D9-4621-BADD-3B8DDC28F299}"/>
              </a:ext>
            </a:extLst>
          </p:cNvPr>
          <p:cNvSpPr/>
          <p:nvPr/>
        </p:nvSpPr>
        <p:spPr>
          <a:xfrm>
            <a:off x="5347930" y="5688733"/>
            <a:ext cx="2319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14: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Section A-A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24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56" y="1689987"/>
            <a:ext cx="11251190" cy="399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8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3C318A2-4EC4-4937-9CEE-8B672208A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244" y="984601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Section B-B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F2A1AC-097A-4247-B502-7429BF83E462}"/>
              </a:ext>
            </a:extLst>
          </p:cNvPr>
          <p:cNvSpPr/>
          <p:nvPr/>
        </p:nvSpPr>
        <p:spPr>
          <a:xfrm>
            <a:off x="5084694" y="6480133"/>
            <a:ext cx="2324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15: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Section B-B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25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588" y="1069836"/>
            <a:ext cx="8670348" cy="541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16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89C2569-BC33-46A6-9D6C-9888AAAE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6A76D23-4737-48AB-AE07-85359BDC1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11284450" cy="57874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Information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code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American Concrete Institute ACI 2014 for design.</a:t>
            </a:r>
          </a:p>
          <a:p>
            <a:pPr marL="0" indent="0">
              <a:buNone/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Uniform Building Code (UBC 97) is adopted the code in Earthquake Analysis.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Concrete.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f´c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32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columns, walls and footings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f´c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24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slabs and beams</a:t>
            </a:r>
          </a:p>
          <a:p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Reinforcement steel (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420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2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89C2569-BC33-46A6-9D6C-9888AAAE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446FA-E81E-4895-B961-BBE675D52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11284450" cy="57874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Information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 Load= 5 KN/m² </a:t>
            </a:r>
          </a:p>
          <a:p>
            <a:pPr marL="0" indent="0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Superimposed dead load = 4 KN/m² 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Properties of Materials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weight of Reinforced concrete = 25 KN/m³ </a:t>
            </a:r>
          </a:p>
          <a:p>
            <a:pPr marL="0" indent="0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Weight of Masonry wall = 21 KN/m </a:t>
            </a:r>
          </a:p>
          <a:p>
            <a:pPr marL="0" indent="0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Weight of glass wall = 0.6 KN/m </a:t>
            </a:r>
          </a:p>
          <a:p>
            <a:pPr marL="0" indent="0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Specific weight of block = 12 KN/ m³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49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89C2569-BC33-46A6-9D6C-9888AAAE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8B44C-CBF4-4C67-8566-369D9F636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11284450" cy="57874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Slab Structural System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way ribbed slab with 400 mm thickness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One way ribbed slab with 400 mm thickness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types were designed with drop beams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5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89C2569-BC33-46A6-9D6C-9888AAAE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061BC-A4EF-4D23-BEF6-954079406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11284450" cy="57874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Models 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the school building is too long and have nonuniformity of shape; we divide building to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parts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using joints.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Expansion joint 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joint was created because the length of school building is more than 40m, and its 2cm width</a:t>
            </a: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4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D4892-7B04-4C83-909C-7861CBFE3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57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9AAB4-C269-4301-928E-144EB70E1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project,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integrated design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 been created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 school that keeps up with the development of the age and meets the basic educational needs as well as extracurricular activities and functions.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S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09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89C2569-BC33-46A6-9D6C-9888AAAE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95669-2F2B-491B-ACE9-BD8044F07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11284450" cy="57874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Models </a:t>
            </a:r>
          </a:p>
          <a:p>
            <a:pPr marL="0" indent="0">
              <a:buNone/>
            </a:pP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Seismic joint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joint was created because the shape of school building is non uniform.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calculated using displacement from drift for each part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m2: displacement for second part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m3: displacement for third part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MTotal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m2+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m3+2cm ~ 5cm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40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875E88-2190-4E71-847C-24F316899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762" y="1859504"/>
            <a:ext cx="7670129" cy="441495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E0F72DB-FC59-48B4-AA20-D2CF7A026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FEFA02-C09B-4A8D-86AE-EC2BF88A515C}"/>
              </a:ext>
            </a:extLst>
          </p:cNvPr>
          <p:cNvSpPr/>
          <p:nvPr/>
        </p:nvSpPr>
        <p:spPr>
          <a:xfrm>
            <a:off x="637159" y="1195583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Models </a:t>
            </a:r>
          </a:p>
        </p:txBody>
      </p:sp>
      <p:sp>
        <p:nvSpPr>
          <p:cNvPr id="2" name="Rectangle 1"/>
          <p:cNvSpPr/>
          <p:nvPr/>
        </p:nvSpPr>
        <p:spPr>
          <a:xfrm>
            <a:off x="4043309" y="6274458"/>
            <a:ext cx="4484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Figure 16: Seismic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and Expansion joint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layout</a:t>
            </a:r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01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89C2569-BC33-46A6-9D6C-9888AAAE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41E2D-EA07-4C54-847E-7221473B3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11284450" cy="57874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Models</a:t>
            </a:r>
          </a:p>
          <a:p>
            <a:pPr marL="0" indent="0">
              <a:buNone/>
            </a:pP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ETABS Model  </a:t>
            </a:r>
          </a:p>
          <a:p>
            <a:pPr marL="0" indent="0">
              <a:buNone/>
            </a:pPr>
            <a:endParaRPr lang="en-US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DD23A6-E07D-40C9-A79E-23541C87EF6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311" y="2787039"/>
            <a:ext cx="3041328" cy="2767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DCCAD0-04D1-43EE-9545-362958A6B87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080" y="2787040"/>
            <a:ext cx="2577837" cy="27673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9CE16C-063F-42FF-9ADB-85A289DEF3B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83" y="2787039"/>
            <a:ext cx="3456393" cy="276733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C5D9734-4D0F-46ED-87EB-901C4AF6D2CD}"/>
              </a:ext>
            </a:extLst>
          </p:cNvPr>
          <p:cNvSpPr/>
          <p:nvPr/>
        </p:nvSpPr>
        <p:spPr>
          <a:xfrm>
            <a:off x="4357218" y="5842239"/>
            <a:ext cx="3839514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18:3D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 for the second part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3FA33E-4C46-4873-8200-9E3EA817E6E2}"/>
              </a:ext>
            </a:extLst>
          </p:cNvPr>
          <p:cNvSpPr/>
          <p:nvPr/>
        </p:nvSpPr>
        <p:spPr>
          <a:xfrm>
            <a:off x="492369" y="5846027"/>
            <a:ext cx="3570208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17:3D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 for the first part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4D7A09-BE06-4CB8-8F62-95A761088221}"/>
              </a:ext>
            </a:extLst>
          </p:cNvPr>
          <p:cNvSpPr/>
          <p:nvPr/>
        </p:nvSpPr>
        <p:spPr>
          <a:xfrm>
            <a:off x="8442255" y="5846027"/>
            <a:ext cx="365997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19:3D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 for the three part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18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89C2569-BC33-46A6-9D6C-9888AAAE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92007-E921-4218-9E77-3E8B1C76B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6474" y="2125664"/>
            <a:ext cx="11284450" cy="473233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check</a:t>
            </a:r>
          </a:p>
          <a:p>
            <a:pPr>
              <a:buFont typeface="Wingdings" panose="05000000000000000000" pitchFamily="2" charset="2"/>
              <a:buChar char="Ø"/>
            </a:pPr>
            <a:endParaRPr lang="ar-SA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Equilibrium check</a:t>
            </a:r>
          </a:p>
          <a:p>
            <a:endParaRPr 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internal force check</a:t>
            </a:r>
          </a:p>
          <a:p>
            <a:endParaRPr 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period check</a:t>
            </a:r>
          </a:p>
          <a:p>
            <a:endParaRPr 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deflection check</a:t>
            </a:r>
          </a:p>
          <a:p>
            <a:endParaRPr 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drift check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 mass participate ratio check (MPMR)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checks were done for the three parts and all were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acceptable.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3324DBD-F945-4C7C-9D3E-185E658BD92D}"/>
              </a:ext>
            </a:extLst>
          </p:cNvPr>
          <p:cNvSpPr txBox="1">
            <a:spLocks/>
          </p:cNvSpPr>
          <p:nvPr/>
        </p:nvSpPr>
        <p:spPr>
          <a:xfrm>
            <a:off x="415181" y="1164373"/>
            <a:ext cx="11284450" cy="1098181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Models</a:t>
            </a:r>
          </a:p>
          <a:p>
            <a:pPr marL="0" indent="0">
              <a:buNone/>
            </a:pPr>
            <a:r>
              <a:rPr lang="en-US" sz="11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ETABS Checks</a:t>
            </a:r>
          </a:p>
          <a:p>
            <a:pPr marL="0" indent="0">
              <a:buNone/>
            </a:pPr>
            <a:r>
              <a:rPr lang="en-US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ensure that the calculation is done correctly and to adopt the design results from ETABS; some checks are required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89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98BACA6-1D32-44B6-BEB1-7FC5F510E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7CDB5F-1329-403A-AE5E-6FE86E19397E}"/>
              </a:ext>
            </a:extLst>
          </p:cNvPr>
          <p:cNvSpPr/>
          <p:nvPr/>
        </p:nvSpPr>
        <p:spPr>
          <a:xfrm>
            <a:off x="637159" y="1157048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Models</a:t>
            </a:r>
          </a:p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check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0FF317-E67A-44DB-B732-8385E2B4B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159" y="2724977"/>
            <a:ext cx="3959964" cy="29759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FE6211-0CAF-4190-8A9C-91988DF02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4704" y="2724977"/>
            <a:ext cx="4299296" cy="29759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88275B-9B28-47B6-BA0F-FAA976582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1581" y="2724976"/>
            <a:ext cx="2428875" cy="297597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E3FA33E-4C46-4873-8200-9E3EA817E6E2}"/>
              </a:ext>
            </a:extLst>
          </p:cNvPr>
          <p:cNvSpPr/>
          <p:nvPr/>
        </p:nvSpPr>
        <p:spPr>
          <a:xfrm>
            <a:off x="181908" y="5856698"/>
            <a:ext cx="4480715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20:compatibility check for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part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3FA33E-4C46-4873-8200-9E3EA817E6E2}"/>
              </a:ext>
            </a:extLst>
          </p:cNvPr>
          <p:cNvSpPr/>
          <p:nvPr/>
        </p:nvSpPr>
        <p:spPr>
          <a:xfrm>
            <a:off x="4789261" y="5856698"/>
            <a:ext cx="4410183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21:compatibility check for second part</a:t>
            </a:r>
            <a:endParaRPr lang="en-US" dirty="0">
              <a:solidFill>
                <a:srgbClr val="4472C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3FA33E-4C46-4873-8200-9E3EA817E6E2}"/>
              </a:ext>
            </a:extLst>
          </p:cNvPr>
          <p:cNvSpPr/>
          <p:nvPr/>
        </p:nvSpPr>
        <p:spPr>
          <a:xfrm>
            <a:off x="9391581" y="5683320"/>
            <a:ext cx="237116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22:compatibility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check for third part</a:t>
            </a:r>
            <a:endParaRPr lang="en-US" dirty="0">
              <a:solidFill>
                <a:srgbClr val="4472C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52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3C66B-F59D-49CA-B45D-61D33E75A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133DA3-0B53-474B-BEF7-4A8ABD13C76B}"/>
              </a:ext>
            </a:extLst>
          </p:cNvPr>
          <p:cNvSpPr/>
          <p:nvPr/>
        </p:nvSpPr>
        <p:spPr>
          <a:xfrm>
            <a:off x="943991" y="132556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Models</a:t>
            </a:r>
          </a:p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Equilibrium check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E14B45-C2F8-4CB8-B1F7-696B60A71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382" y="5051464"/>
            <a:ext cx="4610100" cy="1704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2F07AA-6DB3-4F50-8D9B-3ED920C3A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2771795"/>
            <a:ext cx="4429125" cy="16859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37227A-442F-42E0-86E8-9D4ED7122D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009" y="2752745"/>
            <a:ext cx="4524375" cy="17049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E3FA33E-4C46-4873-8200-9E3EA817E6E2}"/>
              </a:ext>
            </a:extLst>
          </p:cNvPr>
          <p:cNvSpPr/>
          <p:nvPr/>
        </p:nvSpPr>
        <p:spPr>
          <a:xfrm>
            <a:off x="842609" y="2296695"/>
            <a:ext cx="415684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2:Equilibrium check for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part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3FA33E-4C46-4873-8200-9E3EA817E6E2}"/>
              </a:ext>
            </a:extLst>
          </p:cNvPr>
          <p:cNvSpPr/>
          <p:nvPr/>
        </p:nvSpPr>
        <p:spPr>
          <a:xfrm>
            <a:off x="6102435" y="2193052"/>
            <a:ext cx="442614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3:Equilibrium check for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second part</a:t>
            </a:r>
            <a:endParaRPr lang="en-US" dirty="0">
              <a:solidFill>
                <a:srgbClr val="4472C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3FA33E-4C46-4873-8200-9E3EA817E6E2}"/>
              </a:ext>
            </a:extLst>
          </p:cNvPr>
          <p:cNvSpPr/>
          <p:nvPr/>
        </p:nvSpPr>
        <p:spPr>
          <a:xfrm>
            <a:off x="3895031" y="4563675"/>
            <a:ext cx="4220963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4:Equilibrium check for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third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</a:p>
        </p:txBody>
      </p:sp>
    </p:spTree>
    <p:extLst>
      <p:ext uri="{BB962C8B-B14F-4D97-AF65-F5344CB8AC3E}">
        <p14:creationId xmlns:p14="http://schemas.microsoft.com/office/powerpoint/2010/main" val="333691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9A66D51-2716-4DB7-A57C-E813FB2F4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11284450" cy="57874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structural elements</a:t>
            </a:r>
          </a:p>
          <a:p>
            <a:pPr marL="0" indent="0">
              <a:buNone/>
            </a:pPr>
            <a:r>
              <a:rPr lang="en-US" sz="3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Slabs</a:t>
            </a:r>
            <a:endParaRPr lang="ar-SA" sz="3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423AED-B6F2-40B8-97C3-1A090C857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9A5BAB-1B6F-4FAB-ADBB-FAB8763BC9E3}"/>
              </a:ext>
            </a:extLst>
          </p:cNvPr>
          <p:cNvSpPr/>
          <p:nvPr/>
        </p:nvSpPr>
        <p:spPr>
          <a:xfrm>
            <a:off x="1576230" y="4963371"/>
            <a:ext cx="3320140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23:section of two way slab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52560C-4ACC-4943-826A-EFBF05ECB5D9}"/>
              </a:ext>
            </a:extLst>
          </p:cNvPr>
          <p:cNvSpPr/>
          <p:nvPr/>
        </p:nvSpPr>
        <p:spPr>
          <a:xfrm>
            <a:off x="7192817" y="4963371"/>
            <a:ext cx="3307316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24:section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one way slab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429C68-92AC-4724-8195-8356556F2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369" y="2652922"/>
            <a:ext cx="5086143" cy="23104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7973AF-CF19-47AA-8A6F-531BFE4F5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205" y="2617285"/>
            <a:ext cx="5164539" cy="234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81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89C2569-BC33-46A6-9D6C-9888AAAE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2B372E-0809-492E-81BB-70A3AF419534}"/>
              </a:ext>
            </a:extLst>
          </p:cNvPr>
          <p:cNvSpPr/>
          <p:nvPr/>
        </p:nvSpPr>
        <p:spPr>
          <a:xfrm>
            <a:off x="637157" y="1140853"/>
            <a:ext cx="1136931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structural elements</a:t>
            </a:r>
          </a:p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Beams</a:t>
            </a: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have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five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different sections of Beams in building: </a:t>
            </a:r>
          </a:p>
          <a:p>
            <a:endParaRPr lang="ar-SA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E2E1638-7E7D-449A-8B31-113726C24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456" y="2956735"/>
            <a:ext cx="3613658" cy="21979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BBE23A-B0FD-40C1-AE57-E100B9F9CC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775" y="2466416"/>
            <a:ext cx="3709006" cy="38899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67A671-F0F1-466A-A2BE-856C24DCA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157" y="5850179"/>
            <a:ext cx="6242774" cy="50617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361DE83-0114-43AC-BF6E-EC63A2041390}"/>
              </a:ext>
            </a:extLst>
          </p:cNvPr>
          <p:cNvSpPr txBox="1"/>
          <p:nvPr/>
        </p:nvSpPr>
        <p:spPr>
          <a:xfrm>
            <a:off x="1319136" y="5317790"/>
            <a:ext cx="4626632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6: Forces and capacities for Beam B1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37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9A5BAB-1B6F-4FAB-ADBB-FAB8763BC9E3}"/>
              </a:ext>
            </a:extLst>
          </p:cNvPr>
          <p:cNvSpPr/>
          <p:nvPr/>
        </p:nvSpPr>
        <p:spPr>
          <a:xfrm>
            <a:off x="7931051" y="6309875"/>
            <a:ext cx="2422459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25: beams layout</a:t>
            </a:r>
            <a:endParaRPr lang="en-US" dirty="0">
              <a:solidFill>
                <a:srgbClr val="4472C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3FA33E-4C46-4873-8200-9E3EA817E6E2}"/>
              </a:ext>
            </a:extLst>
          </p:cNvPr>
          <p:cNvSpPr/>
          <p:nvPr/>
        </p:nvSpPr>
        <p:spPr>
          <a:xfrm>
            <a:off x="2312812" y="2466416"/>
            <a:ext cx="2290948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5: beams section</a:t>
            </a:r>
            <a:endParaRPr lang="en-US" dirty="0">
              <a:solidFill>
                <a:srgbClr val="4472C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32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89C2569-BC33-46A6-9D6C-9888AAAE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E157E9-2DE5-42BC-B192-35997E9C2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157" y="3354151"/>
            <a:ext cx="6429684" cy="26645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6A8A9B-ED4B-4F23-88F0-3877456D79E9}"/>
              </a:ext>
            </a:extLst>
          </p:cNvPr>
          <p:cNvSpPr txBox="1"/>
          <p:nvPr/>
        </p:nvSpPr>
        <p:spPr>
          <a:xfrm>
            <a:off x="4196925" y="2831839"/>
            <a:ext cx="3798147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7: Reinforcement for B1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CAF521-747E-4D53-B307-C1AC503CBE4E}"/>
              </a:ext>
            </a:extLst>
          </p:cNvPr>
          <p:cNvSpPr/>
          <p:nvPr/>
        </p:nvSpPr>
        <p:spPr>
          <a:xfrm>
            <a:off x="637159" y="1182803"/>
            <a:ext cx="6096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structural elements</a:t>
            </a:r>
          </a:p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Beams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Reinforcement for Beam B1</a:t>
            </a:r>
            <a:endParaRPr lang="ar-S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1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89C2569-BC33-46A6-9D6C-9888AAAE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-39757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410E57-258F-49B5-B0EF-1D54CC01D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522" y="2489163"/>
            <a:ext cx="3737337" cy="25516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9C6735-251A-4C19-9EA7-C7AEFE314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935" y="2616968"/>
            <a:ext cx="7227085" cy="23955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7C4D06-ADC0-4919-8760-1DBE4BE8EEA6}"/>
              </a:ext>
            </a:extLst>
          </p:cNvPr>
          <p:cNvSpPr txBox="1"/>
          <p:nvPr/>
        </p:nvSpPr>
        <p:spPr>
          <a:xfrm>
            <a:off x="1865810" y="5080251"/>
            <a:ext cx="381733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26: Detailing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B1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F2A524-73A8-4A21-9F22-641A196C9563}"/>
              </a:ext>
            </a:extLst>
          </p:cNvPr>
          <p:cNvSpPr txBox="1"/>
          <p:nvPr/>
        </p:nvSpPr>
        <p:spPr>
          <a:xfrm>
            <a:off x="8207522" y="5025473"/>
            <a:ext cx="381733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27: Section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B-B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68937A-EB68-4795-A1BF-7C7C2311D886}"/>
              </a:ext>
            </a:extLst>
          </p:cNvPr>
          <p:cNvSpPr/>
          <p:nvPr/>
        </p:nvSpPr>
        <p:spPr>
          <a:xfrm>
            <a:off x="450574" y="124115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structural elements</a:t>
            </a:r>
          </a:p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4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6CC02-5BBC-4F16-BE74-82E610A62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599" y="1479396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Location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land on which the school will be built locates in Al-Ma’ajeen Neighborhood in Nablus city.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67F1C9-22F8-4E83-B76C-A055A63B6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937" y="2804959"/>
            <a:ext cx="5356126" cy="357606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80870D-B805-4B49-AA7B-242EC99EEBA2}"/>
              </a:ext>
            </a:extLst>
          </p:cNvPr>
          <p:cNvSpPr/>
          <p:nvPr/>
        </p:nvSpPr>
        <p:spPr>
          <a:xfrm>
            <a:off x="4873274" y="6381026"/>
            <a:ext cx="2747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ar-SA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1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location of land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C6A9676-458A-4B55-AB16-D1A2A4B91E22}"/>
              </a:ext>
            </a:extLst>
          </p:cNvPr>
          <p:cNvSpPr txBox="1">
            <a:spLocks/>
          </p:cNvSpPr>
          <p:nvPr/>
        </p:nvSpPr>
        <p:spPr>
          <a:xfrm>
            <a:off x="2190935" y="0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1D58"/>
                </a:solidFill>
              </a:rPr>
              <a:t>Site Analysis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22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89C2569-BC33-46A6-9D6C-9888AAAE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F1B2A-604B-4B5F-B3CE-A73FCAA60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11284450" cy="57874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structural elements</a:t>
            </a:r>
          </a:p>
          <a:p>
            <a:pPr marL="0" indent="0">
              <a:buNone/>
            </a:pPr>
            <a:r>
              <a:rPr lang="en-US" sz="3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</a:t>
            </a:r>
            <a:endParaRPr lang="ar-SA" sz="3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have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different sections of columns in building </a:t>
            </a:r>
          </a:p>
          <a:p>
            <a:pPr marL="0" indent="0">
              <a:buNone/>
            </a:pP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0A0FD3-DF6D-4BAE-96BD-BC09E5063D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829092" y="4682546"/>
            <a:ext cx="2924175" cy="1704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53361C-CD03-4DC9-9176-296E6E47D70C}"/>
              </a:ext>
            </a:extLst>
          </p:cNvPr>
          <p:cNvPicPr/>
          <p:nvPr/>
        </p:nvPicPr>
        <p:blipFill rotWithShape="1">
          <a:blip r:embed="rId3"/>
          <a:srcRect l="4753" r="5027"/>
          <a:stretch/>
        </p:blipFill>
        <p:spPr>
          <a:xfrm>
            <a:off x="4392939" y="2696818"/>
            <a:ext cx="3328933" cy="17049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4EC410-99B7-44D4-AC22-28C4777C8E1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033675" y="2877794"/>
            <a:ext cx="3826510" cy="152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AD7FF2-1C38-41CE-8578-BCDD87397BB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8827451" y="4861616"/>
            <a:ext cx="2076450" cy="152590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C0C0AE-E3A7-4C81-90C3-CEDE71D3878C}"/>
              </a:ext>
            </a:extLst>
          </p:cNvPr>
          <p:cNvSpPr/>
          <p:nvPr/>
        </p:nvSpPr>
        <p:spPr>
          <a:xfrm>
            <a:off x="4679445" y="4254214"/>
            <a:ext cx="2922595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28:Column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C1 section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4CAD22D-7C81-4091-AD33-EF43106F9D0E}"/>
              </a:ext>
            </a:extLst>
          </p:cNvPr>
          <p:cNvSpPr/>
          <p:nvPr/>
        </p:nvSpPr>
        <p:spPr>
          <a:xfrm>
            <a:off x="8485632" y="4254214"/>
            <a:ext cx="2922595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29:Column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C2 section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1B1BAE2-0DAB-4833-866E-49247086BEEC}"/>
              </a:ext>
            </a:extLst>
          </p:cNvPr>
          <p:cNvSpPr/>
          <p:nvPr/>
        </p:nvSpPr>
        <p:spPr>
          <a:xfrm>
            <a:off x="4596107" y="6293130"/>
            <a:ext cx="2922596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30:Column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C3 section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DD1951-562D-43E1-8D9D-0B809484E9C5}"/>
              </a:ext>
            </a:extLst>
          </p:cNvPr>
          <p:cNvSpPr/>
          <p:nvPr/>
        </p:nvSpPr>
        <p:spPr>
          <a:xfrm>
            <a:off x="8427799" y="6293130"/>
            <a:ext cx="292259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31:Column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C4 section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5237A4-48F7-4DE5-BCC6-A1866EDC67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023" y="3772765"/>
            <a:ext cx="4033362" cy="181956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C092C0D-1429-43D3-8557-4A59C862FD7F}"/>
              </a:ext>
            </a:extLst>
          </p:cNvPr>
          <p:cNvSpPr/>
          <p:nvPr/>
        </p:nvSpPr>
        <p:spPr>
          <a:xfrm>
            <a:off x="638275" y="3314691"/>
            <a:ext cx="2630784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8:Columns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detailing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49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A62FBF-90FC-48F8-88EF-760983AE7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764" y="1630363"/>
            <a:ext cx="7516819" cy="486014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46D89A1-BC28-4545-A464-92AD0B86424B}"/>
              </a:ext>
            </a:extLst>
          </p:cNvPr>
          <p:cNvSpPr txBox="1">
            <a:spLocks/>
          </p:cNvSpPr>
          <p:nvPr/>
        </p:nvSpPr>
        <p:spPr>
          <a:xfrm>
            <a:off x="2370709" y="152400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001D58"/>
                </a:solidFill>
              </a:rPr>
              <a:t>Structural Design </a:t>
            </a:r>
            <a:endParaRPr lang="en-US" b="1" dirty="0">
              <a:solidFill>
                <a:srgbClr val="001D58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44ED03B-6254-4DA9-89FA-89BBE515E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11284450" cy="57874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structural elements</a:t>
            </a:r>
          </a:p>
          <a:p>
            <a:pPr marL="0" indent="0">
              <a:buNone/>
            </a:pPr>
            <a:r>
              <a:rPr lang="en-US" sz="3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</a:t>
            </a:r>
            <a:endParaRPr lang="ar-SA" sz="3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8825DB-BAA6-4D58-BAF7-40E879C9C352}"/>
              </a:ext>
            </a:extLst>
          </p:cNvPr>
          <p:cNvSpPr/>
          <p:nvPr/>
        </p:nvSpPr>
        <p:spPr>
          <a:xfrm>
            <a:off x="4509548" y="6399926"/>
            <a:ext cx="3095720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32:Columns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distribution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9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89C2569-BC33-46A6-9D6C-9888AAAE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3E6D07-18BC-4616-8746-7FD8F30C7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003" y="3020564"/>
            <a:ext cx="3113641" cy="166760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699B3F4-3CD1-4E76-938E-3E38EAC4D359}"/>
              </a:ext>
            </a:extLst>
          </p:cNvPr>
          <p:cNvSpPr/>
          <p:nvPr/>
        </p:nvSpPr>
        <p:spPr>
          <a:xfrm>
            <a:off x="1153559" y="1325563"/>
            <a:ext cx="4661854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structural elements</a:t>
            </a:r>
          </a:p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Walls</a:t>
            </a:r>
          </a:p>
          <a:p>
            <a:endParaRPr lang="en-US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4C772A-39A6-4268-9C93-013CEEE47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8958" y="2279670"/>
            <a:ext cx="6991350" cy="36957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42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8825DB-BAA6-4D58-BAF7-40E879C9C352}"/>
              </a:ext>
            </a:extLst>
          </p:cNvPr>
          <p:cNvSpPr/>
          <p:nvPr/>
        </p:nvSpPr>
        <p:spPr>
          <a:xfrm>
            <a:off x="6923557" y="5936823"/>
            <a:ext cx="2262159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33:walls layout</a:t>
            </a:r>
            <a:endParaRPr lang="en-US" dirty="0">
              <a:solidFill>
                <a:srgbClr val="4472C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3FA33E-4C46-4873-8200-9E3EA817E6E2}"/>
              </a:ext>
            </a:extLst>
          </p:cNvPr>
          <p:cNvSpPr/>
          <p:nvPr/>
        </p:nvSpPr>
        <p:spPr>
          <a:xfrm>
            <a:off x="1204855" y="2562490"/>
            <a:ext cx="2188356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9: walls section</a:t>
            </a:r>
            <a:endParaRPr lang="en-US" dirty="0">
              <a:solidFill>
                <a:srgbClr val="4472C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3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E55920-3D59-4822-9AF5-5F6DE3E81C04}"/>
              </a:ext>
            </a:extLst>
          </p:cNvPr>
          <p:cNvSpPr/>
          <p:nvPr/>
        </p:nvSpPr>
        <p:spPr>
          <a:xfrm>
            <a:off x="943991" y="132556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structural elements</a:t>
            </a:r>
          </a:p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Shear walls 1and2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88052E6-168F-45D9-95DE-7DECDF315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FE4878-A075-46E8-8930-82745EA47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907" y="2968783"/>
            <a:ext cx="4068082" cy="22321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692686-5578-431C-9705-E3F7C0BA1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3159" y="2968783"/>
            <a:ext cx="4192847" cy="223216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43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C0C0AE-E3A7-4C81-90C3-CEDE71D3878C}"/>
              </a:ext>
            </a:extLst>
          </p:cNvPr>
          <p:cNvSpPr/>
          <p:nvPr/>
        </p:nvSpPr>
        <p:spPr>
          <a:xfrm>
            <a:off x="2439525" y="5200945"/>
            <a:ext cx="2480167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34: wall 1 section</a:t>
            </a:r>
            <a:endParaRPr lang="en-US" dirty="0">
              <a:solidFill>
                <a:srgbClr val="4472C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C0C0AE-E3A7-4C81-90C3-CEDE71D3878C}"/>
              </a:ext>
            </a:extLst>
          </p:cNvPr>
          <p:cNvSpPr/>
          <p:nvPr/>
        </p:nvSpPr>
        <p:spPr>
          <a:xfrm>
            <a:off x="7589499" y="5200945"/>
            <a:ext cx="2480166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35: wall 2 section</a:t>
            </a:r>
            <a:endParaRPr lang="en-US" dirty="0">
              <a:solidFill>
                <a:srgbClr val="4472C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94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01C784-BF03-40AF-96BF-E9A57022D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4549" y="2497245"/>
            <a:ext cx="5419773" cy="385910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C9718D0-B8A9-4689-A346-51D4120A584D}"/>
              </a:ext>
            </a:extLst>
          </p:cNvPr>
          <p:cNvSpPr/>
          <p:nvPr/>
        </p:nvSpPr>
        <p:spPr>
          <a:xfrm>
            <a:off x="637159" y="1068162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structural elements</a:t>
            </a:r>
          </a:p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Cantilever retaining 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wall</a:t>
            </a:r>
            <a:endParaRPr lang="en-US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834289E-3FBB-4C40-B5EA-53E03D87A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44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14555" y="6356267"/>
            <a:ext cx="5679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36: Cantilever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retaining wall dimensions and checks</a:t>
            </a:r>
          </a:p>
        </p:txBody>
      </p:sp>
    </p:spTree>
    <p:extLst>
      <p:ext uri="{BB962C8B-B14F-4D97-AF65-F5344CB8AC3E}">
        <p14:creationId xmlns:p14="http://schemas.microsoft.com/office/powerpoint/2010/main" val="40082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B3AAB0-3E2D-43C6-91A2-754717863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0916" y="2147887"/>
            <a:ext cx="4356668" cy="404012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9A08FE0-8557-492A-94CD-86DCC3A9C6C0}"/>
              </a:ext>
            </a:extLst>
          </p:cNvPr>
          <p:cNvSpPr/>
          <p:nvPr/>
        </p:nvSpPr>
        <p:spPr>
          <a:xfrm>
            <a:off x="497032" y="1193780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structural elements</a:t>
            </a:r>
          </a:p>
          <a:p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Cantilever retaining wall</a:t>
            </a:r>
            <a:endParaRPr lang="en-US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234B724-B512-45A5-A718-6E7D3B544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45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032" y="3435862"/>
            <a:ext cx="6343238" cy="27521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40270" y="6188009"/>
            <a:ext cx="4358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37: Cantilever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retaining wall detailing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1326100" y="3066530"/>
            <a:ext cx="4901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10: Cantilever retaining wall reinforcement</a:t>
            </a:r>
          </a:p>
        </p:txBody>
      </p:sp>
    </p:spTree>
    <p:extLst>
      <p:ext uri="{BB962C8B-B14F-4D97-AF65-F5344CB8AC3E}">
        <p14:creationId xmlns:p14="http://schemas.microsoft.com/office/powerpoint/2010/main" val="13725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EC2EB1-13D7-4FC5-90F1-E69923263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897" y="2475252"/>
            <a:ext cx="4057460" cy="34672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CB0C58-986E-4EEE-BB1E-83E925B5F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176" y="2475252"/>
            <a:ext cx="3749311" cy="34556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A44849D-59A3-4E2E-AE7D-1DF2A956F32B}"/>
              </a:ext>
            </a:extLst>
          </p:cNvPr>
          <p:cNvSpPr/>
          <p:nvPr/>
        </p:nvSpPr>
        <p:spPr>
          <a:xfrm>
            <a:off x="943991" y="132556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structural elements</a:t>
            </a:r>
          </a:p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Footings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0225A06-E8BD-4B0E-9769-CABE8E620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46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45907" y="5987018"/>
            <a:ext cx="3595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38: isolated footing detailing</a:t>
            </a:r>
            <a:endParaRPr lang="en-US" dirty="0">
              <a:solidFill>
                <a:srgbClr val="4472C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02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1819D0-F732-4086-A94B-41677C168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989" y="2757693"/>
            <a:ext cx="5864022" cy="247691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3B787C7-6EC9-4B14-BFDF-183CF6564951}"/>
              </a:ext>
            </a:extLst>
          </p:cNvPr>
          <p:cNvSpPr/>
          <p:nvPr/>
        </p:nvSpPr>
        <p:spPr>
          <a:xfrm>
            <a:off x="943991" y="132556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structural elements</a:t>
            </a:r>
          </a:p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Wall footing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D503BF0-5976-4D83-B401-2F405617A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47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609689" y="5343299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39: wall footing detailing</a:t>
            </a:r>
            <a:endParaRPr lang="en-US" dirty="0">
              <a:solidFill>
                <a:srgbClr val="4472C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09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046D1B-28F9-4E7D-99B9-633F336C064F}"/>
              </a:ext>
            </a:extLst>
          </p:cNvPr>
          <p:cNvSpPr/>
          <p:nvPr/>
        </p:nvSpPr>
        <p:spPr>
          <a:xfrm>
            <a:off x="943991" y="132556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structural elements</a:t>
            </a:r>
          </a:p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Stairs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F012A5C-3FAF-4329-B898-2D1D1E19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48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120" y="1710604"/>
            <a:ext cx="2174879" cy="46457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91" y="3121324"/>
            <a:ext cx="5426114" cy="230965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559216" y="5731227"/>
            <a:ext cx="24481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40: internal stairs</a:t>
            </a:r>
            <a:endParaRPr lang="en-US" dirty="0">
              <a:solidFill>
                <a:srgbClr val="4472C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81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E26064-3551-4EFD-9E4E-814D4866D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564622"/>
            <a:ext cx="5886036" cy="34790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B1CBE4-1D31-4BD6-960F-254EB5C3F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991" y="2279670"/>
            <a:ext cx="3892421" cy="402741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F97CE38-768A-42EC-8805-EB8AD0C6C880}"/>
              </a:ext>
            </a:extLst>
          </p:cNvPr>
          <p:cNvSpPr/>
          <p:nvPr/>
        </p:nvSpPr>
        <p:spPr>
          <a:xfrm>
            <a:off x="943991" y="132556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structural elements</a:t>
            </a:r>
          </a:p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Stairs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21D023A-53AC-4090-9270-5CAA62247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Structural Design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49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43885" y="6307088"/>
            <a:ext cx="2486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41: external stairs</a:t>
            </a:r>
            <a:endParaRPr lang="en-US" dirty="0">
              <a:solidFill>
                <a:srgbClr val="4472C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39860" y="6043653"/>
            <a:ext cx="2550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42: stairs detailing</a:t>
            </a:r>
            <a:endParaRPr lang="en-US" dirty="0">
              <a:solidFill>
                <a:srgbClr val="4472C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01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D7259-CDFF-4840-9A88-CDBED3389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190" y="1363987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Elevations and slope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C623A9-417C-4FBF-B362-00EC61AF6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872" y="1915754"/>
            <a:ext cx="7766399" cy="445085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D333870-870F-4F39-ACF7-CA5948348B3A}"/>
              </a:ext>
            </a:extLst>
          </p:cNvPr>
          <p:cNvSpPr/>
          <p:nvPr/>
        </p:nvSpPr>
        <p:spPr>
          <a:xfrm>
            <a:off x="4392136" y="6407009"/>
            <a:ext cx="3407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ar-SA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2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vertical section of land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7C9AA87-72D1-42C7-8428-B80EDCC3E28F}"/>
              </a:ext>
            </a:extLst>
          </p:cNvPr>
          <p:cNvSpPr txBox="1">
            <a:spLocks/>
          </p:cNvSpPr>
          <p:nvPr/>
        </p:nvSpPr>
        <p:spPr>
          <a:xfrm>
            <a:off x="2190935" y="0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1D58"/>
                </a:solidFill>
              </a:rPr>
              <a:t>Site Analysis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46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35ADB83-0AB5-4CF3-85CE-A54B6DCCE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690" y="12821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Environmental Design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6C956E-F3F6-4CD3-A422-8F0B434E77FF}"/>
              </a:ext>
            </a:extLst>
          </p:cNvPr>
          <p:cNvSpPr/>
          <p:nvPr/>
        </p:nvSpPr>
        <p:spPr>
          <a:xfrm>
            <a:off x="1078523" y="1441158"/>
            <a:ext cx="9601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As any aspect , environmental design is very important and it should be taken into consideration </a:t>
            </a:r>
            <a:endParaRPr lang="en-US" sz="20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3DED7A4-C9F7-4C3B-BE23-09FBEF076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8523" y="2051538"/>
            <a:ext cx="10341902" cy="459544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Acoustical systems design </a:t>
            </a: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Photovoltaic system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Overshadowing 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consumption, Heating and Cooling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load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Daylighting</a:t>
            </a: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5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61910DA-659E-4665-BB2E-D40EA2ADA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690" y="12821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Environmental Design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914327-A181-4B89-A2F0-B9556C52C0F5}"/>
              </a:ext>
            </a:extLst>
          </p:cNvPr>
          <p:cNvSpPr/>
          <p:nvPr/>
        </p:nvSpPr>
        <p:spPr>
          <a:xfrm>
            <a:off x="621626" y="2949238"/>
            <a:ext cx="1061676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Average absorption (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ἀ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) =</a:t>
            </a:r>
            <a:r>
              <a:rPr lang="en-US" sz="2000" b="1" dirty="0">
                <a:latin typeface="Times New Roman" panose="02020603050405020304" pitchFamily="18" charset="0"/>
              </a:rPr>
              <a:t> 0.171</a:t>
            </a:r>
          </a:p>
          <a:p>
            <a:endParaRPr lang="en-US" sz="2000" dirty="0">
              <a:latin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</a:rPr>
              <a:t>Reverberation Time (RT60) = </a:t>
            </a:r>
            <a:r>
              <a:rPr lang="en-US" sz="2000" b="1" dirty="0">
                <a:latin typeface="Times New Roman" panose="02020603050405020304" pitchFamily="18" charset="0"/>
              </a:rPr>
              <a:t>1.008 sec</a:t>
            </a:r>
          </a:p>
          <a:p>
            <a:endParaRPr lang="en-US" sz="2000" dirty="0">
              <a:latin typeface="Times New Roman" panose="02020603050405020304" pitchFamily="18" charset="0"/>
            </a:endParaRPr>
          </a:p>
          <a:p>
            <a:r>
              <a:rPr lang="en-US" sz="2000" i="1" dirty="0">
                <a:latin typeface="Times New Roman" panose="02020603050405020304" pitchFamily="18" charset="0"/>
              </a:rPr>
              <a:t>That within standard range </a:t>
            </a:r>
            <a:r>
              <a:rPr lang="en-US" sz="2000" b="1" i="1" dirty="0">
                <a:latin typeface="Times New Roman" panose="02020603050405020304" pitchFamily="18" charset="0"/>
              </a:rPr>
              <a:t>(0.7-1.10) </a:t>
            </a:r>
            <a:r>
              <a:rPr lang="en-US" sz="14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[M. David Egan, 1997. Architectural Acoustics]</a:t>
            </a:r>
          </a:p>
          <a:p>
            <a:endParaRPr lang="en-US" sz="14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endParaRPr lang="en-US" sz="1400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</a:rPr>
              <a:t>sound transmission class (STC) = </a:t>
            </a:r>
            <a:r>
              <a:rPr lang="en-US" sz="2000" b="1" dirty="0">
                <a:latin typeface="Times New Roman" panose="02020603050405020304" pitchFamily="18" charset="0"/>
              </a:rPr>
              <a:t>45 dB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</a:endParaRPr>
          </a:p>
          <a:p>
            <a:r>
              <a:rPr lang="en-US" sz="2000" i="1" dirty="0">
                <a:latin typeface="Times New Roman" panose="02020603050405020304" pitchFamily="18" charset="0"/>
              </a:rPr>
              <a:t>According to standard the sound insulation requirement background level in meeting room being considered quiet is exactly </a:t>
            </a:r>
            <a:r>
              <a:rPr lang="en-US" sz="2000" b="1" i="1" dirty="0">
                <a:latin typeface="Times New Roman" panose="02020603050405020304" pitchFamily="18" charset="0"/>
              </a:rPr>
              <a:t>45 dB </a:t>
            </a:r>
            <a:r>
              <a:rPr lang="en-US" sz="14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[Walter T. Grondzik.et al, 2010. MEEB Book]</a:t>
            </a:r>
          </a:p>
          <a:p>
            <a:endParaRPr lang="en-US" sz="2000" b="1" i="1" dirty="0">
              <a:latin typeface="Times New Roman" panose="02020603050405020304" pitchFamily="18" charset="0"/>
            </a:endParaRPr>
          </a:p>
          <a:p>
            <a:endParaRPr lang="en-US" sz="2000" b="1" dirty="0">
              <a:latin typeface="Times New Roman" panose="02020603050405020304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B35E384-31AB-4EA0-8527-453567133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871297"/>
            <a:ext cx="9791700" cy="9076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Acoustical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51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1109" y="1409618"/>
            <a:ext cx="101415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Acoustical system design and calculations were applied on Meeting hall and Classroom and corridors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63452" y="2196860"/>
            <a:ext cx="2095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Meeting hall </a:t>
            </a:r>
          </a:p>
        </p:txBody>
      </p:sp>
    </p:spTree>
    <p:extLst>
      <p:ext uri="{BB962C8B-B14F-4D97-AF65-F5344CB8AC3E}">
        <p14:creationId xmlns:p14="http://schemas.microsoft.com/office/powerpoint/2010/main" val="351244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C009B9E-FFDA-4F24-A2B0-FFCABF023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690" y="12821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Environmental Design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40BE27-348A-49D6-B31A-1E05856B76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978269" y="1114742"/>
            <a:ext cx="9111762" cy="5157104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8C4290-DE53-44B1-BC5E-284246A36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871297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Acoustical system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Loudspeakers design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60C37F-B9DC-4A2E-9E0F-E40CFE0DA2E9}"/>
              </a:ext>
            </a:extLst>
          </p:cNvPr>
          <p:cNvSpPr/>
          <p:nvPr/>
        </p:nvSpPr>
        <p:spPr>
          <a:xfrm>
            <a:off x="4425475" y="6271846"/>
            <a:ext cx="459613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43: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Loudspeaker design for ground floor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77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833D24-FDB9-4187-9F3B-ED4C1B29C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690" y="12821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Environmental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516D8-5886-48E2-A164-07CB6FEB2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871297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Photovoltaic system design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5823AB-CEEC-4F19-A4B6-6A11FD49503E}"/>
              </a:ext>
            </a:extLst>
          </p:cNvPr>
          <p:cNvSpPr/>
          <p:nvPr/>
        </p:nvSpPr>
        <p:spPr>
          <a:xfrm>
            <a:off x="415182" y="1635365"/>
            <a:ext cx="59777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We will design solar cells by the PV syst program as described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C276D2-7E71-47AD-A22A-F89E2338BED3}"/>
              </a:ext>
            </a:extLst>
          </p:cNvPr>
          <p:cNvSpPr/>
          <p:nvPr/>
        </p:nvSpPr>
        <p:spPr>
          <a:xfrm>
            <a:off x="627540" y="2420166"/>
            <a:ext cx="6096000" cy="201766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number of modules = 154 panel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maximum KWP generated = 36 KWP.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Number of invertors = 3 invertors.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Area of system = 300 m</a:t>
            </a:r>
            <a:r>
              <a:rPr lang="en-US" baseline="30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89181A-F2B1-4E6E-B96A-5D69CAC3A8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569611" y="2569473"/>
            <a:ext cx="5791200" cy="321863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B130651-FDFE-4ED3-BCD2-2318C8448397}"/>
              </a:ext>
            </a:extLst>
          </p:cNvPr>
          <p:cNvSpPr/>
          <p:nvPr/>
        </p:nvSpPr>
        <p:spPr>
          <a:xfrm>
            <a:off x="7149251" y="5852074"/>
            <a:ext cx="330956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PV system distribution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99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4E084B0-8376-4D95-8E66-AF829EF1A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690" y="12821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Environmental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99D00-94BD-4777-BD1B-38A60DE47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871297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Overshadowing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AD6F24-7BBA-4D29-822E-1022CF80E14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199" y="1498282"/>
            <a:ext cx="6969369" cy="44884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1C24824-3AB5-4B58-AEF0-E02E65A2E0B6}"/>
              </a:ext>
            </a:extLst>
          </p:cNvPr>
          <p:cNvSpPr/>
          <p:nvPr/>
        </p:nvSpPr>
        <p:spPr>
          <a:xfrm>
            <a:off x="5456519" y="5986703"/>
            <a:ext cx="282641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45: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Sun path diagram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57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1DA628F-F536-4718-87D0-125FE68EB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690" y="12821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Environmental Design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FCF053-39B8-4DFC-A449-F6D14716266A}"/>
              </a:ext>
            </a:extLst>
          </p:cNvPr>
          <p:cNvSpPr/>
          <p:nvPr/>
        </p:nvSpPr>
        <p:spPr>
          <a:xfrm>
            <a:off x="796182" y="2865977"/>
            <a:ext cx="9029700" cy="3120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Energy per Conditioned Building Area [kWh/m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] =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171 kWh/m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Cooling Load =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136.10 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KWh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Heating Load =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55.18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KWh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ar-JO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9984477-1A4D-4A6C-9F1A-B768B8CF2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1164374"/>
            <a:ext cx="9791700" cy="160032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consumption, Heating and Cooling load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builder program was used to calculate: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6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755A2AF-17D0-4302-BB2F-850F0C21D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690" y="12821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Environmental Design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379DD8D-90B9-4362-834E-A286B449E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1164374"/>
            <a:ext cx="9791700" cy="160032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Daylighting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Arial" panose="020B0604020202020204" pitchFamily="34" charset="0"/>
              </a:rPr>
              <a:t>Natural light is essential for buildings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01FC6F-C5F9-4207-9332-0C16FDF006D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646" y="2149203"/>
            <a:ext cx="6710401" cy="40422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B2A95A-C16C-46B2-89B2-56FCE1F3F59D}"/>
              </a:ext>
            </a:extLst>
          </p:cNvPr>
          <p:cNvSpPr/>
          <p:nvPr/>
        </p:nvSpPr>
        <p:spPr>
          <a:xfrm>
            <a:off x="4470227" y="6191492"/>
            <a:ext cx="3954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46: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Basement daylight simulation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26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3A0B082-3037-4D9B-8670-AC5E678A1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690" y="12821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Environmental Design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8C625C2-E121-4FBE-B51B-D0154FB2F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1164374"/>
            <a:ext cx="9791700" cy="160032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Daylighting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BE06D2-43BD-4CD4-80C3-4108B5A69FB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1" b="8668"/>
          <a:stretch/>
        </p:blipFill>
        <p:spPr bwMode="auto">
          <a:xfrm>
            <a:off x="3182840" y="1593581"/>
            <a:ext cx="7473437" cy="39045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5F680B-CBC2-42A3-B882-3CDC80A34C96}"/>
              </a:ext>
            </a:extLst>
          </p:cNvPr>
          <p:cNvSpPr/>
          <p:nvPr/>
        </p:nvSpPr>
        <p:spPr>
          <a:xfrm>
            <a:off x="5163607" y="5521621"/>
            <a:ext cx="425629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47: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Ground floor daylight simulation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01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0684578-6DFD-4FBC-9331-7439F1028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58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3DED7A4-C9F7-4C3B-BE23-09FBEF076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35" y="1325563"/>
            <a:ext cx="10341902" cy="459544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Storage Capacity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Drainage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Ventilation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Swimming pool design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18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A49551-EF98-44B9-83F8-6F39256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A927FC8-619B-40ED-B6B6-C0ADCAC22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4"/>
            <a:ext cx="9791700" cy="160032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Storage capacity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7F60B8-059E-4954-83C8-986E71FCD69C}"/>
              </a:ext>
            </a:extLst>
          </p:cNvPr>
          <p:cNvSpPr/>
          <p:nvPr/>
        </p:nvSpPr>
        <p:spPr>
          <a:xfrm>
            <a:off x="415181" y="1964537"/>
            <a:ext cx="11679837" cy="3272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marR="0" indent="-28575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capacity of underground storage tank </a:t>
            </a:r>
            <a:r>
              <a:rPr lang="en-US" sz="2400" b="1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 67.5 m</a:t>
            </a:r>
            <a:r>
              <a:rPr lang="en-US" sz="2400" b="1" baseline="300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2400" b="1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/ per week.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indent="-28575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For the roof tank capacity = 67.5 / 5 = </a:t>
            </a:r>
            <a:r>
              <a:rPr lang="en-US" sz="2400" b="1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13.5 m</a:t>
            </a:r>
            <a:r>
              <a:rPr lang="en-US" sz="2400" b="1" baseline="300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3 </a:t>
            </a:r>
            <a:r>
              <a:rPr lang="en-US" sz="2400" b="1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/ per day. </a:t>
            </a:r>
          </a:p>
          <a:p>
            <a:pPr marL="74295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21212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The amount of rain water collection =  </a:t>
            </a:r>
            <a:r>
              <a:rPr lang="en-US" sz="2400" b="1" dirty="0">
                <a:solidFill>
                  <a:srgbClr val="21212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330 m³ / per year </a:t>
            </a:r>
            <a:r>
              <a:rPr lang="en-US" sz="2400" dirty="0">
                <a:solidFill>
                  <a:srgbClr val="21212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(underground flush tank)</a:t>
            </a:r>
          </a:p>
          <a:p>
            <a:pPr marL="74295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212121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58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328A9-8F5D-4E00-8F5D-E38B84D26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5108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 path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93A4C0-4E20-4BB7-89D0-3DE4CFBBE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5546" y="1754525"/>
            <a:ext cx="6276513" cy="429666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B92B372-AC8C-4C8B-ACC5-F13414332AB5}"/>
              </a:ext>
            </a:extLst>
          </p:cNvPr>
          <p:cNvSpPr/>
          <p:nvPr/>
        </p:nvSpPr>
        <p:spPr>
          <a:xfrm>
            <a:off x="4394363" y="6115024"/>
            <a:ext cx="3119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ar-SA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3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sun path of the land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71484F-AF7C-41FF-9AA8-14BA69C14172}"/>
              </a:ext>
            </a:extLst>
          </p:cNvPr>
          <p:cNvSpPr txBox="1">
            <a:spLocks/>
          </p:cNvSpPr>
          <p:nvPr/>
        </p:nvSpPr>
        <p:spPr>
          <a:xfrm>
            <a:off x="2190935" y="0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1D58"/>
                </a:solidFill>
              </a:rPr>
              <a:t>Site Analysis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68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A49551-EF98-44B9-83F8-6F39256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A62FC-85F5-40AB-A55B-BF1BE3F30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have two type systems </a:t>
            </a:r>
          </a:p>
          <a:p>
            <a:pPr marL="0" indent="0">
              <a:buNone/>
            </a:pP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flush tank from storm tank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other functions from fresh tank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96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A49551-EF98-44B9-83F8-6F39256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195B5F-A5A5-4CBB-A2A6-12081BBC8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Pipes Diameters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pipes: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Stainless Steel for Vertical pipes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PVC for horizontal and branch pipes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97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A49551-EF98-44B9-83F8-6F39256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A3796-AAE9-4634-96CC-9A9375639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Basement Floor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DB07A9-CE88-45BC-AA69-52C783A16812}"/>
              </a:ext>
            </a:extLst>
          </p:cNvPr>
          <p:cNvSpPr/>
          <p:nvPr/>
        </p:nvSpPr>
        <p:spPr>
          <a:xfrm>
            <a:off x="2218309" y="2744733"/>
            <a:ext cx="726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Pipes diameters for basement floor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29F81E-44AB-41D2-9F80-AA4031E3E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171" y="3114065"/>
            <a:ext cx="10326024" cy="233716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63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A49551-EF98-44B9-83F8-6F39256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464E309-4C45-48FB-ABF9-24D46DF98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Basement Floor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0B5A5B-690C-4C70-8800-C229932EEDEE}"/>
              </a:ext>
            </a:extLst>
          </p:cNvPr>
          <p:cNvSpPr/>
          <p:nvPr/>
        </p:nvSpPr>
        <p:spPr>
          <a:xfrm>
            <a:off x="-362851" y="5650618"/>
            <a:ext cx="726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48: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Pipes distribution for basement floor-East Side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AE5BC3-7830-4873-92AE-F8BE3332E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629" y="2037984"/>
            <a:ext cx="5653371" cy="34930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C3C8F2-3DF6-4D61-93FA-9C725ACCF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5853" y="2037984"/>
            <a:ext cx="3696390" cy="349308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90E4BA0-EAC3-4882-B4B2-072CD1D1C1E4}"/>
              </a:ext>
            </a:extLst>
          </p:cNvPr>
          <p:cNvSpPr/>
          <p:nvPr/>
        </p:nvSpPr>
        <p:spPr>
          <a:xfrm>
            <a:off x="5581883" y="5650618"/>
            <a:ext cx="726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49: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Pipes distribution for basement floor-West Side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27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A49551-EF98-44B9-83F8-6F39256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4AAFE-2E4A-48AD-9031-A87C6A4D2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Ground Floor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6BAF15-57E4-4F58-ADE7-524D77217ABA}"/>
              </a:ext>
            </a:extLst>
          </p:cNvPr>
          <p:cNvSpPr/>
          <p:nvPr/>
        </p:nvSpPr>
        <p:spPr>
          <a:xfrm>
            <a:off x="2218309" y="2439837"/>
            <a:ext cx="726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Pipes diameters for ground floor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D4675F-9147-43FF-8BD9-24A2C086F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973" y="2997490"/>
            <a:ext cx="6430053" cy="224963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22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A49551-EF98-44B9-83F8-6F39256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A66488-AC1D-40DC-A49E-55D734E14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225" y="1742342"/>
            <a:ext cx="7044837" cy="426088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479C3B3-3EBA-4BE1-A126-1ABE371FA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Ground Floor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A5798D-A1C9-40C7-998F-3F545BC8D675}"/>
              </a:ext>
            </a:extLst>
          </p:cNvPr>
          <p:cNvSpPr/>
          <p:nvPr/>
        </p:nvSpPr>
        <p:spPr>
          <a:xfrm>
            <a:off x="2833478" y="6050674"/>
            <a:ext cx="726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Pipes distribution for Ground floor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57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A49551-EF98-44B9-83F8-6F39256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C99AED-84C4-473D-AFA1-4D7DE4C81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39" y="2903672"/>
            <a:ext cx="10523721" cy="221859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015375-7E2C-4D66-9047-49107A15B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Floor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E5CC52-AE54-4DE1-B544-737F4469E513}"/>
              </a:ext>
            </a:extLst>
          </p:cNvPr>
          <p:cNvSpPr/>
          <p:nvPr/>
        </p:nvSpPr>
        <p:spPr>
          <a:xfrm>
            <a:off x="2218309" y="2439837"/>
            <a:ext cx="726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Pipes diameters for first floor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53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A49551-EF98-44B9-83F8-6F39256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0587FB-27BD-4E5F-8725-DAFBC9ECE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2064" y="2243821"/>
            <a:ext cx="4704976" cy="381701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45A6664-95A1-4419-B391-903F8219F81D}"/>
              </a:ext>
            </a:extLst>
          </p:cNvPr>
          <p:cNvSpPr/>
          <p:nvPr/>
        </p:nvSpPr>
        <p:spPr>
          <a:xfrm>
            <a:off x="-732265" y="6084281"/>
            <a:ext cx="726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51: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Pipes distribution for first floor-West side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3A6BCD-A6F0-47B6-B6DB-A22459013C2A}"/>
              </a:ext>
            </a:extLst>
          </p:cNvPr>
          <p:cNvSpPr/>
          <p:nvPr/>
        </p:nvSpPr>
        <p:spPr>
          <a:xfrm>
            <a:off x="5252387" y="6072557"/>
            <a:ext cx="726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52: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Pipes distribution for first floor-East side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C5D73DF-D1E4-4034-86B8-05D74476F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Floor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8544EB-7C88-4318-BCA9-345A0714F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545" y="2243821"/>
            <a:ext cx="4073763" cy="383127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58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A49551-EF98-44B9-83F8-6F39256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63CF6-79D2-4944-9966-03F802E71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Floor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B2C794-9906-4D16-A7D6-82C6EA1C2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376" y="2959722"/>
            <a:ext cx="10276264" cy="21064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382610B-41B7-4977-AAD4-A00EA8B2DE22}"/>
              </a:ext>
            </a:extLst>
          </p:cNvPr>
          <p:cNvSpPr/>
          <p:nvPr/>
        </p:nvSpPr>
        <p:spPr>
          <a:xfrm>
            <a:off x="2218309" y="2439837"/>
            <a:ext cx="726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Pipes diameters for first floor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37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A49551-EF98-44B9-83F8-6F39256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39E451-6C32-49F1-A162-5A9CDACB9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67" y="2198810"/>
            <a:ext cx="5705842" cy="40447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97962F2-C69B-4B65-9DB8-B11433B2D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180" y="2206410"/>
            <a:ext cx="4533988" cy="404479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A1DEE57-C74D-4A8E-B6DF-976BF5D82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Floor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F91E6E-5349-4C31-87A5-C97E9B438275}"/>
              </a:ext>
            </a:extLst>
          </p:cNvPr>
          <p:cNvSpPr/>
          <p:nvPr/>
        </p:nvSpPr>
        <p:spPr>
          <a:xfrm>
            <a:off x="-361035" y="6251205"/>
            <a:ext cx="726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53: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Pipes distribution for second floor-West side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528D41-C826-47C6-8FB6-5FB760AD3DC5}"/>
              </a:ext>
            </a:extLst>
          </p:cNvPr>
          <p:cNvSpPr/>
          <p:nvPr/>
        </p:nvSpPr>
        <p:spPr>
          <a:xfrm>
            <a:off x="5690547" y="6243605"/>
            <a:ext cx="726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54: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Pipes distribution for second floor-East side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85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E4203-C736-42C5-926B-48E67D9C5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109" y="1417253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Noise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7F5A24-6B76-4806-B00E-2E9A39A69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583" y="1850125"/>
            <a:ext cx="5640751" cy="44361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88634D4-243E-4F44-A62F-DD6AA9AFA6CB}"/>
              </a:ext>
            </a:extLst>
          </p:cNvPr>
          <p:cNvSpPr/>
          <p:nvPr/>
        </p:nvSpPr>
        <p:spPr>
          <a:xfrm>
            <a:off x="4081517" y="6308209"/>
            <a:ext cx="3585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ar-SA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4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:noise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sources on building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367D1C2-A5CE-491B-8464-E297D6015F85}"/>
              </a:ext>
            </a:extLst>
          </p:cNvPr>
          <p:cNvSpPr txBox="1">
            <a:spLocks/>
          </p:cNvSpPr>
          <p:nvPr/>
        </p:nvSpPr>
        <p:spPr>
          <a:xfrm>
            <a:off x="2190935" y="0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1D58"/>
                </a:solidFill>
              </a:rPr>
              <a:t>Site Analysis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73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A49551-EF98-44B9-83F8-6F39256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69067-BE3F-44F5-84DA-3691CA59B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10463834" cy="53653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Drainage System</a:t>
            </a: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types of drainage water systems:</a:t>
            </a:r>
          </a:p>
          <a:p>
            <a:pPr marL="0" indent="0">
              <a:buNone/>
            </a:pP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Black water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use 4 inch stakes with slope 1% for all WC's.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Grey water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use 2 inch with slope 2% for lavatories.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Rain water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use 4 inch with slope 1%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use 6 inch with slope 1% between manholes.</a:t>
            </a: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88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A49551-EF98-44B9-83F8-6F39256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2542E2-49E7-4D11-81AC-87062AA3B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287" y="1864825"/>
            <a:ext cx="6244372" cy="40523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EFCE611-B983-442C-A020-B40B811F0A36}"/>
              </a:ext>
            </a:extLst>
          </p:cNvPr>
          <p:cNvSpPr/>
          <p:nvPr/>
        </p:nvSpPr>
        <p:spPr>
          <a:xfrm>
            <a:off x="2218309" y="6104270"/>
            <a:ext cx="726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55: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drainage system for ground floor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F61A639-4D7D-4AA9-989B-F47421A97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Drainage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Ground floor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2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A49551-EF98-44B9-83F8-6F39256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D1E75E-873D-44FC-B0DD-F3EE3ED94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2538" y="2098967"/>
            <a:ext cx="4795471" cy="42821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13EE1B-CA51-4F54-AF0D-409476980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991" y="2098968"/>
            <a:ext cx="4445476" cy="428217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A664905-3785-4807-BEE3-BA1DEE7B0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Drainage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floor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D9A94E-52CB-46AE-9B0A-42A8E7E7FE14}"/>
              </a:ext>
            </a:extLst>
          </p:cNvPr>
          <p:cNvSpPr/>
          <p:nvPr/>
        </p:nvSpPr>
        <p:spPr>
          <a:xfrm>
            <a:off x="-465436" y="6488668"/>
            <a:ext cx="726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56: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drainage system for first floor-West side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DA8043-1346-4C4B-9160-3F1EB1D40D10}"/>
              </a:ext>
            </a:extLst>
          </p:cNvPr>
          <p:cNvSpPr/>
          <p:nvPr/>
        </p:nvSpPr>
        <p:spPr>
          <a:xfrm>
            <a:off x="5218108" y="6488668"/>
            <a:ext cx="726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57: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drainage system for first floor-East side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0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A49551-EF98-44B9-83F8-6F39256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A664905-3785-4807-BEE3-BA1DEE7B0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Drainage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floor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D9A94E-52CB-46AE-9B0A-42A8E7E7FE14}"/>
              </a:ext>
            </a:extLst>
          </p:cNvPr>
          <p:cNvSpPr/>
          <p:nvPr/>
        </p:nvSpPr>
        <p:spPr>
          <a:xfrm>
            <a:off x="-531170" y="6313530"/>
            <a:ext cx="726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58: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drainage system for second floor-West side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DA8043-1346-4C4B-9160-3F1EB1D40D10}"/>
              </a:ext>
            </a:extLst>
          </p:cNvPr>
          <p:cNvSpPr/>
          <p:nvPr/>
        </p:nvSpPr>
        <p:spPr>
          <a:xfrm>
            <a:off x="5110726" y="6308766"/>
            <a:ext cx="7264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59: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drainage system for second floor-East side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086C3F-3EDF-4786-BB77-C83ED0384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0583" y="2104183"/>
            <a:ext cx="4764617" cy="41055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8B4FE2-DE6C-456C-9BB8-5D06D410B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2104183"/>
            <a:ext cx="4764616" cy="411027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04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CADBF63-890C-440E-ADC4-40025768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7B7D6-6636-4D73-B15F-2CE56F9CB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Drainage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Rain Water drainage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3B1F4F-18E5-480F-BF1D-AE52E4040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020" y="2161566"/>
            <a:ext cx="8353425" cy="421957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74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927315" y="6381141"/>
            <a:ext cx="3900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60: Rain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Water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drainage system  </a:t>
            </a:r>
            <a:endParaRPr lang="en-US" dirty="0">
              <a:solidFill>
                <a:srgbClr val="4472C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46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CADBF63-890C-440E-ADC4-40025768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46E69-5DF4-4A6D-B759-E3BB74206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9791700" cy="4052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Ventilation System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597C4A-33CC-40E1-A1BB-29635AD85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532" y="1641232"/>
            <a:ext cx="8606936" cy="478861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75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483866" y="6390997"/>
            <a:ext cx="4136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61 Ventilation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 for basement</a:t>
            </a:r>
          </a:p>
        </p:txBody>
      </p:sp>
    </p:spTree>
    <p:extLst>
      <p:ext uri="{BB962C8B-B14F-4D97-AF65-F5344CB8AC3E}">
        <p14:creationId xmlns:p14="http://schemas.microsoft.com/office/powerpoint/2010/main" val="24529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71B1F-149A-4F36-82AF-A405F71BF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FC298-1851-449E-B966-4789C766C8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0" y="1164372"/>
            <a:ext cx="11542358" cy="59984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Swimming pool design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water used to fill the swimming pool will be from the storm tank after being purified and sterilized.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use four holes on the side of pond to enter the water.</a:t>
            </a: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use two holes on the bottom of pond to drainage the water.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use sand pressure filter (rapid sand filter), which works at a filtration rate of 120-150 liters / minute.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Volume of compensation tank = 4.5 m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³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use chlorine to sterilization with flow rate = 3.44 Kg/hr.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37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408B9-DD9F-4A07-8BBA-F7E925096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69B13-F3C5-4FF8-BEB2-4CE177D4B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11284450" cy="57874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Swimming pool design</a:t>
            </a:r>
          </a:p>
          <a:p>
            <a:pPr marL="0" indent="0">
              <a:buNone/>
            </a:pP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Filter specification </a:t>
            </a:r>
          </a:p>
          <a:p>
            <a:pPr marL="0" indent="0">
              <a:buNone/>
            </a:pP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10">
            <a:extLst>
              <a:ext uri="{FF2B5EF4-FFF2-40B4-BE49-F238E27FC236}">
                <a16:creationId xmlns:a16="http://schemas.microsoft.com/office/drawing/2014/main" id="{0B849B32-4BB9-447A-8080-93C31EB32EF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192" y="2387182"/>
            <a:ext cx="3743227" cy="3732264"/>
          </a:xfrm>
          <a:prstGeom prst="rect">
            <a:avLst/>
          </a:prstGeom>
        </p:spPr>
      </p:pic>
      <p:pic>
        <p:nvPicPr>
          <p:cNvPr id="5" name="صورة 11">
            <a:extLst>
              <a:ext uri="{FF2B5EF4-FFF2-40B4-BE49-F238E27FC236}">
                <a16:creationId xmlns:a16="http://schemas.microsoft.com/office/drawing/2014/main" id="{3A3EC350-DAB7-4552-B716-70613D42337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501419" y="2387182"/>
            <a:ext cx="3743227" cy="37322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DAA3F83-2C3D-41F5-BB2D-3E988A0D2F38}"/>
              </a:ext>
            </a:extLst>
          </p:cNvPr>
          <p:cNvSpPr/>
          <p:nvPr/>
        </p:nvSpPr>
        <p:spPr>
          <a:xfrm>
            <a:off x="4033709" y="6119446"/>
            <a:ext cx="293542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62: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Filter specification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73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F4E86-DF51-49F6-8BBA-3593DCE05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pic>
        <p:nvPicPr>
          <p:cNvPr id="3" name="صورة 12">
            <a:extLst>
              <a:ext uri="{FF2B5EF4-FFF2-40B4-BE49-F238E27FC236}">
                <a16:creationId xmlns:a16="http://schemas.microsoft.com/office/drawing/2014/main" id="{BF51C68F-AF50-48E3-8985-56FC508D5F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77096" y="2590469"/>
            <a:ext cx="4670596" cy="3164181"/>
          </a:xfrm>
          <a:prstGeom prst="rect">
            <a:avLst/>
          </a:prstGeom>
        </p:spPr>
      </p:pic>
      <p:pic>
        <p:nvPicPr>
          <p:cNvPr id="4" name="صورة 13">
            <a:extLst>
              <a:ext uri="{FF2B5EF4-FFF2-40B4-BE49-F238E27FC236}">
                <a16:creationId xmlns:a16="http://schemas.microsoft.com/office/drawing/2014/main" id="{85679338-2701-4AD6-8A32-F8C44D0E388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447692" y="2590470"/>
            <a:ext cx="3734899" cy="316418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56CC7FE-77A8-4775-8B93-D55ADB365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11284450" cy="57874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Swimming pool design</a:t>
            </a:r>
          </a:p>
          <a:p>
            <a:pPr marL="0" indent="0">
              <a:buNone/>
            </a:pP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Pump specification </a:t>
            </a:r>
          </a:p>
          <a:p>
            <a:pPr marL="0" indent="0">
              <a:buNone/>
            </a:pP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3F70DF-A90A-4C7C-A7AB-4973ABFA0CD3}"/>
              </a:ext>
            </a:extLst>
          </p:cNvPr>
          <p:cNvSpPr/>
          <p:nvPr/>
        </p:nvSpPr>
        <p:spPr>
          <a:xfrm>
            <a:off x="4778008" y="5754650"/>
            <a:ext cx="297389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63: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Pump specification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8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44EEE-CB2F-47FF-8414-DC04DF5F7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46BED-AD7D-41A6-94D5-CD5872CE9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11284450" cy="57874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Swimming pool design</a:t>
            </a:r>
          </a:p>
          <a:p>
            <a:pPr marL="0" indent="0">
              <a:buNone/>
            </a:pP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Pipes diameters</a:t>
            </a: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15: feeding pipes diameter</a:t>
            </a:r>
          </a:p>
          <a:p>
            <a:pPr marL="0" indent="0">
              <a:buNone/>
            </a:pPr>
            <a:endParaRPr lang="en-US" sz="2400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SA" sz="2400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79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92" y="2964439"/>
            <a:ext cx="4505325" cy="31066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91341" y="2489936"/>
            <a:ext cx="336951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chemeClr val="accent3"/>
              </a:buClr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drainage pipes diameter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158" y="2964439"/>
            <a:ext cx="4959381" cy="235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44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01F06-FB44-4BFE-8A49-66B441E66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766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Site Analysis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52011-269C-4C94-AB9D-746735F45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36" y="1047143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Areas and slope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of land which school is built on equals to 5000 m² with slope 17 % approximately 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school building is built on 1100 m², which is 22% of total area of land.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0C7684-307C-4D1B-BDD1-5FDBBC0D81F0}"/>
              </a:ext>
            </a:extLst>
          </p:cNvPr>
          <p:cNvSpPr/>
          <p:nvPr/>
        </p:nvSpPr>
        <p:spPr>
          <a:xfrm>
            <a:off x="4658486" y="6488668"/>
            <a:ext cx="28867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ar-SA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5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: Site plan od school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C6308B-F5CB-4AF6-9DCF-4A5AB42A4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669" y="2185685"/>
            <a:ext cx="7240793" cy="434724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0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6C3029-F2A6-4078-BD80-E303A0E6B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1" y="1164373"/>
            <a:ext cx="11284450" cy="57874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Swimming pool design</a:t>
            </a:r>
          </a:p>
          <a:p>
            <a:pPr marL="0" indent="0">
              <a:buNone/>
            </a:pP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Heaters specification </a:t>
            </a: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choose GEO3-160.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needed to heat the pool 41 hour</a:t>
            </a: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صورة 14">
            <a:extLst>
              <a:ext uri="{FF2B5EF4-FFF2-40B4-BE49-F238E27FC236}">
                <a16:creationId xmlns:a16="http://schemas.microsoft.com/office/drawing/2014/main" id="{90699A45-1A5F-48C1-AB95-EA02A15408B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063" y="1964995"/>
            <a:ext cx="3319414" cy="345900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63C2EC1-2F16-4A56-ADAC-CC85F90E003F}"/>
              </a:ext>
            </a:extLst>
          </p:cNvPr>
          <p:cNvSpPr/>
          <p:nvPr/>
        </p:nvSpPr>
        <p:spPr>
          <a:xfrm>
            <a:off x="6433292" y="5633893"/>
            <a:ext cx="3050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64: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Heater specification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3A2CCEE-2036-439F-AE8D-CEBF81FA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Mechanical Design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17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3A5B649-5DA6-4409-B678-C5B1AF90A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935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3FF68A-0A9A-40DC-90CA-138BE3CC0B94}"/>
              </a:ext>
            </a:extLst>
          </p:cNvPr>
          <p:cNvSpPr/>
          <p:nvPr/>
        </p:nvSpPr>
        <p:spPr>
          <a:xfrm>
            <a:off x="1477107" y="1208332"/>
            <a:ext cx="92377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Electrical systems is one of the significant systems in the building</a:t>
            </a:r>
            <a:endParaRPr lang="en-US" sz="20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8E47F04-3F6C-4BF1-879A-252AB09BA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919" y="1758462"/>
            <a:ext cx="10341902" cy="45954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Lighting System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Outlets Socket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Calculations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6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0EF0846-D1D2-40F8-820E-589B88EC2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935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201C69B-DFF1-4C2C-8A27-4DD8A8F77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36" y="1047143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Lighting System 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DIALux program was used to design lighting system in school 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418FEE-C364-4839-A85C-BE073F413F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253"/>
          <a:stretch/>
        </p:blipFill>
        <p:spPr>
          <a:xfrm>
            <a:off x="1643970" y="2057399"/>
            <a:ext cx="8566829" cy="416003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CA30B3B-7137-44EC-8320-EE6DF30EC9DB}"/>
              </a:ext>
            </a:extLst>
          </p:cNvPr>
          <p:cNvSpPr/>
          <p:nvPr/>
        </p:nvSpPr>
        <p:spPr>
          <a:xfrm>
            <a:off x="4372900" y="6260958"/>
            <a:ext cx="3561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65: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School model in DIALux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79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3A49BE3-1B9E-43B4-BE8E-F58F9F319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36" y="1047143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Lighting System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of spaces in school 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980098D-323A-48EA-9855-22D69AD74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935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pic>
        <p:nvPicPr>
          <p:cNvPr id="6" name="Picture 5" descr="C:\Users\USER\Desktop\EVO\w,,,,,,,v\class 3.jpg">
            <a:extLst>
              <a:ext uri="{FF2B5EF4-FFF2-40B4-BE49-F238E27FC236}">
                <a16:creationId xmlns:a16="http://schemas.microsoft.com/office/drawing/2014/main" id="{72B6B194-BA8E-4A7E-BA45-D1331AD439F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35" y="2372706"/>
            <a:ext cx="3858174" cy="302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USER\Desktop\EVO\w,,,,,,,v\meeting hall.jpg">
            <a:extLst>
              <a:ext uri="{FF2B5EF4-FFF2-40B4-BE49-F238E27FC236}">
                <a16:creationId xmlns:a16="http://schemas.microsoft.com/office/drawing/2014/main" id="{5074CD93-6E7F-4477-9ADC-CA00BFB2BDE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955" y="2372706"/>
            <a:ext cx="3767675" cy="304580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3E0A71B-99EB-4EC1-91AB-2E923975385B}"/>
              </a:ext>
            </a:extLst>
          </p:cNvPr>
          <p:cNvSpPr/>
          <p:nvPr/>
        </p:nvSpPr>
        <p:spPr>
          <a:xfrm>
            <a:off x="1493765" y="5542287"/>
            <a:ext cx="2219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66: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Classroom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DF4EEF-9B16-40AD-8F7B-D9F586B8B124}"/>
              </a:ext>
            </a:extLst>
          </p:cNvPr>
          <p:cNvSpPr/>
          <p:nvPr/>
        </p:nvSpPr>
        <p:spPr>
          <a:xfrm>
            <a:off x="6386979" y="5542287"/>
            <a:ext cx="2401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67: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Meeting hall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8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DA8F4CE-651C-4DB4-BCC2-F1F4BAAB7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935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41AD90B-C289-4478-900A-3DC991B68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36" y="1047143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Lighting System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Eight types of luminaire was used in lighting system design </a:t>
            </a:r>
          </a:p>
          <a:p>
            <a:pPr marL="0" indent="0">
              <a:buNone/>
            </a:pPr>
            <a:endParaRPr lang="en-US" sz="18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A83EC2-D342-4ED4-8180-BCCF2851EC56}"/>
              </a:ext>
            </a:extLst>
          </p:cNvPr>
          <p:cNvSpPr/>
          <p:nvPr/>
        </p:nvSpPr>
        <p:spPr>
          <a:xfrm>
            <a:off x="4232836" y="1997874"/>
            <a:ext cx="5335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Table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17: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Number of lamps that were used in the school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84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209" y="2367206"/>
            <a:ext cx="5057503" cy="409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1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EF254C7-A085-408B-AB95-3B017963E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935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6111D8-E192-452D-B3DD-33AA0D528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563" y="1215171"/>
            <a:ext cx="9605072" cy="5209076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94F76D-0C8D-4230-AF8F-12FE8DEF8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36" y="1047143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Lighting System</a:t>
            </a:r>
          </a:p>
          <a:p>
            <a:pPr marL="0" indent="0">
              <a:buNone/>
            </a:pPr>
            <a:endParaRPr lang="en-US" sz="18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5AE133-17E7-4824-95F0-FC3E5080B624}"/>
              </a:ext>
            </a:extLst>
          </p:cNvPr>
          <p:cNvSpPr/>
          <p:nvPr/>
        </p:nvSpPr>
        <p:spPr>
          <a:xfrm>
            <a:off x="3726052" y="6469070"/>
            <a:ext cx="4433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68: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Lighting design for basement floor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48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FA3EF62-72C9-4693-87F8-BFDC3F7F0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935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2CCB44-D667-4378-AD5F-3C73C9193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365" y="1101236"/>
            <a:ext cx="10267950" cy="542925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77E7E33-AE5F-4A7D-8EAE-9683B0592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36" y="1047143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Lighting System</a:t>
            </a:r>
          </a:p>
          <a:p>
            <a:pPr marL="0" indent="0">
              <a:buNone/>
            </a:pPr>
            <a:endParaRPr lang="en-US" sz="18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18B19A-0087-4FA0-8631-1DD103F913E5}"/>
              </a:ext>
            </a:extLst>
          </p:cNvPr>
          <p:cNvSpPr/>
          <p:nvPr/>
        </p:nvSpPr>
        <p:spPr>
          <a:xfrm>
            <a:off x="3726052" y="6469070"/>
            <a:ext cx="4219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69: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Lighting design for ground floor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5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E8B406C-8ED3-4C57-8047-4D3B0083A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935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5ABFB3-0CA8-47CA-9572-6FF3C7886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325563"/>
            <a:ext cx="10058400" cy="51435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52B3DAC-D35B-4A54-9BB4-BC403DAFF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36" y="1047143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Lighting System</a:t>
            </a:r>
          </a:p>
          <a:p>
            <a:pPr marL="0" indent="0">
              <a:buNone/>
            </a:pPr>
            <a:endParaRPr lang="en-US" sz="18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A8C373-6DBE-4FC9-910D-DB429816BD83}"/>
              </a:ext>
            </a:extLst>
          </p:cNvPr>
          <p:cNvSpPr/>
          <p:nvPr/>
        </p:nvSpPr>
        <p:spPr>
          <a:xfrm>
            <a:off x="3726052" y="6469070"/>
            <a:ext cx="3933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70: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Lighting design for first floor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20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6BBC933-BDC7-4CAD-BF10-43DFB013B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935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9239BF-1A58-4F12-B6FB-82AB2D1EC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235" y="1173040"/>
            <a:ext cx="10058400" cy="523875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875825-1D10-4CA1-82DA-0A608AA47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36" y="1047143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Lighting System</a:t>
            </a:r>
          </a:p>
          <a:p>
            <a:pPr marL="0" indent="0">
              <a:buNone/>
            </a:pPr>
            <a:endParaRPr lang="en-US" sz="18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D3E07B-C69F-4485-AC32-F589CD5CDC5E}"/>
              </a:ext>
            </a:extLst>
          </p:cNvPr>
          <p:cNvSpPr/>
          <p:nvPr/>
        </p:nvSpPr>
        <p:spPr>
          <a:xfrm>
            <a:off x="3726052" y="6469070"/>
            <a:ext cx="42028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71: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Lighting design for second floor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4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C2DE179-73E1-4199-865A-181CC978D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935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D610E3-0FEC-4ABC-A656-345980A5C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118" y="1325563"/>
            <a:ext cx="4110882" cy="54981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CA96F8-D591-444A-BF26-7A8420C08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522" y="1325563"/>
            <a:ext cx="5381625" cy="516255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8E3252-8E1A-4449-A579-0B43EF0C4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871297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Lighting System</a:t>
            </a:r>
          </a:p>
          <a:p>
            <a:pPr marL="0" indent="0">
              <a:buNone/>
            </a:pPr>
            <a:endParaRPr lang="en-US" sz="18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34C620-6CE7-4DB3-9AB8-DA01EC92E494}"/>
              </a:ext>
            </a:extLst>
          </p:cNvPr>
          <p:cNvSpPr/>
          <p:nvPr/>
        </p:nvSpPr>
        <p:spPr>
          <a:xfrm>
            <a:off x="3911915" y="956231"/>
            <a:ext cx="4714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18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Summary of results</a:t>
            </a:r>
            <a:r>
              <a:rPr lang="ar-SA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lighting design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B5017-9963-4B9F-A7B2-A54D77F34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5121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Architectural Design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D80EC01-8404-4475-9305-759325030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919" y="1253330"/>
            <a:ext cx="10341902" cy="521780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Information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Zones and Areas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Floors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Elevations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Sections</a:t>
            </a:r>
          </a:p>
          <a:p>
            <a:pPr marL="0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05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4ECD95A-AE3D-4B16-ADC1-BA9D81B80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935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BAF0FC7-DB29-4478-A508-04C19EB9A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871297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Outlet Socket</a:t>
            </a:r>
          </a:p>
          <a:p>
            <a:pPr marL="0" indent="0">
              <a:buNone/>
            </a:pPr>
            <a:endParaRPr lang="en-US" sz="18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45D1D5-DE2B-403C-A96F-342DB53AF2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9966" y="1325563"/>
            <a:ext cx="9029700" cy="483178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6D6BEAC-20FE-479E-A875-4D566FA07F44}"/>
              </a:ext>
            </a:extLst>
          </p:cNvPr>
          <p:cNvSpPr/>
          <p:nvPr/>
        </p:nvSpPr>
        <p:spPr>
          <a:xfrm>
            <a:off x="3726052" y="6363532"/>
            <a:ext cx="48632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72: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Outlet socket design for basement floor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87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E117743-0876-42B0-B597-2E8A1FCFB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935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692E8D-96A5-4E06-B10B-7B34CB4EC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687" y="1055932"/>
            <a:ext cx="10315575" cy="54102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F5AD7-75CC-4029-8398-82D07B7AB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871297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Outlet Socket</a:t>
            </a:r>
          </a:p>
          <a:p>
            <a:pPr marL="0" indent="0">
              <a:buNone/>
            </a:pPr>
            <a:endParaRPr lang="en-US" sz="18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20FF3A-C9D9-4293-971E-D74A117F07A7}"/>
              </a:ext>
            </a:extLst>
          </p:cNvPr>
          <p:cNvSpPr/>
          <p:nvPr/>
        </p:nvSpPr>
        <p:spPr>
          <a:xfrm>
            <a:off x="4253590" y="6355622"/>
            <a:ext cx="47007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73: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Outlet socket design for Ground floor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44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0ABDF35-A045-4CDC-900B-9D26B96BB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935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5DDFD2-3037-4D16-9FC7-42F922FA3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818" y="1130545"/>
            <a:ext cx="10106025" cy="527685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EB71B80-8F4E-4A6D-A965-BBFC0DB7A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871297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Outlet Socket</a:t>
            </a:r>
          </a:p>
          <a:p>
            <a:pPr marL="0" indent="0">
              <a:buNone/>
            </a:pPr>
            <a:endParaRPr lang="en-US" sz="18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302EE6-82C7-4CF0-B469-ED32DBE86847}"/>
              </a:ext>
            </a:extLst>
          </p:cNvPr>
          <p:cNvSpPr/>
          <p:nvPr/>
        </p:nvSpPr>
        <p:spPr>
          <a:xfrm>
            <a:off x="4253590" y="6355622"/>
            <a:ext cx="4440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74: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Outlet socket design for First floor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62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1328773-B214-42B8-9174-084A91239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935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4E3769-3318-4F72-93A2-0B4ABDC90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305" y="970818"/>
            <a:ext cx="10263188" cy="550981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CAC83F7-6DD1-4494-8F0F-7E093E460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871297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Outlet Socket</a:t>
            </a:r>
          </a:p>
          <a:p>
            <a:pPr marL="0" indent="0">
              <a:buNone/>
            </a:pPr>
            <a:endParaRPr lang="en-US" sz="18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B5F9AD-E068-4DA0-BF90-94B50049CF54}"/>
              </a:ext>
            </a:extLst>
          </p:cNvPr>
          <p:cNvSpPr/>
          <p:nvPr/>
        </p:nvSpPr>
        <p:spPr>
          <a:xfrm>
            <a:off x="4253590" y="6355622"/>
            <a:ext cx="4658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Figure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75: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Outlet socket design for Second floor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9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E196F45-01D1-47B8-A362-8CB407EEE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935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562B828-C8F4-45FE-9264-9B291691E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871297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Calculations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Basement Floor</a:t>
            </a:r>
          </a:p>
          <a:p>
            <a:pPr marL="0" indent="0">
              <a:buNone/>
            </a:pPr>
            <a:endParaRPr lang="en-US" sz="18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BC146F-FDB3-439E-BDAB-F1F847805245}"/>
              </a:ext>
            </a:extLst>
          </p:cNvPr>
          <p:cNvSpPr/>
          <p:nvPr/>
        </p:nvSpPr>
        <p:spPr>
          <a:xfrm>
            <a:off x="3459677" y="2539483"/>
            <a:ext cx="5716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Table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19: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Summary of power calculation for basement floor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D20AD0B-BAE1-43B6-A2FA-E9BA03C9A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727" y="2908815"/>
            <a:ext cx="10302753" cy="231382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E196F45-01D1-47B8-A362-8CB407EEE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935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562B828-C8F4-45FE-9264-9B291691E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871297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Calculations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Ground Floor</a:t>
            </a:r>
          </a:p>
          <a:p>
            <a:pPr marL="0" indent="0">
              <a:buNone/>
            </a:pPr>
            <a:endParaRPr lang="en-US" sz="18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BC146F-FDB3-439E-BDAB-F1F847805245}"/>
              </a:ext>
            </a:extLst>
          </p:cNvPr>
          <p:cNvSpPr/>
          <p:nvPr/>
        </p:nvSpPr>
        <p:spPr>
          <a:xfrm>
            <a:off x="3402442" y="2539306"/>
            <a:ext cx="5502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Table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20: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Summary of power calculation for ground floor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2DF6A9-4A63-4C92-8E93-CB7496757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396" y="2908638"/>
            <a:ext cx="10453427" cy="243913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2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E196F45-01D1-47B8-A362-8CB407EEE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935" y="0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562B828-C8F4-45FE-9264-9B291691E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871297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Calculations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and Second Floors</a:t>
            </a:r>
          </a:p>
          <a:p>
            <a:pPr marL="0" indent="0">
              <a:buNone/>
            </a:pPr>
            <a:endParaRPr lang="en-US" sz="18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BC146F-FDB3-439E-BDAB-F1F847805245}"/>
              </a:ext>
            </a:extLst>
          </p:cNvPr>
          <p:cNvSpPr/>
          <p:nvPr/>
        </p:nvSpPr>
        <p:spPr>
          <a:xfrm>
            <a:off x="2979536" y="2417197"/>
            <a:ext cx="6511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Table </a:t>
            </a:r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21: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Summary of power calculation for First and Second floors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8431AB-7FE6-4DD6-BD86-6EB7724E8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812" y="2786529"/>
            <a:ext cx="10432006" cy="230419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7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97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E196F45-01D1-47B8-A362-8CB407EEE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790" y="-90846"/>
            <a:ext cx="9029700" cy="1325563"/>
          </a:xfrm>
        </p:spPr>
        <p:txBody>
          <a:bodyPr/>
          <a:lstStyle/>
          <a:p>
            <a:r>
              <a:rPr lang="en-US" b="1" dirty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562B828-C8F4-45FE-9264-9B291691E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871297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Calculations</a:t>
            </a:r>
          </a:p>
          <a:p>
            <a:pPr marL="0" indent="0">
              <a:buNone/>
            </a:pPr>
            <a:endParaRPr lang="en-US" sz="18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377" y="1745840"/>
            <a:ext cx="6870123" cy="497563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220579" y="1376508"/>
            <a:ext cx="41197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Table 22: Summary of Power Calculations</a:t>
            </a:r>
          </a:p>
        </p:txBody>
      </p:sp>
    </p:spTree>
    <p:extLst>
      <p:ext uri="{BB962C8B-B14F-4D97-AF65-F5344CB8AC3E}">
        <p14:creationId xmlns:p14="http://schemas.microsoft.com/office/powerpoint/2010/main" val="254694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98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E196F45-01D1-47B8-A362-8CB407EEEC11}"/>
              </a:ext>
            </a:extLst>
          </p:cNvPr>
          <p:cNvSpPr txBox="1">
            <a:spLocks/>
          </p:cNvSpPr>
          <p:nvPr/>
        </p:nvSpPr>
        <p:spPr>
          <a:xfrm>
            <a:off x="2190935" y="0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rgbClr val="001D58"/>
                </a:solidFill>
              </a:rPr>
              <a:t>Electrical Design</a:t>
            </a:r>
            <a:endParaRPr lang="en-US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562B828-C8F4-45FE-9264-9B291691E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182" y="871297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 Circuit Breaker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294" y="1480612"/>
            <a:ext cx="7941252" cy="469009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321478" y="6223688"/>
            <a:ext cx="32687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Figure 76: Main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</a:rPr>
              <a:t>Circuit Breaker </a:t>
            </a:r>
          </a:p>
        </p:txBody>
      </p:sp>
    </p:spTree>
    <p:extLst>
      <p:ext uri="{BB962C8B-B14F-4D97-AF65-F5344CB8AC3E}">
        <p14:creationId xmlns:p14="http://schemas.microsoft.com/office/powerpoint/2010/main" val="263426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ED47-A5FA-40BB-AD06-C9C4A30BF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88" y="1612561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 protection system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common systems used in schools is: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897725-57E7-4050-8ACE-43F59EB61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053328"/>
            <a:ext cx="2002617" cy="25739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1F18AC-B088-4834-82C2-3D9B10DC3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4717" y="3053328"/>
            <a:ext cx="4357342" cy="25739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7C1354-69B6-4BC9-9113-D5392F5D85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7297" y="3053327"/>
            <a:ext cx="1698831" cy="257396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3BC50DF-D8BB-4632-9010-6EBF7932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9" y="0"/>
            <a:ext cx="9029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1D58"/>
                </a:solidFill>
              </a:rPr>
              <a:t>Safety </a:t>
            </a:r>
            <a:r>
              <a:rPr lang="en-US" b="1" dirty="0">
                <a:solidFill>
                  <a:srgbClr val="001D58"/>
                </a:solidFill>
              </a:rPr>
              <a:t>Design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52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oud skipper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oud skipper design slides.potx" id="{E8493412-85DD-4641-9E8A-937B29FD6AA2}" vid="{77E91E09-5010-404D-ADF4-B79FA46D72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DD01B8-816B-49B7-8C81-03AB51D87C54}">
  <ds:schemaRefs>
    <ds:schemaRef ds:uri="http://schemas.microsoft.com/office/2006/metadata/properties"/>
    <ds:schemaRef ds:uri="http://purl.org/dc/terms/"/>
    <ds:schemaRef ds:uri="http://www.w3.org/XML/1998/namespace"/>
    <ds:schemaRef ds:uri="http://purl.org/dc/elements/1.1/"/>
    <ds:schemaRef ds:uri="http://schemas.microsoft.com/office/2006/documentManagement/types"/>
    <ds:schemaRef ds:uri="40262f94-9f35-4ac3-9a90-690165a166b7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a4f35948-e619-41b3-aa29-22878b09cfd2"/>
  </ds:schemaRefs>
</ds:datastoreItem>
</file>

<file path=customXml/itemProps3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Cloud skipper design slides</Template>
  <TotalTime>4373</TotalTime>
  <Words>2515</Words>
  <Application>Microsoft Office PowerPoint</Application>
  <PresentationFormat>Widescreen</PresentationFormat>
  <Paragraphs>1069</Paragraphs>
  <Slides>109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109</vt:i4>
      </vt:variant>
    </vt:vector>
  </HeadingPairs>
  <TitlesOfParts>
    <vt:vector size="117" baseType="lpstr">
      <vt:lpstr>Arial</vt:lpstr>
      <vt:lpstr>Bookman Old Style</vt:lpstr>
      <vt:lpstr>Calibri</vt:lpstr>
      <vt:lpstr>Cambria</vt:lpstr>
      <vt:lpstr>Tahoma</vt:lpstr>
      <vt:lpstr>Times New Roman</vt:lpstr>
      <vt:lpstr>Wingdings</vt:lpstr>
      <vt:lpstr>Cloud skipper design template</vt:lpstr>
      <vt:lpstr>PowerPoint Presentation</vt:lpstr>
      <vt:lpstr>Contents:</vt:lpstr>
      <vt:lpstr>Introduction</vt:lpstr>
      <vt:lpstr>PowerPoint Presentation</vt:lpstr>
      <vt:lpstr>PowerPoint Presentation</vt:lpstr>
      <vt:lpstr>PowerPoint Presentation</vt:lpstr>
      <vt:lpstr>PowerPoint Presentation</vt:lpstr>
      <vt:lpstr>Site Analysis</vt:lpstr>
      <vt:lpstr>Architectural Design </vt:lpstr>
      <vt:lpstr>Architectural Design 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 </vt:lpstr>
      <vt:lpstr>Architectural Design </vt:lpstr>
      <vt:lpstr>Architectural Design </vt:lpstr>
      <vt:lpstr>Architectural Design </vt:lpstr>
      <vt:lpstr>Architectural Design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Structural Design </vt:lpstr>
      <vt:lpstr>Structural Design </vt:lpstr>
      <vt:lpstr>Structural Design </vt:lpstr>
      <vt:lpstr>Structural Design </vt:lpstr>
      <vt:lpstr>Structural Design </vt:lpstr>
      <vt:lpstr>Structural Design </vt:lpstr>
      <vt:lpstr>Structural Design </vt:lpstr>
      <vt:lpstr>Structural Design </vt:lpstr>
      <vt:lpstr>Structural Design </vt:lpstr>
      <vt:lpstr>Structural Design </vt:lpstr>
      <vt:lpstr>Structural Design </vt:lpstr>
      <vt:lpstr>Structural Design </vt:lpstr>
      <vt:lpstr>Structural Design </vt:lpstr>
      <vt:lpstr>Structural Design </vt:lpstr>
      <vt:lpstr>Structural Design </vt:lpstr>
      <vt:lpstr>PowerPoint Presentation</vt:lpstr>
      <vt:lpstr>Structural Design </vt:lpstr>
      <vt:lpstr>Structural Design </vt:lpstr>
      <vt:lpstr>Structural Design </vt:lpstr>
      <vt:lpstr>Structural Design </vt:lpstr>
      <vt:lpstr>Structural Design </vt:lpstr>
      <vt:lpstr>Structural Design </vt:lpstr>
      <vt:lpstr>Structural Design </vt:lpstr>
      <vt:lpstr>Structural Design </vt:lpstr>
      <vt:lpstr>Environmental Design</vt:lpstr>
      <vt:lpstr>Environmental Design</vt:lpstr>
      <vt:lpstr>Environmental Design</vt:lpstr>
      <vt:lpstr>Environmental Design</vt:lpstr>
      <vt:lpstr>Environmental Design</vt:lpstr>
      <vt:lpstr>Environmental Design</vt:lpstr>
      <vt:lpstr>Environmental Design</vt:lpstr>
      <vt:lpstr>Environmental Design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Electrical Design</vt:lpstr>
      <vt:lpstr>Electrical Design</vt:lpstr>
      <vt:lpstr>Electrical Design</vt:lpstr>
      <vt:lpstr>Electrical Design</vt:lpstr>
      <vt:lpstr>Electrical Design</vt:lpstr>
      <vt:lpstr>Electrical Design</vt:lpstr>
      <vt:lpstr>Electrical Design</vt:lpstr>
      <vt:lpstr>Electrical Design</vt:lpstr>
      <vt:lpstr>Electrical Design</vt:lpstr>
      <vt:lpstr>Electrical Design</vt:lpstr>
      <vt:lpstr>Electrical Design</vt:lpstr>
      <vt:lpstr>Electrical Design</vt:lpstr>
      <vt:lpstr>Electrical Design</vt:lpstr>
      <vt:lpstr>Electrical Design</vt:lpstr>
      <vt:lpstr>Electrical Design</vt:lpstr>
      <vt:lpstr>Electrical Design</vt:lpstr>
      <vt:lpstr>Electrical Design</vt:lpstr>
      <vt:lpstr>PowerPoint Presentation</vt:lpstr>
      <vt:lpstr>Safety Design </vt:lpstr>
      <vt:lpstr>Safety Design </vt:lpstr>
      <vt:lpstr>Safety Design </vt:lpstr>
      <vt:lpstr>Safety Design </vt:lpstr>
      <vt:lpstr>Safety Design </vt:lpstr>
      <vt:lpstr>Safety Design </vt:lpstr>
      <vt:lpstr>Safety Design </vt:lpstr>
      <vt:lpstr>Safety Design </vt:lpstr>
      <vt:lpstr>Safety Design </vt:lpstr>
      <vt:lpstr>Cost Estimation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SALEH</dc:creator>
  <cp:lastModifiedBy>qais sawafta</cp:lastModifiedBy>
  <cp:revision>267</cp:revision>
  <dcterms:created xsi:type="dcterms:W3CDTF">2018-12-17T23:41:29Z</dcterms:created>
  <dcterms:modified xsi:type="dcterms:W3CDTF">2019-05-19T23:12:20Z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