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y="5143500" cx="9144000"/>
  <p:notesSz cx="6858000" cy="9144000"/>
  <p:embeddedFontLst>
    <p:embeddedFont>
      <p:font typeface="Raleway"/>
      <p:regular r:id="rId25"/>
      <p:bold r:id="rId26"/>
      <p:italic r:id="rId27"/>
      <p:boldItalic r:id="rId28"/>
    </p:embeddedFont>
    <p:embeddedFont>
      <p:font typeface="Lato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Raleway-bold.fntdata"/><Relationship Id="rId25" Type="http://schemas.openxmlformats.org/officeDocument/2006/relationships/font" Target="fonts/Raleway-regular.fntdata"/><Relationship Id="rId28" Type="http://schemas.openxmlformats.org/officeDocument/2006/relationships/font" Target="fonts/Raleway-boldItalic.fntdata"/><Relationship Id="rId27" Type="http://schemas.openxmlformats.org/officeDocument/2006/relationships/font" Target="fonts/Raleway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Lato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Lato-italic.fntdata"/><Relationship Id="rId30" Type="http://schemas.openxmlformats.org/officeDocument/2006/relationships/font" Target="fonts/Lato-bold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32" Type="http://schemas.openxmlformats.org/officeDocument/2006/relationships/font" Target="fonts/Lato-bold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ca4b37631_0_7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ca4b37631_0_7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ca4b37631_0_7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2ca4b37631_0_7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ca8063dfb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2ca8063dfb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ca8063dfb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2ca8063dfb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ca8063dfb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2ca8063dfb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ca8063dfb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2ca8063dfb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ca8063dfb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2ca8063dfb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2ca8063dfb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2ca8063dfb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ca4b37631_0_7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2ca4b37631_0_7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ca4b37631_0_5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2ca4b37631_0_5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ca4b37631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ca4b37631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2ca4b37631_0_5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2ca4b37631_0_5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ca4b37631_0_5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ca4b37631_0_5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ca4b37631_0_5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2ca4b37631_0_5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ca4b37631_0_5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2ca4b37631_0_5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ca4b37631_0_7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ca4b37631_0_7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ca4b37631_0_7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2ca4b37631_0_7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ca8063dfb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2ca8063dfb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ca4b37631_0_7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ca4b37631_0_7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jpg"/><Relationship Id="rId4" Type="http://schemas.openxmlformats.org/officeDocument/2006/relationships/image" Target="../media/image2.jpg"/><Relationship Id="rId5" Type="http://schemas.openxmlformats.org/officeDocument/2006/relationships/image" Target="../media/image10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79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Ancient Script Identification  Using Convolutional Neural Networks</a:t>
            </a:r>
            <a:endParaRPr/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786277" y="380735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Prepared by: </a:t>
            </a:r>
            <a:endParaRPr>
              <a:solidFill>
                <a:schemeClr val="dk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</a:rPr>
              <a:t>Laith Abukhader</a:t>
            </a:r>
            <a:endParaRPr>
              <a:solidFill>
                <a:srgbClr val="434343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</a:rPr>
              <a:t>Sudqi Jawabreh</a:t>
            </a:r>
            <a:endParaRPr>
              <a:solidFill>
                <a:srgbClr val="434343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88" name="Google Shape;8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61875" y="2987150"/>
            <a:ext cx="4912500" cy="2035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400">
                <a:latin typeface="Arial"/>
                <a:ea typeface="Arial"/>
                <a:cs typeface="Arial"/>
                <a:sym typeface="Arial"/>
              </a:rPr>
              <a:t>Preprocessing</a:t>
            </a:r>
            <a:endParaRPr sz="2400"/>
          </a:p>
        </p:txBody>
      </p:sp>
      <p:sp>
        <p:nvSpPr>
          <p:cNvPr id="148" name="Google Shape;148;p22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	- Duplicated images removal</a:t>
            </a:r>
            <a:endParaRPr sz="1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 sz="1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720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- Thresholding</a:t>
            </a:r>
            <a:endParaRPr sz="1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720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720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- Cropping</a:t>
            </a:r>
            <a:endParaRPr sz="1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720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720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- Single line 	</a:t>
            </a:r>
            <a:endParaRPr sz="1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720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720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-Unify the dataset</a:t>
            </a:r>
            <a:endParaRPr sz="1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0" lang="en"/>
              <a:t>Convolutional Neural Networks </a:t>
            </a:r>
            <a:endParaRPr b="0"/>
          </a:p>
        </p:txBody>
      </p:sp>
      <p:sp>
        <p:nvSpPr>
          <p:cNvPr id="154" name="Google Shape;154;p23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	Introduction</a:t>
            </a:r>
            <a:endParaRPr sz="16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	-Custom CNN</a:t>
            </a:r>
            <a:endParaRPr sz="16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	-Lenet5</a:t>
            </a:r>
            <a:endParaRPr sz="16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720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-Google’s Inception 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Custom CNN</a:t>
            </a:r>
            <a:endParaRPr/>
          </a:p>
        </p:txBody>
      </p:sp>
      <p:sp>
        <p:nvSpPr>
          <p:cNvPr id="160" name="Google Shape;160;p2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61" name="Google Shape;16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4313" y="1909763"/>
            <a:ext cx="8562975" cy="292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LeNet 5 </a:t>
            </a:r>
            <a:endParaRPr/>
          </a:p>
        </p:txBody>
      </p:sp>
      <p:sp>
        <p:nvSpPr>
          <p:cNvPr id="167" name="Google Shape;167;p25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68" name="Google Shape;16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3725" y="2078863"/>
            <a:ext cx="8820150" cy="242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Google’s inception</a:t>
            </a:r>
            <a:endParaRPr/>
          </a:p>
        </p:txBody>
      </p:sp>
      <p:sp>
        <p:nvSpPr>
          <p:cNvPr id="174" name="Google Shape;174;p26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75" name="Google Shape;17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9900" y="1853852"/>
            <a:ext cx="6527801" cy="3103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Google’s inception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27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82" name="Google Shape;18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00" y="1794147"/>
            <a:ext cx="9143998" cy="3409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28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89" name="Google Shape;18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8175" y="361950"/>
            <a:ext cx="7867650" cy="441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29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96" name="Google Shape;196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7775" y="1690675"/>
            <a:ext cx="6448425" cy="1762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0" lang="en"/>
              <a:t>Mobile Application</a:t>
            </a:r>
            <a:endParaRPr b="0"/>
          </a:p>
        </p:txBody>
      </p:sp>
      <p:sp>
        <p:nvSpPr>
          <p:cNvPr id="202" name="Google Shape;202;p30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_DEMO</a:t>
            </a:r>
            <a:endParaRPr b="1"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Constraints</a:t>
            </a:r>
            <a:endParaRPr/>
          </a:p>
        </p:txBody>
      </p:sp>
      <p:sp>
        <p:nvSpPr>
          <p:cNvPr id="208" name="Google Shape;208;p31"/>
          <p:cNvSpPr txBox="1"/>
          <p:nvPr>
            <p:ph idx="1" type="body"/>
          </p:nvPr>
        </p:nvSpPr>
        <p:spPr>
          <a:xfrm>
            <a:off x="8310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-High computational power needed </a:t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-The Small Dataset</a:t>
            </a:r>
            <a:endParaRPr sz="18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9" name="Google Shape;20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3352" y="2184400"/>
            <a:ext cx="3711025" cy="2832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/>
          <p:nvPr>
            <p:ph type="title"/>
          </p:nvPr>
        </p:nvSpPr>
        <p:spPr>
          <a:xfrm>
            <a:off x="729450" y="13694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accent5"/>
                </a:solidFill>
              </a:rPr>
              <a:t>Outline</a:t>
            </a:r>
            <a:endParaRPr sz="3000">
              <a:solidFill>
                <a:schemeClr val="accent5"/>
              </a:solidFill>
            </a:endParaRPr>
          </a:p>
        </p:txBody>
      </p:sp>
      <p:sp>
        <p:nvSpPr>
          <p:cNvPr id="94" name="Google Shape;94;p1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-Motivation 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-Overview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-Methodology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-Constraints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-Demo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-Future work</a:t>
            </a:r>
            <a:endParaRPr sz="2400"/>
          </a:p>
        </p:txBody>
      </p:sp>
      <p:pic>
        <p:nvPicPr>
          <p:cNvPr id="95" name="Google Shape;9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6410" y="1322400"/>
            <a:ext cx="4167340" cy="3774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Future work</a:t>
            </a:r>
            <a:endParaRPr/>
          </a:p>
        </p:txBody>
      </p:sp>
      <p:sp>
        <p:nvSpPr>
          <p:cNvPr id="215" name="Google Shape;215;p32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-New Languages </a:t>
            </a:r>
            <a:endParaRPr sz="1800">
              <a:solidFill>
                <a:srgbClr val="434343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-Accuracy improvement</a:t>
            </a:r>
            <a:endParaRPr sz="1800">
              <a:solidFill>
                <a:srgbClr val="434343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-First stage of OCR using transliteration </a:t>
            </a:r>
            <a:endParaRPr sz="1800">
              <a:solidFill>
                <a:srgbClr val="434343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8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 txBox="1"/>
          <p:nvPr>
            <p:ph type="title"/>
          </p:nvPr>
        </p:nvSpPr>
        <p:spPr>
          <a:xfrm>
            <a:off x="7276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Motivation</a:t>
            </a:r>
            <a:endParaRPr/>
          </a:p>
        </p:txBody>
      </p:sp>
      <p:sp>
        <p:nvSpPr>
          <p:cNvPr id="101" name="Google Shape;101;p15"/>
          <p:cNvSpPr txBox="1"/>
          <p:nvPr>
            <p:ph idx="1" type="body"/>
          </p:nvPr>
        </p:nvSpPr>
        <p:spPr>
          <a:xfrm>
            <a:off x="806950" y="2112850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- The Land of civilizations </a:t>
            </a:r>
            <a:endParaRPr sz="1800">
              <a:solidFill>
                <a:srgbClr val="434343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- Huge increase in databases dedicated for digitized inscriptions</a:t>
            </a:r>
            <a:endParaRPr sz="1800">
              <a:solidFill>
                <a:srgbClr val="434343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- Lack of researches and projects concerned in  this field</a:t>
            </a:r>
            <a:endParaRPr sz="1800">
              <a:solidFill>
                <a:srgbClr val="434343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   especially  Arabian civilizations.</a:t>
            </a:r>
            <a:endParaRPr sz="1800">
              <a:solidFill>
                <a:srgbClr val="434343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107" name="Google Shape;107;p16"/>
          <p:cNvSpPr txBox="1"/>
          <p:nvPr>
            <p:ph idx="1" type="body"/>
          </p:nvPr>
        </p:nvSpPr>
        <p:spPr>
          <a:xfrm>
            <a:off x="729450" y="2033150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-Mobile application </a:t>
            </a:r>
            <a:endParaRPr sz="1800">
              <a:solidFill>
                <a:srgbClr val="434343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-Machine learning </a:t>
            </a:r>
            <a:endParaRPr sz="1800">
              <a:solidFill>
                <a:srgbClr val="434343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434343"/>
                </a:solidFill>
              </a:rPr>
              <a:t>-</a:t>
            </a:r>
            <a:r>
              <a:rPr lang="en" sz="1800">
                <a:solidFill>
                  <a:srgbClr val="434343"/>
                </a:solidFill>
              </a:rPr>
              <a:t> </a:t>
            </a:r>
            <a:r>
              <a:rPr lang="en" sz="1800">
                <a:solidFill>
                  <a:srgbClr val="434343"/>
                </a:solidFill>
              </a:rPr>
              <a:t>Architectures creation, modifications </a:t>
            </a:r>
            <a:endParaRPr sz="1800">
              <a:solidFill>
                <a:srgbClr val="434343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Methodology</a:t>
            </a:r>
            <a:endParaRPr/>
          </a:p>
        </p:txBody>
      </p:sp>
      <p:sp>
        <p:nvSpPr>
          <p:cNvPr id="113" name="Google Shape;113;p17"/>
          <p:cNvSpPr txBox="1"/>
          <p:nvPr>
            <p:ph idx="1" type="body"/>
          </p:nvPr>
        </p:nvSpPr>
        <p:spPr>
          <a:xfrm>
            <a:off x="727650" y="1931600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- The Dataset collecting </a:t>
            </a:r>
            <a:endParaRPr sz="16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- Preprocessing</a:t>
            </a:r>
            <a:endParaRPr sz="16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- CNNs :</a:t>
            </a:r>
            <a:endParaRPr sz="16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	-Custom </a:t>
            </a:r>
            <a:endParaRPr sz="16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	-Lenet5</a:t>
            </a:r>
            <a:endParaRPr sz="16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720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- Google’s Inception </a:t>
            </a:r>
            <a:endParaRPr sz="16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720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 sz="16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- Mobile application </a:t>
            </a:r>
            <a:endParaRPr sz="16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400"/>
              <a:t>Dataset</a:t>
            </a:r>
            <a:endParaRPr b="0" sz="2400"/>
          </a:p>
        </p:txBody>
      </p:sp>
      <p:sp>
        <p:nvSpPr>
          <p:cNvPr id="119" name="Google Shape;119;p18"/>
          <p:cNvSpPr txBox="1"/>
          <p:nvPr>
            <p:ph idx="1" type="body"/>
          </p:nvPr>
        </p:nvSpPr>
        <p:spPr>
          <a:xfrm>
            <a:off x="7276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-"/>
            </a:pPr>
            <a:r>
              <a:rPr lang="en" sz="1800">
                <a:solidFill>
                  <a:srgbClr val="434343"/>
                </a:solidFill>
              </a:rPr>
              <a:t>Collecting</a:t>
            </a:r>
            <a:r>
              <a:rPr lang="en" sz="1800">
                <a:solidFill>
                  <a:srgbClr val="434343"/>
                </a:solidFill>
              </a:rPr>
              <a:t> the </a:t>
            </a:r>
            <a:r>
              <a:rPr lang="en" sz="1800">
                <a:solidFill>
                  <a:srgbClr val="434343"/>
                </a:solidFill>
              </a:rPr>
              <a:t>data set</a:t>
            </a:r>
            <a:endParaRPr sz="1800">
              <a:solidFill>
                <a:srgbClr val="434343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434343"/>
              </a:solidFill>
            </a:endParaRPr>
          </a:p>
          <a:p>
            <a:pPr indent="-342900" lvl="0" marL="4572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800"/>
              <a:buChar char="-"/>
            </a:pPr>
            <a:r>
              <a:rPr lang="en" sz="1800">
                <a:solidFill>
                  <a:srgbClr val="434343"/>
                </a:solidFill>
              </a:rPr>
              <a:t>Line-art preference</a:t>
            </a:r>
            <a:endParaRPr sz="1800">
              <a:solidFill>
                <a:srgbClr val="434343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20" name="Google Shape;12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54150" y="1853850"/>
            <a:ext cx="5589853" cy="23494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1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Languages categories</a:t>
            </a:r>
            <a:endParaRPr b="0" sz="1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0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6" name="Google Shape;126;p19"/>
          <p:cNvSpPr txBox="1"/>
          <p:nvPr>
            <p:ph idx="1" type="body"/>
          </p:nvPr>
        </p:nvSpPr>
        <p:spPr>
          <a:xfrm>
            <a:off x="865400" y="1853850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666666"/>
                </a:solidFill>
              </a:rPr>
              <a:t>1- </a:t>
            </a:r>
            <a:r>
              <a:rPr lang="en" sz="1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North Arabian </a:t>
            </a:r>
            <a:endParaRPr sz="1400">
              <a:solidFill>
                <a:srgbClr val="666666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666666"/>
                </a:solidFill>
              </a:rPr>
              <a:t>2-</a:t>
            </a:r>
            <a:r>
              <a:rPr lang="en" sz="1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South Arabian </a:t>
            </a:r>
            <a:endParaRPr sz="1400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666666"/>
                </a:solidFill>
              </a:rPr>
              <a:t>3- </a:t>
            </a:r>
            <a:r>
              <a:rPr lang="en" sz="1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Latin</a:t>
            </a:r>
            <a:endParaRPr sz="1400">
              <a:solidFill>
                <a:srgbClr val="666666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666666"/>
                </a:solidFill>
              </a:rPr>
              <a:t>4-</a:t>
            </a:r>
            <a:r>
              <a:rPr lang="en" sz="1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Cuneiform</a:t>
            </a:r>
            <a:endParaRPr sz="1400">
              <a:solidFill>
                <a:srgbClr val="666666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666666"/>
                </a:solidFill>
              </a:rPr>
              <a:t>5-</a:t>
            </a:r>
            <a:r>
              <a:rPr lang="en" sz="1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Nabataean</a:t>
            </a:r>
            <a:endParaRPr sz="1400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0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33" name="Google Shape;13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441" y="805225"/>
            <a:ext cx="3391659" cy="226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48850" y="842325"/>
            <a:ext cx="3669300" cy="2186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41595" y="3148924"/>
            <a:ext cx="2887776" cy="1920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1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42" name="Google Shape;14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00" y="359945"/>
            <a:ext cx="9143999" cy="46831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