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32"/>
  </p:notesMasterIdLst>
  <p:handoutMasterIdLst>
    <p:handoutMasterId r:id="rId33"/>
  </p:handoutMasterIdLst>
  <p:sldIdLst>
    <p:sldId id="256" r:id="rId3"/>
    <p:sldId id="257" r:id="rId4"/>
    <p:sldId id="268" r:id="rId5"/>
    <p:sldId id="327" r:id="rId6"/>
    <p:sldId id="328" r:id="rId7"/>
    <p:sldId id="284" r:id="rId8"/>
    <p:sldId id="269" r:id="rId9"/>
    <p:sldId id="289" r:id="rId10"/>
    <p:sldId id="305" r:id="rId11"/>
    <p:sldId id="309" r:id="rId12"/>
    <p:sldId id="307" r:id="rId13"/>
    <p:sldId id="272" r:id="rId14"/>
    <p:sldId id="330" r:id="rId15"/>
    <p:sldId id="279" r:id="rId16"/>
    <p:sldId id="332" r:id="rId17"/>
    <p:sldId id="331" r:id="rId18"/>
    <p:sldId id="333" r:id="rId19"/>
    <p:sldId id="296" r:id="rId20"/>
    <p:sldId id="300" r:id="rId21"/>
    <p:sldId id="298" r:id="rId22"/>
    <p:sldId id="335" r:id="rId23"/>
    <p:sldId id="317" r:id="rId24"/>
    <p:sldId id="325" r:id="rId25"/>
    <p:sldId id="318" r:id="rId26"/>
    <p:sldId id="336" r:id="rId27"/>
    <p:sldId id="334" r:id="rId28"/>
    <p:sldId id="337" r:id="rId29"/>
    <p:sldId id="322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602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-636" y="-102"/>
      </p:cViewPr>
      <p:guideLst>
        <p:guide orient="horz" pos="2160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1" d="100"/>
          <a:sy n="51" d="100"/>
        </p:scale>
        <p:origin x="2352" y="54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en-US"/>
              <a:pPr/>
              <a:t>5/22/2017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en-US"/>
              <a:pPr/>
              <a:t>5/22/2017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5/22/2017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9756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5/22/2017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769637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5/22/2017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012076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5/22/2017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445927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5/22/2017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786876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9" name="Instructional Text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sz="1200" b="1" i="1">
                <a:latin typeface="Arial" pitchFamily="34" charset="0"/>
                <a:cs typeface="Arial" pitchFamily="34" charset="0"/>
              </a:rPr>
              <a:t>NOTE:</a:t>
            </a:r>
          </a:p>
          <a:p>
            <a:r>
              <a:rPr sz="1200" i="1">
                <a:latin typeface="Arial" pitchFamily="34" charset="0"/>
                <a:cs typeface="Arial" pitchFamily="34" charset="0"/>
              </a:rPr>
              <a:t>To change the  image on this slide, select the picture and delete it. Then click the Pictures icon in the placeholder to insert your own image.</a:t>
            </a:r>
          </a:p>
        </p:txBody>
      </p:sp>
    </p:spTree>
    <p:extLst>
      <p:ext uri="{BB962C8B-B14F-4D97-AF65-F5344CB8AC3E}">
        <p14:creationId xmlns:p14="http://schemas.microsoft.com/office/powerpoint/2010/main" xmlns="" val="2673943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5/22/2017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02678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5/22/2017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527791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5/22/2017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971016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5/22/2017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758111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5/22/2017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02416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5/22/2017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769764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/>
              <a:pPr/>
              <a:t>5/22/2017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  <p:grpSp>
        <p:nvGrpSpPr>
          <p:cNvPr id="15" name="Group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104899" y="2292094"/>
            <a:ext cx="5734051" cy="2219691"/>
          </a:xfrm>
        </p:spPr>
        <p:txBody>
          <a:bodyPr anchor="ctr">
            <a:normAutofit/>
          </a:bodyPr>
          <a:lstStyle/>
          <a:p>
            <a:r>
              <a:rPr lang="en-US" sz="2800" dirty="0" smtClean="0"/>
              <a:t>Graduation project ii: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3-axis </a:t>
            </a:r>
            <a:r>
              <a:rPr lang="en-US" dirty="0" err="1" smtClean="0"/>
              <a:t>cnc</a:t>
            </a:r>
            <a:r>
              <a:rPr lang="en-US" dirty="0" smtClean="0"/>
              <a:t> milling machine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102659" y="4303060"/>
            <a:ext cx="5736291" cy="1164290"/>
          </a:xfrm>
        </p:spPr>
        <p:txBody>
          <a:bodyPr>
            <a:normAutofit/>
          </a:bodyPr>
          <a:lstStyle/>
          <a:p>
            <a:r>
              <a:rPr lang="en-US" b="1" dirty="0" smtClean="0"/>
              <a:t>Team:</a:t>
            </a:r>
            <a:r>
              <a:rPr lang="en-US" dirty="0" smtClean="0"/>
              <a:t>  </a:t>
            </a:r>
            <a:r>
              <a:rPr lang="en-US" dirty="0" err="1" smtClean="0"/>
              <a:t>Mahmoud</a:t>
            </a:r>
            <a:r>
              <a:rPr lang="en-US" dirty="0" smtClean="0"/>
              <a:t> Waked       </a:t>
            </a:r>
            <a:r>
              <a:rPr lang="en-US" dirty="0" err="1" smtClean="0"/>
              <a:t>Firas</a:t>
            </a:r>
            <a:r>
              <a:rPr lang="en-US" dirty="0" smtClean="0"/>
              <a:t> Abu </a:t>
            </a:r>
            <a:r>
              <a:rPr lang="en-US" dirty="0" err="1" smtClean="0"/>
              <a:t>Saleh</a:t>
            </a:r>
            <a:endParaRPr lang="en-US" dirty="0" smtClean="0"/>
          </a:p>
          <a:p>
            <a:r>
              <a:rPr lang="en-US" dirty="0" smtClean="0"/>
              <a:t>  </a:t>
            </a:r>
            <a:r>
              <a:rPr lang="en-US" dirty="0" err="1" smtClean="0"/>
              <a:t>Musafa</a:t>
            </a:r>
            <a:r>
              <a:rPr lang="en-US" dirty="0" smtClean="0"/>
              <a:t> </a:t>
            </a:r>
            <a:r>
              <a:rPr lang="en-US" dirty="0" err="1" smtClean="0"/>
              <a:t>Twair</a:t>
            </a:r>
            <a:r>
              <a:rPr lang="en-US" dirty="0" smtClean="0"/>
              <a:t>      Ahmad </a:t>
            </a:r>
            <a:r>
              <a:rPr lang="en-US" dirty="0" err="1" smtClean="0"/>
              <a:t>Sofan</a:t>
            </a:r>
            <a:r>
              <a:rPr lang="en-US" dirty="0" smtClean="0"/>
              <a:t>      Nasr Nasser</a:t>
            </a:r>
          </a:p>
          <a:p>
            <a:endParaRPr lang="en-US" dirty="0" smtClean="0"/>
          </a:p>
          <a:p>
            <a:r>
              <a:rPr lang="en-US" b="1" dirty="0" smtClean="0"/>
              <a:t>Supervisor:</a:t>
            </a:r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Eng.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Salameh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Abdul Fattah</a:t>
            </a:r>
            <a:endParaRPr lang="en-US" dirty="0"/>
          </a:p>
        </p:txBody>
      </p:sp>
      <p:pic>
        <p:nvPicPr>
          <p:cNvPr id="9" name="عنصر نائب للصورة 8" descr="C:\Users\mustafaf twair\Desktop\18361100_120332000649315255_1574999903_n.jpg"/>
          <p:cNvPicPr>
            <a:picLocks noGrp="1"/>
          </p:cNvPicPr>
          <p:nvPr>
            <p:ph type="pic" sz="quarter" idx="13"/>
          </p:nvPr>
        </p:nvPicPr>
        <p:blipFill>
          <a:blip r:embed="rId2"/>
          <a:srcRect t="19710" b="1971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52133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Bearings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Linear </a:t>
            </a:r>
            <a:r>
              <a:rPr lang="en-US" dirty="0" smtClean="0"/>
              <a:t> guide  bearings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03759" y="2914501"/>
            <a:ext cx="2721944" cy="276731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Shaft  </a:t>
            </a:r>
            <a:r>
              <a:rPr lang="en-US" dirty="0"/>
              <a:t>ball </a:t>
            </a:r>
            <a:r>
              <a:rPr lang="en-US" dirty="0" smtClean="0"/>
              <a:t> bearings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00510" y="2975267"/>
            <a:ext cx="3252189" cy="2706544"/>
          </a:xfrm>
        </p:spPr>
      </p:pic>
    </p:spTree>
    <p:extLst>
      <p:ext uri="{BB962C8B-B14F-4D97-AF65-F5344CB8AC3E}">
        <p14:creationId xmlns:p14="http://schemas.microsoft.com/office/powerpoint/2010/main" xmlns="" val="3082955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Screw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0" y="1788459"/>
            <a:ext cx="5791200" cy="41148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566088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Electrical part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6860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Part 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Power supply unit</a:t>
            </a:r>
          </a:p>
          <a:p>
            <a:r>
              <a:rPr lang="en-US" dirty="0" smtClean="0"/>
              <a:t>Spindle</a:t>
            </a:r>
          </a:p>
          <a:p>
            <a:r>
              <a:rPr lang="en-US" dirty="0" smtClean="0"/>
              <a:t>Stepper motors</a:t>
            </a:r>
          </a:p>
          <a:p>
            <a:r>
              <a:rPr lang="en-US" dirty="0" smtClean="0"/>
              <a:t>Relay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68713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Supply 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v"/>
            </a:pPr>
            <a:r>
              <a:rPr lang="en-US" dirty="0" smtClean="0"/>
              <a:t>Power supply unit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Is used to supply the control unit and the spindle with a 8A/24V DC power.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C:\Users\MicroWOrks\Desktop\71nM1kDfHiL._SX466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76675" y="1609725"/>
            <a:ext cx="4438650" cy="36385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68713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Spindle</a:t>
            </a:r>
            <a:endParaRPr lang="ar-SA" dirty="0"/>
          </a:p>
        </p:txBody>
      </p:sp>
      <p:pic>
        <p:nvPicPr>
          <p:cNvPr id="4098" name="Picture 2" descr="C:\Users\MicroWOrks\Desktop\Untitled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1437686"/>
            <a:ext cx="3261088" cy="526068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Spindle Components</a:t>
            </a:r>
            <a:endParaRPr lang="ar-SA" dirty="0"/>
          </a:p>
        </p:txBody>
      </p:sp>
      <p:pic>
        <p:nvPicPr>
          <p:cNvPr id="3" name="Picture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82880" y="1490664"/>
            <a:ext cx="5839777" cy="5079953"/>
          </a:xfrm>
          <a:prstGeom prst="rect">
            <a:avLst/>
          </a:prstGeom>
          <a:noFill/>
        </p:spPr>
      </p:pic>
      <p:pic>
        <p:nvPicPr>
          <p:cNvPr id="4" name="Picture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309359" y="1382894"/>
            <a:ext cx="4512129" cy="531835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Spindle Specifications</a:t>
            </a:r>
            <a:endParaRPr lang="en-US" dirty="0"/>
          </a:p>
        </p:txBody>
      </p:sp>
      <p:sp>
        <p:nvSpPr>
          <p:cNvPr id="4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>
              <a:solidFill>
                <a:srgbClr val="514843"/>
              </a:solidFill>
            </a:endParaRPr>
          </a:p>
        </p:txBody>
      </p:sp>
      <p:pic>
        <p:nvPicPr>
          <p:cNvPr id="2050" name="Picture 2" descr="C:\Users\MicroWOrks\Desktop\Untitl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0949" y="1374185"/>
            <a:ext cx="6557554" cy="53834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72274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Stepper Motors </a:t>
            </a:r>
            <a:endParaRPr lang="en-US" dirty="0"/>
          </a:p>
        </p:txBody>
      </p:sp>
      <p:pic>
        <p:nvPicPr>
          <p:cNvPr id="13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79028" y="1756954"/>
            <a:ext cx="4572000" cy="4572000"/>
          </a:xfrm>
        </p:spPr>
      </p:pic>
    </p:spTree>
    <p:extLst>
      <p:ext uri="{BB962C8B-B14F-4D97-AF65-F5344CB8AC3E}">
        <p14:creationId xmlns:p14="http://schemas.microsoft.com/office/powerpoint/2010/main" xmlns="" val="1807222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Stepper </a:t>
            </a:r>
            <a:r>
              <a:rPr lang="en-US" dirty="0" smtClean="0"/>
              <a:t>Motors</a:t>
            </a:r>
            <a:endParaRPr lang="en-US" dirty="0"/>
          </a:p>
        </p:txBody>
      </p:sp>
      <p:sp>
        <p:nvSpPr>
          <p:cNvPr id="4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What </a:t>
            </a:r>
            <a:r>
              <a:rPr lang="en-US" b="1" dirty="0" smtClean="0"/>
              <a:t> stepper  motors  are  good  for?</a:t>
            </a:r>
          </a:p>
          <a:p>
            <a:endParaRPr lang="en-US" dirty="0" smtClean="0">
              <a:solidFill>
                <a:srgbClr val="514843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solidFill>
                  <a:srgbClr val="514843"/>
                </a:solidFill>
              </a:rPr>
              <a:t>Good position control: </a:t>
            </a:r>
            <a:r>
              <a:rPr lang="en-US" sz="1600" dirty="0"/>
              <a:t>Since steppers move </a:t>
            </a:r>
            <a:r>
              <a:rPr lang="en-US" sz="1600" dirty="0" smtClean="0"/>
              <a:t>in repeatable steps.</a:t>
            </a:r>
          </a:p>
          <a:p>
            <a:pPr>
              <a:buFont typeface="Wingdings" pitchFamily="2" charset="2"/>
              <a:buChar char="ü"/>
            </a:pPr>
            <a:endParaRPr lang="en-US" sz="1400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solidFill>
                  <a:srgbClr val="514843"/>
                </a:solidFill>
              </a:rPr>
              <a:t>Speed control: </a:t>
            </a:r>
            <a:r>
              <a:rPr lang="en-US" sz="1600" dirty="0" smtClean="0"/>
              <a:t>Allowing an excellent </a:t>
            </a:r>
            <a:r>
              <a:rPr lang="en-US" sz="1600" dirty="0"/>
              <a:t>control of rotational speed for </a:t>
            </a:r>
            <a:r>
              <a:rPr lang="en-US" sz="1600" dirty="0" smtClean="0"/>
              <a:t>automation </a:t>
            </a:r>
            <a:r>
              <a:rPr lang="en-US" sz="1600" dirty="0"/>
              <a:t>and </a:t>
            </a:r>
            <a:r>
              <a:rPr lang="en-US" sz="1600" dirty="0" smtClean="0"/>
              <a:t>robotics process , by sending pulses with different frequency.</a:t>
            </a:r>
          </a:p>
          <a:p>
            <a:pPr>
              <a:buFont typeface="Wingdings" pitchFamily="2" charset="2"/>
              <a:buChar char="ü"/>
            </a:pPr>
            <a:endParaRPr lang="en-US" sz="1400" dirty="0"/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solidFill>
                  <a:srgbClr val="514843"/>
                </a:solidFill>
              </a:rPr>
              <a:t>Low-speed torque: </a:t>
            </a:r>
            <a:r>
              <a:rPr lang="en-US" sz="1600" dirty="0">
                <a:solidFill>
                  <a:srgbClr val="514843"/>
                </a:solidFill>
              </a:rPr>
              <a:t>A </a:t>
            </a:r>
            <a:r>
              <a:rPr lang="en-US" sz="1600" dirty="0" smtClean="0">
                <a:solidFill>
                  <a:srgbClr val="514843"/>
                </a:solidFill>
              </a:rPr>
              <a:t>stepper motor has </a:t>
            </a:r>
            <a:r>
              <a:rPr lang="en-US" sz="1600" dirty="0">
                <a:solidFill>
                  <a:srgbClr val="514843"/>
                </a:solidFill>
              </a:rPr>
              <a:t>maximum torque at low speeds, so they are a good choice for applications requiring low </a:t>
            </a:r>
            <a:r>
              <a:rPr lang="en-US" sz="1600" dirty="0" smtClean="0">
                <a:solidFill>
                  <a:srgbClr val="514843"/>
                </a:solidFill>
              </a:rPr>
              <a:t>speed.</a:t>
            </a:r>
          </a:p>
        </p:txBody>
      </p:sp>
    </p:spTree>
    <p:extLst>
      <p:ext uri="{BB962C8B-B14F-4D97-AF65-F5344CB8AC3E}">
        <p14:creationId xmlns:p14="http://schemas.microsoft.com/office/powerpoint/2010/main" xmlns="" val="4172274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Layout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endParaRPr lang="en-US" dirty="0" smtClean="0"/>
          </a:p>
          <a:p>
            <a:r>
              <a:rPr lang="en-US" dirty="0" smtClean="0"/>
              <a:t>Mechanical Part</a:t>
            </a:r>
          </a:p>
          <a:p>
            <a:endParaRPr lang="en-US" dirty="0" smtClean="0"/>
          </a:p>
          <a:p>
            <a:r>
              <a:rPr lang="en-US" dirty="0" smtClean="0"/>
              <a:t>Electrical Part</a:t>
            </a:r>
          </a:p>
          <a:p>
            <a:endParaRPr lang="en-US" dirty="0" smtClean="0"/>
          </a:p>
          <a:p>
            <a:r>
              <a:rPr lang="en-US" dirty="0" smtClean="0"/>
              <a:t>Control</a:t>
            </a:r>
          </a:p>
          <a:p>
            <a:pPr>
              <a:buNone/>
            </a:pP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654255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Stepper Motor Specifications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899" y="1586753"/>
            <a:ext cx="4577443" cy="45720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NEMA 23</a:t>
            </a:r>
          </a:p>
          <a:p>
            <a:r>
              <a:rPr lang="en-US" b="1" dirty="0" smtClean="0"/>
              <a:t>Model :  </a:t>
            </a:r>
            <a:r>
              <a:rPr lang="en-US" dirty="0" smtClean="0"/>
              <a:t>57BYGH506 </a:t>
            </a:r>
          </a:p>
          <a:p>
            <a:r>
              <a:rPr lang="en-US" b="1" dirty="0" smtClean="0"/>
              <a:t>Step Angle:  </a:t>
            </a:r>
            <a:r>
              <a:rPr lang="en-US" dirty="0" smtClean="0"/>
              <a:t>1.8 </a:t>
            </a:r>
            <a:r>
              <a:rPr lang="en-US" baseline="30000" dirty="0" smtClean="0"/>
              <a:t>O</a:t>
            </a:r>
          </a:p>
          <a:p>
            <a:r>
              <a:rPr lang="en-US" b="1" dirty="0" smtClean="0"/>
              <a:t>Step Accuracy:  </a:t>
            </a:r>
            <a:r>
              <a:rPr lang="en-US" dirty="0" smtClean="0"/>
              <a:t>± 5% 	</a:t>
            </a:r>
            <a:endParaRPr lang="ar-SA" dirty="0" smtClean="0"/>
          </a:p>
          <a:p>
            <a:r>
              <a:rPr lang="fr-FR" b="1" dirty="0" err="1" smtClean="0"/>
              <a:t>Weight</a:t>
            </a:r>
            <a:r>
              <a:rPr lang="fr-FR" b="1" dirty="0" smtClean="0"/>
              <a:t>:  </a:t>
            </a:r>
            <a:r>
              <a:rPr lang="fr-FR" dirty="0" smtClean="0"/>
              <a:t>0.82KG	</a:t>
            </a:r>
          </a:p>
          <a:p>
            <a:r>
              <a:rPr lang="en-US" b="1" dirty="0" smtClean="0"/>
              <a:t>Length:  </a:t>
            </a:r>
            <a:r>
              <a:rPr lang="en-US" dirty="0" smtClean="0"/>
              <a:t>67mm</a:t>
            </a:r>
          </a:p>
          <a:p>
            <a:r>
              <a:rPr lang="en-US" b="1" dirty="0" smtClean="0"/>
              <a:t>Voltage:  </a:t>
            </a:r>
            <a:r>
              <a:rPr lang="en-US" dirty="0" smtClean="0"/>
              <a:t>2.4V</a:t>
            </a:r>
          </a:p>
          <a:p>
            <a:r>
              <a:rPr lang="en-US" b="1" dirty="0" smtClean="0"/>
              <a:t>Current:  </a:t>
            </a:r>
            <a:r>
              <a:rPr lang="en-US" dirty="0" smtClean="0"/>
              <a:t>3A</a:t>
            </a:r>
          </a:p>
          <a:p>
            <a:r>
              <a:rPr lang="en-US" b="1" dirty="0" smtClean="0"/>
              <a:t>Holding Torque:  </a:t>
            </a:r>
            <a:r>
              <a:rPr lang="en-US" dirty="0" smtClean="0"/>
              <a:t>0.8826 </a:t>
            </a:r>
            <a:r>
              <a:rPr lang="en-US" dirty="0" err="1" smtClean="0"/>
              <a:t>N.m</a:t>
            </a:r>
            <a:endParaRPr lang="en-US" dirty="0" smtClean="0"/>
          </a:p>
          <a:p>
            <a:r>
              <a:rPr lang="en-US" b="1" dirty="0" smtClean="0"/>
              <a:t>Temperature Rise:  </a:t>
            </a:r>
            <a:r>
              <a:rPr lang="en-US" dirty="0" smtClean="0"/>
              <a:t>80°C Max </a:t>
            </a:r>
          </a:p>
          <a:p>
            <a:r>
              <a:rPr lang="fr-FR" b="1" dirty="0" err="1" smtClean="0"/>
              <a:t>Ambient</a:t>
            </a:r>
            <a:r>
              <a:rPr lang="fr-FR" b="1" dirty="0" smtClean="0"/>
              <a:t> </a:t>
            </a:r>
            <a:r>
              <a:rPr lang="fr-FR" b="1" dirty="0" err="1" smtClean="0"/>
              <a:t>Temperature</a:t>
            </a:r>
            <a:r>
              <a:rPr lang="fr-FR" b="1" dirty="0" smtClean="0"/>
              <a:t> Range: </a:t>
            </a:r>
            <a:r>
              <a:rPr lang="fr-FR" dirty="0" smtClean="0"/>
              <a:t>-20 °C - 50°C </a:t>
            </a:r>
          </a:p>
          <a:p>
            <a:endParaRPr lang="en-US" dirty="0" smtClean="0"/>
          </a:p>
        </p:txBody>
      </p:sp>
      <p:pic>
        <p:nvPicPr>
          <p:cNvPr id="3074" name="Picture 2" descr="C:\Users\MicroWOrks\Desktop\Untitled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9932" y="1588073"/>
            <a:ext cx="6992983" cy="33758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02340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Relay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Relay ID: CR-U230AC2</a:t>
            </a:r>
          </a:p>
          <a:p>
            <a:r>
              <a:rPr lang="en-US" dirty="0" smtClean="0"/>
              <a:t>Operation: Operates at 230 V AC rated control supply voltage and has 2 c/o (SPDT) output contacts rated at 250 V / 10 A</a:t>
            </a:r>
            <a:endParaRPr lang="ar-SA" dirty="0" smtClean="0"/>
          </a:p>
          <a:p>
            <a:pPr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5122" name="Picture 2" descr="C:\Users\MicroWOrks\Desktop\University\Milling Machine\Relays\round-relay-pinou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0" y="3170873"/>
            <a:ext cx="3514725" cy="2828925"/>
          </a:xfrm>
          <a:prstGeom prst="rect">
            <a:avLst/>
          </a:prstGeom>
          <a:noFill/>
        </p:spPr>
      </p:pic>
      <p:pic>
        <p:nvPicPr>
          <p:cNvPr id="5123" name="Picture 3" descr="C:\Users\MicroWOrks\Desktop\Untitled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6128" y="3056663"/>
            <a:ext cx="3086145" cy="3111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52973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Control 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Emergency switch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2044" y="2260110"/>
            <a:ext cx="7284111" cy="3750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52973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95037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Control Unit: </a:t>
            </a:r>
            <a:r>
              <a:rPr lang="en-US" dirty="0" smtClean="0"/>
              <a:t>TB6560 driver board</a:t>
            </a:r>
          </a:p>
        </p:txBody>
      </p:sp>
      <p:pic>
        <p:nvPicPr>
          <p:cNvPr id="5" name="Picture 8" descr="三轴M-OK英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4480" y="1933303"/>
            <a:ext cx="8948057" cy="4924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4703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Specifications</a:t>
            </a:r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627017" y="1432679"/>
            <a:ext cx="109902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dirty="0" smtClean="0"/>
          </a:p>
          <a:p>
            <a:r>
              <a:rPr lang="ar-SA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Microprocessor:  </a:t>
            </a:r>
            <a:r>
              <a:rPr lang="en-US" dirty="0" smtClean="0"/>
              <a:t>Toshiba TB6560AHQ chip. High power, maximum 3.5A drive current chipset.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DIP Settings:  </a:t>
            </a:r>
            <a:r>
              <a:rPr lang="en-US" dirty="0" smtClean="0"/>
              <a:t>Adjustable 1.5A-3A  drive current settings for each axis - 25%,50%,75%,100%  of full current can be set for different stepper motors .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Protection:</a:t>
            </a:r>
            <a:r>
              <a:rPr lang="en-US" dirty="0" smtClean="0"/>
              <a:t>  Full protection for the computer and the peripheral equipment from overload, over-current  and over-temperature.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Relay spindle interface:  </a:t>
            </a:r>
            <a:r>
              <a:rPr lang="en-US" dirty="0" smtClean="0"/>
              <a:t>Output 36V/7.5A 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4 channel inputs interface:  </a:t>
            </a:r>
            <a:r>
              <a:rPr lang="en-US" dirty="0" smtClean="0"/>
              <a:t>Can be used for XYZ limit and emergency stop.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C:\Users\mustafaf twair\Desktop\18624414_10208057081178811_1716767708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2" y="2338024"/>
            <a:ext cx="7763827" cy="33051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54581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MACH3</a:t>
            </a:r>
            <a:endParaRPr lang="ar-SA" dirty="0"/>
          </a:p>
        </p:txBody>
      </p:sp>
      <p:pic>
        <p:nvPicPr>
          <p:cNvPr id="2050" name="Picture 2" descr="C:\Users\mustafaf twair\Desktop\mach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8354" y="1463040"/>
            <a:ext cx="8895806" cy="519520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MACH3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It converts the G-Code into Pulse signals through the parallel </a:t>
            </a:r>
            <a:r>
              <a:rPr lang="en-US" dirty="0" smtClean="0"/>
              <a:t>port</a:t>
            </a:r>
          </a:p>
          <a:p>
            <a:r>
              <a:rPr lang="en-US" dirty="0" smtClean="0"/>
              <a:t>Flexible, customizable, provides an adjustable acceleration and can handle several inputs and feedbacks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25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16400" algn="l"/>
                <a:tab pos="5273675" algn="r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 descr="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1784" y="2886891"/>
            <a:ext cx="9039496" cy="368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74439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Bauhaus 93" pitchFamily="82" charset="0"/>
              </a:rPr>
              <a:t>THANK YOU!</a:t>
            </a:r>
            <a:endParaRPr lang="en-US" dirty="0"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5325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15647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CNC MILLING MACHINE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80963" rtl="1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CNC milling machine was build with three stepper motors, allowing multiple axes of motion simultaneously, which referred to as X, Y and Z axes. The X and Y axes are controlling the movement of the work panel, and the Z-axis is the one controlling the movement of the spindle drill, determining the depth of cut resulting 3D contouring ability. One in order to move the spindle in Z-axis (up and down) and the other two stepper motors were used to move the work panel in the X- and Y-axes.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fu\Desktop\Untitl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98571" y="3343500"/>
            <a:ext cx="6094774" cy="3266306"/>
          </a:xfrm>
          <a:prstGeom prst="rect">
            <a:avLst/>
          </a:prstGeom>
          <a:noFill/>
        </p:spPr>
      </p:pic>
      <p:pic>
        <p:nvPicPr>
          <p:cNvPr id="5" name="Picture 4" descr="C:\Users\MicroWOrks\Desktop\Graduation\Pics\Untitled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5394" y="4304708"/>
            <a:ext cx="3366362" cy="1874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CNC ? 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5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C</a:t>
            </a:r>
            <a:r>
              <a:rPr lang="en-US" dirty="0" smtClean="0"/>
              <a:t>omputer </a:t>
            </a:r>
            <a:r>
              <a:rPr lang="en-US" b="1" dirty="0" smtClean="0"/>
              <a:t>N</a:t>
            </a:r>
            <a:r>
              <a:rPr lang="en-US" dirty="0" smtClean="0"/>
              <a:t>umerical </a:t>
            </a:r>
            <a:r>
              <a:rPr lang="en-US" b="1" dirty="0" smtClean="0"/>
              <a:t>C</a:t>
            </a:r>
            <a:r>
              <a:rPr lang="en-US" dirty="0" smtClean="0"/>
              <a:t>ontrol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Complete integration between</a:t>
            </a:r>
            <a:r>
              <a:rPr lang="en-US" dirty="0"/>
              <a:t> </a:t>
            </a:r>
            <a:r>
              <a:rPr lang="en-US" dirty="0" smtClean="0"/>
              <a:t>machine and computerized </a:t>
            </a:r>
            <a:r>
              <a:rPr lang="en-US" dirty="0"/>
              <a:t>c</a:t>
            </a:r>
            <a:r>
              <a:rPr lang="en-US" dirty="0" smtClean="0"/>
              <a:t>ontrol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057861" y="3429000"/>
            <a:ext cx="6152477" cy="21333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33199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Machining and Milling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4900" y="1600200"/>
            <a:ext cx="5029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5" name="Content Placeholder 13"/>
          <p:cNvSpPr txBox="1">
            <a:spLocks/>
          </p:cNvSpPr>
          <p:nvPr/>
        </p:nvSpPr>
        <p:spPr>
          <a:xfrm>
            <a:off x="1103382" y="1600200"/>
            <a:ext cx="5030718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One of the most important manufacturing processes.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Milling is an example of machining.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 rotating cylindrical tool removes parts of the work piece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</p:txBody>
      </p:sp>
      <p:pic>
        <p:nvPicPr>
          <p:cNvPr id="6" name="Picture 1" descr="C:\Users\MicroWOrks\Desktop\Graduation\metal-cuttin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51382" y="1588129"/>
            <a:ext cx="5740321" cy="4577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00631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Mechanical part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86335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Frame design 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2648" y="2723335"/>
            <a:ext cx="4919663" cy="3123517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Transmission systems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23217" y="2424113"/>
            <a:ext cx="3404928" cy="3748087"/>
          </a:xfrm>
        </p:spPr>
      </p:pic>
      <p:pic>
        <p:nvPicPr>
          <p:cNvPr id="11" name="صورة 10" descr="C:\Users\mustafaf twair\Desktop\18035433_120332000375243877_1084023270_n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18903" y="2560320"/>
            <a:ext cx="4937761" cy="332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70350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Systems</a:t>
            </a:r>
            <a:endParaRPr lang="en-US" dirty="0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57187" y="1626325"/>
            <a:ext cx="1856637" cy="823912"/>
          </a:xfrm>
        </p:spPr>
        <p:txBody>
          <a:bodyPr/>
          <a:lstStyle/>
          <a:p>
            <a:r>
              <a:rPr lang="en-US" dirty="0" smtClean="0"/>
              <a:t>Lead screw </a:t>
            </a:r>
            <a:endParaRPr lang="en-US" dirty="0"/>
          </a:p>
        </p:txBody>
      </p:sp>
      <p:pic>
        <p:nvPicPr>
          <p:cNvPr id="23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398" y="2886377"/>
            <a:ext cx="3742236" cy="2652273"/>
          </a:xfrm>
        </p:spPr>
      </p:pic>
      <p:sp>
        <p:nvSpPr>
          <p:cNvPr id="24" name="Text Placeholder 4"/>
          <p:cNvSpPr txBox="1">
            <a:spLocks/>
          </p:cNvSpPr>
          <p:nvPr/>
        </p:nvSpPr>
        <p:spPr>
          <a:xfrm>
            <a:off x="5923382" y="1469571"/>
            <a:ext cx="1856637" cy="82391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Bearings </a:t>
            </a:r>
            <a:endParaRPr lang="en-US" dirty="0"/>
          </a:p>
        </p:txBody>
      </p:sp>
      <p:pic>
        <p:nvPicPr>
          <p:cNvPr id="25" name="Content Placeholder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366" y="2290521"/>
            <a:ext cx="3430747" cy="37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53991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ademic Literature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 presentation, pinstripe and ribbon design (widescreen)</Template>
  <TotalTime>0</TotalTime>
  <Words>479</Words>
  <Application>Microsoft Office PowerPoint</Application>
  <PresentationFormat>مخصص</PresentationFormat>
  <Paragraphs>112</Paragraphs>
  <Slides>29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29</vt:i4>
      </vt:variant>
    </vt:vector>
  </HeadingPairs>
  <TitlesOfParts>
    <vt:vector size="30" baseType="lpstr">
      <vt:lpstr>Academic Literature 16x9</vt:lpstr>
      <vt:lpstr>Graduation project ii:  3-axis cnc milling machine</vt:lpstr>
      <vt:lpstr>Presentation Layout</vt:lpstr>
      <vt:lpstr>Introduction </vt:lpstr>
      <vt:lpstr>CNC MILLING MACHINE</vt:lpstr>
      <vt:lpstr>What is CNC ? </vt:lpstr>
      <vt:lpstr>Machining and Milling</vt:lpstr>
      <vt:lpstr>Mechanical part</vt:lpstr>
      <vt:lpstr>Mechanical Design</vt:lpstr>
      <vt:lpstr>Transmission Systems</vt:lpstr>
      <vt:lpstr>Bearings </vt:lpstr>
      <vt:lpstr>Lead Screw </vt:lpstr>
      <vt:lpstr>Electrical part</vt:lpstr>
      <vt:lpstr>Electrical Part </vt:lpstr>
      <vt:lpstr>Power Supply </vt:lpstr>
      <vt:lpstr>Spindle</vt:lpstr>
      <vt:lpstr>Spindle Components</vt:lpstr>
      <vt:lpstr>Spindle Specifications</vt:lpstr>
      <vt:lpstr>Stepper Motors </vt:lpstr>
      <vt:lpstr>Stepper Motors</vt:lpstr>
      <vt:lpstr>Stepper Motor Specifications </vt:lpstr>
      <vt:lpstr>Relay</vt:lpstr>
      <vt:lpstr>Hardware Control </vt:lpstr>
      <vt:lpstr>Control</vt:lpstr>
      <vt:lpstr>Control </vt:lpstr>
      <vt:lpstr>Control Specifications</vt:lpstr>
      <vt:lpstr>SOFTWARE:</vt:lpstr>
      <vt:lpstr>MACH3</vt:lpstr>
      <vt:lpstr>MACH3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2015-12-18T11:53:02Z</dcterms:created>
  <dcterms:modified xsi:type="dcterms:W3CDTF">2017-05-22T09:03:08Z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TC034313809991</vt:lpwstr>
  </property>
</Properties>
</file>