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6"/>
  </p:notesMasterIdLst>
  <p:sldIdLst>
    <p:sldId id="256" r:id="rId2"/>
    <p:sldId id="257" r:id="rId3"/>
    <p:sldId id="258" r:id="rId4"/>
    <p:sldId id="259" r:id="rId5"/>
    <p:sldId id="260" r:id="rId6"/>
    <p:sldId id="272" r:id="rId7"/>
    <p:sldId id="261" r:id="rId8"/>
    <p:sldId id="273" r:id="rId9"/>
    <p:sldId id="262" r:id="rId10"/>
    <p:sldId id="264" r:id="rId11"/>
    <p:sldId id="274" r:id="rId12"/>
    <p:sldId id="275" r:id="rId13"/>
    <p:sldId id="276" r:id="rId14"/>
    <p:sldId id="277" r:id="rId15"/>
    <p:sldId id="278" r:id="rId16"/>
    <p:sldId id="268" r:id="rId17"/>
    <p:sldId id="280" r:id="rId18"/>
    <p:sldId id="282" r:id="rId19"/>
    <p:sldId id="269" r:id="rId20"/>
    <p:sldId id="270" r:id="rId21"/>
    <p:sldId id="271" r:id="rId22"/>
    <p:sldId id="281" r:id="rId23"/>
    <p:sldId id="265" r:id="rId24"/>
    <p:sldId id="283" r:id="rId25"/>
    <p:sldId id="284" r:id="rId26"/>
    <p:sldId id="285" r:id="rId27"/>
    <p:sldId id="286" r:id="rId28"/>
    <p:sldId id="287" r:id="rId29"/>
    <p:sldId id="288" r:id="rId30"/>
    <p:sldId id="289" r:id="rId31"/>
    <p:sldId id="290" r:id="rId32"/>
    <p:sldId id="266" r:id="rId33"/>
    <p:sldId id="267" r:id="rId34"/>
    <p:sldId id="29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91" autoAdjust="0"/>
    <p:restoredTop sz="94660"/>
  </p:normalViewPr>
  <p:slideViewPr>
    <p:cSldViewPr>
      <p:cViewPr varScale="1">
        <p:scale>
          <a:sx n="68" d="100"/>
          <a:sy n="68" d="100"/>
        </p:scale>
        <p:origin x="-13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E44288-56A7-4158-BEEF-0D0361D00F98}" type="datetimeFigureOut">
              <a:rPr lang="en-US" smtClean="0"/>
              <a:pPr/>
              <a:t>19-May-13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AFC5B1-80D2-4C9F-8D4C-08063AE9CBC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Instead of purchasing an expensive IR camera that only detects IR points. We bought a </a:t>
            </a:r>
            <a:r>
              <a:rPr lang="en-US" dirty="0" err="1" smtClean="0"/>
              <a:t>Wiimote</a:t>
            </a:r>
            <a:r>
              <a:rPr lang="en-US" dirty="0" smtClean="0"/>
              <a:t> and extracted the existing IR camera within. </a:t>
            </a:r>
          </a:p>
          <a:p>
            <a:endParaRPr lang="en-US" dirty="0"/>
          </a:p>
        </p:txBody>
      </p:sp>
      <p:sp>
        <p:nvSpPr>
          <p:cNvPr id="4" name="Slide Number Placeholder 3"/>
          <p:cNvSpPr>
            <a:spLocks noGrp="1"/>
          </p:cNvSpPr>
          <p:nvPr>
            <p:ph type="sldNum" sz="quarter" idx="10"/>
          </p:nvPr>
        </p:nvSpPr>
        <p:spPr/>
        <p:txBody>
          <a:bodyPr/>
          <a:lstStyle/>
          <a:p>
            <a:fld id="{9BAFC5B1-80D2-4C9F-8D4C-08063AE9CBCA}"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level converter also works with 2.8V and 1.8V devices.</a:t>
            </a:r>
            <a:endParaRPr lang="en-US" dirty="0"/>
          </a:p>
        </p:txBody>
      </p:sp>
      <p:sp>
        <p:nvSpPr>
          <p:cNvPr id="4" name="Slide Number Placeholder 3"/>
          <p:cNvSpPr>
            <a:spLocks noGrp="1"/>
          </p:cNvSpPr>
          <p:nvPr>
            <p:ph type="sldNum" sz="quarter" idx="10"/>
          </p:nvPr>
        </p:nvSpPr>
        <p:spPr/>
        <p:txBody>
          <a:bodyPr/>
          <a:lstStyle/>
          <a:p>
            <a:fld id="{9BAFC5B1-80D2-4C9F-8D4C-08063AE9CBCA}" type="slidenum">
              <a:rPr lang="en-US" smtClean="0"/>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Since this chip evolved from the incorporation of two companies (Nintendo and </a:t>
            </a:r>
            <a:r>
              <a:rPr lang="en-US" dirty="0" err="1" smtClean="0"/>
              <a:t>PixArt</a:t>
            </a:r>
            <a:r>
              <a:rPr lang="en-US" dirty="0" smtClean="0"/>
              <a:t>) there is no public datasheet, all the information gathered are from various engineering researches and individual contributions.</a:t>
            </a:r>
          </a:p>
          <a:p>
            <a:endParaRPr lang="en-US" dirty="0"/>
          </a:p>
        </p:txBody>
      </p:sp>
      <p:sp>
        <p:nvSpPr>
          <p:cNvPr id="4" name="Slide Number Placeholder 3"/>
          <p:cNvSpPr>
            <a:spLocks noGrp="1"/>
          </p:cNvSpPr>
          <p:nvPr>
            <p:ph type="sldNum" sz="quarter" idx="10"/>
          </p:nvPr>
        </p:nvSpPr>
        <p:spPr/>
        <p:txBody>
          <a:bodyPr/>
          <a:lstStyle/>
          <a:p>
            <a:fld id="{9BAFC5B1-80D2-4C9F-8D4C-08063AE9CBCA}"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6A006A9-189B-4F3A-9251-D1306E07207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6A006A9-189B-4F3A-9251-D1306E07207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6A006A9-189B-4F3A-9251-D1306E07207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A006A9-189B-4F3A-9251-D1306E07207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B3BAF79-7ABB-4628-8983-36230B40A252}" type="datetimeFigureOut">
              <a:rPr lang="en-US" smtClean="0"/>
              <a:pPr/>
              <a:t>19-May-13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6A006A9-189B-4F3A-9251-D1306E07207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B3BAF79-7ABB-4628-8983-36230B40A252}" type="datetimeFigureOut">
              <a:rPr lang="en-US" smtClean="0"/>
              <a:pPr/>
              <a:t>19-May-13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6A006A9-189B-4F3A-9251-D1306E07207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descr="1332684116DTC9Q2"/>
          <p:cNvSpPr>
            <a:spLocks noChangeArrowheads="1"/>
          </p:cNvSpPr>
          <p:nvPr/>
        </p:nvSpPr>
        <p:spPr bwMode="auto">
          <a:xfrm>
            <a:off x="0" y="3300413"/>
            <a:ext cx="4922838" cy="3557587"/>
          </a:xfrm>
          <a:prstGeom prst="rect">
            <a:avLst/>
          </a:prstGeom>
          <a:blipFill dpi="0" rotWithShape="0">
            <a:blip r:embed="rId2"/>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371600" y="1752600"/>
            <a:ext cx="7772400" cy="4953000"/>
          </a:xfrm>
        </p:spPr>
        <p:txBody>
          <a:bodyPr>
            <a:normAutofit fontScale="90000"/>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r>
            <a:br>
              <a:rPr lang="en-US" b="1" dirty="0" smtClean="0">
                <a:ln/>
                <a:solidFill>
                  <a:schemeClr val="accent3"/>
                </a:solidFill>
              </a:rPr>
            </a:br>
            <a:r>
              <a:rPr lang="en-US" sz="67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2">
                      <a:satMod val="175000"/>
                      <a:alpha val="40000"/>
                    </a:schemeClr>
                  </a:glow>
                  <a:outerShdw blurRad="50800" algn="tl" rotWithShape="0">
                    <a:srgbClr val="000000"/>
                  </a:outerShdw>
                </a:effectLst>
              </a:rPr>
              <a:t>Wii</a:t>
            </a:r>
            <a:r>
              <a:rPr lang="en-US" sz="67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2">
                      <a:satMod val="175000"/>
                      <a:alpha val="40000"/>
                    </a:schemeClr>
                  </a:glow>
                  <a:outerShdw blurRad="50800" algn="tl" rotWithShape="0">
                    <a:srgbClr val="000000"/>
                  </a:outerShdw>
                </a:effectLst>
              </a:rPr>
              <a:t> </a:t>
            </a:r>
            <a:r>
              <a:rPr lang="en-US" sz="67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2">
                      <a:satMod val="175000"/>
                      <a:alpha val="40000"/>
                    </a:schemeClr>
                  </a:glow>
                  <a:outerShdw blurRad="50800" algn="tl" rotWithShape="0">
                    <a:srgbClr val="000000"/>
                  </a:outerShdw>
                </a:effectLst>
              </a:rPr>
              <a:t>Robot </a:t>
            </a:r>
            <a:r>
              <a:rPr lang="en-US" sz="67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2">
                      <a:satMod val="175000"/>
                      <a:alpha val="40000"/>
                    </a:schemeClr>
                  </a:glow>
                  <a:outerShdw blurRad="50800" algn="tl" rotWithShape="0">
                    <a:srgbClr val="000000"/>
                  </a:outerShdw>
                </a:effectLst>
              </a:rPr>
              <a:t>Follower</a:t>
            </a:r>
            <a:r>
              <a:rPr lang="en-US"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2">
                      <a:satMod val="175000"/>
                      <a:alpha val="40000"/>
                    </a:schemeClr>
                  </a:glow>
                  <a:outerShdw blurRad="50800" algn="tl" rotWithShape="0">
                    <a:srgbClr val="000000"/>
                  </a:outerShdw>
                </a:effectLst>
              </a:rPr>
              <a:t/>
            </a:r>
            <a:br>
              <a:rPr lang="en-US"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2">
                      <a:satMod val="175000"/>
                      <a:alpha val="40000"/>
                    </a:schemeClr>
                  </a:glow>
                  <a:outerShdw blurRad="50800" algn="tl" rotWithShape="0">
                    <a:srgbClr val="000000"/>
                  </a:outerShdw>
                </a:effectLst>
              </a:rPr>
            </a:br>
            <a:r>
              <a:rPr lang="en-US" b="1" dirty="0" smtClean="0">
                <a:ln/>
                <a:solidFill>
                  <a:schemeClr val="accent3"/>
                </a:solidFill>
              </a:rPr>
              <a:t/>
            </a:r>
            <a:br>
              <a:rPr lang="en-US" b="1" dirty="0" smtClean="0">
                <a:ln/>
                <a:solidFill>
                  <a:schemeClr val="accent3"/>
                </a:solidFill>
              </a:rPr>
            </a:br>
            <a:r>
              <a:rPr lang="en-US" sz="4900" b="1" dirty="0" err="1" smtClean="0">
                <a:ln/>
              </a:rPr>
              <a:t>Hiba</a:t>
            </a:r>
            <a:r>
              <a:rPr lang="en-US" sz="4900" b="1" dirty="0" smtClean="0">
                <a:ln/>
              </a:rPr>
              <a:t> </a:t>
            </a:r>
            <a:r>
              <a:rPr lang="en-US" sz="4900" b="1" dirty="0" err="1" smtClean="0">
                <a:ln/>
              </a:rPr>
              <a:t>Shabib</a:t>
            </a:r>
            <a:r>
              <a:rPr lang="en-US" sz="4900" b="1" dirty="0" smtClean="0">
                <a:ln/>
              </a:rPr>
              <a:t/>
            </a:r>
            <a:br>
              <a:rPr lang="en-US" sz="4900" b="1" dirty="0" smtClean="0">
                <a:ln/>
              </a:rPr>
            </a:br>
            <a:r>
              <a:rPr lang="en-US" sz="4900" b="1" dirty="0" err="1" smtClean="0">
                <a:ln/>
              </a:rPr>
              <a:t>Yassin</a:t>
            </a:r>
            <a:r>
              <a:rPr lang="en-US" sz="4900" b="1" dirty="0" smtClean="0">
                <a:ln/>
              </a:rPr>
              <a:t> </a:t>
            </a:r>
            <a:r>
              <a:rPr lang="en-US" sz="4900" b="1" dirty="0" err="1" smtClean="0">
                <a:ln/>
              </a:rPr>
              <a:t>Sama’neh</a:t>
            </a:r>
            <a:r>
              <a:rPr lang="en-US" sz="4900" b="1" dirty="0" smtClean="0">
                <a:ln/>
              </a:rPr>
              <a:t/>
            </a:r>
            <a:br>
              <a:rPr lang="en-US" sz="4900" b="1" dirty="0" smtClean="0">
                <a:ln/>
              </a:rPr>
            </a:b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t>
            </a:r>
            <a:r>
              <a:rPr lang="en-US" b="1" dirty="0" smtClean="0">
                <a:ln/>
                <a:solidFill>
                  <a:schemeClr val="accent2">
                    <a:lumMod val="50000"/>
                  </a:schemeClr>
                </a:solidFill>
              </a:rPr>
              <a:t>Supervised By</a:t>
            </a:r>
            <a:r>
              <a:rPr lang="en-US" b="1" dirty="0" smtClean="0">
                <a:ln/>
                <a:solidFill>
                  <a:schemeClr val="accent2">
                    <a:lumMod val="50000"/>
                  </a:schemeClr>
                </a:solidFill>
              </a:rPr>
              <a:t>: </a:t>
            </a:r>
            <a:r>
              <a:rPr lang="en-US" b="1" dirty="0" smtClean="0">
                <a:ln/>
                <a:solidFill>
                  <a:schemeClr val="accent3"/>
                </a:solidFill>
              </a:rPr>
              <a:t/>
            </a:r>
            <a:br>
              <a:rPr lang="en-US" b="1" dirty="0" smtClean="0">
                <a:ln/>
                <a:solidFill>
                  <a:schemeClr val="accent3"/>
                </a:solidFill>
              </a:rPr>
            </a:br>
            <a:r>
              <a:rPr lang="en-US" b="1" dirty="0" smtClean="0">
                <a:ln/>
                <a:solidFill>
                  <a:schemeClr val="accent3"/>
                </a:solidFill>
              </a:rPr>
              <a:t>                       </a:t>
            </a:r>
            <a:r>
              <a:rPr lang="en-US" b="1" dirty="0" smtClean="0">
                <a:ln/>
                <a:solidFill>
                  <a:schemeClr val="accent2">
                    <a:lumMod val="50000"/>
                  </a:schemeClr>
                </a:solidFill>
              </a:rPr>
              <a:t>Dr</a:t>
            </a:r>
            <a:r>
              <a:rPr lang="en-US" b="1" dirty="0" smtClean="0">
                <a:ln/>
                <a:solidFill>
                  <a:schemeClr val="accent2">
                    <a:lumMod val="50000"/>
                  </a:schemeClr>
                </a:solidFill>
              </a:rPr>
              <a:t>. </a:t>
            </a:r>
            <a:r>
              <a:rPr lang="en-US" b="1" dirty="0" err="1" smtClean="0">
                <a:ln/>
                <a:solidFill>
                  <a:schemeClr val="accent2">
                    <a:lumMod val="50000"/>
                  </a:schemeClr>
                </a:solidFill>
              </a:rPr>
              <a:t>Luay</a:t>
            </a:r>
            <a:r>
              <a:rPr lang="en-US" b="1" dirty="0" smtClean="0">
                <a:ln/>
                <a:solidFill>
                  <a:schemeClr val="accent2">
                    <a:lumMod val="50000"/>
                  </a:schemeClr>
                </a:solidFill>
              </a:rPr>
              <a:t> </a:t>
            </a:r>
            <a:r>
              <a:rPr lang="en-US" b="1" dirty="0" err="1" smtClean="0">
                <a:ln/>
                <a:solidFill>
                  <a:schemeClr val="accent2">
                    <a:lumMod val="50000"/>
                  </a:schemeClr>
                </a:solidFill>
              </a:rPr>
              <a:t>Malhis</a:t>
            </a:r>
            <a:r>
              <a:rPr lang="en-US" b="1" dirty="0" smtClean="0">
                <a:ln/>
                <a:solidFill>
                  <a:schemeClr val="accent2">
                    <a:lumMod val="50000"/>
                  </a:schemeClr>
                </a:solidFill>
              </a:rPr>
              <a:t/>
            </a:r>
            <a:br>
              <a:rPr lang="en-US" b="1" dirty="0" smtClean="0">
                <a:ln/>
                <a:solidFill>
                  <a:schemeClr val="accent2">
                    <a:lumMod val="50000"/>
                  </a:schemeClr>
                </a:solidFill>
              </a:rPr>
            </a:br>
            <a:r>
              <a:rPr lang="en-US" b="1" dirty="0" smtClean="0">
                <a:ln/>
                <a:solidFill>
                  <a:schemeClr val="accent2">
                    <a:lumMod val="50000"/>
                  </a:schemeClr>
                </a:solidFill>
              </a:rPr>
              <a:t>                    Ms</a:t>
            </a:r>
            <a:r>
              <a:rPr lang="en-US" b="1" dirty="0" smtClean="0">
                <a:ln/>
                <a:solidFill>
                  <a:schemeClr val="accent2">
                    <a:lumMod val="50000"/>
                  </a:schemeClr>
                </a:solidFill>
              </a:rPr>
              <a:t>. </a:t>
            </a:r>
            <a:r>
              <a:rPr lang="en-US" b="1" dirty="0" err="1" smtClean="0">
                <a:ln/>
                <a:solidFill>
                  <a:schemeClr val="accent2">
                    <a:lumMod val="50000"/>
                  </a:schemeClr>
                </a:solidFill>
              </a:rPr>
              <a:t>Haya</a:t>
            </a:r>
            <a:r>
              <a:rPr lang="en-US" b="1" dirty="0" smtClean="0">
                <a:ln/>
                <a:solidFill>
                  <a:schemeClr val="accent2">
                    <a:lumMod val="50000"/>
                  </a:schemeClr>
                </a:solidFill>
              </a:rPr>
              <a:t> </a:t>
            </a:r>
            <a:r>
              <a:rPr lang="en-US" b="1" dirty="0" err="1" smtClean="0">
                <a:ln/>
                <a:solidFill>
                  <a:schemeClr val="accent2">
                    <a:lumMod val="50000"/>
                  </a:schemeClr>
                </a:solidFill>
              </a:rPr>
              <a:t>Sama’neh</a:t>
            </a:r>
            <a:r>
              <a:rPr lang="en-US" b="1" dirty="0" smtClean="0">
                <a:ln/>
                <a:solidFill>
                  <a:schemeClr val="accent3"/>
                </a:solidFill>
              </a:rPr>
              <a:t/>
            </a:r>
            <a:br>
              <a:rPr lang="en-US" b="1" dirty="0" smtClean="0">
                <a:ln/>
                <a:solidFill>
                  <a:schemeClr val="accent3"/>
                </a:solidFill>
              </a:rPr>
            </a:br>
            <a:endParaRPr lang="en-US" b="1" dirty="0">
              <a:ln/>
              <a:solidFill>
                <a:schemeClr val="accent3"/>
              </a:solidFill>
            </a:endParaRPr>
          </a:p>
        </p:txBody>
      </p:sp>
      <p:pic>
        <p:nvPicPr>
          <p:cNvPr id="7" name="Picture 6" descr="C:\Users\Hiba\Desktop\New folder (2)\350-butterfly-in-pink-backgrounds-for-twitter_1280x960.jpg"/>
          <p:cNvPicPr/>
          <p:nvPr/>
        </p:nvPicPr>
        <p:blipFill>
          <a:blip r:embed="rId3"/>
          <a:srcRect/>
          <a:stretch>
            <a:fillRect/>
          </a:stretch>
        </p:blipFill>
        <p:spPr bwMode="auto">
          <a:xfrm>
            <a:off x="0" y="0"/>
            <a:ext cx="1219200"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err="1" smtClean="0"/>
              <a:t>Wiimote</a:t>
            </a:r>
            <a:r>
              <a:rPr lang="en-US" dirty="0" smtClean="0"/>
              <a:t> Camera..</a:t>
            </a:r>
            <a:endParaRPr lang="en-US" dirty="0"/>
          </a:p>
        </p:txBody>
      </p:sp>
      <p:sp>
        <p:nvSpPr>
          <p:cNvPr id="3" name="Content Placeholder 2"/>
          <p:cNvSpPr>
            <a:spLocks noGrp="1"/>
          </p:cNvSpPr>
          <p:nvPr>
            <p:ph idx="1"/>
          </p:nvPr>
        </p:nvSpPr>
        <p:spPr/>
        <p:txBody>
          <a:bodyPr>
            <a:normAutofit lnSpcReduction="10000"/>
          </a:bodyPr>
          <a:lstStyle/>
          <a:p>
            <a:pPr>
              <a:buNone/>
            </a:pPr>
            <a:r>
              <a:rPr lang="en-US" sz="1900" dirty="0" err="1">
                <a:solidFill>
                  <a:srgbClr val="FF0000"/>
                </a:solidFill>
              </a:rPr>
              <a:t>PixArt</a:t>
            </a:r>
            <a:r>
              <a:rPr lang="en-US" sz="1900" dirty="0">
                <a:solidFill>
                  <a:srgbClr val="FF0000"/>
                </a:solidFill>
              </a:rPr>
              <a:t>* CMOS sensor consists of two functional parts:</a:t>
            </a:r>
          </a:p>
          <a:p>
            <a:pPr lvl="0"/>
            <a:r>
              <a:rPr lang="en-US" dirty="0"/>
              <a:t>The actual sensing part, were up to four IR points can be detected at the same time.</a:t>
            </a:r>
          </a:p>
          <a:p>
            <a:pPr lvl="0"/>
            <a:r>
              <a:rPr lang="en-US" dirty="0"/>
              <a:t> The internal processor part, which is responsible of translating the location of the IR points to correct </a:t>
            </a:r>
            <a:r>
              <a:rPr lang="en-US" dirty="0" err="1"/>
              <a:t>x,y</a:t>
            </a:r>
            <a:r>
              <a:rPr lang="en-US" dirty="0"/>
              <a:t> coordinates and size value (which gives a parameter indicating the distance of the IR point from the cameras position).</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it is basically the hardware version of blob detection software’s but with a resolution of 1,024 horizontal pixels by 768 vertical pixels (it actually has a resolution of 128x96 but the built in processor uses 8x sub-pixel analysis to provide the described 1024X768 resolution), and a refresh rate of 100 samples per second.</a:t>
            </a:r>
            <a:endParaRPr lang="en-US" dirty="0"/>
          </a:p>
        </p:txBody>
      </p:sp>
      <p:sp>
        <p:nvSpPr>
          <p:cNvPr id="5" name="Title 1"/>
          <p:cNvSpPr>
            <a:spLocks noGrp="1"/>
          </p:cNvSpPr>
          <p:nvPr>
            <p:ph type="title"/>
          </p:nvPr>
        </p:nvSpPr>
        <p:spPr>
          <a:xfrm>
            <a:off x="1435608" y="274638"/>
            <a:ext cx="7498080" cy="1143000"/>
          </a:xfrm>
        </p:spPr>
        <p:txBody>
          <a:bodyPr>
            <a:normAutofit/>
          </a:bodyPr>
          <a:lstStyle/>
          <a:p>
            <a:pPr algn="l"/>
            <a:r>
              <a:rPr lang="en-US" dirty="0" err="1" smtClean="0"/>
              <a:t>Wiimote</a:t>
            </a:r>
            <a:r>
              <a:rPr lang="en-US" dirty="0" smtClean="0"/>
              <a:t> Camera..</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Other Specifications:</a:t>
            </a:r>
          </a:p>
          <a:p>
            <a:pPr lvl="0"/>
            <a:r>
              <a:rPr lang="en-US" dirty="0" smtClean="0"/>
              <a:t>8 pins (4x2)</a:t>
            </a:r>
          </a:p>
          <a:p>
            <a:pPr lvl="0"/>
            <a:r>
              <a:rPr lang="en-US" dirty="0" smtClean="0"/>
              <a:t> Operates with 3.3V.</a:t>
            </a:r>
          </a:p>
          <a:p>
            <a:pPr lvl="0"/>
            <a:r>
              <a:rPr lang="en-US" dirty="0" smtClean="0"/>
              <a:t> 25 MHz clock.</a:t>
            </a:r>
          </a:p>
          <a:p>
            <a:pPr lvl="0"/>
            <a:r>
              <a:rPr lang="en-US" dirty="0" smtClean="0"/>
              <a:t> I²C (Inter-Integrated Circuit) Bus communication. (400 KHz fast with slave address 0xB0) </a:t>
            </a:r>
          </a:p>
          <a:p>
            <a:pPr lvl="0"/>
            <a:r>
              <a:rPr lang="en-US" dirty="0" smtClean="0"/>
              <a:t>Field of View is about 33 degrees horizontally and 23 degrees vertically.</a:t>
            </a:r>
          </a:p>
          <a:p>
            <a:pPr lvl="0"/>
            <a:r>
              <a:rPr lang="en-US" dirty="0" smtClean="0"/>
              <a:t> 3 sensitivity modes.</a:t>
            </a:r>
          </a:p>
          <a:p>
            <a:endParaRPr lang="en-US" dirty="0"/>
          </a:p>
        </p:txBody>
      </p:sp>
      <p:sp>
        <p:nvSpPr>
          <p:cNvPr id="4" name="Title 1"/>
          <p:cNvSpPr txBox="1">
            <a:spLocks/>
          </p:cNvSpPr>
          <p:nvPr/>
        </p:nvSpPr>
        <p:spPr>
          <a:xfrm>
            <a:off x="1588008" y="427038"/>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300" b="0" i="0" u="none" strike="noStrike" kern="1200" cap="none" spc="0" normalizeH="0" baseline="0" noProof="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Wiimote Camera..</a:t>
            </a:r>
            <a:endParaRPr kumimoji="0" lang="en-US"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The </a:t>
            </a:r>
            <a:r>
              <a:rPr lang="en-US" dirty="0" smtClean="0"/>
              <a:t>chip must be enabled by certain </a:t>
            </a:r>
            <a:r>
              <a:rPr lang="en-US" dirty="0" smtClean="0"/>
              <a:t>instruction formats</a:t>
            </a:r>
            <a:r>
              <a:rPr lang="en-US" dirty="0" smtClean="0"/>
              <a:t>, which will leave it in one of three states:</a:t>
            </a:r>
          </a:p>
          <a:p>
            <a:pPr lvl="0"/>
            <a:r>
              <a:rPr lang="en-US" dirty="0" smtClean="0"/>
              <a:t>On, but no data is being taken.</a:t>
            </a:r>
          </a:p>
          <a:p>
            <a:pPr lvl="0"/>
            <a:r>
              <a:rPr lang="en-US" dirty="0" smtClean="0"/>
              <a:t> On, and data is being taken at half sensitivity.</a:t>
            </a:r>
          </a:p>
          <a:p>
            <a:pPr lvl="0"/>
            <a:r>
              <a:rPr lang="en-US" dirty="0" smtClean="0"/>
              <a:t> On, and data is being taken at full sensitivity. </a:t>
            </a:r>
          </a:p>
          <a:p>
            <a:endParaRPr lang="en-US" dirty="0"/>
          </a:p>
        </p:txBody>
      </p:sp>
      <p:sp>
        <p:nvSpPr>
          <p:cNvPr id="4" name="Title 1"/>
          <p:cNvSpPr txBox="1">
            <a:spLocks/>
          </p:cNvSpPr>
          <p:nvPr/>
        </p:nvSpPr>
        <p:spPr>
          <a:xfrm>
            <a:off x="1588008" y="427038"/>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300" b="0" i="0" u="none" strike="noStrike" kern="1200" cap="none" spc="0" normalizeH="0" baseline="0" noProof="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Wiimote Camera..</a:t>
            </a:r>
            <a:endParaRPr kumimoji="0" lang="en-US"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The data output format will differ according to these states, but can still be categorized in three modes:</a:t>
            </a:r>
          </a:p>
          <a:p>
            <a:pPr lvl="0"/>
            <a:r>
              <a:rPr lang="en-US" dirty="0" smtClean="0"/>
              <a:t>Basic. (10 bytes , 5 bytes for each pair, with a total of 4 dots “two pairs”) </a:t>
            </a:r>
          </a:p>
          <a:p>
            <a:pPr lvl="0"/>
            <a:r>
              <a:rPr lang="en-US" dirty="0" smtClean="0"/>
              <a:t>Extended. (12 bytes, 3 bytes for each dot, with a total of 4 dots)</a:t>
            </a:r>
          </a:p>
          <a:p>
            <a:pPr lvl="0"/>
            <a:r>
              <a:rPr lang="en-US" dirty="0" smtClean="0"/>
              <a:t>Full (36 bytes, 9 bytes for each dot, with a total of 4 dots)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xart pinout.jpg"/>
          <p:cNvPicPr>
            <a:picLocks noGrp="1"/>
          </p:cNvPicPr>
          <p:nvPr>
            <p:ph idx="1"/>
          </p:nvPr>
        </p:nvPicPr>
        <p:blipFill>
          <a:blip r:embed="rId2" cstate="print"/>
          <a:stretch>
            <a:fillRect/>
          </a:stretch>
        </p:blipFill>
        <p:spPr>
          <a:xfrm>
            <a:off x="1600200" y="2209800"/>
            <a:ext cx="6019800" cy="3505200"/>
          </a:xfrm>
          <a:prstGeom prst="rect">
            <a:avLst/>
          </a:prstGeom>
        </p:spPr>
      </p:pic>
      <p:sp>
        <p:nvSpPr>
          <p:cNvPr id="5" name="Title 1"/>
          <p:cNvSpPr>
            <a:spLocks noGrp="1"/>
          </p:cNvSpPr>
          <p:nvPr>
            <p:ph type="title"/>
          </p:nvPr>
        </p:nvSpPr>
        <p:spPr>
          <a:xfrm>
            <a:off x="1435608" y="274638"/>
            <a:ext cx="7498080" cy="1143000"/>
          </a:xfrm>
        </p:spPr>
        <p:txBody>
          <a:bodyPr>
            <a:normAutofit/>
          </a:bodyPr>
          <a:lstStyle/>
          <a:p>
            <a:pPr algn="l"/>
            <a:r>
              <a:rPr lang="en-US" dirty="0" err="1" smtClean="0"/>
              <a:t>Wiimote</a:t>
            </a:r>
            <a:r>
              <a:rPr lang="en-US" dirty="0" smtClean="0"/>
              <a:t> Camera..</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descr="LevelConverter-L"/>
          <p:cNvSpPr>
            <a:spLocks noChangeArrowheads="1"/>
          </p:cNvSpPr>
          <p:nvPr/>
        </p:nvSpPr>
        <p:spPr bwMode="auto">
          <a:xfrm>
            <a:off x="5638800" y="3810000"/>
            <a:ext cx="3657600" cy="3352800"/>
          </a:xfrm>
          <a:prstGeom prst="rect">
            <a:avLst/>
          </a:prstGeom>
          <a:blipFill dpi="0" rotWithShape="0">
            <a:blip r:embed="rId3"/>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normAutofit fontScale="90000"/>
          </a:bodyPr>
          <a:lstStyle/>
          <a:p>
            <a:r>
              <a:rPr lang="en-US" b="1" dirty="0" smtClean="0"/>
              <a:t>Voltage Level Converter </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 If you've ever tried to connect a 3.3V device to a 5V system, you know what a challenge it can be. The </a:t>
            </a:r>
            <a:r>
              <a:rPr lang="en-US" dirty="0" err="1"/>
              <a:t>SparkFun</a:t>
            </a:r>
            <a:r>
              <a:rPr lang="en-US" dirty="0"/>
              <a:t> logic level converter is a small device that safely steps down 5V signals to 3.3V and steps up 3.3V to 5V. </a:t>
            </a:r>
            <a:r>
              <a:rPr lang="en-US" dirty="0" smtClean="0"/>
              <a:t>Each </a:t>
            </a:r>
            <a:r>
              <a:rPr lang="en-US" dirty="0"/>
              <a:t>level converter has the capability of converting 4 pins on the high side to 4 pins on the low side. Two inputs and two outputs are provided for each side.</a:t>
            </a:r>
            <a:br>
              <a:rPr lang="en-US" dirty="0"/>
            </a:br>
            <a:r>
              <a:rPr lang="en-US" dirty="0"/>
              <a:t/>
            </a:r>
            <a:br>
              <a:rPr lang="en-US" dirty="0"/>
            </a:br>
            <a:endParaRPr lang="en-US" b="1" dirty="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609600" y="304800"/>
            <a:ext cx="7934325" cy="6372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Stimulus </a:t>
            </a:r>
            <a:r>
              <a:rPr lang="en-US" b="1" dirty="0" smtClean="0"/>
              <a:t>(IR Light Source)</a:t>
            </a:r>
            <a:br>
              <a:rPr lang="en-US" b="1" dirty="0" smtClean="0"/>
            </a:br>
            <a:endParaRPr lang="en-US" dirty="0"/>
          </a:p>
        </p:txBody>
      </p:sp>
      <p:sp>
        <p:nvSpPr>
          <p:cNvPr id="3" name="Content Placeholder 2"/>
          <p:cNvSpPr>
            <a:spLocks noGrp="1"/>
          </p:cNvSpPr>
          <p:nvPr>
            <p:ph idx="1"/>
          </p:nvPr>
        </p:nvSpPr>
        <p:spPr>
          <a:xfrm>
            <a:off x="457200" y="762000"/>
            <a:ext cx="8229600" cy="3382963"/>
          </a:xfrm>
        </p:spPr>
        <p:txBody>
          <a:bodyPr>
            <a:normAutofit/>
          </a:bodyPr>
          <a:lstStyle/>
          <a:p>
            <a:endParaRPr lang="en-US" dirty="0" smtClean="0"/>
          </a:p>
          <a:p>
            <a:pPr>
              <a:buNone/>
            </a:pPr>
            <a:r>
              <a:rPr lang="en-US" dirty="0" smtClean="0"/>
              <a:t>An </a:t>
            </a:r>
            <a:r>
              <a:rPr lang="en-US" dirty="0" smtClean="0"/>
              <a:t>IR LED, also known as IR transmitter, is a special purpose LED that transmits infrared rays in the range of 760 nm wavelength. Such LEDs are usually made of gallium arsenide or aluminum gallium arsenide.</a:t>
            </a:r>
            <a:endParaRPr lang="en-US" dirty="0"/>
          </a:p>
        </p:txBody>
      </p:sp>
      <p:pic>
        <p:nvPicPr>
          <p:cNvPr id="5" name="Picture 4"/>
          <p:cNvPicPr/>
          <p:nvPr/>
        </p:nvPicPr>
        <p:blipFill>
          <a:blip r:embed="rId2"/>
          <a:srcRect/>
          <a:stretch>
            <a:fillRect/>
          </a:stretch>
        </p:blipFill>
        <p:spPr bwMode="auto">
          <a:xfrm>
            <a:off x="2514600" y="4114800"/>
            <a:ext cx="4267200" cy="252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L293D H-Bridge </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The </a:t>
            </a:r>
            <a:r>
              <a:rPr lang="en-US" dirty="0"/>
              <a:t>L293D is a H Bridge type IC and can control DC motors up to 36V.</a:t>
            </a:r>
            <a:r>
              <a:rPr lang="en-US" b="1" dirty="0"/>
              <a:t> </a:t>
            </a:r>
            <a:r>
              <a:rPr lang="en-US" dirty="0"/>
              <a:t> it's possible to drive 2 motors with a single L293D, however the power supply has to be strong enough to provide enough current.</a:t>
            </a:r>
          </a:p>
          <a:p>
            <a:endParaRPr lang="en-US" dirty="0"/>
          </a:p>
        </p:txBody>
      </p:sp>
      <p:sp>
        <p:nvSpPr>
          <p:cNvPr id="4" name="Rectangle 2" descr="L293D"/>
          <p:cNvSpPr>
            <a:spLocks noChangeArrowheads="1"/>
          </p:cNvSpPr>
          <p:nvPr/>
        </p:nvSpPr>
        <p:spPr bwMode="auto">
          <a:xfrm>
            <a:off x="1447800" y="2895600"/>
            <a:ext cx="6553200" cy="4648200"/>
          </a:xfrm>
          <a:prstGeom prst="rect">
            <a:avLst/>
          </a:prstGeom>
          <a:blipFill dpi="0" rotWithShape="0">
            <a:blip r:embed="rId2"/>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OutLine</a:t>
            </a:r>
            <a:endParaRPr lang="en-US" dirty="0"/>
          </a:p>
        </p:txBody>
      </p:sp>
      <p:sp>
        <p:nvSpPr>
          <p:cNvPr id="3" name="Content Placeholder 2"/>
          <p:cNvSpPr>
            <a:spLocks noGrp="1"/>
          </p:cNvSpPr>
          <p:nvPr>
            <p:ph idx="1"/>
          </p:nvPr>
        </p:nvSpPr>
        <p:spPr/>
        <p:txBody>
          <a:bodyPr/>
          <a:lstStyle/>
          <a:p>
            <a:r>
              <a:rPr lang="en-US" dirty="0" smtClean="0"/>
              <a:t>Overview </a:t>
            </a:r>
            <a:r>
              <a:rPr lang="en-US" dirty="0" smtClean="0"/>
              <a:t>about Project </a:t>
            </a:r>
          </a:p>
          <a:p>
            <a:r>
              <a:rPr lang="en-US" dirty="0" err="1" smtClean="0"/>
              <a:t>Wii</a:t>
            </a:r>
            <a:r>
              <a:rPr lang="en-US" dirty="0" smtClean="0"/>
              <a:t> Robot</a:t>
            </a:r>
            <a:endParaRPr lang="en-US" dirty="0" smtClean="0"/>
          </a:p>
          <a:p>
            <a:r>
              <a:rPr lang="en-US" dirty="0" smtClean="0"/>
              <a:t>Escaper Robot</a:t>
            </a:r>
            <a:endParaRPr lang="en-US" dirty="0" smtClean="0"/>
          </a:p>
          <a:p>
            <a:r>
              <a:rPr lang="en-US" dirty="0" smtClean="0"/>
              <a:t>Problems </a:t>
            </a:r>
            <a:r>
              <a:rPr lang="en-US" dirty="0" smtClean="0"/>
              <a:t>and Solutions</a:t>
            </a:r>
          </a:p>
          <a:p>
            <a:r>
              <a:rPr lang="en-US" dirty="0" smtClean="0"/>
              <a:t>Demo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algn="ctr"/>
            <a:r>
              <a:rPr lang="en-US" dirty="0" smtClean="0"/>
              <a:t>L293D H-Bridge </a:t>
            </a:r>
            <a:br>
              <a:rPr lang="en-US" dirty="0" smtClean="0"/>
            </a:br>
            <a:endParaRPr lang="en-US" dirty="0"/>
          </a:p>
        </p:txBody>
      </p:sp>
      <p:sp>
        <p:nvSpPr>
          <p:cNvPr id="5122" name="Rectangle 2" descr="qw"/>
          <p:cNvSpPr>
            <a:spLocks noChangeArrowheads="1"/>
          </p:cNvSpPr>
          <p:nvPr/>
        </p:nvSpPr>
        <p:spPr bwMode="auto">
          <a:xfrm>
            <a:off x="1143000" y="1524000"/>
            <a:ext cx="5638800" cy="4495800"/>
          </a:xfrm>
          <a:prstGeom prst="rect">
            <a:avLst/>
          </a:prstGeom>
          <a:blipFill dpi="0" rotWithShape="0">
            <a:blip r:embed="rId2"/>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23" name="Rectangle 3" descr="beh"/>
          <p:cNvSpPr>
            <a:spLocks noChangeArrowheads="1"/>
          </p:cNvSpPr>
          <p:nvPr/>
        </p:nvSpPr>
        <p:spPr bwMode="auto">
          <a:xfrm>
            <a:off x="5772150" y="4419600"/>
            <a:ext cx="3371850" cy="1552575"/>
          </a:xfrm>
          <a:prstGeom prst="rect">
            <a:avLst/>
          </a:prstGeom>
          <a:blipFill dpi="0" rotWithShape="0">
            <a:blip r:embed="rId3"/>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descr="4N25-pinout"/>
          <p:cNvSpPr>
            <a:spLocks noChangeArrowheads="1"/>
          </p:cNvSpPr>
          <p:nvPr/>
        </p:nvSpPr>
        <p:spPr bwMode="auto">
          <a:xfrm>
            <a:off x="5257800" y="5048250"/>
            <a:ext cx="3667125" cy="1809750"/>
          </a:xfrm>
          <a:prstGeom prst="rect">
            <a:avLst/>
          </a:prstGeom>
          <a:blipFill dpi="0" rotWithShape="0">
            <a:blip r:embed="rId2"/>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4n25 </a:t>
            </a:r>
            <a:r>
              <a:rPr lang="en-US" dirty="0" err="1" smtClean="0"/>
              <a:t>optocoupler</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lgn="just">
              <a:buNone/>
            </a:pPr>
            <a:r>
              <a:rPr lang="en-US" dirty="0" smtClean="0"/>
              <a:t>    An </a:t>
            </a:r>
            <a:r>
              <a:rPr lang="en-US" dirty="0" err="1"/>
              <a:t>optocouplter</a:t>
            </a:r>
            <a:r>
              <a:rPr lang="en-US" dirty="0"/>
              <a:t> or </a:t>
            </a:r>
            <a:r>
              <a:rPr lang="en-US" dirty="0" err="1"/>
              <a:t>optoisolator</a:t>
            </a:r>
            <a:r>
              <a:rPr lang="en-US" dirty="0"/>
              <a:t> is a cool little device that allows you to completely separate sections of an electrical circuit. From what I understand, the MIDI protocol requires the use of </a:t>
            </a:r>
            <a:r>
              <a:rPr lang="en-US" dirty="0" err="1"/>
              <a:t>optocouplers</a:t>
            </a:r>
            <a:r>
              <a:rPr lang="en-US" dirty="0"/>
              <a:t> in all devices. I want to use an </a:t>
            </a:r>
            <a:r>
              <a:rPr lang="en-US" dirty="0" err="1"/>
              <a:t>optocoupler</a:t>
            </a:r>
            <a:r>
              <a:rPr lang="en-US" dirty="0"/>
              <a:t> for separating a circuit powered by USB (5V) from one powered by a 7.2V RC Car battery. The idea behind this is that I want to protect the USB based circuit(and my computer) from the large amperages, inductance, higher voltages and other things going on in the RC Car side of the circuit, but still want to be able to control it using a USB device.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microcontroller</a:t>
            </a:r>
            <a:endParaRPr lang="en-US" dirty="0"/>
          </a:p>
        </p:txBody>
      </p:sp>
      <p:sp>
        <p:nvSpPr>
          <p:cNvPr id="7170" name="Rectangle 2" descr="ArduinoUno_R3_Pinouts"/>
          <p:cNvSpPr>
            <a:spLocks noChangeArrowheads="1"/>
          </p:cNvSpPr>
          <p:nvPr/>
        </p:nvSpPr>
        <p:spPr bwMode="auto">
          <a:xfrm>
            <a:off x="1600200" y="1676400"/>
            <a:ext cx="5715000" cy="4502150"/>
          </a:xfrm>
          <a:prstGeom prst="rect">
            <a:avLst/>
          </a:prstGeom>
          <a:blipFill dpi="0" rotWithShape="0">
            <a:blip r:embed="rId2"/>
            <a:srcRect/>
            <a:stretch>
              <a:fillRect/>
            </a:stretch>
          </a:blip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System</a:t>
            </a:r>
            <a:endParaRPr lang="en-US" dirty="0"/>
          </a:p>
        </p:txBody>
      </p:sp>
      <p:sp>
        <p:nvSpPr>
          <p:cNvPr id="3" name="Content Placeholder 2"/>
          <p:cNvSpPr>
            <a:spLocks noGrp="1"/>
          </p:cNvSpPr>
          <p:nvPr>
            <p:ph idx="1"/>
          </p:nvPr>
        </p:nvSpPr>
        <p:spPr>
          <a:xfrm>
            <a:off x="457200" y="1600201"/>
            <a:ext cx="5410200" cy="914400"/>
          </a:xfrm>
        </p:spPr>
        <p:txBody>
          <a:bodyPr/>
          <a:lstStyle/>
          <a:p>
            <a:r>
              <a:rPr lang="en-US" dirty="0" err="1" smtClean="0"/>
              <a:t>Arduino</a:t>
            </a:r>
            <a:r>
              <a:rPr lang="en-US" dirty="0" smtClean="0"/>
              <a:t> IDE 1.5.2</a:t>
            </a:r>
            <a:endParaRPr lang="en-US" dirty="0"/>
          </a:p>
        </p:txBody>
      </p:sp>
      <p:sp>
        <p:nvSpPr>
          <p:cNvPr id="8194" name="Rectangle 2" descr="rrr"/>
          <p:cNvSpPr>
            <a:spLocks noChangeArrowheads="1"/>
          </p:cNvSpPr>
          <p:nvPr/>
        </p:nvSpPr>
        <p:spPr bwMode="auto">
          <a:xfrm>
            <a:off x="1600200" y="2743200"/>
            <a:ext cx="5715000" cy="3200400"/>
          </a:xfrm>
          <a:prstGeom prst="rect">
            <a:avLst/>
          </a:prstGeom>
          <a:blipFill dpi="0" rotWithShape="0">
            <a:blip r:embed="rId2"/>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Robot #2</a:t>
            </a:r>
            <a:endParaRPr lang="en-US" dirty="0"/>
          </a:p>
        </p:txBody>
      </p:sp>
      <p:sp>
        <p:nvSpPr>
          <p:cNvPr id="3" name="Content Placeholder 2"/>
          <p:cNvSpPr>
            <a:spLocks noGrp="1"/>
          </p:cNvSpPr>
          <p:nvPr>
            <p:ph idx="1"/>
          </p:nvPr>
        </p:nvSpPr>
        <p:spPr/>
        <p:txBody>
          <a:bodyPr/>
          <a:lstStyle/>
          <a:p>
            <a:r>
              <a:rPr lang="en-US" dirty="0" smtClean="0"/>
              <a:t>It’s the part that holds the IR-LED, and escape from the first robot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Remote</a:t>
            </a:r>
            <a:endParaRPr lang="en-US" dirty="0"/>
          </a:p>
        </p:txBody>
      </p:sp>
      <p:sp>
        <p:nvSpPr>
          <p:cNvPr id="3" name="Content Placeholder 2"/>
          <p:cNvSpPr>
            <a:spLocks noGrp="1"/>
          </p:cNvSpPr>
          <p:nvPr>
            <p:ph idx="1"/>
          </p:nvPr>
        </p:nvSpPr>
        <p:spPr/>
        <p:txBody>
          <a:bodyPr/>
          <a:lstStyle/>
          <a:p>
            <a:r>
              <a:rPr lang="en-US" dirty="0" smtClean="0"/>
              <a:t>We use it to control the movement of the car.</a:t>
            </a:r>
          </a:p>
          <a:p>
            <a:r>
              <a:rPr lang="en-US" dirty="0" smtClean="0"/>
              <a:t>Component :</a:t>
            </a:r>
          </a:p>
          <a:p>
            <a:pPr marL="0" indent="0">
              <a:buNone/>
            </a:pPr>
            <a:r>
              <a:rPr lang="en-US" dirty="0" smtClean="0"/>
              <a:t>	- PIC 18F4620.</a:t>
            </a:r>
          </a:p>
          <a:p>
            <a:pPr marL="0" indent="0">
              <a:buNone/>
            </a:pPr>
            <a:r>
              <a:rPr lang="en-US" dirty="0" smtClean="0"/>
              <a:t>	- 4 push buttons &amp; 4 resistors. </a:t>
            </a:r>
          </a:p>
          <a:p>
            <a:pPr marL="0" indent="0">
              <a:buNone/>
            </a:pPr>
            <a:r>
              <a:rPr lang="en-US" dirty="0" smtClean="0"/>
              <a:t>	- </a:t>
            </a:r>
            <a:r>
              <a:rPr lang="en-US" dirty="0" err="1" smtClean="0"/>
              <a:t>XBee</a:t>
            </a:r>
            <a:r>
              <a:rPr lang="en-US" dirty="0" smtClean="0"/>
              <a:t> module “Transmitter”.</a:t>
            </a:r>
          </a:p>
          <a:p>
            <a:endParaRPr lang="en-US" dirty="0" smtClean="0"/>
          </a:p>
          <a:p>
            <a:pPr marL="0" indent="0">
              <a:buNone/>
            </a:pPr>
            <a:r>
              <a:rPr lang="en-US" dirty="0" smtClean="0"/>
              <a:t>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 !</a:t>
            </a:r>
            <a:endParaRPr lang="en-US" dirty="0"/>
          </a:p>
        </p:txBody>
      </p:sp>
      <p:sp>
        <p:nvSpPr>
          <p:cNvPr id="3" name="Content Placeholder 2"/>
          <p:cNvSpPr>
            <a:spLocks noGrp="1"/>
          </p:cNvSpPr>
          <p:nvPr>
            <p:ph idx="1"/>
          </p:nvPr>
        </p:nvSpPr>
        <p:spPr/>
        <p:txBody>
          <a:bodyPr/>
          <a:lstStyle/>
          <a:p>
            <a:r>
              <a:rPr lang="en-US" dirty="0" smtClean="0"/>
              <a:t>The PIC read the buttons, it detect what is pressed then send controlling command serially to the car via </a:t>
            </a:r>
            <a:r>
              <a:rPr lang="en-US" dirty="0" err="1" smtClean="0"/>
              <a:t>XBee</a:t>
            </a:r>
            <a:r>
              <a:rPr lang="en-US" dirty="0" smtClean="0"/>
              <a:t> module.</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car </a:t>
            </a:r>
            <a:endParaRPr lang="en-US" dirty="0"/>
          </a:p>
        </p:txBody>
      </p:sp>
      <p:sp>
        <p:nvSpPr>
          <p:cNvPr id="3" name="Content Placeholder 2"/>
          <p:cNvSpPr>
            <a:spLocks noGrp="1"/>
          </p:cNvSpPr>
          <p:nvPr>
            <p:ph idx="1"/>
          </p:nvPr>
        </p:nvSpPr>
        <p:spPr/>
        <p:txBody>
          <a:bodyPr/>
          <a:lstStyle/>
          <a:p>
            <a:r>
              <a:rPr lang="en-US" dirty="0" smtClean="0"/>
              <a:t>It will receive command from the remote.</a:t>
            </a:r>
          </a:p>
          <a:p>
            <a:r>
              <a:rPr lang="en-US" dirty="0" smtClean="0"/>
              <a:t>Component:</a:t>
            </a:r>
          </a:p>
          <a:p>
            <a:pPr marL="0" indent="0">
              <a:buNone/>
            </a:pPr>
            <a:r>
              <a:rPr lang="en-US" dirty="0" smtClean="0"/>
              <a:t>	- PIC 18F4620.</a:t>
            </a:r>
          </a:p>
          <a:p>
            <a:pPr marL="0" indent="0">
              <a:buNone/>
            </a:pPr>
            <a:r>
              <a:rPr lang="en-US" dirty="0" smtClean="0"/>
              <a:t>	- Mechanical body.</a:t>
            </a:r>
          </a:p>
          <a:p>
            <a:pPr marL="0" indent="0">
              <a:buNone/>
            </a:pPr>
            <a:r>
              <a:rPr lang="en-US" dirty="0" smtClean="0"/>
              <a:t>	- Motor controller “L293D”.</a:t>
            </a:r>
          </a:p>
          <a:p>
            <a:pPr marL="0" indent="0">
              <a:buNone/>
            </a:pPr>
            <a:r>
              <a:rPr lang="en-US" dirty="0" smtClean="0"/>
              <a:t>	- </a:t>
            </a:r>
            <a:r>
              <a:rPr lang="en-US" dirty="0" err="1" smtClean="0"/>
              <a:t>XBee</a:t>
            </a:r>
            <a:r>
              <a:rPr lang="en-US" dirty="0" smtClean="0"/>
              <a:t> module “Receiver”.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p:txBody>
          <a:bodyPr/>
          <a:lstStyle/>
          <a:p>
            <a:r>
              <a:rPr lang="en-US" dirty="0" smtClean="0"/>
              <a:t>The PIC read serial data from </a:t>
            </a:r>
            <a:r>
              <a:rPr lang="en-US" dirty="0" err="1" smtClean="0"/>
              <a:t>XBee</a:t>
            </a:r>
            <a:r>
              <a:rPr lang="en-US" dirty="0" smtClean="0"/>
              <a:t>, process what is received and control L293D which control movement of the motor.</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we do in PIC C code?</a:t>
            </a:r>
            <a:endParaRPr lang="en-US" dirty="0"/>
          </a:p>
        </p:txBody>
      </p:sp>
      <p:sp>
        <p:nvSpPr>
          <p:cNvPr id="3" name="Content Placeholder 2"/>
          <p:cNvSpPr>
            <a:spLocks noGrp="1"/>
          </p:cNvSpPr>
          <p:nvPr>
            <p:ph idx="1"/>
          </p:nvPr>
        </p:nvSpPr>
        <p:spPr/>
        <p:txBody>
          <a:bodyPr>
            <a:normAutofit lnSpcReduction="10000"/>
          </a:bodyPr>
          <a:lstStyle/>
          <a:p>
            <a:r>
              <a:rPr lang="en-US" dirty="0" smtClean="0"/>
              <a:t>In remote :</a:t>
            </a:r>
          </a:p>
          <a:p>
            <a:pPr marL="0" indent="0">
              <a:buNone/>
            </a:pPr>
            <a:r>
              <a:rPr lang="en-US" dirty="0" smtClean="0">
                <a:latin typeface="Consolas" pitchFamily="49" charset="0"/>
                <a:cs typeface="Consolas" pitchFamily="49" charset="0"/>
              </a:rPr>
              <a:t> </a:t>
            </a:r>
            <a:r>
              <a:rPr lang="en-GB" dirty="0" smtClean="0">
                <a:latin typeface="Consolas" pitchFamily="49" charset="0"/>
                <a:cs typeface="Consolas" pitchFamily="49" charset="0"/>
              </a:rPr>
              <a:t> 	</a:t>
            </a:r>
            <a:r>
              <a:rPr lang="en-GB" dirty="0" err="1" smtClean="0">
                <a:latin typeface="Consolas" pitchFamily="49" charset="0"/>
                <a:cs typeface="Consolas" pitchFamily="49" charset="0"/>
              </a:rPr>
              <a:t>btn</a:t>
            </a:r>
            <a:r>
              <a:rPr lang="en-GB" dirty="0" smtClean="0">
                <a:latin typeface="Consolas" pitchFamily="49" charset="0"/>
                <a:cs typeface="Consolas" pitchFamily="49" charset="0"/>
              </a:rPr>
              <a:t> = </a:t>
            </a:r>
            <a:r>
              <a:rPr lang="en-GB" dirty="0" err="1" smtClean="0">
                <a:latin typeface="Consolas" pitchFamily="49" charset="0"/>
                <a:cs typeface="Consolas" pitchFamily="49" charset="0"/>
              </a:rPr>
              <a:t>input_a</a:t>
            </a:r>
            <a:r>
              <a:rPr lang="en-GB" dirty="0" smtClean="0">
                <a:latin typeface="Consolas" pitchFamily="49" charset="0"/>
                <a:cs typeface="Consolas" pitchFamily="49" charset="0"/>
              </a:rPr>
              <a:t>();</a:t>
            </a:r>
          </a:p>
          <a:p>
            <a:pPr marL="0" indent="0">
              <a:buNone/>
            </a:pPr>
            <a:r>
              <a:rPr lang="en-GB" dirty="0" smtClean="0">
                <a:latin typeface="Consolas" pitchFamily="49" charset="0"/>
                <a:cs typeface="Consolas" pitchFamily="49" charset="0"/>
              </a:rPr>
              <a:t>  	</a:t>
            </a:r>
            <a:r>
              <a:rPr lang="en-GB" dirty="0" err="1" smtClean="0">
                <a:latin typeface="Consolas" pitchFamily="49" charset="0"/>
                <a:cs typeface="Consolas" pitchFamily="49" charset="0"/>
              </a:rPr>
              <a:t>btn</a:t>
            </a:r>
            <a:r>
              <a:rPr lang="en-GB" dirty="0" smtClean="0">
                <a:latin typeface="Consolas" pitchFamily="49" charset="0"/>
                <a:cs typeface="Consolas" pitchFamily="49" charset="0"/>
              </a:rPr>
              <a:t> = </a:t>
            </a:r>
            <a:r>
              <a:rPr lang="en-GB" dirty="0" err="1" smtClean="0">
                <a:latin typeface="Consolas" pitchFamily="49" charset="0"/>
                <a:cs typeface="Consolas" pitchFamily="49" charset="0"/>
              </a:rPr>
              <a:t>btn</a:t>
            </a:r>
            <a:r>
              <a:rPr lang="en-GB" dirty="0" smtClean="0">
                <a:latin typeface="Consolas" pitchFamily="49" charset="0"/>
                <a:cs typeface="Consolas" pitchFamily="49" charset="0"/>
              </a:rPr>
              <a:t> &amp; 0x0F ; // 0000 1111</a:t>
            </a:r>
          </a:p>
          <a:p>
            <a:pPr marL="0" indent="0">
              <a:buNone/>
            </a:pPr>
            <a:r>
              <a:rPr lang="en-GB" dirty="0" smtClean="0">
                <a:latin typeface="Consolas" pitchFamily="49" charset="0"/>
                <a:cs typeface="Consolas" pitchFamily="49" charset="0"/>
              </a:rPr>
              <a:t>	if(</a:t>
            </a:r>
            <a:r>
              <a:rPr lang="en-GB" dirty="0" err="1" smtClean="0">
                <a:latin typeface="Consolas" pitchFamily="49" charset="0"/>
                <a:cs typeface="Consolas" pitchFamily="49" charset="0"/>
              </a:rPr>
              <a:t>btn</a:t>
            </a:r>
            <a:r>
              <a:rPr lang="en-GB" dirty="0" smtClean="0">
                <a:latin typeface="Consolas" pitchFamily="49" charset="0"/>
                <a:cs typeface="Consolas" pitchFamily="49" charset="0"/>
              </a:rPr>
              <a:t> == 0x02) //0000 0010</a:t>
            </a:r>
          </a:p>
          <a:p>
            <a:pPr marL="0" indent="0">
              <a:buNone/>
            </a:pPr>
            <a:r>
              <a:rPr lang="en-GB" dirty="0" smtClean="0">
                <a:latin typeface="Consolas" pitchFamily="49" charset="0"/>
                <a:cs typeface="Consolas" pitchFamily="49" charset="0"/>
              </a:rPr>
              <a:t>     	{</a:t>
            </a:r>
          </a:p>
          <a:p>
            <a:pPr marL="0" indent="0">
              <a:buNone/>
            </a:pPr>
            <a:r>
              <a:rPr lang="en-GB" dirty="0" smtClean="0">
                <a:latin typeface="Consolas" pitchFamily="49" charset="0"/>
                <a:cs typeface="Consolas" pitchFamily="49" charset="0"/>
              </a:rPr>
              <a:t>         </a:t>
            </a:r>
            <a:r>
              <a:rPr lang="en-GB" dirty="0" err="1" smtClean="0">
                <a:latin typeface="Consolas" pitchFamily="49" charset="0"/>
                <a:cs typeface="Consolas" pitchFamily="49" charset="0"/>
              </a:rPr>
              <a:t>printf</a:t>
            </a:r>
            <a:r>
              <a:rPr lang="en-GB" dirty="0" smtClean="0">
                <a:latin typeface="Consolas" pitchFamily="49" charset="0"/>
                <a:cs typeface="Consolas" pitchFamily="49" charset="0"/>
              </a:rPr>
              <a:t>("F"); //Forward</a:t>
            </a:r>
          </a:p>
          <a:p>
            <a:pPr marL="0" indent="0">
              <a:buNone/>
            </a:pPr>
            <a:r>
              <a:rPr lang="en-GB" dirty="0" smtClean="0">
                <a:latin typeface="Consolas" pitchFamily="49" charset="0"/>
                <a:cs typeface="Consolas" pitchFamily="49" charset="0"/>
              </a:rPr>
              <a:t>         </a:t>
            </a:r>
            <a:r>
              <a:rPr lang="en-GB" dirty="0" err="1" smtClean="0">
                <a:latin typeface="Consolas" pitchFamily="49" charset="0"/>
                <a:cs typeface="Consolas" pitchFamily="49" charset="0"/>
              </a:rPr>
              <a:t>delay_ms</a:t>
            </a:r>
            <a:r>
              <a:rPr lang="en-GB" dirty="0" smtClean="0">
                <a:latin typeface="Consolas" pitchFamily="49" charset="0"/>
                <a:cs typeface="Consolas" pitchFamily="49" charset="0"/>
              </a:rPr>
              <a:t>(200);</a:t>
            </a:r>
          </a:p>
          <a:p>
            <a:pPr marL="0" indent="0">
              <a:buNone/>
            </a:pPr>
            <a:r>
              <a:rPr lang="en-GB" dirty="0" smtClean="0">
                <a:latin typeface="Consolas" pitchFamily="49" charset="0"/>
                <a:cs typeface="Consolas" pitchFamily="49" charset="0"/>
              </a:rPr>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a:t>
            </a:r>
            <a:endParaRPr lang="en-US" dirty="0"/>
          </a:p>
        </p:txBody>
      </p:sp>
      <p:sp>
        <p:nvSpPr>
          <p:cNvPr id="3" name="Content Placeholder 2"/>
          <p:cNvSpPr>
            <a:spLocks noGrp="1"/>
          </p:cNvSpPr>
          <p:nvPr>
            <p:ph idx="1"/>
          </p:nvPr>
        </p:nvSpPr>
        <p:spPr/>
        <p:txBody>
          <a:bodyPr/>
          <a:lstStyle/>
          <a:p>
            <a:r>
              <a:rPr lang="en-US" dirty="0"/>
              <a:t>Our Project is a Robot Game Follower. We have two robots the first one carries the IR camera and controlled through the code and the second one carries the IR-LED and controlled wirelessly through the X-Bee Chip.</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we do in PIC C code?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car :</a:t>
            </a:r>
          </a:p>
          <a:p>
            <a:pPr marL="0" indent="0">
              <a:buNone/>
            </a:pPr>
            <a:r>
              <a:rPr lang="en-GB" dirty="0" smtClean="0">
                <a:latin typeface="Consolas" pitchFamily="49" charset="0"/>
                <a:cs typeface="Consolas" pitchFamily="49" charset="0"/>
              </a:rPr>
              <a:t>	 if( </a:t>
            </a:r>
            <a:r>
              <a:rPr lang="en-GB" dirty="0" err="1" smtClean="0">
                <a:latin typeface="Consolas" pitchFamily="49" charset="0"/>
                <a:cs typeface="Consolas" pitchFamily="49" charset="0"/>
              </a:rPr>
              <a:t>kbhit</a:t>
            </a:r>
            <a:r>
              <a:rPr lang="en-GB" dirty="0" smtClean="0">
                <a:latin typeface="Consolas" pitchFamily="49" charset="0"/>
                <a:cs typeface="Consolas" pitchFamily="49" charset="0"/>
              </a:rPr>
              <a:t>()) //chick if any think is received</a:t>
            </a:r>
          </a:p>
          <a:p>
            <a:pPr marL="0" indent="0">
              <a:buNone/>
            </a:pPr>
            <a:r>
              <a:rPr lang="en-GB" dirty="0" smtClean="0">
                <a:latin typeface="Consolas" pitchFamily="49" charset="0"/>
                <a:cs typeface="Consolas" pitchFamily="49" charset="0"/>
              </a:rPr>
              <a:t>      	 {</a:t>
            </a:r>
          </a:p>
          <a:p>
            <a:pPr marL="0" indent="0">
              <a:buNone/>
            </a:pPr>
            <a:r>
              <a:rPr lang="en-GB" dirty="0" smtClean="0">
                <a:latin typeface="Consolas" pitchFamily="49" charset="0"/>
                <a:cs typeface="Consolas" pitchFamily="49" charset="0"/>
              </a:rPr>
              <a:t>       		  c = </a:t>
            </a:r>
            <a:r>
              <a:rPr lang="en-GB" dirty="0" err="1" smtClean="0">
                <a:latin typeface="Consolas" pitchFamily="49" charset="0"/>
                <a:cs typeface="Consolas" pitchFamily="49" charset="0"/>
              </a:rPr>
              <a:t>getchar</a:t>
            </a:r>
            <a:r>
              <a:rPr lang="en-GB" dirty="0" smtClean="0">
                <a:latin typeface="Consolas" pitchFamily="49" charset="0"/>
                <a:cs typeface="Consolas" pitchFamily="49" charset="0"/>
              </a:rPr>
              <a:t>(); </a:t>
            </a:r>
          </a:p>
          <a:p>
            <a:pPr marL="0" indent="0">
              <a:buNone/>
            </a:pPr>
            <a:r>
              <a:rPr lang="en-GB" dirty="0" smtClean="0">
                <a:latin typeface="Consolas" pitchFamily="49" charset="0"/>
                <a:cs typeface="Consolas" pitchFamily="49" charset="0"/>
              </a:rPr>
              <a:t>       		  </a:t>
            </a:r>
            <a:r>
              <a:rPr lang="en-GB" dirty="0" err="1" smtClean="0">
                <a:latin typeface="Consolas" pitchFamily="49" charset="0"/>
                <a:cs typeface="Consolas" pitchFamily="49" charset="0"/>
              </a:rPr>
              <a:t>delay_ms</a:t>
            </a:r>
            <a:r>
              <a:rPr lang="en-GB" dirty="0" smtClean="0">
                <a:latin typeface="Consolas" pitchFamily="49" charset="0"/>
                <a:cs typeface="Consolas" pitchFamily="49" charset="0"/>
              </a:rPr>
              <a:t>(100);</a:t>
            </a:r>
            <a:endParaRPr lang="en-US" dirty="0" smtClean="0">
              <a:latin typeface="Consolas" pitchFamily="49" charset="0"/>
              <a:cs typeface="Consolas" pitchFamily="49" charset="0"/>
            </a:endParaRPr>
          </a:p>
          <a:p>
            <a:pPr marL="0" indent="0">
              <a:buNone/>
            </a:pPr>
            <a:r>
              <a:rPr lang="en-US" dirty="0" smtClean="0">
                <a:latin typeface="Consolas" pitchFamily="49" charset="0"/>
                <a:cs typeface="Consolas" pitchFamily="49" charset="0"/>
              </a:rPr>
              <a:t>                if(c=='F')          		</a:t>
            </a:r>
          </a:p>
          <a:p>
            <a:pPr marL="0" indent="0">
              <a:buNone/>
            </a:pPr>
            <a:r>
              <a:rPr lang="en-US" dirty="0" smtClean="0">
                <a:latin typeface="Consolas" pitchFamily="49" charset="0"/>
                <a:cs typeface="Consolas" pitchFamily="49" charset="0"/>
              </a:rPr>
              <a:t>		 {</a:t>
            </a:r>
          </a:p>
          <a:p>
            <a:pPr marL="0" indent="0">
              <a:buNone/>
            </a:pPr>
            <a:r>
              <a:rPr lang="en-US" dirty="0" smtClean="0">
                <a:latin typeface="Consolas" pitchFamily="49" charset="0"/>
                <a:cs typeface="Consolas" pitchFamily="49" charset="0"/>
              </a:rPr>
              <a:t>              		 </a:t>
            </a:r>
            <a:r>
              <a:rPr lang="en-US" dirty="0" err="1" smtClean="0">
                <a:latin typeface="Consolas" pitchFamily="49" charset="0"/>
                <a:cs typeface="Consolas" pitchFamily="49" charset="0"/>
              </a:rPr>
              <a:t>output_d</a:t>
            </a:r>
            <a:r>
              <a:rPr lang="en-US" dirty="0" smtClean="0">
                <a:latin typeface="Consolas" pitchFamily="49" charset="0"/>
                <a:cs typeface="Consolas" pitchFamily="49" charset="0"/>
              </a:rPr>
              <a:t>(0x02);//0000 0010</a:t>
            </a:r>
          </a:p>
          <a:p>
            <a:pPr marL="0" indent="0">
              <a:buNone/>
            </a:pPr>
            <a:endParaRPr lang="en-US" dirty="0" smtClean="0">
              <a:latin typeface="Consolas" pitchFamily="49" charset="0"/>
              <a:cs typeface="Consolas" pitchFamily="49" charset="0"/>
            </a:endParaRPr>
          </a:p>
          <a:p>
            <a:pPr marL="0" indent="0">
              <a:buNone/>
            </a:pPr>
            <a:r>
              <a:rPr lang="en-US" dirty="0" smtClean="0">
                <a:latin typeface="Consolas" pitchFamily="49" charset="0"/>
                <a:cs typeface="Consolas" pitchFamily="49" charset="0"/>
              </a:rPr>
              <a:t>          	 }</a:t>
            </a:r>
          </a:p>
          <a:p>
            <a:pPr marL="0" indent="0">
              <a:buNone/>
            </a:pPr>
            <a:endParaRPr lang="en-US" dirty="0" smtClean="0">
              <a:latin typeface="Consolas" pitchFamily="49" charset="0"/>
              <a:cs typeface="Consolas" pitchFamily="49" charset="0"/>
            </a:endParaRPr>
          </a:p>
          <a:p>
            <a:pPr marL="0" indent="0">
              <a:buNone/>
            </a:pPr>
            <a:r>
              <a:rPr lang="en-US" dirty="0" smtClean="0">
                <a:latin typeface="Consolas" pitchFamily="49" charset="0"/>
                <a:cs typeface="Consolas" pitchFamily="49" charset="0"/>
              </a:rPr>
              <a:t>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X-Bee Module</a:t>
            </a:r>
            <a:endParaRPr lang="en-US" dirty="0"/>
          </a:p>
        </p:txBody>
      </p:sp>
      <p:sp>
        <p:nvSpPr>
          <p:cNvPr id="3" name="Content Placeholder 2"/>
          <p:cNvSpPr>
            <a:spLocks noGrp="1"/>
          </p:cNvSpPr>
          <p:nvPr>
            <p:ph idx="1"/>
          </p:nvPr>
        </p:nvSpPr>
        <p:spPr/>
        <p:txBody>
          <a:bodyPr/>
          <a:lstStyle/>
          <a:p>
            <a:r>
              <a:rPr lang="en-US" dirty="0" smtClean="0"/>
              <a:t>Wireless connection between end point.</a:t>
            </a:r>
          </a:p>
          <a:p>
            <a:r>
              <a:rPr lang="en-GB" dirty="0" smtClean="0"/>
              <a:t> The speed is 250 Kbps but with noise it gives speed </a:t>
            </a:r>
            <a:r>
              <a:rPr lang="en-GB" dirty="0" err="1" smtClean="0"/>
              <a:t>upto</a:t>
            </a:r>
            <a:r>
              <a:rPr lang="en-GB" dirty="0" smtClean="0"/>
              <a:t> 25 Kbps.  </a:t>
            </a:r>
            <a:endParaRPr lang="en-US" dirty="0" smtClean="0"/>
          </a:p>
          <a:p>
            <a:r>
              <a:rPr lang="en-US" dirty="0" smtClean="0"/>
              <a:t>It transmit and receive data serially.</a:t>
            </a:r>
          </a:p>
          <a:p>
            <a:r>
              <a:rPr lang="en-US" dirty="0" smtClean="0"/>
              <a:t>Once it configured you can use it </a:t>
            </a:r>
            <a:r>
              <a:rPr lang="en-US" dirty="0" err="1" smtClean="0"/>
              <a:t>easely</a:t>
            </a:r>
            <a:r>
              <a:rPr lang="en-US" dirty="0" smtClean="0"/>
              <a:t>.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p:txBody>
          <a:bodyPr/>
          <a:lstStyle/>
          <a:p>
            <a:r>
              <a:rPr lang="en-US" dirty="0" err="1" smtClean="0"/>
              <a:t>Wiimote</a:t>
            </a:r>
            <a:r>
              <a:rPr lang="en-US" dirty="0" smtClean="0"/>
              <a:t> Camera!!! </a:t>
            </a:r>
          </a:p>
          <a:p>
            <a:r>
              <a:rPr lang="en-US" b="1" dirty="0" smtClean="0"/>
              <a:t>XBEE Wireless Component</a:t>
            </a:r>
          </a:p>
          <a:p>
            <a:r>
              <a:rPr lang="en-US" dirty="0" smtClean="0"/>
              <a:t>L293D H-bridge</a:t>
            </a:r>
          </a:p>
          <a:p>
            <a:r>
              <a:rPr lang="en-US" dirty="0" smtClean="0"/>
              <a:t>Noise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DEMO</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apture.PNG"/>
          <p:cNvPicPr>
            <a:picLocks noChangeAspect="1"/>
          </p:cNvPicPr>
          <p:nvPr/>
        </p:nvPicPr>
        <p:blipFill>
          <a:blip r:embed="rId2"/>
          <a:stretch>
            <a:fillRect/>
          </a:stretch>
        </p:blipFill>
        <p:spPr>
          <a:xfrm>
            <a:off x="1487753" y="685800"/>
            <a:ext cx="6818047" cy="609342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Overview cont’</a:t>
            </a:r>
            <a:endParaRPr lang="en-US" dirty="0"/>
          </a:p>
        </p:txBody>
      </p:sp>
      <p:sp>
        <p:nvSpPr>
          <p:cNvPr id="3" name="Content Placeholder 2"/>
          <p:cNvSpPr>
            <a:spLocks noGrp="1"/>
          </p:cNvSpPr>
          <p:nvPr>
            <p:ph idx="1"/>
          </p:nvPr>
        </p:nvSpPr>
        <p:spPr/>
        <p:txBody>
          <a:bodyPr/>
          <a:lstStyle/>
          <a:p>
            <a:r>
              <a:rPr lang="en-US" dirty="0"/>
              <a:t>The robot which carries the IR-Camera will detect the position of the IR-LED and through the code we will send commands to the motors to move to the IR-LED position.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Overview cont’</a:t>
            </a:r>
            <a:endParaRPr lang="en-US" dirty="0"/>
          </a:p>
        </p:txBody>
      </p:sp>
      <p:sp>
        <p:nvSpPr>
          <p:cNvPr id="3" name="Content Placeholder 2"/>
          <p:cNvSpPr>
            <a:spLocks noGrp="1"/>
          </p:cNvSpPr>
          <p:nvPr>
            <p:ph idx="1"/>
          </p:nvPr>
        </p:nvSpPr>
        <p:spPr/>
        <p:txBody>
          <a:bodyPr/>
          <a:lstStyle/>
          <a:p>
            <a:r>
              <a:rPr lang="en-US" dirty="0"/>
              <a:t>To make the game more fun the robot which is carrying the IR-LED will be controlled wirelessly to move any way you want.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Wii</a:t>
            </a:r>
            <a:r>
              <a:rPr lang="en-US" dirty="0" smtClean="0"/>
              <a:t> Robot </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a:t>
            </a:r>
            <a:endParaRPr lang="en-US" dirty="0"/>
          </a:p>
        </p:txBody>
      </p:sp>
      <p:sp>
        <p:nvSpPr>
          <p:cNvPr id="4" name="Rectangle 3"/>
          <p:cNvSpPr/>
          <p:nvPr/>
        </p:nvSpPr>
        <p:spPr>
          <a:xfrm rot="20487146">
            <a:off x="4762577" y="2718921"/>
            <a:ext cx="4223154" cy="3325158"/>
          </a:xfrm>
          <a:prstGeom prst="rect">
            <a:avLst/>
          </a:prstGeom>
          <a:blipFill>
            <a:blip r:embed="rId2"/>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rot="20583386">
            <a:off x="1252913" y="3781837"/>
            <a:ext cx="3285373" cy="228953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 name="Rectangle 2" descr="L293D"/>
          <p:cNvSpPr>
            <a:spLocks noChangeArrowheads="1"/>
          </p:cNvSpPr>
          <p:nvPr/>
        </p:nvSpPr>
        <p:spPr bwMode="auto">
          <a:xfrm rot="266698">
            <a:off x="3037391" y="1247701"/>
            <a:ext cx="2771775" cy="1800225"/>
          </a:xfrm>
          <a:prstGeom prst="rect">
            <a:avLst/>
          </a:prstGeom>
          <a:blipFill dpi="0" rotWithShape="0">
            <a:blip r:embed="rId4"/>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Hardware System cont’</a:t>
            </a:r>
            <a:endParaRPr lang="en-US" dirty="0"/>
          </a:p>
        </p:txBody>
      </p:sp>
      <p:sp>
        <p:nvSpPr>
          <p:cNvPr id="3" name="Content Placeholder 2"/>
          <p:cNvSpPr>
            <a:spLocks noGrp="1"/>
          </p:cNvSpPr>
          <p:nvPr>
            <p:ph idx="1"/>
          </p:nvPr>
        </p:nvSpPr>
        <p:spPr/>
        <p:txBody>
          <a:bodyPr/>
          <a:lstStyle/>
          <a:p>
            <a:r>
              <a:rPr lang="en-US" dirty="0" smtClean="0"/>
              <a:t>Tank Robot</a:t>
            </a:r>
            <a:endParaRPr lang="en-US" dirty="0"/>
          </a:p>
        </p:txBody>
      </p:sp>
      <p:sp>
        <p:nvSpPr>
          <p:cNvPr id="2050" name="Rectangle 2" descr="635_Tank-style chassis built using the Tamiya 70100 Track and Wheel Set"/>
          <p:cNvSpPr>
            <a:spLocks noChangeArrowheads="1"/>
          </p:cNvSpPr>
          <p:nvPr/>
        </p:nvSpPr>
        <p:spPr bwMode="auto">
          <a:xfrm>
            <a:off x="1676400" y="2438400"/>
            <a:ext cx="6019800" cy="3810000"/>
          </a:xfrm>
          <a:prstGeom prst="rect">
            <a:avLst/>
          </a:prstGeom>
          <a:blipFill dpi="0" rotWithShape="0">
            <a:blip r:embed="rId2"/>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Hardware System cont’</a:t>
            </a:r>
            <a:endParaRPr lang="en-US" dirty="0"/>
          </a:p>
        </p:txBody>
      </p:sp>
      <p:sp>
        <p:nvSpPr>
          <p:cNvPr id="3" name="Content Placeholder 2"/>
          <p:cNvSpPr>
            <a:spLocks noGrp="1"/>
          </p:cNvSpPr>
          <p:nvPr>
            <p:ph idx="1"/>
          </p:nvPr>
        </p:nvSpPr>
        <p:spPr>
          <a:xfrm>
            <a:off x="381000" y="1524000"/>
            <a:ext cx="8229600" cy="4525963"/>
          </a:xfrm>
        </p:spPr>
        <p:txBody>
          <a:bodyPr/>
          <a:lstStyle/>
          <a:p>
            <a:pPr algn="ctr"/>
            <a:r>
              <a:rPr lang="en-US" dirty="0" err="1" smtClean="0"/>
              <a:t>Wiimote</a:t>
            </a:r>
            <a:r>
              <a:rPr lang="en-US" dirty="0" smtClean="0"/>
              <a:t> </a:t>
            </a:r>
            <a:r>
              <a:rPr lang="en-US" dirty="0" smtClean="0"/>
              <a:t>Camera</a:t>
            </a:r>
          </a:p>
          <a:p>
            <a:pPr>
              <a:buNone/>
            </a:pPr>
            <a:endParaRPr lang="en-US" dirty="0"/>
          </a:p>
        </p:txBody>
      </p:sp>
      <p:pic>
        <p:nvPicPr>
          <p:cNvPr id="4" name="Picture 3" descr="Wii-Remote-IR-Camera-Hack-with-Arduino-Interface.jpg"/>
          <p:cNvPicPr/>
          <p:nvPr/>
        </p:nvPicPr>
        <p:blipFill>
          <a:blip r:embed="rId3" cstate="print"/>
          <a:stretch>
            <a:fillRect/>
          </a:stretch>
        </p:blipFill>
        <p:spPr>
          <a:xfrm>
            <a:off x="1524000" y="2438400"/>
            <a:ext cx="3505200" cy="3429000"/>
          </a:xfrm>
          <a:prstGeom prst="rect">
            <a:avLst/>
          </a:prstGeom>
        </p:spPr>
      </p:pic>
      <p:sp>
        <p:nvSpPr>
          <p:cNvPr id="5" name="Rectangle 4"/>
          <p:cNvSpPr/>
          <p:nvPr/>
        </p:nvSpPr>
        <p:spPr>
          <a:xfrm>
            <a:off x="5257800" y="2438400"/>
            <a:ext cx="3657600" cy="3429000"/>
          </a:xfrm>
          <a:prstGeom prst="rect">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781</TotalTime>
  <Words>868</Words>
  <Application>Microsoft Office PowerPoint</Application>
  <PresentationFormat>On-screen Show (4:3)</PresentationFormat>
  <Paragraphs>116</Paragraphs>
  <Slides>34</Slides>
  <Notes>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Solstice</vt:lpstr>
      <vt:lpstr>                        Wii Robot Follower  Hiba Shabib Yassin Sama’neh                        Supervised By:                         Dr. Luay Malhis                     Ms. Haya Sama’neh </vt:lpstr>
      <vt:lpstr>OutLine</vt:lpstr>
      <vt:lpstr>Overview </vt:lpstr>
      <vt:lpstr>Overview cont’</vt:lpstr>
      <vt:lpstr>Overview cont’</vt:lpstr>
      <vt:lpstr>Wii Robot </vt:lpstr>
      <vt:lpstr>Hardware </vt:lpstr>
      <vt:lpstr>Hardware System cont’</vt:lpstr>
      <vt:lpstr>Hardware System cont’</vt:lpstr>
      <vt:lpstr>Wiimote Camera..</vt:lpstr>
      <vt:lpstr>Wiimote Camera..</vt:lpstr>
      <vt:lpstr>Slide 12</vt:lpstr>
      <vt:lpstr>Slide 13</vt:lpstr>
      <vt:lpstr>Slide 14</vt:lpstr>
      <vt:lpstr>Wiimote Camera..</vt:lpstr>
      <vt:lpstr>Voltage Level Converter  </vt:lpstr>
      <vt:lpstr>Slide 17</vt:lpstr>
      <vt:lpstr>Stimulus (IR Light Source) </vt:lpstr>
      <vt:lpstr>L293D H-Bridge  </vt:lpstr>
      <vt:lpstr>L293D H-Bridge  </vt:lpstr>
      <vt:lpstr> 4n25 optocoupler  </vt:lpstr>
      <vt:lpstr>microcontroller</vt:lpstr>
      <vt:lpstr>Software System</vt:lpstr>
      <vt:lpstr>Robot #2</vt:lpstr>
      <vt:lpstr>Remote</vt:lpstr>
      <vt:lpstr>How does it work !</vt:lpstr>
      <vt:lpstr>Moving car </vt:lpstr>
      <vt:lpstr>How Does It Work!</vt:lpstr>
      <vt:lpstr>What does we do in PIC C code?</vt:lpstr>
      <vt:lpstr>What does we do in PIC C code?</vt:lpstr>
      <vt:lpstr>X-Bee Module</vt:lpstr>
      <vt:lpstr>Problems</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Hiba</dc:creator>
  <cp:lastModifiedBy>Hiba</cp:lastModifiedBy>
  <cp:revision>65</cp:revision>
  <dcterms:created xsi:type="dcterms:W3CDTF">2013-05-16T18:52:15Z</dcterms:created>
  <dcterms:modified xsi:type="dcterms:W3CDTF">2013-05-19T20:24:38Z</dcterms:modified>
</cp:coreProperties>
</file>