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Lst>
  <p:notesMasterIdLst>
    <p:notesMasterId r:id="rId35"/>
  </p:notesMasterIdLst>
  <p:sldIdLst>
    <p:sldId id="258" r:id="rId7"/>
    <p:sldId id="259" r:id="rId8"/>
    <p:sldId id="260" r:id="rId9"/>
    <p:sldId id="261" r:id="rId10"/>
    <p:sldId id="263" r:id="rId11"/>
    <p:sldId id="264" r:id="rId12"/>
    <p:sldId id="267" r:id="rId13"/>
    <p:sldId id="268" r:id="rId14"/>
    <p:sldId id="269" r:id="rId15"/>
    <p:sldId id="270" r:id="rId16"/>
    <p:sldId id="271" r:id="rId17"/>
    <p:sldId id="272" r:id="rId18"/>
    <p:sldId id="273" r:id="rId19"/>
    <p:sldId id="274" r:id="rId20"/>
    <p:sldId id="275" r:id="rId21"/>
    <p:sldId id="294" r:id="rId22"/>
    <p:sldId id="278" r:id="rId23"/>
    <p:sldId id="279" r:id="rId24"/>
    <p:sldId id="281" r:id="rId25"/>
    <p:sldId id="283" r:id="rId26"/>
    <p:sldId id="284" r:id="rId27"/>
    <p:sldId id="285" r:id="rId28"/>
    <p:sldId id="286" r:id="rId29"/>
    <p:sldId id="287" r:id="rId30"/>
    <p:sldId id="288" r:id="rId31"/>
    <p:sldId id="289" r:id="rId32"/>
    <p:sldId id="292" r:id="rId33"/>
    <p:sldId id="29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FF199A-E3C4-47D4-A947-6195945D8E9D}" type="datetimeFigureOut">
              <a:rPr lang="en-US" smtClean="0"/>
              <a:pPr/>
              <a:t>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012D0-9637-4137-811E-B1E3C59A6BEB}" type="slidenum">
              <a:rPr lang="en-US" smtClean="0"/>
              <a:pPr/>
              <a:t>‹#›</a:t>
            </a:fld>
            <a:endParaRPr lang="en-US"/>
          </a:p>
        </p:txBody>
      </p:sp>
    </p:spTree>
    <p:extLst>
      <p:ext uri="{BB962C8B-B14F-4D97-AF65-F5344CB8AC3E}">
        <p14:creationId xmlns:p14="http://schemas.microsoft.com/office/powerpoint/2010/main" val="4099728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0012D0-9637-4137-811E-B1E3C59A6BEB}" type="slidenum">
              <a:rPr lang="en-US" smtClean="0"/>
              <a:pPr/>
              <a:t>12</a:t>
            </a:fld>
            <a:endParaRPr lang="en-US"/>
          </a:p>
        </p:txBody>
      </p:sp>
    </p:spTree>
    <p:extLst>
      <p:ext uri="{BB962C8B-B14F-4D97-AF65-F5344CB8AC3E}">
        <p14:creationId xmlns:p14="http://schemas.microsoft.com/office/powerpoint/2010/main" val="3181197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CCBCF6B-F07F-46A8-83CC-E34880C40D96}" type="datetimeFigureOut">
              <a:rPr lang="en-US" smtClean="0"/>
              <a:pPr/>
              <a:t>1/4/2012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6E90CE5-E50C-4611-B380-3A0CACBA22E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BCF6B-F07F-46A8-83CC-E34880C40D96}"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BCF6B-F07F-46A8-83CC-E34880C40D96}"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87057065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664234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281998005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008552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4072432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496390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096223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974248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BCF6B-F07F-46A8-83CC-E34880C40D96}"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2835098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525106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239181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727490879"/>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4225406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2071151880"/>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2848323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1020227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8888291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786681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CBCF6B-F07F-46A8-83CC-E34880C40D96}"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E90CE5-E50C-4611-B380-3A0CACBA22E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6257451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41520305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8784982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959043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29858018"/>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6601791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1055736997"/>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9860689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7742206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407138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CBCF6B-F07F-46A8-83CC-E34880C40D96}"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129826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3121653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41991472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753074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9452377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3068377850"/>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3128593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2625353017"/>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4173903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664796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CBCF6B-F07F-46A8-83CC-E34880C40D96}" type="datetimeFigureOut">
              <a:rPr lang="en-US" smtClean="0"/>
              <a:pPr/>
              <a:t>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87073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3489599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9384394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38159194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3442511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2319190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2819595296"/>
      </p:ext>
    </p:extLst>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1480711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DBF5F9">
                    <a:shade val="90000"/>
                  </a:srgbClr>
                </a:solidFill>
              </a:rPr>
              <a:pPr/>
              <a:t>1/4/2012</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3692179253"/>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991019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CBCF6B-F07F-46A8-83CC-E34880C40D96}" type="datetimeFigureOut">
              <a:rPr lang="en-US" smtClean="0"/>
              <a:pPr/>
              <a:t>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471528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5694098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3558873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4927418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33437673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0177565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594280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CBCF6B-F07F-46A8-83CC-E34880C40D96}" type="datetimeFigureOut">
              <a:rPr lang="en-US" smtClean="0"/>
              <a:pPr/>
              <a:t>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CBCF6B-F07F-46A8-83CC-E34880C40D96}"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E90CE5-E50C-4611-B380-3A0CACBA22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CBCF6B-F07F-46A8-83CC-E34880C40D96}"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6E90CE5-E50C-4611-B380-3A0CACBA22E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CCBCF6B-F07F-46A8-83CC-E34880C40D96}" type="datetimeFigureOut">
              <a:rPr lang="en-US" smtClean="0"/>
              <a:pPr/>
              <a:t>1/4/2012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6E90CE5-E50C-4611-B380-3A0CACBA22E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9342226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23835192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31344604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58430377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E14947-B918-4D82-9A18-E63D31AF217B}" type="datetimeFigureOut">
              <a:rPr lang="en-US" smtClean="0">
                <a:solidFill>
                  <a:srgbClr val="04617B">
                    <a:shade val="90000"/>
                  </a:srgbClr>
                </a:solidFill>
              </a:rPr>
              <a:pPr/>
              <a:t>1/4/2012</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AAB1BF-1162-4083-A14C-5B804A19CD5E}"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20912979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4.xml"/><Relationship Id="rId4" Type="http://schemas.openxmlformats.org/officeDocument/2006/relationships/image" Target="../media/image22.emf"/></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4.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6.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6.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6.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0"/>
            <a:ext cx="9220200" cy="6835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497287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Current </a:t>
            </a:r>
            <a:r>
              <a:rPr lang="en-US" dirty="0" smtClean="0"/>
              <a:t>Transformer</a:t>
            </a:r>
            <a:endParaRPr lang="en-US" dirty="0"/>
          </a:p>
        </p:txBody>
      </p:sp>
      <p:sp>
        <p:nvSpPr>
          <p:cNvPr id="3" name="Content Placeholder 2"/>
          <p:cNvSpPr>
            <a:spLocks noGrp="1"/>
          </p:cNvSpPr>
          <p:nvPr>
            <p:ph idx="1"/>
          </p:nvPr>
        </p:nvSpPr>
        <p:spPr>
          <a:xfrm>
            <a:off x="457200" y="1935480"/>
            <a:ext cx="8229600" cy="4693920"/>
          </a:xfrm>
        </p:spPr>
        <p:txBody>
          <a:bodyPr>
            <a:normAutofit/>
          </a:bodyPr>
          <a:lstStyle/>
          <a:p>
            <a:pPr algn="just"/>
            <a:r>
              <a:rPr lang="en-US" sz="2400" dirty="0">
                <a:solidFill>
                  <a:schemeClr val="accent1">
                    <a:lumMod val="75000"/>
                  </a:schemeClr>
                </a:solidFill>
              </a:rPr>
              <a:t>Like any other transformer, a current transformer has a primary winding, a magnetic core, and a secondary winding. The alternating current flowing in the primary produces a magnetic field in the core, which then induces a </a:t>
            </a:r>
            <a:r>
              <a:rPr lang="en-US" sz="2400" dirty="0" smtClean="0">
                <a:solidFill>
                  <a:schemeClr val="accent1">
                    <a:lumMod val="75000"/>
                  </a:schemeClr>
                </a:solidFill>
              </a:rPr>
              <a:t>current </a:t>
            </a:r>
            <a:r>
              <a:rPr lang="en-US" sz="2400" dirty="0">
                <a:solidFill>
                  <a:schemeClr val="accent1">
                    <a:lumMod val="75000"/>
                  </a:schemeClr>
                </a:solidFill>
              </a:rPr>
              <a:t>in the secondary winding circuit</a:t>
            </a:r>
            <a:r>
              <a:rPr lang="en-US" sz="2400" dirty="0" smtClean="0">
                <a:solidFill>
                  <a:schemeClr val="accent1">
                    <a:lumMod val="75000"/>
                  </a:schemeClr>
                </a:solidFill>
              </a:rPr>
              <a:t>.</a:t>
            </a:r>
          </a:p>
          <a:p>
            <a:pPr marL="0" indent="0" algn="just">
              <a:buNone/>
            </a:pPr>
            <a:endParaRPr lang="en-US" sz="2400" dirty="0" smtClean="0">
              <a:solidFill>
                <a:schemeClr val="accent1">
                  <a:lumMod val="75000"/>
                </a:schemeClr>
              </a:solidFill>
            </a:endParaRPr>
          </a:p>
          <a:p>
            <a:pPr algn="just"/>
            <a:r>
              <a:rPr lang="en-US" sz="2400" dirty="0">
                <a:solidFill>
                  <a:schemeClr val="accent1">
                    <a:lumMod val="75000"/>
                  </a:schemeClr>
                </a:solidFill>
              </a:rPr>
              <a:t>In our project we </a:t>
            </a:r>
            <a:r>
              <a:rPr lang="en-US" sz="2400" dirty="0" smtClean="0">
                <a:solidFill>
                  <a:schemeClr val="accent1">
                    <a:lumMod val="75000"/>
                  </a:schemeClr>
                </a:solidFill>
              </a:rPr>
              <a:t>choose the </a:t>
            </a:r>
            <a:r>
              <a:rPr lang="en-US" sz="2400" dirty="0">
                <a:solidFill>
                  <a:schemeClr val="accent1">
                    <a:lumMod val="75000"/>
                  </a:schemeClr>
                </a:solidFill>
              </a:rPr>
              <a:t>current </a:t>
            </a:r>
            <a:endParaRPr lang="en-US" sz="2400" dirty="0" smtClean="0">
              <a:solidFill>
                <a:schemeClr val="accent1">
                  <a:lumMod val="75000"/>
                </a:schemeClr>
              </a:solidFill>
            </a:endParaRPr>
          </a:p>
          <a:p>
            <a:pPr marL="0" indent="0" algn="just">
              <a:buNone/>
            </a:pPr>
            <a:r>
              <a:rPr lang="en-US" sz="2400" dirty="0">
                <a:solidFill>
                  <a:schemeClr val="accent1">
                    <a:lumMod val="75000"/>
                  </a:schemeClr>
                </a:solidFill>
              </a:rPr>
              <a:t> </a:t>
            </a:r>
            <a:r>
              <a:rPr lang="en-US" sz="2400" dirty="0" smtClean="0">
                <a:solidFill>
                  <a:schemeClr val="accent1">
                    <a:lumMod val="75000"/>
                  </a:schemeClr>
                </a:solidFill>
              </a:rPr>
              <a:t>   transformer that converts from</a:t>
            </a:r>
          </a:p>
          <a:p>
            <a:pPr marL="0" indent="0" algn="just">
              <a:buNone/>
            </a:pPr>
            <a:r>
              <a:rPr lang="en-US" sz="2400" dirty="0">
                <a:solidFill>
                  <a:schemeClr val="accent1">
                    <a:lumMod val="75000"/>
                  </a:schemeClr>
                </a:solidFill>
              </a:rPr>
              <a:t> </a:t>
            </a:r>
            <a:r>
              <a:rPr lang="en-US" sz="2400" dirty="0" smtClean="0">
                <a:solidFill>
                  <a:schemeClr val="accent1">
                    <a:lumMod val="75000"/>
                  </a:schemeClr>
                </a:solidFill>
              </a:rPr>
              <a:t>   60/5 </a:t>
            </a:r>
            <a:r>
              <a:rPr lang="en-US" sz="2400" dirty="0">
                <a:solidFill>
                  <a:schemeClr val="accent1">
                    <a:lumMod val="75000"/>
                  </a:schemeClr>
                </a:solidFill>
              </a:rPr>
              <a:t>A </a:t>
            </a:r>
            <a:r>
              <a:rPr lang="en-US" sz="2400" dirty="0" smtClean="0">
                <a:solidFill>
                  <a:schemeClr val="accent1">
                    <a:lumMod val="75000"/>
                  </a:schemeClr>
                </a:solidFill>
              </a:rPr>
              <a:t>this </a:t>
            </a:r>
            <a:r>
              <a:rPr lang="en-US" sz="2400" dirty="0">
                <a:solidFill>
                  <a:schemeClr val="accent1">
                    <a:lumMod val="75000"/>
                  </a:schemeClr>
                </a:solidFill>
              </a:rPr>
              <a:t>device is MSQ-30.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3775" y="3810000"/>
            <a:ext cx="2003425" cy="24668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6186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with Microcontroller</a:t>
            </a:r>
            <a:endParaRPr lang="en-US" dirty="0"/>
          </a:p>
        </p:txBody>
      </p:sp>
      <p:sp>
        <p:nvSpPr>
          <p:cNvPr id="3" name="Content Placeholder 2"/>
          <p:cNvSpPr>
            <a:spLocks noGrp="1"/>
          </p:cNvSpPr>
          <p:nvPr>
            <p:ph idx="1"/>
          </p:nvPr>
        </p:nvSpPr>
        <p:spPr/>
        <p:txBody>
          <a:bodyPr/>
          <a:lstStyle/>
          <a:p>
            <a:pPr marL="0" lvl="0" indent="0" algn="just">
              <a:buClr>
                <a:srgbClr val="0BD0D9"/>
              </a:buClr>
              <a:buNone/>
            </a:pPr>
            <a:r>
              <a:rPr lang="en-US" sz="2000" b="1" i="1" dirty="0" smtClean="0">
                <a:solidFill>
                  <a:srgbClr val="0F6FC6">
                    <a:lumMod val="75000"/>
                  </a:srgbClr>
                </a:solidFill>
              </a:rPr>
              <a:t>Any microcontroller have digital inputs/outputs (0,1) so, we need to ADC (analog digital converter) to convert magnitude of current into binary number, but the input of ADC must be voltage signal within the range (0-5)volt as following:</a:t>
            </a:r>
          </a:p>
          <a:p>
            <a:pPr marL="0" lvl="0" indent="0" algn="just">
              <a:buClr>
                <a:srgbClr val="0BD0D9"/>
              </a:buClr>
              <a:buNone/>
            </a:pPr>
            <a:endParaRPr lang="en-US" sz="2400" b="1" i="1" dirty="0" smtClean="0">
              <a:solidFill>
                <a:srgbClr val="0F6FC6">
                  <a:lumMod val="75000"/>
                </a:srgbClr>
              </a:solidFill>
            </a:endParaRPr>
          </a:p>
          <a:p>
            <a:pPr marL="0" lvl="0" indent="0" algn="just">
              <a:buClr>
                <a:srgbClr val="0BD0D9"/>
              </a:buClr>
              <a:buNone/>
            </a:pPr>
            <a:endParaRPr lang="en-US" sz="2400" b="1" i="1" dirty="0" smtClean="0">
              <a:solidFill>
                <a:srgbClr val="0F6FC6">
                  <a:lumMod val="75000"/>
                </a:srgbClr>
              </a:solidFill>
            </a:endParaRPr>
          </a:p>
          <a:p>
            <a:pPr marL="0" lvl="0" indent="0" algn="just">
              <a:buClr>
                <a:srgbClr val="0BD0D9"/>
              </a:buClr>
              <a:buNone/>
            </a:pP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269673"/>
            <a:ext cx="5411931" cy="23691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Rounded Rectangle 4"/>
          <p:cNvSpPr/>
          <p:nvPr/>
        </p:nvSpPr>
        <p:spPr>
          <a:xfrm>
            <a:off x="381000" y="3352800"/>
            <a:ext cx="3048000" cy="1905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505200"/>
            <a:ext cx="2753748" cy="910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266748"/>
            <a:ext cx="2547451" cy="686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848" y="5741277"/>
            <a:ext cx="6817250" cy="100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5805016"/>
            <a:ext cx="1910130" cy="798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421084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4617B"/>
                </a:solidFill>
              </a:rPr>
              <a:t>Interface with Microcontroller</a:t>
            </a:r>
            <a:endParaRPr lang="en-US" dirty="0"/>
          </a:p>
        </p:txBody>
      </p:sp>
      <p:sp>
        <p:nvSpPr>
          <p:cNvPr id="3" name="Content Placeholder 2"/>
          <p:cNvSpPr>
            <a:spLocks noGrp="1"/>
          </p:cNvSpPr>
          <p:nvPr>
            <p:ph idx="1"/>
          </p:nvPr>
        </p:nvSpPr>
        <p:spPr>
          <a:xfrm>
            <a:off x="381000" y="1981200"/>
            <a:ext cx="8458200" cy="4114800"/>
          </a:xfrm>
        </p:spPr>
        <p:txBody>
          <a:bodyPr>
            <a:normAutofit lnSpcReduction="10000"/>
          </a:bodyPr>
          <a:lstStyle/>
          <a:p>
            <a:r>
              <a:rPr lang="en-US" sz="2400" dirty="0">
                <a:solidFill>
                  <a:schemeClr val="accent1">
                    <a:lumMod val="75000"/>
                  </a:schemeClr>
                </a:solidFill>
              </a:rPr>
              <a:t>As we said before, we need to convert the secondary current of C.T into analog voltage signal.</a:t>
            </a:r>
          </a:p>
          <a:p>
            <a:r>
              <a:rPr lang="en-US" sz="2400" dirty="0" smtClean="0">
                <a:solidFill>
                  <a:schemeClr val="accent1">
                    <a:lumMod val="75000"/>
                  </a:schemeClr>
                </a:solidFill>
              </a:rPr>
              <a:t>In </a:t>
            </a:r>
            <a:r>
              <a:rPr lang="en-US" sz="2400" dirty="0">
                <a:solidFill>
                  <a:schemeClr val="accent1">
                    <a:lumMod val="75000"/>
                  </a:schemeClr>
                </a:solidFill>
              </a:rPr>
              <a:t>the first ,we will use small resistor to convert AC current signal into AC voltage </a:t>
            </a:r>
            <a:r>
              <a:rPr lang="en-US" sz="2400" dirty="0" smtClean="0">
                <a:solidFill>
                  <a:schemeClr val="accent1">
                    <a:lumMod val="75000"/>
                  </a:schemeClr>
                </a:solidFill>
              </a:rPr>
              <a:t>signal </a:t>
            </a:r>
            <a:r>
              <a:rPr lang="en-US" sz="2400" dirty="0">
                <a:solidFill>
                  <a:schemeClr val="accent1">
                    <a:lumMod val="75000"/>
                  </a:schemeClr>
                </a:solidFill>
              </a:rPr>
              <a:t>as following: </a:t>
            </a:r>
            <a:endParaRPr lang="en-US" sz="2400" dirty="0" smtClean="0">
              <a:solidFill>
                <a:schemeClr val="accent1">
                  <a:lumMod val="75000"/>
                </a:schemeClr>
              </a:solidFill>
            </a:endParaRPr>
          </a:p>
          <a:p>
            <a:endParaRPr lang="en-US" sz="2400" dirty="0">
              <a:solidFill>
                <a:schemeClr val="accent1">
                  <a:lumMod val="75000"/>
                </a:schemeClr>
              </a:solidFill>
            </a:endParaRPr>
          </a:p>
          <a:p>
            <a:endParaRPr lang="en-US" sz="2400" dirty="0" smtClean="0">
              <a:solidFill>
                <a:schemeClr val="accent1">
                  <a:lumMod val="75000"/>
                </a:schemeClr>
              </a:solidFill>
            </a:endParaRPr>
          </a:p>
          <a:p>
            <a:pPr marL="0" indent="0">
              <a:buNone/>
            </a:pPr>
            <a:endParaRPr lang="en-US" sz="2400" dirty="0">
              <a:solidFill>
                <a:schemeClr val="accent1">
                  <a:lumMod val="75000"/>
                </a:schemeClr>
              </a:solidFill>
            </a:endParaRPr>
          </a:p>
          <a:p>
            <a:endParaRPr lang="en-US" sz="2400" dirty="0" smtClean="0">
              <a:solidFill>
                <a:schemeClr val="accent1">
                  <a:lumMod val="75000"/>
                </a:schemeClr>
              </a:solidFill>
            </a:endParaRPr>
          </a:p>
          <a:p>
            <a:r>
              <a:rPr lang="en-US" sz="2400" dirty="0" smtClean="0">
                <a:solidFill>
                  <a:schemeClr val="accent1">
                    <a:lumMod val="75000"/>
                  </a:schemeClr>
                </a:solidFill>
              </a:rPr>
              <a:t>The resistance of the burden resistor must be minimum as possible to make the burden losses very small (R=0.39 ohm).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020" y="3505200"/>
            <a:ext cx="464598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166" y="5867400"/>
            <a:ext cx="8283034" cy="748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1476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Interface with </a:t>
            </a:r>
            <a:r>
              <a:rPr lang="en-US" dirty="0" smtClean="0"/>
              <a:t>Microcontroller</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accent1">
                    <a:lumMod val="75000"/>
                  </a:schemeClr>
                </a:solidFill>
              </a:rPr>
              <a:t>The Amplifier Circuit:</a:t>
            </a:r>
          </a:p>
          <a:p>
            <a:pPr marL="0" indent="0">
              <a:buNone/>
            </a:pPr>
            <a:endParaRPr lang="en-US" sz="2000" dirty="0" smtClean="0">
              <a:solidFill>
                <a:schemeClr val="accent1">
                  <a:lumMod val="75000"/>
                </a:schemeClr>
              </a:solidFill>
              <a:latin typeface="Adobe Caslon Pro Bold" pitchFamily="18" charset="0"/>
            </a:endParaRPr>
          </a:p>
          <a:p>
            <a:pPr>
              <a:buFont typeface="Wingdings" pitchFamily="2" charset="2"/>
              <a:buChar char="ü"/>
            </a:pPr>
            <a:r>
              <a:rPr lang="en-US" sz="2000" dirty="0" smtClean="0">
                <a:solidFill>
                  <a:schemeClr val="accent1">
                    <a:lumMod val="75000"/>
                  </a:schemeClr>
                </a:solidFill>
                <a:latin typeface="Adobe Caslon Pro Bold" pitchFamily="18" charset="0"/>
              </a:rPr>
              <a:t>R0=70K</a:t>
            </a:r>
            <a:r>
              <a:rPr lang="el-GR" sz="2000" dirty="0" smtClean="0">
                <a:solidFill>
                  <a:schemeClr val="accent1">
                    <a:lumMod val="75000"/>
                  </a:schemeClr>
                </a:solidFill>
                <a:latin typeface="GreekC"/>
                <a:cs typeface="GreekC"/>
              </a:rPr>
              <a:t>Ω</a:t>
            </a:r>
            <a:endParaRPr lang="en-US" sz="2000" dirty="0" smtClean="0">
              <a:solidFill>
                <a:schemeClr val="accent1">
                  <a:lumMod val="75000"/>
                </a:schemeClr>
              </a:solidFill>
              <a:latin typeface="Adobe Caslon Pro Bold" pitchFamily="18" charset="0"/>
            </a:endParaRPr>
          </a:p>
          <a:p>
            <a:pPr>
              <a:buFont typeface="Wingdings" pitchFamily="2" charset="2"/>
              <a:buChar char="ü"/>
            </a:pPr>
            <a:r>
              <a:rPr lang="en-US" sz="2000" dirty="0" smtClean="0">
                <a:solidFill>
                  <a:schemeClr val="accent1">
                    <a:lumMod val="75000"/>
                  </a:schemeClr>
                </a:solidFill>
                <a:latin typeface="Adobe Caslon Pro Bold" pitchFamily="18" charset="0"/>
              </a:rPr>
              <a:t>R1=10 K</a:t>
            </a:r>
            <a:r>
              <a:rPr lang="el-GR" sz="2000" dirty="0" smtClean="0">
                <a:solidFill>
                  <a:schemeClr val="accent1">
                    <a:lumMod val="75000"/>
                  </a:schemeClr>
                </a:solidFill>
                <a:latin typeface="GreekC"/>
                <a:cs typeface="GreekC"/>
              </a:rPr>
              <a:t>Ω</a:t>
            </a:r>
            <a:endParaRPr lang="en-US" sz="2000" dirty="0" smtClean="0">
              <a:solidFill>
                <a:schemeClr val="accent1">
                  <a:lumMod val="75000"/>
                </a:schemeClr>
              </a:solidFill>
              <a:latin typeface="Adobe Caslon Pro Bold" pitchFamily="18" charset="0"/>
            </a:endParaRPr>
          </a:p>
          <a:p>
            <a:pPr>
              <a:buFont typeface="Wingdings" pitchFamily="2" charset="2"/>
              <a:buChar char="ü"/>
            </a:pPr>
            <a:r>
              <a:rPr lang="en-US" sz="2000" dirty="0" smtClean="0">
                <a:solidFill>
                  <a:schemeClr val="accent1">
                    <a:lumMod val="75000"/>
                  </a:schemeClr>
                </a:solidFill>
                <a:latin typeface="Adobe Caslon Pro Bold" pitchFamily="18" charset="0"/>
              </a:rPr>
              <a:t>R2=100 K</a:t>
            </a:r>
            <a:r>
              <a:rPr lang="el-GR" sz="2000" dirty="0" smtClean="0">
                <a:solidFill>
                  <a:schemeClr val="accent1">
                    <a:lumMod val="75000"/>
                  </a:schemeClr>
                </a:solidFill>
                <a:latin typeface="GreekC"/>
                <a:cs typeface="GreekC"/>
              </a:rPr>
              <a:t>Ω</a:t>
            </a:r>
            <a:endParaRPr lang="en-US" sz="2000" dirty="0" smtClean="0">
              <a:solidFill>
                <a:schemeClr val="accent1">
                  <a:lumMod val="75000"/>
                </a:schemeClr>
              </a:solidFill>
              <a:latin typeface="Adobe Caslon Pro Bold" pitchFamily="18" charset="0"/>
            </a:endParaRPr>
          </a:p>
          <a:p>
            <a:pPr>
              <a:buFont typeface="Wingdings" pitchFamily="2" charset="2"/>
              <a:buChar char="ü"/>
            </a:pPr>
            <a:r>
              <a:rPr lang="en-US" sz="2000" dirty="0" smtClean="0">
                <a:solidFill>
                  <a:schemeClr val="accent1">
                    <a:lumMod val="75000"/>
                  </a:schemeClr>
                </a:solidFill>
                <a:latin typeface="Adobe Caslon Pro Bold" pitchFamily="18" charset="0"/>
              </a:rPr>
              <a:t>C1= 100 uf</a:t>
            </a:r>
          </a:p>
          <a:p>
            <a:pPr>
              <a:buFont typeface="Wingdings" pitchFamily="2" charset="2"/>
              <a:buChar char="ü"/>
            </a:pPr>
            <a:r>
              <a:rPr lang="en-US" sz="2000" dirty="0" smtClean="0">
                <a:solidFill>
                  <a:schemeClr val="accent1">
                    <a:lumMod val="75000"/>
                  </a:schemeClr>
                </a:solidFill>
                <a:latin typeface="Adobe Caslon Pro Bold" pitchFamily="18" charset="0"/>
              </a:rPr>
              <a:t>C2= 1 uF</a:t>
            </a:r>
          </a:p>
          <a:p>
            <a:pPr>
              <a:buFont typeface="Wingdings" pitchFamily="2" charset="2"/>
              <a:buChar char="ü"/>
            </a:pPr>
            <a:r>
              <a:rPr lang="en-US" sz="2000" dirty="0" smtClean="0">
                <a:solidFill>
                  <a:schemeClr val="accent1">
                    <a:lumMod val="75000"/>
                  </a:schemeClr>
                </a:solidFill>
                <a:latin typeface="Adobe Caslon Pro Bold" pitchFamily="18" charset="0"/>
              </a:rPr>
              <a:t>Op-amp: LM324AD</a:t>
            </a:r>
          </a:p>
          <a:p>
            <a:pPr marL="0" indent="0">
              <a:buNone/>
            </a:pPr>
            <a:endParaRPr lang="en-US" sz="2400" dirty="0">
              <a:solidFill>
                <a:schemeClr val="accent1">
                  <a:lumMod val="75000"/>
                </a:schemeClr>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2230582"/>
            <a:ext cx="5074906"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211" y="5498523"/>
            <a:ext cx="4214386" cy="966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381000" y="2590800"/>
            <a:ext cx="0" cy="2362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1000" y="2590800"/>
            <a:ext cx="2895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81000" y="4953000"/>
            <a:ext cx="2895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276600" y="2590800"/>
            <a:ext cx="0" cy="2362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74785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Interface with Microcontroller</a:t>
            </a:r>
          </a:p>
        </p:txBody>
      </p:sp>
      <p:sp>
        <p:nvSpPr>
          <p:cNvPr id="3" name="Content Placeholder 2"/>
          <p:cNvSpPr>
            <a:spLocks noGrp="1"/>
          </p:cNvSpPr>
          <p:nvPr>
            <p:ph idx="1"/>
          </p:nvPr>
        </p:nvSpPr>
        <p:spPr/>
        <p:txBody>
          <a:bodyPr>
            <a:normAutofit/>
          </a:bodyPr>
          <a:lstStyle/>
          <a:p>
            <a:r>
              <a:rPr lang="en-US" sz="2400" dirty="0">
                <a:solidFill>
                  <a:schemeClr val="accent1">
                    <a:lumMod val="75000"/>
                  </a:schemeClr>
                </a:solidFill>
              </a:rPr>
              <a:t>Rectifier Circuit:</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209800"/>
            <a:ext cx="5600230" cy="343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743200"/>
            <a:ext cx="2206207"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911" y="4273550"/>
            <a:ext cx="2527983"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21119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a:t>Interface with Microcontroller</a:t>
            </a: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9249" y="5486400"/>
            <a:ext cx="7320392" cy="842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362200"/>
            <a:ext cx="4849216"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7390" y="1752600"/>
            <a:ext cx="27305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080164"/>
            <a:ext cx="8486775"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71109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lnSpc>
                <a:spcPct val="115000"/>
              </a:lnSpc>
              <a:spcBef>
                <a:spcPts val="0"/>
              </a:spcBef>
              <a:spcAft>
                <a:spcPts val="1000"/>
              </a:spcAft>
              <a:buNone/>
            </a:pPr>
            <a:r>
              <a:rPr lang="en-US" sz="2400" dirty="0" smtClean="0">
                <a:solidFill>
                  <a:srgbClr val="0F6FC6">
                    <a:lumMod val="75000"/>
                  </a:srgbClr>
                </a:solidFill>
              </a:rPr>
              <a:t>In order to send the data into distribution companies we used GSM system because it has many  advantages as following:</a:t>
            </a:r>
          </a:p>
          <a:p>
            <a:pPr marL="0" indent="0" algn="just">
              <a:lnSpc>
                <a:spcPct val="115000"/>
              </a:lnSpc>
              <a:spcBef>
                <a:spcPts val="0"/>
              </a:spcBef>
              <a:spcAft>
                <a:spcPts val="1000"/>
              </a:spcAft>
              <a:buNone/>
            </a:pPr>
            <a:endParaRPr lang="en-US" sz="2400" dirty="0" smtClean="0">
              <a:solidFill>
                <a:srgbClr val="0F6FC6">
                  <a:lumMod val="75000"/>
                </a:srgbClr>
              </a:solidFill>
            </a:endParaRPr>
          </a:p>
          <a:p>
            <a:pPr marL="457200" indent="-457200" algn="just">
              <a:lnSpc>
                <a:spcPct val="115000"/>
              </a:lnSpc>
              <a:spcBef>
                <a:spcPts val="0"/>
              </a:spcBef>
              <a:spcAft>
                <a:spcPts val="1000"/>
              </a:spcAft>
              <a:buFont typeface="+mj-lt"/>
              <a:buAutoNum type="arabicPeriod"/>
            </a:pPr>
            <a:r>
              <a:rPr lang="en-US" sz="2400" dirty="0" smtClean="0">
                <a:solidFill>
                  <a:srgbClr val="0F6FC6">
                    <a:lumMod val="75000"/>
                  </a:srgbClr>
                </a:solidFill>
              </a:rPr>
              <a:t>We can use local network (Jawwal,watanya).</a:t>
            </a:r>
          </a:p>
          <a:p>
            <a:pPr marL="457200" indent="-457200" algn="just">
              <a:lnSpc>
                <a:spcPct val="115000"/>
              </a:lnSpc>
              <a:spcBef>
                <a:spcPts val="0"/>
              </a:spcBef>
              <a:spcAft>
                <a:spcPts val="1000"/>
              </a:spcAft>
              <a:buFont typeface="+mj-lt"/>
              <a:buAutoNum type="arabicPeriod"/>
            </a:pPr>
            <a:r>
              <a:rPr lang="en-US" sz="2400" dirty="0" smtClean="0">
                <a:solidFill>
                  <a:srgbClr val="0F6FC6">
                    <a:lumMod val="75000"/>
                  </a:srgbClr>
                </a:solidFill>
              </a:rPr>
              <a:t>Its available everywhere in Palestine.</a:t>
            </a:r>
          </a:p>
          <a:p>
            <a:pPr marL="457200" indent="-457200" algn="just">
              <a:lnSpc>
                <a:spcPct val="115000"/>
              </a:lnSpc>
              <a:spcBef>
                <a:spcPts val="0"/>
              </a:spcBef>
              <a:spcAft>
                <a:spcPts val="1000"/>
              </a:spcAft>
              <a:buFont typeface="+mj-lt"/>
              <a:buAutoNum type="arabicPeriod"/>
            </a:pPr>
            <a:r>
              <a:rPr lang="en-US" sz="2400" dirty="0" smtClean="0">
                <a:solidFill>
                  <a:srgbClr val="0F6FC6">
                    <a:lumMod val="75000"/>
                  </a:srgbClr>
                </a:solidFill>
              </a:rPr>
              <a:t>We can use SMS(short message service) to transfer the data.</a:t>
            </a:r>
          </a:p>
          <a:p>
            <a:pPr marL="457200" indent="-457200" algn="just">
              <a:lnSpc>
                <a:spcPct val="115000"/>
              </a:lnSpc>
              <a:spcBef>
                <a:spcPts val="0"/>
              </a:spcBef>
              <a:spcAft>
                <a:spcPts val="1000"/>
              </a:spcAft>
              <a:buFont typeface="+mj-lt"/>
              <a:buAutoNum type="arabicPeriod"/>
            </a:pPr>
            <a:r>
              <a:rPr lang="en-US" sz="2400" dirty="0" smtClean="0">
                <a:solidFill>
                  <a:srgbClr val="0F6FC6">
                    <a:lumMod val="75000"/>
                  </a:srgbClr>
                </a:solidFill>
              </a:rPr>
              <a:t>Its very cheap (0.2 NIS per month).</a:t>
            </a:r>
            <a:endParaRPr lang="en-US" sz="2400" dirty="0">
              <a:solidFill>
                <a:srgbClr val="0F6FC6">
                  <a:lumMod val="75000"/>
                </a:srgbClr>
              </a:solidFill>
            </a:endParaRPr>
          </a:p>
          <a:p>
            <a:endParaRPr lang="en-US" dirty="0"/>
          </a:p>
        </p:txBody>
      </p:sp>
      <p:sp>
        <p:nvSpPr>
          <p:cNvPr id="4" name="Title 1"/>
          <p:cNvSpPr>
            <a:spLocks noGrp="1"/>
          </p:cNvSpPr>
          <p:nvPr>
            <p:ph type="title"/>
          </p:nvPr>
        </p:nvSpPr>
        <p:spPr/>
        <p:txBody>
          <a:bodyPr>
            <a:normAutofit/>
          </a:bodyPr>
          <a:lstStyle/>
          <a:p>
            <a:r>
              <a:rPr lang="en-US" dirty="0" smtClean="0"/>
              <a:t>GSM System</a:t>
            </a:r>
            <a:endParaRPr lang="en-US" dirty="0"/>
          </a:p>
        </p:txBody>
      </p:sp>
    </p:spTree>
    <p:extLst>
      <p:ext uri="{BB962C8B-B14F-4D97-AF65-F5344CB8AC3E}">
        <p14:creationId xmlns:p14="http://schemas.microsoft.com/office/powerpoint/2010/main" val="346558223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GM862-GPRS </a:t>
            </a:r>
            <a:r>
              <a:rPr lang="en-US" dirty="0" smtClean="0"/>
              <a:t>module</a:t>
            </a:r>
            <a:endParaRPr lang="en-US"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1556" y="3505200"/>
            <a:ext cx="4255637" cy="24183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30557" y="2209800"/>
            <a:ext cx="7848600" cy="830997"/>
          </a:xfrm>
          <a:prstGeom prst="rect">
            <a:avLst/>
          </a:prstGeom>
          <a:noFill/>
        </p:spPr>
        <p:txBody>
          <a:bodyPr wrap="square" rtlCol="0">
            <a:spAutoFit/>
          </a:bodyPr>
          <a:lstStyle/>
          <a:p>
            <a:r>
              <a:rPr lang="en-US" sz="2400" dirty="0">
                <a:solidFill>
                  <a:srgbClr val="0F6FC6">
                    <a:lumMod val="75000"/>
                  </a:srgbClr>
                </a:solidFill>
              </a:rPr>
              <a:t>W</a:t>
            </a:r>
            <a:r>
              <a:rPr lang="en-US" sz="2400" dirty="0" smtClean="0">
                <a:solidFill>
                  <a:srgbClr val="0F6FC6">
                    <a:lumMod val="75000"/>
                  </a:srgbClr>
                </a:solidFill>
              </a:rPr>
              <a:t>e </a:t>
            </a:r>
            <a:r>
              <a:rPr lang="en-US" sz="2400" dirty="0">
                <a:solidFill>
                  <a:srgbClr val="0F6FC6">
                    <a:lumMod val="75000"/>
                  </a:srgbClr>
                </a:solidFill>
              </a:rPr>
              <a:t>will use the GM862-GPS module to </a:t>
            </a:r>
            <a:r>
              <a:rPr lang="en-US" sz="2400" dirty="0" smtClean="0">
                <a:solidFill>
                  <a:srgbClr val="0F6FC6">
                    <a:lumMod val="75000"/>
                  </a:srgbClr>
                </a:solidFill>
              </a:rPr>
              <a:t>  transfer  </a:t>
            </a:r>
            <a:r>
              <a:rPr lang="en-US" sz="2400" dirty="0">
                <a:solidFill>
                  <a:srgbClr val="0F6FC6">
                    <a:lumMod val="75000"/>
                  </a:srgbClr>
                </a:solidFill>
              </a:rPr>
              <a:t>data from PIC to PC server.</a:t>
            </a:r>
          </a:p>
        </p:txBody>
      </p:sp>
      <p:sp>
        <p:nvSpPr>
          <p:cNvPr id="4" name="TextBox 3"/>
          <p:cNvSpPr txBox="1"/>
          <p:nvPr/>
        </p:nvSpPr>
        <p:spPr>
          <a:xfrm>
            <a:off x="530557" y="3581400"/>
            <a:ext cx="4191000" cy="1938992"/>
          </a:xfrm>
          <a:prstGeom prst="rect">
            <a:avLst/>
          </a:prstGeom>
          <a:noFill/>
        </p:spPr>
        <p:txBody>
          <a:bodyPr wrap="square" rtlCol="0">
            <a:spAutoFit/>
          </a:bodyPr>
          <a:lstStyle/>
          <a:p>
            <a:r>
              <a:rPr lang="en-US" sz="2400" dirty="0">
                <a:solidFill>
                  <a:srgbClr val="0F6FC6">
                    <a:lumMod val="75000"/>
                  </a:srgbClr>
                </a:solidFill>
              </a:rPr>
              <a:t>Full Type Approved Dual Band Embedded GPRS Module (GSM 900/1800/1900) with RS232 interface on CMOS level and AT command set.</a:t>
            </a:r>
          </a:p>
        </p:txBody>
      </p:sp>
    </p:spTree>
    <p:extLst>
      <p:ext uri="{BB962C8B-B14F-4D97-AF65-F5344CB8AC3E}">
        <p14:creationId xmlns:p14="http://schemas.microsoft.com/office/powerpoint/2010/main" val="29336164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GM862-GPRS </a:t>
            </a:r>
            <a:r>
              <a:rPr lang="en-US" dirty="0" smtClean="0"/>
              <a:t>module</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22196" y="1905000"/>
            <a:ext cx="2823681" cy="25908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TextBox 4"/>
          <p:cNvSpPr txBox="1"/>
          <p:nvPr/>
        </p:nvSpPr>
        <p:spPr>
          <a:xfrm>
            <a:off x="381000" y="1828800"/>
            <a:ext cx="5257800" cy="2585323"/>
          </a:xfrm>
          <a:prstGeom prst="rect">
            <a:avLst/>
          </a:prstGeom>
          <a:noFill/>
        </p:spPr>
        <p:txBody>
          <a:bodyPr wrap="square" rtlCol="0">
            <a:spAutoFit/>
          </a:bodyPr>
          <a:lstStyle/>
          <a:p>
            <a:endParaRPr lang="en-US" dirty="0" smtClean="0">
              <a:solidFill>
                <a:prstClr val="black"/>
              </a:solidFill>
            </a:endParaRPr>
          </a:p>
          <a:p>
            <a:r>
              <a:rPr lang="en-US" sz="2400" dirty="0" smtClean="0">
                <a:solidFill>
                  <a:srgbClr val="0F6FC6">
                    <a:lumMod val="75000"/>
                  </a:srgbClr>
                </a:solidFill>
              </a:rPr>
              <a:t>Due </a:t>
            </a:r>
            <a:r>
              <a:rPr lang="en-US" sz="2400" dirty="0">
                <a:solidFill>
                  <a:srgbClr val="0F6FC6">
                    <a:lumMod val="75000"/>
                  </a:srgbClr>
                </a:solidFill>
              </a:rPr>
              <a:t>to the distinct voltage level between the </a:t>
            </a:r>
            <a:r>
              <a:rPr lang="en-US" sz="2400" dirty="0" smtClean="0">
                <a:solidFill>
                  <a:srgbClr val="0F6FC6">
                    <a:lumMod val="75000"/>
                  </a:srgbClr>
                </a:solidFill>
              </a:rPr>
              <a:t>PIC Microcontroller </a:t>
            </a:r>
            <a:r>
              <a:rPr lang="en-US" sz="2400" dirty="0">
                <a:solidFill>
                  <a:srgbClr val="0F6FC6">
                    <a:lumMod val="75000"/>
                  </a:srgbClr>
                </a:solidFill>
              </a:rPr>
              <a:t>and the GPRS module we need an interface circuit between </a:t>
            </a:r>
            <a:r>
              <a:rPr lang="en-US" sz="2400" dirty="0" smtClean="0">
                <a:solidFill>
                  <a:srgbClr val="0F6FC6">
                    <a:lumMod val="75000"/>
                  </a:srgbClr>
                </a:solidFill>
              </a:rPr>
              <a:t>them</a:t>
            </a:r>
            <a:r>
              <a:rPr lang="en-US" sz="2400" dirty="0">
                <a:solidFill>
                  <a:srgbClr val="0F6FC6">
                    <a:lumMod val="75000"/>
                  </a:srgbClr>
                </a:solidFill>
              </a:rPr>
              <a:t>;</a:t>
            </a:r>
            <a:r>
              <a:rPr lang="en-US" sz="2400" dirty="0" smtClean="0">
                <a:solidFill>
                  <a:srgbClr val="0F6FC6">
                    <a:lumMod val="75000"/>
                  </a:srgbClr>
                </a:solidFill>
              </a:rPr>
              <a:t> we </a:t>
            </a:r>
            <a:r>
              <a:rPr lang="en-US" sz="2400" dirty="0">
                <a:solidFill>
                  <a:srgbClr val="0F6FC6">
                    <a:lumMod val="75000"/>
                  </a:srgbClr>
                </a:solidFill>
              </a:rPr>
              <a:t>will use the following circuit (KIT) for GPRS modem for purpose of </a:t>
            </a:r>
            <a:r>
              <a:rPr lang="en-US" sz="2400" dirty="0" smtClean="0">
                <a:solidFill>
                  <a:srgbClr val="0F6FC6">
                    <a:lumMod val="75000"/>
                  </a:srgbClr>
                </a:solidFill>
              </a:rPr>
              <a:t>interfacing. </a:t>
            </a:r>
            <a:endParaRPr lang="en-US" sz="2400" dirty="0">
              <a:solidFill>
                <a:srgbClr val="0F6FC6">
                  <a:lumMod val="75000"/>
                </a:srgbClr>
              </a:solidFill>
            </a:endParaRPr>
          </a:p>
        </p:txBody>
      </p:sp>
      <p:sp>
        <p:nvSpPr>
          <p:cNvPr id="3" name="TextBox 2"/>
          <p:cNvSpPr txBox="1"/>
          <p:nvPr/>
        </p:nvSpPr>
        <p:spPr>
          <a:xfrm>
            <a:off x="381000" y="4876800"/>
            <a:ext cx="8534400" cy="1569660"/>
          </a:xfrm>
          <a:prstGeom prst="rect">
            <a:avLst/>
          </a:prstGeom>
          <a:noFill/>
        </p:spPr>
        <p:txBody>
          <a:bodyPr wrap="square" rtlCol="0">
            <a:spAutoFit/>
          </a:bodyPr>
          <a:lstStyle/>
          <a:p>
            <a:r>
              <a:rPr lang="en-US" sz="2400" dirty="0" smtClean="0">
                <a:solidFill>
                  <a:srgbClr val="0F6FC6">
                    <a:lumMod val="75000"/>
                  </a:srgbClr>
                </a:solidFill>
              </a:rPr>
              <a:t>We </a:t>
            </a:r>
            <a:r>
              <a:rPr lang="en-US" sz="2400" dirty="0">
                <a:solidFill>
                  <a:srgbClr val="0F6FC6">
                    <a:lumMod val="75000"/>
                  </a:srgbClr>
                </a:solidFill>
              </a:rPr>
              <a:t>use the AT command in order to make this device send data from PIC microcontroller into PC </a:t>
            </a:r>
            <a:r>
              <a:rPr lang="en-US" sz="2400" dirty="0" smtClean="0">
                <a:solidFill>
                  <a:srgbClr val="0F6FC6">
                    <a:lumMod val="75000"/>
                  </a:srgbClr>
                </a:solidFill>
              </a:rPr>
              <a:t>server by SMS.           </a:t>
            </a:r>
          </a:p>
          <a:p>
            <a:r>
              <a:rPr lang="en-US" sz="2400" dirty="0">
                <a:solidFill>
                  <a:srgbClr val="0F6FC6">
                    <a:lumMod val="75000"/>
                  </a:srgbClr>
                </a:solidFill>
              </a:rPr>
              <a:t>T</a:t>
            </a:r>
            <a:r>
              <a:rPr lang="en-US" sz="2400" dirty="0" smtClean="0">
                <a:solidFill>
                  <a:srgbClr val="0F6FC6">
                    <a:lumMod val="75000"/>
                  </a:srgbClr>
                </a:solidFill>
              </a:rPr>
              <a:t>he </a:t>
            </a:r>
            <a:r>
              <a:rPr lang="en-US" sz="2400" dirty="0">
                <a:solidFill>
                  <a:srgbClr val="0F6FC6">
                    <a:lumMod val="75000"/>
                  </a:srgbClr>
                </a:solidFill>
              </a:rPr>
              <a:t>AT command is array of characters (string) send </a:t>
            </a:r>
            <a:r>
              <a:rPr lang="en-US" sz="2400" dirty="0" smtClean="0">
                <a:solidFill>
                  <a:srgbClr val="0F6FC6">
                    <a:lumMod val="75000"/>
                  </a:srgbClr>
                </a:solidFill>
              </a:rPr>
              <a:t>to GM862 </a:t>
            </a:r>
            <a:r>
              <a:rPr lang="en-US" sz="2400" dirty="0">
                <a:solidFill>
                  <a:srgbClr val="0F6FC6">
                    <a:lumMod val="75000"/>
                  </a:srgbClr>
                </a:solidFill>
              </a:rPr>
              <a:t>by serial cabal from PIC microcontroller.</a:t>
            </a:r>
          </a:p>
        </p:txBody>
      </p:sp>
    </p:spTree>
    <p:extLst>
      <p:ext uri="{BB962C8B-B14F-4D97-AF65-F5344CB8AC3E}">
        <p14:creationId xmlns:p14="http://schemas.microsoft.com/office/powerpoint/2010/main" val="261280009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solidFill>
                  <a:srgbClr val="04617B"/>
                </a:solidFill>
              </a:rPr>
              <a:t>The Microcontroller </a:t>
            </a:r>
            <a:r>
              <a:rPr lang="en-US" dirty="0">
                <a:solidFill>
                  <a:srgbClr val="04617B"/>
                </a:solidFill>
              </a:rPr>
              <a:t>(</a:t>
            </a:r>
            <a:r>
              <a:rPr lang="en-US" dirty="0" smtClean="0">
                <a:solidFill>
                  <a:srgbClr val="04617B"/>
                </a:solidFill>
              </a:rPr>
              <a:t>PIC16F877)</a:t>
            </a:r>
            <a:endParaRPr lang="en-US" dirty="0"/>
          </a:p>
        </p:txBody>
      </p:sp>
      <p:sp>
        <p:nvSpPr>
          <p:cNvPr id="7" name="Rounded Rectangle 6"/>
          <p:cNvSpPr/>
          <p:nvPr/>
        </p:nvSpPr>
        <p:spPr>
          <a:xfrm>
            <a:off x="228600" y="1600200"/>
            <a:ext cx="4343400" cy="5029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64" y="1868487"/>
            <a:ext cx="4486275" cy="449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657600"/>
            <a:ext cx="4456113"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410200" y="1600200"/>
            <a:ext cx="247650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852425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Readings of </a:t>
            </a:r>
            <a:r>
              <a:rPr lang="en-US" dirty="0" smtClean="0"/>
              <a:t>Meters</a:t>
            </a:r>
            <a:endParaRPr lang="en-US" dirty="0"/>
          </a:p>
        </p:txBody>
      </p:sp>
      <p:sp>
        <p:nvSpPr>
          <p:cNvPr id="3" name="Content Placeholder 2"/>
          <p:cNvSpPr>
            <a:spLocks noGrp="1"/>
          </p:cNvSpPr>
          <p:nvPr>
            <p:ph idx="1"/>
          </p:nvPr>
        </p:nvSpPr>
        <p:spPr/>
        <p:txBody>
          <a:bodyPr/>
          <a:lstStyle/>
          <a:p>
            <a:r>
              <a:rPr lang="en-US" dirty="0" smtClean="0">
                <a:solidFill>
                  <a:schemeClr val="accent1">
                    <a:lumMod val="75000"/>
                  </a:schemeClr>
                </a:solidFill>
              </a:rPr>
              <a:t>The Distribution Companies employs </a:t>
            </a:r>
            <a:r>
              <a:rPr lang="en-US" dirty="0">
                <a:solidFill>
                  <a:schemeClr val="accent1">
                    <a:lumMod val="75000"/>
                  </a:schemeClr>
                </a:solidFill>
              </a:rPr>
              <a:t>a lot of people to account and monitor the residential and industrial </a:t>
            </a:r>
            <a:r>
              <a:rPr lang="en-US" dirty="0" smtClean="0">
                <a:solidFill>
                  <a:schemeClr val="accent1">
                    <a:lumMod val="75000"/>
                  </a:schemeClr>
                </a:solidFill>
              </a:rPr>
              <a:t>load</a:t>
            </a:r>
            <a:r>
              <a:rPr lang="en-US" dirty="0">
                <a:solidFill>
                  <a:schemeClr val="accent1">
                    <a:lumMod val="75000"/>
                  </a:schemeClr>
                </a:solidFill>
              </a:rPr>
              <a:t>, these human </a:t>
            </a:r>
            <a:r>
              <a:rPr lang="en-US" dirty="0" smtClean="0">
                <a:solidFill>
                  <a:schemeClr val="accent1">
                    <a:lumMod val="75000"/>
                  </a:schemeClr>
                </a:solidFill>
              </a:rPr>
              <a:t>resources </a:t>
            </a:r>
            <a:r>
              <a:rPr lang="en-US" dirty="0">
                <a:solidFill>
                  <a:schemeClr val="accent1">
                    <a:lumMod val="75000"/>
                  </a:schemeClr>
                </a:solidFill>
              </a:rPr>
              <a:t>needs </a:t>
            </a:r>
            <a:r>
              <a:rPr lang="en-US" dirty="0" smtClean="0">
                <a:solidFill>
                  <a:schemeClr val="accent1">
                    <a:lumMod val="75000"/>
                  </a:schemeClr>
                </a:solidFill>
              </a:rPr>
              <a:t>salaries.</a:t>
            </a:r>
          </a:p>
          <a:p>
            <a:r>
              <a:rPr lang="en-US" dirty="0">
                <a:solidFill>
                  <a:schemeClr val="accent1">
                    <a:lumMod val="75000"/>
                  </a:schemeClr>
                </a:solidFill>
              </a:rPr>
              <a:t>In our country we </a:t>
            </a:r>
            <a:r>
              <a:rPr lang="en-US" dirty="0" smtClean="0">
                <a:solidFill>
                  <a:schemeClr val="accent1">
                    <a:lumMod val="75000"/>
                  </a:schemeClr>
                </a:solidFill>
              </a:rPr>
              <a:t>have </a:t>
            </a:r>
            <a:r>
              <a:rPr lang="en-US" dirty="0">
                <a:solidFill>
                  <a:schemeClr val="accent1">
                    <a:lumMod val="75000"/>
                  </a:schemeClr>
                </a:solidFill>
              </a:rPr>
              <a:t>two types of KWH meters as following</a:t>
            </a:r>
            <a:r>
              <a:rPr lang="en-US" dirty="0" smtClean="0">
                <a:solidFill>
                  <a:schemeClr val="accent1">
                    <a:lumMod val="75000"/>
                  </a:schemeClr>
                </a:solidFill>
              </a:rPr>
              <a:t>:  </a:t>
            </a:r>
            <a:endParaRPr lang="en-US" dirty="0">
              <a:solidFill>
                <a:schemeClr val="accent1">
                  <a:lumMod val="75000"/>
                </a:schemeClr>
              </a:solidFill>
            </a:endParaRPr>
          </a:p>
          <a:p>
            <a:pPr marL="514350" indent="-514350">
              <a:buFont typeface="+mj-lt"/>
              <a:buAutoNum type="alphaLcParenR"/>
            </a:pPr>
            <a:r>
              <a:rPr lang="en-US" sz="2400" dirty="0" smtClean="0">
                <a:solidFill>
                  <a:schemeClr val="accent1">
                    <a:lumMod val="75000"/>
                  </a:schemeClr>
                </a:solidFill>
              </a:rPr>
              <a:t>Electro-Mechanical </a:t>
            </a:r>
            <a:r>
              <a:rPr lang="en-US" sz="2400" dirty="0">
                <a:solidFill>
                  <a:schemeClr val="accent1">
                    <a:lumMod val="75000"/>
                  </a:schemeClr>
                </a:solidFill>
              </a:rPr>
              <a:t>meters </a:t>
            </a:r>
            <a:r>
              <a:rPr lang="en-US" sz="2400" dirty="0" smtClean="0">
                <a:solidFill>
                  <a:schemeClr val="accent1">
                    <a:lumMod val="75000"/>
                  </a:schemeClr>
                </a:solidFill>
              </a:rPr>
              <a:t>(the number of meters in </a:t>
            </a:r>
            <a:r>
              <a:rPr lang="en-US" sz="2400" dirty="0">
                <a:solidFill>
                  <a:schemeClr val="accent1">
                    <a:lumMod val="75000"/>
                  </a:schemeClr>
                </a:solidFill>
              </a:rPr>
              <a:t>Nablus </a:t>
            </a:r>
            <a:r>
              <a:rPr lang="en-US" sz="2400" dirty="0" smtClean="0">
                <a:solidFill>
                  <a:schemeClr val="accent1">
                    <a:lumMod val="75000"/>
                  </a:schemeClr>
                </a:solidFill>
              </a:rPr>
              <a:t>approx. 40,000).</a:t>
            </a:r>
          </a:p>
          <a:p>
            <a:pPr marL="514350" indent="-514350">
              <a:buFont typeface="+mj-lt"/>
              <a:buAutoNum type="alphaLcParenR"/>
            </a:pPr>
            <a:r>
              <a:rPr lang="en-US" sz="2400" dirty="0" smtClean="0">
                <a:solidFill>
                  <a:schemeClr val="accent1">
                    <a:lumMod val="75000"/>
                  </a:schemeClr>
                </a:solidFill>
              </a:rPr>
              <a:t>Prepayment meters (the number of meters in Nablus approx. 10,000).</a:t>
            </a:r>
          </a:p>
          <a:p>
            <a:pPr marL="0" indent="0">
              <a:buNone/>
            </a:pPr>
            <a:r>
              <a:rPr lang="en-US" sz="2400" dirty="0" smtClean="0">
                <a:solidFill>
                  <a:schemeClr val="accent1">
                    <a:lumMod val="75000"/>
                  </a:schemeClr>
                </a:solidFill>
              </a:rPr>
              <a:t> </a:t>
            </a:r>
            <a:endParaRPr lang="en-US" sz="2400" dirty="0">
              <a:solidFill>
                <a:schemeClr val="accent1">
                  <a:lumMod val="75000"/>
                </a:schemeClr>
              </a:solidFill>
            </a:endParaRPr>
          </a:p>
        </p:txBody>
      </p:sp>
    </p:spTree>
    <p:extLst>
      <p:ext uri="{BB962C8B-B14F-4D97-AF65-F5344CB8AC3E}">
        <p14:creationId xmlns:p14="http://schemas.microsoft.com/office/powerpoint/2010/main" val="324639115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1576099"/>
            <a:ext cx="2328863" cy="377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5800" y="838200"/>
            <a:ext cx="6068291"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387" y="381000"/>
            <a:ext cx="8609013"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0406" y="2300288"/>
            <a:ext cx="1771650"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192418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933" y="5439425"/>
            <a:ext cx="211666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486400"/>
            <a:ext cx="2094807" cy="86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2539" y="5486400"/>
            <a:ext cx="2015661" cy="86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6254" y="831457"/>
            <a:ext cx="8991601" cy="646331"/>
          </a:xfrm>
          <a:prstGeom prst="rect">
            <a:avLst/>
          </a:prstGeom>
          <a:noFill/>
        </p:spPr>
        <p:txBody>
          <a:bodyPr wrap="square" rtlCol="0">
            <a:spAutoFit/>
          </a:bodyPr>
          <a:lstStyle/>
          <a:p>
            <a:pPr lvl="0"/>
            <a:r>
              <a:rPr lang="en-US" sz="3600" dirty="0">
                <a:solidFill>
                  <a:srgbClr val="04617B"/>
                </a:solidFill>
                <a:latin typeface="+mj-lt"/>
                <a:ea typeface="+mj-ea"/>
                <a:cs typeface="+mj-cs"/>
              </a:rPr>
              <a:t>Proteus 7 Professional program Simulation:</a:t>
            </a:r>
          </a:p>
        </p:txBody>
      </p:sp>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3734" y="1676400"/>
            <a:ext cx="5756635" cy="357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498198" y="6324600"/>
            <a:ext cx="483001" cy="369332"/>
          </a:xfrm>
          <a:prstGeom prst="rect">
            <a:avLst/>
          </a:prstGeom>
          <a:noFill/>
        </p:spPr>
        <p:txBody>
          <a:bodyPr wrap="square" rtlCol="0">
            <a:spAutoFit/>
          </a:bodyPr>
          <a:lstStyle/>
          <a:p>
            <a:r>
              <a:rPr lang="en-US" dirty="0" smtClean="0"/>
              <a:t>(a)</a:t>
            </a:r>
            <a:endParaRPr lang="en-US" dirty="0"/>
          </a:p>
        </p:txBody>
      </p:sp>
      <p:sp>
        <p:nvSpPr>
          <p:cNvPr id="7" name="TextBox 6"/>
          <p:cNvSpPr txBox="1"/>
          <p:nvPr/>
        </p:nvSpPr>
        <p:spPr>
          <a:xfrm>
            <a:off x="4419600" y="6324600"/>
            <a:ext cx="609599" cy="369332"/>
          </a:xfrm>
          <a:prstGeom prst="rect">
            <a:avLst/>
          </a:prstGeom>
          <a:noFill/>
        </p:spPr>
        <p:txBody>
          <a:bodyPr wrap="square" rtlCol="0">
            <a:spAutoFit/>
          </a:bodyPr>
          <a:lstStyle/>
          <a:p>
            <a:r>
              <a:rPr lang="en-US" dirty="0" smtClean="0"/>
              <a:t>(b)</a:t>
            </a:r>
            <a:endParaRPr lang="en-US" dirty="0"/>
          </a:p>
        </p:txBody>
      </p:sp>
      <p:sp>
        <p:nvSpPr>
          <p:cNvPr id="8" name="TextBox 7"/>
          <p:cNvSpPr txBox="1"/>
          <p:nvPr/>
        </p:nvSpPr>
        <p:spPr>
          <a:xfrm>
            <a:off x="7239000" y="6336268"/>
            <a:ext cx="533400" cy="369332"/>
          </a:xfrm>
          <a:prstGeom prst="rect">
            <a:avLst/>
          </a:prstGeom>
          <a:noFill/>
        </p:spPr>
        <p:txBody>
          <a:bodyPr wrap="square" rtlCol="0">
            <a:spAutoFit/>
          </a:bodyPr>
          <a:lstStyle/>
          <a:p>
            <a:r>
              <a:rPr lang="en-US" dirty="0" smtClean="0"/>
              <a:t>(c)</a:t>
            </a:r>
            <a:endParaRPr lang="en-US" dirty="0"/>
          </a:p>
        </p:txBody>
      </p:sp>
    </p:spTree>
    <p:extLst>
      <p:ext uri="{BB962C8B-B14F-4D97-AF65-F5344CB8AC3E}">
        <p14:creationId xmlns:p14="http://schemas.microsoft.com/office/powerpoint/2010/main" val="35233501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5923974" cy="4442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4495800"/>
            <a:ext cx="21431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Bent Arrow 4"/>
          <p:cNvSpPr/>
          <p:nvPr/>
        </p:nvSpPr>
        <p:spPr>
          <a:xfrm>
            <a:off x="457200" y="1828800"/>
            <a:ext cx="1828800" cy="2590800"/>
          </a:xfrm>
          <a:prstGeom prst="ben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381000" y="725269"/>
            <a:ext cx="8153400" cy="646331"/>
          </a:xfrm>
          <a:prstGeom prst="rect">
            <a:avLst/>
          </a:prstGeom>
          <a:noFill/>
        </p:spPr>
        <p:txBody>
          <a:bodyPr wrap="square" rtlCol="0">
            <a:spAutoFit/>
          </a:bodyPr>
          <a:lstStyle/>
          <a:p>
            <a:r>
              <a:rPr lang="en-US" sz="3600" dirty="0" smtClean="0">
                <a:solidFill>
                  <a:srgbClr val="04617B"/>
                </a:solidFill>
                <a:latin typeface="+mj-lt"/>
                <a:ea typeface="+mj-ea"/>
                <a:cs typeface="+mj-cs"/>
              </a:rPr>
              <a:t>Control and Communication Unit</a:t>
            </a:r>
            <a:r>
              <a:rPr lang="en-US" dirty="0" smtClean="0"/>
              <a:t> </a:t>
            </a:r>
            <a:r>
              <a:rPr lang="en-US" sz="3600" dirty="0">
                <a:solidFill>
                  <a:srgbClr val="04617B"/>
                </a:solidFill>
                <a:latin typeface="+mj-lt"/>
                <a:ea typeface="+mj-ea"/>
                <a:cs typeface="+mj-cs"/>
              </a:rPr>
              <a:t>:</a:t>
            </a:r>
          </a:p>
        </p:txBody>
      </p:sp>
      <p:sp>
        <p:nvSpPr>
          <p:cNvPr id="3" name="TextBox 2"/>
          <p:cNvSpPr txBox="1"/>
          <p:nvPr/>
        </p:nvSpPr>
        <p:spPr>
          <a:xfrm>
            <a:off x="2857500" y="6107667"/>
            <a:ext cx="5753100" cy="461665"/>
          </a:xfrm>
          <a:prstGeom prst="rect">
            <a:avLst/>
          </a:prstGeom>
          <a:noFill/>
        </p:spPr>
        <p:txBody>
          <a:bodyPr wrap="square" rtlCol="0">
            <a:spAutoFit/>
          </a:bodyPr>
          <a:lstStyle/>
          <a:p>
            <a:r>
              <a:rPr lang="en-US" sz="2400" dirty="0">
                <a:solidFill>
                  <a:srgbClr val="0F6FC6">
                    <a:lumMod val="75000"/>
                  </a:srgbClr>
                </a:solidFill>
                <a:latin typeface="Andalus" pitchFamily="18" charset="-78"/>
                <a:cs typeface="Andalus" pitchFamily="18" charset="-78"/>
              </a:rPr>
              <a:t>P</a:t>
            </a:r>
            <a:r>
              <a:rPr lang="en-US" sz="2000" dirty="0">
                <a:solidFill>
                  <a:srgbClr val="0F6FC6">
                    <a:lumMod val="75000"/>
                  </a:srgbClr>
                </a:solidFill>
                <a:latin typeface="Andalus" pitchFamily="18" charset="-78"/>
                <a:cs typeface="Andalus" pitchFamily="18" charset="-78"/>
              </a:rPr>
              <a:t>max</a:t>
            </a:r>
            <a:r>
              <a:rPr lang="en-US" sz="2400" dirty="0">
                <a:solidFill>
                  <a:srgbClr val="0F6FC6">
                    <a:lumMod val="75000"/>
                  </a:srgbClr>
                </a:solidFill>
                <a:latin typeface="Andalus" pitchFamily="18" charset="-78"/>
                <a:cs typeface="Andalus" pitchFamily="18" charset="-78"/>
              </a:rPr>
              <a:t> = 0.63 </a:t>
            </a:r>
            <a:r>
              <a:rPr lang="en-US" sz="2400" dirty="0" smtClean="0">
                <a:solidFill>
                  <a:srgbClr val="0F6FC6">
                    <a:lumMod val="75000"/>
                  </a:srgbClr>
                </a:solidFill>
                <a:latin typeface="Andalus" pitchFamily="18" charset="-78"/>
                <a:cs typeface="Andalus" pitchFamily="18" charset="-78"/>
              </a:rPr>
              <a:t>watt </a:t>
            </a:r>
            <a:r>
              <a:rPr lang="en-US" sz="2400" dirty="0" smtClean="0">
                <a:solidFill>
                  <a:srgbClr val="0F6FC6">
                    <a:lumMod val="75000"/>
                  </a:srgbClr>
                </a:solidFill>
                <a:latin typeface="Andalus" pitchFamily="18" charset="-78"/>
                <a:cs typeface="Andalus" pitchFamily="18" charset="-78"/>
                <a:sym typeface="Wingdings" pitchFamily="2" charset="2"/>
              </a:rPr>
              <a:t>  E</a:t>
            </a:r>
            <a:r>
              <a:rPr lang="en-US" sz="2000" dirty="0" smtClean="0">
                <a:solidFill>
                  <a:srgbClr val="0F6FC6">
                    <a:lumMod val="75000"/>
                  </a:srgbClr>
                </a:solidFill>
                <a:latin typeface="Andalus" pitchFamily="18" charset="-78"/>
                <a:cs typeface="Andalus" pitchFamily="18" charset="-78"/>
                <a:sym typeface="Wingdings" pitchFamily="2" charset="2"/>
              </a:rPr>
              <a:t>per month </a:t>
            </a:r>
            <a:r>
              <a:rPr lang="en-US" sz="2400" dirty="0" smtClean="0">
                <a:solidFill>
                  <a:srgbClr val="0F6FC6">
                    <a:lumMod val="75000"/>
                  </a:srgbClr>
                </a:solidFill>
                <a:latin typeface="Andalus" pitchFamily="18" charset="-78"/>
                <a:cs typeface="Andalus" pitchFamily="18" charset="-78"/>
                <a:sym typeface="Wingdings" pitchFamily="2" charset="2"/>
              </a:rPr>
              <a:t>=0.45KWH</a:t>
            </a:r>
            <a:endParaRPr lang="en-US" sz="2400" dirty="0">
              <a:solidFill>
                <a:srgbClr val="0F6FC6">
                  <a:lumMod val="75000"/>
                </a:srgbClr>
              </a:solidFill>
              <a:latin typeface="Andalus" pitchFamily="18" charset="-78"/>
              <a:cs typeface="Andalus" pitchFamily="18" charset="-78"/>
            </a:endParaRPr>
          </a:p>
        </p:txBody>
      </p:sp>
      <p:cxnSp>
        <p:nvCxnSpPr>
          <p:cNvPr id="8" name="Straight Connector 7"/>
          <p:cNvCxnSpPr/>
          <p:nvPr/>
        </p:nvCxnSpPr>
        <p:spPr>
          <a:xfrm>
            <a:off x="2743200" y="6107667"/>
            <a:ext cx="563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382000" y="6107667"/>
            <a:ext cx="0" cy="4616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743200" y="6569332"/>
            <a:ext cx="563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743200" y="6107667"/>
            <a:ext cx="0" cy="46166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59906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Nokia PC Suite</a:t>
            </a:r>
            <a:endParaRPr lang="en-US" dirty="0"/>
          </a:p>
        </p:txBody>
      </p:sp>
      <p:sp>
        <p:nvSpPr>
          <p:cNvPr id="3" name="Content Placeholder 2"/>
          <p:cNvSpPr>
            <a:spLocks noGrp="1"/>
          </p:cNvSpPr>
          <p:nvPr>
            <p:ph idx="1"/>
          </p:nvPr>
        </p:nvSpPr>
        <p:spPr>
          <a:xfrm>
            <a:off x="152400" y="1935480"/>
            <a:ext cx="6855764" cy="4389120"/>
          </a:xfrm>
        </p:spPr>
        <p:txBody>
          <a:bodyPr>
            <a:normAutofit/>
          </a:bodyPr>
          <a:lstStyle/>
          <a:p>
            <a:pPr marL="0" indent="0">
              <a:buNone/>
            </a:pPr>
            <a:r>
              <a:rPr lang="en-US" sz="2400" dirty="0">
                <a:solidFill>
                  <a:srgbClr val="0F6FC6">
                    <a:lumMod val="75000"/>
                  </a:srgbClr>
                </a:solidFill>
              </a:rPr>
              <a:t>The main idea in our project is to use another GSM/GPS module, in the Electrical company side in order to send and receive data, which will be controlled by the PC computers there, unfortunately </a:t>
            </a:r>
            <a:r>
              <a:rPr lang="en-US" sz="2400" dirty="0" smtClean="0">
                <a:solidFill>
                  <a:srgbClr val="0F6FC6">
                    <a:lumMod val="75000"/>
                  </a:srgbClr>
                </a:solidFill>
              </a:rPr>
              <a:t> we </a:t>
            </a:r>
            <a:r>
              <a:rPr lang="en-US" sz="2400" dirty="0">
                <a:solidFill>
                  <a:srgbClr val="0F6FC6">
                    <a:lumMod val="75000"/>
                  </a:srgbClr>
                </a:solidFill>
              </a:rPr>
              <a:t>can’t provides another GSM/GPS module, so we will use the mobile NOKIA 7230 due to its capability with </a:t>
            </a:r>
            <a:r>
              <a:rPr lang="en-US" sz="2400" dirty="0" smtClean="0">
                <a:solidFill>
                  <a:srgbClr val="0F6FC6">
                    <a:lumMod val="75000"/>
                  </a:srgbClr>
                </a:solidFill>
              </a:rPr>
              <a:t>Nokia </a:t>
            </a:r>
            <a:r>
              <a:rPr lang="en-US" sz="2400" dirty="0">
                <a:solidFill>
                  <a:srgbClr val="0F6FC6">
                    <a:lumMod val="75000"/>
                  </a:srgbClr>
                </a:solidFill>
              </a:rPr>
              <a:t>PC Suit in transfer and receive messages from PC computer in easy way.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0806" y="2133600"/>
            <a:ext cx="1964594"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8164" y="4114800"/>
            <a:ext cx="1750726"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61990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4617B"/>
                </a:solidFill>
              </a:rPr>
              <a:t>Nokia PC Suite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a:solidFill>
                  <a:srgbClr val="0F6FC6">
                    <a:lumMod val="75000"/>
                  </a:srgbClr>
                </a:solidFill>
              </a:rPr>
              <a:t>We can get the required message from Nokia PC Suit simply as file as following:</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819400"/>
            <a:ext cx="261890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819400"/>
            <a:ext cx="2971800" cy="3505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09800" y="6324600"/>
            <a:ext cx="609600" cy="369332"/>
          </a:xfrm>
          <a:prstGeom prst="rect">
            <a:avLst/>
          </a:prstGeom>
          <a:noFill/>
        </p:spPr>
        <p:txBody>
          <a:bodyPr wrap="square" rtlCol="0">
            <a:spAutoFit/>
          </a:bodyPr>
          <a:lstStyle/>
          <a:p>
            <a:r>
              <a:rPr lang="en-US" dirty="0" smtClean="0"/>
              <a:t>(a)</a:t>
            </a:r>
            <a:endParaRPr lang="en-US" dirty="0"/>
          </a:p>
        </p:txBody>
      </p:sp>
      <p:sp>
        <p:nvSpPr>
          <p:cNvPr id="5" name="TextBox 4"/>
          <p:cNvSpPr txBox="1"/>
          <p:nvPr/>
        </p:nvSpPr>
        <p:spPr>
          <a:xfrm>
            <a:off x="6477000" y="6400800"/>
            <a:ext cx="914400" cy="369332"/>
          </a:xfrm>
          <a:prstGeom prst="rect">
            <a:avLst/>
          </a:prstGeom>
          <a:noFill/>
        </p:spPr>
        <p:txBody>
          <a:bodyPr wrap="square" rtlCol="0">
            <a:spAutoFit/>
          </a:bodyPr>
          <a:lstStyle/>
          <a:p>
            <a:r>
              <a:rPr lang="en-US" dirty="0" smtClean="0"/>
              <a:t>(b)</a:t>
            </a:r>
            <a:endParaRPr lang="en-US" dirty="0"/>
          </a:p>
        </p:txBody>
      </p:sp>
      <p:cxnSp>
        <p:nvCxnSpPr>
          <p:cNvPr id="7" name="Straight Connector 6"/>
          <p:cNvCxnSpPr/>
          <p:nvPr/>
        </p:nvCxnSpPr>
        <p:spPr>
          <a:xfrm>
            <a:off x="1219200" y="2819400"/>
            <a:ext cx="26189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838105" y="2819400"/>
            <a:ext cx="0" cy="3505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1219200" y="6324600"/>
            <a:ext cx="26189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9200" y="2819400"/>
            <a:ext cx="0" cy="3505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181600" y="2819400"/>
            <a:ext cx="297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153400" y="2819400"/>
            <a:ext cx="0" cy="3505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181600" y="6324600"/>
            <a:ext cx="297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181600" y="2819400"/>
            <a:ext cx="0" cy="350519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035141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1143000"/>
          </a:xfrm>
        </p:spPr>
        <p:txBody>
          <a:bodyPr/>
          <a:lstStyle/>
          <a:p>
            <a:r>
              <a:rPr lang="en-US" dirty="0"/>
              <a:t>C# programming language:</a:t>
            </a:r>
          </a:p>
        </p:txBody>
      </p:sp>
      <p:sp>
        <p:nvSpPr>
          <p:cNvPr id="3" name="Content Placeholder 2"/>
          <p:cNvSpPr>
            <a:spLocks noGrp="1"/>
          </p:cNvSpPr>
          <p:nvPr>
            <p:ph idx="1"/>
          </p:nvPr>
        </p:nvSpPr>
        <p:spPr>
          <a:xfrm>
            <a:off x="457200" y="2286000"/>
            <a:ext cx="8229600" cy="4343400"/>
          </a:xfrm>
        </p:spPr>
        <p:txBody>
          <a:bodyPr>
            <a:normAutofit/>
          </a:bodyPr>
          <a:lstStyle/>
          <a:p>
            <a:pPr marL="0" indent="0">
              <a:buNone/>
            </a:pPr>
            <a:r>
              <a:rPr lang="en-US" sz="2400" dirty="0">
                <a:solidFill>
                  <a:srgbClr val="0F6FC6">
                    <a:lumMod val="75000"/>
                  </a:srgbClr>
                </a:solidFill>
              </a:rPr>
              <a:t>we can in C# build our interface program</a:t>
            </a:r>
          </a:p>
          <a:p>
            <a:pPr marL="514350" indent="-514350">
              <a:buFont typeface="+mj-lt"/>
              <a:buAutoNum type="arabicParenR"/>
            </a:pPr>
            <a:r>
              <a:rPr lang="en-US" sz="2400" dirty="0">
                <a:solidFill>
                  <a:srgbClr val="0F6FC6">
                    <a:lumMod val="75000"/>
                  </a:srgbClr>
                </a:solidFill>
              </a:rPr>
              <a:t>Read the mobile short text messages of each consumer.</a:t>
            </a:r>
          </a:p>
          <a:p>
            <a:pPr marL="514350" indent="-514350">
              <a:buFont typeface="+mj-lt"/>
              <a:buAutoNum type="arabicParenR"/>
            </a:pPr>
            <a:r>
              <a:rPr lang="en-US" sz="2400" dirty="0">
                <a:solidFill>
                  <a:srgbClr val="0F6FC6">
                    <a:lumMod val="75000"/>
                  </a:srgbClr>
                </a:solidFill>
              </a:rPr>
              <a:t>Calculate the total bill for each </a:t>
            </a:r>
            <a:r>
              <a:rPr lang="en-US" sz="2400" dirty="0" smtClean="0">
                <a:solidFill>
                  <a:srgbClr val="0F6FC6">
                    <a:lumMod val="75000"/>
                  </a:srgbClr>
                </a:solidFill>
              </a:rPr>
              <a:t>consumer.</a:t>
            </a:r>
          </a:p>
          <a:p>
            <a:pPr marL="0" indent="0">
              <a:buNone/>
            </a:pPr>
            <a:r>
              <a:rPr lang="en-US" sz="2400" dirty="0">
                <a:solidFill>
                  <a:schemeClr val="tx2">
                    <a:lumMod val="50000"/>
                  </a:schemeClr>
                </a:solidFill>
              </a:rPr>
              <a:t>In </a:t>
            </a:r>
            <a:r>
              <a:rPr lang="en-US" sz="2400" dirty="0" smtClean="0">
                <a:solidFill>
                  <a:schemeClr val="tx2">
                    <a:lumMod val="50000"/>
                  </a:schemeClr>
                </a:solidFill>
              </a:rPr>
              <a:t>Nablus </a:t>
            </a:r>
            <a:r>
              <a:rPr lang="en-US" sz="2400" dirty="0">
                <a:solidFill>
                  <a:schemeClr val="tx2">
                    <a:lumMod val="50000"/>
                  </a:schemeClr>
                </a:solidFill>
              </a:rPr>
              <a:t>:</a:t>
            </a:r>
          </a:p>
          <a:p>
            <a:pPr marL="0" indent="0">
              <a:buNone/>
            </a:pPr>
            <a:r>
              <a:rPr lang="en-US" sz="2400" dirty="0" smtClean="0">
                <a:solidFill>
                  <a:srgbClr val="0F6FC6">
                    <a:lumMod val="75000"/>
                  </a:srgbClr>
                </a:solidFill>
              </a:rPr>
              <a:t>       </a:t>
            </a:r>
          </a:p>
          <a:p>
            <a:pPr marL="0" indent="0">
              <a:buNone/>
            </a:pPr>
            <a:endParaRPr lang="en-US" sz="2400" dirty="0">
              <a:solidFill>
                <a:srgbClr val="0F6FC6">
                  <a:lumMod val="75000"/>
                </a:srgbClr>
              </a:solidFill>
            </a:endParaRPr>
          </a:p>
        </p:txBody>
      </p:sp>
      <p:sp>
        <p:nvSpPr>
          <p:cNvPr id="4" name="TextBox 3"/>
          <p:cNvSpPr txBox="1"/>
          <p:nvPr/>
        </p:nvSpPr>
        <p:spPr>
          <a:xfrm>
            <a:off x="457200" y="4034135"/>
            <a:ext cx="8336084" cy="461665"/>
          </a:xfrm>
          <a:prstGeom prst="rect">
            <a:avLst/>
          </a:prstGeom>
          <a:noFill/>
        </p:spPr>
        <p:txBody>
          <a:bodyPr wrap="square" rtlCol="0">
            <a:spAutoFit/>
          </a:bodyPr>
          <a:lstStyle/>
          <a:p>
            <a:r>
              <a:rPr lang="en-US" sz="2400" dirty="0">
                <a:solidFill>
                  <a:schemeClr val="tx2">
                    <a:lumMod val="50000"/>
                  </a:schemeClr>
                </a:solidFill>
              </a:rPr>
              <a:t>Total bill = </a:t>
            </a:r>
            <a:r>
              <a:rPr lang="en-US" sz="2400" dirty="0" smtClean="0">
                <a:solidFill>
                  <a:schemeClr val="tx2">
                    <a:lumMod val="50000"/>
                  </a:schemeClr>
                </a:solidFill>
              </a:rPr>
              <a:t>[(Energy </a:t>
            </a:r>
            <a:r>
              <a:rPr lang="en-US" sz="2400" dirty="0">
                <a:solidFill>
                  <a:schemeClr val="tx2">
                    <a:lumMod val="50000"/>
                  </a:schemeClr>
                </a:solidFill>
              </a:rPr>
              <a:t>-20KWH)*the cost per </a:t>
            </a:r>
            <a:r>
              <a:rPr lang="en-US" sz="2400" dirty="0" smtClean="0">
                <a:solidFill>
                  <a:schemeClr val="tx2">
                    <a:lumMod val="50000"/>
                  </a:schemeClr>
                </a:solidFill>
              </a:rPr>
              <a:t>KWH] + 11.68NIS</a:t>
            </a:r>
            <a:endParaRPr lang="en-US" sz="2400" dirty="0">
              <a:solidFill>
                <a:schemeClr val="tx2">
                  <a:lumMod val="5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88017071"/>
              </p:ext>
            </p:extLst>
          </p:nvPr>
        </p:nvGraphicFramePr>
        <p:xfrm>
          <a:off x="1524000" y="4724400"/>
          <a:ext cx="6096000" cy="1483360"/>
        </p:xfrm>
        <a:graphic>
          <a:graphicData uri="http://schemas.openxmlformats.org/drawingml/2006/table">
            <a:tbl>
              <a:tblPr firstRow="1" bandRow="1">
                <a:tableStyleId>{22838BEF-8BB2-4498-84A7-C5851F593DF1}</a:tableStyleId>
              </a:tblPr>
              <a:tblGrid>
                <a:gridCol w="3048000"/>
                <a:gridCol w="3048000"/>
              </a:tblGrid>
              <a:tr h="370840">
                <a:tc>
                  <a:txBody>
                    <a:bodyPr/>
                    <a:lstStyle/>
                    <a:p>
                      <a:pPr algn="ctr"/>
                      <a:r>
                        <a:rPr lang="en-US" dirty="0" smtClean="0"/>
                        <a:t>The Energy Consumption</a:t>
                      </a:r>
                      <a:endParaRPr lang="en-US" dirty="0"/>
                    </a:p>
                  </a:txBody>
                  <a:tcPr/>
                </a:tc>
                <a:tc>
                  <a:txBody>
                    <a:bodyPr/>
                    <a:lstStyle/>
                    <a:p>
                      <a:pPr algn="ctr"/>
                      <a:r>
                        <a:rPr lang="en-US" dirty="0" smtClean="0"/>
                        <a:t>The Cost per HWH</a:t>
                      </a:r>
                      <a:endParaRPr lang="en-US" dirty="0"/>
                    </a:p>
                  </a:txBody>
                  <a:tcPr/>
                </a:tc>
              </a:tr>
              <a:tr h="370840">
                <a:tc>
                  <a:txBody>
                    <a:bodyPr/>
                    <a:lstStyle/>
                    <a:p>
                      <a:pPr algn="ctr"/>
                      <a:r>
                        <a:rPr lang="en-US" dirty="0" smtClean="0"/>
                        <a:t>(0-100)</a:t>
                      </a:r>
                      <a:endParaRPr lang="en-US" dirty="0"/>
                    </a:p>
                  </a:txBody>
                  <a:tcPr/>
                </a:tc>
                <a:tc>
                  <a:txBody>
                    <a:bodyPr/>
                    <a:lstStyle/>
                    <a:p>
                      <a:pPr algn="ctr"/>
                      <a:r>
                        <a:rPr lang="en-US" dirty="0" smtClean="0"/>
                        <a:t>0.4818 NIS/KWH</a:t>
                      </a:r>
                      <a:endParaRPr lang="en-US" dirty="0"/>
                    </a:p>
                  </a:txBody>
                  <a:tcPr/>
                </a:tc>
              </a:tr>
              <a:tr h="370840">
                <a:tc>
                  <a:txBody>
                    <a:bodyPr/>
                    <a:lstStyle/>
                    <a:p>
                      <a:pPr algn="ctr"/>
                      <a:r>
                        <a:rPr lang="en-US" dirty="0" smtClean="0"/>
                        <a:t>(101-200)</a:t>
                      </a:r>
                      <a:endParaRPr lang="en-US" dirty="0"/>
                    </a:p>
                  </a:txBody>
                  <a:tcPr/>
                </a:tc>
                <a:tc>
                  <a:txBody>
                    <a:bodyPr/>
                    <a:lstStyle/>
                    <a:p>
                      <a:pPr algn="ctr"/>
                      <a:r>
                        <a:rPr lang="en-US" dirty="0" smtClean="0"/>
                        <a:t>0.536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NIS/KWH</a:t>
                      </a:r>
                      <a:endParaRPr lang="en-US" dirty="0"/>
                    </a:p>
                  </a:txBody>
                  <a:tcPr/>
                </a:tc>
              </a:tr>
              <a:tr h="370840">
                <a:tc>
                  <a:txBody>
                    <a:bodyPr/>
                    <a:lstStyle/>
                    <a:p>
                      <a:pPr algn="ctr"/>
                      <a:r>
                        <a:rPr lang="en-US" dirty="0" smtClean="0"/>
                        <a:t>More than 201</a:t>
                      </a:r>
                      <a:endParaRPr lang="en-US" dirty="0"/>
                    </a:p>
                  </a:txBody>
                  <a:tcPr/>
                </a:tc>
                <a:tc>
                  <a:txBody>
                    <a:bodyPr/>
                    <a:lstStyle/>
                    <a:p>
                      <a:pPr algn="ctr"/>
                      <a:r>
                        <a:rPr lang="en-US" dirty="0" smtClean="0"/>
                        <a:t>0.5655 </a:t>
                      </a:r>
                      <a:r>
                        <a:rPr kumimoji="0" lang="en-US" sz="1800" b="0" i="0" u="none" strike="noStrike" kern="1200" cap="none" spc="0" normalizeH="0" baseline="0" noProof="0" dirty="0" smtClean="0">
                          <a:ln>
                            <a:noFill/>
                          </a:ln>
                          <a:solidFill>
                            <a:prstClr val="black"/>
                          </a:solidFill>
                          <a:effectLst/>
                          <a:uLnTx/>
                          <a:uFillTx/>
                          <a:latin typeface="+mn-lt"/>
                          <a:ea typeface="+mn-ea"/>
                          <a:cs typeface="+mn-cs"/>
                        </a:rPr>
                        <a:t>NIS/KWH</a:t>
                      </a:r>
                      <a:endParaRPr lang="en-US" dirty="0"/>
                    </a:p>
                  </a:txBody>
                  <a:tcPr/>
                </a:tc>
              </a:tr>
            </a:tbl>
          </a:graphicData>
        </a:graphic>
      </p:graphicFrame>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603664"/>
            <a:ext cx="3383084" cy="60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310523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I</a:t>
            </a:r>
            <a:r>
              <a:rPr lang="en-US" dirty="0" smtClean="0"/>
              <a:t>nterface </a:t>
            </a:r>
            <a:r>
              <a:rPr lang="en-US" dirty="0"/>
              <a:t>P</a:t>
            </a:r>
            <a:r>
              <a:rPr lang="en-US" dirty="0" smtClean="0"/>
              <a:t>rogram</a:t>
            </a:r>
            <a:endParaRPr lang="en-US"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4400" y="2286000"/>
            <a:ext cx="42672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0" y="2286000"/>
            <a:ext cx="410845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905000" y="5086290"/>
            <a:ext cx="762000" cy="400110"/>
          </a:xfrm>
          <a:prstGeom prst="rect">
            <a:avLst/>
          </a:prstGeom>
          <a:noFill/>
        </p:spPr>
        <p:txBody>
          <a:bodyPr wrap="square" rtlCol="0">
            <a:spAutoFit/>
          </a:bodyPr>
          <a:lstStyle/>
          <a:p>
            <a:r>
              <a:rPr lang="en-US" sz="2000" dirty="0" smtClean="0">
                <a:solidFill>
                  <a:schemeClr val="tx2">
                    <a:lumMod val="50000"/>
                  </a:schemeClr>
                </a:solidFill>
              </a:rPr>
              <a:t>(a)</a:t>
            </a:r>
            <a:endParaRPr lang="en-US" sz="2000" dirty="0">
              <a:solidFill>
                <a:schemeClr val="tx2">
                  <a:lumMod val="50000"/>
                </a:schemeClr>
              </a:solidFill>
            </a:endParaRPr>
          </a:p>
        </p:txBody>
      </p:sp>
      <p:sp>
        <p:nvSpPr>
          <p:cNvPr id="5" name="TextBox 4"/>
          <p:cNvSpPr txBox="1"/>
          <p:nvPr/>
        </p:nvSpPr>
        <p:spPr>
          <a:xfrm>
            <a:off x="6629400" y="5086290"/>
            <a:ext cx="762000" cy="400110"/>
          </a:xfrm>
          <a:prstGeom prst="rect">
            <a:avLst/>
          </a:prstGeom>
          <a:noFill/>
        </p:spPr>
        <p:txBody>
          <a:bodyPr wrap="square" rtlCol="0">
            <a:spAutoFit/>
          </a:bodyPr>
          <a:lstStyle/>
          <a:p>
            <a:r>
              <a:rPr lang="en-US" sz="2000" dirty="0" smtClean="0">
                <a:solidFill>
                  <a:schemeClr val="tx2">
                    <a:lumMod val="50000"/>
                  </a:schemeClr>
                </a:solidFill>
              </a:rPr>
              <a:t>(b)</a:t>
            </a:r>
            <a:endParaRPr lang="en-US" sz="2000" dirty="0">
              <a:solidFill>
                <a:schemeClr val="tx2">
                  <a:lumMod val="50000"/>
                </a:schemeClr>
              </a:solidFill>
            </a:endParaRPr>
          </a:p>
        </p:txBody>
      </p:sp>
    </p:spTree>
    <p:extLst>
      <p:ext uri="{BB962C8B-B14F-4D97-AF65-F5344CB8AC3E}">
        <p14:creationId xmlns:p14="http://schemas.microsoft.com/office/powerpoint/2010/main" val="15193678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229600" cy="457200"/>
          </a:xfrm>
        </p:spPr>
        <p:txBody>
          <a:bodyPr>
            <a:noAutofit/>
          </a:bodyPr>
          <a:lstStyle/>
          <a:p>
            <a:r>
              <a:rPr lang="en-US" dirty="0" smtClean="0"/>
              <a:t>Model Simulator </a:t>
            </a:r>
            <a:endParaRPr lang="en-US"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524000"/>
            <a:ext cx="6705600" cy="5027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09353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352" y="1371600"/>
            <a:ext cx="7772400" cy="1828800"/>
          </a:xfrm>
        </p:spPr>
        <p:txBody>
          <a:bodyPr/>
          <a:lstStyle/>
          <a:p>
            <a:pPr algn="ctr"/>
            <a:r>
              <a:rPr lang="en-US" sz="9600" dirty="0" smtClean="0">
                <a:latin typeface="Andalus" pitchFamily="18" charset="-78"/>
                <a:cs typeface="Andalus" pitchFamily="18" charset="-78"/>
              </a:rPr>
              <a:t>T</a:t>
            </a:r>
            <a:r>
              <a:rPr sz="9600" dirty="0" smtClean="0">
                <a:latin typeface="Andalus" pitchFamily="18" charset="-78"/>
                <a:cs typeface="Andalus" pitchFamily="18" charset="-78"/>
              </a:rPr>
              <a:t>hank You</a:t>
            </a:r>
            <a:endParaRPr lang="en-US" sz="9600" dirty="0">
              <a:latin typeface="Andalus" pitchFamily="18" charset="-78"/>
              <a:cs typeface="Andalus" pitchFamily="18"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200400"/>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913628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losses in Distribution Networks</a:t>
            </a:r>
            <a:endParaRPr lang="en-US" dirty="0"/>
          </a:p>
        </p:txBody>
      </p:sp>
      <p:sp>
        <p:nvSpPr>
          <p:cNvPr id="3" name="Content Placeholder 2"/>
          <p:cNvSpPr>
            <a:spLocks noGrp="1"/>
          </p:cNvSpPr>
          <p:nvPr>
            <p:ph idx="1"/>
          </p:nvPr>
        </p:nvSpPr>
        <p:spPr/>
        <p:txBody>
          <a:bodyPr/>
          <a:lstStyle/>
          <a:p>
            <a:r>
              <a:rPr lang="en-US" dirty="0" smtClean="0">
                <a:solidFill>
                  <a:schemeClr val="accent1">
                    <a:lumMod val="75000"/>
                  </a:schemeClr>
                </a:solidFill>
              </a:rPr>
              <a:t>The Electrical Distribution Companies in Palestine suffer from high electrical losses up to 20% from total energy consumption.</a:t>
            </a:r>
          </a:p>
          <a:p>
            <a:r>
              <a:rPr lang="en-US" dirty="0" smtClean="0">
                <a:solidFill>
                  <a:schemeClr val="accent1">
                    <a:lumMod val="75000"/>
                  </a:schemeClr>
                </a:solidFill>
              </a:rPr>
              <a:t>The electrical losses are two types as following:</a:t>
            </a:r>
          </a:p>
          <a:p>
            <a:pPr marL="514350" indent="-514350">
              <a:buFont typeface="+mj-lt"/>
              <a:buAutoNum type="alphaLcParenR"/>
            </a:pPr>
            <a:r>
              <a:rPr lang="en-US" sz="2400" dirty="0" smtClean="0">
                <a:solidFill>
                  <a:schemeClr val="accent1">
                    <a:lumMod val="75000"/>
                  </a:schemeClr>
                </a:solidFill>
              </a:rPr>
              <a:t>Technical losses: the losses dissipated  in elements of the Network(up to 12%).</a:t>
            </a:r>
          </a:p>
          <a:p>
            <a:pPr marL="514350" indent="-514350">
              <a:buFont typeface="+mj-lt"/>
              <a:buAutoNum type="alphaLcParenR"/>
            </a:pPr>
            <a:r>
              <a:rPr lang="en-US" sz="2400" dirty="0" smtClean="0">
                <a:solidFill>
                  <a:schemeClr val="accent1">
                    <a:lumMod val="75000"/>
                  </a:schemeClr>
                </a:solidFill>
              </a:rPr>
              <a:t>Non-Technical losses: the losses in electrical energy </a:t>
            </a:r>
            <a:r>
              <a:rPr lang="en-US" sz="2400" dirty="0">
                <a:solidFill>
                  <a:schemeClr val="accent1">
                    <a:lumMod val="75000"/>
                  </a:schemeClr>
                </a:solidFill>
              </a:rPr>
              <a:t>because </a:t>
            </a:r>
            <a:r>
              <a:rPr lang="en-US" sz="2400" dirty="0" smtClean="0">
                <a:solidFill>
                  <a:schemeClr val="accent1">
                    <a:lumMod val="75000"/>
                  </a:schemeClr>
                </a:solidFill>
              </a:rPr>
              <a:t>of the errors </a:t>
            </a:r>
            <a:r>
              <a:rPr lang="en-US" sz="2400" dirty="0">
                <a:solidFill>
                  <a:schemeClr val="accent1">
                    <a:lumMod val="75000"/>
                  </a:schemeClr>
                </a:solidFill>
              </a:rPr>
              <a:t>in </a:t>
            </a:r>
            <a:r>
              <a:rPr lang="en-US" sz="2400" dirty="0" smtClean="0">
                <a:solidFill>
                  <a:schemeClr val="accent1">
                    <a:lumMod val="75000"/>
                  </a:schemeClr>
                </a:solidFill>
              </a:rPr>
              <a:t>KWH meter’s or electricity theft(up to 8%).</a:t>
            </a:r>
            <a:endParaRPr lang="en-US" sz="2400" dirty="0">
              <a:solidFill>
                <a:schemeClr val="accent1">
                  <a:lumMod val="75000"/>
                </a:schemeClr>
              </a:solidFill>
            </a:endParaRPr>
          </a:p>
        </p:txBody>
      </p:sp>
    </p:spTree>
    <p:extLst>
      <p:ext uri="{BB962C8B-B14F-4D97-AF65-F5344CB8AC3E}">
        <p14:creationId xmlns:p14="http://schemas.microsoft.com/office/powerpoint/2010/main" val="15440074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K.W.H Meter Monitoring</a:t>
            </a:r>
            <a:endParaRPr lang="en-US" dirty="0"/>
          </a:p>
        </p:txBody>
      </p:sp>
      <p:sp>
        <p:nvSpPr>
          <p:cNvPr id="3" name="Content Placeholder 2"/>
          <p:cNvSpPr>
            <a:spLocks noGrp="1"/>
          </p:cNvSpPr>
          <p:nvPr>
            <p:ph idx="1"/>
          </p:nvPr>
        </p:nvSpPr>
        <p:spPr/>
        <p:txBody>
          <a:bodyPr/>
          <a:lstStyle/>
          <a:p>
            <a:endParaRPr lang="en-US" dirty="0" smtClean="0">
              <a:solidFill>
                <a:schemeClr val="accent1">
                  <a:lumMod val="75000"/>
                </a:schemeClr>
              </a:solidFill>
            </a:endParaRPr>
          </a:p>
          <a:p>
            <a:r>
              <a:rPr lang="en-US" dirty="0" smtClean="0">
                <a:solidFill>
                  <a:schemeClr val="accent1">
                    <a:lumMod val="75000"/>
                  </a:schemeClr>
                </a:solidFill>
              </a:rPr>
              <a:t>In </a:t>
            </a:r>
            <a:r>
              <a:rPr lang="en-US" dirty="0">
                <a:solidFill>
                  <a:schemeClr val="accent1">
                    <a:lumMod val="75000"/>
                  </a:schemeClr>
                </a:solidFill>
              </a:rPr>
              <a:t>our project we will adjust the KWH meter in order to monitor the electrical energy consumption </a:t>
            </a:r>
            <a:r>
              <a:rPr lang="en-US" dirty="0" smtClean="0">
                <a:solidFill>
                  <a:schemeClr val="accent1">
                    <a:lumMod val="75000"/>
                  </a:schemeClr>
                </a:solidFill>
              </a:rPr>
              <a:t>, </a:t>
            </a:r>
            <a:r>
              <a:rPr lang="en-US" dirty="0">
                <a:solidFill>
                  <a:schemeClr val="accent1">
                    <a:lumMod val="75000"/>
                  </a:schemeClr>
                </a:solidFill>
              </a:rPr>
              <a:t>also using communication system to send the data about the energy consumption to the </a:t>
            </a:r>
            <a:r>
              <a:rPr lang="en-US" dirty="0" smtClean="0">
                <a:solidFill>
                  <a:schemeClr val="accent1">
                    <a:lumMod val="75000"/>
                  </a:schemeClr>
                </a:solidFill>
              </a:rPr>
              <a:t>plant monthly.</a:t>
            </a:r>
          </a:p>
          <a:p>
            <a:pPr marL="0" indent="0">
              <a:buNone/>
            </a:pPr>
            <a:endParaRPr lang="en-US" dirty="0" smtClean="0">
              <a:solidFill>
                <a:schemeClr val="accent1">
                  <a:lumMod val="75000"/>
                </a:schemeClr>
              </a:solidFill>
            </a:endParaRPr>
          </a:p>
          <a:p>
            <a:r>
              <a:rPr lang="en-US" dirty="0" smtClean="0">
                <a:solidFill>
                  <a:schemeClr val="accent1">
                    <a:lumMod val="75000"/>
                  </a:schemeClr>
                </a:solidFill>
              </a:rPr>
              <a:t>The </a:t>
            </a:r>
            <a:r>
              <a:rPr lang="en-US" dirty="0">
                <a:solidFill>
                  <a:schemeClr val="accent1">
                    <a:lumMod val="75000"/>
                  </a:schemeClr>
                </a:solidFill>
              </a:rPr>
              <a:t>monitoring system will also detect the illegal consumption of electrical energy by the customer. </a:t>
            </a:r>
          </a:p>
        </p:txBody>
      </p:sp>
    </p:spTree>
    <p:extLst>
      <p:ext uri="{BB962C8B-B14F-4D97-AF65-F5344CB8AC3E}">
        <p14:creationId xmlns:p14="http://schemas.microsoft.com/office/powerpoint/2010/main" val="20997637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 Configuration</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2604854"/>
            <a:ext cx="8229600" cy="3050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96276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 Configuration</a:t>
            </a:r>
          </a:p>
        </p:txBody>
      </p:sp>
      <p:sp>
        <p:nvSpPr>
          <p:cNvPr id="3" name="Content Placeholder 2"/>
          <p:cNvSpPr>
            <a:spLocks noGrp="1"/>
          </p:cNvSpPr>
          <p:nvPr>
            <p:ph idx="1"/>
          </p:nvPr>
        </p:nvSpPr>
        <p:spPr>
          <a:xfrm>
            <a:off x="457200" y="2209800"/>
            <a:ext cx="8229600" cy="4114800"/>
          </a:xfrm>
        </p:spPr>
        <p:txBody>
          <a:bodyPr/>
          <a:lstStyle/>
          <a:p>
            <a:pPr>
              <a:buFont typeface="Wingdings" pitchFamily="2" charset="2"/>
              <a:buChar char="Ø"/>
            </a:pPr>
            <a:r>
              <a:rPr lang="en-US" dirty="0">
                <a:solidFill>
                  <a:schemeClr val="accent1"/>
                </a:solidFill>
              </a:rPr>
              <a:t>Photoelectric </a:t>
            </a:r>
            <a:r>
              <a:rPr lang="en-US" dirty="0" smtClean="0">
                <a:solidFill>
                  <a:schemeClr val="accent1"/>
                </a:solidFill>
              </a:rPr>
              <a:t>Sensor.</a:t>
            </a:r>
          </a:p>
          <a:p>
            <a:pPr>
              <a:buFont typeface="Wingdings" pitchFamily="2" charset="2"/>
              <a:buChar char="Ø"/>
            </a:pPr>
            <a:r>
              <a:rPr lang="en-US" dirty="0">
                <a:solidFill>
                  <a:schemeClr val="accent1"/>
                </a:solidFill>
              </a:rPr>
              <a:t>Current </a:t>
            </a:r>
            <a:r>
              <a:rPr lang="en-US" dirty="0" smtClean="0">
                <a:solidFill>
                  <a:schemeClr val="accent1"/>
                </a:solidFill>
              </a:rPr>
              <a:t>Transformer.</a:t>
            </a:r>
          </a:p>
          <a:p>
            <a:pPr>
              <a:buFont typeface="Wingdings" pitchFamily="2" charset="2"/>
              <a:buChar char="Ø"/>
            </a:pPr>
            <a:r>
              <a:rPr lang="en-US" dirty="0" smtClean="0">
                <a:solidFill>
                  <a:schemeClr val="accent1"/>
                </a:solidFill>
              </a:rPr>
              <a:t>Operational </a:t>
            </a:r>
            <a:r>
              <a:rPr lang="en-US" dirty="0">
                <a:solidFill>
                  <a:schemeClr val="accent1"/>
                </a:solidFill>
              </a:rPr>
              <a:t>A</a:t>
            </a:r>
            <a:r>
              <a:rPr lang="en-US" dirty="0" smtClean="0">
                <a:solidFill>
                  <a:schemeClr val="accent1"/>
                </a:solidFill>
              </a:rPr>
              <a:t>mplifiers Circuits.</a:t>
            </a:r>
          </a:p>
          <a:p>
            <a:pPr>
              <a:buFont typeface="Wingdings" pitchFamily="2" charset="2"/>
              <a:buChar char="Ø"/>
            </a:pPr>
            <a:r>
              <a:rPr lang="en-US" dirty="0" smtClean="0">
                <a:solidFill>
                  <a:schemeClr val="accent1"/>
                </a:solidFill>
              </a:rPr>
              <a:t>Rectifier Circuit.</a:t>
            </a:r>
            <a:endParaRPr lang="en-US" dirty="0">
              <a:solidFill>
                <a:schemeClr val="accent1"/>
              </a:solidFill>
            </a:endParaRPr>
          </a:p>
          <a:p>
            <a:pPr>
              <a:buFont typeface="Wingdings" pitchFamily="2" charset="2"/>
              <a:buChar char="Ø"/>
            </a:pPr>
            <a:r>
              <a:rPr lang="en-US" dirty="0" smtClean="0">
                <a:solidFill>
                  <a:schemeClr val="accent1"/>
                </a:solidFill>
              </a:rPr>
              <a:t>The </a:t>
            </a:r>
            <a:r>
              <a:rPr lang="en-US" dirty="0">
                <a:solidFill>
                  <a:schemeClr val="accent1"/>
                </a:solidFill>
              </a:rPr>
              <a:t>GM862-GPRS </a:t>
            </a:r>
            <a:r>
              <a:rPr lang="en-US" dirty="0" smtClean="0">
                <a:solidFill>
                  <a:schemeClr val="accent1"/>
                </a:solidFill>
              </a:rPr>
              <a:t>module.</a:t>
            </a:r>
          </a:p>
          <a:p>
            <a:pPr>
              <a:buFont typeface="Wingdings" pitchFamily="2" charset="2"/>
              <a:buChar char="Ø"/>
            </a:pPr>
            <a:r>
              <a:rPr lang="en-US" dirty="0">
                <a:solidFill>
                  <a:schemeClr val="accent1"/>
                </a:solidFill>
              </a:rPr>
              <a:t>Microcontroller (</a:t>
            </a:r>
            <a:r>
              <a:rPr lang="en-US" dirty="0" smtClean="0">
                <a:solidFill>
                  <a:schemeClr val="accent1"/>
                </a:solidFill>
                <a:latin typeface="Adobe Caslon Pro" pitchFamily="18" charset="0"/>
              </a:rPr>
              <a:t>PIC16F877</a:t>
            </a:r>
            <a:r>
              <a:rPr lang="en-US" dirty="0" smtClean="0">
                <a:solidFill>
                  <a:schemeClr val="accent1"/>
                </a:solidFill>
              </a:rPr>
              <a:t>).</a:t>
            </a:r>
            <a:endParaRPr lang="en-US" dirty="0">
              <a:solidFill>
                <a:schemeClr val="accent1"/>
              </a:solidFill>
            </a:endParaRPr>
          </a:p>
          <a:p>
            <a:pPr>
              <a:buFont typeface="Wingdings" pitchFamily="2" charset="2"/>
              <a:buChar char="Ø"/>
            </a:pPr>
            <a:endParaRPr lang="en-US" dirty="0" smtClean="0">
              <a:solidFill>
                <a:schemeClr val="accent1"/>
              </a:solidFill>
            </a:endParaRPr>
          </a:p>
          <a:p>
            <a:pPr>
              <a:buFont typeface="Wingdings" pitchFamily="2" charset="2"/>
              <a:buChar char="Ø"/>
            </a:pPr>
            <a:endParaRPr lang="en-US" dirty="0">
              <a:solidFill>
                <a:schemeClr val="accent1"/>
              </a:solidFill>
            </a:endParaRPr>
          </a:p>
          <a:p>
            <a:pPr>
              <a:buFont typeface="Wingdings" pitchFamily="2" charset="2"/>
              <a:buChar char="Ø"/>
            </a:pPr>
            <a:endParaRPr lang="en-US" dirty="0">
              <a:solidFill>
                <a:schemeClr val="accent1"/>
              </a:solidFill>
            </a:endParaRPr>
          </a:p>
        </p:txBody>
      </p:sp>
    </p:spTree>
    <p:extLst>
      <p:ext uri="{BB962C8B-B14F-4D97-AF65-F5344CB8AC3E}">
        <p14:creationId xmlns:p14="http://schemas.microsoft.com/office/powerpoint/2010/main" val="400743837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Detection of Energy Consumption</a:t>
            </a:r>
            <a:endParaRPr lang="en-US" dirty="0"/>
          </a:p>
        </p:txBody>
      </p:sp>
      <p:sp>
        <p:nvSpPr>
          <p:cNvPr id="3" name="Content Placeholder 2"/>
          <p:cNvSpPr>
            <a:spLocks noGrp="1"/>
          </p:cNvSpPr>
          <p:nvPr>
            <p:ph idx="1"/>
          </p:nvPr>
        </p:nvSpPr>
        <p:spPr>
          <a:xfrm>
            <a:off x="457200" y="1905000"/>
            <a:ext cx="8229600" cy="4389120"/>
          </a:xfrm>
        </p:spPr>
        <p:txBody>
          <a:bodyPr>
            <a:normAutofit/>
          </a:bodyPr>
          <a:lstStyle/>
          <a:p>
            <a:pPr marL="0" indent="0">
              <a:buNone/>
            </a:pPr>
            <a:r>
              <a:rPr lang="en-US" sz="3600" dirty="0">
                <a:solidFill>
                  <a:schemeClr val="tx2"/>
                </a:solidFill>
                <a:latin typeface="+mj-lt"/>
                <a:ea typeface="+mj-ea"/>
                <a:cs typeface="+mj-cs"/>
              </a:rPr>
              <a:t> </a:t>
            </a:r>
            <a:r>
              <a:rPr lang="en-US" sz="3600" dirty="0" smtClean="0">
                <a:solidFill>
                  <a:schemeClr val="tx2"/>
                </a:solidFill>
                <a:latin typeface="+mj-lt"/>
                <a:ea typeface="+mj-ea"/>
                <a:cs typeface="+mj-cs"/>
              </a:rPr>
              <a:t>Electro-Mechanical </a:t>
            </a:r>
            <a:r>
              <a:rPr lang="en-US" sz="3600" dirty="0">
                <a:solidFill>
                  <a:schemeClr val="tx2"/>
                </a:solidFill>
                <a:latin typeface="+mj-lt"/>
                <a:ea typeface="+mj-ea"/>
                <a:cs typeface="+mj-cs"/>
              </a:rPr>
              <a:t>Meter</a:t>
            </a:r>
          </a:p>
        </p:txBody>
      </p:sp>
      <p:pic>
        <p:nvPicPr>
          <p:cNvPr id="4" name="Picture 3" descr="C:\Users\Orwa\Desktop\Single_Phase_Electromechanical_Meter.jpg"/>
          <p:cNvPicPr/>
          <p:nvPr/>
        </p:nvPicPr>
        <p:blipFill>
          <a:blip r:embed="rId2"/>
          <a:srcRect/>
          <a:stretch>
            <a:fillRect/>
          </a:stretch>
        </p:blipFill>
        <p:spPr bwMode="auto">
          <a:xfrm>
            <a:off x="6096000" y="1981200"/>
            <a:ext cx="2750057" cy="3352800"/>
          </a:xfrm>
          <a:prstGeom prst="rect">
            <a:avLst/>
          </a:prstGeom>
          <a:noFill/>
          <a:ln w="9525">
            <a:noFill/>
            <a:miter lim="800000"/>
            <a:headEnd/>
            <a:tailEnd/>
          </a:ln>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438400"/>
            <a:ext cx="4537135" cy="2973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85800" y="5334000"/>
            <a:ext cx="8077200" cy="1200329"/>
          </a:xfrm>
          <a:prstGeom prst="rect">
            <a:avLst/>
          </a:prstGeom>
          <a:noFill/>
        </p:spPr>
        <p:txBody>
          <a:bodyPr wrap="square" rtlCol="0">
            <a:spAutoFit/>
          </a:bodyPr>
          <a:lstStyle/>
          <a:p>
            <a:r>
              <a:rPr lang="en-US" sz="2400" dirty="0" smtClean="0">
                <a:solidFill>
                  <a:schemeClr val="accent1">
                    <a:lumMod val="75000"/>
                  </a:schemeClr>
                </a:solidFill>
              </a:rPr>
              <a:t>Each meter has ratio represent  the number of revolution per Kwh, in our meter this ratio equal  375 rev per Kwh , that means the one revolution  represent (1/375=0.002667Khw).  </a:t>
            </a:r>
            <a:endParaRPr lang="en-US" sz="2400" dirty="0">
              <a:solidFill>
                <a:schemeClr val="accent1">
                  <a:lumMod val="75000"/>
                </a:schemeClr>
              </a:solidFill>
            </a:endParaRPr>
          </a:p>
        </p:txBody>
      </p:sp>
    </p:spTree>
    <p:extLst>
      <p:ext uri="{BB962C8B-B14F-4D97-AF65-F5344CB8AC3E}">
        <p14:creationId xmlns:p14="http://schemas.microsoft.com/office/powerpoint/2010/main" val="1759172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ea typeface="Calibri"/>
                <a:cs typeface="Arial"/>
              </a:rPr>
              <a:t>Reflective Object Sensor (</a:t>
            </a:r>
            <a:r>
              <a:rPr lang="en-US" sz="4400" dirty="0" smtClean="0">
                <a:ea typeface="Calibri"/>
                <a:cs typeface="Arial"/>
              </a:rPr>
              <a:t>QRD1114)</a:t>
            </a:r>
            <a:endParaRPr lang="en-US" sz="4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0263" y="2743200"/>
            <a:ext cx="37338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124200"/>
            <a:ext cx="401916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p:txBody>
          <a:bodyPr/>
          <a:lstStyle/>
          <a:p>
            <a:r>
              <a:rPr lang="en-US" dirty="0" smtClean="0">
                <a:solidFill>
                  <a:schemeClr val="accent1">
                    <a:lumMod val="75000"/>
                  </a:schemeClr>
                </a:solidFill>
              </a:rPr>
              <a:t>In order to detect </a:t>
            </a:r>
            <a:r>
              <a:rPr lang="en-US" dirty="0">
                <a:solidFill>
                  <a:schemeClr val="accent1">
                    <a:lumMod val="75000"/>
                  </a:schemeClr>
                </a:solidFill>
              </a:rPr>
              <a:t>the revolutions of rotating magnetic </a:t>
            </a:r>
            <a:r>
              <a:rPr lang="en-US" dirty="0" smtClean="0">
                <a:solidFill>
                  <a:schemeClr val="accent1">
                    <a:lumMod val="75000"/>
                  </a:schemeClr>
                </a:solidFill>
              </a:rPr>
              <a:t>disk in Electro-Mechanical meters, we will use </a:t>
            </a:r>
            <a:r>
              <a:rPr lang="en-US" dirty="0" smtClean="0">
                <a:solidFill>
                  <a:schemeClr val="accent1">
                    <a:lumMod val="75000"/>
                  </a:schemeClr>
                </a:solidFill>
                <a:latin typeface="Arial" pitchFamily="34" charset="0"/>
                <a:cs typeface="Arial" pitchFamily="34" charset="0"/>
              </a:rPr>
              <a:t>QRD1114 </a:t>
            </a:r>
            <a:r>
              <a:rPr lang="en-US" dirty="0" smtClean="0">
                <a:solidFill>
                  <a:schemeClr val="accent1">
                    <a:lumMod val="75000"/>
                  </a:schemeClr>
                </a:solidFill>
              </a:rPr>
              <a:t>sensor.</a:t>
            </a:r>
            <a:endParaRPr lang="en-US" dirty="0">
              <a:solidFill>
                <a:schemeClr val="accent1">
                  <a:lumMod val="75000"/>
                </a:schemeClr>
              </a:solidFill>
            </a:endParaRPr>
          </a:p>
        </p:txBody>
      </p:sp>
    </p:spTree>
    <p:extLst>
      <p:ext uri="{BB962C8B-B14F-4D97-AF65-F5344CB8AC3E}">
        <p14:creationId xmlns:p14="http://schemas.microsoft.com/office/powerpoint/2010/main" val="321425880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04617B"/>
                </a:solidFill>
                <a:ea typeface="Calibri"/>
                <a:cs typeface="Arial"/>
              </a:rPr>
              <a:t>Reflective Object Sensor (QRD1114)</a:t>
            </a:r>
            <a:endParaRPr lang="en-US" dirty="0"/>
          </a:p>
        </p:txBody>
      </p:sp>
      <p:sp>
        <p:nvSpPr>
          <p:cNvPr id="3" name="Content Placeholder 2"/>
          <p:cNvSpPr>
            <a:spLocks noGrp="1"/>
          </p:cNvSpPr>
          <p:nvPr>
            <p:ph idx="1"/>
          </p:nvPr>
        </p:nvSpPr>
        <p:spPr/>
        <p:txBody>
          <a:bodyPr/>
          <a:lstStyle/>
          <a:p>
            <a:pPr marL="0" indent="0">
              <a:buNone/>
            </a:pPr>
            <a:r>
              <a:rPr lang="en-US" dirty="0">
                <a:solidFill>
                  <a:schemeClr val="accent1">
                    <a:lumMod val="75000"/>
                  </a:schemeClr>
                </a:solidFill>
              </a:rPr>
              <a:t>We will use the following circuit in order to make a dc </a:t>
            </a:r>
            <a:r>
              <a:rPr lang="en-US" dirty="0" smtClean="0">
                <a:solidFill>
                  <a:schemeClr val="accent1">
                    <a:lumMod val="75000"/>
                  </a:schemeClr>
                </a:solidFill>
              </a:rPr>
              <a:t>biasing </a:t>
            </a:r>
            <a:r>
              <a:rPr lang="en-US" dirty="0">
                <a:solidFill>
                  <a:schemeClr val="accent1">
                    <a:lumMod val="75000"/>
                  </a:schemeClr>
                </a:solidFill>
              </a:rPr>
              <a:t>to the phototransistor</a:t>
            </a:r>
            <a:r>
              <a:rPr lang="en-US" dirty="0" smtClean="0">
                <a:solidFill>
                  <a:schemeClr val="accent1">
                    <a:lumMod val="75000"/>
                  </a:schemeClr>
                </a:solidFill>
              </a:rPr>
              <a:t>:</a:t>
            </a:r>
          </a:p>
          <a:p>
            <a:pPr marL="0" indent="0">
              <a:buNone/>
            </a:pPr>
            <a:endParaRPr lang="en-US" dirty="0">
              <a:solidFill>
                <a:schemeClr val="accent1">
                  <a:lumMod val="75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2800350"/>
            <a:ext cx="4714477"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048000"/>
            <a:ext cx="43180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64523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3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4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5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1114</TotalTime>
  <Words>926</Words>
  <Application>Microsoft Office PowerPoint</Application>
  <PresentationFormat>On-screen Show (4:3)</PresentationFormat>
  <Paragraphs>110</Paragraphs>
  <Slides>28</Slides>
  <Notes>1</Notes>
  <HiddenSlides>0</HiddenSlides>
  <MMClips>0</MMClips>
  <ScaleCrop>false</ScaleCrop>
  <HeadingPairs>
    <vt:vector size="4" baseType="variant">
      <vt:variant>
        <vt:lpstr>Theme</vt:lpstr>
      </vt:variant>
      <vt:variant>
        <vt:i4>6</vt:i4>
      </vt:variant>
      <vt:variant>
        <vt:lpstr>Slide Titles</vt:lpstr>
      </vt:variant>
      <vt:variant>
        <vt:i4>28</vt:i4>
      </vt:variant>
    </vt:vector>
  </HeadingPairs>
  <TitlesOfParts>
    <vt:vector size="34" baseType="lpstr">
      <vt:lpstr>Flow</vt:lpstr>
      <vt:lpstr>1_Flow</vt:lpstr>
      <vt:lpstr>2_Flow</vt:lpstr>
      <vt:lpstr>3_Flow</vt:lpstr>
      <vt:lpstr>4_Flow</vt:lpstr>
      <vt:lpstr>5_Flow</vt:lpstr>
      <vt:lpstr>PowerPoint Presentation</vt:lpstr>
      <vt:lpstr>Readings of Meters</vt:lpstr>
      <vt:lpstr>The losses in Distribution Networks</vt:lpstr>
      <vt:lpstr>K.W.H Meter Monitoring</vt:lpstr>
      <vt:lpstr>Hardware Configuration</vt:lpstr>
      <vt:lpstr>Hardware Configuration</vt:lpstr>
      <vt:lpstr>Detection of Energy Consumption</vt:lpstr>
      <vt:lpstr>Reflective Object Sensor (QRD1114)</vt:lpstr>
      <vt:lpstr>Reflective Object Sensor (QRD1114)</vt:lpstr>
      <vt:lpstr>Current Transformer</vt:lpstr>
      <vt:lpstr>Interface with Microcontroller</vt:lpstr>
      <vt:lpstr>Interface with Microcontroller</vt:lpstr>
      <vt:lpstr>Interface with Microcontroller</vt:lpstr>
      <vt:lpstr>Interface with Microcontroller</vt:lpstr>
      <vt:lpstr>Interface with Microcontroller</vt:lpstr>
      <vt:lpstr>GSM System</vt:lpstr>
      <vt:lpstr>The GM862-GPRS module</vt:lpstr>
      <vt:lpstr>The GM862-GPRS module</vt:lpstr>
      <vt:lpstr>The Microcontroller (PIC16F877)</vt:lpstr>
      <vt:lpstr>PowerPoint Presentation</vt:lpstr>
      <vt:lpstr>PowerPoint Presentation</vt:lpstr>
      <vt:lpstr>PowerPoint Presentation</vt:lpstr>
      <vt:lpstr>Nokia PC Suite</vt:lpstr>
      <vt:lpstr>Nokia PC Suite</vt:lpstr>
      <vt:lpstr>C# programming language:</vt:lpstr>
      <vt:lpstr>The Interface Program</vt:lpstr>
      <vt:lpstr>Model Simulator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Arman</dc:creator>
  <cp:lastModifiedBy>Arman</cp:lastModifiedBy>
  <cp:revision>111</cp:revision>
  <dcterms:created xsi:type="dcterms:W3CDTF">2011-12-24T09:09:55Z</dcterms:created>
  <dcterms:modified xsi:type="dcterms:W3CDTF">2012-01-04T19:47:45Z</dcterms:modified>
</cp:coreProperties>
</file>