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notesMasterIdLst>
    <p:notesMasterId r:id="rId37"/>
  </p:notesMasterIdLst>
  <p:sldIdLst>
    <p:sldId id="257" r:id="rId2"/>
    <p:sldId id="256" r:id="rId3"/>
    <p:sldId id="258" r:id="rId4"/>
    <p:sldId id="259" r:id="rId5"/>
    <p:sldId id="260" r:id="rId6"/>
    <p:sldId id="290" r:id="rId7"/>
    <p:sldId id="296" r:id="rId8"/>
    <p:sldId id="295" r:id="rId9"/>
    <p:sldId id="293" r:id="rId10"/>
    <p:sldId id="261" r:id="rId11"/>
    <p:sldId id="262" r:id="rId12"/>
    <p:sldId id="269" r:id="rId13"/>
    <p:sldId id="270" r:id="rId14"/>
    <p:sldId id="271" r:id="rId15"/>
    <p:sldId id="298" r:id="rId16"/>
    <p:sldId id="301" r:id="rId17"/>
    <p:sldId id="297" r:id="rId18"/>
    <p:sldId id="283" r:id="rId19"/>
    <p:sldId id="300" r:id="rId20"/>
    <p:sldId id="274" r:id="rId21"/>
    <p:sldId id="275" r:id="rId22"/>
    <p:sldId id="277" r:id="rId23"/>
    <p:sldId id="278" r:id="rId24"/>
    <p:sldId id="276" r:id="rId25"/>
    <p:sldId id="279" r:id="rId26"/>
    <p:sldId id="281" r:id="rId27"/>
    <p:sldId id="282" r:id="rId28"/>
    <p:sldId id="284" r:id="rId29"/>
    <p:sldId id="302" r:id="rId30"/>
    <p:sldId id="303" r:id="rId31"/>
    <p:sldId id="304" r:id="rId32"/>
    <p:sldId id="305" r:id="rId33"/>
    <p:sldId id="306" r:id="rId34"/>
    <p:sldId id="307" r:id="rId35"/>
    <p:sldId id="308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F9EEB-0CD4-4F09-AE20-C08DE40E917C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7E1014-8755-49FA-8B21-7896EBAEE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568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6C6E-F78A-4A4B-95CA-794B899D01D6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38367-3DD9-4362-A66F-C7200F97335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6590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6C6E-F78A-4A4B-95CA-794B899D01D6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38367-3DD9-4362-A66F-C7200F973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083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6C6E-F78A-4A4B-95CA-794B899D01D6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38367-3DD9-4362-A66F-C7200F973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050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6C6E-F78A-4A4B-95CA-794B899D01D6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38367-3DD9-4362-A66F-C7200F973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083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6C6E-F78A-4A4B-95CA-794B899D01D6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38367-3DD9-4362-A66F-C7200F973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8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6C6E-F78A-4A4B-95CA-794B899D01D6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38367-3DD9-4362-A66F-C7200F97335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2033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6C6E-F78A-4A4B-95CA-794B899D01D6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38367-3DD9-4362-A66F-C7200F973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9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6C6E-F78A-4A4B-95CA-794B899D01D6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38367-3DD9-4362-A66F-C7200F973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122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6C6E-F78A-4A4B-95CA-794B899D01D6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38367-3DD9-4362-A66F-C7200F973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524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6C6E-F78A-4A4B-95CA-794B899D01D6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38367-3DD9-4362-A66F-C7200F973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692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11D6C6E-F78A-4A4B-95CA-794B899D01D6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EE38367-3DD9-4362-A66F-C7200F973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33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6C6E-F78A-4A4B-95CA-794B899D01D6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38367-3DD9-4362-A66F-C7200F973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744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11D6C6E-F78A-4A4B-95CA-794B899D01D6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EE38367-3DD9-4362-A66F-C7200F97335D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663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tm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mp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mp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mp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tmp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3466531"/>
            <a:ext cx="9601196" cy="176518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AN-NAJAH NATIONAL UNIVERSITY</a:t>
            </a:r>
            <a:br>
              <a:rPr lang="en-US" b="1" dirty="0"/>
            </a:br>
            <a:r>
              <a:rPr lang="en-US" sz="3600" b="1" dirty="0"/>
              <a:t>FACULTY OF ENGINEERING</a:t>
            </a:r>
            <a:br>
              <a:rPr lang="en-US" sz="3600" b="1" dirty="0"/>
            </a:br>
            <a:r>
              <a:rPr lang="en-US" sz="2700" b="1" dirty="0"/>
              <a:t>DEPARTMENT OF MECHANICAL &amp; MECHATRONICS ENGINEERING</a:t>
            </a:r>
            <a:r>
              <a:rPr lang="en-US" sz="2700" dirty="0"/>
              <a:t/>
            </a:r>
            <a:br>
              <a:rPr lang="en-US" sz="2700" dirty="0"/>
            </a:br>
            <a:endParaRPr lang="en-US" dirty="0"/>
          </a:p>
        </p:txBody>
      </p:sp>
      <p:pic>
        <p:nvPicPr>
          <p:cNvPr id="4" name="Content Placeholder 3" descr="C:\Documents and Settings\admin\Desktop\NNU_Seal_logo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946" y="736979"/>
            <a:ext cx="2030106" cy="19262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5646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2471" y="2003770"/>
            <a:ext cx="6450842" cy="914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many and deferent ideas about printing or writing on bread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82639" y="3271313"/>
            <a:ext cx="6250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sz="2400" dirty="0"/>
              <a:t>Writing on the upper face of bread by using a small hot flexible </a:t>
            </a:r>
            <a:r>
              <a:rPr lang="en-US" sz="2400" dirty="0" smtClean="0"/>
              <a:t>plate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313" y="1525829"/>
            <a:ext cx="4817660" cy="45910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07892" y="294723"/>
            <a:ext cx="432634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Literature Review</a:t>
            </a:r>
            <a:b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7274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3582" y="1282890"/>
            <a:ext cx="627498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0" indent="-457200">
              <a:buAutoNum type="arabicPeriod" startAt="2"/>
            </a:pPr>
            <a:r>
              <a:rPr lang="en-US" sz="2400" dirty="0" smtClean="0"/>
              <a:t>A </a:t>
            </a:r>
            <a:r>
              <a:rPr lang="en-US" sz="2400" dirty="0"/>
              <a:t>homemade method by artist with using a </a:t>
            </a:r>
            <a:r>
              <a:rPr lang="en-US" sz="2400" dirty="0" smtClean="0"/>
              <a:t>hot</a:t>
            </a:r>
          </a:p>
          <a:p>
            <a:pPr lvl="0"/>
            <a:r>
              <a:rPr lang="en-US" sz="2400" dirty="0" smtClean="0"/>
              <a:t> </a:t>
            </a:r>
            <a:r>
              <a:rPr lang="en-US" sz="2400" dirty="0"/>
              <a:t>end pin to burn the upper face of </a:t>
            </a:r>
            <a:r>
              <a:rPr lang="en-US" sz="2400" dirty="0" smtClean="0"/>
              <a:t>bread.</a:t>
            </a:r>
            <a:endParaRPr lang="en-US" sz="2400" dirty="0"/>
          </a:p>
          <a:p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7271" y="769161"/>
            <a:ext cx="2657239" cy="239675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23582" y="2436488"/>
            <a:ext cx="6096000" cy="91685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>
              <a:lnSpc>
                <a:spcPct val="115000"/>
              </a:lnSpc>
              <a:spcAft>
                <a:spcPts val="1000"/>
              </a:spcAft>
            </a:pPr>
            <a:r>
              <a:rPr lang="en-US" sz="2400" dirty="0"/>
              <a:t>This method will take a lot of time and need an artist, hens we cannot use it in AD.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1023582" y="4242111"/>
            <a:ext cx="6096000" cy="134671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PMingLiU"/>
                <a:cs typeface="Arial" panose="020B0604020202020204" pitchFamily="34" charset="0"/>
              </a:rPr>
              <a:t>3</a:t>
            </a:r>
            <a:r>
              <a:rPr lang="en-US" dirty="0" smtClean="0">
                <a:effectLst/>
                <a:latin typeface="Times New Roman" panose="02020603050405020304" pitchFamily="18" charset="0"/>
                <a:ea typeface="PMingLiU"/>
                <a:cs typeface="Arial" panose="020B0604020202020204" pitchFamily="34" charset="0"/>
              </a:rPr>
              <a:t>.    </a:t>
            </a:r>
            <a:r>
              <a:rPr lang="en-US" sz="2400" dirty="0"/>
              <a:t>Writing by using a hot ear  jet fixed on a 2D CNC </a:t>
            </a:r>
            <a:r>
              <a:rPr lang="en-US" sz="2400" dirty="0" smtClean="0"/>
              <a:t>machine, This </a:t>
            </a:r>
            <a:r>
              <a:rPr lang="en-US" sz="2400" dirty="0"/>
              <a:t>machine will take a time and not suitable for AD.</a:t>
            </a: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7271" y="3712191"/>
            <a:ext cx="2657239" cy="248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601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Materials and parts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97551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78" y="1942151"/>
            <a:ext cx="4294848" cy="3280304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327293"/>
              </p:ext>
            </p:extLst>
          </p:nvPr>
        </p:nvGraphicFramePr>
        <p:xfrm>
          <a:off x="6846565" y="1942151"/>
          <a:ext cx="4755278" cy="40310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7639"/>
                <a:gridCol w="2377639"/>
              </a:tblGrid>
              <a:tr h="359961"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Microcontroller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ATmega2560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</a:tr>
              <a:tr h="214714"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Operating Voltage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5V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</a:tr>
              <a:tr h="359961"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Input Voltage (recommended)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7-12V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</a:tr>
              <a:tr h="214714"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Input Voltage (limit)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6-20V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</a:tr>
              <a:tr h="359961"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Digital I/O Pins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54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</a:tr>
              <a:tr h="214714"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PWM Digital I/O Pins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</a:tr>
              <a:tr h="359961"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Analog Input Pins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</a:tr>
              <a:tr h="214714"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DC Current per I/O Pin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40 mA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</a:tr>
              <a:tr h="359961"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DC Current for 3.3V Pin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50 mA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</a:tr>
              <a:tr h="214714"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Flash Memory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256 KB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</a:tr>
              <a:tr h="359961"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Flash Memory for Bootloader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8 KB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</a:tr>
              <a:tr h="214714"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SRAM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8 KB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</a:tr>
              <a:tr h="359961"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EEPROM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4 KB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</a:tr>
              <a:tr h="214714"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Clock Speed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16 MHz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1563" marR="151563" marT="0" marB="0" anchor="ctr"/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1078138" y="1101635"/>
            <a:ext cx="54553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Main processor “Arduino”</a:t>
            </a:r>
          </a:p>
        </p:txBody>
      </p:sp>
    </p:spTree>
    <p:extLst>
      <p:ext uri="{BB962C8B-B14F-4D97-AF65-F5344CB8AC3E}">
        <p14:creationId xmlns:p14="http://schemas.microsoft.com/office/powerpoint/2010/main" val="31056329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"/>
          <a:stretch/>
        </p:blipFill>
        <p:spPr bwMode="auto">
          <a:xfrm>
            <a:off x="5904505" y="868055"/>
            <a:ext cx="6115050" cy="50673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/>
          <p:cNvSpPr/>
          <p:nvPr/>
        </p:nvSpPr>
        <p:spPr>
          <a:xfrm>
            <a:off x="718356" y="994866"/>
            <a:ext cx="53016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NEMA 23 Stepper motor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18356" y="2284947"/>
            <a:ext cx="51861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 will use high torque and speed stepper motor to control the conveyors </a:t>
            </a:r>
            <a:b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 will use NEMA 23 23HS2430 stepper motor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74402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NEAMA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Driver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80" y="682388"/>
            <a:ext cx="5627854" cy="514904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97280" y="2133145"/>
            <a:ext cx="5029200" cy="1763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control the stepper motor by the MP we must to use a powerful driver TB67S109AFTG which can deliver the required current up to 5A.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50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s://ae01.alicdn.com/kf/HTB1YsQ7GVXXXXbvXXXXq6xXFXXXX/220456386/HTB1YsQ7GVXXXXbvXXXXq6xXFXXXX.jpg?size=64137&amp;height=490&amp;width=1000&amp;hash=19cfba4d65a4228019d8209a1fb4454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77" y="3261815"/>
            <a:ext cx="5878731" cy="2713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208" y="848413"/>
            <a:ext cx="5844697" cy="512705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79005" y="525247"/>
            <a:ext cx="49936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Nema </a:t>
            </a:r>
            <a:r>
              <a:rPr lang="en-US" sz="36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17 stepper motor</a:t>
            </a:r>
            <a:endParaRPr lang="en-US" sz="3600" u="sng" dirty="0"/>
          </a:p>
        </p:txBody>
      </p:sp>
      <p:sp>
        <p:nvSpPr>
          <p:cNvPr id="5" name="Rectangle 4"/>
          <p:cNvSpPr/>
          <p:nvPr/>
        </p:nvSpPr>
        <p:spPr>
          <a:xfrm>
            <a:off x="579006" y="1662698"/>
            <a:ext cx="48391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We will use it to control the lead screw which hold the stamper.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801736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2" y="1968166"/>
            <a:ext cx="2905444" cy="425516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103" y="2989001"/>
            <a:ext cx="2210652" cy="2210652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755" y="2183642"/>
            <a:ext cx="5147480" cy="382137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95350" y="414188"/>
            <a:ext cx="39677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Proximity </a:t>
            </a:r>
            <a:r>
              <a:rPr lang="en-US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sensors</a:t>
            </a:r>
          </a:p>
        </p:txBody>
      </p:sp>
      <p:sp>
        <p:nvSpPr>
          <p:cNvPr id="6" name="Rectangle 5"/>
          <p:cNvSpPr/>
          <p:nvPr/>
        </p:nvSpPr>
        <p:spPr>
          <a:xfrm>
            <a:off x="495350" y="132183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We will use proximity sensors to detect the BD when it enter on the machine by conveyers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083509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8" y="2483893"/>
            <a:ext cx="3580333" cy="3111688"/>
          </a:xfrm>
          <a:prstGeom prst="rect">
            <a:avLst/>
          </a:prstGeom>
        </p:spPr>
      </p:pic>
      <p:pic>
        <p:nvPicPr>
          <p:cNvPr id="3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421" y="2483893"/>
            <a:ext cx="7219666" cy="311168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23178" y="432895"/>
            <a:ext cx="29418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Servo </a:t>
            </a:r>
            <a:r>
              <a:rPr lang="en-US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23178" y="1079226"/>
                <a:ext cx="7620070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We will use servo motor to control the position of stamper in Z axis.</a:t>
                </a:r>
                <a:br>
                  <a:rPr lang="en-US" sz="24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The servo will rotate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degree to move the piston about 3cm.</a:t>
                </a:r>
                <a:endPara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178" y="1079226"/>
                <a:ext cx="7620070" cy="1569660"/>
              </a:xfrm>
              <a:prstGeom prst="rect">
                <a:avLst/>
              </a:prstGeom>
              <a:blipFill rotWithShape="0">
                <a:blip r:embed="rId4"/>
                <a:stretch>
                  <a:fillRect l="-1200" t="-3101" r="-1920" b="-7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31935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551" y="1301371"/>
            <a:ext cx="4772025" cy="46101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83917" y="978205"/>
            <a:ext cx="31470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7. power </a:t>
            </a:r>
            <a:r>
              <a:rPr lang="en-US" sz="36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supply</a:t>
            </a:r>
            <a:endParaRPr lang="en-US" sz="3600" u="sng" dirty="0"/>
          </a:p>
        </p:txBody>
      </p:sp>
      <p:sp>
        <p:nvSpPr>
          <p:cNvPr id="4" name="Rectangle 3"/>
          <p:cNvSpPr/>
          <p:nvPr/>
        </p:nvSpPr>
        <p:spPr>
          <a:xfrm>
            <a:off x="272955" y="1883391"/>
            <a:ext cx="6398596" cy="410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We calculate the MAX power required or consumed in the machine as follow:</a:t>
            </a:r>
            <a:b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9144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/>
                <a:cs typeface="Arial" panose="020B0604020202020204" pitchFamily="34" charset="0"/>
              </a:rPr>
              <a:t>3 Amps for stepper motor Nema 23</a:t>
            </a:r>
            <a:endParaRPr lang="en-US" sz="2000" dirty="0">
              <a:latin typeface="Calibri" panose="020F0502020204030204" pitchFamily="34" charset="0"/>
              <a:ea typeface="PMingLiU"/>
              <a:cs typeface="Arial" panose="020B0604020202020204" pitchFamily="34" charset="0"/>
            </a:endParaRPr>
          </a:p>
          <a:p>
            <a:pPr marL="342900" marR="9144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/>
                <a:cs typeface="Arial" panose="020B0604020202020204" pitchFamily="34" charset="0"/>
              </a:rPr>
              <a:t>2 Amps for 3 steeper motor Nema 17</a:t>
            </a:r>
            <a:endParaRPr lang="en-US" sz="2000" dirty="0">
              <a:latin typeface="Calibri" panose="020F0502020204030204" pitchFamily="34" charset="0"/>
              <a:ea typeface="PMingLiU"/>
              <a:cs typeface="Arial" panose="020B0604020202020204" pitchFamily="34" charset="0"/>
            </a:endParaRPr>
          </a:p>
          <a:p>
            <a:pPr marL="342900" marR="9144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/>
                <a:cs typeface="Arial" panose="020B0604020202020204" pitchFamily="34" charset="0"/>
              </a:rPr>
              <a:t>3 Amps for 3 Servo motor</a:t>
            </a:r>
            <a:endParaRPr lang="en-US" sz="2000" dirty="0">
              <a:latin typeface="Calibri" panose="020F0502020204030204" pitchFamily="34" charset="0"/>
              <a:ea typeface="PMingLiU"/>
              <a:cs typeface="Arial" panose="020B0604020202020204" pitchFamily="34" charset="0"/>
            </a:endParaRPr>
          </a:p>
          <a:p>
            <a:pPr marL="342900" marR="9144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/>
                <a:cs typeface="Arial" panose="020B0604020202020204" pitchFamily="34" charset="0"/>
              </a:rPr>
              <a:t>2 Amps for all sensors and Arduino</a:t>
            </a:r>
            <a:endParaRPr lang="en-US" sz="2000" dirty="0">
              <a:latin typeface="Calibri" panose="020F0502020204030204" pitchFamily="34" charset="0"/>
              <a:ea typeface="PMingLiU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total MAX power will equal to 10 Amps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therefore we choose 10A, 120W, 12V power supply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61086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2497540"/>
            <a:ext cx="6815669" cy="88912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Bread stamper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Graduation Project (1)</a:t>
            </a:r>
            <a:br>
              <a:rPr lang="en-US" sz="3600" b="1" dirty="0"/>
            </a:br>
            <a:r>
              <a:rPr lang="he-IL" sz="3600" b="1" dirty="0"/>
              <a:t>67585 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972632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139" y="2024915"/>
            <a:ext cx="3381375" cy="33813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58842" y="809422"/>
            <a:ext cx="41859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ACME </a:t>
            </a:r>
            <a:r>
              <a:rPr lang="en-US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Lead screw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842" y="2482115"/>
            <a:ext cx="5276850" cy="29241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58842" y="1763493"/>
            <a:ext cx="6211957" cy="4901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to control the position of stamper in X direction.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1274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540" y="2310262"/>
            <a:ext cx="3302000" cy="3302000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293" y="2310262"/>
            <a:ext cx="3302000" cy="3302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94405" y="306637"/>
            <a:ext cx="11347385" cy="2428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>
              <a:lnSpc>
                <a:spcPct val="115000"/>
              </a:lnSpc>
            </a:pPr>
            <a:r>
              <a:rPr lang="en-US" sz="3600" u="sng" dirty="0" smtClean="0">
                <a:solidFill>
                  <a:srgbClr val="000000"/>
                </a:solidFill>
                <a:latin typeface="Times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9. </a:t>
            </a:r>
            <a:r>
              <a:rPr lang="en-US" sz="3600" u="sng" dirty="0" smtClean="0">
                <a:solidFill>
                  <a:srgbClr val="000000"/>
                </a:solidFill>
                <a:latin typeface="Times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Flexible coupling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15000"/>
              </a:lnSpc>
            </a:pPr>
            <a:r>
              <a:rPr lang="en-US" sz="2400" dirty="0">
                <a:solidFill>
                  <a:srgbClr val="000000"/>
                </a:solidFill>
                <a:latin typeface="Times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5mm-8mm flexible coupling which connect the stepper motor to the lead screw and gives the rotational motion more flexibility 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15000"/>
              </a:lnSpc>
            </a:pPr>
            <a:r>
              <a:rPr lang="en-US" sz="2400" dirty="0">
                <a:solidFill>
                  <a:srgbClr val="000000"/>
                </a:solidFill>
                <a:latin typeface="Times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OD:  19mm     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15000"/>
              </a:lnSpc>
            </a:pPr>
            <a:r>
              <a:rPr lang="en-US" sz="2400" dirty="0">
                <a:solidFill>
                  <a:srgbClr val="000000"/>
                </a:solidFill>
                <a:latin typeface="Times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Length: 25mm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9130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792" y="1983971"/>
            <a:ext cx="3381375" cy="3381375"/>
          </a:xfrm>
          <a:prstGeom prst="rect">
            <a:avLst/>
          </a:prstGeom>
        </p:spPr>
      </p:pic>
      <p:pic>
        <p:nvPicPr>
          <p:cNvPr id="3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051" y="1476892"/>
            <a:ext cx="4704354" cy="353361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665822" y="664518"/>
            <a:ext cx="61478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en-US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Cylinder linear rails Support</a:t>
            </a:r>
            <a:endParaRPr lang="en-US" sz="3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0019" y="664519"/>
            <a:ext cx="45704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n-US" sz="36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Cylinder linear rails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942531" y="5360461"/>
            <a:ext cx="7883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The rails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are the main axis that help and ensure the motion of stamper unit is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linear and the supports is to fix the rails from sides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5380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800" y="2391964"/>
            <a:ext cx="3373120" cy="3373120"/>
          </a:xfrm>
          <a:prstGeom prst="rect">
            <a:avLst/>
          </a:prstGeom>
        </p:spPr>
      </p:pic>
      <p:pic>
        <p:nvPicPr>
          <p:cNvPr id="3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615" y="2756848"/>
            <a:ext cx="6464916" cy="282273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94801" y="558017"/>
            <a:ext cx="38223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en-US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Linear </a:t>
            </a:r>
            <a:r>
              <a:rPr lang="en-US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Bearings</a:t>
            </a:r>
          </a:p>
        </p:txBody>
      </p:sp>
      <p:sp>
        <p:nvSpPr>
          <p:cNvPr id="5" name="Rectangle 4"/>
          <p:cNvSpPr/>
          <p:nvPr/>
        </p:nvSpPr>
        <p:spPr>
          <a:xfrm>
            <a:off x="794800" y="1340691"/>
            <a:ext cx="10760731" cy="914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This linear bearing will allow the stamper unit to move smoothly on the cylindrical rails in linear motion.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8602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246" y="1899310"/>
            <a:ext cx="3700456" cy="42152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491" y="1899309"/>
            <a:ext cx="3761510" cy="42152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9311"/>
            <a:ext cx="3821373" cy="421524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55270" y="501134"/>
            <a:ext cx="36599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en-US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Conveyer </a:t>
            </a:r>
            <a:r>
              <a:rPr lang="en-US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555269" y="1147465"/>
            <a:ext cx="111408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Conveyer belts will convert the rotational motion of stepper motor Nema 23 to a linear or transitional motion to carry the BD from starting point on conveyor to the Bread oven.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050740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121" y="1214651"/>
            <a:ext cx="7621011" cy="483130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03873" y="351009"/>
            <a:ext cx="28905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 Crank </a:t>
            </a:r>
            <a:r>
              <a:rPr lang="en-US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disk</a:t>
            </a:r>
          </a:p>
        </p:txBody>
      </p:sp>
      <p:sp>
        <p:nvSpPr>
          <p:cNvPr id="4" name="Rectangle 3"/>
          <p:cNvSpPr/>
          <p:nvPr/>
        </p:nvSpPr>
        <p:spPr>
          <a:xfrm>
            <a:off x="403873" y="1214651"/>
            <a:ext cx="35893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this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disk will rotate in order to make the stamper arm fall dawn to print on the bread face.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890363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818" y="1119116"/>
            <a:ext cx="7492620" cy="484495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07125" y="472785"/>
            <a:ext cx="37369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 Connection </a:t>
            </a:r>
            <a:r>
              <a:rPr lang="en-US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Pin</a:t>
            </a:r>
          </a:p>
        </p:txBody>
      </p:sp>
      <p:sp>
        <p:nvSpPr>
          <p:cNvPr id="4" name="Rectangle 3"/>
          <p:cNvSpPr/>
          <p:nvPr/>
        </p:nvSpPr>
        <p:spPr>
          <a:xfrm>
            <a:off x="407124" y="1331626"/>
            <a:ext cx="35643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a Piece that has 3cm length working as a rocker connected with crank disk and piston.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260017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737" y="1078174"/>
            <a:ext cx="7861111" cy="502237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" y="1188409"/>
            <a:ext cx="353022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It’s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the part that connects with the 3cm pin from the top, and carries the pattern from the bottom in order to stamp the bread.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304800" y="431843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16. Piston</a:t>
            </a:r>
            <a:endParaRPr lang="en-US" sz="3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5044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Problems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942987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02400" y="477804"/>
            <a:ext cx="7246727" cy="7843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marR="51435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4400" dirty="0">
                <a:latin typeface="Arial Black" panose="020B0A04020102020204" pitchFamily="34" charset="0"/>
                <a:ea typeface="PMingLiU"/>
                <a:cs typeface="Arial" panose="020B0604020202020204" pitchFamily="34" charset="0"/>
              </a:rPr>
              <a:t>speed </a:t>
            </a:r>
            <a:r>
              <a:rPr lang="en-US" sz="4400" dirty="0" smtClean="0">
                <a:latin typeface="Arial Black" panose="020B0A04020102020204" pitchFamily="34" charset="0"/>
                <a:ea typeface="PMingLiU"/>
                <a:cs typeface="Arial" panose="020B0604020202020204" pitchFamily="34" charset="0"/>
              </a:rPr>
              <a:t>performance</a:t>
            </a:r>
            <a:endParaRPr lang="en-US" sz="4400" dirty="0">
              <a:latin typeface="Arial Black" panose="020B0A04020102020204" pitchFamily="34" charset="0"/>
              <a:ea typeface="PMingLiU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10238" y="1828800"/>
            <a:ext cx="511552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Working speed formed a major obstacle and challenge to our project. Therefore, we worked hard to make a device that does not affect on bakery working speed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460" y="1828800"/>
            <a:ext cx="5404513" cy="432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575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Supervisor:</a:t>
            </a:r>
            <a:r>
              <a:rPr lang="it-IT" b="1" dirty="0"/>
              <a:t> </a:t>
            </a:r>
            <a:r>
              <a:rPr lang="it-IT" b="1" dirty="0" smtClean="0"/>
              <a:t>Dr</a:t>
            </a:r>
            <a:r>
              <a:rPr lang="it-IT" b="1" dirty="0"/>
              <a:t>. Osayd AbdulFattah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/>
              <a:t> </a:t>
            </a:r>
            <a:endParaRPr lang="en-US" dirty="0"/>
          </a:p>
          <a:p>
            <a:pPr marL="0" indent="0">
              <a:buNone/>
            </a:pPr>
            <a:r>
              <a:rPr lang="en-US" sz="3200" b="1" dirty="0"/>
              <a:t>Students</a:t>
            </a:r>
            <a:r>
              <a:rPr lang="en-US" dirty="0"/>
              <a:t>:</a:t>
            </a:r>
          </a:p>
          <a:p>
            <a:pPr lvl="0"/>
            <a:r>
              <a:rPr lang="en-US" b="1" dirty="0"/>
              <a:t>Anas J. Ishtayah           (11210748)</a:t>
            </a:r>
            <a:endParaRPr lang="en-US" dirty="0"/>
          </a:p>
          <a:p>
            <a:pPr lvl="0"/>
            <a:r>
              <a:rPr lang="en-US" b="1" dirty="0" err="1"/>
              <a:t>Nimer</a:t>
            </a:r>
            <a:r>
              <a:rPr lang="en-US" b="1" dirty="0"/>
              <a:t> K. </a:t>
            </a:r>
            <a:r>
              <a:rPr lang="en-US" b="1" dirty="0" err="1"/>
              <a:t>Hindy</a:t>
            </a:r>
            <a:r>
              <a:rPr lang="en-US" b="1"/>
              <a:t>         </a:t>
            </a:r>
            <a:r>
              <a:rPr lang="en-US" b="1" smtClean="0"/>
              <a:t>  </a:t>
            </a:r>
            <a:r>
              <a:rPr lang="en-US" b="1" dirty="0"/>
              <a:t>(10823341)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4717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73075" y="382271"/>
            <a:ext cx="7348487" cy="7843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514350" lvl="0">
              <a:lnSpc>
                <a:spcPct val="107000"/>
              </a:lnSpc>
              <a:spcAft>
                <a:spcPts val="800"/>
              </a:spcAft>
            </a:pPr>
            <a:r>
              <a:rPr lang="en-US" sz="4400" dirty="0" smtClean="0">
                <a:latin typeface="Arial Black" panose="020B0A04020102020204" pitchFamily="34" charset="0"/>
              </a:rPr>
              <a:t>2. Maintaining </a:t>
            </a:r>
            <a:r>
              <a:rPr lang="en-US" sz="4400" dirty="0">
                <a:latin typeface="Arial Black" panose="020B0A04020102020204" pitchFamily="34" charset="0"/>
              </a:rPr>
              <a:t>quality</a:t>
            </a:r>
          </a:p>
        </p:txBody>
      </p:sp>
      <p:sp>
        <p:nvSpPr>
          <p:cNvPr id="3" name="Rectangle 2"/>
          <p:cNvSpPr/>
          <p:nvPr/>
        </p:nvSpPr>
        <p:spPr>
          <a:xfrm>
            <a:off x="255849" y="2105069"/>
            <a:ext cx="58174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This is the biggest obstacle we may face in our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work.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ministry of health supervises and puts specific conditions on such device for food</a:t>
            </a:r>
            <a:r>
              <a:rPr lang="en-US" sz="24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One of the determinants public acceptance for the product is how the bread looks like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031" y="2105069"/>
            <a:ext cx="5752459" cy="36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5779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60070" y="341327"/>
            <a:ext cx="8681223" cy="7843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514350" lvl="0">
              <a:lnSpc>
                <a:spcPct val="107000"/>
              </a:lnSpc>
              <a:spcAft>
                <a:spcPts val="800"/>
              </a:spcAft>
            </a:pPr>
            <a:r>
              <a:rPr lang="en-US" sz="4400" dirty="0" smtClean="0">
                <a:latin typeface="Arial Black" panose="020B0A04020102020204" pitchFamily="34" charset="0"/>
              </a:rPr>
              <a:t>3. Advertiser </a:t>
            </a:r>
            <a:r>
              <a:rPr lang="en-US" sz="4400" dirty="0">
                <a:latin typeface="Arial Black" panose="020B0A04020102020204" pitchFamily="34" charset="0"/>
              </a:rPr>
              <a:t>acceptance 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1708867"/>
            <a:ext cx="5616410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latin typeface="Times New Roman" panose="02020603050405020304" pitchFamily="18" charset="0"/>
                <a:ea typeface="PMingLiU"/>
                <a:cs typeface="Arial" panose="020B0604020202020204" pitchFamily="34" charset="0"/>
              </a:rPr>
              <a:t>This is based on our ability to persuade companies to advertise their products by printing the advertisement on the bread face.</a:t>
            </a:r>
            <a:endParaRPr lang="en-US" sz="2000" dirty="0">
              <a:effectLst/>
              <a:latin typeface="Calibri" panose="020F0502020204030204" pitchFamily="34" charset="0"/>
              <a:ea typeface="PMingLiU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411" y="1708867"/>
            <a:ext cx="6389553" cy="395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5274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9180" y="245793"/>
            <a:ext cx="5920210" cy="7811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514350" lvl="0">
              <a:lnSpc>
                <a:spcPct val="107000"/>
              </a:lnSpc>
              <a:spcAft>
                <a:spcPts val="800"/>
              </a:spcAft>
            </a:pPr>
            <a:r>
              <a:rPr lang="en-US" sz="4400" b="1" u="sng" dirty="0" smtClean="0">
                <a:latin typeface="Times New Roman" panose="02020603050405020304" pitchFamily="18" charset="0"/>
                <a:ea typeface="PMingLiU"/>
                <a:cs typeface="Arial" panose="020B0604020202020204" pitchFamily="34" charset="0"/>
              </a:rPr>
              <a:t>4. Bakers acceptance</a:t>
            </a:r>
            <a:endParaRPr lang="en-US" sz="3600" dirty="0">
              <a:effectLst/>
              <a:latin typeface="Calibri" panose="020F0502020204030204" pitchFamily="34" charset="0"/>
              <a:ea typeface="PMingLiU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544268"/>
            <a:ext cx="5336275" cy="302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Times New Roman" panose="02020603050405020304" pitchFamily="18" charset="0"/>
                <a:ea typeface="PMingLiU"/>
                <a:cs typeface="Arial" panose="020B0604020202020204" pitchFamily="34" charset="0"/>
              </a:rPr>
              <a:t>Bakers determines three conditions to accept this </a:t>
            </a:r>
            <a:r>
              <a:rPr lang="en-US" sz="2400" dirty="0" smtClean="0">
                <a:latin typeface="Times New Roman" panose="02020603050405020304" pitchFamily="18" charset="0"/>
                <a:ea typeface="PMingLiU"/>
                <a:cs typeface="Arial" panose="020B0604020202020204" pitchFamily="34" charset="0"/>
              </a:rPr>
              <a:t>idea</a:t>
            </a:r>
          </a:p>
          <a:p>
            <a:pPr marL="12001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ea typeface="PMingLiU"/>
                <a:cs typeface="Arial" panose="020B0604020202020204" pitchFamily="34" charset="0"/>
              </a:rPr>
              <a:t> do </a:t>
            </a:r>
            <a:r>
              <a:rPr lang="en-US" sz="2400" dirty="0">
                <a:latin typeface="Times New Roman" panose="02020603050405020304" pitchFamily="18" charset="0"/>
                <a:ea typeface="PMingLiU"/>
                <a:cs typeface="Arial" panose="020B0604020202020204" pitchFamily="34" charset="0"/>
              </a:rPr>
              <a:t>not affect production </a:t>
            </a:r>
            <a:r>
              <a:rPr lang="en-US" sz="2400" dirty="0" smtClean="0">
                <a:latin typeface="Times New Roman" panose="02020603050405020304" pitchFamily="18" charset="0"/>
                <a:ea typeface="PMingLiU"/>
                <a:cs typeface="Arial" panose="020B0604020202020204" pitchFamily="34" charset="0"/>
              </a:rPr>
              <a:t>speed</a:t>
            </a:r>
          </a:p>
          <a:p>
            <a:pPr marL="12001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ea typeface="PMingLiU"/>
                <a:cs typeface="Arial" panose="020B0604020202020204" pitchFamily="34" charset="0"/>
              </a:rPr>
              <a:t>do </a:t>
            </a:r>
            <a:r>
              <a:rPr lang="en-US" sz="2400" dirty="0">
                <a:latin typeface="Times New Roman" panose="02020603050405020304" pitchFamily="18" charset="0"/>
                <a:ea typeface="PMingLiU"/>
                <a:cs typeface="Arial" panose="020B0604020202020204" pitchFamily="34" charset="0"/>
              </a:rPr>
              <a:t>not affect production quality </a:t>
            </a:r>
            <a:endParaRPr lang="en-US" sz="2400" dirty="0" smtClean="0">
              <a:latin typeface="Times New Roman" panose="02020603050405020304" pitchFamily="18" charset="0"/>
              <a:ea typeface="PMingLiU"/>
              <a:cs typeface="Arial" panose="020B0604020202020204" pitchFamily="34" charset="0"/>
            </a:endParaRPr>
          </a:p>
          <a:p>
            <a:pPr marL="12001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ea typeface="PMingLiU"/>
                <a:cs typeface="Arial" panose="020B0604020202020204" pitchFamily="34" charset="0"/>
              </a:rPr>
              <a:t>do </a:t>
            </a:r>
            <a:r>
              <a:rPr lang="en-US" sz="2400" dirty="0">
                <a:latin typeface="Times New Roman" panose="02020603050405020304" pitchFamily="18" charset="0"/>
                <a:ea typeface="PMingLiU"/>
                <a:cs typeface="Arial" panose="020B0604020202020204" pitchFamily="34" charset="0"/>
              </a:rPr>
              <a:t>not cause financial loss or customers.</a:t>
            </a:r>
            <a:endParaRPr lang="en-US" dirty="0">
              <a:effectLst/>
              <a:latin typeface="Calibri" panose="020F0502020204030204" pitchFamily="34" charset="0"/>
              <a:ea typeface="PMingLiU"/>
              <a:cs typeface="Arial" panose="020B0604020202020204" pitchFamily="34" charset="0"/>
            </a:endParaRP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587" y="1544268"/>
            <a:ext cx="6484633" cy="380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2704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67140" y="341326"/>
            <a:ext cx="7755649" cy="8168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514350" lvl="0">
              <a:lnSpc>
                <a:spcPct val="107000"/>
              </a:lnSpc>
              <a:spcAft>
                <a:spcPts val="800"/>
              </a:spcAft>
            </a:pPr>
            <a:r>
              <a:rPr lang="en-US" sz="4400" dirty="0" smtClean="0">
                <a:latin typeface="Arial Black" panose="020B0A04020102020204" pitchFamily="34" charset="0"/>
              </a:rPr>
              <a:t>5. Laser </a:t>
            </a:r>
            <a:r>
              <a:rPr lang="en-US" sz="4400" dirty="0">
                <a:latin typeface="Arial Black" panose="020B0A04020102020204" pitchFamily="34" charset="0"/>
              </a:rPr>
              <a:t>printing issue </a:t>
            </a:r>
          </a:p>
        </p:txBody>
      </p:sp>
      <p:sp>
        <p:nvSpPr>
          <p:cNvPr id="3" name="Rectangle 2"/>
          <p:cNvSpPr/>
          <p:nvPr/>
        </p:nvSpPr>
        <p:spPr>
          <a:xfrm>
            <a:off x="109182" y="1625874"/>
            <a:ext cx="5890666" cy="3519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rtl="1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Times New Roman" panose="02020603050405020304" pitchFamily="18" charset="0"/>
                <a:ea typeface="PMingLiU"/>
                <a:cs typeface="Arial" panose="020B0604020202020204" pitchFamily="34" charset="0"/>
              </a:rPr>
              <a:t>At the beginning of our </a:t>
            </a:r>
            <a:r>
              <a:rPr lang="en-US" dirty="0" smtClean="0">
                <a:latin typeface="Times New Roman" panose="02020603050405020304" pitchFamily="18" charset="0"/>
                <a:ea typeface="PMingLiU"/>
                <a:cs typeface="Arial" panose="020B0604020202020204" pitchFamily="34" charset="0"/>
              </a:rPr>
              <a:t>project we thought of laser printing on the bread, but this idea has a lot of problems such as:</a:t>
            </a:r>
            <a:endParaRPr lang="en-US" sz="1400" dirty="0">
              <a:latin typeface="Calibri" panose="020F0502020204030204" pitchFamily="34" charset="0"/>
              <a:ea typeface="PMingLiU"/>
              <a:cs typeface="Arial" panose="020B0604020202020204" pitchFamily="34" charset="0"/>
            </a:endParaRPr>
          </a:p>
          <a:p>
            <a:pPr marL="342900" marR="13716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Times New Roman" panose="02020603050405020304" pitchFamily="18" charset="0"/>
                <a:ea typeface="PMingLiU"/>
                <a:cs typeface="Arial" panose="020B0604020202020204" pitchFamily="34" charset="0"/>
              </a:rPr>
              <a:t>People afraid from laser, they think that laser causes cancer.</a:t>
            </a:r>
            <a:endParaRPr lang="en-US" sz="1400" dirty="0">
              <a:latin typeface="Calibri" panose="020F0502020204030204" pitchFamily="34" charset="0"/>
              <a:ea typeface="PMingLiU"/>
              <a:cs typeface="Arial" panose="020B0604020202020204" pitchFamily="34" charset="0"/>
            </a:endParaRPr>
          </a:p>
          <a:p>
            <a:pPr marL="342900" marR="13716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Times New Roman" panose="02020603050405020304" pitchFamily="18" charset="0"/>
                <a:ea typeface="PMingLiU"/>
                <a:cs typeface="Arial" panose="020B0604020202020204" pitchFamily="34" charset="0"/>
              </a:rPr>
              <a:t>This operating takes a lot of time.</a:t>
            </a:r>
            <a:endParaRPr lang="en-US" sz="1400" dirty="0">
              <a:latin typeface="Calibri" panose="020F0502020204030204" pitchFamily="34" charset="0"/>
              <a:ea typeface="PMingLiU"/>
              <a:cs typeface="Arial" panose="020B0604020202020204" pitchFamily="34" charset="0"/>
            </a:endParaRPr>
          </a:p>
          <a:p>
            <a:pPr marL="342900" marR="13716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Times New Roman" panose="02020603050405020304" pitchFamily="18" charset="0"/>
                <a:ea typeface="PMingLiU"/>
                <a:cs typeface="Arial" panose="020B0604020202020204" pitchFamily="34" charset="0"/>
              </a:rPr>
              <a:t>High cost of designing (can) laser-head device depends on thermal printing </a:t>
            </a:r>
            <a:endParaRPr lang="en-US" sz="1400" dirty="0">
              <a:latin typeface="Calibri" panose="020F0502020204030204" pitchFamily="34" charset="0"/>
              <a:ea typeface="PMingLiU"/>
              <a:cs typeface="Arial" panose="020B0604020202020204" pitchFamily="34" charset="0"/>
            </a:endParaRPr>
          </a:p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So we depend on pre-made mold for thermal printing on the bread when it be ready.</a:t>
            </a:r>
            <a:endParaRPr lang="en-US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848" y="1556740"/>
            <a:ext cx="6050782" cy="391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8526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57585" y="351008"/>
            <a:ext cx="729180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u="sng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6. The </a:t>
            </a:r>
            <a:r>
              <a:rPr lang="en-US" sz="44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thermal printing issue </a:t>
            </a:r>
            <a:endParaRPr lang="en-US" sz="4400" dirty="0"/>
          </a:p>
        </p:txBody>
      </p:sp>
      <p:sp>
        <p:nvSpPr>
          <p:cNvPr id="3" name="Rectangle 2"/>
          <p:cNvSpPr/>
          <p:nvPr/>
        </p:nvSpPr>
        <p:spPr>
          <a:xfrm>
            <a:off x="782654" y="1343515"/>
            <a:ext cx="87844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After we finished the laser printing issue and use the thermal printing by a pre-made mold, we faced the burned bread smell issue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47" y="2931923"/>
            <a:ext cx="5175204" cy="29135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884" y="2931923"/>
            <a:ext cx="5471784" cy="291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8132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8728" y="300250"/>
            <a:ext cx="257955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u="sng" dirty="0" smtClean="0"/>
              <a:t>Finally </a:t>
            </a:r>
            <a:endParaRPr lang="en-US" sz="6600" u="sng" dirty="0"/>
          </a:p>
        </p:txBody>
      </p:sp>
    </p:spTree>
    <p:extLst>
      <p:ext uri="{BB962C8B-B14F-4D97-AF65-F5344CB8AC3E}">
        <p14:creationId xmlns:p14="http://schemas.microsoft.com/office/powerpoint/2010/main" val="2081036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32765" y="1883391"/>
            <a:ext cx="986733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 would like to thank our supervisor who has help with his advice and efforts.</a:t>
            </a:r>
            <a:br>
              <a:rPr lang="en-US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it-IT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Dr. Osayd AbdulFattah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We would like also to thank all the Mechanical and Mechatronics Engineering staff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39216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55093" y="641445"/>
            <a:ext cx="10863617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4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Abstract </a:t>
            </a:r>
            <a:endParaRPr lang="en-US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lot of bakeries  without extra benefit !!!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make another benefit of bread by stamp an Advertising content on the upper face of the bread,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help companies to spread it is brand name all over the Targeted area.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efficient, low cost, bread stamper machine with a high compatibility with Bread Baking Oven . making an engraving on the face of Bread dough before entering the Bread Baking Oven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this thing will make the stamping better because of the deformation on the bread dough will be permanent because of heat and solidification on the oven.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78560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201" y="618699"/>
            <a:ext cx="8089142" cy="537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255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63487" y="300252"/>
            <a:ext cx="38350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u="sng" dirty="0" smtClean="0"/>
              <a:t>Modeling </a:t>
            </a:r>
            <a:endParaRPr lang="en-US" sz="4400" u="sng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439" y="2183642"/>
            <a:ext cx="6194561" cy="4073194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83642"/>
            <a:ext cx="5997439" cy="407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047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03" y="2094998"/>
            <a:ext cx="5636524" cy="33373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5385" y="418119"/>
            <a:ext cx="99453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Hot </a:t>
            </a:r>
            <a:r>
              <a:rPr lang="en-US" sz="4000" dirty="0"/>
              <a:t>printed bread with different temperatures.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104163" y="2094998"/>
            <a:ext cx="5934226" cy="333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224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1718343"/>
            <a:ext cx="5524500" cy="3543300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31251" y="487343"/>
            <a:ext cx="3543300" cy="60052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83306" y="352805"/>
            <a:ext cx="30444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Cold printing </a:t>
            </a:r>
            <a:endParaRPr lang="en-US" sz="4000" b="1" dirty="0"/>
          </a:p>
        </p:txBody>
      </p:sp>
      <p:sp>
        <p:nvSpPr>
          <p:cNvPr id="6" name="Rectangle 5"/>
          <p:cNvSpPr/>
          <p:nvPr/>
        </p:nvSpPr>
        <p:spPr>
          <a:xfrm>
            <a:off x="300251" y="5427976"/>
            <a:ext cx="4249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bread printed by Cold-Printing technique.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945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557</TotalTime>
  <Words>802</Words>
  <Application>Microsoft Office PowerPoint</Application>
  <PresentationFormat>Widescreen</PresentationFormat>
  <Paragraphs>115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5" baseType="lpstr">
      <vt:lpstr>Arial</vt:lpstr>
      <vt:lpstr>Arial Black</vt:lpstr>
      <vt:lpstr>Calibri</vt:lpstr>
      <vt:lpstr>Calibri Light</vt:lpstr>
      <vt:lpstr>Cambria Math</vt:lpstr>
      <vt:lpstr>PMingLiU</vt:lpstr>
      <vt:lpstr>Symbol</vt:lpstr>
      <vt:lpstr>Times</vt:lpstr>
      <vt:lpstr>Times New Roman</vt:lpstr>
      <vt:lpstr>Retrospect</vt:lpstr>
      <vt:lpstr>AN-NAJAH NATIONAL UNIVERSITY FACULTY OF ENGINEERING DEPARTMENT OF MECHANICAL &amp; MECHATRONICS ENGINEERING </vt:lpstr>
      <vt:lpstr>Bread stamper </vt:lpstr>
      <vt:lpstr>Supervisor: Dr. Osayd AbdulFattah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Materials and parts</vt:lpstr>
      <vt:lpstr>PowerPoint Presentation</vt:lpstr>
      <vt:lpstr>PowerPoint Presentation</vt:lpstr>
      <vt:lpstr>3. NEAMA 23 Driver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Problems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AN-NAJAH NATIONAL UNIVERSITY FACULTY OF ENGINEERING DEPARTMENT OF MECHANICAL &amp; MECHATRONICS ENGINEERING </dc:title>
  <dc:creator>mohammed asfour</dc:creator>
  <cp:lastModifiedBy>mohammed asfour</cp:lastModifiedBy>
  <cp:revision>34</cp:revision>
  <dcterms:created xsi:type="dcterms:W3CDTF">2016-12-20T19:51:02Z</dcterms:created>
  <dcterms:modified xsi:type="dcterms:W3CDTF">2016-12-22T05:15:24Z</dcterms:modified>
</cp:coreProperties>
</file>