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1" r:id="rId8"/>
    <p:sldId id="262" r:id="rId9"/>
    <p:sldId id="282" r:id="rId10"/>
    <p:sldId id="284" r:id="rId11"/>
    <p:sldId id="277" r:id="rId12"/>
    <p:sldId id="283" r:id="rId13"/>
    <p:sldId id="280" r:id="rId14"/>
    <p:sldId id="285" r:id="rId15"/>
    <p:sldId id="286" r:id="rId16"/>
    <p:sldId id="287" r:id="rId17"/>
    <p:sldId id="270" r:id="rId18"/>
    <p:sldId id="263" r:id="rId19"/>
    <p:sldId id="264" r:id="rId20"/>
    <p:sldId id="265" r:id="rId21"/>
    <p:sldId id="266" r:id="rId22"/>
    <p:sldId id="267" r:id="rId23"/>
    <p:sldId id="268" r:id="rId24"/>
    <p:sldId id="288" r:id="rId25"/>
    <p:sldId id="289" r:id="rId26"/>
    <p:sldId id="269" r:id="rId27"/>
    <p:sldId id="271" r:id="rId28"/>
    <p:sldId id="272" r:id="rId29"/>
    <p:sldId id="290" r:id="rId30"/>
    <p:sldId id="274" r:id="rId31"/>
    <p:sldId id="291" r:id="rId32"/>
    <p:sldId id="292" r:id="rId33"/>
    <p:sldId id="279" r:id="rId34"/>
    <p:sldId id="27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 day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Electric</c:v>
                </c:pt>
                <c:pt idx="1">
                  <c:v>Waste oil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404</c:v>
                </c:pt>
                <c:pt idx="1">
                  <c:v>166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Electric</c:v>
                </c:pt>
                <c:pt idx="1">
                  <c:v>Waste oil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Electric</c:v>
                </c:pt>
                <c:pt idx="1">
                  <c:v>Waste oil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228480"/>
        <c:axId val="34230272"/>
      </c:barChart>
      <c:catAx>
        <c:axId val="34228480"/>
        <c:scaling>
          <c:orientation val="minMax"/>
        </c:scaling>
        <c:delete val="0"/>
        <c:axPos val="b"/>
        <c:majorTickMark val="out"/>
        <c:minorTickMark val="none"/>
        <c:tickLblPos val="nextTo"/>
        <c:crossAx val="34230272"/>
        <c:crosses val="autoZero"/>
        <c:auto val="1"/>
        <c:lblAlgn val="ctr"/>
        <c:lblOffset val="100"/>
        <c:noMultiLvlLbl val="0"/>
      </c:catAx>
      <c:valAx>
        <c:axId val="34230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228480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85754720764071157"/>
          <c:y val="0.38442694663167104"/>
          <c:w val="0.12856390347039953"/>
          <c:h val="7.1757592800899883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Electrical</c:v>
                </c:pt>
              </c:strCache>
            </c:strRef>
          </c:tx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10504</c:v>
                </c:pt>
                <c:pt idx="1">
                  <c:v>9696</c:v>
                </c:pt>
                <c:pt idx="2">
                  <c:v>10908</c:v>
                </c:pt>
                <c:pt idx="3">
                  <c:v>10504</c:v>
                </c:pt>
                <c:pt idx="4">
                  <c:v>10706</c:v>
                </c:pt>
                <c:pt idx="5">
                  <c:v>10827.2</c:v>
                </c:pt>
                <c:pt idx="6">
                  <c:v>10948.4</c:v>
                </c:pt>
                <c:pt idx="7">
                  <c:v>11069.6</c:v>
                </c:pt>
                <c:pt idx="8">
                  <c:v>11190.8</c:v>
                </c:pt>
                <c:pt idx="9">
                  <c:v>11312</c:v>
                </c:pt>
                <c:pt idx="10">
                  <c:v>11433.2</c:v>
                </c:pt>
                <c:pt idx="11">
                  <c:v>11554.4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Waste oil</c:v>
                </c:pt>
              </c:strCache>
            </c:strRef>
          </c:tx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4316</c:v>
                </c:pt>
                <c:pt idx="1">
                  <c:v>3984</c:v>
                </c:pt>
                <c:pt idx="2">
                  <c:v>4482</c:v>
                </c:pt>
                <c:pt idx="3">
                  <c:v>4316</c:v>
                </c:pt>
                <c:pt idx="4">
                  <c:v>4399</c:v>
                </c:pt>
                <c:pt idx="5">
                  <c:v>4448.8</c:v>
                </c:pt>
                <c:pt idx="6">
                  <c:v>4498.6000000000004</c:v>
                </c:pt>
                <c:pt idx="7">
                  <c:v>4548.3999999999996</c:v>
                </c:pt>
                <c:pt idx="8">
                  <c:v>4598.2</c:v>
                </c:pt>
                <c:pt idx="9">
                  <c:v>4648</c:v>
                </c:pt>
                <c:pt idx="10">
                  <c:v>4697.8</c:v>
                </c:pt>
                <c:pt idx="11">
                  <c:v>4747.6000000000004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72768"/>
        <c:axId val="34274304"/>
      </c:lineChart>
      <c:catAx>
        <c:axId val="34272768"/>
        <c:scaling>
          <c:orientation val="minMax"/>
        </c:scaling>
        <c:delete val="0"/>
        <c:axPos val="b"/>
        <c:majorTickMark val="out"/>
        <c:minorTickMark val="none"/>
        <c:tickLblPos val="nextTo"/>
        <c:crossAx val="34274304"/>
        <c:crosses val="autoZero"/>
        <c:auto val="1"/>
        <c:lblAlgn val="ctr"/>
        <c:lblOffset val="100"/>
        <c:noMultiLvlLbl val="0"/>
      </c:catAx>
      <c:valAx>
        <c:axId val="34274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272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20/12/2015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Design and implementation of an alternative heat source for wood presses.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73152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Omar </a:t>
            </a:r>
            <a:r>
              <a:rPr lang="en-US" sz="2400" dirty="0" err="1" smtClean="0">
                <a:solidFill>
                  <a:schemeClr val="tx1"/>
                </a:solidFill>
              </a:rPr>
              <a:t>Baara</a:t>
            </a:r>
            <a:r>
              <a:rPr lang="en-US" sz="2400" dirty="0" smtClean="0">
                <a:solidFill>
                  <a:schemeClr val="tx1"/>
                </a:solidFill>
              </a:rPr>
              <a:t>		      Mohamed </a:t>
            </a:r>
            <a:r>
              <a:rPr lang="en-US" sz="2400" dirty="0" err="1" smtClean="0">
                <a:solidFill>
                  <a:schemeClr val="tx1"/>
                </a:solidFill>
              </a:rPr>
              <a:t>Hamadneh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Omar Abu </a:t>
            </a:r>
            <a:r>
              <a:rPr lang="en-US" sz="2400" dirty="0" err="1" smtClean="0">
                <a:solidFill>
                  <a:schemeClr val="tx1"/>
                </a:solidFill>
              </a:rPr>
              <a:t>Mady</a:t>
            </a:r>
            <a:r>
              <a:rPr lang="en-US" sz="2400" dirty="0" smtClean="0">
                <a:solidFill>
                  <a:schemeClr val="tx1"/>
                </a:solidFill>
              </a:rPr>
              <a:t>		</a:t>
            </a:r>
            <a:r>
              <a:rPr lang="en-US" sz="2400" dirty="0" err="1" smtClean="0">
                <a:solidFill>
                  <a:schemeClr val="tx1"/>
                </a:solidFill>
              </a:rPr>
              <a:t>Fahmy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AbdulQader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648200"/>
            <a:ext cx="3733800" cy="27986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b="2841"/>
          <a:stretch/>
        </p:blipFill>
        <p:spPr>
          <a:xfrm>
            <a:off x="259773" y="4585855"/>
            <a:ext cx="3397827" cy="226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0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omedepot.com/catalog/productImages/400/91/91432ddd-b27c-4303-a874-0d1e05f3f13a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1394385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Propane gas supply </a:t>
            </a:r>
            <a:endParaRPr lang="en-US" dirty="0"/>
          </a:p>
        </p:txBody>
      </p:sp>
      <p:pic>
        <p:nvPicPr>
          <p:cNvPr id="3076" name="Picture 4" descr="http://www.aquasystemsinc.com/images/exchanger_labele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091" y="2133049"/>
            <a:ext cx="333375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35236" y="1389461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 exchanger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85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14400" y="542354"/>
            <a:ext cx="7111941" cy="3969674"/>
            <a:chOff x="1752600" y="1447800"/>
            <a:chExt cx="6019801" cy="3360074"/>
          </a:xfrm>
        </p:grpSpPr>
        <p:pic>
          <p:nvPicPr>
            <p:cNvPr id="6146" name="Picture 2" descr="http://www.backyardmetalcasting.com/bigpics01/oilburners09_B_brutediag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12" b="16667"/>
            <a:stretch/>
          </p:blipFill>
          <p:spPr bwMode="auto">
            <a:xfrm>
              <a:off x="1828800" y="1592926"/>
              <a:ext cx="5943601" cy="32149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590800" y="4114800"/>
              <a:ext cx="457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3”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52600" y="1981200"/>
              <a:ext cx="762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1/2”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62200" y="1447800"/>
              <a:ext cx="3505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78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838200"/>
            <a:ext cx="6972301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3” pipes are welded together using a 90 degrees steel elbow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4100" name="Picture 4" descr="http://i.ebayimg.com/00/s/NDUxWDUwMA==/z/lgYAAMXQ74JTWJu9/$_3.JPG?set_id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124200"/>
            <a:ext cx="3110169" cy="28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humbs2.ebaystatic.com/d/l225/m/mUuYuSb9ccgQ2bb2-nTXmJ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486400" y="3124200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holes are drilled into the horizontal pipe for the fuel and gas intake.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362200"/>
            <a:ext cx="52578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83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Lastly, a cylindrical heat exchanger was fitted to the vertical 3” pipe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514600"/>
            <a:ext cx="5372101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1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propane gas lighter is turned on until the burner is hot enough.</a:t>
            </a:r>
          </a:p>
          <a:p>
            <a:endParaRPr lang="en-US" dirty="0"/>
          </a:p>
          <a:p>
            <a:r>
              <a:rPr lang="en-US" dirty="0" smtClean="0"/>
              <a:t>The fuel is the added in controlled volumes along with air from the blower</a:t>
            </a:r>
          </a:p>
          <a:p>
            <a:endParaRPr lang="en-US" dirty="0"/>
          </a:p>
          <a:p>
            <a:r>
              <a:rPr lang="en-US" dirty="0" smtClean="0"/>
              <a:t>The propane gas is then turned off.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Igniting the burner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1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Results and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baseline="-25000" dirty="0"/>
              <a:t>out</a:t>
            </a:r>
            <a:r>
              <a:rPr lang="en-US" dirty="0"/>
              <a:t>= 3 * 220 * 90 * 0.85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/>
              <a:t>50490 W = 50.5 KW</a:t>
            </a:r>
          </a:p>
          <a:p>
            <a:pPr marL="0" indent="0">
              <a:buNone/>
            </a:pPr>
            <a:r>
              <a:rPr lang="en-US" dirty="0" smtClean="0"/>
              <a:t> Therefore </a:t>
            </a:r>
            <a:r>
              <a:rPr lang="en-US" dirty="0"/>
              <a:t>the new heater should be able to supply 50.5 </a:t>
            </a:r>
            <a:r>
              <a:rPr lang="en-US" dirty="0" smtClean="0"/>
              <a:t>KW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3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Waste oil specifications</a:t>
            </a:r>
            <a:r>
              <a:rPr lang="en-US" b="1" baseline="30000" dirty="0" smtClean="0"/>
              <a:t>2</a:t>
            </a:r>
            <a:r>
              <a:rPr lang="en-US" b="1" dirty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Density: 885 </a:t>
            </a:r>
            <a:r>
              <a:rPr lang="en-US" dirty="0" smtClean="0"/>
              <a:t>Kg/m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Viscosity: 3.49 </a:t>
            </a:r>
          </a:p>
          <a:p>
            <a:pPr marL="0" indent="0">
              <a:buNone/>
            </a:pPr>
            <a:r>
              <a:rPr lang="en-US" dirty="0" smtClean="0"/>
              <a:t>Flash </a:t>
            </a:r>
            <a:r>
              <a:rPr lang="en-US" dirty="0"/>
              <a:t>point: 57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pPr marL="0" indent="0">
              <a:buNone/>
            </a:pPr>
            <a:r>
              <a:rPr lang="en-US" dirty="0"/>
              <a:t>Calorific Value (CV): 42500 KJ/KG</a:t>
            </a:r>
          </a:p>
          <a:p>
            <a:pPr marL="0" indent="0">
              <a:buNone/>
            </a:pPr>
            <a:r>
              <a:rPr lang="en-US" dirty="0"/>
              <a:t>Efficiency (</a:t>
            </a:r>
            <a:r>
              <a:rPr lang="en-US" b="1" dirty="0"/>
              <a:t>η)</a:t>
            </a:r>
            <a:r>
              <a:rPr lang="en-US" dirty="0"/>
              <a:t>: 75%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heater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woodwork </a:t>
            </a:r>
            <a:r>
              <a:rPr lang="en-US" dirty="0"/>
              <a:t>industry in Palestine has grown rapidly in the past few </a:t>
            </a:r>
            <a:r>
              <a:rPr lang="en-US" dirty="0" smtClean="0"/>
              <a:t>years and so did the demand of energy.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1" y="3386139"/>
            <a:ext cx="3668622" cy="331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4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𝑜𝑢𝑡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𝐶𝑉</m:t>
                    </m:r>
                    <m:r>
                      <a:rPr lang="en-US" i="1">
                        <a:latin typeface="Cambria Math"/>
                      </a:rPr>
                      <m:t>∗ </m:t>
                    </m:r>
                    <m:acc>
                      <m:accPr>
                        <m:chr m:val="̇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∗ </m:t>
                    </m:r>
                    <m:r>
                      <a:rPr lang="en-US" b="1" i="1">
                        <a:latin typeface="Cambria Math"/>
                      </a:rPr>
                      <m:t>𝛈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 </a:t>
                </a:r>
              </a:p>
              <a:p>
                <a:pPr marL="0" indent="0">
                  <a:buNone/>
                </a:pPr>
                <a:r>
                  <a:rPr lang="en-US" dirty="0" smtClean="0"/>
                  <a:t> 50.5 </a:t>
                </a:r>
                <a:r>
                  <a:rPr lang="en-US" dirty="0"/>
                  <a:t>kW= 42500 *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dirty="0"/>
                  <a:t> * 0.75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dirty="0"/>
                  <a:t>= 1.58*10</a:t>
                </a:r>
                <a:r>
                  <a:rPr lang="en-US" baseline="30000" dirty="0"/>
                  <a:t>-3</a:t>
                </a:r>
                <a:r>
                  <a:rPr lang="en-US" dirty="0" smtClean="0"/>
                  <a:t> </a:t>
                </a:r>
                <a:r>
                  <a:rPr lang="en-US" dirty="0"/>
                  <a:t>kg/s</a:t>
                </a:r>
              </a:p>
              <a:p>
                <a:pPr marL="0" indent="0">
                  <a:buNone/>
                </a:pPr>
                <a:r>
                  <a:rPr lang="en-US" dirty="0" smtClean="0"/>
                  <a:t> Volumetric </a:t>
                </a:r>
                <a:r>
                  <a:rPr lang="en-US" dirty="0"/>
                  <a:t>flow rate= (1.58*10</a:t>
                </a:r>
                <a:r>
                  <a:rPr lang="en-US" baseline="30000" dirty="0"/>
                  <a:t>-3</a:t>
                </a:r>
                <a:r>
                  <a:rPr lang="en-US" dirty="0"/>
                  <a:t>)/885= 1.8*10</a:t>
                </a:r>
                <a:r>
                  <a:rPr lang="en-US" baseline="30000" dirty="0"/>
                  <a:t>-6</a:t>
                </a:r>
                <a:r>
                  <a:rPr lang="en-US" dirty="0"/>
                  <a:t> </a:t>
                </a:r>
                <a:r>
                  <a:rPr lang="en-US" dirty="0" smtClean="0"/>
                  <a:t> 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/s </a:t>
                </a:r>
                <a:r>
                  <a:rPr lang="en-US" dirty="0"/>
                  <a:t>= 1.8*10</a:t>
                </a:r>
                <a:r>
                  <a:rPr lang="en-US" baseline="30000" dirty="0"/>
                  <a:t>-3</a:t>
                </a:r>
                <a:r>
                  <a:rPr lang="en-US" dirty="0"/>
                  <a:t> l/s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Cost analysis</a:t>
            </a:r>
            <a:r>
              <a:rPr lang="en-US" b="1" dirty="0" smtClean="0"/>
              <a:t>:</a:t>
            </a:r>
          </a:p>
          <a:p>
            <a:endParaRPr lang="en-US" b="1" dirty="0"/>
          </a:p>
          <a:p>
            <a:r>
              <a:rPr lang="en-US" b="1" dirty="0"/>
              <a:t>Electric heater:</a:t>
            </a:r>
          </a:p>
          <a:p>
            <a:r>
              <a:rPr lang="en-US" dirty="0"/>
              <a:t>1kWh= 0.5 NIS</a:t>
            </a:r>
          </a:p>
          <a:p>
            <a:r>
              <a:rPr lang="en-US" dirty="0"/>
              <a:t>Total cost from the electrical heater for one day=</a:t>
            </a:r>
          </a:p>
          <a:p>
            <a:r>
              <a:rPr lang="en-US" dirty="0"/>
              <a:t>50.5*0.5*16= 404 NIS/day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Waste oil heater:</a:t>
            </a:r>
          </a:p>
          <a:p>
            <a:r>
              <a:rPr lang="en-US" dirty="0"/>
              <a:t>1m</a:t>
            </a:r>
            <a:r>
              <a:rPr lang="en-US" baseline="30000" dirty="0"/>
              <a:t>3 </a:t>
            </a:r>
            <a:r>
              <a:rPr lang="en-US" dirty="0"/>
              <a:t>of waste oil= 1600 NIS</a:t>
            </a:r>
          </a:p>
          <a:p>
            <a:r>
              <a:rPr lang="en-US" dirty="0"/>
              <a:t>Total cost from the waste oil heater for one day=</a:t>
            </a:r>
          </a:p>
          <a:p>
            <a:r>
              <a:rPr lang="en-US" dirty="0"/>
              <a:t>(1600)*(1.8*10</a:t>
            </a:r>
            <a:r>
              <a:rPr lang="en-US" baseline="30000" dirty="0"/>
              <a:t>-6</a:t>
            </a:r>
            <a:r>
              <a:rPr lang="en-US" dirty="0"/>
              <a:t>)*3600*16= 166 NIS/day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3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79226193"/>
              </p:ext>
            </p:extLst>
          </p:nvPr>
        </p:nvGraphicFramePr>
        <p:xfrm>
          <a:off x="609600" y="914400"/>
          <a:ext cx="8001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36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95717156"/>
              </p:ext>
            </p:extLst>
          </p:nvPr>
        </p:nvGraphicFramePr>
        <p:xfrm>
          <a:off x="1295400" y="838200"/>
          <a:ext cx="6629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493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main problems of such system is over heating. </a:t>
            </a:r>
          </a:p>
          <a:p>
            <a:endParaRPr lang="en-US" dirty="0"/>
          </a:p>
          <a:p>
            <a:r>
              <a:rPr lang="en-US" dirty="0" smtClean="0"/>
              <a:t>It is not possible to repeatedly turn the burner on and off to control the temperature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heat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8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r>
              <a:rPr lang="en-US" dirty="0" smtClean="0"/>
              <a:t>Using the results from the </a:t>
            </a:r>
            <a:r>
              <a:rPr lang="en-US" dirty="0" smtClean="0"/>
              <a:t>previous </a:t>
            </a:r>
            <a:r>
              <a:rPr lang="en-US" dirty="0" smtClean="0"/>
              <a:t>calculations, we find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324600" cy="507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3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Safety and limitations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99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Waste oil is hard to ignite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Harmful emissions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classroom.synonym.com/DM-Resize/photos.demandstudios.com/getty/article/129/66/78454731.jpg?w=600&amp;h=600&amp;keep_ratio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484" y="685800"/>
            <a:ext cx="190690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automotiverecycling.net/catalyticcoverter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708" y="4133399"/>
            <a:ext cx="3143681" cy="253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Heat losses in the pipes</a:t>
            </a:r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Fuel backflow into the tank</a:t>
            </a:r>
            <a:endParaRPr lang="en-US" dirty="0"/>
          </a:p>
        </p:txBody>
      </p:sp>
      <p:pic>
        <p:nvPicPr>
          <p:cNvPr id="8194" name="Picture 2" descr="http://www.certainteed.com/images/products/thumbnails/pbigrollunfacedmd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915176"/>
            <a:ext cx="3886200" cy="17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orontoturbo.com/online/images/1way%20val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246418"/>
            <a:ext cx="333375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9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Overheating and boiling of thermal oil.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plastomatic.com/tmbvcuta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33600"/>
            <a:ext cx="3143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Composite and MDF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Wood products </a:t>
            </a:r>
            <a:endParaRPr lang="en-US" dirty="0"/>
          </a:p>
        </p:txBody>
      </p:sp>
      <p:pic>
        <p:nvPicPr>
          <p:cNvPr id="1028" name="Picture 4" descr="http://kbbcollective.kbbonline.com/wp-content/uploads/2011/08/Veneer-Core-Plyw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395287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.made-in-china.com/2f0j00ZCKEtYydLjkP/Melamine-Faced-MDF-Wood-Office-Series-MD016-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4" b="100000" l="0" r="981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4006232" cy="273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5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</p:spPr>
        <p:txBody>
          <a:bodyPr/>
          <a:lstStyle/>
          <a:p>
            <a:r>
              <a:rPr lang="en-US" dirty="0" smtClean="0"/>
              <a:t>Why oil burners?</a:t>
            </a:r>
            <a:endParaRPr lang="en-US" dirty="0"/>
          </a:p>
        </p:txBody>
      </p:sp>
      <p:pic>
        <p:nvPicPr>
          <p:cNvPr id="10242" name="Picture 2" descr="C:\Users\UPDATE\AppData\Local\Microsoft\Windows\INetCache\IE\FGAK3GKR\question-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667000"/>
            <a:ext cx="3500438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1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436" y="1875764"/>
            <a:ext cx="4642908" cy="34821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Wood burners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1447800"/>
            <a:ext cx="396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Very big !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Fire hazard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Consumes storage space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Harmful emissions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17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burners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6935" y="1939065"/>
            <a:ext cx="4776390" cy="3184260"/>
          </a:xfrm>
        </p:spPr>
      </p:pic>
      <p:sp>
        <p:nvSpPr>
          <p:cNvPr id="8" name="TextBox 7"/>
          <p:cNvSpPr txBox="1"/>
          <p:nvPr/>
        </p:nvSpPr>
        <p:spPr>
          <a:xfrm>
            <a:off x="4419600" y="1447800"/>
            <a:ext cx="396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Relatively small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Easy to contain incase of a fire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No storage space required.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Very minimal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48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business plans</a:t>
            </a:r>
            <a:endParaRPr lang="en-US" dirty="0"/>
          </a:p>
        </p:txBody>
      </p:sp>
      <p:pic>
        <p:nvPicPr>
          <p:cNvPr id="13314" name="Picture 2" descr="C:\Users\UPDATE\AppData\Local\Microsoft\Windows\INetCache\IE\33GZXK00\money+tre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3967480" cy="396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2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rathinamcollege.edu.in/wp-content/uploads/2014/05/civil-en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4506" y="-1"/>
            <a:ext cx="10266215" cy="68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7" y="36547"/>
            <a:ext cx="55796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Thank you!</a:t>
            </a:r>
            <a:endParaRPr lang="en-US" sz="7200" b="1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wood press</a:t>
            </a:r>
            <a:endParaRPr lang="en-US" dirty="0"/>
          </a:p>
        </p:txBody>
      </p:sp>
      <p:pic>
        <p:nvPicPr>
          <p:cNvPr id="2050" name="Picture 2" descr="http://img.directindustry.com/images_di/photo-g/hot-press-66208-26899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305425" cy="431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3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Heating is too expensive!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pic>
        <p:nvPicPr>
          <p:cNvPr id="3074" name="Picture 2" descr="http://img.diytrade.com/cdimg/1222346/13563018/0/1279684627/kitchenware_electric_he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4267201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ecx.images-amazon.com/images/I/61SgT01yKmL._SX425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369127"/>
            <a:ext cx="3514726" cy="263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4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Wood burner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solutions</a:t>
            </a:r>
            <a:endParaRPr lang="en-US" dirty="0"/>
          </a:p>
        </p:txBody>
      </p:sp>
      <p:pic>
        <p:nvPicPr>
          <p:cNvPr id="2050" name="Picture 2" descr="http://pimg.tradeindia.com/00574667/b/3/Industrial-Boiler-Chemic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71800"/>
            <a:ext cx="47625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5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Fuel burner</a:t>
            </a:r>
            <a:endParaRPr lang="en-US" dirty="0"/>
          </a:p>
        </p:txBody>
      </p:sp>
      <p:pic>
        <p:nvPicPr>
          <p:cNvPr id="4098" name="Picture 2" descr="http://www.ecowasteoilheaters.com/images/CB-2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9400"/>
            <a:ext cx="52387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545" y="26035"/>
            <a:ext cx="8229600" cy="1143000"/>
          </a:xfrm>
        </p:spPr>
        <p:txBody>
          <a:bodyPr/>
          <a:lstStyle/>
          <a:p>
            <a:r>
              <a:rPr lang="en-US" dirty="0" smtClean="0"/>
              <a:t>Parts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124200"/>
            <a:ext cx="2438400" cy="1828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883420"/>
            <a:ext cx="2190750" cy="25406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018" y="1893332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Controlled fuel injector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1893332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 pressure regulator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97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2581275" cy="1910715"/>
          </a:xfrm>
          <a:prstGeom prst="rect">
            <a:avLst/>
          </a:prstGeom>
        </p:spPr>
      </p:pic>
      <p:pic>
        <p:nvPicPr>
          <p:cNvPr id="5" name="Picture 2" descr="http://cdn.shopclues.net/images/detailed/12890/Airblowervac_14250224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891" y="3351126"/>
            <a:ext cx="2863096" cy="208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34891" y="189314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Air blower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902446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Underground fuel tank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5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460</TotalTime>
  <Words>366</Words>
  <Application>Microsoft Office PowerPoint</Application>
  <PresentationFormat>On-screen Show (4:3)</PresentationFormat>
  <Paragraphs>107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Design and implementation of an alternative heat source for wood presses. </vt:lpstr>
      <vt:lpstr>PowerPoint Presentation</vt:lpstr>
      <vt:lpstr>Wood products </vt:lpstr>
      <vt:lpstr>Thermal wood press</vt:lpstr>
      <vt:lpstr>The problem</vt:lpstr>
      <vt:lpstr>Alternative solutions</vt:lpstr>
      <vt:lpstr>PowerPoint Presentation</vt:lpstr>
      <vt:lpstr>Parts</vt:lpstr>
      <vt:lpstr>PowerPoint Presentation</vt:lpstr>
      <vt:lpstr>PowerPoint Presentation</vt:lpstr>
      <vt:lpstr>PowerPoint Presentation</vt:lpstr>
      <vt:lpstr>PowerPoint Presentation</vt:lpstr>
      <vt:lpstr>Methodology</vt:lpstr>
      <vt:lpstr>PowerPoint Presentation</vt:lpstr>
      <vt:lpstr>PowerPoint Presentation</vt:lpstr>
      <vt:lpstr>Igniting the burner</vt:lpstr>
      <vt:lpstr>PowerPoint Presentation</vt:lpstr>
      <vt:lpstr>PowerPoint Presentation</vt:lpstr>
      <vt:lpstr>Fuel heater</vt:lpstr>
      <vt:lpstr>PowerPoint Presentation</vt:lpstr>
      <vt:lpstr>PowerPoint Presentation</vt:lpstr>
      <vt:lpstr>PowerPoint Presentation</vt:lpstr>
      <vt:lpstr>PowerPoint Presentation</vt:lpstr>
      <vt:lpstr>Controlling the heat</vt:lpstr>
      <vt:lpstr>PowerPoint Presentation</vt:lpstr>
      <vt:lpstr>Safety and limitations</vt:lpstr>
      <vt:lpstr>PowerPoint Presentation</vt:lpstr>
      <vt:lpstr>PowerPoint Presentation</vt:lpstr>
      <vt:lpstr>PowerPoint Presentation</vt:lpstr>
      <vt:lpstr>Why oil burners?</vt:lpstr>
      <vt:lpstr>Wood burners</vt:lpstr>
      <vt:lpstr>Oil burners</vt:lpstr>
      <vt:lpstr>Future business plans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implementation of an alternative heat source for wood presses. </dc:title>
  <dc:creator>Omar Baara</dc:creator>
  <cp:lastModifiedBy>Windows User</cp:lastModifiedBy>
  <cp:revision>47</cp:revision>
  <dcterms:created xsi:type="dcterms:W3CDTF">2006-08-16T00:00:00Z</dcterms:created>
  <dcterms:modified xsi:type="dcterms:W3CDTF">2015-12-20T09:56:11Z</dcterms:modified>
</cp:coreProperties>
</file>