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50"/>
  </p:notesMasterIdLst>
  <p:sldIdLst>
    <p:sldId id="257" r:id="rId2"/>
    <p:sldId id="256" r:id="rId3"/>
    <p:sldId id="258" r:id="rId4"/>
    <p:sldId id="259" r:id="rId5"/>
    <p:sldId id="287" r:id="rId6"/>
    <p:sldId id="260" r:id="rId7"/>
    <p:sldId id="310" r:id="rId8"/>
    <p:sldId id="311" r:id="rId9"/>
    <p:sldId id="261" r:id="rId10"/>
    <p:sldId id="264" r:id="rId11"/>
    <p:sldId id="286" r:id="rId12"/>
    <p:sldId id="302" r:id="rId13"/>
    <p:sldId id="303" r:id="rId14"/>
    <p:sldId id="304" r:id="rId15"/>
    <p:sldId id="305" r:id="rId16"/>
    <p:sldId id="315" r:id="rId17"/>
    <p:sldId id="312" r:id="rId18"/>
    <p:sldId id="313" r:id="rId19"/>
    <p:sldId id="314" r:id="rId20"/>
    <p:sldId id="316" r:id="rId21"/>
    <p:sldId id="317" r:id="rId22"/>
    <p:sldId id="318" r:id="rId23"/>
    <p:sldId id="319" r:id="rId24"/>
    <p:sldId id="306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29" r:id="rId35"/>
    <p:sldId id="307" r:id="rId36"/>
    <p:sldId id="330" r:id="rId37"/>
    <p:sldId id="309" r:id="rId38"/>
    <p:sldId id="308" r:id="rId39"/>
    <p:sldId id="331" r:id="rId40"/>
    <p:sldId id="301" r:id="rId41"/>
    <p:sldId id="297" r:id="rId42"/>
    <p:sldId id="298" r:id="rId43"/>
    <p:sldId id="299" r:id="rId44"/>
    <p:sldId id="300" r:id="rId45"/>
    <p:sldId id="282" r:id="rId46"/>
    <p:sldId id="268" r:id="rId47"/>
    <p:sldId id="296" r:id="rId48"/>
    <p:sldId id="281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38" autoAdjust="0"/>
    <p:restoredTop sz="94434" autoAdjust="0"/>
  </p:normalViewPr>
  <p:slideViewPr>
    <p:cSldViewPr snapToGrid="0">
      <p:cViewPr>
        <p:scale>
          <a:sx n="73" d="100"/>
          <a:sy n="73" d="100"/>
        </p:scale>
        <p:origin x="9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AAB99-9FC1-4A37-927F-0E9B06A29D5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12491-20A3-4E67-BFD3-80C4FCA2B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45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12491-20A3-4E67-BFD3-80C4FCA2BF2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23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9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6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8797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69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7587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64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90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8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2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03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6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2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4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2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3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4D53D-E584-4ED4-84BD-C25842812198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18AD1B7-C15F-4372-9B50-D31234D729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0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7098" y="968992"/>
            <a:ext cx="8911687" cy="4804011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an Integrated Safety Management System Based on HACCP Principles at Aziza’s Cow Farm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9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19889" y="2160440"/>
            <a:ext cx="10472864" cy="970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HACCP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5400" b="1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9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23732" y="59179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What Is HACCP ?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77421" y="1603746"/>
            <a:ext cx="9702202" cy="4703928"/>
          </a:xfrm>
        </p:spPr>
        <p:txBody>
          <a:bodyPr>
            <a:normAutofit/>
          </a:bodyPr>
          <a:lstStyle/>
          <a:p>
            <a:pPr marL="0" indent="0" algn="justLow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Hazard Analysis and Critical Control Point (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HACCP). Is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internationally recognized system for defining, evaluating, controlling and declining the risk of safety hazards in product (DHHS, 2014).</a:t>
            </a:r>
          </a:p>
          <a:p>
            <a:pPr algn="just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5218" y="59179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HACCP?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2302" y="1232243"/>
            <a:ext cx="10535921" cy="5647765"/>
          </a:xfrm>
        </p:spPr>
        <p:txBody>
          <a:bodyPr>
            <a:noAutofit/>
          </a:bodyPr>
          <a:lstStyle/>
          <a:p>
            <a:pPr marL="0" indent="0" algn="justLow">
              <a:buNone/>
            </a:pP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prioritizes and controls probable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hazards within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system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process risks, such as microbiological, chemical and physical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contaminants.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assures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consumers that its products are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 and have a high quality.</a:t>
            </a:r>
            <a:endParaRPr lang="ar-S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42749" y="527572"/>
            <a:ext cx="8911687" cy="128089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Seventh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Principles</a:t>
            </a:r>
            <a:endParaRPr lang="en-US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82588" y="1808462"/>
            <a:ext cx="10309412" cy="497788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Conduct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hazard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Determine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critical control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Establish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Establish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monitoring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Establish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corrective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Establish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record-keeping and documentation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procedures.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Establish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procedures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7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7261" y="541019"/>
            <a:ext cx="8911687" cy="128089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HACCP System</a:t>
            </a:r>
            <a:endParaRPr lang="ar-S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76718" y="2017058"/>
            <a:ext cx="10094258" cy="51636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system has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as four-main phases. </a:t>
            </a:r>
            <a:endParaRPr lang="en-US" sz="4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5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77471" y="1317813"/>
            <a:ext cx="10336306" cy="4464424"/>
          </a:xfrm>
        </p:spPr>
        <p:txBody>
          <a:bodyPr>
            <a:noAutofit/>
          </a:bodyPr>
          <a:lstStyle/>
          <a:p>
            <a:pPr algn="ctr"/>
            <a:r>
              <a:rPr lang="en-US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5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Conducting </a:t>
            </a: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hazard, identifying its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CCP and </a:t>
            </a: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critical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limits</a:t>
            </a:r>
            <a:endParaRPr lang="en-US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3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886" y="1872343"/>
            <a:ext cx="9546182" cy="3777622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Microbiological 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hazard analysis during milk production process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(Al-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Soos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cow’s farm, 2018)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6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998130"/>
              </p:ext>
            </p:extLst>
          </p:nvPr>
        </p:nvGraphicFramePr>
        <p:xfrm>
          <a:off x="0" y="0"/>
          <a:ext cx="12192001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569"/>
                <a:gridCol w="960729"/>
                <a:gridCol w="1019251"/>
                <a:gridCol w="4194048"/>
                <a:gridCol w="4140404"/>
              </a:tblGrid>
              <a:tr h="1143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Hazard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Risk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/ No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CMP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Limit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Prevention / Control measure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42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 in milk</a:t>
                      </a:r>
                      <a:endParaRPr lang="en-US" sz="17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It’s not permissible to show blood in milk because it causes harm to the consumer and therefore the milk is destroyed if it shows even a small percentage of milk and it’s tested by looking at the milk color changes immediately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Examine vitamin C and note if the udder was full of milk so labor should put the milking machine in an appropriate manner and not to press the udder strongly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63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 temperature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limit of the milk temperature is 4°C, and it’s not permissible to exceed this degree when transferring the milk from the farm to the factory so as not to spoil the milk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the appropriate bulk tank to keep the temperature of milk when transported from the farm to the plant, and shall not exceed two hours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3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temperature used to wash the bulk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temperature should not to be less than 70°C so the sterilization is done well and bacteria are killed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Examine the first milk sample to be placed in the tank and note if the bacteria are killed or not.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3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Place temperature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temperate of the place should remain confined between 15°C-25°C no more or less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Ventilating the place well so the place should be open with the use of fans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3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Food moisture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mustn’t exceed 11% so as not to rot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mixture must be kept away from any water source and placed in the open air and away from direct sunlight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030" marR="580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21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6536" y="1917333"/>
            <a:ext cx="9215898" cy="2367284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Hazard </a:t>
            </a: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for filtration, cooling, storage in tank, and primary testing processes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Sperber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1998)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2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33645"/>
              </p:ext>
            </p:extLst>
          </p:nvPr>
        </p:nvGraphicFramePr>
        <p:xfrm>
          <a:off x="0" y="-2"/>
          <a:ext cx="12192000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7715"/>
                <a:gridCol w="2521811"/>
                <a:gridCol w="909705"/>
                <a:gridCol w="829223"/>
                <a:gridCol w="924339"/>
                <a:gridCol w="2177927"/>
                <a:gridCol w="3241280"/>
              </a:tblGrid>
              <a:tr h="1124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Processing step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Hazard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 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/ C / F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Risk 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 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No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CMP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GFP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limit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Prevention / Control measure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74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Filtration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hazard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 of impurities or have no significant effect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*Do another filtration process 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*Insure the safety of the refineries and its free of the impurities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91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 is damaged as a result of temperature increase than the acceptable limit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CMP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temperature should be less or equal to 4 ºC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*Monitor and control the temperature of the cooling to be less than or equal 4 ºC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03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in tanks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significant hazard, the Residual materials are (acid and soda)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GFP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Impurities within the BT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Be sure of the tank  cleanliness before put milk on it</a:t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*Measure PH for the water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503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Primary testing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 may damage and doesn’t confirm the specifications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C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PH: 6.6-6.7</a:t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%Fat: %3</a:t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a Negative presence of Antibiotics 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Physical and chemical testing</a:t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*Insure that PH is still between 6.6-6.7 and fat percentage is 3% 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14" marR="39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4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711395" y="213435"/>
            <a:ext cx="8915400" cy="65149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Randah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Jardaneh 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Mohammed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Ashour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Naela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Wazaify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Nada Saber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Mohammed Abu-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Hatab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by:</a:t>
            </a:r>
          </a:p>
          <a:p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Dr.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Ayham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Jaaron</a:t>
            </a:r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2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725" y="1865081"/>
            <a:ext cx="9163646" cy="251097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Risk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of microbiological hazards during milk collecting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50546"/>
                  </p:ext>
                </p:extLst>
              </p:nvPr>
            </p:nvGraphicFramePr>
            <p:xfrm>
              <a:off x="2" y="-1"/>
              <a:ext cx="12191998" cy="706700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99385"/>
                    <a:gridCol w="2077516"/>
                    <a:gridCol w="1043635"/>
                    <a:gridCol w="1041197"/>
                    <a:gridCol w="2606649"/>
                    <a:gridCol w="3023616"/>
                  </a:tblGrid>
                  <a:tr h="112994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Hazard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Process Step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M=Milking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T=Treatment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Risk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/ No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Critical Limit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45720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Prevention / Control measure (farmer responsibility)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Listeria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monocytogenes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BT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10 cfu/ml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(Research Gate, 2018)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*Infection cows separate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*Lessen infection spread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(Sanaa et al, 1993)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Salmonella Dublin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/typhimurium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F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Zero limit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(Food standards, 2001)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Rise health status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(NYSCHAP, 2016)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262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with Escherichia coli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157</m:t>
                                  </m:r>
                                </m:sub>
                              </m:sSub>
                              <m:r>
                                <a:rPr lang="en-US" sz="170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7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C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Zero – 10 </a:t>
                          </a:r>
                          <a:r>
                            <a:rPr lang="en-US" sz="17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cfu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/ml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(Hassan et al, 2015)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(Clark, 2014)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0458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Staphylococcus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aureus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exceed a maximum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number of 100 </a:t>
                          </a:r>
                          <a:r>
                            <a:rPr lang="en-US" sz="17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cfu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/ml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 &lt; 300SCC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(Food standards, 2001)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Cows with infection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 be separated; reduce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infection spread (see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advisory plan &amp;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leaflet)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(Petersson et al, 2018)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Streptococcus   </a:t>
                          </a:r>
                          <a:r>
                            <a:rPr lang="en-US" sz="17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Agalactiae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Million SCC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(Hassan et al, 2015)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Udder hygiene and therapy 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(Research Gate, 2017)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50546"/>
                  </p:ext>
                </p:extLst>
              </p:nvPr>
            </p:nvGraphicFramePr>
            <p:xfrm>
              <a:off x="2" y="-1"/>
              <a:ext cx="12191998" cy="706700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99385"/>
                    <a:gridCol w="2077516"/>
                    <a:gridCol w="1043635"/>
                    <a:gridCol w="1041197"/>
                    <a:gridCol w="2606649"/>
                    <a:gridCol w="3023616"/>
                  </a:tblGrid>
                  <a:tr h="112994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Hazard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Process Step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M=Milking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T=Treatment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Risk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/ No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Critical Limit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45720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Prevention / Control measure (farmer responsibility)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Listeria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monocytogenes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BT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10 cfu/ml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(Research Gate, 2018)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*Infection cows separate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*Lessen infection spread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(Sanaa et al, 1993)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Salmonella Dublin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/typhimurium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F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Zero limit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(Food standards, 2001)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Rise health status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(NYSCHAP, 2016)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26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08" t="-404348" r="-408376" b="-3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 , C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Zero – 10 </a:t>
                          </a:r>
                          <a:r>
                            <a:rPr lang="en-US" sz="17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cfu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/ml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(Hassan et al, 2015)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Hygiene at milking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(Clark, 2014)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0458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Milk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with 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Staphylococcus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aureus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T, M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Not 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exceed a maximum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number of 100 </a:t>
                          </a:r>
                          <a:r>
                            <a:rPr lang="en-US" sz="17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cfu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/ml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or &lt; 300SCC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(Food standards, 2001)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Cows with infection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 be separated; reduce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infection spread (see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advisory plan &amp;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leaflet)</a:t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(Petersson et al, 2018)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9948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Streptococcus   </a:t>
                          </a:r>
                          <a:r>
                            <a:rPr lang="en-US" sz="1700" dirty="0" err="1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Agalactiae</a:t>
                          </a: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7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Million SCC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(Hassan et al, 2015)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</a:t>
                          </a: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Udder hygiene and therapy </a:t>
                          </a:r>
                          <a:b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7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(Research Gate, 2017)</a:t>
                          </a:r>
                          <a:endParaRPr lang="en-US" sz="17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4017" marR="5401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9239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160" y="2034898"/>
            <a:ext cx="8911687" cy="1701079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4: Risk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 of physical and chemical hazards of milk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(Food standard, 2001)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88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8730877"/>
                  </p:ext>
                </p:extLst>
              </p:nvPr>
            </p:nvGraphicFramePr>
            <p:xfrm>
              <a:off x="-1" y="-2"/>
              <a:ext cx="12192001" cy="6858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192"/>
                    <a:gridCol w="941223"/>
                    <a:gridCol w="3330855"/>
                    <a:gridCol w="2014118"/>
                    <a:gridCol w="982674"/>
                    <a:gridCol w="992429"/>
                    <a:gridCol w="3245510"/>
                  </a:tblGrid>
                  <a:tr h="115781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Code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/ F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Hazard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Process Step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M=Milking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T=Treatment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Risk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/ 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Prevention / Control measure (farmer focused)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5781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Wrong drug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*Proper diagnosis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label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*Drug advisory plan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41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Residue in meat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*Withdrawal time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*Drug advisory plan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Wrong dosage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proper dosage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drug advisory plan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&gt; Shelf life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shelf life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836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Cow’s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ID fails during withdrawal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Needle broken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*Inject with care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5781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𝑴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During residues in milk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*Good cow ID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*Withdrawal time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*Stick to indications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8730877"/>
                  </p:ext>
                </p:extLst>
              </p:nvPr>
            </p:nvGraphicFramePr>
            <p:xfrm>
              <a:off x="-1" y="-2"/>
              <a:ext cx="12192001" cy="6858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85192"/>
                    <a:gridCol w="941223"/>
                    <a:gridCol w="3330855"/>
                    <a:gridCol w="2014118"/>
                    <a:gridCol w="982674"/>
                    <a:gridCol w="992429"/>
                    <a:gridCol w="3245510"/>
                  </a:tblGrid>
                  <a:tr h="115781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Code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 / F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Hazard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Process Step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M=Milking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T=Treatment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Risk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 / 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Prevention / Control measure (farmer focused)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578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100526" r="-1689286" b="-40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Wrong drug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*Proper diagnosis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label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*Drug advisory plan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4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268310" r="-1689286" b="-4422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Residue in meat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*Withdrawal time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*Drug advisory plan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523000" r="-1689286" b="-5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Wrong dosage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proper dosage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drug advisory plan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616832" r="-1689286" b="-4227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&gt; Shelf life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*Check shelf life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836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640708" r="-1689286" b="-2778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Cow’s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ID fails during withdrawal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09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837000" r="-1689286" b="-2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Needle broken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GFP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*Inject with care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578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893" t="-493158" r="-1689286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During residues in milk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Yes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*Good cow ID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*Withdrawal time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*Stick to indications</a:t>
                          </a:r>
                          <a:b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*See instruction leaflet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7756" marR="57756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289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01586" y="1521937"/>
            <a:ext cx="8911687" cy="3650954"/>
          </a:xfrm>
        </p:spPr>
        <p:txBody>
          <a:bodyPr>
            <a:noAutofit/>
          </a:bodyPr>
          <a:lstStyle/>
          <a:p>
            <a:pPr algn="ctr"/>
            <a:r>
              <a:rPr lang="en-US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5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establishing monitoring procedures and corrective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measures</a:t>
            </a:r>
            <a:endParaRPr lang="ar-SA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0411" y="2008773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 Control-plan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milk production process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Sperber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1998)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25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011961"/>
              </p:ext>
            </p:extLst>
          </p:nvPr>
        </p:nvGraphicFramePr>
        <p:xfrm>
          <a:off x="1" y="0"/>
          <a:ext cx="12192000" cy="700169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189238"/>
                <a:gridCol w="2342847"/>
                <a:gridCol w="1996924"/>
                <a:gridCol w="1688495"/>
                <a:gridCol w="2123923"/>
                <a:gridCol w="1850573"/>
              </a:tblGrid>
              <a:tr h="90991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prevent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Processing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706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properly functioning milk filtration equipment                          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Clean the fixed filter, or change it if necessary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95935" algn="l"/>
                        </a:tabLst>
                      </a:pPr>
                      <a:r>
                        <a:rPr lang="en-US" sz="17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Milker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Microfiltration            (filtration process which removes contaminants from milk)                 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Filtration</a:t>
                      </a:r>
                      <a:r>
                        <a:rPr lang="ar-SY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</a:t>
                      </a:r>
                      <a:endParaRPr lang="en-US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56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properly functioning cooling machine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Checking the suitability of the gauge and coolant machine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Every day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Checking proper operation of cooling machine every day                    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07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Hygiene procedures                               </a:t>
                      </a:r>
                      <a:endParaRPr lang="en-US" sz="17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Checking the cleanliness of the tank.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use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Thermoduric bacteria presence (A better indicator to understand the efficacy of cleaning milk tanks).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in tanks</a:t>
                      </a:r>
                      <a:endParaRPr lang="en-US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706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the proper test</a:t>
                      </a:r>
                      <a:endParaRPr lang="en-US" sz="17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*Dispose of milk if the test fail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Milk used for processing or sold on if the test pass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Off-sight laboratory                 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when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suspected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Advanced lab              analysis                  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Primary testing                               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26" marR="471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0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4914" y="1865080"/>
            <a:ext cx="8911687" cy="2119091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Table </a:t>
            </a:r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6: Control-plan </a:t>
            </a: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filtration, cooling, storage in tank and primary testing process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(Milk production, 2014)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83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259868"/>
              </p:ext>
            </p:extLst>
          </p:nvPr>
        </p:nvGraphicFramePr>
        <p:xfrm>
          <a:off x="0" y="1"/>
          <a:ext cx="12192000" cy="685885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400906"/>
                <a:gridCol w="2640391"/>
                <a:gridCol w="1432076"/>
                <a:gridCol w="1690914"/>
                <a:gridCol w="1944914"/>
                <a:gridCol w="2082799"/>
              </a:tblGrid>
              <a:tr h="88767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prevent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measures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Hazard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662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Vaccination                          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*Intravenous injection of 300-450ml of calcium plus magnesium and phosphorus.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*Antibiotics.</a:t>
                      </a:r>
                      <a:r>
                        <a:rPr lang="ar-SY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Continuous Visual checks</a:t>
                      </a:r>
                      <a:r>
                        <a:rPr lang="ar-SY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Blood in milk</a:t>
                      </a:r>
                      <a:endParaRPr lang="en-US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03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Keep the temperature at 4°C to avoid milk spoilage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*Checking the suitability of the gauge.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*Replacement or repair the instrument/machine.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Milker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Checking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 operation of the thermometer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Milk temperature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8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Maintain water temperature more than 70 °C to avoid the appearance of bacteria                               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*Check and record the temperature of the hot water from the tap or wash water.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Farmer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use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automatic cleaning systems temperature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</a:t>
                      </a: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used to wash the bulk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88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following  good guidance for ventilation procedures for the place</a:t>
                      </a:r>
                      <a:endParaRPr lang="en-US" sz="17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*Have clean water at all times.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shades. *Use ventilation procedures.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Farmer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Use Suitable gauge 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Place temperature</a:t>
                      </a:r>
                      <a:r>
                        <a:rPr lang="ar-SY" sz="17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endParaRPr lang="en-US" sz="17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88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of feed according to the specification of good storage                             </a:t>
                      </a:r>
                      <a:endParaRPr lang="en-US" sz="17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*Use drying procedures (Fans), flipping food.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Farmer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Humidity meter.</a:t>
                      </a:r>
                    </a:p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(A device for measuring moisture)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Food moisture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023" marR="39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4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285" y="2034899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7: Control-plan </a:t>
            </a:r>
            <a:r>
              <a:rPr lang="en-US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microbiological hazards during milk collecting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2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8075" y="433610"/>
            <a:ext cx="8911687" cy="128089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104" y="1323833"/>
            <a:ext cx="9208141" cy="54286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Introduction.</a:t>
            </a:r>
            <a:endParaRPr lang="en-US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statement.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Project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objectives.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Design of HACCP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Conclusion and Recommendations.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3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331282"/>
              </p:ext>
            </p:extLst>
          </p:nvPr>
        </p:nvGraphicFramePr>
        <p:xfrm>
          <a:off x="0" y="0"/>
          <a:ext cx="12192000" cy="7342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1029"/>
                <a:gridCol w="3133263"/>
                <a:gridCol w="5727708"/>
              </a:tblGrid>
              <a:tr h="11103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Pathogen’s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Listeria 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monocytogenes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Outside / off-sight laboratory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45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How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measures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prevent 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796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Environmental testing to validate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environmental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cleaning programs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*General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examination and thermometry of cows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Rocourt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(2008)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L.Monocytogens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corrective actions are: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*Use antibiotics of the tetracycline chain (chlortetracycline,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terramycin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tetracycline)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*pasteurization of milk products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Rocourt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(2008)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L.Monocytogens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prevention measures are: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*Segregate raw milk handling areas and equipment (e.g., brushes, gaskets, fittings, piping, tanks) from areas and equipment used for pasteurized product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*On-farm processors must enforce restrictions and procedures that prevent cross-contact of the dairy farm environment with the processing environment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Ensure that separators/clarifiers are properly cleaned and maintained and that they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desludge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directly to a drain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Prevent water or milk from becoming stagnant on plant floors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Provide adequate training and guidance for all workers in personal health and hygiene, Good Manufacturing Practices (GMP’s) and plant sanitation procedures.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44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443380"/>
              </p:ext>
            </p:extLst>
          </p:nvPr>
        </p:nvGraphicFramePr>
        <p:xfrm>
          <a:off x="1" y="-143687"/>
          <a:ext cx="12191997" cy="7181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8302"/>
                <a:gridCol w="3075988"/>
                <a:gridCol w="5727707"/>
              </a:tblGrid>
              <a:tr h="12209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Pathogen’s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Salmonella Dublin / typhimurium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Outside / off-sight laboratory 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1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measures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 to prevent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01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*Diagnostic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Al-Khaled (2017) Salmonella Dublin corrective actions are:</a:t>
                      </a:r>
                      <a:b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disease is treated under the supervision of a veterinarian by giving wide-spectrum antibiotics and sulfa compounds, as well as heart and fluid tonic to correct the loss of the body, antiseptics, antispasmodics and pain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Al-Khaled (2017) Salmonella Dublin prevention measures are: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Reduce exposure *Biosecurity - incoming animals and between groups * Prevent fecal -oral and salivary transmission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*Avoid use of waste milk for calves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*Feed and water biosecurity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*Rodent and bird control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Maximize immune status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Minimize stressors *Maximize feed intake in the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periparturient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period.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*Implement a sound general herd vaccination program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5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Pathogen’s type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Streptococcus </a:t>
                      </a: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Agalactiae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Frequency 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Regularly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</a:t>
                      </a:r>
                      <a:b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measures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Instruction to prevent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0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*Diagnostic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tests by taking samples from both bulk tanks and individual cows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Research Gate (2017) Streptococcus corrective actions are: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Isolation of infected cattle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Give antibiotics to healthy cows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According to Research Gate (2017) Streptococcus prevention measures are: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Vaccination of all herd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*freezing milk at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20◦c for 4 weeks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457" marR="1645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64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8703772"/>
                  </p:ext>
                </p:extLst>
              </p:nvPr>
            </p:nvGraphicFramePr>
            <p:xfrm>
              <a:off x="0" y="1"/>
              <a:ext cx="12192001" cy="6857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88304"/>
                    <a:gridCol w="3075989"/>
                    <a:gridCol w="5727708"/>
                  </a:tblGrid>
                  <a:tr h="1004793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Pathogen’s type</a:t>
                          </a:r>
                        </a:p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Escherichia coli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600" b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157</m:t>
                                  </m:r>
                                </m:sub>
                              </m:sSub>
                              <m:r>
                                <a:rPr lang="en-US" sz="1600" b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600" b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1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600" b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 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Regularly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Who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Vet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7368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Corrective measures</a:t>
                          </a:r>
                          <a:endParaRPr lang="en-US" sz="1600" b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to prevent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2029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*Bactericidal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test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Clark (2014) E.coli corrective actions are: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Isolation of infected cattle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Give antibiotics to healthy cows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Food safety news (2011) E.coli prevention measures are: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Vaccination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*Hygiene procedures</a:t>
                          </a:r>
                        </a:p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815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Pathogen’s type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Staphylococcus Aureus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 Frequency 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Regularly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Who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Vet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062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Corrective measures</a:t>
                          </a:r>
                          <a:endParaRPr lang="en-US" sz="1600" b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to prevent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8044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*MRSA-Screen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latex agglutination test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Petersson (2018) Staphylococcus corrective actions are: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*Milk from infected cows should never come in contact with uninfected cows 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*give a vancomycin antibiotic for infective cows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</a:t>
                          </a:r>
                          <a:r>
                            <a:rPr lang="en-US" sz="16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Petersson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(2018) Staphylococcus prevention measures are: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*Prepare teats properly prior to milking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adequately sized properly functioning milking equipment.</a:t>
                          </a:r>
                        </a:p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*Disinfect teats. Use an effective product after every milking.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*Avoid unnecessary air admission into the teat cups during unit attachment, machine stripping, and unit takeoff that can cause irregular vacuum fluctuations.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8703772"/>
                  </p:ext>
                </p:extLst>
              </p:nvPr>
            </p:nvGraphicFramePr>
            <p:xfrm>
              <a:off x="0" y="1"/>
              <a:ext cx="12192001" cy="6857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88304"/>
                    <a:gridCol w="3075989"/>
                    <a:gridCol w="5727708"/>
                  </a:tblGrid>
                  <a:tr h="10047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360" t="-1212" r="-260252" b="-58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 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Regularly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Who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Vet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7368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Corrective measures</a:t>
                          </a:r>
                          <a:endParaRPr lang="en-US" sz="1600" b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to prevent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2029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*Bactericidal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test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Clark (2014) E.coli corrective actions are: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Isolation of infected cattle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Give antibiotics to healthy cows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Food safety news (2011) E.coli prevention measures are: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 Vaccination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*Hygiene procedures</a:t>
                          </a:r>
                        </a:p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815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Pathogen’s type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Staphylococcus Aureus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 Frequency 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Regularly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Who 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Vet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062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Corrective measures</a:t>
                          </a:r>
                          <a:endParaRPr lang="en-US" sz="1600" b="1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to prevent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8044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*MRSA-Screen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latex agglutination test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Petersson (2018) Staphylococcus corrective actions are: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*Milk from infected cows should never come in contact with uninfected cows </a:t>
                          </a:r>
                          <a:b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*give a vancomycin antibiotic for infective cows</a:t>
                          </a:r>
                          <a:endParaRPr lang="en-US" sz="16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According to </a:t>
                          </a:r>
                          <a:r>
                            <a:rPr lang="en-US" sz="1600" dirty="0" err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Petersson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(2018) Staphylococcus prevention measures are: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*Prepare teats properly prior to milking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adequately sized properly functioning milking equipment.</a:t>
                          </a:r>
                        </a:p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*Disinfect teats. Use an effective product after every milking.</a:t>
                          </a:r>
                          <a:b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*Avoid unnecessary air admission into the teat cups during unit attachment, machine stripping, and unit takeoff that can cause irregular vacuum fluctuations.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6457" marR="16457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119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725" y="1943458"/>
            <a:ext cx="8911687" cy="198846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8: Control-plan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 dairy farmer for chemical and physical hazards in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process step of cow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Lievaart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2005)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8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5468047"/>
                  </p:ext>
                </p:extLst>
              </p:nvPr>
            </p:nvGraphicFramePr>
            <p:xfrm>
              <a:off x="0" y="-2"/>
              <a:ext cx="12186911" cy="6858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43087"/>
                    <a:gridCol w="1098378"/>
                    <a:gridCol w="1868464"/>
                    <a:gridCol w="1208217"/>
                    <a:gridCol w="1643698"/>
                    <a:gridCol w="1208217"/>
                    <a:gridCol w="1758626"/>
                    <a:gridCol w="1538950"/>
                    <a:gridCol w="1319274"/>
                  </a:tblGrid>
                  <a:tr h="130614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 CMP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Standard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Tolerance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Who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Corrective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measures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 prevent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Records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3796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only proper drug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label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use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proper drugs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*Evaluate other drugs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*Consult the vet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795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residue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drugs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delivery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*Respect the withdrawal periods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delivery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3553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Dosage in 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D.A.P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syringe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use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*Adjust dosage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987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en-US" sz="18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Cow ID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tolerance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Visual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drug use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*Mark the cow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5468047"/>
                  </p:ext>
                </p:extLst>
              </p:nvPr>
            </p:nvGraphicFramePr>
            <p:xfrm>
              <a:off x="0" y="-2"/>
              <a:ext cx="12186911" cy="685800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43087"/>
                    <a:gridCol w="1098378"/>
                    <a:gridCol w="1868464"/>
                    <a:gridCol w="1208217"/>
                    <a:gridCol w="1643698"/>
                    <a:gridCol w="1208217"/>
                    <a:gridCol w="1758626"/>
                    <a:gridCol w="1538950"/>
                    <a:gridCol w="1319274"/>
                  </a:tblGrid>
                  <a:tr h="130614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 CMP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Standard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Tolerance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How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Monitoring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Who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Corrective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measures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Instruction </a:t>
                          </a: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 prevent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b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Records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3796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47" t="-67398" r="-2149438" b="-1868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only proper drug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label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use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*Use proper drugs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*Evaluate other drugs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*Consult the vet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795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47" t="-219753" r="-2149438" b="-1452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residue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drugs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delivery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*Respect the withdrawal periods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delivery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3553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47" t="-507843" r="-2149438" b="-1307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CMP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Dosage in 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D.A.P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Check syringe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use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*Adjust dosage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987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47" t="-472081" r="-2149438" b="-15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CCP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Cow ID</a:t>
                          </a:r>
                          <a:b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No tolerance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Visual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 drug use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Farmer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*Mark the cow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Use of drugs</a:t>
                          </a:r>
                          <a:endParaRPr lang="en-US" sz="18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Drug record </a:t>
                          </a:r>
                          <a:endParaRPr lang="en-US" sz="18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819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1726" y="1103927"/>
            <a:ext cx="9728274" cy="369014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6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</a:t>
            </a:r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record-keeping procedures that document the HACCP </a:t>
            </a:r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702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2105885" y="918754"/>
            <a:ext cx="9807441" cy="5599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Jayarao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(2014), there are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three-type of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record-keeping procedures:</a:t>
            </a:r>
          </a:p>
          <a:p>
            <a:pPr marL="0" indent="0">
              <a:buNone/>
            </a:pP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 Check lists and records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Monthly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 lists and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records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 Monthly Check lists and records</a:t>
            </a:r>
          </a:p>
          <a:p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71247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32858" y="70482"/>
            <a:ext cx="9721630" cy="1280890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of monitoring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corrective action sheet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004401"/>
              </p:ext>
            </p:extLst>
          </p:nvPr>
        </p:nvGraphicFramePr>
        <p:xfrm>
          <a:off x="182880" y="731521"/>
          <a:ext cx="11848009" cy="6004186"/>
        </p:xfrm>
        <a:graphic>
          <a:graphicData uri="http://schemas.openxmlformats.org/drawingml/2006/table">
            <a:tbl>
              <a:tblPr firstRow="1" firstCol="1" bandRow="1"/>
              <a:tblGrid>
                <a:gridCol w="1468511"/>
                <a:gridCol w="1270826"/>
                <a:gridCol w="1270826"/>
                <a:gridCol w="1857360"/>
                <a:gridCol w="2346140"/>
                <a:gridCol w="2346140"/>
                <a:gridCol w="1288206"/>
              </a:tblGrid>
              <a:tr h="51423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production commenced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CCP No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Monitoring activity, critical limit (and target level if applicable), who is responsible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29783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monitoring took place                (start and end of run and at timed intervals as specified)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             (e.g. Temp, time, a</a:t>
                      </a:r>
                      <a:r>
                        <a:rPr lang="en-US" sz="1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pH, pass/fail)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 if this value meets that  specified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Corrective action required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Details of corrective action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26657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taken to regain control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to prevent unsafe product reaching the customer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to prevent recurrence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6398"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076"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en-US" sz="14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565"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 control reference details: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Sheet checked and signed off  (Signature of authorised personnel)                   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Date: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18" marR="42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5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68656" y="1065323"/>
            <a:ext cx="8911687" cy="4577832"/>
          </a:xfrm>
        </p:spPr>
        <p:txBody>
          <a:bodyPr>
            <a:noAutofit/>
          </a:bodyPr>
          <a:lstStyle/>
          <a:p>
            <a:pPr algn="ctr"/>
            <a:r>
              <a:rPr lang="en-US" sz="5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</a:t>
            </a:r>
            <a:r>
              <a:rPr lang="en-US" sz="5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 </a:t>
            </a: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procedures for verification that the HACCP system is working correctly</a:t>
            </a:r>
            <a:endParaRPr lang="ar-SA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1789612" y="613954"/>
            <a:ext cx="10149840" cy="4859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Al-</a:t>
            </a:r>
            <a:r>
              <a:rPr lang="en-US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Betra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agriculture and forestry (2015), verification is fragmented into three main parts: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 </a:t>
            </a:r>
            <a:endParaRPr lang="en-US" sz="3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</a:p>
          <a:p>
            <a:pPr marL="0" lvl="0" indent="0">
              <a:buNone/>
            </a:pPr>
            <a:endParaRPr lang="en-US" sz="2000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45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248" y="506448"/>
            <a:ext cx="9563100" cy="128089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4519" y="1556129"/>
            <a:ext cx="9717088" cy="5301871"/>
          </a:xfrm>
        </p:spPr>
        <p:txBody>
          <a:bodyPr>
            <a:noAutofit/>
          </a:bodyPr>
          <a:lstStyle/>
          <a:p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Aziza 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 planning to have new cow-farm, located in </a:t>
            </a:r>
            <a:r>
              <a:rPr lang="en-US" sz="3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Kufor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sour.</a:t>
            </a:r>
            <a:b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to consist of 500 </a:t>
            </a:r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cows.</a:t>
            </a:r>
            <a:b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 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production is 18 tons of </a:t>
            </a:r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milk.</a:t>
            </a:r>
            <a:b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apital cost of </a:t>
            </a:r>
            <a:r>
              <a:rPr lang="en-US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million </a:t>
            </a:r>
            <a:r>
              <a:rPr lang="en-US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shekels.</a:t>
            </a:r>
            <a:endParaRPr lang="en-US" sz="3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5373" y="48422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Audit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21113" y="1753673"/>
            <a:ext cx="8915400" cy="470392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CFIA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Definition: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systematic assessment of an establishment’s ongoing conformance to and effectiveness of its recognized HACCP system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can be internal or external.</a:t>
            </a:r>
          </a:p>
          <a:p>
            <a:pPr marL="0" indent="0" algn="just">
              <a:buNone/>
            </a:pPr>
            <a:endParaRPr lang="en-US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Low">
              <a:buNone/>
            </a:pP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047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23933" y="54222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(</a:t>
            </a: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continued)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09610" y="1665027"/>
            <a:ext cx="8925185" cy="4967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Audit ?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following the guidelines and answering the questions as they relate to HACCP plan, we will be able to conduct a systematic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plan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813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0286" y="51492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Audit(continued)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06573" y="1704378"/>
            <a:ext cx="10476570" cy="515362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example of the questions you should answer when you auditing each process of HACCP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Hazard Analysis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our analysis start by identifying all hazards that may occur?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the hazard analysis include a flow chart that describes (diagrams) the steps of each process and production flow in the plant? </a:t>
            </a:r>
          </a:p>
          <a:p>
            <a:pPr marL="0" indent="0">
              <a:buNone/>
            </a:pP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Monitoring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our monitoring records of CCPs show conformance with critical limits?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deviations do we have for each of our CCPs?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91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00427" y="632476"/>
            <a:ext cx="9930464" cy="59773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Corrective Actions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you identify the cause of the deviation(s)?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the corrective action eliminate the cause of the deviation? 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Verification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the HACCP plan contain procedures and frequencies for the calibration of the process-monitoring instruments?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the HACCP plan list product sampling as a verification activity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Record keeping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the records document the monitoring of CCPs and their critical limits? </a:t>
            </a:r>
            <a:endPara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the record contain the date the record was made?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7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10389" y="761999"/>
            <a:ext cx="8915400" cy="511628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Validation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we have scientific, technical, or regulatory support for the critical limit?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we have documents supporting the monitoring procedures and frequencies listed in the HACCP plan</a:t>
            </a: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n-US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Reassessment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a reassessment conducted as a result of an unforeseen hazard? </a:t>
            </a:r>
            <a:endParaRPr lang="en-US" sz="3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reassessment been conducted to meet the annual reassessment requirement? </a:t>
            </a:r>
            <a:endParaRPr lang="en-US" sz="3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3600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40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89248" y="51317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32012" y="1502228"/>
            <a:ext cx="10059987" cy="5355771"/>
          </a:xfrm>
        </p:spPr>
        <p:txBody>
          <a:bodyPr>
            <a:normAutofit fontScale="85000" lnSpcReduction="20000"/>
          </a:bodyPr>
          <a:lstStyle/>
          <a:p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system has a tangible benefits and great impact to guarantee the safety of food being produced, including milk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products.</a:t>
            </a:r>
            <a:b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ensure you better performance, good reputation and satisfied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customers.</a:t>
            </a:r>
            <a:b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also increase your competitive advantage among your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peers.</a:t>
            </a:r>
            <a:b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start that may enable you to obtain ISO certification so that you become a certified supplier / </a:t>
            </a:r>
            <a:r>
              <a:rPr lang="en-US" sz="3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producer.</a:t>
            </a:r>
            <a:endParaRPr lang="en-US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919" y="537545"/>
            <a:ext cx="9853233" cy="918087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  <a:endParaRPr lang="ar-JO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854" y="1744639"/>
            <a:ext cx="10294145" cy="5113361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 the support of the top management to implement a system such as HACCP to improve the quality level of production and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processing.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employees should be given HACCP training, but at levels related to their responsibilities within the HACCP plan.</a:t>
            </a:r>
            <a:b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Dependence primarily on educated people, not technicians in such systems; especially in activities that need special care and skills.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8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022" y="579658"/>
            <a:ext cx="8911687" cy="128089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(continued)</a:t>
            </a:r>
            <a:endParaRPr lang="en-US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068" y="1685499"/>
            <a:ext cx="9676812" cy="5172501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an internal auditing and measure the internal performance from period to another, not just depending on the external one.</a:t>
            </a:r>
            <a:b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 specific work instructions for everyone.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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follow-up procedures for the HACCP plan and record any change that may affect the HACCP plan</a:t>
            </a:r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9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3994" y="2092657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</a:t>
            </a:r>
            <a:endParaRPr lang="en-US" sz="8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646" y="528375"/>
            <a:ext cx="8911687" cy="128089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lang="en-U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2406" y="2140422"/>
            <a:ext cx="10399594" cy="49154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esign a HACCP system at Aziza’s cows farm</a:t>
            </a:r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controlling the food chain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Milk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Starting from the first stages of production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 the milk in the cooling (Bulk) tank.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625" y="551990"/>
            <a:ext cx="8911687" cy="128089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625" y="1994245"/>
            <a:ext cx="10372281" cy="502512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9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Applying </a:t>
            </a:r>
            <a:r>
              <a:rPr lang="en-US" sz="9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HACCP </a:t>
            </a:r>
            <a:r>
              <a:rPr lang="en-US" sz="9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can </a:t>
            </a:r>
            <a:r>
              <a:rPr lang="en-US" sz="9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</a:t>
            </a:r>
            <a:r>
              <a:rPr lang="en-US" sz="9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9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9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Controlling </a:t>
            </a:r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genealogy of milk production from the origin up to the end-customer.</a:t>
            </a:r>
            <a:b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Enhancing </a:t>
            </a:r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 safety</a:t>
            </a:r>
            <a:r>
              <a:rPr lang="en-US" sz="1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quality.</a:t>
            </a:r>
            <a:r>
              <a:rPr lang="en-US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16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1565" y="766482"/>
            <a:ext cx="10430435" cy="609151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Effectively using of resources and more timely response to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issues.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Enhancing consumer confidence in the producer thus increasing his purchasing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desire.</a:t>
            </a:r>
            <a:b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Accommodating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unanticipated changes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take corrective actions when needed.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2811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119" y="2079812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followed methodology has been divided into three main phases as shown in the next figure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93678" y="435852"/>
            <a:ext cx="8911687" cy="128089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 </a:t>
            </a:r>
            <a:endParaRPr lang="en-US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9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41" y="0"/>
            <a:ext cx="11465858" cy="672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96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1476</TotalTime>
  <Words>1690</Words>
  <Application>Microsoft Office PowerPoint</Application>
  <PresentationFormat>Widescreen</PresentationFormat>
  <Paragraphs>586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Cambria</vt:lpstr>
      <vt:lpstr>Century Gothic</vt:lpstr>
      <vt:lpstr>Tahoma</vt:lpstr>
      <vt:lpstr>Times New Roman</vt:lpstr>
      <vt:lpstr>Wingdings</vt:lpstr>
      <vt:lpstr>Wingdings 3</vt:lpstr>
      <vt:lpstr>Wisp</vt:lpstr>
      <vt:lpstr>Design of an Integrated Safety Management System Based on HACCP Principles at Aziza’s Cow Farm  </vt:lpstr>
      <vt:lpstr>PowerPoint Presentation</vt:lpstr>
      <vt:lpstr>Outline</vt:lpstr>
      <vt:lpstr>Introduction</vt:lpstr>
      <vt:lpstr>Problem statement</vt:lpstr>
      <vt:lpstr>Project objectives</vt:lpstr>
      <vt:lpstr>PowerPoint Presentation</vt:lpstr>
      <vt:lpstr>Methodology </vt:lpstr>
      <vt:lpstr>PowerPoint Presentation</vt:lpstr>
      <vt:lpstr>PowerPoint Presentation</vt:lpstr>
      <vt:lpstr> What Is HACCP ? </vt:lpstr>
      <vt:lpstr>Why Use HACCP? </vt:lpstr>
      <vt:lpstr>HACCP Seventh Principles</vt:lpstr>
      <vt:lpstr>Design of HACCP System</vt:lpstr>
      <vt:lpstr>Phase 1  Conducting the hazard, identifying its CCP and its critical limits</vt:lpstr>
      <vt:lpstr>PowerPoint Presentation</vt:lpstr>
      <vt:lpstr>PowerPoint Presentation</vt:lpstr>
      <vt:lpstr>Table 2: Hazard analysis for filtration, cooling, storage in tank, and primary testing processes (Sperber, 1998) </vt:lpstr>
      <vt:lpstr>PowerPoint Presentation</vt:lpstr>
      <vt:lpstr>Table 3: Risk estimate of microbiological hazards during milk collecting </vt:lpstr>
      <vt:lpstr>PowerPoint Presentation</vt:lpstr>
      <vt:lpstr>Table 4: Risk estimate of physical and chemical hazards of milk (Food standard, 2001)</vt:lpstr>
      <vt:lpstr>PowerPoint Presentation</vt:lpstr>
      <vt:lpstr>Phase 2  establishing monitoring procedures and corrective measures</vt:lpstr>
      <vt:lpstr>Table 5: Control-plan during milk production process (Sperber, 1998)</vt:lpstr>
      <vt:lpstr>PowerPoint Presentation</vt:lpstr>
      <vt:lpstr>Table 6: Control-plan for filtration, cooling, storage in tank and primary testing process (Milk production, 2014) </vt:lpstr>
      <vt:lpstr>PowerPoint Presentation</vt:lpstr>
      <vt:lpstr>Table 7: Control-plan for microbiological hazards during milk collecting </vt:lpstr>
      <vt:lpstr>PowerPoint Presentation</vt:lpstr>
      <vt:lpstr>PowerPoint Presentation</vt:lpstr>
      <vt:lpstr>PowerPoint Presentation</vt:lpstr>
      <vt:lpstr>Table 8: Control-plan of a dairy farmer for chemical and physical hazards in the process step of cow (Lievaart et al, 2005)</vt:lpstr>
      <vt:lpstr>PowerPoint Presentation</vt:lpstr>
      <vt:lpstr>Phase 3 Establish effective record-keeping procedures that document the HACCP system </vt:lpstr>
      <vt:lpstr>PowerPoint Presentation</vt:lpstr>
      <vt:lpstr>Example of monitoring and corrective action sheet </vt:lpstr>
      <vt:lpstr>Phase 4 Establish procedures for verification that the HACCP system is working correctly</vt:lpstr>
      <vt:lpstr>PowerPoint Presentation</vt:lpstr>
      <vt:lpstr>HACCP Audit </vt:lpstr>
      <vt:lpstr>HACCP Audit (continued) </vt:lpstr>
      <vt:lpstr>HACCP Audit(continued) </vt:lpstr>
      <vt:lpstr>PowerPoint Presentation</vt:lpstr>
      <vt:lpstr>PowerPoint Presentation</vt:lpstr>
      <vt:lpstr>Conclusion </vt:lpstr>
      <vt:lpstr>Recommendations</vt:lpstr>
      <vt:lpstr>Recommendations (continued)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successful project management in global software development</dc:title>
  <dc:creator>Jardaneh</dc:creator>
  <cp:lastModifiedBy>Jardaneh</cp:lastModifiedBy>
  <cp:revision>211</cp:revision>
  <dcterms:created xsi:type="dcterms:W3CDTF">2018-03-27T14:03:35Z</dcterms:created>
  <dcterms:modified xsi:type="dcterms:W3CDTF">2018-05-11T21:21:35Z</dcterms:modified>
</cp:coreProperties>
</file>