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90" r:id="rId3"/>
    <p:sldId id="259" r:id="rId4"/>
    <p:sldId id="263" r:id="rId5"/>
    <p:sldId id="265" r:id="rId6"/>
    <p:sldId id="264" r:id="rId7"/>
    <p:sldId id="267" r:id="rId8"/>
    <p:sldId id="291" r:id="rId9"/>
    <p:sldId id="313" r:id="rId10"/>
    <p:sldId id="302" r:id="rId11"/>
    <p:sldId id="309" r:id="rId12"/>
    <p:sldId id="314" r:id="rId13"/>
    <p:sldId id="315" r:id="rId14"/>
    <p:sldId id="306" r:id="rId15"/>
    <p:sldId id="316" r:id="rId16"/>
    <p:sldId id="317" r:id="rId17"/>
    <p:sldId id="318" r:id="rId18"/>
    <p:sldId id="298" r:id="rId19"/>
    <p:sldId id="296" r:id="rId20"/>
    <p:sldId id="320" r:id="rId21"/>
    <p:sldId id="319" r:id="rId22"/>
    <p:sldId id="274" r:id="rId23"/>
    <p:sldId id="273" r:id="rId24"/>
    <p:sldId id="277" r:id="rId25"/>
  </p:sldIdLst>
  <p:sldSz cx="10117138" cy="712946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46">
          <p15:clr>
            <a:srgbClr val="A4A3A4"/>
          </p15:clr>
        </p15:guide>
        <p15:guide id="2" pos="31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DBDB"/>
    <a:srgbClr val="E8E8E8"/>
    <a:srgbClr val="CED2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48" autoAdjust="0"/>
    <p:restoredTop sz="92652" autoAdjust="0"/>
  </p:normalViewPr>
  <p:slideViewPr>
    <p:cSldViewPr>
      <p:cViewPr varScale="1">
        <p:scale>
          <a:sx n="59" d="100"/>
          <a:sy n="59" d="100"/>
        </p:scale>
        <p:origin x="1174" y="17"/>
      </p:cViewPr>
      <p:guideLst>
        <p:guide orient="horz" pos="2246"/>
        <p:guide pos="3187"/>
      </p:guideLst>
    </p:cSldViewPr>
  </p:slideViewPr>
  <p:outlineViewPr>
    <p:cViewPr>
      <p:scale>
        <a:sx n="33" d="100"/>
        <a:sy n="33" d="100"/>
      </p:scale>
      <p:origin x="0" y="1265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E8532A-A486-4F44-A989-075B119192D5}" type="datetimeFigureOut">
              <a:rPr lang="en-US" smtClean="0"/>
              <a:pPr/>
              <a:t>6/19/2018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996950" y="685800"/>
            <a:ext cx="48641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085E4-EB73-4219-B32D-FB0BD40FCA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021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7085E4-EB73-4219-B32D-FB0BD40FCA8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933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58789" y="2214760"/>
            <a:ext cx="8599566" cy="152821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17572" y="4040029"/>
            <a:ext cx="7081997" cy="18219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D8FD-529C-4DBF-A8D8-C79D698C7A5E}" type="datetime1">
              <a:rPr lang="en-US" smtClean="0"/>
              <a:pPr/>
              <a:t>6/19/2018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E412A-F476-42B8-834F-A044605B38C8}" type="datetime1">
              <a:rPr lang="en-US" smtClean="0"/>
              <a:pPr/>
              <a:t>6/19/2018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334925" y="285514"/>
            <a:ext cx="2276357" cy="608314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505858" y="285514"/>
            <a:ext cx="6660449" cy="608314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48805-FA82-4DE3-B542-D86A1AF7A04A}" type="datetime1">
              <a:rPr lang="en-US" smtClean="0"/>
              <a:pPr/>
              <a:t>6/19/2018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1" y="4848770"/>
            <a:ext cx="1012498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8545" tIns="49272" rIns="98545" bIns="49272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758786" y="1821976"/>
            <a:ext cx="8599567" cy="1902189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52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758786" y="3754567"/>
            <a:ext cx="8599567" cy="1247192"/>
          </a:xfrm>
        </p:spPr>
        <p:txBody>
          <a:bodyPr lIns="49272" rIns="49272"/>
          <a:lstStyle>
            <a:lvl1pPr marL="0" marR="68981" indent="0" algn="r">
              <a:buNone/>
              <a:defRPr>
                <a:solidFill>
                  <a:schemeClr val="tx2"/>
                </a:solidFill>
              </a:defRPr>
            </a:lvl1pPr>
            <a:lvl2pPr marL="492724" indent="0" algn="ctr">
              <a:buNone/>
            </a:lvl2pPr>
            <a:lvl3pPr marL="985449" indent="0" algn="ctr">
              <a:buNone/>
            </a:lvl3pPr>
            <a:lvl4pPr marL="1478173" indent="0" algn="ctr">
              <a:buNone/>
            </a:lvl4pPr>
            <a:lvl5pPr marL="1970898" indent="0" algn="ctr">
              <a:buNone/>
            </a:lvl5pPr>
            <a:lvl6pPr marL="2463622" indent="0" algn="ctr">
              <a:buNone/>
            </a:lvl6pPr>
            <a:lvl7pPr marL="2956347" indent="0" algn="ctr">
              <a:buNone/>
            </a:lvl7pPr>
            <a:lvl8pPr marL="3449071" indent="0" algn="ctr">
              <a:buNone/>
            </a:lvl8pPr>
            <a:lvl9pPr marL="3941796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4165" y="5149057"/>
            <a:ext cx="10121304" cy="1987775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71FD8FD-529C-4DBF-A8D8-C79D698C7A5E}" type="datetime1">
              <a:rPr lang="en-US" smtClean="0"/>
              <a:pPr/>
              <a:t>6/19/2018</a:t>
            </a:fld>
            <a:endParaRPr lang="en-US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20BD36-7B8B-47DA-8E3A-43F55AB71E55}" type="datetime1">
              <a:rPr lang="en-US" smtClean="0"/>
              <a:pPr/>
              <a:t>6/19/2018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99254" y="1101659"/>
            <a:ext cx="8599567" cy="190119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52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340182" y="3047759"/>
            <a:ext cx="5058569" cy="1512477"/>
          </a:xfrm>
        </p:spPr>
        <p:txBody>
          <a:bodyPr lIns="98545" rIns="98545" anchor="t"/>
          <a:lstStyle>
            <a:lvl1pPr marL="0" indent="0" algn="l">
              <a:buNone/>
              <a:defRPr sz="2500">
                <a:solidFill>
                  <a:schemeClr val="tx1"/>
                </a:solidFill>
              </a:defRPr>
            </a:lvl1pPr>
            <a:lvl2pPr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CDE51F-47B3-4502-81E0-DED70A5BB654}" type="datetime1">
              <a:rPr lang="en-US" smtClean="0"/>
              <a:pPr/>
              <a:t>6/19/2018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شارة رتبة 6"/>
          <p:cNvSpPr/>
          <p:nvPr/>
        </p:nvSpPr>
        <p:spPr>
          <a:xfrm>
            <a:off x="4023709" y="3124439"/>
            <a:ext cx="202343" cy="237649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8545" tIns="49272" rIns="98545" bIns="49272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817454" y="3124439"/>
            <a:ext cx="202343" cy="237649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8545" tIns="49272" rIns="98545" bIns="49272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505857" y="1539965"/>
            <a:ext cx="4468403" cy="4705116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142878" y="1539965"/>
            <a:ext cx="4468403" cy="4705116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8FDA6D-364D-44A5-ABAF-0985197A4166}" type="datetime1">
              <a:rPr lang="en-US" smtClean="0"/>
              <a:pPr/>
              <a:t>6/19/2018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5857" y="283858"/>
            <a:ext cx="9105424" cy="1188244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05857" y="5624354"/>
            <a:ext cx="4470160" cy="792163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97090" anchor="ctr"/>
          <a:lstStyle>
            <a:lvl1pPr marL="0" indent="0">
              <a:buNone/>
              <a:defRPr sz="2600" b="0">
                <a:solidFill>
                  <a:schemeClr val="bg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1900" b="1"/>
            </a:lvl3pPr>
            <a:lvl4pPr>
              <a:buNone/>
              <a:defRPr sz="1700" b="1"/>
            </a:lvl4pPr>
            <a:lvl5pPr>
              <a:buNone/>
              <a:defRPr sz="17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5139367" y="5624354"/>
            <a:ext cx="4471916" cy="792163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97090" anchor="ctr"/>
          <a:lstStyle>
            <a:lvl1pPr marL="0" indent="0">
              <a:buNone/>
              <a:defRPr sz="2600" b="0">
                <a:solidFill>
                  <a:schemeClr val="bg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1900" b="1"/>
            </a:lvl3pPr>
            <a:lvl4pPr>
              <a:buNone/>
              <a:defRPr sz="1700" b="1"/>
            </a:lvl4pPr>
            <a:lvl5pPr>
              <a:buNone/>
              <a:defRPr sz="17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505857" y="1501465"/>
            <a:ext cx="4470160" cy="4097791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5139366" y="1501465"/>
            <a:ext cx="4471916" cy="4097791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19F352-A58D-4BFB-9E03-86CEE528D0A6}" type="datetime1">
              <a:rPr lang="en-US" smtClean="0"/>
              <a:pPr/>
              <a:t>6/19/2018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B265A-4B39-4259-9396-D08C9253F5D1}" type="datetime1">
              <a:rPr lang="en-US" smtClean="0"/>
              <a:pPr/>
              <a:t>6/19/2018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B15A24-1570-49DC-A4AB-6D0A2C7C8369}" type="datetime1">
              <a:rPr lang="en-US" smtClean="0"/>
              <a:pPr/>
              <a:t>6/19/2018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11714" y="5069840"/>
            <a:ext cx="8278014" cy="475298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7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889950" y="5567075"/>
            <a:ext cx="4397583" cy="950595"/>
          </a:xfrm>
        </p:spPr>
        <p:txBody>
          <a:bodyPr/>
          <a:lstStyle>
            <a:lvl1pPr marL="0" indent="0" algn="r">
              <a:buNone/>
              <a:defRPr sz="17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011714" y="285179"/>
            <a:ext cx="8275819" cy="4752975"/>
          </a:xfrm>
        </p:spPr>
        <p:txBody>
          <a:bodyPr/>
          <a:lstStyle>
            <a:lvl1pPr>
              <a:defRPr sz="34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7442947" y="6661592"/>
            <a:ext cx="2124599" cy="380238"/>
          </a:xfrm>
        </p:spPr>
        <p:txBody>
          <a:bodyPr/>
          <a:lstStyle>
            <a:extLst/>
          </a:lstStyle>
          <a:p>
            <a:fld id="{CA3F2D5D-3823-4669-852E-D92958CBA1FA}" type="datetime1">
              <a:rPr lang="en-US" smtClean="0"/>
              <a:pPr/>
              <a:t>6/19/2018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BD36-7B8B-47DA-8E3A-43F55AB71E55}" type="datetime1">
              <a:rPr lang="en-US" smtClean="0"/>
              <a:pPr/>
              <a:t>6/19/2018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262686" y="5658871"/>
            <a:ext cx="7925091" cy="673891"/>
          </a:xfrm>
          <a:noFill/>
        </p:spPr>
        <p:txBody>
          <a:bodyPr lIns="98545" tIns="0" rIns="98545" anchor="t"/>
          <a:lstStyle>
            <a:lvl1pPr marL="0" marR="19709" indent="0" algn="r">
              <a:buNone/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52929" y="197488"/>
            <a:ext cx="9611281" cy="4562856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4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043F778-EC48-473F-AF20-C516CAB80116}" type="datetime1">
              <a:rPr lang="en-US" smtClean="0"/>
              <a:pPr/>
              <a:t>6/19/2018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846216" y="6661593"/>
            <a:ext cx="2600849" cy="37957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2928" y="5057700"/>
            <a:ext cx="8934849" cy="584944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2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552408" y="6180257"/>
            <a:ext cx="5466423" cy="95753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8545" tIns="49272" rIns="98545" bIns="49272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537409" y="6174097"/>
            <a:ext cx="4083202" cy="970399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8545" tIns="49272" rIns="98545" bIns="49272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685" y="6020491"/>
            <a:ext cx="3764401" cy="1123652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8545" tIns="49272" rIns="98545" bIns="49272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10220" y="6016837"/>
            <a:ext cx="3767936" cy="1127307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9586178" y="5185899"/>
            <a:ext cx="202343" cy="237649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8545" tIns="49272" rIns="98545" bIns="49272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9379923" y="5185899"/>
            <a:ext cx="202343" cy="237649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8545" tIns="49272" rIns="98545" bIns="49272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505857" y="1539965"/>
            <a:ext cx="9105424" cy="4559687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3E412A-F476-42B8-834F-A044605B38C8}" type="datetime1">
              <a:rPr lang="en-US" smtClean="0"/>
              <a:pPr/>
              <a:t>6/19/2018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572378" y="285511"/>
            <a:ext cx="1966635" cy="5814142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505857" y="285512"/>
            <a:ext cx="6997687" cy="581414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E48805-FA82-4DE3-B542-D86A1AF7A04A}" type="datetime1">
              <a:rPr lang="en-US" smtClean="0"/>
              <a:pPr/>
              <a:t>6/19/2018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99187" y="4581343"/>
            <a:ext cx="8599566" cy="141599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99187" y="3021776"/>
            <a:ext cx="8599566" cy="155956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DE51F-47B3-4502-81E0-DED70A5BB654}" type="datetime1">
              <a:rPr lang="en-US" smtClean="0"/>
              <a:pPr/>
              <a:t>6/19/2018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505860" y="1663545"/>
            <a:ext cx="4468403" cy="47051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142881" y="1663545"/>
            <a:ext cx="4468403" cy="47051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FDA6D-364D-44A5-ABAF-0985197A4166}" type="datetime1">
              <a:rPr lang="en-US" smtClean="0"/>
              <a:pPr/>
              <a:t>6/19/2018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05860" y="1595878"/>
            <a:ext cx="4470160" cy="66508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05860" y="2260966"/>
            <a:ext cx="4470160" cy="41076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5139368" y="1595878"/>
            <a:ext cx="4471915" cy="66508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5139368" y="2260966"/>
            <a:ext cx="4471915" cy="41076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F352-A58D-4BFB-9E03-86CEE528D0A6}" type="datetime1">
              <a:rPr lang="en-US" smtClean="0"/>
              <a:pPr/>
              <a:t>6/19/2018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265A-4B39-4259-9396-D08C9253F5D1}" type="datetime1">
              <a:rPr lang="en-US" smtClean="0"/>
              <a:pPr/>
              <a:t>6/19/2018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15A24-1570-49DC-A4AB-6D0A2C7C8369}" type="datetime1">
              <a:rPr lang="en-US" smtClean="0"/>
              <a:pPr/>
              <a:t>6/19/2018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5859" y="283858"/>
            <a:ext cx="3328469" cy="120804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523" y="283864"/>
            <a:ext cx="5655762" cy="60847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05859" y="1491909"/>
            <a:ext cx="3328469" cy="4876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F2D5D-3823-4669-852E-D92958CBA1FA}" type="datetime1">
              <a:rPr lang="en-US" smtClean="0"/>
              <a:pPr/>
              <a:t>6/19/2018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83032" y="4990625"/>
            <a:ext cx="6070283" cy="58917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983032" y="637031"/>
            <a:ext cx="6070283" cy="427767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983032" y="5579798"/>
            <a:ext cx="6070283" cy="83672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3F778-EC48-473F-AF20-C516CAB80116}" type="datetime1">
              <a:rPr lang="en-US" smtClean="0"/>
              <a:pPr/>
              <a:t>6/19/2018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505860" y="285509"/>
            <a:ext cx="9105424" cy="11882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05860" y="1663545"/>
            <a:ext cx="9105424" cy="4705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505860" y="6607960"/>
            <a:ext cx="2360665" cy="3795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7FC69-6997-42D5-8E8A-DA5751658FAD}" type="datetime1">
              <a:rPr lang="en-US" smtClean="0"/>
              <a:pPr/>
              <a:t>6/19/2018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456689" y="6607960"/>
            <a:ext cx="3203760" cy="3795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7250619" y="6607960"/>
            <a:ext cx="2360665" cy="3795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552408" y="6180257"/>
            <a:ext cx="5466423" cy="95753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8545" tIns="49272" rIns="98545" bIns="49272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537409" y="6174097"/>
            <a:ext cx="4083202" cy="970399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8545" tIns="49272" rIns="98545" bIns="49272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685" y="6020491"/>
            <a:ext cx="3764401" cy="1123652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8545" tIns="49272" rIns="98545" bIns="49272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10220" y="6016837"/>
            <a:ext cx="3767936" cy="1127307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505857" y="285509"/>
            <a:ext cx="9105424" cy="1188244"/>
          </a:xfrm>
          <a:prstGeom prst="rect">
            <a:avLst/>
          </a:prstGeom>
        </p:spPr>
        <p:txBody>
          <a:bodyPr vert="horz" lIns="98545" tIns="49272" rIns="98545" bIns="49272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505857" y="1539965"/>
            <a:ext cx="9105424" cy="4705116"/>
          </a:xfrm>
          <a:prstGeom prst="rect">
            <a:avLst/>
          </a:prstGeom>
        </p:spPr>
        <p:txBody>
          <a:bodyPr vert="horz" lIns="98545" tIns="49272" rIns="98545" bIns="49272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7442947" y="6661592"/>
            <a:ext cx="2124599" cy="380238"/>
          </a:xfrm>
          <a:prstGeom prst="rect">
            <a:avLst/>
          </a:prstGeom>
        </p:spPr>
        <p:txBody>
          <a:bodyPr vert="horz" lIns="98545" tIns="49272" rIns="98545" bIns="49272" anchor="b"/>
          <a:lstStyle>
            <a:lvl1pPr algn="l" eaLnBrk="1" latinLnBrk="0" hangingPunct="1">
              <a:defRPr kumimoji="0" sz="1100">
                <a:solidFill>
                  <a:schemeClr val="tx1"/>
                </a:solidFill>
              </a:defRPr>
            </a:lvl1pPr>
            <a:extLst/>
          </a:lstStyle>
          <a:p>
            <a:fld id="{0D67FC69-6997-42D5-8E8A-DA5751658FAD}" type="datetime1">
              <a:rPr lang="en-US" smtClean="0"/>
              <a:pPr/>
              <a:t>6/19/2018</a:t>
            </a:fld>
            <a:endParaRPr lang="en-US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846216" y="6661593"/>
            <a:ext cx="2600849" cy="379578"/>
          </a:xfrm>
          <a:prstGeom prst="rect">
            <a:avLst/>
          </a:prstGeom>
        </p:spPr>
        <p:txBody>
          <a:bodyPr vert="horz" lIns="98545" tIns="49272" rIns="98545" bIns="49272" anchor="b"/>
          <a:lstStyle>
            <a:lvl1pPr algn="r" eaLnBrk="1" latinLnBrk="0" hangingPunct="1">
              <a:defRPr kumimoji="0" sz="11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9567546" y="6661593"/>
            <a:ext cx="404686" cy="379578"/>
          </a:xfrm>
          <a:prstGeom prst="rect">
            <a:avLst/>
          </a:prstGeom>
        </p:spPr>
        <p:txBody>
          <a:bodyPr vert="horz" lIns="98545" tIns="49272" rIns="98545" bIns="49272" anchor="b"/>
          <a:lstStyle>
            <a:lvl1pPr algn="r" eaLnBrk="1" latinLnBrk="0" hangingPunct="1">
              <a:defRPr kumimoji="0" sz="1100" b="0">
                <a:solidFill>
                  <a:schemeClr val="tx1"/>
                </a:solidFill>
              </a:defRPr>
            </a:lvl1pPr>
            <a:extLst/>
          </a:lstStyle>
          <a:p>
            <a:fld id="{35C735C0-8D80-4B1D-9495-E40C5AF13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1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94180" indent="-275926" algn="r" rtl="1" eaLnBrk="1" latinLnBrk="0" hangingPunct="1">
        <a:spcBef>
          <a:spcPts val="431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70105" indent="-246362" algn="r" rtl="1" eaLnBrk="1" latinLnBrk="0" hangingPunct="1">
        <a:spcBef>
          <a:spcPts val="349"/>
        </a:spcBef>
        <a:buClr>
          <a:schemeClr val="accent1"/>
        </a:buClr>
        <a:buFont typeface="Verdana"/>
        <a:buChar char="◦"/>
        <a:defRPr kumimoji="0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926322" indent="-246362" algn="r" rtl="1" eaLnBrk="1" latinLnBrk="0" hangingPunct="1">
        <a:spcBef>
          <a:spcPts val="377"/>
        </a:spcBef>
        <a:buClr>
          <a:schemeClr val="accent2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31811" indent="-246362" algn="r" rtl="1" eaLnBrk="1" latinLnBrk="0" hangingPunct="1">
        <a:spcBef>
          <a:spcPts val="377"/>
        </a:spcBef>
        <a:buClr>
          <a:schemeClr val="accent2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78173" indent="-246362" algn="r" rtl="1" eaLnBrk="1" latinLnBrk="0" hangingPunct="1">
        <a:spcBef>
          <a:spcPts val="377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724536" indent="-246362" algn="r" rtl="1" eaLnBrk="1" latinLnBrk="0" hangingPunct="1">
        <a:spcBef>
          <a:spcPts val="377"/>
        </a:spcBef>
        <a:buClr>
          <a:schemeClr val="accent3"/>
        </a:buClr>
        <a:buFont typeface="Wingdings 2"/>
        <a:buChar char="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1970898" indent="-246362" algn="r" rtl="1" eaLnBrk="1" latinLnBrk="0" hangingPunct="1">
        <a:spcBef>
          <a:spcPts val="377"/>
        </a:spcBef>
        <a:buClr>
          <a:schemeClr val="accent3"/>
        </a:buClr>
        <a:buFont typeface="Wingdings 2"/>
        <a:buChar char="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217260" indent="-246362" algn="r" rtl="1" eaLnBrk="1" latinLnBrk="0" hangingPunct="1">
        <a:spcBef>
          <a:spcPts val="377"/>
        </a:spcBef>
        <a:buClr>
          <a:schemeClr val="accent3"/>
        </a:buClr>
        <a:buFont typeface="Wingdings 2"/>
        <a:buChar char="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2463622" indent="-246362" algn="r" rtl="1" eaLnBrk="1" latinLnBrk="0" hangingPunct="1">
        <a:spcBef>
          <a:spcPts val="377"/>
        </a:spcBef>
        <a:buClr>
          <a:schemeClr val="accent3"/>
        </a:buClr>
        <a:buFont typeface="Wingdings 2"/>
        <a:buChar char="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92724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85449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478173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970898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463622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956347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449071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941796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161" y="756419"/>
            <a:ext cx="7056784" cy="5414147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4635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450057" y="1534067"/>
            <a:ext cx="8918428" cy="56529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endParaRPr lang="en-US" sz="28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>
            <a:off x="0" y="345823"/>
            <a:ext cx="10117138" cy="118824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latin typeface="Bookman Old Style" pitchFamily="18" charset="0"/>
              </a:rPr>
              <a:t>   </a:t>
            </a: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Hardware Development </a:t>
            </a:r>
            <a:endParaRPr lang="en-US" b="1" dirty="0">
              <a:latin typeface="Bookman Old Style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/>
              <p:cNvSpPr>
                <a:spLocks noGrp="1"/>
              </p:cNvSpPr>
              <p:nvPr>
                <p:ph idx="1"/>
              </p:nvPr>
            </p:nvSpPr>
            <p:spPr>
              <a:xfrm>
                <a:off x="505859" y="1739935"/>
                <a:ext cx="9737285" cy="470511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>
                    <a:latin typeface="Bookman Old Style" panose="02050604050505020204" pitchFamily="18" charset="0"/>
                  </a:rPr>
                  <a:t>  Calculations:</a:t>
                </a:r>
              </a:p>
              <a:p>
                <a:pPr marL="0" indent="0">
                  <a:buNone/>
                </a:pPr>
                <a:endParaRPr lang="en-US" dirty="0" smtClean="0">
                  <a:latin typeface="Bookman Old Style" panose="02050604050505020204" pitchFamily="18" charset="0"/>
                </a:endParaRPr>
              </a:p>
              <a:p>
                <a:pPr marL="0" indent="0">
                  <a:buNone/>
                </a:pPr>
                <a:r>
                  <a:rPr lang="en-US" sz="2000" i="1" dirty="0">
                    <a:latin typeface="Cambria Math" panose="02040503050406030204" pitchFamily="18" charset="0"/>
                  </a:rPr>
                  <a:t>To let the fish partially floats in the water  (half of it floats 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𝑑𝑒𝑛𝑠𝑖𝑡𝑦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𝑜𝑏𝑗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𝑜𝑓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𝑜𝑏𝑗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𝑑𝑒𝑛𝑠𝑖𝑡𝑦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𝑜𝑓𝑓𝑙𝑢𝑖𝑑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×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𝑜𝑓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𝑑𝑖𝑠𝑝𝑙𝑎𝑐𝑒𝑑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𝑓𝑙𝑢𝑖𝑑</m:t>
                      </m:r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                 ??        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  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=                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  ×                   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sz="200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2000" dirty="0"/>
                  <a:t> 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𝑑𝑒𝑛𝑠𝑖𝑡𝑦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𝑜𝑏𝑗</m:t>
                    </m:r>
                  </m:oMath>
                </a14:m>
                <a:r>
                  <a:rPr lang="en-US" sz="2000" dirty="0"/>
                  <a:t> = 0.5 </a:t>
                </a:r>
                <a:r>
                  <a:rPr lang="en-US" sz="2000" dirty="0" err="1"/>
                  <a:t>gm</a:t>
                </a:r>
                <a:r>
                  <a:rPr lang="en-US" sz="2000" dirty="0"/>
                  <a:t>/cm3.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/>
                  <a:t>The mass of iron required:-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𝑑𝑒𝑛𝑠𝑖𝑡𝑦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𝑜𝑏𝑗</m:t>
                    </m:r>
                    <m:r>
                      <m:rPr>
                        <m:nor/>
                      </m:rPr>
                      <a:rPr lang="en-US" sz="2000" dirty="0"/>
                      <m:t> =</m:t>
                    </m:r>
                  </m:oMath>
                </a14:m>
                <a:r>
                  <a:rPr lang="en-US" sz="2000" dirty="0"/>
                  <a:t> mass / </a:t>
                </a:r>
                <a:r>
                  <a:rPr lang="en-US" sz="2000" dirty="0" smtClean="0"/>
                  <a:t>volume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𝑚𝑎𝑠𝑠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∗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1600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800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𝑔𝑚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𝑖𝑟𝑜𝑛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endParaRPr lang="en-US" sz="20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>
                  <a:latin typeface="Bookman Old Style" panose="020506040505050202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Bookman Old Style" panose="02050604050505020204" pitchFamily="18" charset="0"/>
                </a:endParaRPr>
              </a:p>
            </p:txBody>
          </p:sp>
        </mc:Choice>
        <mc:Fallback xmlns="">
          <p:sp>
            <p:nvSpPr>
              <p:cNvPr id="9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5859" y="1739935"/>
                <a:ext cx="9737285" cy="4705116"/>
              </a:xfrm>
              <a:blipFill rotWithShape="0">
                <a:blip r:embed="rId2"/>
                <a:stretch>
                  <a:fillRect l="-689" t="-16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473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676645" y="1476499"/>
            <a:ext cx="8918428" cy="56529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endParaRPr lang="en-US" sz="28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0" y="345823"/>
            <a:ext cx="10117138" cy="118824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latin typeface="Bookman Old Style" pitchFamily="18" charset="0"/>
              </a:rPr>
              <a:t>Fish movement</a:t>
            </a:r>
            <a:endParaRPr lang="en-US" b="1" dirty="0">
              <a:latin typeface="Bookman Old Style" pitchFamily="18" charset="0"/>
            </a:endParaRPr>
          </a:p>
        </p:txBody>
      </p:sp>
      <p:sp>
        <p:nvSpPr>
          <p:cNvPr id="6" name="Content Placeholder 8"/>
          <p:cNvSpPr>
            <a:spLocks noGrp="1"/>
          </p:cNvSpPr>
          <p:nvPr>
            <p:ph idx="1"/>
          </p:nvPr>
        </p:nvSpPr>
        <p:spPr>
          <a:xfrm>
            <a:off x="505860" y="1663545"/>
            <a:ext cx="9105424" cy="4705116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en-US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 panose="02050604050505020204" pitchFamily="18" charset="0"/>
              </a:rPr>
              <a:t>Small demo</a:t>
            </a:r>
          </a:p>
          <a:p>
            <a:pPr marL="0" indent="0">
              <a:buNone/>
            </a:pPr>
            <a:endParaRPr lang="en-US" dirty="0" smtClean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 smtClean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26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676645" y="1476499"/>
            <a:ext cx="8918428" cy="56529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endParaRPr lang="en-US" sz="28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0" y="345823"/>
            <a:ext cx="10117138" cy="118824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latin typeface="Bookman Old Style" pitchFamily="18" charset="0"/>
              </a:rPr>
              <a:t>Fish movement</a:t>
            </a:r>
            <a:endParaRPr lang="en-US" b="1" dirty="0">
              <a:latin typeface="Bookman Old Style" pitchFamily="18" charset="0"/>
            </a:endParaRPr>
          </a:p>
        </p:txBody>
      </p:sp>
      <p:sp>
        <p:nvSpPr>
          <p:cNvPr id="6" name="Content Placeholder 8"/>
          <p:cNvSpPr>
            <a:spLocks noGrp="1"/>
          </p:cNvSpPr>
          <p:nvPr>
            <p:ph idx="1"/>
          </p:nvPr>
        </p:nvSpPr>
        <p:spPr>
          <a:xfrm>
            <a:off x="505860" y="1663545"/>
            <a:ext cx="9105424" cy="4705116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 smtClean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 smtClean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>
              <a:latin typeface="Bookman Old Style" panose="02050604050505020204" pitchFamily="18" charset="0"/>
            </a:endParaRPr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62" y="1476499"/>
            <a:ext cx="3978449" cy="57249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729" y="1431626"/>
            <a:ext cx="6171327" cy="5814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2301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7436237"/>
              </p:ext>
            </p:extLst>
          </p:nvPr>
        </p:nvGraphicFramePr>
        <p:xfrm>
          <a:off x="506413" y="1539875"/>
          <a:ext cx="910431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6078"/>
                <a:gridCol w="2276078"/>
                <a:gridCol w="2276078"/>
                <a:gridCol w="2276078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Servo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Servo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Servo 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/>
              </a:rPr>
              <a:t>Fish movement</a:t>
            </a:r>
            <a:endParaRPr lang="en-US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300" y="4356819"/>
            <a:ext cx="26530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 that :</a:t>
            </a:r>
          </a:p>
          <a:p>
            <a:r>
              <a:rPr lang="en-US" dirty="0" smtClean="0"/>
              <a:t>Servo 1 </a:t>
            </a:r>
            <a:r>
              <a:rPr lang="en-US" dirty="0" smtClean="0">
                <a:sym typeface="Wingdings" panose="05000000000000000000" pitchFamily="2" charset="2"/>
              </a:rPr>
              <a:t> 90 – 180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Servo2  45 – 180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Servo3  0 - 180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5860" y="5724971"/>
            <a:ext cx="6256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Every time the difference between the values of the motors is 45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26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676645" y="1476499"/>
            <a:ext cx="8918428" cy="56529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endParaRPr lang="en-US" sz="28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0" y="345823"/>
            <a:ext cx="10117138" cy="118824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latin typeface="Bookman Old Style" pitchFamily="18" charset="0"/>
              </a:rPr>
              <a:t>Fish movement</a:t>
            </a:r>
            <a:endParaRPr lang="en-US" b="1" dirty="0">
              <a:latin typeface="Bookman Old Style" pitchFamily="18" charset="0"/>
            </a:endParaRPr>
          </a:p>
        </p:txBody>
      </p:sp>
      <p:sp>
        <p:nvSpPr>
          <p:cNvPr id="6" name="Content Placeholder 8"/>
          <p:cNvSpPr>
            <a:spLocks noGrp="1"/>
          </p:cNvSpPr>
          <p:nvPr>
            <p:ph idx="1"/>
          </p:nvPr>
        </p:nvSpPr>
        <p:spPr>
          <a:xfrm>
            <a:off x="505860" y="1663545"/>
            <a:ext cx="9105424" cy="4705116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 smtClean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 smtClean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>
              <a:latin typeface="Bookman Old Style" panose="02050604050505020204" pitchFamily="18" charset="0"/>
            </a:endParaRPr>
          </a:p>
        </p:txBody>
      </p:sp>
      <p:pic>
        <p:nvPicPr>
          <p:cNvPr id="7" name="Content Placeholder 3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98223" y="1656519"/>
            <a:ext cx="5148572" cy="5292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13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676645" y="1476499"/>
            <a:ext cx="8918428" cy="56529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endParaRPr lang="en-US" sz="28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0" y="345823"/>
            <a:ext cx="10117138" cy="118824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latin typeface="Bookman Old Style" pitchFamily="18" charset="0"/>
              </a:rPr>
              <a:t>Fish movement</a:t>
            </a:r>
            <a:endParaRPr lang="en-US" b="1" dirty="0">
              <a:latin typeface="Bookman Old Style" pitchFamily="18" charset="0"/>
            </a:endParaRPr>
          </a:p>
        </p:txBody>
      </p:sp>
      <p:sp>
        <p:nvSpPr>
          <p:cNvPr id="6" name="Content Placeholder 8"/>
          <p:cNvSpPr>
            <a:spLocks noGrp="1"/>
          </p:cNvSpPr>
          <p:nvPr>
            <p:ph idx="1"/>
          </p:nvPr>
        </p:nvSpPr>
        <p:spPr>
          <a:xfrm>
            <a:off x="505860" y="1663545"/>
            <a:ext cx="9105424" cy="4705116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en-US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 panose="02050604050505020204" pitchFamily="18" charset="0"/>
              </a:rPr>
              <a:t>Small demo</a:t>
            </a:r>
          </a:p>
          <a:p>
            <a:pPr marL="0" indent="0">
              <a:buNone/>
            </a:pPr>
            <a:endParaRPr lang="en-US" dirty="0" smtClean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 smtClean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47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676645" y="1476499"/>
            <a:ext cx="8918428" cy="56529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endParaRPr lang="en-US" sz="28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0" y="345823"/>
            <a:ext cx="10117138" cy="118824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latin typeface="Bookman Old Style" pitchFamily="18" charset="0"/>
              </a:rPr>
              <a:t>Controlling fish</a:t>
            </a:r>
            <a:endParaRPr lang="en-US" b="1" dirty="0">
              <a:latin typeface="Bookman Old Style" pitchFamily="18" charset="0"/>
            </a:endParaRPr>
          </a:p>
        </p:txBody>
      </p:sp>
      <p:sp>
        <p:nvSpPr>
          <p:cNvPr id="6" name="Content Placeholder 8"/>
          <p:cNvSpPr>
            <a:spLocks noGrp="1"/>
          </p:cNvSpPr>
          <p:nvPr>
            <p:ph idx="1"/>
          </p:nvPr>
        </p:nvSpPr>
        <p:spPr>
          <a:xfrm>
            <a:off x="954113" y="1692523"/>
            <a:ext cx="9105424" cy="4705116"/>
          </a:xfrm>
        </p:spPr>
        <p:txBody>
          <a:bodyPr/>
          <a:lstStyle/>
          <a:p>
            <a:r>
              <a:rPr lang="en-US" dirty="0" smtClean="0">
                <a:latin typeface="Bookman Old Style" panose="02050604050505020204" pitchFamily="18" charset="0"/>
              </a:rPr>
              <a:t>Bluetooth module.</a:t>
            </a:r>
          </a:p>
          <a:p>
            <a:r>
              <a:rPr lang="en-US" dirty="0" smtClean="0">
                <a:latin typeface="Bookman Old Style" panose="02050604050505020204" pitchFamily="18" charset="0"/>
              </a:rPr>
              <a:t>Sharp IR sensor.</a:t>
            </a:r>
          </a:p>
          <a:p>
            <a:r>
              <a:rPr lang="en-US" dirty="0">
                <a:latin typeface="Bookman Old Style" panose="02050604050505020204" pitchFamily="18" charset="0"/>
              </a:rPr>
              <a:t>Rotation</a:t>
            </a:r>
            <a:r>
              <a:rPr lang="en-US" dirty="0" smtClean="0">
                <a:latin typeface="Bookman Old Style" panose="02050604050505020204" pitchFamily="18" charset="0"/>
              </a:rPr>
              <a:t>.</a:t>
            </a:r>
          </a:p>
          <a:p>
            <a:r>
              <a:rPr lang="en-US" dirty="0" smtClean="0">
                <a:latin typeface="Bookman Old Style" panose="02050604050505020204" pitchFamily="18" charset="0"/>
              </a:rPr>
              <a:t>Speed controlling.</a:t>
            </a:r>
          </a:p>
          <a:p>
            <a:pPr marL="0" indent="0">
              <a:buNone/>
            </a:pPr>
            <a:endParaRPr lang="en-US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 smtClean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95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676645" y="1044451"/>
            <a:ext cx="8918428" cy="60850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endParaRPr lang="en-US" sz="28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>
              <a:buFont typeface="Arial" pitchFamily="34" charset="0"/>
              <a:buNone/>
            </a:pPr>
            <a:endParaRPr lang="en-US" sz="2400" dirty="0">
              <a:solidFill>
                <a:schemeClr val="tx1"/>
              </a:solidFill>
              <a:latin typeface="Bookman Old Style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chemeClr val="tx1"/>
                </a:solidFill>
                <a:latin typeface="Bookman Old Style" pitchFamily="18" charset="0"/>
              </a:rPr>
              <a:t>User Interface App: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Bookman Old Style" pitchFamily="18" charset="0"/>
              </a:rPr>
              <a:t>Make our own app.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Bookman Old Style" pitchFamily="18" charset="0"/>
              </a:rPr>
              <a:t>RoboRemo</a:t>
            </a:r>
            <a:r>
              <a:rPr lang="en-US" sz="2400" dirty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Bookman Old Style" pitchFamily="18" charset="0"/>
              </a:rPr>
              <a:t>– Customizable.</a:t>
            </a: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0" y="345823"/>
            <a:ext cx="10117138" cy="118824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   Hardware Development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713" y="1669269"/>
            <a:ext cx="3096344" cy="5324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92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676645" y="1044451"/>
            <a:ext cx="8918428" cy="60850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endParaRPr lang="en-US" sz="28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>
              <a:buFont typeface="Arial" pitchFamily="34" charset="0"/>
              <a:buNone/>
            </a:pPr>
            <a:endParaRPr lang="en-US" sz="2400" dirty="0">
              <a:solidFill>
                <a:schemeClr val="tx1"/>
              </a:solidFill>
              <a:latin typeface="Bookman Old Style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chemeClr val="tx1"/>
                </a:solidFill>
                <a:latin typeface="Bookman Old Style" pitchFamily="18" charset="0"/>
              </a:rPr>
              <a:t>Power supply: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Bookman Old Style" pitchFamily="18" charset="0"/>
              </a:rPr>
              <a:t>Using 4 batteries</a:t>
            </a:r>
            <a:endParaRPr lang="ar-JO" sz="24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r>
              <a:rPr lang="en-US" sz="2400" dirty="0" smtClean="0">
                <a:solidFill>
                  <a:schemeClr val="tx1"/>
                </a:solidFill>
                <a:latin typeface="Bookman Old Style" pitchFamily="18" charset="0"/>
              </a:rPr>
              <a:t>All the problems we faced here</a:t>
            </a:r>
            <a:endParaRPr lang="ar-JO" sz="2400" dirty="0" smtClean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0" y="345823"/>
            <a:ext cx="10117138" cy="118824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latin typeface="Bookman Old Style" pitchFamily="18" charset="0"/>
              </a:rPr>
              <a:t>   </a:t>
            </a: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Hardware Development</a:t>
            </a:r>
            <a:r>
              <a:rPr lang="ar-JO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 </a:t>
            </a:r>
          </a:p>
          <a:p>
            <a:pPr algn="l"/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   (powering  the fish)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249" y="3924771"/>
            <a:ext cx="6055568" cy="2361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30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505860" y="1534067"/>
            <a:ext cx="8918428" cy="56529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endParaRPr lang="en-US" sz="28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0" y="345823"/>
            <a:ext cx="10117138" cy="118824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latin typeface="Bookman Old Style" pitchFamily="18" charset="0"/>
              </a:rPr>
              <a:t>Going up &amp; down</a:t>
            </a:r>
            <a:endParaRPr lang="en-US" b="1" dirty="0">
              <a:latin typeface="Bookman Old Style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8"/>
              <p:cNvSpPr>
                <a:spLocks noGrp="1"/>
              </p:cNvSpPr>
              <p:nvPr>
                <p:ph idx="1"/>
              </p:nvPr>
            </p:nvSpPr>
            <p:spPr>
              <a:xfrm>
                <a:off x="807088" y="1620515"/>
                <a:ext cx="9105424" cy="470511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>
                    <a:latin typeface="Bookman Old Style" panose="02050604050505020204" pitchFamily="18" charset="0"/>
                  </a:rPr>
                  <a:t>Calculations:</a:t>
                </a:r>
              </a:p>
              <a:p>
                <a:pPr marL="0" indent="0">
                  <a:buNone/>
                </a:pPr>
                <a:r>
                  <a:rPr lang="en-US" sz="1900" i="1" dirty="0">
                    <a:latin typeface="Cambria Math" panose="02040503050406030204" pitchFamily="18" charset="0"/>
                  </a:rPr>
                  <a:t>If we added 1400 </a:t>
                </a:r>
                <a:r>
                  <a:rPr lang="en-US" sz="1900" i="1" dirty="0" smtClean="0">
                    <a:latin typeface="Cambria Math" panose="02040503050406030204" pitchFamily="18" charset="0"/>
                  </a:rPr>
                  <a:t>ml </a:t>
                </a:r>
                <a:r>
                  <a:rPr lang="en-US" sz="1900" i="1" dirty="0">
                    <a:latin typeface="Cambria Math" panose="02040503050406030204" pitchFamily="18" charset="0"/>
                  </a:rPr>
                  <a:t>of water :- </a:t>
                </a:r>
                <a:endParaRPr lang="en-US" sz="190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190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900" i="1">
                          <a:latin typeface="Cambria Math" panose="02040503050406030204" pitchFamily="18" charset="0"/>
                        </a:rPr>
                        <m:t>𝑑𝑒𝑛𝑠𝑖𝑡𝑦</m:t>
                      </m:r>
                      <m:r>
                        <a:rPr lang="en-US" sz="19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900" i="1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US" sz="19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900" i="1">
                          <a:latin typeface="Cambria Math" panose="02040503050406030204" pitchFamily="18" charset="0"/>
                        </a:rPr>
                        <m:t>𝑜𝑏𝑗</m:t>
                      </m:r>
                      <m:r>
                        <m:rPr>
                          <m:nor/>
                        </m:rPr>
                        <a:rPr lang="en-US" sz="1900" dirty="0"/>
                        <m:t> =</m:t>
                      </m:r>
                    </m:oMath>
                  </m:oMathPara>
                </a14:m>
                <a:endParaRPr lang="en-US" sz="1900" i="1" dirty="0" smtClean="0">
                  <a:latin typeface="Cambria Math" panose="02040503050406030204" pitchFamily="18" charset="0"/>
                </a:endParaRPr>
              </a:p>
              <a:p>
                <a:pPr marL="118254" indent="0">
                  <a:buNone/>
                </a:pPr>
                <a:r>
                  <a:rPr lang="en-US" sz="1900" dirty="0" smtClean="0"/>
                  <a:t>3000 /2625= 0.875 </a:t>
                </a:r>
                <a:r>
                  <a:rPr lang="en-US" sz="1900" dirty="0" err="1" smtClean="0"/>
                  <a:t>gm</a:t>
                </a:r>
                <a:r>
                  <a:rPr lang="en-US" sz="1900" dirty="0" smtClean="0"/>
                  <a:t>/cm3 </a:t>
                </a:r>
              </a:p>
              <a:p>
                <a:pPr marL="0" indent="0">
                  <a:buNone/>
                </a:pPr>
                <a:endParaRPr lang="en-US" sz="19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900" i="1">
                          <a:latin typeface="Cambria Math" panose="02040503050406030204" pitchFamily="18" charset="0"/>
                        </a:rPr>
                        <m:t>𝑑𝑒𝑛𝑠𝑖𝑡𝑦</m:t>
                      </m:r>
                      <m:r>
                        <a:rPr lang="en-US" sz="19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900" i="1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US" sz="19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900" i="1">
                          <a:latin typeface="Cambria Math" panose="02040503050406030204" pitchFamily="18" charset="0"/>
                        </a:rPr>
                        <m:t>𝑜𝑏𝑗</m:t>
                      </m:r>
                      <m:r>
                        <a:rPr lang="en-US" sz="1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1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US" sz="1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𝑜𝑓</m:t>
                      </m:r>
                      <m:r>
                        <a:rPr lang="en-US" sz="1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𝑜𝑏𝑗</m:t>
                      </m:r>
                      <m:r>
                        <a:rPr lang="en-US" sz="1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𝑑𝑒𝑛𝑠𝑖𝑡𝑦</m:t>
                      </m:r>
                      <m:r>
                        <a:rPr lang="en-US" sz="1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𝑜𝑓𝑓𝑙𝑢𝑖𝑑</m:t>
                      </m:r>
                      <m:r>
                        <a:rPr lang="en-US" sz="1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×</m:t>
                      </m:r>
                      <m:r>
                        <a:rPr lang="en-US" sz="1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US" sz="1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𝑜𝑓</m:t>
                      </m:r>
                      <m:r>
                        <a:rPr lang="en-US" sz="1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𝑑𝑖𝑠𝑝𝑙𝑎𝑐𝑒𝑑</m:t>
                      </m:r>
                      <m:r>
                        <a:rPr lang="en-US" sz="1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𝑓𝑙𝑢𝑖𝑑</m:t>
                      </m:r>
                    </m:oMath>
                  </m:oMathPara>
                </a14:m>
                <a:endParaRPr lang="en-US" sz="19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900" i="1">
                        <a:latin typeface="Cambria Math" panose="02040503050406030204" pitchFamily="18" charset="0"/>
                      </a:rPr>
                      <m:t>   </m:t>
                    </m:r>
                    <m:r>
                      <a:rPr lang="en-US" sz="19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9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900" i="1">
                        <a:latin typeface="Cambria Math" panose="02040503050406030204" pitchFamily="18" charset="0"/>
                      </a:rPr>
                      <m:t>875</m:t>
                    </m:r>
                    <m:r>
                      <a:rPr lang="en-US" sz="1900" i="1">
                        <a:latin typeface="Cambria Math" panose="02040503050406030204" pitchFamily="18" charset="0"/>
                      </a:rPr>
                      <m:t>      ×  </m:t>
                    </m:r>
                    <m:d>
                      <m:dPr>
                        <m:ctrlPr>
                          <a:rPr lang="en-US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1600</m:t>
                        </m:r>
                        <m:r>
                          <a:rPr lang="en-US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1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1400</m:t>
                        </m:r>
                      </m:e>
                    </m:d>
                    <m:r>
                      <a:rPr lang="en-US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=                </m:t>
                    </m:r>
                    <m:r>
                      <a:rPr lang="en-US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  ×                   ??</m:t>
                    </m:r>
                  </m:oMath>
                </a14:m>
                <a:r>
                  <a:rPr lang="en-US" sz="1900" dirty="0"/>
                  <a:t> </a:t>
                </a:r>
                <a14:m>
                  <m:oMath xmlns:m="http://schemas.openxmlformats.org/officeDocument/2006/math">
                    <m:r>
                      <a:rPr lang="en-US" sz="19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r>
                      <a:rPr lang="en-US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  <m:r>
                      <a:rPr lang="en-US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𝑜𝑓</m:t>
                    </m:r>
                    <m:r>
                      <a:rPr lang="en-US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𝑑𝑖𝑠𝑝𝑙𝑎𝑐𝑒𝑑</m:t>
                    </m:r>
                    <m:r>
                      <a:rPr lang="en-US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𝑓𝑙𝑢𝑖𝑑</m:t>
                    </m:r>
                  </m:oMath>
                </a14:m>
                <a:r>
                  <a:rPr lang="en-US" sz="1900" dirty="0"/>
                  <a:t>= 2625cm3.</a:t>
                </a:r>
              </a:p>
              <a:p>
                <a:pPr marL="0" indent="0">
                  <a:buNone/>
                </a:pPr>
                <a:r>
                  <a:rPr lang="en-US" sz="1900" dirty="0"/>
                  <a:t>    Ratio = 2625 /3000 = 7/8</a:t>
                </a:r>
              </a:p>
              <a:p>
                <a:pPr marL="0" indent="0">
                  <a:buNone/>
                </a:pPr>
                <a:endParaRPr lang="en-US" dirty="0" smtClean="0">
                  <a:latin typeface="Bookman Old Style" panose="020506040505050202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Bookman Old Style" panose="02050604050505020204" pitchFamily="18" charset="0"/>
                </a:endParaRPr>
              </a:p>
              <a:p>
                <a:pPr marL="0" indent="0">
                  <a:buNone/>
                </a:pPr>
                <a:endParaRPr lang="en-US" dirty="0" smtClean="0">
                  <a:latin typeface="Bookman Old Style" panose="020506040505050202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Bookman Old Style" panose="02050604050505020204" pitchFamily="18" charset="0"/>
                </a:endParaRPr>
              </a:p>
              <a:p>
                <a:pPr marL="0" indent="0">
                  <a:buNone/>
                </a:pPr>
                <a:endParaRPr lang="en-US" dirty="0" smtClean="0">
                  <a:latin typeface="Bookman Old Style" panose="020506040505050202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Bookman Old Style" panose="020506040505050202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Bookman Old Style" panose="02050604050505020204" pitchFamily="18" charset="0"/>
                </a:endParaRPr>
              </a:p>
            </p:txBody>
          </p:sp>
        </mc:Choice>
        <mc:Fallback xmlns="">
          <p:sp>
            <p:nvSpPr>
              <p:cNvPr id="6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07088" y="1620515"/>
                <a:ext cx="9105424" cy="4705116"/>
              </a:xfrm>
              <a:blipFill rotWithShape="0">
                <a:blip r:embed="rId2"/>
                <a:stretch>
                  <a:fillRect l="-1673" t="-16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333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836539"/>
            <a:ext cx="10117138" cy="529292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 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  <a:p>
            <a:pPr algn="ctr">
              <a:buNone/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Supervisor: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 </a:t>
            </a:r>
          </a:p>
          <a:p>
            <a:pPr algn="ctr"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Dr. Raed Al-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Qadi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            </a:t>
            </a:r>
          </a:p>
          <a:p>
            <a:pPr algn="ctr">
              <a:buNone/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 Prepared 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by: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 </a:t>
            </a:r>
          </a:p>
          <a:p>
            <a:pPr algn="ctr"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Ayat Salman</a:t>
            </a:r>
          </a:p>
          <a:p>
            <a:pPr algn="ctr">
              <a:buNone/>
            </a:pP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Nowwar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Kusa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  <a:p>
            <a:pPr algn="ctr">
              <a:buNone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  <a:p>
            <a:pPr>
              <a:buNone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345823"/>
            <a:ext cx="10117138" cy="1562724"/>
          </a:xfr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6000" b="1" dirty="0" smtClean="0">
                <a:latin typeface="Bookman Old Style" pitchFamily="18" charset="0"/>
              </a:rPr>
              <a:t>RoboFish</a:t>
            </a:r>
            <a:endParaRPr lang="en-US" sz="60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676645" y="1476499"/>
            <a:ext cx="8918428" cy="56529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endParaRPr lang="en-US" sz="28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0" y="345823"/>
            <a:ext cx="10117138" cy="118824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latin typeface="Bookman Old Style" pitchFamily="18" charset="0"/>
              </a:rPr>
              <a:t>Going up &amp; down</a:t>
            </a:r>
            <a:endParaRPr lang="en-US" b="1" dirty="0">
              <a:latin typeface="Bookman Old Style" pitchFamily="18" charset="0"/>
            </a:endParaRPr>
          </a:p>
        </p:txBody>
      </p:sp>
      <p:sp>
        <p:nvSpPr>
          <p:cNvPr id="6" name="Content Placeholder 8"/>
          <p:cNvSpPr>
            <a:spLocks noGrp="1"/>
          </p:cNvSpPr>
          <p:nvPr>
            <p:ph idx="1"/>
          </p:nvPr>
        </p:nvSpPr>
        <p:spPr>
          <a:xfrm>
            <a:off x="505860" y="1663545"/>
            <a:ext cx="9105424" cy="4705116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en-US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 panose="02050604050505020204" pitchFamily="18" charset="0"/>
              </a:rPr>
              <a:t>Small demo</a:t>
            </a:r>
          </a:p>
          <a:p>
            <a:pPr marL="0" indent="0">
              <a:buNone/>
            </a:pPr>
            <a:endParaRPr lang="en-US" dirty="0" smtClean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 smtClean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04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1543557"/>
            <a:ext cx="8763848" cy="558590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 </a:t>
            </a:r>
            <a:endParaRPr 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endParaRPr 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 lvl="0">
              <a:buFont typeface="Courier New" panose="02070309020205020404" pitchFamily="49" charset="0"/>
              <a:buChar char="o"/>
            </a:pPr>
            <a:r>
              <a:rPr lang="en-US" sz="2400" b="1" dirty="0" smtClean="0">
                <a:latin typeface="Bookman Old Style" pitchFamily="18" charset="0"/>
              </a:rPr>
              <a:t>Dealing with water.</a:t>
            </a:r>
          </a:p>
          <a:p>
            <a:pPr lvl="0"/>
            <a:r>
              <a:rPr lang="en-US" sz="2400" dirty="0" smtClean="0">
                <a:latin typeface="Bookman Old Style" pitchFamily="18" charset="0"/>
              </a:rPr>
              <a:t>Electric Danger.</a:t>
            </a:r>
          </a:p>
          <a:p>
            <a:pPr lvl="0"/>
            <a:r>
              <a:rPr lang="en-US" sz="2400" dirty="0" smtClean="0">
                <a:latin typeface="Bookman Old Style" pitchFamily="18" charset="0"/>
              </a:rPr>
              <a:t>Waterproofing.</a:t>
            </a:r>
          </a:p>
          <a:p>
            <a:pPr lvl="0">
              <a:buFont typeface="Courier New" panose="02070309020205020404" pitchFamily="49" charset="0"/>
              <a:buChar char="o"/>
            </a:pPr>
            <a:endParaRPr lang="en-US" sz="2400" dirty="0" smtClean="0">
              <a:latin typeface="Bookman Old Style" pitchFamily="18" charset="0"/>
            </a:endParaRPr>
          </a:p>
          <a:p>
            <a:pPr lvl="0">
              <a:buFont typeface="Courier New" panose="02070309020205020404" pitchFamily="49" charset="0"/>
              <a:buChar char="o"/>
            </a:pPr>
            <a:r>
              <a:rPr lang="en-US" sz="2400" b="1" dirty="0" smtClean="0">
                <a:latin typeface="Bookman Old Style" pitchFamily="18" charset="0"/>
              </a:rPr>
              <a:t>Choosing the pool.</a:t>
            </a:r>
          </a:p>
          <a:p>
            <a:pPr lvl="0">
              <a:buFont typeface="Courier New" panose="02070309020205020404" pitchFamily="49" charset="0"/>
              <a:buChar char="o"/>
            </a:pPr>
            <a:endParaRPr lang="en-US" sz="2400" dirty="0" smtClean="0">
              <a:latin typeface="Bookman Old Style" pitchFamily="18" charset="0"/>
            </a:endParaRPr>
          </a:p>
          <a:p>
            <a:pPr lvl="0">
              <a:buFont typeface="Courier New" panose="02070309020205020404" pitchFamily="49" charset="0"/>
              <a:buChar char="o"/>
            </a:pPr>
            <a:r>
              <a:rPr lang="en-US" sz="2400" b="1" dirty="0" smtClean="0">
                <a:latin typeface="Bookman Old Style" pitchFamily="18" charset="0"/>
              </a:rPr>
              <a:t>Making the fish neutrally buoyant.</a:t>
            </a:r>
            <a:endParaRPr lang="en-US" sz="2600" b="1" dirty="0" smtClean="0">
              <a:latin typeface="Bookman Old Style" pitchFamily="18" charset="0"/>
            </a:endParaRPr>
          </a:p>
          <a:p>
            <a:pPr marL="0" lvl="0" indent="0">
              <a:buNone/>
            </a:pPr>
            <a:endParaRPr lang="en-US" sz="26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 marL="0" lvl="0" indent="0">
              <a:buNone/>
            </a:pP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/>
            </a:r>
            <a:b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</a:b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355313"/>
            <a:ext cx="10117138" cy="1188244"/>
          </a:xfr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   Constrains and Difficulties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1543557"/>
            <a:ext cx="8763848" cy="558590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latin typeface="Bookman Old Style" panose="02050604050505020204" pitchFamily="18" charset="0"/>
              </a:rPr>
              <a:t>Mechanical design.</a:t>
            </a:r>
          </a:p>
          <a:p>
            <a:pPr>
              <a:buFont typeface="Courier New" pitchFamily="49" charset="0"/>
              <a:buChar char="o"/>
            </a:pPr>
            <a:endParaRPr lang="en-US" sz="2400" dirty="0" smtClean="0">
              <a:latin typeface="Bookman Old Style" panose="02050604050505020204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latin typeface="Bookman Old Style" panose="02050604050505020204" pitchFamily="18" charset="0"/>
              </a:rPr>
              <a:t>Using more Sensors.</a:t>
            </a:r>
          </a:p>
          <a:p>
            <a:pPr>
              <a:buFont typeface="Courier New" pitchFamily="49" charset="0"/>
              <a:buChar char="o"/>
            </a:pPr>
            <a:endParaRPr lang="en-US" sz="2400" dirty="0" smtClean="0">
              <a:latin typeface="Bookman Old Style" panose="02050604050505020204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latin typeface="Bookman Old Style" panose="02050604050505020204" pitchFamily="18" charset="0"/>
              </a:rPr>
              <a:t>Neutral Buoyancy.</a:t>
            </a:r>
          </a:p>
          <a:p>
            <a:pPr>
              <a:buFont typeface="Courier New" pitchFamily="49" charset="0"/>
              <a:buChar char="o"/>
            </a:pPr>
            <a:endParaRPr lang="en-US" sz="2400" dirty="0" smtClean="0">
              <a:latin typeface="Bookman Old Style" panose="02050604050505020204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latin typeface="Bookman Old Style" panose="02050604050505020204" pitchFamily="18" charset="0"/>
              </a:rPr>
              <a:t>Battery saving.</a:t>
            </a:r>
          </a:p>
          <a:p>
            <a:pPr lvl="0">
              <a:buFont typeface="Courier New" pitchFamily="49" charset="0"/>
              <a:buChar char="o"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 lvl="0">
              <a:buFont typeface="Courier New" pitchFamily="49" charset="0"/>
              <a:buChar char="o"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345823"/>
            <a:ext cx="10117138" cy="1188244"/>
          </a:xfr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  Future Work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عنوان 1"/>
          <p:cNvSpPr>
            <a:spLocks noGrp="1"/>
          </p:cNvSpPr>
          <p:nvPr>
            <p:ph type="title"/>
          </p:nvPr>
        </p:nvSpPr>
        <p:spPr>
          <a:xfrm>
            <a:off x="-10996" y="2700635"/>
            <a:ext cx="10117138" cy="1796600"/>
          </a:xfr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7200" dirty="0" smtClean="0">
                <a:latin typeface="Bookman Old Style" pitchFamily="18" charset="0"/>
              </a:rPr>
              <a:t>Thank you</a:t>
            </a:r>
            <a:endParaRPr lang="en-US" sz="72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1543557"/>
            <a:ext cx="8763848" cy="558590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Bookman Old Style" pitchFamily="18" charset="0"/>
                <a:cs typeface="Courier New" pitchFamily="49" charset="0"/>
              </a:rPr>
              <a:t>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latin typeface="Bookman Old Style" pitchFamily="18" charset="0"/>
              </a:rPr>
              <a:t>Introduction</a:t>
            </a:r>
            <a:r>
              <a:rPr lang="en-US" sz="2400" b="1" dirty="0" smtClean="0">
                <a:solidFill>
                  <a:schemeClr val="tx1"/>
                </a:solidFill>
                <a:latin typeface="Bookman Old Style" pitchFamily="18" charset="0"/>
              </a:rPr>
              <a:t>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latin typeface="Bookman Old Style" pitchFamily="18" charset="0"/>
              </a:rPr>
              <a:t>Hardware Components.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latin typeface="Bookman Old Style" pitchFamily="18" charset="0"/>
              </a:rPr>
              <a:t>Hardware Development.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latin typeface="Bookman Old Style" pitchFamily="18" charset="0"/>
              </a:rPr>
              <a:t>Problems.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latin typeface="Bookman Old Style" pitchFamily="18" charset="0"/>
              </a:rPr>
              <a:t>Future Works.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Bookman Old Style" pitchFamily="18" charset="0"/>
              </a:rPr>
              <a:t>Demo.</a:t>
            </a:r>
            <a:endParaRPr lang="en-US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Bookman Old Style" pitchFamily="18" charset="0"/>
              <a:cs typeface="Courier New" pitchFamily="49" charset="0"/>
            </a:endParaRPr>
          </a:p>
          <a:p>
            <a:pPr>
              <a:buNone/>
            </a:pPr>
            <a:endParaRPr lang="en-US" sz="2400" dirty="0">
              <a:solidFill>
                <a:schemeClr val="tx1"/>
              </a:solidFill>
              <a:latin typeface="Bookman Old Style" pitchFamily="18" charset="0"/>
              <a:cs typeface="Courier New" pitchFamily="49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345823"/>
            <a:ext cx="10117138" cy="1188244"/>
          </a:xfr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>
                <a:latin typeface="Bookman Old Style" pitchFamily="18" charset="0"/>
              </a:rPr>
              <a:t>   </a:t>
            </a: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Outline</a:t>
            </a:r>
            <a:endParaRPr lang="en-US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96976" y="1543557"/>
            <a:ext cx="9002864" cy="558590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 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 </a:t>
            </a:r>
            <a:endParaRPr lang="en-US" b="1" dirty="0" smtClean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What is RoboFish?</a:t>
            </a:r>
          </a:p>
          <a:p>
            <a:pPr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   </a:t>
            </a:r>
            <a:r>
              <a:rPr lang="en-US" sz="2400" dirty="0" smtClean="0">
                <a:solidFill>
                  <a:schemeClr val="tx1"/>
                </a:solidFill>
                <a:latin typeface="Bookman Old Style" pitchFamily="18" charset="0"/>
                <a:cs typeface="Courier New" pitchFamily="49" charset="0"/>
              </a:rPr>
              <a:t>RoboFish is a self controlled fish which can swim forward, avoid obstacles then turn around, dive and float easily and can swim in a variable speed.</a:t>
            </a:r>
            <a:endParaRPr lang="en-US" dirty="0">
              <a:solidFill>
                <a:schemeClr val="tx1"/>
              </a:solidFill>
              <a:latin typeface="Bookman Old Style" pitchFamily="18" charset="0"/>
              <a:cs typeface="Courier New" pitchFamily="49" charset="0"/>
            </a:endParaRPr>
          </a:p>
          <a:p>
            <a:pPr>
              <a:buNone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345823"/>
            <a:ext cx="10117138" cy="1188244"/>
          </a:xfr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>
                <a:latin typeface="Bookman Old Style" pitchFamily="18" charset="0"/>
              </a:rPr>
              <a:t>   </a:t>
            </a: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Introduction</a:t>
            </a:r>
            <a:endParaRPr lang="en-US" b="1" dirty="0">
              <a:latin typeface="Bookman Old Style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684065" y="4307761"/>
            <a:ext cx="6749008" cy="2379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1543557"/>
            <a:ext cx="8763848" cy="558590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b="1" dirty="0">
                <a:solidFill>
                  <a:schemeClr val="tx1"/>
                </a:solidFill>
                <a:latin typeface="Bookman Old Style" pitchFamily="18" charset="0"/>
                <a:cs typeface="Courier New" pitchFamily="49" charset="0"/>
              </a:rPr>
              <a:t> </a:t>
            </a:r>
            <a:endParaRPr lang="en-US" dirty="0">
              <a:solidFill>
                <a:schemeClr val="tx1"/>
              </a:solidFill>
              <a:latin typeface="Bookman Old Style" pitchFamily="18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  <a:latin typeface="Bookman Old Style" pitchFamily="18" charset="0"/>
                <a:cs typeface="Courier New" pitchFamily="49" charset="0"/>
              </a:rPr>
              <a:t>  </a:t>
            </a:r>
            <a:r>
              <a:rPr lang="en-US" b="1" dirty="0" smtClean="0">
                <a:solidFill>
                  <a:schemeClr val="tx1"/>
                </a:solidFill>
                <a:latin typeface="Bookman Old Style" pitchFamily="18" charset="0"/>
                <a:cs typeface="Courier New" pitchFamily="49" charset="0"/>
              </a:rPr>
              <a:t>The main features of our RoboFish are:</a:t>
            </a:r>
            <a:endParaRPr lang="en-US" b="1" dirty="0">
              <a:solidFill>
                <a:schemeClr val="tx1"/>
              </a:solidFill>
              <a:latin typeface="Bookman Old Style" pitchFamily="18" charset="0"/>
              <a:cs typeface="Courier New" pitchFamily="49" charset="0"/>
            </a:endParaRPr>
          </a:p>
          <a:p>
            <a:r>
              <a:rPr lang="en-US" sz="2800" dirty="0" smtClean="0">
                <a:solidFill>
                  <a:schemeClr val="tx1"/>
                </a:solidFill>
                <a:latin typeface="Bookman Old Style" pitchFamily="18" charset="0"/>
              </a:rPr>
              <a:t>Forward swimming.</a:t>
            </a:r>
            <a:endParaRPr lang="en-US" sz="2800" dirty="0" smtClean="0">
              <a:solidFill>
                <a:schemeClr val="tx1"/>
              </a:solidFill>
              <a:latin typeface="Bookman Old Style" pitchFamily="18" charset="0"/>
              <a:cs typeface="Courier New" pitchFamily="49" charset="0"/>
            </a:endParaRPr>
          </a:p>
          <a:p>
            <a:r>
              <a:rPr lang="en-US" sz="2800" dirty="0" smtClean="0">
                <a:solidFill>
                  <a:schemeClr val="tx1"/>
                </a:solidFill>
                <a:latin typeface="Bookman Old Style" pitchFamily="18" charset="0"/>
              </a:rPr>
              <a:t>Avoiding obstacles (turn around).</a:t>
            </a:r>
            <a:endParaRPr lang="en-US" sz="28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r>
              <a:rPr lang="en-US" sz="2800" dirty="0" smtClean="0">
                <a:solidFill>
                  <a:schemeClr val="tx1"/>
                </a:solidFill>
                <a:latin typeface="Bookman Old Style" pitchFamily="18" charset="0"/>
              </a:rPr>
              <a:t>Swimming in a variable speed controlled via Bluetooth.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Bookman Old Style" pitchFamily="18" charset="0"/>
                <a:cs typeface="Courier New" pitchFamily="49" charset="0"/>
              </a:rPr>
              <a:t>Dive and float in the water.</a:t>
            </a:r>
            <a:endParaRPr lang="en-US" sz="2800" dirty="0">
              <a:solidFill>
                <a:schemeClr val="tx1"/>
              </a:solidFill>
              <a:latin typeface="Bookman Old Style" pitchFamily="18" charset="0"/>
              <a:cs typeface="Courier New" pitchFamily="49" charset="0"/>
            </a:endParaRPr>
          </a:p>
          <a:p>
            <a:pPr>
              <a:buNone/>
            </a:pPr>
            <a:endParaRPr lang="en-US" dirty="0">
              <a:solidFill>
                <a:schemeClr val="tx1"/>
              </a:solidFill>
              <a:latin typeface="Bookman Old Style" pitchFamily="18" charset="0"/>
              <a:cs typeface="Courier New" pitchFamily="49" charset="0"/>
            </a:endParaRPr>
          </a:p>
          <a:p>
            <a:pPr>
              <a:buNone/>
            </a:pPr>
            <a:endParaRPr lang="en-US" dirty="0">
              <a:solidFill>
                <a:schemeClr val="tx1"/>
              </a:solidFill>
              <a:latin typeface="Bookman Old Style" pitchFamily="18" charset="0"/>
              <a:cs typeface="Courier New" pitchFamily="49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345823"/>
            <a:ext cx="10117138" cy="1188244"/>
          </a:xfr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>
                <a:latin typeface="Bookman Old Style" pitchFamily="18" charset="0"/>
              </a:rPr>
              <a:t>  </a:t>
            </a: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 Introduction</a:t>
            </a:r>
            <a:endParaRPr lang="en-US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6645" y="1543557"/>
            <a:ext cx="8763848" cy="558590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Courier New" pitchFamily="49" charset="0"/>
              </a:rPr>
              <a:t> 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Bookman Old Style" pitchFamily="18" charset="0"/>
              </a:rPr>
              <a:t>Arduino Uno.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Bookman Old Style" pitchFamily="18" charset="0"/>
              </a:rPr>
              <a:t>Bluetooth module.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Bookman Old Style" pitchFamily="18" charset="0"/>
              </a:rPr>
              <a:t>Three Servo Motors.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Bookman Old Style" panose="02050604050505020204" pitchFamily="18" charset="0"/>
              </a:rPr>
              <a:t>S</a:t>
            </a:r>
            <a:r>
              <a:rPr lang="en-US" dirty="0" smtClean="0">
                <a:latin typeface="Bookman Old Style" panose="02050604050505020204" pitchFamily="18" charset="0"/>
              </a:rPr>
              <a:t>ubmersible </a:t>
            </a:r>
            <a:r>
              <a:rPr lang="en-US" dirty="0">
                <a:latin typeface="Bookman Old Style" panose="02050604050505020204" pitchFamily="18" charset="0"/>
              </a:rPr>
              <a:t>DC </a:t>
            </a:r>
            <a:r>
              <a:rPr lang="en-US" dirty="0" smtClean="0">
                <a:latin typeface="Bookman Old Style" panose="02050604050505020204" pitchFamily="18" charset="0"/>
              </a:rPr>
              <a:t>pump.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Bookman Old Style" panose="02050604050505020204" pitchFamily="18" charset="0"/>
              </a:rPr>
              <a:t>Sharp IR sensor.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Bookman Old Style" panose="02050604050505020204" pitchFamily="18" charset="0"/>
              </a:rPr>
              <a:t>Four Battery pack.</a:t>
            </a:r>
            <a:endParaRPr lang="en-US" dirty="0">
              <a:latin typeface="Bookman Old Style" pitchFamily="18" charset="0"/>
              <a:cs typeface="Courier New" pitchFamily="49" charset="0"/>
            </a:endParaRPr>
          </a:p>
          <a:p>
            <a:pPr>
              <a:buNone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Courier New" pitchFamily="49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0" y="345823"/>
            <a:ext cx="10117138" cy="1188244"/>
          </a:xfr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   </a:t>
            </a:r>
            <a:r>
              <a:rPr 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Hardware Components</a:t>
            </a:r>
            <a:endParaRPr 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5" name="Picture 2" descr="C:\Users\ahmad\Downloads\imageedit_4_98385130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8054" y="5"/>
            <a:ext cx="2200499" cy="19178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676645" y="1476499"/>
            <a:ext cx="8918428" cy="56529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endParaRPr lang="en-US" sz="28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chemeClr val="tx1"/>
                </a:solidFill>
                <a:latin typeface="Bookman Old Style" pitchFamily="18" charset="0"/>
              </a:rPr>
              <a:t>Shape design:</a:t>
            </a:r>
            <a:endParaRPr lang="en-US" sz="2400" b="1" dirty="0">
              <a:solidFill>
                <a:schemeClr val="tx1"/>
              </a:solidFill>
              <a:latin typeface="Bookman Old Style" pitchFamily="18" charset="0"/>
            </a:endParaRPr>
          </a:p>
          <a:p>
            <a:r>
              <a:rPr lang="en-US" sz="2400" dirty="0" smtClean="0">
                <a:solidFill>
                  <a:schemeClr val="tx1"/>
                </a:solidFill>
                <a:latin typeface="Bookman Old Style" pitchFamily="18" charset="0"/>
              </a:rPr>
              <a:t>Common Polystyrene.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Bookman Old Style" pitchFamily="18" charset="0"/>
              </a:rPr>
              <a:t>Fish face design.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Bookman Old Style" pitchFamily="18" charset="0"/>
              </a:rPr>
              <a:t>Caudal fin design.</a:t>
            </a:r>
          </a:p>
          <a:p>
            <a:r>
              <a:rPr lang="en-US" sz="2400" dirty="0">
                <a:solidFill>
                  <a:schemeClr val="tx1"/>
                </a:solidFill>
                <a:latin typeface="Bookman Old Style" pitchFamily="18" charset="0"/>
              </a:rPr>
              <a:t>Connecting the Servos</a:t>
            </a:r>
            <a:r>
              <a:rPr lang="en-US" sz="2400" dirty="0" smtClean="0">
                <a:solidFill>
                  <a:schemeClr val="tx1"/>
                </a:solidFill>
                <a:latin typeface="Bookman Old Style" pitchFamily="18" charset="0"/>
              </a:rPr>
              <a:t>.</a:t>
            </a:r>
            <a:endParaRPr lang="en-US" sz="2400" dirty="0">
              <a:solidFill>
                <a:schemeClr val="tx1"/>
              </a:solidFill>
              <a:latin typeface="Bookman Old Style" pitchFamily="18" charset="0"/>
            </a:endParaRPr>
          </a:p>
          <a:p>
            <a:endParaRPr lang="en-US" sz="2400" dirty="0" smtClean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0" y="345823"/>
            <a:ext cx="10117138" cy="118824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latin typeface="Bookman Old Style" pitchFamily="18" charset="0"/>
              </a:rPr>
              <a:t>   </a:t>
            </a: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Hardware Development</a:t>
            </a:r>
            <a:endParaRPr lang="en-US" b="1" dirty="0">
              <a:latin typeface="Bookman Old Style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665" y="1692523"/>
            <a:ext cx="3473826" cy="2556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569" y="4356819"/>
            <a:ext cx="4403376" cy="2556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3352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676645" y="1476499"/>
            <a:ext cx="8918428" cy="56529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endParaRPr lang="en-US" sz="28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0" y="345823"/>
            <a:ext cx="10117138" cy="118824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latin typeface="Bookman Old Style" pitchFamily="18" charset="0"/>
              </a:rPr>
              <a:t>   </a:t>
            </a: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Hardware Development </a:t>
            </a:r>
            <a:endParaRPr lang="en-US" b="1" dirty="0">
              <a:latin typeface="Bookman Old Style" pitchFamily="18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Bookman Old Style" panose="02050604050505020204" pitchFamily="18" charset="0"/>
              </a:rPr>
              <a:t>    Putting the fish in water</a:t>
            </a:r>
          </a:p>
          <a:p>
            <a:pPr marL="0" indent="0">
              <a:buNone/>
            </a:pPr>
            <a:endParaRPr lang="en-US" dirty="0">
              <a:latin typeface="Bookman Old Style" panose="02050604050505020204" pitchFamily="18" charset="0"/>
            </a:endParaRPr>
          </a:p>
        </p:txBody>
      </p:sp>
      <p:pic>
        <p:nvPicPr>
          <p:cNvPr id="10" name="Content Placeholder 3"/>
          <p:cNvPicPr>
            <a:picLocks noChangeAspect="1"/>
          </p:cNvPicPr>
          <p:nvPr/>
        </p:nvPicPr>
        <p:blipFill rotWithShape="1">
          <a:blip r:embed="rId2" cstate="print"/>
          <a:srcRect t="24874" b="504"/>
          <a:stretch/>
        </p:blipFill>
        <p:spPr>
          <a:xfrm>
            <a:off x="1211423" y="2772643"/>
            <a:ext cx="7848872" cy="3445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7137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676645" y="1476499"/>
            <a:ext cx="8918428" cy="56529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endParaRPr lang="en-US" sz="28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0" y="345823"/>
            <a:ext cx="10117138" cy="118824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latin typeface="Bookman Old Style" pitchFamily="18" charset="0"/>
              </a:rPr>
              <a:t>   </a:t>
            </a: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Hardware Development </a:t>
            </a:r>
            <a:endParaRPr lang="en-US" b="1" dirty="0">
              <a:latin typeface="Bookman Old Style" pitchFamily="18" charset="0"/>
            </a:endParaRPr>
          </a:p>
        </p:txBody>
      </p:sp>
      <p:sp>
        <p:nvSpPr>
          <p:cNvPr id="7" name="Content Placeholder 8"/>
          <p:cNvSpPr>
            <a:spLocks noGrp="1"/>
          </p:cNvSpPr>
          <p:nvPr>
            <p:ph idx="1"/>
          </p:nvPr>
        </p:nvSpPr>
        <p:spPr>
          <a:xfrm>
            <a:off x="505860" y="1663545"/>
            <a:ext cx="9105424" cy="470511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Bookman Old Style" panose="02050604050505020204" pitchFamily="18" charset="0"/>
              </a:rPr>
              <a:t>  Fish after adding iron pieces</a:t>
            </a:r>
          </a:p>
          <a:p>
            <a:pPr marL="0" indent="0">
              <a:buNone/>
            </a:pPr>
            <a:endParaRPr lang="en-US" dirty="0">
              <a:latin typeface="Bookman Old Style" panose="02050604050505020204" pitchFamily="18" charset="0"/>
            </a:endParaRPr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3703" y="2412603"/>
            <a:ext cx="9104312" cy="4663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1122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3521</TotalTime>
  <Words>337</Words>
  <Application>Microsoft Office PowerPoint</Application>
  <PresentationFormat>Custom</PresentationFormat>
  <Paragraphs>180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6" baseType="lpstr">
      <vt:lpstr>Arial</vt:lpstr>
      <vt:lpstr>Bookman Old Style</vt:lpstr>
      <vt:lpstr>Calibri</vt:lpstr>
      <vt:lpstr>Cambria Math</vt:lpstr>
      <vt:lpstr>Courier New</vt:lpstr>
      <vt:lpstr>Lucida Sans Unicode</vt:lpstr>
      <vt:lpstr>Times New Roman</vt:lpstr>
      <vt:lpstr>Verdana</vt:lpstr>
      <vt:lpstr>Wingdings</vt:lpstr>
      <vt:lpstr>Wingdings 2</vt:lpstr>
      <vt:lpstr>Wingdings 3</vt:lpstr>
      <vt:lpstr>سمة Office</vt:lpstr>
      <vt:lpstr>ملتقى</vt:lpstr>
      <vt:lpstr>PowerPoint Presentation</vt:lpstr>
      <vt:lpstr>RoboFish</vt:lpstr>
      <vt:lpstr>   Outline</vt:lpstr>
      <vt:lpstr>   Introduction</vt:lpstr>
      <vt:lpstr>   Introduction</vt:lpstr>
      <vt:lpstr>   Hardware Components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Fish movement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Constrains and Difficulties</vt:lpstr>
      <vt:lpstr>   Future Work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Balanduino (Self-balanced Robot)</dc:title>
  <dc:creator>ahmad</dc:creator>
  <cp:lastModifiedBy>Dr.Ayat Salman</cp:lastModifiedBy>
  <cp:revision>263</cp:revision>
  <dcterms:created xsi:type="dcterms:W3CDTF">2017-12-07T16:26:45Z</dcterms:created>
  <dcterms:modified xsi:type="dcterms:W3CDTF">2018-06-19T03:29:40Z</dcterms:modified>
</cp:coreProperties>
</file>