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2"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8" d="100"/>
          <a:sy n="48" d="100"/>
        </p:scale>
        <p:origin x="-1301"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B9B17F0-4661-4E92-A5A5-CDB1D1FC1D4A}" type="datetimeFigureOut">
              <a:rPr lang="ar-SA" smtClean="0"/>
              <a:t>07/09/1435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14ECF90-E812-4B13-85D8-CF3DE1E93523}" type="slidenum">
              <a:rPr lang="ar-SA" smtClean="0"/>
              <a:t>‹#›</a:t>
            </a:fld>
            <a:endParaRPr lang="ar-SA"/>
          </a:p>
        </p:txBody>
      </p:sp>
    </p:spTree>
    <p:extLst>
      <p:ext uri="{BB962C8B-B14F-4D97-AF65-F5344CB8AC3E}">
        <p14:creationId xmlns:p14="http://schemas.microsoft.com/office/powerpoint/2010/main" val="339414215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714ECF90-E812-4B13-85D8-CF3DE1E93523}" type="slidenum">
              <a:rPr lang="ar-SA" smtClean="0"/>
              <a:t>18</a:t>
            </a:fld>
            <a:endParaRPr lang="ar-SA"/>
          </a:p>
        </p:txBody>
      </p:sp>
    </p:spTree>
    <p:extLst>
      <p:ext uri="{BB962C8B-B14F-4D97-AF65-F5344CB8AC3E}">
        <p14:creationId xmlns:p14="http://schemas.microsoft.com/office/powerpoint/2010/main" val="4077984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B0ADF53-840E-4116-8877-5FC2ED4D75BA}" type="datetimeFigureOut">
              <a:rPr lang="ar-SA" smtClean="0"/>
              <a:t>07/09/1435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2548636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B0ADF53-840E-4116-8877-5FC2ED4D75BA}" type="datetimeFigureOut">
              <a:rPr lang="ar-SA" smtClean="0"/>
              <a:t>07/09/1435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16360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B0ADF53-840E-4116-8877-5FC2ED4D75BA}" type="datetimeFigureOut">
              <a:rPr lang="ar-SA" smtClean="0"/>
              <a:t>07/09/1435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2795537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FB0ADF53-840E-4116-8877-5FC2ED4D75BA}" type="datetimeFigureOut">
              <a:rPr lang="ar-SA" smtClean="0"/>
              <a:t>07/09/1435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962869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0ADF53-840E-4116-8877-5FC2ED4D75BA}" type="datetimeFigureOut">
              <a:rPr lang="ar-SA" smtClean="0"/>
              <a:t>07/09/1435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3685402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B0ADF53-840E-4116-8877-5FC2ED4D75BA}" type="datetimeFigureOut">
              <a:rPr lang="ar-SA" smtClean="0"/>
              <a:t>07/09/1435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1498675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FB0ADF53-840E-4116-8877-5FC2ED4D75BA}" type="datetimeFigureOut">
              <a:rPr lang="ar-SA" smtClean="0"/>
              <a:t>07/09/1435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2854481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FB0ADF53-840E-4116-8877-5FC2ED4D75BA}" type="datetimeFigureOut">
              <a:rPr lang="ar-SA" smtClean="0"/>
              <a:t>07/09/1435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214961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0ADF53-840E-4116-8877-5FC2ED4D75BA}" type="datetimeFigureOut">
              <a:rPr lang="ar-SA" smtClean="0"/>
              <a:t>07/09/1435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312694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0ADF53-840E-4116-8877-5FC2ED4D75BA}" type="datetimeFigureOut">
              <a:rPr lang="ar-SA" smtClean="0"/>
              <a:t>07/09/1435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1177406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0ADF53-840E-4116-8877-5FC2ED4D75BA}" type="datetimeFigureOut">
              <a:rPr lang="ar-SA" smtClean="0"/>
              <a:t>07/09/1435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2F3C8F-B2D8-4806-9971-4C881BEE3928}" type="slidenum">
              <a:rPr lang="ar-SA" smtClean="0"/>
              <a:t>‹#›</a:t>
            </a:fld>
            <a:endParaRPr lang="ar-SA"/>
          </a:p>
        </p:txBody>
      </p:sp>
    </p:spTree>
    <p:extLst>
      <p:ext uri="{BB962C8B-B14F-4D97-AF65-F5344CB8AC3E}">
        <p14:creationId xmlns:p14="http://schemas.microsoft.com/office/powerpoint/2010/main" val="1791409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r="-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B0ADF53-840E-4116-8877-5FC2ED4D75BA}" type="datetimeFigureOut">
              <a:rPr lang="ar-SA" smtClean="0"/>
              <a:t>07/09/1435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C2F3C8F-B2D8-4806-9971-4C881BEE3928}" type="slidenum">
              <a:rPr lang="ar-SA" smtClean="0"/>
              <a:t>‹#›</a:t>
            </a:fld>
            <a:endParaRPr lang="ar-SA"/>
          </a:p>
        </p:txBody>
      </p:sp>
    </p:spTree>
    <p:extLst>
      <p:ext uri="{BB962C8B-B14F-4D97-AF65-F5344CB8AC3E}">
        <p14:creationId xmlns:p14="http://schemas.microsoft.com/office/powerpoint/2010/main" val="2067052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15616" y="980728"/>
            <a:ext cx="6264696" cy="1384995"/>
          </a:xfrm>
          <a:prstGeom prst="rect">
            <a:avLst/>
          </a:prstGeom>
        </p:spPr>
        <p:txBody>
          <a:bodyPr wrap="square">
            <a:spAutoFit/>
          </a:bodyPr>
          <a:lstStyle/>
          <a:p>
            <a:pPr algn="ctr"/>
            <a:r>
              <a:rPr lang="en-US" sz="2800" b="1" dirty="0" smtClean="0">
                <a:solidFill>
                  <a:schemeClr val="accent5">
                    <a:lumMod val="75000"/>
                  </a:schemeClr>
                </a:solidFill>
              </a:rPr>
              <a:t>Simulation Of A Cooperative Protocol For Common Control Channel Implementation</a:t>
            </a:r>
            <a:endParaRPr lang="ar-SA" sz="2800" b="1" dirty="0">
              <a:solidFill>
                <a:schemeClr val="accent5">
                  <a:lumMod val="75000"/>
                </a:schemeClr>
              </a:solidFill>
            </a:endParaRPr>
          </a:p>
        </p:txBody>
      </p:sp>
      <p:sp>
        <p:nvSpPr>
          <p:cNvPr id="6" name="Rectangle 5"/>
          <p:cNvSpPr/>
          <p:nvPr/>
        </p:nvSpPr>
        <p:spPr>
          <a:xfrm>
            <a:off x="1961964" y="2834421"/>
            <a:ext cx="4572000" cy="2431435"/>
          </a:xfrm>
          <a:prstGeom prst="rect">
            <a:avLst/>
          </a:prstGeom>
        </p:spPr>
        <p:txBody>
          <a:bodyPr>
            <a:spAutoFit/>
          </a:bodyPr>
          <a:lstStyle/>
          <a:p>
            <a:pPr algn="ctr"/>
            <a:r>
              <a:rPr lang="en-US" sz="2800" b="1" dirty="0" smtClean="0">
                <a:solidFill>
                  <a:schemeClr val="accent6">
                    <a:lumMod val="75000"/>
                  </a:schemeClr>
                </a:solidFill>
              </a:rPr>
              <a:t>Prepared by:</a:t>
            </a:r>
          </a:p>
          <a:p>
            <a:pPr algn="ctr"/>
            <a:r>
              <a:rPr lang="en-US" sz="2400" b="1" dirty="0" err="1" smtClean="0">
                <a:solidFill>
                  <a:schemeClr val="accent5">
                    <a:lumMod val="75000"/>
                  </a:schemeClr>
                </a:solidFill>
              </a:rPr>
              <a:t>Aishah</a:t>
            </a:r>
            <a:r>
              <a:rPr lang="en-US" sz="2400" b="1" dirty="0" smtClean="0">
                <a:solidFill>
                  <a:schemeClr val="accent5">
                    <a:lumMod val="75000"/>
                  </a:schemeClr>
                </a:solidFill>
              </a:rPr>
              <a:t> </a:t>
            </a:r>
            <a:r>
              <a:rPr lang="en-US" sz="2400" b="1" dirty="0" err="1" smtClean="0">
                <a:solidFill>
                  <a:schemeClr val="accent5">
                    <a:lumMod val="75000"/>
                  </a:schemeClr>
                </a:solidFill>
              </a:rPr>
              <a:t>Thaher</a:t>
            </a:r>
            <a:endParaRPr lang="en-US" sz="2400" b="1" dirty="0" smtClean="0">
              <a:solidFill>
                <a:schemeClr val="accent5">
                  <a:lumMod val="75000"/>
                </a:schemeClr>
              </a:solidFill>
            </a:endParaRPr>
          </a:p>
          <a:p>
            <a:pPr algn="ctr"/>
            <a:r>
              <a:rPr lang="en-US" sz="2400" b="1" dirty="0" err="1" smtClean="0">
                <a:solidFill>
                  <a:schemeClr val="accent5">
                    <a:lumMod val="75000"/>
                  </a:schemeClr>
                </a:solidFill>
              </a:rPr>
              <a:t>Shymaa</a:t>
            </a:r>
            <a:r>
              <a:rPr lang="en-US" sz="2400" b="1" dirty="0" smtClean="0">
                <a:solidFill>
                  <a:schemeClr val="accent5">
                    <a:lumMod val="75000"/>
                  </a:schemeClr>
                </a:solidFill>
              </a:rPr>
              <a:t> </a:t>
            </a:r>
            <a:r>
              <a:rPr lang="en-US" sz="2400" b="1" dirty="0" err="1" smtClean="0">
                <a:solidFill>
                  <a:schemeClr val="accent5">
                    <a:lumMod val="75000"/>
                  </a:schemeClr>
                </a:solidFill>
              </a:rPr>
              <a:t>Khalaf</a:t>
            </a:r>
            <a:endParaRPr lang="en-US" sz="2400" b="1" dirty="0" smtClean="0">
              <a:solidFill>
                <a:schemeClr val="accent5">
                  <a:lumMod val="75000"/>
                </a:schemeClr>
              </a:solidFill>
            </a:endParaRPr>
          </a:p>
          <a:p>
            <a:pPr algn="ctr"/>
            <a:endParaRPr lang="en-US" sz="2400" dirty="0" smtClean="0"/>
          </a:p>
          <a:p>
            <a:pPr algn="ctr"/>
            <a:r>
              <a:rPr lang="en-US" sz="2800" b="1" dirty="0" smtClean="0">
                <a:solidFill>
                  <a:schemeClr val="accent6">
                    <a:lumMod val="75000"/>
                  </a:schemeClr>
                </a:solidFill>
              </a:rPr>
              <a:t>Supervisor:</a:t>
            </a:r>
          </a:p>
          <a:p>
            <a:pPr algn="ctr"/>
            <a:r>
              <a:rPr lang="en-US" sz="2400" dirty="0" smtClean="0"/>
              <a:t> </a:t>
            </a:r>
            <a:r>
              <a:rPr lang="en-US" sz="2400" b="1" dirty="0" err="1" smtClean="0">
                <a:solidFill>
                  <a:schemeClr val="accent5">
                    <a:lumMod val="75000"/>
                  </a:schemeClr>
                </a:solidFill>
              </a:rPr>
              <a:t>Dr.Ahmed</a:t>
            </a:r>
            <a:r>
              <a:rPr lang="en-US" sz="2400" b="1" dirty="0" smtClean="0">
                <a:solidFill>
                  <a:schemeClr val="accent5">
                    <a:lumMod val="75000"/>
                  </a:schemeClr>
                </a:solidFill>
              </a:rPr>
              <a:t> Al-</a:t>
            </a:r>
            <a:r>
              <a:rPr lang="en-US" sz="2400" b="1" dirty="0" err="1" smtClean="0">
                <a:solidFill>
                  <a:schemeClr val="accent5">
                    <a:lumMod val="75000"/>
                  </a:schemeClr>
                </a:solidFill>
              </a:rPr>
              <a:t>Masri</a:t>
            </a:r>
            <a:endParaRPr lang="en-US" sz="2400" b="1" dirty="0">
              <a:solidFill>
                <a:schemeClr val="accent5">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7600" y="980728"/>
            <a:ext cx="1676400"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449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7753" y="980728"/>
            <a:ext cx="6760377" cy="769441"/>
          </a:xfrm>
          <a:prstGeom prst="rect">
            <a:avLst/>
          </a:prstGeom>
        </p:spPr>
        <p:txBody>
          <a:bodyPr wrap="none">
            <a:spAutoFit/>
          </a:bodyPr>
          <a:lstStyle/>
          <a:p>
            <a:r>
              <a:rPr lang="en-US" sz="4400" b="1" dirty="0" smtClean="0"/>
              <a:t>5. Waveform </a:t>
            </a:r>
            <a:r>
              <a:rPr lang="en-US" sz="4400" b="1" dirty="0"/>
              <a:t>Based Sensing </a:t>
            </a:r>
            <a:endParaRPr lang="ar-SA" sz="4400" dirty="0"/>
          </a:p>
        </p:txBody>
      </p:sp>
      <p:sp>
        <p:nvSpPr>
          <p:cNvPr id="6" name="Rectangle 5"/>
          <p:cNvSpPr/>
          <p:nvPr/>
        </p:nvSpPr>
        <p:spPr>
          <a:xfrm>
            <a:off x="490052" y="2420888"/>
            <a:ext cx="7848872" cy="1569660"/>
          </a:xfrm>
          <a:prstGeom prst="rect">
            <a:avLst/>
          </a:prstGeom>
        </p:spPr>
        <p:txBody>
          <a:bodyPr wrap="square">
            <a:spAutoFit/>
          </a:bodyPr>
          <a:lstStyle/>
          <a:p>
            <a:pPr marL="285750" indent="-285750" algn="l" rtl="0">
              <a:buFont typeface="Wingdings" panose="05000000000000000000" pitchFamily="2" charset="2"/>
              <a:buChar char="Ø"/>
            </a:pPr>
            <a:r>
              <a:rPr lang="en-US" sz="2400" b="1" dirty="0"/>
              <a:t>only applicable to systems with </a:t>
            </a:r>
            <a:r>
              <a:rPr lang="en-US" sz="2400" b="1" dirty="0" smtClean="0"/>
              <a:t>known signal patterns</a:t>
            </a:r>
          </a:p>
          <a:p>
            <a:pPr marL="285750" indent="-285750" algn="l" rtl="0">
              <a:buFont typeface="Wingdings" panose="05000000000000000000" pitchFamily="2" charset="2"/>
              <a:buChar char="Ø"/>
            </a:pPr>
            <a:endParaRPr lang="en-US" sz="2400" b="1" dirty="0"/>
          </a:p>
          <a:p>
            <a:pPr marL="285750" indent="-285750" algn="l" rtl="0">
              <a:buFont typeface="Wingdings" panose="05000000000000000000" pitchFamily="2" charset="2"/>
              <a:buChar char="Ø"/>
            </a:pPr>
            <a:r>
              <a:rPr lang="en-US" sz="2400" b="1" dirty="0"/>
              <a:t>the performance of the sensing algorithms increases as the length of the known signal pattern increases </a:t>
            </a:r>
            <a:r>
              <a:rPr lang="en-US" sz="2400" b="1" dirty="0" smtClean="0"/>
              <a:t> </a:t>
            </a:r>
            <a:endParaRPr lang="ar-SA" sz="2400" b="1" dirty="0"/>
          </a:p>
        </p:txBody>
      </p:sp>
    </p:spTree>
    <p:extLst>
      <p:ext uri="{BB962C8B-B14F-4D97-AF65-F5344CB8AC3E}">
        <p14:creationId xmlns:p14="http://schemas.microsoft.com/office/powerpoint/2010/main" val="2283846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3568" y="2564904"/>
            <a:ext cx="7709163" cy="923330"/>
          </a:xfrm>
          <a:prstGeom prst="rect">
            <a:avLst/>
          </a:prstGeom>
        </p:spPr>
        <p:txBody>
          <a:bodyPr wrap="none">
            <a:spAutoFit/>
          </a:bodyPr>
          <a:lstStyle/>
          <a:p>
            <a:pPr algn="ctr"/>
            <a:r>
              <a:rPr lang="en-US" sz="5400" b="1" dirty="0">
                <a:solidFill>
                  <a:schemeClr val="accent5">
                    <a:lumMod val="75000"/>
                  </a:schemeClr>
                </a:solidFill>
              </a:rPr>
              <a:t>Cognitive channel models </a:t>
            </a:r>
            <a:endParaRPr lang="ar-SA" sz="5400" dirty="0">
              <a:solidFill>
                <a:schemeClr val="accent5">
                  <a:lumMod val="75000"/>
                </a:schemeClr>
              </a:solidFill>
            </a:endParaRPr>
          </a:p>
        </p:txBody>
      </p:sp>
    </p:spTree>
    <p:extLst>
      <p:ext uri="{BB962C8B-B14F-4D97-AF65-F5344CB8AC3E}">
        <p14:creationId xmlns:p14="http://schemas.microsoft.com/office/powerpoint/2010/main" val="1451647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1560" y="548680"/>
            <a:ext cx="5354223" cy="769441"/>
          </a:xfrm>
          <a:prstGeom prst="rect">
            <a:avLst/>
          </a:prstGeom>
        </p:spPr>
        <p:txBody>
          <a:bodyPr wrap="none">
            <a:spAutoFit/>
          </a:bodyPr>
          <a:lstStyle/>
          <a:p>
            <a:r>
              <a:rPr lang="en-US" sz="4400" b="1" dirty="0" smtClean="0"/>
              <a:t>1. Underlay </a:t>
            </a:r>
            <a:r>
              <a:rPr lang="en-US" sz="4400" b="1" dirty="0"/>
              <a:t>paradigm </a:t>
            </a:r>
            <a:endParaRPr lang="ar-SA" sz="4400" dirty="0"/>
          </a:p>
        </p:txBody>
      </p:sp>
      <p:pic>
        <p:nvPicPr>
          <p:cNvPr id="7" name="صورة 10"/>
          <p:cNvPicPr/>
          <p:nvPr/>
        </p:nvPicPr>
        <p:blipFill>
          <a:blip r:embed="rId2" cstate="print"/>
          <a:srcRect/>
          <a:stretch>
            <a:fillRect/>
          </a:stretch>
        </p:blipFill>
        <p:spPr bwMode="auto">
          <a:xfrm>
            <a:off x="228331" y="1379866"/>
            <a:ext cx="6120680" cy="4032448"/>
          </a:xfrm>
          <a:prstGeom prst="rect">
            <a:avLst/>
          </a:prstGeom>
          <a:noFill/>
          <a:ln w="9525">
            <a:noFill/>
            <a:miter lim="800000"/>
            <a:headEnd/>
            <a:tailEnd/>
          </a:ln>
        </p:spPr>
      </p:pic>
    </p:spTree>
    <p:extLst>
      <p:ext uri="{BB962C8B-B14F-4D97-AF65-F5344CB8AC3E}">
        <p14:creationId xmlns:p14="http://schemas.microsoft.com/office/powerpoint/2010/main" val="11821464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90829" y="404664"/>
            <a:ext cx="5023556" cy="769441"/>
          </a:xfrm>
          <a:prstGeom prst="rect">
            <a:avLst/>
          </a:prstGeom>
        </p:spPr>
        <p:txBody>
          <a:bodyPr wrap="none">
            <a:spAutoFit/>
          </a:bodyPr>
          <a:lstStyle/>
          <a:p>
            <a:r>
              <a:rPr lang="en-US" sz="4400" b="1" dirty="0" smtClean="0"/>
              <a:t>2. Overlay </a:t>
            </a:r>
            <a:r>
              <a:rPr lang="en-US" sz="4400" b="1" dirty="0"/>
              <a:t>paradigm </a:t>
            </a:r>
            <a:endParaRPr lang="ar-SA" sz="4400"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60848"/>
            <a:ext cx="4572000" cy="4797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0848"/>
            <a:ext cx="4572000"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81486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332656"/>
            <a:ext cx="5862119" cy="769441"/>
          </a:xfrm>
          <a:prstGeom prst="rect">
            <a:avLst/>
          </a:prstGeom>
        </p:spPr>
        <p:txBody>
          <a:bodyPr wrap="none">
            <a:spAutoFit/>
          </a:bodyPr>
          <a:lstStyle/>
          <a:p>
            <a:r>
              <a:rPr lang="en-US" sz="4400" b="1" dirty="0" smtClean="0"/>
              <a:t>3. Interweave </a:t>
            </a:r>
            <a:r>
              <a:rPr lang="en-US" sz="4400" b="1" dirty="0"/>
              <a:t>paradigm </a:t>
            </a:r>
            <a:endParaRPr lang="ar-SA" sz="4400" dirty="0"/>
          </a:p>
        </p:txBody>
      </p:sp>
      <p:sp>
        <p:nvSpPr>
          <p:cNvPr id="5" name="Rectangle 4"/>
          <p:cNvSpPr/>
          <p:nvPr/>
        </p:nvSpPr>
        <p:spPr>
          <a:xfrm>
            <a:off x="460648" y="1201976"/>
            <a:ext cx="7740352" cy="1938992"/>
          </a:xfrm>
          <a:prstGeom prst="rect">
            <a:avLst/>
          </a:prstGeom>
        </p:spPr>
        <p:txBody>
          <a:bodyPr wrap="square">
            <a:spAutoFit/>
          </a:bodyPr>
          <a:lstStyle/>
          <a:p>
            <a:pPr marL="285750" indent="-285750" algn="l" rtl="0">
              <a:buFont typeface="Wingdings" panose="05000000000000000000" pitchFamily="2" charset="2"/>
              <a:buChar char="Ø"/>
            </a:pPr>
            <a:r>
              <a:rPr lang="en-US" sz="2400" b="1" dirty="0"/>
              <a:t>the cognitive users are required to not interfere with the primary </a:t>
            </a:r>
            <a:r>
              <a:rPr lang="en-US" sz="2400" b="1" dirty="0" smtClean="0"/>
              <a:t>users</a:t>
            </a:r>
          </a:p>
          <a:p>
            <a:pPr marL="285750" indent="-285750" algn="l" rtl="0">
              <a:buFont typeface="Wingdings" panose="05000000000000000000" pitchFamily="2" charset="2"/>
              <a:buChar char="Ø"/>
            </a:pPr>
            <a:endParaRPr lang="en-US" sz="2400" b="1" dirty="0"/>
          </a:p>
          <a:p>
            <a:pPr marL="285750" indent="-285750" algn="l" rtl="0">
              <a:buFont typeface="Wingdings" panose="05000000000000000000" pitchFamily="2" charset="2"/>
              <a:buChar char="Ø"/>
            </a:pPr>
            <a:r>
              <a:rPr lang="en-US" sz="2400" b="1" dirty="0"/>
              <a:t>requires the cognitive users to collect side information about the primary users' activity</a:t>
            </a:r>
            <a:endParaRPr lang="ar-SA" sz="2400" b="1"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140968"/>
            <a:ext cx="4104456" cy="27363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98610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9592" y="2763541"/>
            <a:ext cx="7243009" cy="923330"/>
          </a:xfrm>
          <a:prstGeom prst="rect">
            <a:avLst/>
          </a:prstGeom>
        </p:spPr>
        <p:txBody>
          <a:bodyPr wrap="none">
            <a:spAutoFit/>
          </a:bodyPr>
          <a:lstStyle/>
          <a:p>
            <a:r>
              <a:rPr lang="en-US" sz="5400" b="1" dirty="0">
                <a:solidFill>
                  <a:schemeClr val="accent5">
                    <a:lumMod val="50000"/>
                  </a:schemeClr>
                </a:solidFill>
              </a:rPr>
              <a:t>Network Setup Problem </a:t>
            </a:r>
            <a:endParaRPr lang="ar-SA" sz="5400" dirty="0">
              <a:solidFill>
                <a:schemeClr val="accent5">
                  <a:lumMod val="50000"/>
                </a:schemeClr>
              </a:solidFill>
            </a:endParaRPr>
          </a:p>
        </p:txBody>
      </p:sp>
    </p:spTree>
    <p:extLst>
      <p:ext uri="{BB962C8B-B14F-4D97-AF65-F5344CB8AC3E}">
        <p14:creationId xmlns:p14="http://schemas.microsoft.com/office/powerpoint/2010/main" val="4979341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48680"/>
            <a:ext cx="6336704" cy="4461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51768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476672"/>
            <a:ext cx="8437183" cy="769441"/>
          </a:xfrm>
          <a:prstGeom prst="rect">
            <a:avLst/>
          </a:prstGeom>
        </p:spPr>
        <p:txBody>
          <a:bodyPr wrap="none">
            <a:spAutoFit/>
          </a:bodyPr>
          <a:lstStyle/>
          <a:p>
            <a:r>
              <a:rPr lang="en-US" sz="4400" b="1" dirty="0"/>
              <a:t>Common Control Channel Problem </a:t>
            </a:r>
            <a:endParaRPr lang="ar-SA" sz="4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628800"/>
            <a:ext cx="3672408"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6169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6679" y="2564904"/>
            <a:ext cx="8526565" cy="707886"/>
          </a:xfrm>
          <a:prstGeom prst="rect">
            <a:avLst/>
          </a:prstGeom>
        </p:spPr>
        <p:txBody>
          <a:bodyPr wrap="none">
            <a:spAutoFit/>
          </a:bodyPr>
          <a:lstStyle/>
          <a:p>
            <a:r>
              <a:rPr lang="en-US" sz="4000" b="1" dirty="0">
                <a:solidFill>
                  <a:schemeClr val="accent5">
                    <a:lumMod val="50000"/>
                  </a:schemeClr>
                </a:solidFill>
              </a:rPr>
              <a:t>Algorithm for the </a:t>
            </a:r>
            <a:r>
              <a:rPr lang="en-US" sz="4000" b="1" dirty="0" smtClean="0">
                <a:solidFill>
                  <a:schemeClr val="accent5">
                    <a:lumMod val="50000"/>
                  </a:schemeClr>
                </a:solidFill>
              </a:rPr>
              <a:t>cooperative </a:t>
            </a:r>
            <a:r>
              <a:rPr lang="en-US" sz="4000" b="1" dirty="0">
                <a:solidFill>
                  <a:schemeClr val="accent5">
                    <a:lumMod val="50000"/>
                  </a:schemeClr>
                </a:solidFill>
              </a:rPr>
              <a:t>protocol </a:t>
            </a:r>
            <a:endParaRPr lang="ar-SA" sz="4000" dirty="0">
              <a:solidFill>
                <a:schemeClr val="accent5">
                  <a:lumMod val="50000"/>
                </a:schemeClr>
              </a:solidFill>
            </a:endParaRPr>
          </a:p>
        </p:txBody>
      </p:sp>
    </p:spTree>
    <p:extLst>
      <p:ext uri="{BB962C8B-B14F-4D97-AF65-F5344CB8AC3E}">
        <p14:creationId xmlns:p14="http://schemas.microsoft.com/office/powerpoint/2010/main" val="41538060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899592" y="188639"/>
            <a:ext cx="7200799" cy="6566185"/>
          </a:xfrm>
          <a:prstGeom prst="rect">
            <a:avLst/>
          </a:prstGeom>
          <a:noFill/>
        </p:spPr>
      </p:pic>
    </p:spTree>
    <p:extLst>
      <p:ext uri="{BB962C8B-B14F-4D97-AF65-F5344CB8AC3E}">
        <p14:creationId xmlns:p14="http://schemas.microsoft.com/office/powerpoint/2010/main" val="2477109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54788" y="218533"/>
            <a:ext cx="2818400" cy="1015663"/>
          </a:xfrm>
          <a:prstGeom prst="rect">
            <a:avLst/>
          </a:prstGeom>
        </p:spPr>
        <p:txBody>
          <a:bodyPr wrap="none">
            <a:spAutoFit/>
          </a:bodyPr>
          <a:lstStyle/>
          <a:p>
            <a:r>
              <a:rPr lang="en-US" sz="6000" dirty="0" smtClean="0">
                <a:solidFill>
                  <a:schemeClr val="accent5">
                    <a:lumMod val="75000"/>
                  </a:schemeClr>
                </a:solidFill>
              </a:rPr>
              <a:t>Out Line</a:t>
            </a:r>
            <a:endParaRPr lang="ar-SA" sz="6000" dirty="0">
              <a:solidFill>
                <a:schemeClr val="accent5">
                  <a:lumMod val="75000"/>
                </a:schemeClr>
              </a:solidFill>
            </a:endParaRPr>
          </a:p>
        </p:txBody>
      </p:sp>
      <p:sp>
        <p:nvSpPr>
          <p:cNvPr id="10" name="Rectangle 9"/>
          <p:cNvSpPr/>
          <p:nvPr/>
        </p:nvSpPr>
        <p:spPr>
          <a:xfrm>
            <a:off x="533614" y="1484784"/>
            <a:ext cx="7848872" cy="4031873"/>
          </a:xfrm>
          <a:prstGeom prst="rect">
            <a:avLst/>
          </a:prstGeom>
        </p:spPr>
        <p:txBody>
          <a:bodyPr wrap="square">
            <a:spAutoFit/>
          </a:bodyPr>
          <a:lstStyle/>
          <a:p>
            <a:pPr marL="320040" lvl="0" indent="-320040" algn="l" rtl="0">
              <a:spcBef>
                <a:spcPts val="700"/>
              </a:spcBef>
              <a:buClr>
                <a:srgbClr val="DD8047"/>
              </a:buClr>
              <a:buSzPct val="60000"/>
              <a:buFont typeface="Wingdings"/>
              <a:buChar char=""/>
            </a:pPr>
            <a:r>
              <a:rPr lang="en-US" sz="2900" b="1" dirty="0">
                <a:solidFill>
                  <a:prstClr val="black"/>
                </a:solidFill>
                <a:latin typeface="Tw Cen MT"/>
                <a:cs typeface="Angsana New" pitchFamily="18" charset="-34"/>
              </a:rPr>
              <a:t>What is “TV White Space</a:t>
            </a:r>
            <a:r>
              <a:rPr lang="en-US" sz="2900" b="1" dirty="0" smtClean="0">
                <a:solidFill>
                  <a:prstClr val="black"/>
                </a:solidFill>
                <a:latin typeface="Tw Cen MT"/>
                <a:cs typeface="Angsana New" pitchFamily="18" charset="-34"/>
              </a:rPr>
              <a:t>”</a:t>
            </a:r>
            <a:r>
              <a:rPr lang="en-US" sz="2900" b="1" dirty="0" smtClean="0">
                <a:solidFill>
                  <a:prstClr val="black"/>
                </a:solidFill>
                <a:latin typeface="Arial" pitchFamily="34" charset="0"/>
                <a:cs typeface="Arial" pitchFamily="34" charset="0"/>
              </a:rPr>
              <a:t>?</a:t>
            </a:r>
          </a:p>
          <a:p>
            <a:pPr marL="320040" indent="-320040" algn="l" rtl="0">
              <a:spcBef>
                <a:spcPts val="700"/>
              </a:spcBef>
              <a:buClr>
                <a:srgbClr val="DD8047"/>
              </a:buClr>
              <a:buSzPct val="60000"/>
              <a:buFont typeface="Wingdings"/>
              <a:buChar char=""/>
            </a:pPr>
            <a:r>
              <a:rPr lang="en-US" sz="3200" b="1" dirty="0" smtClean="0"/>
              <a:t>Spectrum Sensing Methods</a:t>
            </a:r>
          </a:p>
          <a:p>
            <a:pPr marL="320040" indent="-320040" algn="l" rtl="0">
              <a:spcBef>
                <a:spcPts val="700"/>
              </a:spcBef>
              <a:buClr>
                <a:srgbClr val="DD8047"/>
              </a:buClr>
              <a:buSzPct val="60000"/>
              <a:buFont typeface="Wingdings"/>
              <a:buChar char=""/>
            </a:pPr>
            <a:r>
              <a:rPr lang="en-US" sz="3200" b="1" dirty="0" smtClean="0"/>
              <a:t>Cognitive channel models</a:t>
            </a:r>
          </a:p>
          <a:p>
            <a:pPr marL="320040" indent="-320040" algn="l" rtl="0">
              <a:spcBef>
                <a:spcPts val="700"/>
              </a:spcBef>
              <a:buClr>
                <a:srgbClr val="DD8047"/>
              </a:buClr>
              <a:buSzPct val="60000"/>
              <a:buFont typeface="Wingdings"/>
              <a:buChar char=""/>
            </a:pPr>
            <a:r>
              <a:rPr lang="en-US" sz="3200" b="1" dirty="0" smtClean="0"/>
              <a:t>Network Setup Problem </a:t>
            </a:r>
            <a:endParaRPr lang="ar-SA" sz="3200" dirty="0" smtClean="0"/>
          </a:p>
          <a:p>
            <a:pPr marL="320040" indent="-320040" algn="l" rtl="0">
              <a:spcBef>
                <a:spcPts val="700"/>
              </a:spcBef>
              <a:buClr>
                <a:srgbClr val="DD8047"/>
              </a:buClr>
              <a:buSzPct val="60000"/>
              <a:buFont typeface="Wingdings"/>
              <a:buChar char=""/>
            </a:pPr>
            <a:r>
              <a:rPr lang="en-US" sz="3200" b="1" dirty="0" smtClean="0"/>
              <a:t> Algorithm for the cooperative protocol</a:t>
            </a:r>
          </a:p>
          <a:p>
            <a:pPr marL="320040" indent="-320040" algn="l" rtl="0">
              <a:spcBef>
                <a:spcPts val="700"/>
              </a:spcBef>
              <a:buClr>
                <a:srgbClr val="DD8047"/>
              </a:buClr>
              <a:buSzPct val="60000"/>
              <a:buFont typeface="Wingdings"/>
              <a:buChar char=""/>
            </a:pPr>
            <a:r>
              <a:rPr lang="en-US" sz="3200" b="1" dirty="0" smtClean="0"/>
              <a:t>Simulation Results </a:t>
            </a:r>
            <a:endParaRPr lang="ar-SA" sz="3200" dirty="0" smtClean="0"/>
          </a:p>
          <a:p>
            <a:pPr marL="320040" indent="-320040" algn="l" rtl="0">
              <a:spcBef>
                <a:spcPts val="700"/>
              </a:spcBef>
              <a:buClr>
                <a:srgbClr val="DD8047"/>
              </a:buClr>
              <a:buSzPct val="60000"/>
              <a:buFont typeface="Wingdings"/>
              <a:buChar char=""/>
            </a:pPr>
            <a:r>
              <a:rPr lang="en-US" sz="3200" b="1" dirty="0" smtClean="0">
                <a:solidFill>
                  <a:schemeClr val="tx1"/>
                </a:solidFill>
              </a:rPr>
              <a:t>Conclusion</a:t>
            </a:r>
            <a:endParaRPr lang="en-US" sz="2900" dirty="0">
              <a:solidFill>
                <a:prstClr val="black"/>
              </a:solidFill>
              <a:latin typeface="Tw Cen MT"/>
            </a:endParaRPr>
          </a:p>
        </p:txBody>
      </p:sp>
    </p:spTree>
    <p:extLst>
      <p:ext uri="{BB962C8B-B14F-4D97-AF65-F5344CB8AC3E}">
        <p14:creationId xmlns:p14="http://schemas.microsoft.com/office/powerpoint/2010/main" val="3923773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483768" y="404662"/>
            <a:ext cx="4302846" cy="769441"/>
          </a:xfrm>
          <a:prstGeom prst="rect">
            <a:avLst/>
          </a:prstGeom>
        </p:spPr>
        <p:txBody>
          <a:bodyPr wrap="none">
            <a:spAutoFit/>
          </a:bodyPr>
          <a:lstStyle/>
          <a:p>
            <a:r>
              <a:rPr lang="en-US" sz="4400" b="1" dirty="0"/>
              <a:t>sensing </a:t>
            </a:r>
            <a:r>
              <a:rPr lang="en-US" sz="4400" b="1" dirty="0" smtClean="0"/>
              <a:t>flowchart</a:t>
            </a:r>
            <a:endParaRPr lang="ar-SA" sz="4400" b="1" dirty="0"/>
          </a:p>
        </p:txBody>
      </p:sp>
      <p:pic>
        <p:nvPicPr>
          <p:cNvPr id="4" name="Picture 3" descr="E:\صور الشارت\سينسنج بلوك.PNG"/>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268760"/>
            <a:ext cx="4896545" cy="5400600"/>
          </a:xfrm>
          <a:prstGeom prst="rect">
            <a:avLst/>
          </a:prstGeom>
          <a:noFill/>
          <a:ln>
            <a:noFill/>
          </a:ln>
        </p:spPr>
      </p:pic>
    </p:spTree>
    <p:extLst>
      <p:ext uri="{BB962C8B-B14F-4D97-AF65-F5344CB8AC3E}">
        <p14:creationId xmlns:p14="http://schemas.microsoft.com/office/powerpoint/2010/main" val="1522853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18921" y="2564904"/>
            <a:ext cx="6260881" cy="1015663"/>
          </a:xfrm>
          <a:prstGeom prst="rect">
            <a:avLst/>
          </a:prstGeom>
        </p:spPr>
        <p:txBody>
          <a:bodyPr wrap="none">
            <a:spAutoFit/>
          </a:bodyPr>
          <a:lstStyle/>
          <a:p>
            <a:r>
              <a:rPr lang="en-US" sz="6000" b="1" dirty="0">
                <a:solidFill>
                  <a:schemeClr val="accent5">
                    <a:lumMod val="50000"/>
                  </a:schemeClr>
                </a:solidFill>
              </a:rPr>
              <a:t>Simulation Results </a:t>
            </a:r>
            <a:endParaRPr lang="ar-SA" sz="6000" dirty="0">
              <a:solidFill>
                <a:schemeClr val="accent5">
                  <a:lumMod val="50000"/>
                </a:schemeClr>
              </a:solidFill>
            </a:endParaRPr>
          </a:p>
        </p:txBody>
      </p:sp>
    </p:spTree>
    <p:extLst>
      <p:ext uri="{BB962C8B-B14F-4D97-AF65-F5344CB8AC3E}">
        <p14:creationId xmlns:p14="http://schemas.microsoft.com/office/powerpoint/2010/main" val="6461689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1" y="1352282"/>
            <a:ext cx="4427984" cy="5511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E:\مقارنة البيبر والمشروع.png"/>
          <p:cNvPicPr/>
          <p:nvPr/>
        </p:nvPicPr>
        <p:blipFill>
          <a:blip r:embed="rId3">
            <a:extLst>
              <a:ext uri="{28A0092B-C50C-407E-A947-70E740481C1C}">
                <a14:useLocalDpi xmlns:a14="http://schemas.microsoft.com/office/drawing/2010/main" val="0"/>
              </a:ext>
            </a:extLst>
          </a:blip>
          <a:srcRect/>
          <a:stretch>
            <a:fillRect/>
          </a:stretch>
        </p:blipFill>
        <p:spPr bwMode="auto">
          <a:xfrm>
            <a:off x="4437005" y="1058052"/>
            <a:ext cx="4706995" cy="5805264"/>
          </a:xfrm>
          <a:prstGeom prst="rect">
            <a:avLst/>
          </a:prstGeom>
          <a:noFill/>
          <a:ln>
            <a:noFill/>
          </a:ln>
        </p:spPr>
      </p:pic>
      <p:sp>
        <p:nvSpPr>
          <p:cNvPr id="6" name="Rectangle 5"/>
          <p:cNvSpPr/>
          <p:nvPr/>
        </p:nvSpPr>
        <p:spPr>
          <a:xfrm>
            <a:off x="959541" y="122905"/>
            <a:ext cx="6988068" cy="523220"/>
          </a:xfrm>
          <a:prstGeom prst="rect">
            <a:avLst/>
          </a:prstGeom>
        </p:spPr>
        <p:txBody>
          <a:bodyPr wrap="none">
            <a:spAutoFit/>
          </a:bodyPr>
          <a:lstStyle/>
          <a:p>
            <a:r>
              <a:rPr lang="en-US" sz="2800" b="1" dirty="0"/>
              <a:t>average Time with varied number of channels</a:t>
            </a:r>
            <a:endParaRPr lang="ar-SA" sz="2800" dirty="0"/>
          </a:p>
        </p:txBody>
      </p:sp>
      <p:sp>
        <p:nvSpPr>
          <p:cNvPr id="8" name="Rectangle 7"/>
          <p:cNvSpPr/>
          <p:nvPr/>
        </p:nvSpPr>
        <p:spPr>
          <a:xfrm>
            <a:off x="770435" y="827219"/>
            <a:ext cx="2905155" cy="461665"/>
          </a:xfrm>
          <a:prstGeom prst="rect">
            <a:avLst/>
          </a:prstGeom>
        </p:spPr>
        <p:txBody>
          <a:bodyPr wrap="none">
            <a:spAutoFit/>
          </a:bodyPr>
          <a:lstStyle/>
          <a:p>
            <a:r>
              <a:rPr lang="en-US" sz="2400" b="1" dirty="0"/>
              <a:t>cooperative protocol </a:t>
            </a:r>
            <a:endParaRPr lang="ar-SA" sz="2400" b="1" dirty="0"/>
          </a:p>
        </p:txBody>
      </p:sp>
      <p:sp>
        <p:nvSpPr>
          <p:cNvPr id="9" name="Rectangle 8"/>
          <p:cNvSpPr/>
          <p:nvPr/>
        </p:nvSpPr>
        <p:spPr>
          <a:xfrm>
            <a:off x="5424551" y="827218"/>
            <a:ext cx="2731902" cy="461665"/>
          </a:xfrm>
          <a:prstGeom prst="rect">
            <a:avLst/>
          </a:prstGeom>
        </p:spPr>
        <p:txBody>
          <a:bodyPr wrap="none">
            <a:spAutoFit/>
          </a:bodyPr>
          <a:lstStyle/>
          <a:p>
            <a:r>
              <a:rPr lang="en-US" sz="2400" b="1" dirty="0"/>
              <a:t>sequential protocol </a:t>
            </a:r>
            <a:endParaRPr lang="ar-SA" sz="2400" dirty="0"/>
          </a:p>
        </p:txBody>
      </p:sp>
    </p:spTree>
    <p:extLst>
      <p:ext uri="{BB962C8B-B14F-4D97-AF65-F5344CB8AC3E}">
        <p14:creationId xmlns:p14="http://schemas.microsoft.com/office/powerpoint/2010/main" val="955701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9144000" cy="566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08567" y="260648"/>
            <a:ext cx="8926866" cy="523220"/>
          </a:xfrm>
          <a:prstGeom prst="rect">
            <a:avLst/>
          </a:prstGeom>
        </p:spPr>
        <p:txBody>
          <a:bodyPr wrap="square">
            <a:spAutoFit/>
          </a:bodyPr>
          <a:lstStyle/>
          <a:p>
            <a:r>
              <a:rPr lang="en-US" sz="2800" b="1" dirty="0"/>
              <a:t>comparison between sequential and cooperative protocols </a:t>
            </a:r>
            <a:endParaRPr lang="ar-SA" sz="2800" b="1" dirty="0"/>
          </a:p>
        </p:txBody>
      </p:sp>
    </p:spTree>
    <p:extLst>
      <p:ext uri="{BB962C8B-B14F-4D97-AF65-F5344CB8AC3E}">
        <p14:creationId xmlns:p14="http://schemas.microsoft.com/office/powerpoint/2010/main" val="12338034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9144000" cy="566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827584" y="273421"/>
            <a:ext cx="7488832" cy="830997"/>
          </a:xfrm>
          <a:prstGeom prst="rect">
            <a:avLst/>
          </a:prstGeom>
        </p:spPr>
        <p:txBody>
          <a:bodyPr wrap="square">
            <a:spAutoFit/>
          </a:bodyPr>
          <a:lstStyle/>
          <a:p>
            <a:pPr algn="ctr"/>
            <a:r>
              <a:rPr lang="en-US" sz="2400" b="1" dirty="0" smtClean="0"/>
              <a:t>Average </a:t>
            </a:r>
            <a:r>
              <a:rPr lang="en-US" sz="2400" b="1" dirty="0"/>
              <a:t>time which is needed to have information  about </a:t>
            </a:r>
            <a:endParaRPr lang="en-US" sz="2400" b="1" dirty="0" smtClean="0"/>
          </a:p>
          <a:p>
            <a:pPr algn="ctr"/>
            <a:r>
              <a:rPr lang="en-US" sz="2400" b="1" dirty="0" smtClean="0"/>
              <a:t>30</a:t>
            </a:r>
            <a:r>
              <a:rPr lang="en-US" sz="2400" b="1" dirty="0"/>
              <a:t>% , 50%  and 100% of the system information</a:t>
            </a:r>
            <a:endParaRPr lang="ar-SA" sz="2400" b="1" dirty="0"/>
          </a:p>
        </p:txBody>
      </p:sp>
    </p:spTree>
    <p:extLst>
      <p:ext uri="{BB962C8B-B14F-4D97-AF65-F5344CB8AC3E}">
        <p14:creationId xmlns:p14="http://schemas.microsoft.com/office/powerpoint/2010/main" val="2391092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736"/>
            <a:ext cx="9144000" cy="580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62775" y="284812"/>
            <a:ext cx="8618450" cy="461665"/>
          </a:xfrm>
          <a:prstGeom prst="rect">
            <a:avLst/>
          </a:prstGeom>
          <a:noFill/>
        </p:spPr>
        <p:txBody>
          <a:bodyPr wrap="none" rtlCol="1">
            <a:spAutoFit/>
          </a:bodyPr>
          <a:lstStyle/>
          <a:p>
            <a:r>
              <a:rPr lang="en-US" sz="2400" b="1" dirty="0" smtClean="0"/>
              <a:t>Response of the cooperative system for different number of users </a:t>
            </a:r>
            <a:endParaRPr lang="ar-SA" sz="2400" b="1" dirty="0"/>
          </a:p>
        </p:txBody>
      </p:sp>
    </p:spTree>
    <p:extLst>
      <p:ext uri="{BB962C8B-B14F-4D97-AF65-F5344CB8AC3E}">
        <p14:creationId xmlns:p14="http://schemas.microsoft.com/office/powerpoint/2010/main" val="13986786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95736" y="548680"/>
            <a:ext cx="3316935" cy="923330"/>
          </a:xfrm>
          <a:prstGeom prst="rect">
            <a:avLst/>
          </a:prstGeom>
        </p:spPr>
        <p:txBody>
          <a:bodyPr wrap="none">
            <a:spAutoFit/>
          </a:bodyPr>
          <a:lstStyle/>
          <a:p>
            <a:r>
              <a:rPr lang="en-US" sz="5400" b="1" dirty="0" smtClean="0">
                <a:solidFill>
                  <a:schemeClr val="accent5">
                    <a:lumMod val="50000"/>
                  </a:schemeClr>
                </a:solidFill>
              </a:rPr>
              <a:t>Conclusion</a:t>
            </a:r>
            <a:endParaRPr lang="ar-SA" sz="5400" b="1" dirty="0">
              <a:solidFill>
                <a:schemeClr val="accent5">
                  <a:lumMod val="50000"/>
                </a:schemeClr>
              </a:solidFill>
            </a:endParaRPr>
          </a:p>
        </p:txBody>
      </p:sp>
      <p:sp>
        <p:nvSpPr>
          <p:cNvPr id="5" name="Rectangle 4"/>
          <p:cNvSpPr/>
          <p:nvPr/>
        </p:nvSpPr>
        <p:spPr>
          <a:xfrm>
            <a:off x="417617" y="1844824"/>
            <a:ext cx="7416824" cy="3046988"/>
          </a:xfrm>
          <a:prstGeom prst="rect">
            <a:avLst/>
          </a:prstGeom>
        </p:spPr>
        <p:txBody>
          <a:bodyPr wrap="square">
            <a:spAutoFit/>
          </a:bodyPr>
          <a:lstStyle/>
          <a:p>
            <a:pPr algn="just" rtl="0"/>
            <a:r>
              <a:rPr lang="en-US" sz="2400" b="1" dirty="0" smtClean="0"/>
              <a:t>The </a:t>
            </a:r>
            <a:r>
              <a:rPr lang="en-US" sz="2400" b="1" dirty="0"/>
              <a:t>Network Setup Problem (NSP) </a:t>
            </a:r>
            <a:r>
              <a:rPr lang="en-US" sz="2400" b="1" dirty="0" smtClean="0"/>
              <a:t>is </a:t>
            </a:r>
            <a:r>
              <a:rPr lang="en-US" sz="2400" b="1" dirty="0"/>
              <a:t>discussed </a:t>
            </a:r>
            <a:r>
              <a:rPr lang="en-US" sz="2400" b="1" dirty="0" smtClean="0"/>
              <a:t>and </a:t>
            </a:r>
            <a:r>
              <a:rPr lang="en-US" sz="2400" b="1" dirty="0"/>
              <a:t>our protocol is proposed to set up a Multi-hop CRN (MHCRN), </a:t>
            </a:r>
            <a:r>
              <a:rPr lang="en-US" sz="2400" b="1" dirty="0" smtClean="0"/>
              <a:t>it </a:t>
            </a:r>
            <a:r>
              <a:rPr lang="en-US" sz="2400" b="1" dirty="0"/>
              <a:t>was observed that our cooperative protocol can Exploits the resources at the best and fastest ways and allowing the users  the opportunity to meet and communicate as soon as possible compared to the SEQ-protocol that proposed in " </a:t>
            </a:r>
            <a:r>
              <a:rPr lang="en-US" sz="2400" b="1" i="1" dirty="0"/>
              <a:t>Cognitive Radio Network Setup without a Common Control Channel </a:t>
            </a:r>
            <a:r>
              <a:rPr lang="en-US" sz="2400" b="1" dirty="0"/>
              <a:t>" paper.</a:t>
            </a:r>
            <a:endParaRPr lang="ar-SA" sz="2400" b="1" dirty="0"/>
          </a:p>
        </p:txBody>
      </p:sp>
    </p:spTree>
    <p:extLst>
      <p:ext uri="{BB962C8B-B14F-4D97-AF65-F5344CB8AC3E}">
        <p14:creationId xmlns:p14="http://schemas.microsoft.com/office/powerpoint/2010/main" val="30240953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072" y="2306870"/>
            <a:ext cx="8208912"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0" b="1" i="0" u="none" strike="noStrike" kern="0" cap="all" spc="0" normalizeH="0" baseline="0" noProof="0" dirty="0" smtClean="0">
                <a:ln>
                  <a:noFill/>
                </a:ln>
                <a:solidFill>
                  <a:schemeClr val="accent5">
                    <a:lumMod val="75000"/>
                  </a:schemeClr>
                </a:solidFill>
                <a:effectLst/>
                <a:uLnTx/>
                <a:uFillTx/>
                <a:latin typeface="Tw Cen MT"/>
              </a:rPr>
              <a:t>Thank you</a:t>
            </a:r>
            <a:r>
              <a:rPr kumimoji="0" lang="en-US" sz="8000" b="1" i="0" u="none" strike="noStrike" kern="0" cap="all" spc="0" normalizeH="0" baseline="0" noProof="0" dirty="0" smtClean="0">
                <a:ln>
                  <a:noFill/>
                </a:ln>
                <a:solidFill>
                  <a:schemeClr val="accent6">
                    <a:lumMod val="75000"/>
                  </a:schemeClr>
                </a:solidFill>
                <a:effectLst/>
                <a:uLnTx/>
                <a:uFillTx/>
                <a:latin typeface="Tw Cen MT"/>
              </a:rPr>
              <a:t>…</a:t>
            </a:r>
            <a:endParaRPr kumimoji="0" lang="ar-SA" sz="2800" b="1" i="0" u="none" strike="noStrike" kern="0" cap="none" spc="0" normalizeH="0" baseline="0" noProof="0" dirty="0" smtClean="0">
              <a:ln>
                <a:noFill/>
              </a:ln>
              <a:solidFill>
                <a:schemeClr val="accent6">
                  <a:lumMod val="75000"/>
                </a:schemeClr>
              </a:solidFill>
              <a:effectLst/>
              <a:uLnTx/>
              <a:uFillTx/>
            </a:endParaRPr>
          </a:p>
        </p:txBody>
      </p:sp>
    </p:spTree>
    <p:extLst>
      <p:ext uri="{BB962C8B-B14F-4D97-AF65-F5344CB8AC3E}">
        <p14:creationId xmlns:p14="http://schemas.microsoft.com/office/powerpoint/2010/main" val="3056790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1"/>
          <p:cNvSpPr txBox="1">
            <a:spLocks/>
          </p:cNvSpPr>
          <p:nvPr/>
        </p:nvSpPr>
        <p:spPr>
          <a:xfrm>
            <a:off x="323528" y="228600"/>
            <a:ext cx="8153400" cy="990600"/>
          </a:xfrm>
          <a:prstGeom prst="rect">
            <a:avLst/>
          </a:prstGeom>
        </p:spPr>
        <p:txBody>
          <a:bodyPr vert="horz" anchor="ctr">
            <a:normAutofit/>
          </a:bodyPr>
          <a:lstStyle>
            <a:lvl1pPr algn="l" rtl="1" eaLnBrk="1" latinLnBrk="0" hangingPunct="1">
              <a:spcBef>
                <a:spcPct val="0"/>
              </a:spcBef>
              <a:buNone/>
              <a:defRPr kumimoji="0" sz="4400" kern="1200">
                <a:solidFill>
                  <a:schemeClr val="tx2"/>
                </a:solidFill>
                <a:latin typeface="+mj-lt"/>
                <a:ea typeface="+mj-ea"/>
                <a:cs typeface="+mj-cs"/>
              </a:defRPr>
            </a:lvl1p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Tw Cen MT"/>
                <a:cs typeface="Angsana New" pitchFamily="18" charset="-34"/>
              </a:rPr>
              <a:t>What is “TV White Space”</a:t>
            </a:r>
            <a:r>
              <a:rPr kumimoji="0" lang="en-US" sz="4400" b="1" i="0" u="none" strike="noStrike" kern="1200" cap="none" spc="0" normalizeH="0" baseline="0" noProof="0" dirty="0" smtClean="0">
                <a:ln>
                  <a:noFill/>
                </a:ln>
                <a:solidFill>
                  <a:schemeClr val="tx1"/>
                </a:solidFill>
                <a:effectLst/>
                <a:uLnTx/>
                <a:uFillTx/>
                <a:latin typeface="Arial" pitchFamily="34" charset="0"/>
                <a:cs typeface="Arial" pitchFamily="34" charset="0"/>
              </a:rPr>
              <a:t>?</a:t>
            </a:r>
            <a:endParaRPr kumimoji="0" lang="ar-SA" sz="4400" b="1"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pic>
        <p:nvPicPr>
          <p:cNvPr id="9" name="صورة 3" descr="C:\Users\Horizon\Desktop\Abdullah-Masrub1.jpg"/>
          <p:cNvPicPr/>
          <p:nvPr/>
        </p:nvPicPr>
        <p:blipFill>
          <a:blip r:embed="rId2" cstate="print"/>
          <a:srcRect/>
          <a:stretch>
            <a:fillRect/>
          </a:stretch>
        </p:blipFill>
        <p:spPr bwMode="auto">
          <a:xfrm>
            <a:off x="323528" y="1412776"/>
            <a:ext cx="6479632" cy="3862794"/>
          </a:xfrm>
          <a:prstGeom prst="rect">
            <a:avLst/>
          </a:prstGeom>
          <a:noFill/>
          <a:ln w="9525">
            <a:noFill/>
            <a:miter lim="800000"/>
            <a:headEnd/>
            <a:tailEnd/>
          </a:ln>
        </p:spPr>
      </p:pic>
    </p:spTree>
    <p:extLst>
      <p:ext uri="{BB962C8B-B14F-4D97-AF65-F5344CB8AC3E}">
        <p14:creationId xmlns:p14="http://schemas.microsoft.com/office/powerpoint/2010/main" val="1584983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395536" y="220717"/>
            <a:ext cx="8153400" cy="990600"/>
          </a:xfrm>
          <a:prstGeom prst="rect">
            <a:avLst/>
          </a:prstGeom>
        </p:spPr>
        <p:txBody>
          <a:bodyPr vert="horz" lIns="91440" tIns="45720" rIns="91440" bIns="45720" rtlCol="1" anchor="ctr">
            <a:normAutofit fontScale="975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b="1" dirty="0" smtClean="0"/>
              <a:t>Benefits Of TV White Space Usage </a:t>
            </a:r>
            <a:endParaRPr lang="ar-SA" b="1" dirty="0"/>
          </a:p>
        </p:txBody>
      </p:sp>
      <p:sp>
        <p:nvSpPr>
          <p:cNvPr id="6" name="عنصر نائب للمحتوى 2"/>
          <p:cNvSpPr txBox="1">
            <a:spLocks/>
          </p:cNvSpPr>
          <p:nvPr/>
        </p:nvSpPr>
        <p:spPr>
          <a:xfrm>
            <a:off x="5483757" y="2145919"/>
            <a:ext cx="4031360" cy="2883024"/>
          </a:xfrm>
          <a:prstGeom prst="rect">
            <a:avLst/>
          </a:prstGeom>
        </p:spPr>
        <p:txBody>
          <a:bodyPr vert="horz" lIns="91440" tIns="45720" rIns="91440" bIns="45720" rtlCol="1">
            <a:normAutofit/>
          </a:bodyPr>
          <a:lstStyle>
            <a:lvl1pPr marL="0" indent="0" algn="ctr" defTabSz="914400" rtl="1"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1"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1"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rtl="0"/>
            <a:r>
              <a:rPr lang="en-US" b="1" dirty="0" smtClean="0">
                <a:solidFill>
                  <a:schemeClr val="tx1"/>
                </a:solidFill>
              </a:rPr>
              <a:t>higher bandwidth</a:t>
            </a:r>
          </a:p>
          <a:p>
            <a:pPr algn="l" rtl="0"/>
            <a:r>
              <a:rPr lang="en-US" b="1" dirty="0" smtClean="0">
                <a:solidFill>
                  <a:schemeClr val="tx1"/>
                </a:solidFill>
              </a:rPr>
              <a:t>widely available network access</a:t>
            </a:r>
            <a:endParaRPr lang="en-US" b="1"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27" y="1340767"/>
            <a:ext cx="4986337" cy="4493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2947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7544" y="2575794"/>
            <a:ext cx="8031430" cy="923330"/>
          </a:xfrm>
          <a:prstGeom prst="rect">
            <a:avLst/>
          </a:prstGeom>
        </p:spPr>
        <p:txBody>
          <a:bodyPr wrap="none">
            <a:spAutoFit/>
          </a:bodyPr>
          <a:lstStyle/>
          <a:p>
            <a:pPr algn="ctr"/>
            <a:r>
              <a:rPr lang="en-US" sz="5400" b="1" dirty="0" smtClean="0">
                <a:solidFill>
                  <a:schemeClr val="accent5">
                    <a:lumMod val="50000"/>
                  </a:schemeClr>
                </a:solidFill>
              </a:rPr>
              <a:t>Spectrum Sensing Methods</a:t>
            </a:r>
            <a:endParaRPr lang="ar-SA" sz="5400" b="1" dirty="0">
              <a:solidFill>
                <a:schemeClr val="accent5">
                  <a:lumMod val="50000"/>
                </a:schemeClr>
              </a:solidFill>
            </a:endParaRPr>
          </a:p>
        </p:txBody>
      </p:sp>
    </p:spTree>
    <p:extLst>
      <p:ext uri="{BB962C8B-B14F-4D97-AF65-F5344CB8AC3E}">
        <p14:creationId xmlns:p14="http://schemas.microsoft.com/office/powerpoint/2010/main" val="756963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1560" y="404664"/>
            <a:ext cx="5904656" cy="936104"/>
          </a:xfrm>
        </p:spPr>
        <p:txBody>
          <a:bodyPr/>
          <a:lstStyle/>
          <a:p>
            <a:pPr algn="l" rtl="0"/>
            <a:r>
              <a:rPr lang="en-US" b="1" i="0" u="none" strike="noStrike" baseline="0" dirty="0" smtClean="0">
                <a:solidFill>
                  <a:srgbClr val="000000"/>
                </a:solidFill>
                <a:latin typeface="Cambria"/>
              </a:rPr>
              <a:t>1.</a:t>
            </a:r>
            <a:r>
              <a:rPr lang="en-US" sz="3600" b="1" i="0" u="none" strike="noStrike" baseline="0" dirty="0" smtClean="0">
                <a:solidFill>
                  <a:srgbClr val="000000"/>
                </a:solidFill>
                <a:latin typeface="Cambria"/>
              </a:rPr>
              <a:t> </a:t>
            </a:r>
            <a:r>
              <a:rPr lang="en-US" sz="4400" b="1" i="0" u="none" strike="noStrike" baseline="0" dirty="0" smtClean="0">
                <a:solidFill>
                  <a:srgbClr val="000000"/>
                </a:solidFill>
                <a:latin typeface="Cambria"/>
              </a:rPr>
              <a:t>Matched Filtering </a:t>
            </a:r>
            <a:endParaRPr lang="ar-SA" sz="36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2896"/>
            <a:ext cx="8712968"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9302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48680"/>
            <a:ext cx="5616624" cy="769441"/>
          </a:xfrm>
          <a:prstGeom prst="rect">
            <a:avLst/>
          </a:prstGeom>
        </p:spPr>
        <p:txBody>
          <a:bodyPr wrap="square">
            <a:spAutoFit/>
          </a:bodyPr>
          <a:lstStyle/>
          <a:p>
            <a:r>
              <a:rPr lang="en-US" sz="4400" b="1" dirty="0" smtClean="0"/>
              <a:t>2. Energy Detection</a:t>
            </a:r>
            <a:endParaRPr lang="ar-SA" sz="4400" b="1" dirty="0"/>
          </a:p>
        </p:txBody>
      </p:sp>
      <p:sp>
        <p:nvSpPr>
          <p:cNvPr id="7" name="Rectangle 6"/>
          <p:cNvSpPr/>
          <p:nvPr/>
        </p:nvSpPr>
        <p:spPr>
          <a:xfrm>
            <a:off x="683568" y="1916832"/>
            <a:ext cx="7056784" cy="4154984"/>
          </a:xfrm>
          <a:prstGeom prst="rect">
            <a:avLst/>
          </a:prstGeom>
        </p:spPr>
        <p:txBody>
          <a:bodyPr wrap="square">
            <a:spAutoFit/>
          </a:bodyPr>
          <a:lstStyle/>
          <a:p>
            <a:pPr marL="285750" indent="-285750" algn="l" rtl="0">
              <a:buFont typeface="Wingdings" panose="05000000000000000000" pitchFamily="2" charset="2"/>
              <a:buChar char="Ø"/>
            </a:pPr>
            <a:r>
              <a:rPr lang="en-US" sz="2400" b="1" dirty="0" smtClean="0"/>
              <a:t>Optimal way to detect primary signals when</a:t>
            </a:r>
          </a:p>
          <a:p>
            <a:pPr algn="l" rtl="0"/>
            <a:r>
              <a:rPr lang="en-US" sz="2400" b="1" dirty="0" smtClean="0"/>
              <a:t> information of the primary signal is unknown</a:t>
            </a:r>
          </a:p>
          <a:p>
            <a:pPr algn="l" rtl="0"/>
            <a:r>
              <a:rPr lang="en-US" sz="2400" b="1" dirty="0" smtClean="0"/>
              <a:t> to secondary users</a:t>
            </a:r>
          </a:p>
          <a:p>
            <a:pPr algn="l" rtl="0"/>
            <a:endParaRPr lang="en-US" sz="2400" b="1" dirty="0" smtClean="0"/>
          </a:p>
          <a:p>
            <a:pPr marL="342900" indent="-342900" algn="l" rtl="0">
              <a:buFont typeface="Wingdings" panose="05000000000000000000" pitchFamily="2" charset="2"/>
              <a:buChar char="Ø"/>
            </a:pPr>
            <a:r>
              <a:rPr lang="en-US" sz="2400" b="1" dirty="0" smtClean="0"/>
              <a:t>Measures </a:t>
            </a:r>
            <a:r>
              <a:rPr lang="en-US" sz="2400" b="1" dirty="0"/>
              <a:t>the energy of the received waveform over a specified observation time </a:t>
            </a:r>
            <a:endParaRPr lang="en-US" sz="2400" b="1" dirty="0" smtClean="0"/>
          </a:p>
          <a:p>
            <a:pPr marL="285750" indent="-285750" algn="l" rtl="0">
              <a:buFont typeface="Wingdings" panose="05000000000000000000" pitchFamily="2" charset="2"/>
              <a:buChar char="Ø"/>
            </a:pPr>
            <a:endParaRPr lang="en-US" sz="2400" b="1" dirty="0" smtClean="0"/>
          </a:p>
          <a:p>
            <a:pPr marL="285750" indent="-285750" algn="l" rtl="0">
              <a:buFont typeface="Wingdings" panose="05000000000000000000" pitchFamily="2" charset="2"/>
              <a:buChar char="Ø"/>
            </a:pPr>
            <a:r>
              <a:rPr lang="en-US" sz="2400" b="1" dirty="0" smtClean="0"/>
              <a:t>Can </a:t>
            </a:r>
            <a:r>
              <a:rPr lang="en-US" sz="2400" b="1" dirty="0"/>
              <a:t>be implemented both in </a:t>
            </a:r>
            <a:r>
              <a:rPr lang="en-US" sz="2400" b="1" dirty="0" smtClean="0"/>
              <a:t>time</a:t>
            </a:r>
          </a:p>
          <a:p>
            <a:pPr algn="l" rtl="0"/>
            <a:r>
              <a:rPr lang="en-US" sz="2400" b="1" dirty="0" smtClean="0"/>
              <a:t> </a:t>
            </a:r>
            <a:r>
              <a:rPr lang="en-US" sz="2400" b="1" dirty="0"/>
              <a:t>and also frequency </a:t>
            </a:r>
            <a:r>
              <a:rPr lang="en-US" sz="2400" b="1" dirty="0" smtClean="0"/>
              <a:t>domain</a:t>
            </a:r>
          </a:p>
          <a:p>
            <a:pPr algn="l" rtl="0"/>
            <a:r>
              <a:rPr lang="en-US" sz="2400" b="1" dirty="0" smtClean="0"/>
              <a:t> </a:t>
            </a:r>
          </a:p>
          <a:p>
            <a:pPr algn="l" rtl="0"/>
            <a:endParaRPr lang="en-US" sz="2400" b="1" dirty="0" smtClean="0"/>
          </a:p>
        </p:txBody>
      </p:sp>
    </p:spTree>
    <p:extLst>
      <p:ext uri="{BB962C8B-B14F-4D97-AF65-F5344CB8AC3E}">
        <p14:creationId xmlns:p14="http://schemas.microsoft.com/office/powerpoint/2010/main" val="40749716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512" y="620688"/>
            <a:ext cx="8807732" cy="769441"/>
          </a:xfrm>
          <a:prstGeom prst="rect">
            <a:avLst/>
          </a:prstGeom>
        </p:spPr>
        <p:txBody>
          <a:bodyPr wrap="none">
            <a:spAutoFit/>
          </a:bodyPr>
          <a:lstStyle/>
          <a:p>
            <a:r>
              <a:rPr lang="en-US" sz="4400" b="1" dirty="0" smtClean="0"/>
              <a:t>3. </a:t>
            </a:r>
            <a:r>
              <a:rPr lang="en-US" sz="4400" b="1" dirty="0" err="1" smtClean="0"/>
              <a:t>Cyclostationary</a:t>
            </a:r>
            <a:r>
              <a:rPr lang="en-US" sz="4400" b="1" dirty="0" smtClean="0"/>
              <a:t> </a:t>
            </a:r>
            <a:r>
              <a:rPr lang="en-US" sz="4400" b="1" dirty="0"/>
              <a:t>Feature Detection </a:t>
            </a:r>
            <a:endParaRPr lang="ar-SA" sz="4400" dirty="0"/>
          </a:p>
        </p:txBody>
      </p:sp>
      <p:sp>
        <p:nvSpPr>
          <p:cNvPr id="6" name="Rectangle 5"/>
          <p:cNvSpPr/>
          <p:nvPr/>
        </p:nvSpPr>
        <p:spPr>
          <a:xfrm>
            <a:off x="383659" y="2276872"/>
            <a:ext cx="7488832" cy="2308324"/>
          </a:xfrm>
          <a:prstGeom prst="rect">
            <a:avLst/>
          </a:prstGeom>
        </p:spPr>
        <p:txBody>
          <a:bodyPr wrap="square">
            <a:spAutoFit/>
          </a:bodyPr>
          <a:lstStyle/>
          <a:p>
            <a:pPr marL="285750" indent="-285750" algn="l" rtl="0">
              <a:buFont typeface="Wingdings" panose="05000000000000000000" pitchFamily="2" charset="2"/>
              <a:buChar char="Ø"/>
            </a:pPr>
            <a:r>
              <a:rPr lang="en-US" sz="2400" b="1" dirty="0"/>
              <a:t>having a drawback of high computationally </a:t>
            </a:r>
            <a:r>
              <a:rPr lang="en-US" sz="2400" b="1" dirty="0" smtClean="0"/>
              <a:t>complexity</a:t>
            </a:r>
          </a:p>
          <a:p>
            <a:pPr marL="285750" indent="-285750" algn="l" rtl="0">
              <a:buFont typeface="Wingdings" panose="05000000000000000000" pitchFamily="2" charset="2"/>
              <a:buChar char="Ø"/>
            </a:pPr>
            <a:endParaRPr lang="en-US" sz="2400" b="1" dirty="0"/>
          </a:p>
          <a:p>
            <a:pPr marL="285750" indent="-285750" algn="l" rtl="0">
              <a:buFont typeface="Wingdings" panose="05000000000000000000" pitchFamily="2" charset="2"/>
              <a:buChar char="Ø"/>
            </a:pPr>
            <a:r>
              <a:rPr lang="en-US" sz="2400" b="1" dirty="0"/>
              <a:t>performs satisfyingly well under low SNR </a:t>
            </a:r>
            <a:r>
              <a:rPr lang="en-US" sz="2400" b="1" dirty="0" smtClean="0"/>
              <a:t>regimes </a:t>
            </a:r>
            <a:r>
              <a:rPr lang="en-US" sz="2400" b="1" dirty="0"/>
              <a:t>due to its robustness </a:t>
            </a:r>
            <a:r>
              <a:rPr lang="en-US" sz="2400" b="1" dirty="0" smtClean="0"/>
              <a:t>against unknown </a:t>
            </a:r>
            <a:r>
              <a:rPr lang="en-US" sz="2400" b="1" dirty="0"/>
              <a:t>level of noise </a:t>
            </a:r>
            <a:r>
              <a:rPr lang="en-US" sz="2400" b="1" dirty="0" smtClean="0"/>
              <a:t> </a:t>
            </a:r>
          </a:p>
          <a:p>
            <a:pPr marL="285750" indent="-285750" algn="l" rtl="0">
              <a:buFont typeface="Wingdings" panose="05000000000000000000" pitchFamily="2" charset="2"/>
              <a:buChar char="Ø"/>
            </a:pPr>
            <a:endParaRPr lang="en-US" sz="2400" b="1" dirty="0"/>
          </a:p>
          <a:p>
            <a:pPr marL="285750" indent="-285750" algn="l" rtl="0">
              <a:buFont typeface="Wingdings" panose="05000000000000000000" pitchFamily="2" charset="2"/>
              <a:buChar char="Ø"/>
            </a:pPr>
            <a:r>
              <a:rPr lang="en-US" sz="2400" b="1" dirty="0"/>
              <a:t>it is not susceptible to noise levels as energy </a:t>
            </a:r>
            <a:r>
              <a:rPr lang="en-US" sz="2400" b="1" dirty="0" smtClean="0"/>
              <a:t>detection </a:t>
            </a:r>
            <a:endParaRPr lang="ar-SA" sz="2400" b="1" dirty="0"/>
          </a:p>
        </p:txBody>
      </p:sp>
    </p:spTree>
    <p:extLst>
      <p:ext uri="{BB962C8B-B14F-4D97-AF65-F5344CB8AC3E}">
        <p14:creationId xmlns:p14="http://schemas.microsoft.com/office/powerpoint/2010/main" val="2296702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3568" y="664461"/>
            <a:ext cx="6119047" cy="769441"/>
          </a:xfrm>
          <a:prstGeom prst="rect">
            <a:avLst/>
          </a:prstGeom>
        </p:spPr>
        <p:txBody>
          <a:bodyPr wrap="none">
            <a:spAutoFit/>
          </a:bodyPr>
          <a:lstStyle/>
          <a:p>
            <a:pPr algn="l" rtl="0"/>
            <a:r>
              <a:rPr lang="en-US" sz="4400" b="1" dirty="0" smtClean="0"/>
              <a:t>4. Higher </a:t>
            </a:r>
            <a:r>
              <a:rPr lang="en-US" sz="4400" b="1" dirty="0"/>
              <a:t>Order Statistics </a:t>
            </a:r>
            <a:endParaRPr lang="ar-SA" sz="4400" dirty="0"/>
          </a:p>
        </p:txBody>
      </p:sp>
      <p:sp>
        <p:nvSpPr>
          <p:cNvPr id="6" name="Rectangle 5"/>
          <p:cNvSpPr/>
          <p:nvPr/>
        </p:nvSpPr>
        <p:spPr>
          <a:xfrm>
            <a:off x="396716" y="2132856"/>
            <a:ext cx="7612454" cy="2677656"/>
          </a:xfrm>
          <a:prstGeom prst="rect">
            <a:avLst/>
          </a:prstGeom>
        </p:spPr>
        <p:txBody>
          <a:bodyPr wrap="square">
            <a:spAutoFit/>
          </a:bodyPr>
          <a:lstStyle/>
          <a:p>
            <a:pPr marL="285750" indent="-285750" algn="l" rtl="0">
              <a:buFont typeface="Wingdings" panose="05000000000000000000" pitchFamily="2" charset="2"/>
              <a:buChar char="Ø"/>
            </a:pPr>
            <a:r>
              <a:rPr lang="en-US" sz="2400" b="1" dirty="0" smtClean="0"/>
              <a:t>Motivated for the </a:t>
            </a:r>
            <a:r>
              <a:rPr lang="en-US" sz="2400" b="1" dirty="0"/>
              <a:t>need </a:t>
            </a:r>
            <a:r>
              <a:rPr lang="en-US" sz="2400" b="1" dirty="0" smtClean="0"/>
              <a:t>of </a:t>
            </a:r>
            <a:r>
              <a:rPr lang="en-US" sz="2400" b="1" dirty="0"/>
              <a:t>more efficient and </a:t>
            </a:r>
            <a:r>
              <a:rPr lang="en-US" sz="2400" b="1" dirty="0" smtClean="0"/>
              <a:t>flexible</a:t>
            </a:r>
          </a:p>
          <a:p>
            <a:pPr algn="l" rtl="0"/>
            <a:r>
              <a:rPr lang="en-US" sz="2400" b="1" dirty="0" smtClean="0"/>
              <a:t> </a:t>
            </a:r>
            <a:r>
              <a:rPr lang="en-US" sz="2400" b="1" dirty="0"/>
              <a:t>communication system </a:t>
            </a:r>
            <a:endParaRPr lang="en-US" sz="2400" b="1" dirty="0" smtClean="0"/>
          </a:p>
          <a:p>
            <a:pPr algn="l" rtl="0"/>
            <a:endParaRPr lang="en-US" sz="2400" b="1" dirty="0"/>
          </a:p>
          <a:p>
            <a:pPr marL="342900" indent="-342900" algn="l" rtl="0">
              <a:buFont typeface="Wingdings" panose="05000000000000000000" pitchFamily="2" charset="2"/>
              <a:buChar char="Ø"/>
            </a:pPr>
            <a:r>
              <a:rPr lang="en-US" sz="2400" b="1" dirty="0"/>
              <a:t>very useful in problems where non-</a:t>
            </a:r>
            <a:r>
              <a:rPr lang="en-US" sz="2400" b="1" dirty="0" err="1"/>
              <a:t>gaussian</a:t>
            </a:r>
            <a:r>
              <a:rPr lang="en-US" sz="2400" b="1" dirty="0" smtClean="0"/>
              <a:t>,</a:t>
            </a:r>
          </a:p>
          <a:p>
            <a:pPr algn="l" rtl="0"/>
            <a:r>
              <a:rPr lang="en-US" sz="2400" b="1" dirty="0" smtClean="0"/>
              <a:t> </a:t>
            </a:r>
            <a:r>
              <a:rPr lang="en-US" sz="2400" b="1" dirty="0"/>
              <a:t>colored noise have to be considered </a:t>
            </a:r>
            <a:endParaRPr lang="en-US" sz="2400" b="1" dirty="0" smtClean="0"/>
          </a:p>
          <a:p>
            <a:pPr algn="l" rtl="0"/>
            <a:endParaRPr lang="en-US" sz="2400" b="1" dirty="0" smtClean="0"/>
          </a:p>
          <a:p>
            <a:pPr marL="342900" indent="-342900" algn="l" rtl="0">
              <a:buFont typeface="Wingdings" panose="05000000000000000000" pitchFamily="2" charset="2"/>
              <a:buChar char="Ø"/>
            </a:pPr>
            <a:r>
              <a:rPr lang="it-IT" sz="2400" b="1" dirty="0"/>
              <a:t>applicable in non-Gaussian or non-linear processes </a:t>
            </a:r>
            <a:r>
              <a:rPr lang="en-US" sz="2400" b="1" dirty="0" smtClean="0"/>
              <a:t> </a:t>
            </a:r>
            <a:endParaRPr lang="ar-SA" sz="2400" b="1" dirty="0"/>
          </a:p>
        </p:txBody>
      </p:sp>
    </p:spTree>
    <p:extLst>
      <p:ext uri="{BB962C8B-B14F-4D97-AF65-F5344CB8AC3E}">
        <p14:creationId xmlns:p14="http://schemas.microsoft.com/office/powerpoint/2010/main" val="653899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1209</TotalTime>
  <Words>410</Words>
  <Application>Microsoft Office PowerPoint</Application>
  <PresentationFormat>On-screen Show (4:3)</PresentationFormat>
  <Paragraphs>72</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عائشة</dc:creator>
  <cp:lastModifiedBy>عائشة</cp:lastModifiedBy>
  <cp:revision>42</cp:revision>
  <dcterms:created xsi:type="dcterms:W3CDTF">2014-05-07T14:15:47Z</dcterms:created>
  <dcterms:modified xsi:type="dcterms:W3CDTF">2014-05-08T10:38:15Z</dcterms:modified>
</cp:coreProperties>
</file>