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56" r:id="rId2"/>
    <p:sldId id="257" r:id="rId3"/>
    <p:sldId id="312" r:id="rId4"/>
    <p:sldId id="258" r:id="rId5"/>
    <p:sldId id="259" r:id="rId6"/>
    <p:sldId id="260" r:id="rId7"/>
    <p:sldId id="264" r:id="rId8"/>
    <p:sldId id="265" r:id="rId9"/>
    <p:sldId id="266" r:id="rId10"/>
    <p:sldId id="268" r:id="rId11"/>
    <p:sldId id="269" r:id="rId12"/>
    <p:sldId id="270" r:id="rId13"/>
    <p:sldId id="271" r:id="rId14"/>
    <p:sldId id="263" r:id="rId15"/>
    <p:sldId id="261" r:id="rId16"/>
    <p:sldId id="273" r:id="rId17"/>
    <p:sldId id="304" r:id="rId18"/>
    <p:sldId id="305" r:id="rId19"/>
    <p:sldId id="306" r:id="rId20"/>
    <p:sldId id="313" r:id="rId21"/>
    <p:sldId id="274" r:id="rId22"/>
    <p:sldId id="275" r:id="rId23"/>
    <p:sldId id="277" r:id="rId24"/>
    <p:sldId id="276"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7" r:id="rId52"/>
    <p:sldId id="308" r:id="rId53"/>
    <p:sldId id="310" r:id="rId54"/>
    <p:sldId id="311"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489" autoAdjust="0"/>
    <p:restoredTop sz="94660"/>
  </p:normalViewPr>
  <p:slideViewPr>
    <p:cSldViewPr>
      <p:cViewPr varScale="1">
        <p:scale>
          <a:sx n="103" d="100"/>
          <a:sy n="103" d="100"/>
        </p:scale>
        <p:origin x="-13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125E07-140F-4A69-93B8-5DEECFCF34E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D1EE5785-FF25-4CD1-B2CF-A8CE1CF9CEB8}">
      <dgm:prSet phldrT="[نص]" custT="1"/>
      <dgm:spPr/>
      <dgm:t>
        <a:bodyPr/>
        <a:lstStyle/>
        <a:p>
          <a:pPr algn="ctr" rtl="1"/>
          <a:r>
            <a:rPr lang="en-US" sz="1400">
              <a:latin typeface="Times New Roman" pitchFamily="18" charset="0"/>
              <a:cs typeface="Times New Roman" pitchFamily="18" charset="0"/>
            </a:rPr>
            <a:t>Base solution</a:t>
          </a:r>
          <a:endParaRPr lang="ar-SA" sz="1400">
            <a:latin typeface="Times New Roman" pitchFamily="18" charset="0"/>
            <a:cs typeface="Times New Roman" pitchFamily="18" charset="0"/>
          </a:endParaRPr>
        </a:p>
      </dgm:t>
    </dgm:pt>
    <dgm:pt modelId="{B905EF41-E2C3-4941-B3E9-2C05DC56BF02}" type="parTrans" cxnId="{93969D76-C355-436E-951C-1D2D9EC64F7A}">
      <dgm:prSet/>
      <dgm:spPr/>
      <dgm:t>
        <a:bodyPr/>
        <a:lstStyle/>
        <a:p>
          <a:pPr algn="l" rtl="1"/>
          <a:endParaRPr lang="ar-SA"/>
        </a:p>
      </dgm:t>
    </dgm:pt>
    <dgm:pt modelId="{F721CBF7-8072-4340-92BD-559F65A1140E}" type="sibTrans" cxnId="{93969D76-C355-436E-951C-1D2D9EC64F7A}">
      <dgm:prSet/>
      <dgm:spPr/>
      <dgm:t>
        <a:bodyPr/>
        <a:lstStyle/>
        <a:p>
          <a:pPr algn="l" rtl="1"/>
          <a:endParaRPr lang="ar-SA"/>
        </a:p>
      </dgm:t>
    </dgm:pt>
    <dgm:pt modelId="{72EBFF09-14F4-45CF-ABD5-50ABAF6EF473}">
      <dgm:prSet phldrT="[نص]" custT="1"/>
      <dgm:spPr/>
      <dgm:t>
        <a:bodyPr/>
        <a:lstStyle/>
        <a:p>
          <a:pPr algn="l" rtl="0"/>
          <a:r>
            <a:rPr lang="en-US" sz="1400">
              <a:latin typeface="Times New Roman" pitchFamily="18" charset="0"/>
              <a:cs typeface="Times New Roman" pitchFamily="18" charset="0"/>
            </a:rPr>
            <a:t>Adding the base material</a:t>
          </a:r>
          <a:endParaRPr lang="ar-SA" sz="1400">
            <a:latin typeface="Times New Roman" pitchFamily="18" charset="0"/>
            <a:cs typeface="Times New Roman" pitchFamily="18" charset="0"/>
          </a:endParaRPr>
        </a:p>
      </dgm:t>
    </dgm:pt>
    <dgm:pt modelId="{454044E7-E527-42DE-999F-5AD870F50C34}" type="parTrans" cxnId="{09FCA725-3CEE-4FC1-8BFD-E0E46695FC8F}">
      <dgm:prSet/>
      <dgm:spPr/>
      <dgm:t>
        <a:bodyPr/>
        <a:lstStyle/>
        <a:p>
          <a:pPr algn="l" rtl="1"/>
          <a:endParaRPr lang="ar-SA"/>
        </a:p>
      </dgm:t>
    </dgm:pt>
    <dgm:pt modelId="{567D3EB8-E15F-4F99-ADE3-5FBB6CE00045}" type="sibTrans" cxnId="{09FCA725-3CEE-4FC1-8BFD-E0E46695FC8F}">
      <dgm:prSet/>
      <dgm:spPr/>
      <dgm:t>
        <a:bodyPr/>
        <a:lstStyle/>
        <a:p>
          <a:pPr algn="l" rtl="1"/>
          <a:endParaRPr lang="ar-SA"/>
        </a:p>
      </dgm:t>
    </dgm:pt>
    <dgm:pt modelId="{0BD6A117-AB49-4136-BA3C-BBDF2C6650F3}">
      <dgm:prSet phldrT="[نص]" custT="1"/>
      <dgm:spPr/>
      <dgm:t>
        <a:bodyPr/>
        <a:lstStyle/>
        <a:p>
          <a:pPr algn="l" rtl="0"/>
          <a:r>
            <a:rPr lang="en-US" sz="1400">
              <a:latin typeface="Times New Roman" pitchFamily="18" charset="0"/>
              <a:cs typeface="Times New Roman" pitchFamily="18" charset="0"/>
            </a:rPr>
            <a:t>Melting the base material</a:t>
          </a:r>
          <a:endParaRPr lang="ar-SA" sz="1400">
            <a:latin typeface="Times New Roman" pitchFamily="18" charset="0"/>
            <a:cs typeface="Times New Roman" pitchFamily="18" charset="0"/>
          </a:endParaRPr>
        </a:p>
      </dgm:t>
    </dgm:pt>
    <dgm:pt modelId="{FE3CC2C6-1ECF-4259-A719-656CF1F6A052}" type="parTrans" cxnId="{53EC7C98-6192-4396-B73A-64EED1F1B910}">
      <dgm:prSet/>
      <dgm:spPr/>
      <dgm:t>
        <a:bodyPr/>
        <a:lstStyle/>
        <a:p>
          <a:pPr algn="l" rtl="1"/>
          <a:endParaRPr lang="ar-SA"/>
        </a:p>
      </dgm:t>
    </dgm:pt>
    <dgm:pt modelId="{3EED9FB2-67F2-4958-BD48-A9C6E0FA3974}" type="sibTrans" cxnId="{53EC7C98-6192-4396-B73A-64EED1F1B910}">
      <dgm:prSet/>
      <dgm:spPr/>
      <dgm:t>
        <a:bodyPr/>
        <a:lstStyle/>
        <a:p>
          <a:pPr algn="l" rtl="1"/>
          <a:endParaRPr lang="ar-SA"/>
        </a:p>
      </dgm:t>
    </dgm:pt>
    <dgm:pt modelId="{C4795DE5-E8B4-45A8-A76B-012A39AB1153}">
      <dgm:prSet phldrT="[نص]" custT="1"/>
      <dgm:spPr/>
      <dgm:t>
        <a:bodyPr/>
        <a:lstStyle/>
        <a:p>
          <a:pPr algn="ctr" rtl="1"/>
          <a:r>
            <a:rPr lang="en-US" sz="1400">
              <a:latin typeface="Times New Roman" pitchFamily="18" charset="0"/>
              <a:cs typeface="Times New Roman" pitchFamily="18" charset="0"/>
            </a:rPr>
            <a:t>Mixing</a:t>
          </a:r>
          <a:endParaRPr lang="ar-SA" sz="1400">
            <a:latin typeface="Times New Roman" pitchFamily="18" charset="0"/>
            <a:cs typeface="Times New Roman" pitchFamily="18" charset="0"/>
          </a:endParaRPr>
        </a:p>
      </dgm:t>
    </dgm:pt>
    <dgm:pt modelId="{663030F1-4DD6-4EF8-A3CA-02211682EBA8}" type="parTrans" cxnId="{ECCB11D6-2D84-4165-846B-5DC1D6400047}">
      <dgm:prSet/>
      <dgm:spPr/>
      <dgm:t>
        <a:bodyPr/>
        <a:lstStyle/>
        <a:p>
          <a:pPr algn="l" rtl="1"/>
          <a:endParaRPr lang="ar-SA"/>
        </a:p>
      </dgm:t>
    </dgm:pt>
    <dgm:pt modelId="{3B2946E5-B3FC-4458-A293-19E1EB6AEAEE}" type="sibTrans" cxnId="{ECCB11D6-2D84-4165-846B-5DC1D6400047}">
      <dgm:prSet/>
      <dgm:spPr/>
      <dgm:t>
        <a:bodyPr/>
        <a:lstStyle/>
        <a:p>
          <a:pPr algn="l" rtl="1"/>
          <a:endParaRPr lang="ar-SA"/>
        </a:p>
      </dgm:t>
    </dgm:pt>
    <dgm:pt modelId="{FF15F41F-24A8-49E2-923A-97FAB7FBF1EB}">
      <dgm:prSet phldrT="[نص]" custT="1"/>
      <dgm:spPr/>
      <dgm:t>
        <a:bodyPr/>
        <a:lstStyle/>
        <a:p>
          <a:pPr algn="l" rtl="0"/>
          <a:r>
            <a:rPr lang="en-US" sz="1400">
              <a:latin typeface="Times New Roman" pitchFamily="18" charset="0"/>
              <a:cs typeface="Times New Roman" pitchFamily="18" charset="0"/>
            </a:rPr>
            <a:t>Continously adding color dyes until reaching the color level wanted</a:t>
          </a:r>
          <a:endParaRPr lang="ar-SA" sz="1400">
            <a:latin typeface="Times New Roman" pitchFamily="18" charset="0"/>
            <a:cs typeface="Times New Roman" pitchFamily="18" charset="0"/>
          </a:endParaRPr>
        </a:p>
      </dgm:t>
    </dgm:pt>
    <dgm:pt modelId="{451D9A73-9176-47F6-8A6D-B0A0DB72DB9F}" type="parTrans" cxnId="{00379554-0A6B-4E5F-9097-A0AEA7CBA34A}">
      <dgm:prSet/>
      <dgm:spPr/>
      <dgm:t>
        <a:bodyPr/>
        <a:lstStyle/>
        <a:p>
          <a:pPr algn="l" rtl="1"/>
          <a:endParaRPr lang="ar-SA"/>
        </a:p>
      </dgm:t>
    </dgm:pt>
    <dgm:pt modelId="{5949C7EA-3440-4D56-84A4-D671C8DA06CF}" type="sibTrans" cxnId="{00379554-0A6B-4E5F-9097-A0AEA7CBA34A}">
      <dgm:prSet/>
      <dgm:spPr/>
      <dgm:t>
        <a:bodyPr/>
        <a:lstStyle/>
        <a:p>
          <a:pPr algn="l" rtl="1"/>
          <a:endParaRPr lang="ar-SA"/>
        </a:p>
      </dgm:t>
    </dgm:pt>
    <dgm:pt modelId="{12481B3B-DD81-4E3C-9CA0-69C204FF01B4}">
      <dgm:prSet phldrT="[نص]" custT="1"/>
      <dgm:spPr/>
      <dgm:t>
        <a:bodyPr/>
        <a:lstStyle/>
        <a:p>
          <a:pPr algn="l" rtl="0"/>
          <a:r>
            <a:rPr lang="en-US" sz="1400">
              <a:latin typeface="Times New Roman" pitchFamily="18" charset="0"/>
              <a:cs typeface="Times New Roman" pitchFamily="18" charset="0"/>
            </a:rPr>
            <a:t>Adding perfume and vitamn E</a:t>
          </a:r>
          <a:endParaRPr lang="ar-SA" sz="1400">
            <a:latin typeface="Times New Roman" pitchFamily="18" charset="0"/>
            <a:cs typeface="Times New Roman" pitchFamily="18" charset="0"/>
          </a:endParaRPr>
        </a:p>
      </dgm:t>
    </dgm:pt>
    <dgm:pt modelId="{EBBDD747-B32C-432D-80CC-02B744B1F7FB}" type="parTrans" cxnId="{429B2610-5E43-4A3E-8B8F-10A6911CF463}">
      <dgm:prSet/>
      <dgm:spPr/>
      <dgm:t>
        <a:bodyPr/>
        <a:lstStyle/>
        <a:p>
          <a:pPr algn="l" rtl="1"/>
          <a:endParaRPr lang="ar-SA"/>
        </a:p>
      </dgm:t>
    </dgm:pt>
    <dgm:pt modelId="{07451931-05D4-4C08-8AE8-227508206E59}" type="sibTrans" cxnId="{429B2610-5E43-4A3E-8B8F-10A6911CF463}">
      <dgm:prSet/>
      <dgm:spPr/>
      <dgm:t>
        <a:bodyPr/>
        <a:lstStyle/>
        <a:p>
          <a:pPr algn="l" rtl="1"/>
          <a:endParaRPr lang="ar-SA"/>
        </a:p>
      </dgm:t>
    </dgm:pt>
    <dgm:pt modelId="{03C78231-7099-4319-A106-535E4DDC0FE8}">
      <dgm:prSet phldrT="[نص]" custT="1"/>
      <dgm:spPr/>
      <dgm:t>
        <a:bodyPr/>
        <a:lstStyle/>
        <a:p>
          <a:pPr algn="ctr" rtl="1"/>
          <a:r>
            <a:rPr lang="en-US" sz="1400">
              <a:latin typeface="Times New Roman" pitchFamily="18" charset="0"/>
              <a:cs typeface="Times New Roman" pitchFamily="18" charset="0"/>
            </a:rPr>
            <a:t>Solidfy</a:t>
          </a:r>
          <a:endParaRPr lang="ar-SA" sz="1400">
            <a:latin typeface="Times New Roman" pitchFamily="18" charset="0"/>
            <a:cs typeface="Times New Roman" pitchFamily="18" charset="0"/>
          </a:endParaRPr>
        </a:p>
      </dgm:t>
    </dgm:pt>
    <dgm:pt modelId="{2B21A517-9F2E-4901-9D22-AB9873928D0E}" type="parTrans" cxnId="{ABACAA74-2D08-404B-89C7-B44FC9242718}">
      <dgm:prSet/>
      <dgm:spPr/>
      <dgm:t>
        <a:bodyPr/>
        <a:lstStyle/>
        <a:p>
          <a:pPr algn="l" rtl="1"/>
          <a:endParaRPr lang="ar-SA"/>
        </a:p>
      </dgm:t>
    </dgm:pt>
    <dgm:pt modelId="{0F0FF360-016E-4DDA-B8EC-B639003EB802}" type="sibTrans" cxnId="{ABACAA74-2D08-404B-89C7-B44FC9242718}">
      <dgm:prSet/>
      <dgm:spPr/>
      <dgm:t>
        <a:bodyPr/>
        <a:lstStyle/>
        <a:p>
          <a:pPr algn="l" rtl="1"/>
          <a:endParaRPr lang="ar-SA"/>
        </a:p>
      </dgm:t>
    </dgm:pt>
    <dgm:pt modelId="{73D771F3-E295-462A-864B-0F02E0F1ABC7}">
      <dgm:prSet phldrT="[نص]" custT="1"/>
      <dgm:spPr/>
      <dgm:t>
        <a:bodyPr/>
        <a:lstStyle/>
        <a:p>
          <a:pPr algn="l" rtl="0"/>
          <a:r>
            <a:rPr lang="en-US" sz="1400" b="0">
              <a:solidFill>
                <a:schemeClr val="tx1"/>
              </a:solidFill>
              <a:latin typeface="Times New Roman" pitchFamily="18" charset="0"/>
              <a:cs typeface="Times New Roman" pitchFamily="18" charset="0"/>
            </a:rPr>
            <a:t>Pouring the mixture in large molds </a:t>
          </a:r>
          <a:endParaRPr lang="ar-SA" sz="1400" b="0">
            <a:solidFill>
              <a:schemeClr val="tx1"/>
            </a:solidFill>
            <a:latin typeface="Times New Roman" pitchFamily="18" charset="0"/>
            <a:cs typeface="Times New Roman" pitchFamily="18" charset="0"/>
          </a:endParaRPr>
        </a:p>
      </dgm:t>
    </dgm:pt>
    <dgm:pt modelId="{94540808-6E20-4505-ADC3-3285C51E4A21}" type="parTrans" cxnId="{9EBE07F0-22EC-40FF-9DEE-B6B6A0E46D1F}">
      <dgm:prSet/>
      <dgm:spPr/>
      <dgm:t>
        <a:bodyPr/>
        <a:lstStyle/>
        <a:p>
          <a:pPr algn="l" rtl="1"/>
          <a:endParaRPr lang="ar-SA"/>
        </a:p>
      </dgm:t>
    </dgm:pt>
    <dgm:pt modelId="{B9249638-4E5A-4FB7-A5A2-175D7C0ACE34}" type="sibTrans" cxnId="{9EBE07F0-22EC-40FF-9DEE-B6B6A0E46D1F}">
      <dgm:prSet/>
      <dgm:spPr/>
      <dgm:t>
        <a:bodyPr/>
        <a:lstStyle/>
        <a:p>
          <a:pPr algn="l" rtl="1"/>
          <a:endParaRPr lang="ar-SA"/>
        </a:p>
      </dgm:t>
    </dgm:pt>
    <dgm:pt modelId="{B7F9EF80-11C6-49B9-B8C6-97BBF99D0511}">
      <dgm:prSet phldrT="[نص]" custT="1"/>
      <dgm:spPr/>
      <dgm:t>
        <a:bodyPr/>
        <a:lstStyle/>
        <a:p>
          <a:pPr algn="l" rtl="0"/>
          <a:r>
            <a:rPr lang="en-US" sz="1400" b="0">
              <a:solidFill>
                <a:schemeClr val="tx1"/>
              </a:solidFill>
              <a:latin typeface="Times New Roman" pitchFamily="18" charset="0"/>
              <a:cs typeface="Times New Roman" pitchFamily="18" charset="0"/>
            </a:rPr>
            <a:t>Wait for the mixture to solidify</a:t>
          </a:r>
          <a:endParaRPr lang="ar-SA" sz="1400" b="0">
            <a:solidFill>
              <a:schemeClr val="tx1"/>
            </a:solidFill>
            <a:latin typeface="Times New Roman" pitchFamily="18" charset="0"/>
            <a:cs typeface="Times New Roman" pitchFamily="18" charset="0"/>
          </a:endParaRPr>
        </a:p>
      </dgm:t>
    </dgm:pt>
    <dgm:pt modelId="{F5D84E34-FAAB-4338-96A3-39B2E282EA34}" type="parTrans" cxnId="{7FCF9FC6-F92F-4152-A5F5-C5D822F2611E}">
      <dgm:prSet/>
      <dgm:spPr/>
      <dgm:t>
        <a:bodyPr/>
        <a:lstStyle/>
        <a:p>
          <a:pPr algn="l" rtl="1"/>
          <a:endParaRPr lang="ar-SA"/>
        </a:p>
      </dgm:t>
    </dgm:pt>
    <dgm:pt modelId="{140F776D-BA36-4A61-BD1E-172B0C4657EA}" type="sibTrans" cxnId="{7FCF9FC6-F92F-4152-A5F5-C5D822F2611E}">
      <dgm:prSet/>
      <dgm:spPr/>
      <dgm:t>
        <a:bodyPr/>
        <a:lstStyle/>
        <a:p>
          <a:pPr algn="l" rtl="1"/>
          <a:endParaRPr lang="ar-SA"/>
        </a:p>
      </dgm:t>
    </dgm:pt>
    <dgm:pt modelId="{FEC2932F-B2AD-4C5D-92EF-B964906548D1}">
      <dgm:prSet phldrT="[نص]" custT="1"/>
      <dgm:spPr/>
      <dgm:t>
        <a:bodyPr/>
        <a:lstStyle/>
        <a:p>
          <a:pPr algn="l" rtl="0"/>
          <a:r>
            <a:rPr lang="en-US" sz="1400" b="0">
              <a:solidFill>
                <a:schemeClr val="tx1"/>
              </a:solidFill>
              <a:latin typeface="Times New Roman" pitchFamily="18" charset="0"/>
              <a:cs typeface="Times New Roman" pitchFamily="18" charset="0"/>
            </a:rPr>
            <a:t>Store the solidified mixture until needed</a:t>
          </a:r>
          <a:endParaRPr lang="ar-SA" sz="1400" b="0">
            <a:solidFill>
              <a:schemeClr val="tx1"/>
            </a:solidFill>
            <a:latin typeface="Times New Roman" pitchFamily="18" charset="0"/>
            <a:cs typeface="Times New Roman" pitchFamily="18" charset="0"/>
          </a:endParaRPr>
        </a:p>
      </dgm:t>
    </dgm:pt>
    <dgm:pt modelId="{77B259A2-7AEF-4660-BD29-6161FA39C254}" type="parTrans" cxnId="{ED9AC442-54BF-40F7-A6DE-ED369F6B465D}">
      <dgm:prSet/>
      <dgm:spPr/>
      <dgm:t>
        <a:bodyPr/>
        <a:lstStyle/>
        <a:p>
          <a:pPr algn="l" rtl="1"/>
          <a:endParaRPr lang="ar-SA"/>
        </a:p>
      </dgm:t>
    </dgm:pt>
    <dgm:pt modelId="{E6CADCBE-F3B7-45DC-8402-8B82C772FDCA}" type="sibTrans" cxnId="{ED9AC442-54BF-40F7-A6DE-ED369F6B465D}">
      <dgm:prSet/>
      <dgm:spPr/>
      <dgm:t>
        <a:bodyPr/>
        <a:lstStyle/>
        <a:p>
          <a:pPr algn="l" rtl="1"/>
          <a:endParaRPr lang="ar-SA"/>
        </a:p>
      </dgm:t>
    </dgm:pt>
    <dgm:pt modelId="{9CBF0923-C60A-4BB1-A066-75D36AB0F482}" type="pres">
      <dgm:prSet presAssocID="{AF125E07-140F-4A69-93B8-5DEECFCF34E1}" presName="linearFlow" presStyleCnt="0">
        <dgm:presLayoutVars>
          <dgm:dir/>
          <dgm:animLvl val="lvl"/>
          <dgm:resizeHandles val="exact"/>
        </dgm:presLayoutVars>
      </dgm:prSet>
      <dgm:spPr/>
      <dgm:t>
        <a:bodyPr/>
        <a:lstStyle/>
        <a:p>
          <a:endParaRPr lang="en-US"/>
        </a:p>
      </dgm:t>
    </dgm:pt>
    <dgm:pt modelId="{B54FE6D9-B22A-43A8-8530-662D3AFA39BE}" type="pres">
      <dgm:prSet presAssocID="{D1EE5785-FF25-4CD1-B2CF-A8CE1CF9CEB8}" presName="composite" presStyleCnt="0"/>
      <dgm:spPr/>
    </dgm:pt>
    <dgm:pt modelId="{F2274212-6801-49B6-B9AF-3C37204AB16C}" type="pres">
      <dgm:prSet presAssocID="{D1EE5785-FF25-4CD1-B2CF-A8CE1CF9CEB8}" presName="parentText" presStyleLbl="alignNode1" presStyleIdx="0" presStyleCnt="3" custLinFactNeighborY="2382">
        <dgm:presLayoutVars>
          <dgm:chMax val="1"/>
          <dgm:bulletEnabled val="1"/>
        </dgm:presLayoutVars>
      </dgm:prSet>
      <dgm:spPr/>
      <dgm:t>
        <a:bodyPr/>
        <a:lstStyle/>
        <a:p>
          <a:endParaRPr lang="en-US"/>
        </a:p>
      </dgm:t>
    </dgm:pt>
    <dgm:pt modelId="{E5D5620A-E8E8-4668-BBAB-0250D3290027}" type="pres">
      <dgm:prSet presAssocID="{D1EE5785-FF25-4CD1-B2CF-A8CE1CF9CEB8}" presName="descendantText" presStyleLbl="alignAcc1" presStyleIdx="0" presStyleCnt="3" custLinFactNeighborX="0" custLinFactNeighborY="-262">
        <dgm:presLayoutVars>
          <dgm:bulletEnabled val="1"/>
        </dgm:presLayoutVars>
      </dgm:prSet>
      <dgm:spPr/>
      <dgm:t>
        <a:bodyPr/>
        <a:lstStyle/>
        <a:p>
          <a:pPr rtl="1"/>
          <a:endParaRPr lang="ar-SA"/>
        </a:p>
      </dgm:t>
    </dgm:pt>
    <dgm:pt modelId="{A30826ED-0574-4C68-A953-0B63077C8D7A}" type="pres">
      <dgm:prSet presAssocID="{F721CBF7-8072-4340-92BD-559F65A1140E}" presName="sp" presStyleCnt="0"/>
      <dgm:spPr/>
    </dgm:pt>
    <dgm:pt modelId="{108592A1-97D9-45EC-BD76-440B4750B3D6}" type="pres">
      <dgm:prSet presAssocID="{C4795DE5-E8B4-45A8-A76B-012A39AB1153}" presName="composite" presStyleCnt="0"/>
      <dgm:spPr/>
    </dgm:pt>
    <dgm:pt modelId="{110EFC6B-D8D5-41A4-8375-C7FC00EE731A}" type="pres">
      <dgm:prSet presAssocID="{C4795DE5-E8B4-45A8-A76B-012A39AB1153}" presName="parentText" presStyleLbl="alignNode1" presStyleIdx="1" presStyleCnt="3">
        <dgm:presLayoutVars>
          <dgm:chMax val="1"/>
          <dgm:bulletEnabled val="1"/>
        </dgm:presLayoutVars>
      </dgm:prSet>
      <dgm:spPr/>
      <dgm:t>
        <a:bodyPr/>
        <a:lstStyle/>
        <a:p>
          <a:endParaRPr lang="en-US"/>
        </a:p>
      </dgm:t>
    </dgm:pt>
    <dgm:pt modelId="{12B38906-3BD1-46D7-992B-0E2ED2A029FE}" type="pres">
      <dgm:prSet presAssocID="{C4795DE5-E8B4-45A8-A76B-012A39AB1153}" presName="descendantText" presStyleLbl="alignAcc1" presStyleIdx="1" presStyleCnt="3">
        <dgm:presLayoutVars>
          <dgm:bulletEnabled val="1"/>
        </dgm:presLayoutVars>
      </dgm:prSet>
      <dgm:spPr/>
      <dgm:t>
        <a:bodyPr/>
        <a:lstStyle/>
        <a:p>
          <a:pPr rtl="1"/>
          <a:endParaRPr lang="ar-SA"/>
        </a:p>
      </dgm:t>
    </dgm:pt>
    <dgm:pt modelId="{8B52C066-94CB-4F3B-A2A3-02E010D9E016}" type="pres">
      <dgm:prSet presAssocID="{3B2946E5-B3FC-4458-A293-19E1EB6AEAEE}" presName="sp" presStyleCnt="0"/>
      <dgm:spPr/>
    </dgm:pt>
    <dgm:pt modelId="{58950483-2F69-4836-A026-4C2FA181D901}" type="pres">
      <dgm:prSet presAssocID="{03C78231-7099-4319-A106-535E4DDC0FE8}" presName="composite" presStyleCnt="0"/>
      <dgm:spPr/>
    </dgm:pt>
    <dgm:pt modelId="{2CACF30B-7E9B-4D08-A9E1-6CF7EEBC31DF}" type="pres">
      <dgm:prSet presAssocID="{03C78231-7099-4319-A106-535E4DDC0FE8}" presName="parentText" presStyleLbl="alignNode1" presStyleIdx="2" presStyleCnt="3">
        <dgm:presLayoutVars>
          <dgm:chMax val="1"/>
          <dgm:bulletEnabled val="1"/>
        </dgm:presLayoutVars>
      </dgm:prSet>
      <dgm:spPr/>
      <dgm:t>
        <a:bodyPr/>
        <a:lstStyle/>
        <a:p>
          <a:endParaRPr lang="en-US"/>
        </a:p>
      </dgm:t>
    </dgm:pt>
    <dgm:pt modelId="{2D74620E-3569-4B92-9074-7B5FC5A43972}" type="pres">
      <dgm:prSet presAssocID="{03C78231-7099-4319-A106-535E4DDC0FE8}" presName="descendantText" presStyleLbl="alignAcc1" presStyleIdx="2" presStyleCnt="3">
        <dgm:presLayoutVars>
          <dgm:bulletEnabled val="1"/>
        </dgm:presLayoutVars>
      </dgm:prSet>
      <dgm:spPr/>
      <dgm:t>
        <a:bodyPr/>
        <a:lstStyle/>
        <a:p>
          <a:pPr rtl="1"/>
          <a:endParaRPr lang="ar-SA"/>
        </a:p>
      </dgm:t>
    </dgm:pt>
  </dgm:ptLst>
  <dgm:cxnLst>
    <dgm:cxn modelId="{7BE8C88A-E94D-48BA-A36D-4C1BBF21BE27}" type="presOf" srcId="{AF125E07-140F-4A69-93B8-5DEECFCF34E1}" destId="{9CBF0923-C60A-4BB1-A066-75D36AB0F482}" srcOrd="0" destOrd="0" presId="urn:microsoft.com/office/officeart/2005/8/layout/chevron2"/>
    <dgm:cxn modelId="{7FCF9FC6-F92F-4152-A5F5-C5D822F2611E}" srcId="{03C78231-7099-4319-A106-535E4DDC0FE8}" destId="{B7F9EF80-11C6-49B9-B8C6-97BBF99D0511}" srcOrd="1" destOrd="0" parTransId="{F5D84E34-FAAB-4338-96A3-39B2E282EA34}" sibTransId="{140F776D-BA36-4A61-BD1E-172B0C4657EA}"/>
    <dgm:cxn modelId="{68047ECD-7022-4559-B77B-0609CBF1BE2F}" type="presOf" srcId="{72EBFF09-14F4-45CF-ABD5-50ABAF6EF473}" destId="{E5D5620A-E8E8-4668-BBAB-0250D3290027}" srcOrd="0" destOrd="0" presId="urn:microsoft.com/office/officeart/2005/8/layout/chevron2"/>
    <dgm:cxn modelId="{822C590F-C55F-44DC-82F4-F1A0984AD585}" type="presOf" srcId="{C4795DE5-E8B4-45A8-A76B-012A39AB1153}" destId="{110EFC6B-D8D5-41A4-8375-C7FC00EE731A}" srcOrd="0" destOrd="0" presId="urn:microsoft.com/office/officeart/2005/8/layout/chevron2"/>
    <dgm:cxn modelId="{7A8B869F-4344-411F-994E-EBED4B9BB764}" type="presOf" srcId="{D1EE5785-FF25-4CD1-B2CF-A8CE1CF9CEB8}" destId="{F2274212-6801-49B6-B9AF-3C37204AB16C}" srcOrd="0" destOrd="0" presId="urn:microsoft.com/office/officeart/2005/8/layout/chevron2"/>
    <dgm:cxn modelId="{4B4AA679-C6A0-4A16-9EB8-ACDF3782C28F}" type="presOf" srcId="{03C78231-7099-4319-A106-535E4DDC0FE8}" destId="{2CACF30B-7E9B-4D08-A9E1-6CF7EEBC31DF}" srcOrd="0" destOrd="0" presId="urn:microsoft.com/office/officeart/2005/8/layout/chevron2"/>
    <dgm:cxn modelId="{F1683730-F2E5-478A-B5C2-263BAAA79657}" type="presOf" srcId="{12481B3B-DD81-4E3C-9CA0-69C204FF01B4}" destId="{12B38906-3BD1-46D7-992B-0E2ED2A029FE}" srcOrd="0" destOrd="1" presId="urn:microsoft.com/office/officeart/2005/8/layout/chevron2"/>
    <dgm:cxn modelId="{93969D76-C355-436E-951C-1D2D9EC64F7A}" srcId="{AF125E07-140F-4A69-93B8-5DEECFCF34E1}" destId="{D1EE5785-FF25-4CD1-B2CF-A8CE1CF9CEB8}" srcOrd="0" destOrd="0" parTransId="{B905EF41-E2C3-4941-B3E9-2C05DC56BF02}" sibTransId="{F721CBF7-8072-4340-92BD-559F65A1140E}"/>
    <dgm:cxn modelId="{429B2610-5E43-4A3E-8B8F-10A6911CF463}" srcId="{C4795DE5-E8B4-45A8-A76B-012A39AB1153}" destId="{12481B3B-DD81-4E3C-9CA0-69C204FF01B4}" srcOrd="1" destOrd="0" parTransId="{EBBDD747-B32C-432D-80CC-02B744B1F7FB}" sibTransId="{07451931-05D4-4C08-8AE8-227508206E59}"/>
    <dgm:cxn modelId="{ED9AC442-54BF-40F7-A6DE-ED369F6B465D}" srcId="{03C78231-7099-4319-A106-535E4DDC0FE8}" destId="{FEC2932F-B2AD-4C5D-92EF-B964906548D1}" srcOrd="2" destOrd="0" parTransId="{77B259A2-7AEF-4660-BD29-6161FA39C254}" sibTransId="{E6CADCBE-F3B7-45DC-8402-8B82C772FDCA}"/>
    <dgm:cxn modelId="{ABACAA74-2D08-404B-89C7-B44FC9242718}" srcId="{AF125E07-140F-4A69-93B8-5DEECFCF34E1}" destId="{03C78231-7099-4319-A106-535E4DDC0FE8}" srcOrd="2" destOrd="0" parTransId="{2B21A517-9F2E-4901-9D22-AB9873928D0E}" sibTransId="{0F0FF360-016E-4DDA-B8EC-B639003EB802}"/>
    <dgm:cxn modelId="{00379554-0A6B-4E5F-9097-A0AEA7CBA34A}" srcId="{C4795DE5-E8B4-45A8-A76B-012A39AB1153}" destId="{FF15F41F-24A8-49E2-923A-97FAB7FBF1EB}" srcOrd="0" destOrd="0" parTransId="{451D9A73-9176-47F6-8A6D-B0A0DB72DB9F}" sibTransId="{5949C7EA-3440-4D56-84A4-D671C8DA06CF}"/>
    <dgm:cxn modelId="{ECCB11D6-2D84-4165-846B-5DC1D6400047}" srcId="{AF125E07-140F-4A69-93B8-5DEECFCF34E1}" destId="{C4795DE5-E8B4-45A8-A76B-012A39AB1153}" srcOrd="1" destOrd="0" parTransId="{663030F1-4DD6-4EF8-A3CA-02211682EBA8}" sibTransId="{3B2946E5-B3FC-4458-A293-19E1EB6AEAEE}"/>
    <dgm:cxn modelId="{9EBE07F0-22EC-40FF-9DEE-B6B6A0E46D1F}" srcId="{03C78231-7099-4319-A106-535E4DDC0FE8}" destId="{73D771F3-E295-462A-864B-0F02E0F1ABC7}" srcOrd="0" destOrd="0" parTransId="{94540808-6E20-4505-ADC3-3285C51E4A21}" sibTransId="{B9249638-4E5A-4FB7-A5A2-175D7C0ACE34}"/>
    <dgm:cxn modelId="{C561D1D6-3B26-4BB7-8CE0-7CF7DA64F452}" type="presOf" srcId="{73D771F3-E295-462A-864B-0F02E0F1ABC7}" destId="{2D74620E-3569-4B92-9074-7B5FC5A43972}" srcOrd="0" destOrd="0" presId="urn:microsoft.com/office/officeart/2005/8/layout/chevron2"/>
    <dgm:cxn modelId="{A27F2F33-A09A-4F38-B79B-F28B87D3DA96}" type="presOf" srcId="{0BD6A117-AB49-4136-BA3C-BBDF2C6650F3}" destId="{E5D5620A-E8E8-4668-BBAB-0250D3290027}" srcOrd="0" destOrd="1" presId="urn:microsoft.com/office/officeart/2005/8/layout/chevron2"/>
    <dgm:cxn modelId="{09FCA725-3CEE-4FC1-8BFD-E0E46695FC8F}" srcId="{D1EE5785-FF25-4CD1-B2CF-A8CE1CF9CEB8}" destId="{72EBFF09-14F4-45CF-ABD5-50ABAF6EF473}" srcOrd="0" destOrd="0" parTransId="{454044E7-E527-42DE-999F-5AD870F50C34}" sibTransId="{567D3EB8-E15F-4F99-ADE3-5FBB6CE00045}"/>
    <dgm:cxn modelId="{2C307954-C0C7-400D-B729-DEFCE4405FBE}" type="presOf" srcId="{B7F9EF80-11C6-49B9-B8C6-97BBF99D0511}" destId="{2D74620E-3569-4B92-9074-7B5FC5A43972}" srcOrd="0" destOrd="1" presId="urn:microsoft.com/office/officeart/2005/8/layout/chevron2"/>
    <dgm:cxn modelId="{59D81DFD-9752-48E8-B1A3-599DFE6BBD71}" type="presOf" srcId="{FEC2932F-B2AD-4C5D-92EF-B964906548D1}" destId="{2D74620E-3569-4B92-9074-7B5FC5A43972}" srcOrd="0" destOrd="2" presId="urn:microsoft.com/office/officeart/2005/8/layout/chevron2"/>
    <dgm:cxn modelId="{9A4DEFBE-0364-49B7-B2C5-21541F44420E}" type="presOf" srcId="{FF15F41F-24A8-49E2-923A-97FAB7FBF1EB}" destId="{12B38906-3BD1-46D7-992B-0E2ED2A029FE}" srcOrd="0" destOrd="0" presId="urn:microsoft.com/office/officeart/2005/8/layout/chevron2"/>
    <dgm:cxn modelId="{53EC7C98-6192-4396-B73A-64EED1F1B910}" srcId="{D1EE5785-FF25-4CD1-B2CF-A8CE1CF9CEB8}" destId="{0BD6A117-AB49-4136-BA3C-BBDF2C6650F3}" srcOrd="1" destOrd="0" parTransId="{FE3CC2C6-1ECF-4259-A719-656CF1F6A052}" sibTransId="{3EED9FB2-67F2-4958-BD48-A9C6E0FA3974}"/>
    <dgm:cxn modelId="{D24B072D-47F9-4D03-AC2C-87A4D4937571}" type="presParOf" srcId="{9CBF0923-C60A-4BB1-A066-75D36AB0F482}" destId="{B54FE6D9-B22A-43A8-8530-662D3AFA39BE}" srcOrd="0" destOrd="0" presId="urn:microsoft.com/office/officeart/2005/8/layout/chevron2"/>
    <dgm:cxn modelId="{1EDE6C5E-A3AA-43EF-A8EE-D93E905EC287}" type="presParOf" srcId="{B54FE6D9-B22A-43A8-8530-662D3AFA39BE}" destId="{F2274212-6801-49B6-B9AF-3C37204AB16C}" srcOrd="0" destOrd="0" presId="urn:microsoft.com/office/officeart/2005/8/layout/chevron2"/>
    <dgm:cxn modelId="{ECD9D22C-8473-417F-801F-7D9A78DFA40E}" type="presParOf" srcId="{B54FE6D9-B22A-43A8-8530-662D3AFA39BE}" destId="{E5D5620A-E8E8-4668-BBAB-0250D3290027}" srcOrd="1" destOrd="0" presId="urn:microsoft.com/office/officeart/2005/8/layout/chevron2"/>
    <dgm:cxn modelId="{B34F4208-2A78-4BEF-B1BE-65808FF4C3A0}" type="presParOf" srcId="{9CBF0923-C60A-4BB1-A066-75D36AB0F482}" destId="{A30826ED-0574-4C68-A953-0B63077C8D7A}" srcOrd="1" destOrd="0" presId="urn:microsoft.com/office/officeart/2005/8/layout/chevron2"/>
    <dgm:cxn modelId="{C9B01CB4-15EC-4AA1-9E00-3323C5A74533}" type="presParOf" srcId="{9CBF0923-C60A-4BB1-A066-75D36AB0F482}" destId="{108592A1-97D9-45EC-BD76-440B4750B3D6}" srcOrd="2" destOrd="0" presId="urn:microsoft.com/office/officeart/2005/8/layout/chevron2"/>
    <dgm:cxn modelId="{2ACAB7D6-0CC5-4551-82EA-54F8A6D29094}" type="presParOf" srcId="{108592A1-97D9-45EC-BD76-440B4750B3D6}" destId="{110EFC6B-D8D5-41A4-8375-C7FC00EE731A}" srcOrd="0" destOrd="0" presId="urn:microsoft.com/office/officeart/2005/8/layout/chevron2"/>
    <dgm:cxn modelId="{632CD6E3-F7B0-4186-ABA1-DF39C6AFD43E}" type="presParOf" srcId="{108592A1-97D9-45EC-BD76-440B4750B3D6}" destId="{12B38906-3BD1-46D7-992B-0E2ED2A029FE}" srcOrd="1" destOrd="0" presId="urn:microsoft.com/office/officeart/2005/8/layout/chevron2"/>
    <dgm:cxn modelId="{129F84B1-7859-4121-A07C-A18EF2DE9EE5}" type="presParOf" srcId="{9CBF0923-C60A-4BB1-A066-75D36AB0F482}" destId="{8B52C066-94CB-4F3B-A2A3-02E010D9E016}" srcOrd="3" destOrd="0" presId="urn:microsoft.com/office/officeart/2005/8/layout/chevron2"/>
    <dgm:cxn modelId="{83B1FB7F-70A1-424C-882F-39555D59ED45}" type="presParOf" srcId="{9CBF0923-C60A-4BB1-A066-75D36AB0F482}" destId="{58950483-2F69-4836-A026-4C2FA181D901}" srcOrd="4" destOrd="0" presId="urn:microsoft.com/office/officeart/2005/8/layout/chevron2"/>
    <dgm:cxn modelId="{EBACA013-84C6-476D-B5E4-80E34224EF80}" type="presParOf" srcId="{58950483-2F69-4836-A026-4C2FA181D901}" destId="{2CACF30B-7E9B-4D08-A9E1-6CF7EEBC31DF}" srcOrd="0" destOrd="0" presId="urn:microsoft.com/office/officeart/2005/8/layout/chevron2"/>
    <dgm:cxn modelId="{2CBA7608-ECC1-4EB7-BE7C-017DF0203871}" type="presParOf" srcId="{58950483-2F69-4836-A026-4C2FA181D901}" destId="{2D74620E-3569-4B92-9074-7B5FC5A43972}"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4E687856-EC90-4C54-9A47-84622C13E97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472A9DAC-27C3-480F-B234-69A0E9A1B4B0}">
      <dgm:prSet phldrT="[نص]" custT="1"/>
      <dgm:spPr/>
      <dgm:t>
        <a:bodyPr/>
        <a:lstStyle/>
        <a:p>
          <a:pPr rtl="1"/>
          <a:r>
            <a:rPr lang="en-US" sz="1400">
              <a:latin typeface="Times New Roman" pitchFamily="18" charset="0"/>
              <a:cs typeface="Times New Roman" pitchFamily="18" charset="0"/>
            </a:rPr>
            <a:t>Preparing</a:t>
          </a:r>
          <a:endParaRPr lang="ar-SA" sz="1400">
            <a:latin typeface="Times New Roman" pitchFamily="18" charset="0"/>
            <a:cs typeface="Times New Roman" pitchFamily="18" charset="0"/>
          </a:endParaRPr>
        </a:p>
      </dgm:t>
    </dgm:pt>
    <dgm:pt modelId="{E5CFA92F-E859-41B0-AAC6-EC229398112D}" type="parTrans" cxnId="{1C2428F7-545D-4F7C-9664-BD8B6363AA22}">
      <dgm:prSet/>
      <dgm:spPr/>
      <dgm:t>
        <a:bodyPr/>
        <a:lstStyle/>
        <a:p>
          <a:pPr rtl="1"/>
          <a:endParaRPr lang="ar-SA"/>
        </a:p>
      </dgm:t>
    </dgm:pt>
    <dgm:pt modelId="{323CA617-91F1-4AC8-9173-095DFCDFE387}" type="sibTrans" cxnId="{1C2428F7-545D-4F7C-9664-BD8B6363AA22}">
      <dgm:prSet/>
      <dgm:spPr/>
      <dgm:t>
        <a:bodyPr/>
        <a:lstStyle/>
        <a:p>
          <a:pPr rtl="1"/>
          <a:endParaRPr lang="ar-SA"/>
        </a:p>
      </dgm:t>
    </dgm:pt>
    <dgm:pt modelId="{591CB911-E72E-46EE-8CFA-E818C98A768A}">
      <dgm:prSet phldrT="[نص]" custT="1"/>
      <dgm:spPr/>
      <dgm:t>
        <a:bodyPr/>
        <a:lstStyle/>
        <a:p>
          <a:pPr rtl="0"/>
          <a:r>
            <a:rPr lang="en-US" sz="1400">
              <a:latin typeface="Times New Roman" pitchFamily="18" charset="0"/>
              <a:cs typeface="Times New Roman" pitchFamily="18" charset="0"/>
            </a:rPr>
            <a:t>Apply pressure and heat on the preformed solidified mixture in specific parameters</a:t>
          </a:r>
          <a:endParaRPr lang="ar-SA" sz="1400">
            <a:latin typeface="Times New Roman" pitchFamily="18" charset="0"/>
            <a:cs typeface="Times New Roman" pitchFamily="18" charset="0"/>
          </a:endParaRPr>
        </a:p>
      </dgm:t>
    </dgm:pt>
    <dgm:pt modelId="{F0CCD0CB-F417-47EB-8D69-588A9D172490}" type="parTrans" cxnId="{F84FDC6B-3779-49B0-9A8D-78DBA78CD46B}">
      <dgm:prSet/>
      <dgm:spPr/>
      <dgm:t>
        <a:bodyPr/>
        <a:lstStyle/>
        <a:p>
          <a:pPr rtl="1"/>
          <a:endParaRPr lang="ar-SA"/>
        </a:p>
      </dgm:t>
    </dgm:pt>
    <dgm:pt modelId="{293BF1FC-C9C0-465D-8071-A1E680B4C5E2}" type="sibTrans" cxnId="{F84FDC6B-3779-49B0-9A8D-78DBA78CD46B}">
      <dgm:prSet/>
      <dgm:spPr/>
      <dgm:t>
        <a:bodyPr/>
        <a:lstStyle/>
        <a:p>
          <a:pPr rtl="1"/>
          <a:endParaRPr lang="ar-SA"/>
        </a:p>
      </dgm:t>
    </dgm:pt>
    <dgm:pt modelId="{579D3E2C-7976-4541-82B5-BE9778E8181C}">
      <dgm:prSet phldrT="[نص]" custT="1"/>
      <dgm:spPr/>
      <dgm:t>
        <a:bodyPr/>
        <a:lstStyle/>
        <a:p>
          <a:pPr rtl="0"/>
          <a:r>
            <a:rPr lang="en-US" sz="1400">
              <a:latin typeface="Times New Roman" pitchFamily="18" charset="0"/>
              <a:cs typeface="Times New Roman" pitchFamily="18" charset="0"/>
            </a:rPr>
            <a:t>Pouring the soft mixture in final lipstick molds to solidify</a:t>
          </a:r>
          <a:endParaRPr lang="ar-SA" sz="1400">
            <a:latin typeface="Times New Roman" pitchFamily="18" charset="0"/>
            <a:cs typeface="Times New Roman" pitchFamily="18" charset="0"/>
          </a:endParaRPr>
        </a:p>
      </dgm:t>
    </dgm:pt>
    <dgm:pt modelId="{2FF4395D-4C78-44A3-B223-94EA1D6951EA}" type="parTrans" cxnId="{A97E81AE-F570-4257-BC19-0461CA731869}">
      <dgm:prSet/>
      <dgm:spPr/>
      <dgm:t>
        <a:bodyPr/>
        <a:lstStyle/>
        <a:p>
          <a:pPr rtl="1"/>
          <a:endParaRPr lang="ar-SA"/>
        </a:p>
      </dgm:t>
    </dgm:pt>
    <dgm:pt modelId="{A958BAB7-0C4A-42D7-BEF5-C0A0AC767DC3}" type="sibTrans" cxnId="{A97E81AE-F570-4257-BC19-0461CA731869}">
      <dgm:prSet/>
      <dgm:spPr/>
      <dgm:t>
        <a:bodyPr/>
        <a:lstStyle/>
        <a:p>
          <a:pPr rtl="1"/>
          <a:endParaRPr lang="ar-SA"/>
        </a:p>
      </dgm:t>
    </dgm:pt>
    <dgm:pt modelId="{BC048320-F9C8-422A-BF50-29CE363F3E90}">
      <dgm:prSet phldrT="[نص]" custT="1"/>
      <dgm:spPr/>
      <dgm:t>
        <a:bodyPr/>
        <a:lstStyle/>
        <a:p>
          <a:pPr rtl="1"/>
          <a:r>
            <a:rPr lang="en-US" sz="1400">
              <a:latin typeface="Times New Roman" pitchFamily="18" charset="0"/>
              <a:cs typeface="Times New Roman" pitchFamily="18" charset="0"/>
            </a:rPr>
            <a:t>Packaging</a:t>
          </a:r>
          <a:endParaRPr lang="ar-SA" sz="1400">
            <a:latin typeface="Times New Roman" pitchFamily="18" charset="0"/>
            <a:cs typeface="Times New Roman" pitchFamily="18" charset="0"/>
          </a:endParaRPr>
        </a:p>
      </dgm:t>
    </dgm:pt>
    <dgm:pt modelId="{58B83995-AE61-45D4-ADD3-4D3B73805483}" type="parTrans" cxnId="{44606BCB-6573-4FD5-B1B0-A34FC2BE42B9}">
      <dgm:prSet/>
      <dgm:spPr/>
      <dgm:t>
        <a:bodyPr/>
        <a:lstStyle/>
        <a:p>
          <a:pPr rtl="1"/>
          <a:endParaRPr lang="ar-SA"/>
        </a:p>
      </dgm:t>
    </dgm:pt>
    <dgm:pt modelId="{90AFBF9B-85D7-49BA-852D-CBA9C5263416}" type="sibTrans" cxnId="{44606BCB-6573-4FD5-B1B0-A34FC2BE42B9}">
      <dgm:prSet/>
      <dgm:spPr/>
      <dgm:t>
        <a:bodyPr/>
        <a:lstStyle/>
        <a:p>
          <a:pPr rtl="1"/>
          <a:endParaRPr lang="ar-SA"/>
        </a:p>
      </dgm:t>
    </dgm:pt>
    <dgm:pt modelId="{C9E2C92C-9410-4391-B567-6E097D0998FD}">
      <dgm:prSet phldrT="[نص]" custT="1"/>
      <dgm:spPr/>
      <dgm:t>
        <a:bodyPr/>
        <a:lstStyle/>
        <a:p>
          <a:pPr rtl="0"/>
          <a:r>
            <a:rPr lang="en-US" sz="1400">
              <a:latin typeface="Times New Roman" pitchFamily="18" charset="0"/>
              <a:cs typeface="Times New Roman" pitchFamily="18" charset="0"/>
            </a:rPr>
            <a:t>Primary packaging of the final shape of lipstick in plastic container</a:t>
          </a:r>
          <a:endParaRPr lang="ar-SA" sz="1400">
            <a:latin typeface="Times New Roman" pitchFamily="18" charset="0"/>
            <a:cs typeface="Times New Roman" pitchFamily="18" charset="0"/>
          </a:endParaRPr>
        </a:p>
      </dgm:t>
    </dgm:pt>
    <dgm:pt modelId="{91650A69-A020-4891-8BA5-D0980A56690E}" type="parTrans" cxnId="{E1913463-B0B8-4877-9999-846CC48EE73C}">
      <dgm:prSet/>
      <dgm:spPr/>
      <dgm:t>
        <a:bodyPr/>
        <a:lstStyle/>
        <a:p>
          <a:pPr rtl="1"/>
          <a:endParaRPr lang="ar-SA"/>
        </a:p>
      </dgm:t>
    </dgm:pt>
    <dgm:pt modelId="{E6F6CF4D-3DFA-40BC-AF03-721447666059}" type="sibTrans" cxnId="{E1913463-B0B8-4877-9999-846CC48EE73C}">
      <dgm:prSet/>
      <dgm:spPr/>
      <dgm:t>
        <a:bodyPr/>
        <a:lstStyle/>
        <a:p>
          <a:pPr rtl="1"/>
          <a:endParaRPr lang="ar-SA"/>
        </a:p>
      </dgm:t>
    </dgm:pt>
    <dgm:pt modelId="{D1D9B520-701E-4E55-94CE-E4AE7BE3F900}">
      <dgm:prSet phldrT="[نص]" custT="1"/>
      <dgm:spPr/>
      <dgm:t>
        <a:bodyPr/>
        <a:lstStyle/>
        <a:p>
          <a:pPr rtl="0"/>
          <a:r>
            <a:rPr lang="en-US" sz="1400">
              <a:latin typeface="Times New Roman" pitchFamily="18" charset="0"/>
              <a:cs typeface="Times New Roman" pitchFamily="18" charset="0"/>
            </a:rPr>
            <a:t>Secondary packaging of the lipsticks carton package</a:t>
          </a:r>
          <a:endParaRPr lang="ar-SA" sz="1400">
            <a:latin typeface="Times New Roman" pitchFamily="18" charset="0"/>
            <a:cs typeface="Times New Roman" pitchFamily="18" charset="0"/>
          </a:endParaRPr>
        </a:p>
      </dgm:t>
    </dgm:pt>
    <dgm:pt modelId="{7B2ABC81-F3A8-4449-9455-FACE051B8B0E}" type="parTrans" cxnId="{7B2627A1-D184-43D2-9D7E-92285C4CBEF7}">
      <dgm:prSet/>
      <dgm:spPr/>
      <dgm:t>
        <a:bodyPr/>
        <a:lstStyle/>
        <a:p>
          <a:pPr rtl="1"/>
          <a:endParaRPr lang="ar-SA"/>
        </a:p>
      </dgm:t>
    </dgm:pt>
    <dgm:pt modelId="{B302046B-A324-4C30-9E21-32AA404F6263}" type="sibTrans" cxnId="{7B2627A1-D184-43D2-9D7E-92285C4CBEF7}">
      <dgm:prSet/>
      <dgm:spPr/>
      <dgm:t>
        <a:bodyPr/>
        <a:lstStyle/>
        <a:p>
          <a:pPr rtl="1"/>
          <a:endParaRPr lang="ar-SA"/>
        </a:p>
      </dgm:t>
    </dgm:pt>
    <dgm:pt modelId="{58020F3B-8948-465D-B233-E1BDF5C8235D}" type="pres">
      <dgm:prSet presAssocID="{4E687856-EC90-4C54-9A47-84622C13E97E}" presName="linearFlow" presStyleCnt="0">
        <dgm:presLayoutVars>
          <dgm:dir/>
          <dgm:animLvl val="lvl"/>
          <dgm:resizeHandles val="exact"/>
        </dgm:presLayoutVars>
      </dgm:prSet>
      <dgm:spPr/>
      <dgm:t>
        <a:bodyPr/>
        <a:lstStyle/>
        <a:p>
          <a:endParaRPr lang="en-US"/>
        </a:p>
      </dgm:t>
    </dgm:pt>
    <dgm:pt modelId="{8DDAEE71-21D9-4A4E-A56D-49CE9E36DDBF}" type="pres">
      <dgm:prSet presAssocID="{472A9DAC-27C3-480F-B234-69A0E9A1B4B0}" presName="composite" presStyleCnt="0"/>
      <dgm:spPr/>
    </dgm:pt>
    <dgm:pt modelId="{664E29CC-C043-4296-B5AE-66D7FA7A5D8D}" type="pres">
      <dgm:prSet presAssocID="{472A9DAC-27C3-480F-B234-69A0E9A1B4B0}" presName="parentText" presStyleLbl="alignNode1" presStyleIdx="0" presStyleCnt="2">
        <dgm:presLayoutVars>
          <dgm:chMax val="1"/>
          <dgm:bulletEnabled val="1"/>
        </dgm:presLayoutVars>
      </dgm:prSet>
      <dgm:spPr/>
      <dgm:t>
        <a:bodyPr/>
        <a:lstStyle/>
        <a:p>
          <a:pPr rtl="1"/>
          <a:endParaRPr lang="ar-SA"/>
        </a:p>
      </dgm:t>
    </dgm:pt>
    <dgm:pt modelId="{19E88E53-DAD7-477D-9395-3386E52F132B}" type="pres">
      <dgm:prSet presAssocID="{472A9DAC-27C3-480F-B234-69A0E9A1B4B0}" presName="descendantText" presStyleLbl="alignAcc1" presStyleIdx="0" presStyleCnt="2">
        <dgm:presLayoutVars>
          <dgm:bulletEnabled val="1"/>
        </dgm:presLayoutVars>
      </dgm:prSet>
      <dgm:spPr/>
      <dgm:t>
        <a:bodyPr/>
        <a:lstStyle/>
        <a:p>
          <a:pPr rtl="1"/>
          <a:endParaRPr lang="ar-SA"/>
        </a:p>
      </dgm:t>
    </dgm:pt>
    <dgm:pt modelId="{702E56E9-9A72-4A47-9749-C2DA7B78D4A1}" type="pres">
      <dgm:prSet presAssocID="{323CA617-91F1-4AC8-9173-095DFCDFE387}" presName="sp" presStyleCnt="0"/>
      <dgm:spPr/>
    </dgm:pt>
    <dgm:pt modelId="{D67FBF67-9035-446F-ABB4-E59C2B836084}" type="pres">
      <dgm:prSet presAssocID="{BC048320-F9C8-422A-BF50-29CE363F3E90}" presName="composite" presStyleCnt="0"/>
      <dgm:spPr/>
    </dgm:pt>
    <dgm:pt modelId="{AC9D5213-8720-46DC-837E-4CA3190730FB}" type="pres">
      <dgm:prSet presAssocID="{BC048320-F9C8-422A-BF50-29CE363F3E90}" presName="parentText" presStyleLbl="alignNode1" presStyleIdx="1" presStyleCnt="2">
        <dgm:presLayoutVars>
          <dgm:chMax val="1"/>
          <dgm:bulletEnabled val="1"/>
        </dgm:presLayoutVars>
      </dgm:prSet>
      <dgm:spPr/>
      <dgm:t>
        <a:bodyPr/>
        <a:lstStyle/>
        <a:p>
          <a:pPr rtl="1"/>
          <a:endParaRPr lang="ar-SA"/>
        </a:p>
      </dgm:t>
    </dgm:pt>
    <dgm:pt modelId="{C4B5BDFF-8739-4E67-A9FE-4622A5F1938A}" type="pres">
      <dgm:prSet presAssocID="{BC048320-F9C8-422A-BF50-29CE363F3E90}" presName="descendantText" presStyleLbl="alignAcc1" presStyleIdx="1" presStyleCnt="2">
        <dgm:presLayoutVars>
          <dgm:bulletEnabled val="1"/>
        </dgm:presLayoutVars>
      </dgm:prSet>
      <dgm:spPr/>
      <dgm:t>
        <a:bodyPr/>
        <a:lstStyle/>
        <a:p>
          <a:pPr rtl="1"/>
          <a:endParaRPr lang="ar-SA"/>
        </a:p>
      </dgm:t>
    </dgm:pt>
  </dgm:ptLst>
  <dgm:cxnLst>
    <dgm:cxn modelId="{621AD31E-FA5C-4B37-9341-4A5E3EB2406C}" type="presOf" srcId="{579D3E2C-7976-4541-82B5-BE9778E8181C}" destId="{19E88E53-DAD7-477D-9395-3386E52F132B}" srcOrd="0" destOrd="1" presId="urn:microsoft.com/office/officeart/2005/8/layout/chevron2"/>
    <dgm:cxn modelId="{FC0BEFB3-932D-4852-88AD-383775F9DB0D}" type="presOf" srcId="{472A9DAC-27C3-480F-B234-69A0E9A1B4B0}" destId="{664E29CC-C043-4296-B5AE-66D7FA7A5D8D}" srcOrd="0" destOrd="0" presId="urn:microsoft.com/office/officeart/2005/8/layout/chevron2"/>
    <dgm:cxn modelId="{A97E81AE-F570-4257-BC19-0461CA731869}" srcId="{472A9DAC-27C3-480F-B234-69A0E9A1B4B0}" destId="{579D3E2C-7976-4541-82B5-BE9778E8181C}" srcOrd="1" destOrd="0" parTransId="{2FF4395D-4C78-44A3-B223-94EA1D6951EA}" sibTransId="{A958BAB7-0C4A-42D7-BEF5-C0A0AC767DC3}"/>
    <dgm:cxn modelId="{44606BCB-6573-4FD5-B1B0-A34FC2BE42B9}" srcId="{4E687856-EC90-4C54-9A47-84622C13E97E}" destId="{BC048320-F9C8-422A-BF50-29CE363F3E90}" srcOrd="1" destOrd="0" parTransId="{58B83995-AE61-45D4-ADD3-4D3B73805483}" sibTransId="{90AFBF9B-85D7-49BA-852D-CBA9C5263416}"/>
    <dgm:cxn modelId="{8AA84524-3774-42E3-8B83-21FF7BC80C6F}" type="presOf" srcId="{591CB911-E72E-46EE-8CFA-E818C98A768A}" destId="{19E88E53-DAD7-477D-9395-3386E52F132B}" srcOrd="0" destOrd="0" presId="urn:microsoft.com/office/officeart/2005/8/layout/chevron2"/>
    <dgm:cxn modelId="{7B2627A1-D184-43D2-9D7E-92285C4CBEF7}" srcId="{BC048320-F9C8-422A-BF50-29CE363F3E90}" destId="{D1D9B520-701E-4E55-94CE-E4AE7BE3F900}" srcOrd="1" destOrd="0" parTransId="{7B2ABC81-F3A8-4449-9455-FACE051B8B0E}" sibTransId="{B302046B-A324-4C30-9E21-32AA404F6263}"/>
    <dgm:cxn modelId="{F84FDC6B-3779-49B0-9A8D-78DBA78CD46B}" srcId="{472A9DAC-27C3-480F-B234-69A0E9A1B4B0}" destId="{591CB911-E72E-46EE-8CFA-E818C98A768A}" srcOrd="0" destOrd="0" parTransId="{F0CCD0CB-F417-47EB-8D69-588A9D172490}" sibTransId="{293BF1FC-C9C0-465D-8071-A1E680B4C5E2}"/>
    <dgm:cxn modelId="{A9FF3606-114C-4DD7-B1A2-87171D87A375}" type="presOf" srcId="{BC048320-F9C8-422A-BF50-29CE363F3E90}" destId="{AC9D5213-8720-46DC-837E-4CA3190730FB}" srcOrd="0" destOrd="0" presId="urn:microsoft.com/office/officeart/2005/8/layout/chevron2"/>
    <dgm:cxn modelId="{CB4C59B9-E93C-4572-920F-9A529BE85D1C}" type="presOf" srcId="{C9E2C92C-9410-4391-B567-6E097D0998FD}" destId="{C4B5BDFF-8739-4E67-A9FE-4622A5F1938A}" srcOrd="0" destOrd="0" presId="urn:microsoft.com/office/officeart/2005/8/layout/chevron2"/>
    <dgm:cxn modelId="{FCA107E7-2A41-4718-94C9-9FED5E081F38}" type="presOf" srcId="{4E687856-EC90-4C54-9A47-84622C13E97E}" destId="{58020F3B-8948-465D-B233-E1BDF5C8235D}" srcOrd="0" destOrd="0" presId="urn:microsoft.com/office/officeart/2005/8/layout/chevron2"/>
    <dgm:cxn modelId="{E44E4FEF-5820-4A72-8FCF-72BFE0A3218F}" type="presOf" srcId="{D1D9B520-701E-4E55-94CE-E4AE7BE3F900}" destId="{C4B5BDFF-8739-4E67-A9FE-4622A5F1938A}" srcOrd="0" destOrd="1" presId="urn:microsoft.com/office/officeart/2005/8/layout/chevron2"/>
    <dgm:cxn modelId="{1C2428F7-545D-4F7C-9664-BD8B6363AA22}" srcId="{4E687856-EC90-4C54-9A47-84622C13E97E}" destId="{472A9DAC-27C3-480F-B234-69A0E9A1B4B0}" srcOrd="0" destOrd="0" parTransId="{E5CFA92F-E859-41B0-AAC6-EC229398112D}" sibTransId="{323CA617-91F1-4AC8-9173-095DFCDFE387}"/>
    <dgm:cxn modelId="{E1913463-B0B8-4877-9999-846CC48EE73C}" srcId="{BC048320-F9C8-422A-BF50-29CE363F3E90}" destId="{C9E2C92C-9410-4391-B567-6E097D0998FD}" srcOrd="0" destOrd="0" parTransId="{91650A69-A020-4891-8BA5-D0980A56690E}" sibTransId="{E6F6CF4D-3DFA-40BC-AF03-721447666059}"/>
    <dgm:cxn modelId="{0632A208-0618-4F4D-BAC3-E37C99F9858C}" type="presParOf" srcId="{58020F3B-8948-465D-B233-E1BDF5C8235D}" destId="{8DDAEE71-21D9-4A4E-A56D-49CE9E36DDBF}" srcOrd="0" destOrd="0" presId="urn:microsoft.com/office/officeart/2005/8/layout/chevron2"/>
    <dgm:cxn modelId="{91F360BA-63E4-498F-9064-B1AD3D56CDE9}" type="presParOf" srcId="{8DDAEE71-21D9-4A4E-A56D-49CE9E36DDBF}" destId="{664E29CC-C043-4296-B5AE-66D7FA7A5D8D}" srcOrd="0" destOrd="0" presId="urn:microsoft.com/office/officeart/2005/8/layout/chevron2"/>
    <dgm:cxn modelId="{BD10AE63-1064-4962-82F2-C526FBF8450C}" type="presParOf" srcId="{8DDAEE71-21D9-4A4E-A56D-49CE9E36DDBF}" destId="{19E88E53-DAD7-477D-9395-3386E52F132B}" srcOrd="1" destOrd="0" presId="urn:microsoft.com/office/officeart/2005/8/layout/chevron2"/>
    <dgm:cxn modelId="{F57CF6E7-2913-4A15-9B9E-E3019F4D48A8}" type="presParOf" srcId="{58020F3B-8948-465D-B233-E1BDF5C8235D}" destId="{702E56E9-9A72-4A47-9749-C2DA7B78D4A1}" srcOrd="1" destOrd="0" presId="urn:microsoft.com/office/officeart/2005/8/layout/chevron2"/>
    <dgm:cxn modelId="{94859312-DFF2-43DE-95CA-DC780B5E3B2D}" type="presParOf" srcId="{58020F3B-8948-465D-B233-E1BDF5C8235D}" destId="{D67FBF67-9035-446F-ABB4-E59C2B836084}" srcOrd="2" destOrd="0" presId="urn:microsoft.com/office/officeart/2005/8/layout/chevron2"/>
    <dgm:cxn modelId="{565FAB0C-7861-4179-8302-551EC23CBB8D}" type="presParOf" srcId="{D67FBF67-9035-446F-ABB4-E59C2B836084}" destId="{AC9D5213-8720-46DC-837E-4CA3190730FB}" srcOrd="0" destOrd="0" presId="urn:microsoft.com/office/officeart/2005/8/layout/chevron2"/>
    <dgm:cxn modelId="{20A2FFBA-FB9D-4C15-BFBF-FF3B4BF94E08}" type="presParOf" srcId="{D67FBF67-9035-446F-ABB4-E59C2B836084}" destId="{C4B5BDFF-8739-4E67-A9FE-4622A5F1938A}"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548444-FFBB-4185-81DE-956D72922E6A}" type="datetimeFigureOut">
              <a:rPr lang="en-US" smtClean="0"/>
              <a:pPr/>
              <a:t>5/23/2017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27DA71-2777-4D4E-9E40-ECB6A9D422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international markets: Iraq , Algeria, Saudi Arabia, Italy</a:t>
            </a:r>
          </a:p>
          <a:p>
            <a:endParaRPr lang="en-US" dirty="0" smtClean="0"/>
          </a:p>
          <a:p>
            <a:r>
              <a:rPr lang="en-US" dirty="0" smtClean="0"/>
              <a:t>GMB: </a:t>
            </a:r>
            <a:endParaRPr lang="en-US" dirty="0"/>
          </a:p>
        </p:txBody>
      </p:sp>
      <p:sp>
        <p:nvSpPr>
          <p:cNvPr id="4" name="Slide Number Placeholder 3"/>
          <p:cNvSpPr>
            <a:spLocks noGrp="1"/>
          </p:cNvSpPr>
          <p:nvPr>
            <p:ph type="sldNum" sz="quarter" idx="10"/>
          </p:nvPr>
        </p:nvSpPr>
        <p:spPr/>
        <p:txBody>
          <a:bodyPr/>
          <a:lstStyle/>
          <a:p>
            <a:fld id="{8A27DA71-2777-4D4E-9E40-ECB6A9D42291}"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primary one is  unorganized working area which causes waste of motion and high waiting time, as a result increase the lead time.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other main problem that there is no clear job description  for the employees, which increase variation in performing work, mistakes rate and cost of production.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Finally, as a result of absence of lean culture, non-added value activities consumes worker's time, which also decreased productivity and  negatively affect lead time </a:t>
            </a:r>
            <a:endParaRPr lang="en-US" dirty="0"/>
          </a:p>
        </p:txBody>
      </p:sp>
      <p:sp>
        <p:nvSpPr>
          <p:cNvPr id="4" name="Slide Number Placeholder 3"/>
          <p:cNvSpPr>
            <a:spLocks noGrp="1"/>
          </p:cNvSpPr>
          <p:nvPr>
            <p:ph type="sldNum" sz="quarter" idx="10"/>
          </p:nvPr>
        </p:nvSpPr>
        <p:spPr/>
        <p:txBody>
          <a:bodyPr/>
          <a:lstStyle/>
          <a:p>
            <a:fld id="{8A27DA71-2777-4D4E-9E40-ECB6A9D42291}"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Sec. 1.3: Project Objectives </a:t>
            </a:r>
          </a:p>
          <a:p>
            <a:endParaRPr lang="en-US" dirty="0"/>
          </a:p>
        </p:txBody>
      </p:sp>
      <p:sp>
        <p:nvSpPr>
          <p:cNvPr id="4" name="Slide Number Placeholder 3"/>
          <p:cNvSpPr>
            <a:spLocks noGrp="1"/>
          </p:cNvSpPr>
          <p:nvPr>
            <p:ph type="sldNum" sz="quarter" idx="10"/>
          </p:nvPr>
        </p:nvSpPr>
        <p:spPr/>
        <p:txBody>
          <a:bodyPr/>
          <a:lstStyle/>
          <a:p>
            <a:fld id="{8A27DA71-2777-4D4E-9E40-ECB6A9D42291}"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The difference between discrete and process </a:t>
            </a:r>
            <a:r>
              <a:rPr lang="en-US" dirty="0" err="1" smtClean="0"/>
              <a:t>industry:</a:t>
            </a:r>
            <a:r>
              <a:rPr lang="en-US" sz="1200" kern="1200" dirty="0" err="1" smtClean="0">
                <a:solidFill>
                  <a:schemeClr val="tx1"/>
                </a:solidFill>
                <a:latin typeface="+mn-lt"/>
                <a:ea typeface="+mn-ea"/>
                <a:cs typeface="+mn-cs"/>
              </a:rPr>
              <a:t>Process</a:t>
            </a:r>
            <a:r>
              <a:rPr lang="en-US" sz="1200" kern="1200" dirty="0" smtClean="0">
                <a:solidFill>
                  <a:schemeClr val="tx1"/>
                </a:solidFill>
                <a:latin typeface="+mn-lt"/>
                <a:ea typeface="+mn-ea"/>
                <a:cs typeface="+mn-cs"/>
              </a:rPr>
              <a:t> manufacturing is defined as “production that adds value by mixing, separating, forming, and/or performing chemical reactions, It may be done in either batch or continuous mode"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2- </a:t>
            </a:r>
            <a:r>
              <a:rPr lang="ar-JO"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 Dedicated:</a:t>
            </a:r>
            <a:r>
              <a:rPr lang="en-US" sz="1200" kern="1200" baseline="0" dirty="0" smtClean="0">
                <a:solidFill>
                  <a:schemeClr val="tx1"/>
                </a:solidFill>
                <a:latin typeface="+mn-lt"/>
                <a:ea typeface="+mn-ea"/>
                <a:cs typeface="+mn-cs"/>
              </a:rPr>
              <a:t> </a:t>
            </a:r>
            <a:r>
              <a:rPr lang="ar-JO" sz="1200" kern="1200" baseline="0" dirty="0" smtClean="0">
                <a:solidFill>
                  <a:schemeClr val="tx1"/>
                </a:solidFill>
                <a:latin typeface="+mn-lt"/>
                <a:ea typeface="+mn-ea"/>
                <a:cs typeface="+mn-cs"/>
              </a:rPr>
              <a:t>مخصصة</a:t>
            </a:r>
            <a:r>
              <a:rPr lang="en-US" sz="1200" kern="1200" baseline="0" dirty="0" smtClean="0">
                <a:solidFill>
                  <a:schemeClr val="tx1"/>
                </a:solidFill>
                <a:latin typeface="+mn-lt"/>
                <a:ea typeface="+mn-ea"/>
                <a:cs typeface="+mn-cs"/>
              </a:rPr>
              <a:t>/ Routing: </a:t>
            </a:r>
            <a:r>
              <a:rPr lang="ar-JO" sz="1200" kern="1200" baseline="0" dirty="0" smtClean="0">
                <a:solidFill>
                  <a:schemeClr val="tx1"/>
                </a:solidFill>
                <a:latin typeface="+mn-lt"/>
                <a:ea typeface="+mn-ea"/>
                <a:cs typeface="+mn-cs"/>
              </a:rPr>
              <a:t>مسار </a:t>
            </a:r>
            <a:r>
              <a:rPr lang="en-US" sz="1200" kern="1200" baseline="0" dirty="0" smtClean="0">
                <a:solidFill>
                  <a:schemeClr val="tx1"/>
                </a:solidFill>
                <a:latin typeface="+mn-lt"/>
                <a:ea typeface="+mn-ea"/>
                <a:cs typeface="+mn-cs"/>
              </a:rPr>
              <a:t>/ Changeovers: </a:t>
            </a:r>
            <a:r>
              <a:rPr lang="ar-JO" sz="1200" kern="1200" baseline="0" dirty="0" smtClean="0">
                <a:solidFill>
                  <a:schemeClr val="tx1"/>
                </a:solidFill>
                <a:latin typeface="+mn-lt"/>
                <a:ea typeface="+mn-ea"/>
                <a:cs typeface="+mn-cs"/>
              </a:rPr>
              <a:t>التغيير من نظام معين لآخر</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3- Types of industries:1- </a:t>
            </a:r>
            <a:r>
              <a:rPr lang="ar-JO"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Discrete</a:t>
            </a:r>
            <a:r>
              <a:rPr lang="en-US" sz="1200" kern="1200" baseline="0" dirty="0" smtClean="0">
                <a:solidFill>
                  <a:schemeClr val="tx1"/>
                </a:solidFill>
                <a:latin typeface="+mn-lt"/>
                <a:ea typeface="+mn-ea"/>
                <a:cs typeface="+mn-cs"/>
              </a:rPr>
              <a:t> 2- Continuous 3- Process industries (Discrete + Continuous) (Start as Continuous and then Discrete with activities like </a:t>
            </a:r>
            <a:r>
              <a:rPr lang="en-US" sz="1200" kern="1200" dirty="0" smtClean="0">
                <a:solidFill>
                  <a:schemeClr val="tx1"/>
                </a:solidFill>
                <a:latin typeface="+mn-lt"/>
                <a:ea typeface="+mn-ea"/>
                <a:cs typeface="+mn-cs"/>
              </a:rPr>
              <a:t>shaping, assembling, </a:t>
            </a:r>
            <a:r>
              <a:rPr lang="en-US" sz="1200" kern="1200" dirty="0" err="1" smtClean="0">
                <a:solidFill>
                  <a:schemeClr val="tx1"/>
                </a:solidFill>
                <a:latin typeface="+mn-lt"/>
                <a:ea typeface="+mn-ea"/>
                <a:cs typeface="+mn-cs"/>
              </a:rPr>
              <a:t>ﬁnishing</a:t>
            </a:r>
            <a:r>
              <a:rPr lang="en-US" sz="1200" kern="1200" dirty="0" smtClean="0">
                <a:solidFill>
                  <a:schemeClr val="tx1"/>
                </a:solidFill>
                <a:latin typeface="+mn-lt"/>
                <a:ea typeface="+mn-ea"/>
                <a:cs typeface="+mn-cs"/>
              </a:rPr>
              <a:t>, and packing operations)</a:t>
            </a: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A27DA71-2777-4D4E-9E40-ECB6A9D4229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A27DA71-2777-4D4E-9E40-ECB6A9D42291}"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value stream is defined as all the value-added and non-value added actions required to bring a specific product, service, or combination of products and services, to a customer, including those in the overall supply chain as well as those in internal operations. VSM is an enterprise improvement technique to visualize an entire production processes, representing information and material flow, to improve the production process by identifying waste and its sources. A VSM, both current and future state, is created using a pre-defined set of icons .VSM creates a common language about a production process, enabling more purposeful decisions to improve the value stream </a:t>
            </a:r>
            <a:endParaRPr lang="en-US" dirty="0"/>
          </a:p>
        </p:txBody>
      </p:sp>
      <p:sp>
        <p:nvSpPr>
          <p:cNvPr id="4" name="Slide Number Placeholder 3"/>
          <p:cNvSpPr>
            <a:spLocks noGrp="1"/>
          </p:cNvSpPr>
          <p:nvPr>
            <p:ph type="sldNum" sz="quarter" idx="10"/>
          </p:nvPr>
        </p:nvSpPr>
        <p:spPr/>
        <p:txBody>
          <a:bodyPr/>
          <a:lstStyle/>
          <a:p>
            <a:fld id="{8A27DA71-2777-4D4E-9E40-ECB6A9D42291}"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5S reduces wastes by eliminating the searching for tools because everything is in the right place. Preventive maintenance assures that the tools are ready to use, reducing setup time, and the equipment’s and machines will be running effectively, avoiding unplanned downtime or breakdowns.5s comes from the Japanese words </a:t>
            </a:r>
            <a:r>
              <a:rPr lang="en-US" sz="1200" kern="1200" dirty="0" err="1" smtClean="0">
                <a:solidFill>
                  <a:schemeClr val="tx1"/>
                </a:solidFill>
                <a:latin typeface="+mn-lt"/>
                <a:ea typeface="+mn-ea"/>
                <a:cs typeface="+mn-cs"/>
              </a:rPr>
              <a:t>Seiri</a:t>
            </a:r>
            <a:r>
              <a:rPr lang="en-US" sz="1200" kern="1200" dirty="0" smtClean="0">
                <a:solidFill>
                  <a:schemeClr val="tx1"/>
                </a:solidFill>
                <a:latin typeface="+mn-lt"/>
                <a:ea typeface="+mn-ea"/>
                <a:cs typeface="+mn-cs"/>
              </a:rPr>
              <a:t> (Sort), </a:t>
            </a:r>
            <a:r>
              <a:rPr lang="en-US" sz="1200" kern="1200" dirty="0" err="1" smtClean="0">
                <a:solidFill>
                  <a:schemeClr val="tx1"/>
                </a:solidFill>
                <a:latin typeface="+mn-lt"/>
                <a:ea typeface="+mn-ea"/>
                <a:cs typeface="+mn-cs"/>
              </a:rPr>
              <a:t>Seiton</a:t>
            </a:r>
            <a:r>
              <a:rPr lang="en-US" sz="1200" kern="1200" dirty="0" smtClean="0">
                <a:solidFill>
                  <a:schemeClr val="tx1"/>
                </a:solidFill>
                <a:latin typeface="+mn-lt"/>
                <a:ea typeface="+mn-ea"/>
                <a:cs typeface="+mn-cs"/>
              </a:rPr>
              <a:t> (Straighten), </a:t>
            </a:r>
            <a:r>
              <a:rPr lang="en-US" sz="1200" kern="1200" dirty="0" err="1" smtClean="0">
                <a:solidFill>
                  <a:schemeClr val="tx1"/>
                </a:solidFill>
                <a:latin typeface="+mn-lt"/>
                <a:ea typeface="+mn-ea"/>
                <a:cs typeface="+mn-cs"/>
              </a:rPr>
              <a:t>Seiso</a:t>
            </a:r>
            <a:r>
              <a:rPr lang="en-US" sz="1200" kern="1200" dirty="0" smtClean="0">
                <a:solidFill>
                  <a:schemeClr val="tx1"/>
                </a:solidFill>
                <a:latin typeface="+mn-lt"/>
                <a:ea typeface="+mn-ea"/>
                <a:cs typeface="+mn-cs"/>
              </a:rPr>
              <a:t> (Shine and Sweep), </a:t>
            </a:r>
            <a:r>
              <a:rPr lang="en-US" sz="1200" kern="1200" dirty="0" err="1" smtClean="0">
                <a:solidFill>
                  <a:schemeClr val="tx1"/>
                </a:solidFill>
                <a:latin typeface="+mn-lt"/>
                <a:ea typeface="+mn-ea"/>
                <a:cs typeface="+mn-cs"/>
              </a:rPr>
              <a:t>Shitsuke</a:t>
            </a:r>
            <a:r>
              <a:rPr lang="en-US" sz="1200" kern="1200" dirty="0" smtClean="0">
                <a:solidFill>
                  <a:schemeClr val="tx1"/>
                </a:solidFill>
                <a:latin typeface="+mn-lt"/>
                <a:ea typeface="+mn-ea"/>
                <a:cs typeface="+mn-cs"/>
              </a:rPr>
              <a:t> (Standardize), and </a:t>
            </a:r>
            <a:r>
              <a:rPr lang="en-US" sz="1200" kern="1200" dirty="0" err="1" smtClean="0">
                <a:solidFill>
                  <a:schemeClr val="tx1"/>
                </a:solidFill>
                <a:latin typeface="+mn-lt"/>
                <a:ea typeface="+mn-ea"/>
                <a:cs typeface="+mn-cs"/>
              </a:rPr>
              <a:t>Seiketsu</a:t>
            </a:r>
            <a:r>
              <a:rPr lang="en-US" sz="1200" kern="1200" dirty="0" smtClean="0">
                <a:solidFill>
                  <a:schemeClr val="tx1"/>
                </a:solidFill>
                <a:latin typeface="+mn-lt"/>
                <a:ea typeface="+mn-ea"/>
                <a:cs typeface="+mn-cs"/>
              </a:rPr>
              <a:t> (Sustain).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The 5S.s are some rules for work place organization which aim to organize each worker’s work area for maximum efficiency</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Use PDCA (plan, do, check, act), or “Deming cycle” to implement 5S.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This is a never-ending process and has to follow a process approach: Establish program  plan for each phase from 5S(Sort, Set in order, Shine, Stabilize, Sustain).Start of the </a:t>
            </a:r>
            <a:r>
              <a:rPr lang="en-US" sz="1200" kern="1200" dirty="0" err="1" smtClean="0">
                <a:solidFill>
                  <a:schemeClr val="tx1"/>
                </a:solidFill>
                <a:latin typeface="+mn-lt"/>
                <a:ea typeface="+mn-ea"/>
                <a:cs typeface="+mn-cs"/>
              </a:rPr>
              <a:t>program,The</a:t>
            </a:r>
            <a:r>
              <a:rPr lang="en-US" sz="1200" kern="1200" dirty="0" smtClean="0">
                <a:solidFill>
                  <a:schemeClr val="tx1"/>
                </a:solidFill>
                <a:latin typeface="+mn-lt"/>
                <a:ea typeface="+mn-ea"/>
                <a:cs typeface="+mn-cs"/>
              </a:rPr>
              <a:t> expected  result of 5S is </a:t>
            </a:r>
            <a:r>
              <a:rPr lang="en-US" sz="1200" kern="1200" dirty="0" err="1" smtClean="0">
                <a:solidFill>
                  <a:schemeClr val="tx1"/>
                </a:solidFill>
                <a:latin typeface="+mn-lt"/>
                <a:ea typeface="+mn-ea"/>
                <a:cs typeface="+mn-cs"/>
              </a:rPr>
              <a:t>evaluated.Corrective</a:t>
            </a:r>
            <a:r>
              <a:rPr lang="en-US" sz="1200" kern="1200" dirty="0" smtClean="0">
                <a:solidFill>
                  <a:schemeClr val="tx1"/>
                </a:solidFill>
                <a:latin typeface="+mn-lt"/>
                <a:ea typeface="+mn-ea"/>
                <a:cs typeface="+mn-cs"/>
              </a:rPr>
              <a:t> and preventive actions taken.</a:t>
            </a:r>
          </a:p>
          <a:p>
            <a:endParaRPr lang="en-US" dirty="0"/>
          </a:p>
        </p:txBody>
      </p:sp>
      <p:sp>
        <p:nvSpPr>
          <p:cNvPr id="4" name="Slide Number Placeholder 3"/>
          <p:cNvSpPr>
            <a:spLocks noGrp="1"/>
          </p:cNvSpPr>
          <p:nvPr>
            <p:ph type="sldNum" sz="quarter" idx="10"/>
          </p:nvPr>
        </p:nvSpPr>
        <p:spPr/>
        <p:txBody>
          <a:bodyPr/>
          <a:lstStyle/>
          <a:p>
            <a:fld id="{8A27DA71-2777-4D4E-9E40-ECB6A9D42291}"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242D658-FEE2-4F40-B10E-629737CA9E7D}" type="datetime1">
              <a:rPr lang="en-US" smtClean="0"/>
              <a:pPr/>
              <a:t>5/23/2017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1762C2-15CC-4352-BAF9-CBF62B25881A}" type="datetime1">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D06CA0C-5943-4FE9-8693-40A6BA860F49}" type="datetime1">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A4CD9CE-DED1-4666-875F-CC2D10A39E41}" type="datetime1">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151FB12-EEC4-40CC-9AF1-5133C0E92DC3}" type="datetime1">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269FFE-1DAF-4DED-887C-0DB657C6F85F}" type="datetime1">
              <a:rPr lang="en-US" smtClean="0"/>
              <a:pPr/>
              <a:t>5/23/2017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193C673-CD12-4714-81B2-88C0CE65240D}" type="datetime1">
              <a:rPr lang="en-US" smtClean="0"/>
              <a:pPr/>
              <a:t>5/23/2017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E5488F9-9972-4268-8935-991F66B0F1C8}" type="datetime1">
              <a:rPr lang="en-US" smtClean="0"/>
              <a:pPr/>
              <a:t>5/23/2017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9BCACB4-C34B-4FC9-939A-83C735F5EF10}" type="datetime1">
              <a:rPr lang="en-US" smtClean="0"/>
              <a:pPr/>
              <a:t>5/23/2017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B3A090D-238B-40FB-A778-C72853DD81FC}" type="datetime1">
              <a:rPr lang="en-US" smtClean="0"/>
              <a:pPr/>
              <a:t>5/23/2017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9C79D84-522F-472C-B88A-AC95AC554D81}" type="datetime1">
              <a:rPr lang="en-US" smtClean="0"/>
              <a:pPr/>
              <a:t>5/23/2017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6C6BB7C-0BC8-4499-B40D-536F7CE64A41}" type="datetime1">
              <a:rPr lang="en-US" smtClean="0"/>
              <a:pPr/>
              <a:t>5/23/2017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762000"/>
            <a:ext cx="7772400" cy="2515562"/>
          </a:xfrm>
        </p:spPr>
        <p:txBody>
          <a:bodyPr>
            <a:noAutofit/>
          </a:bodyPr>
          <a:lstStyle/>
          <a:p>
            <a:pPr algn="ctr"/>
            <a:r>
              <a:rPr lang="en-US" sz="2800" dirty="0" smtClean="0">
                <a:solidFill>
                  <a:schemeClr val="tx1"/>
                </a:solidFill>
              </a:rPr>
              <a:t/>
            </a:r>
            <a:br>
              <a:rPr lang="en-US" sz="2800" dirty="0" smtClean="0">
                <a:solidFill>
                  <a:schemeClr val="tx1"/>
                </a:solidFill>
              </a:rPr>
            </a:br>
            <a:r>
              <a:rPr lang="en-US" sz="2800" dirty="0" smtClean="0">
                <a:solidFill>
                  <a:schemeClr val="tx1"/>
                </a:solidFill>
              </a:rPr>
              <a:t>An-</a:t>
            </a:r>
            <a:r>
              <a:rPr lang="en-US" sz="2800" dirty="0" err="1" smtClean="0">
                <a:solidFill>
                  <a:schemeClr val="tx1"/>
                </a:solidFill>
              </a:rPr>
              <a:t>Najah</a:t>
            </a:r>
            <a:r>
              <a:rPr lang="en-US" sz="2800" dirty="0" smtClean="0">
                <a:solidFill>
                  <a:schemeClr val="tx1"/>
                </a:solidFill>
              </a:rPr>
              <a:t> National University</a:t>
            </a:r>
            <a:br>
              <a:rPr lang="en-US" sz="2800" dirty="0" smtClean="0">
                <a:solidFill>
                  <a:schemeClr val="tx1"/>
                </a:solidFill>
              </a:rPr>
            </a:br>
            <a:r>
              <a:rPr lang="en-US" sz="2800" dirty="0" smtClean="0">
                <a:solidFill>
                  <a:schemeClr val="tx1"/>
                </a:solidFill>
              </a:rPr>
              <a:t/>
            </a:r>
            <a:br>
              <a:rPr lang="en-US" sz="2800" dirty="0" smtClean="0">
                <a:solidFill>
                  <a:schemeClr val="tx1"/>
                </a:solidFill>
              </a:rPr>
            </a:br>
            <a:r>
              <a:rPr lang="en-US" sz="2800" dirty="0" smtClean="0">
                <a:solidFill>
                  <a:schemeClr val="tx1"/>
                </a:solidFill>
              </a:rPr>
              <a:t>      Faculty of Engineering &amp; Information Technology</a:t>
            </a:r>
            <a:br>
              <a:rPr lang="en-US" sz="2800" dirty="0" smtClean="0">
                <a:solidFill>
                  <a:schemeClr val="tx1"/>
                </a:solidFill>
              </a:rPr>
            </a:br>
            <a:r>
              <a:rPr lang="en-US" sz="2800" dirty="0" smtClean="0">
                <a:solidFill>
                  <a:schemeClr val="tx1"/>
                </a:solidFill>
              </a:rPr>
              <a:t/>
            </a:r>
            <a:br>
              <a:rPr lang="en-US" sz="2800" dirty="0" smtClean="0">
                <a:solidFill>
                  <a:schemeClr val="tx1"/>
                </a:solidFill>
              </a:rPr>
            </a:br>
            <a:r>
              <a:rPr lang="en-US" sz="2800" dirty="0" smtClean="0">
                <a:solidFill>
                  <a:schemeClr val="tx1"/>
                </a:solidFill>
              </a:rPr>
              <a:t>       Industrial Engineering Department</a:t>
            </a:r>
            <a:br>
              <a:rPr lang="en-US" sz="2800" dirty="0" smtClean="0">
                <a:solidFill>
                  <a:schemeClr val="tx1"/>
                </a:solidFill>
              </a:rPr>
            </a:br>
            <a:endParaRPr lang="en-US" sz="2800" dirty="0">
              <a:solidFill>
                <a:schemeClr val="tx1"/>
              </a:solidFill>
            </a:endParaRPr>
          </a:p>
        </p:txBody>
      </p:sp>
      <p:sp>
        <p:nvSpPr>
          <p:cNvPr id="3" name="Subtitle 2"/>
          <p:cNvSpPr>
            <a:spLocks noGrp="1"/>
          </p:cNvSpPr>
          <p:nvPr>
            <p:ph type="subTitle" idx="1"/>
          </p:nvPr>
        </p:nvSpPr>
        <p:spPr>
          <a:xfrm>
            <a:off x="533400" y="3124200"/>
            <a:ext cx="7924800" cy="1905000"/>
          </a:xfrm>
        </p:spPr>
        <p:txBody>
          <a:bodyPr>
            <a:normAutofit/>
          </a:bodyPr>
          <a:lstStyle/>
          <a:p>
            <a:pPr algn="ctr"/>
            <a:r>
              <a:rPr lang="en-US" sz="2800" dirty="0" smtClean="0">
                <a:solidFill>
                  <a:schemeClr val="tx1"/>
                </a:solidFill>
              </a:rPr>
              <a:t>Applying Lean Tools and Developing Improvements at Palkarm Factory</a:t>
            </a:r>
            <a:br>
              <a:rPr lang="en-US" sz="2800" dirty="0" smtClean="0">
                <a:solidFill>
                  <a:schemeClr val="tx1"/>
                </a:solidFill>
              </a:rPr>
            </a:br>
            <a:endParaRPr lang="ar-JO" sz="2800" dirty="0" smtClean="0">
              <a:solidFill>
                <a:schemeClr val="tx1"/>
              </a:solidFill>
            </a:endParaRPr>
          </a:p>
          <a:p>
            <a:pPr algn="ctr"/>
            <a:r>
              <a:rPr lang="en-US" sz="2400" dirty="0" smtClean="0">
                <a:solidFill>
                  <a:schemeClr val="tx1"/>
                </a:solidFill>
              </a:rPr>
              <a:t>Supervisor: Eng. Tamer Had</a:t>
            </a:r>
            <a:r>
              <a:rPr lang="en-GB" sz="2400" dirty="0" smtClean="0">
                <a:solidFill>
                  <a:schemeClr val="tx1"/>
                </a:solidFill>
              </a:rPr>
              <a:t>d</a:t>
            </a:r>
            <a:r>
              <a:rPr lang="en-US" sz="2400" dirty="0" smtClean="0">
                <a:solidFill>
                  <a:schemeClr val="tx1"/>
                </a:solidFill>
              </a:rPr>
              <a:t>ad</a:t>
            </a:r>
          </a:p>
          <a:p>
            <a:pPr algn="ctr"/>
            <a:endParaRPr lang="en-US" dirty="0">
              <a:solidFill>
                <a:schemeClr val="tx1"/>
              </a:solidFill>
            </a:endParaRPr>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product characteristics</a:t>
            </a:r>
          </a:p>
          <a:p>
            <a:endParaRPr lang="en-US" dirty="0"/>
          </a:p>
        </p:txBody>
      </p:sp>
      <p:sp>
        <p:nvSpPr>
          <p:cNvPr id="3" name="Title 2"/>
          <p:cNvSpPr>
            <a:spLocks noGrp="1"/>
          </p:cNvSpPr>
          <p:nvPr>
            <p:ph type="title"/>
          </p:nvPr>
        </p:nvSpPr>
        <p:spPr/>
        <p:txBody>
          <a:bodyPr>
            <a:normAutofit fontScale="90000"/>
          </a:bodyPr>
          <a:lstStyle/>
          <a:p>
            <a:r>
              <a:rPr lang="en-US" dirty="0" smtClean="0"/>
              <a:t>The Production Process</a:t>
            </a:r>
            <a:r>
              <a:rPr lang="en-US" sz="6000" dirty="0" smtClean="0"/>
              <a:t/>
            </a:r>
            <a:br>
              <a:rPr lang="en-US" sz="6000" dirty="0" smtClean="0"/>
            </a:br>
            <a:r>
              <a:rPr lang="en-US" sz="4400" dirty="0" smtClean="0"/>
              <a:t> </a:t>
            </a:r>
            <a:r>
              <a:rPr lang="en-US" sz="3100" dirty="0" smtClean="0"/>
              <a:t>The Effects Of The Classification On Lean</a:t>
            </a:r>
            <a:endParaRPr lang="en-US" sz="3100" dirty="0"/>
          </a:p>
        </p:txBody>
      </p:sp>
      <p:pic>
        <p:nvPicPr>
          <p:cNvPr id="5" name="Picture 4" descr="4.PNG"/>
          <p:cNvPicPr>
            <a:picLocks noChangeAspect="1"/>
          </p:cNvPicPr>
          <p:nvPr/>
        </p:nvPicPr>
        <p:blipFill>
          <a:blip r:embed="rId2"/>
          <a:stretch>
            <a:fillRect/>
          </a:stretch>
        </p:blipFill>
        <p:spPr>
          <a:xfrm>
            <a:off x="1676400" y="2133600"/>
            <a:ext cx="5723033" cy="3733800"/>
          </a:xfrm>
          <a:prstGeom prst="rect">
            <a:avLst/>
          </a:prstGeom>
        </p:spPr>
      </p:pic>
      <p:sp>
        <p:nvSpPr>
          <p:cNvPr id="6" name="شكل بيضاوي 5"/>
          <p:cNvSpPr/>
          <p:nvPr/>
        </p:nvSpPr>
        <p:spPr>
          <a:xfrm>
            <a:off x="3124200" y="2362200"/>
            <a:ext cx="1143000" cy="762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عنصر نائب لرقم الشريحة 6"/>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process characteristics</a:t>
            </a:r>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The Production Process</a:t>
            </a:r>
            <a:r>
              <a:rPr lang="en-US" sz="8000" dirty="0" smtClean="0"/>
              <a:t/>
            </a:r>
            <a:br>
              <a:rPr lang="en-US" sz="8000" dirty="0" smtClean="0"/>
            </a:br>
            <a:r>
              <a:rPr lang="en-US" sz="3100" dirty="0" smtClean="0"/>
              <a:t>The Effects Of The Classification On Lean</a:t>
            </a:r>
            <a:endParaRPr lang="en-US" sz="3100" dirty="0"/>
          </a:p>
        </p:txBody>
      </p:sp>
      <p:pic>
        <p:nvPicPr>
          <p:cNvPr id="4" name="Picture 3" descr="5.PNG"/>
          <p:cNvPicPr>
            <a:picLocks noChangeAspect="1"/>
          </p:cNvPicPr>
          <p:nvPr/>
        </p:nvPicPr>
        <p:blipFill>
          <a:blip r:embed="rId2"/>
          <a:stretch>
            <a:fillRect/>
          </a:stretch>
        </p:blipFill>
        <p:spPr>
          <a:xfrm>
            <a:off x="1295400" y="1981200"/>
            <a:ext cx="5934851" cy="3613845"/>
          </a:xfrm>
          <a:prstGeom prst="rect">
            <a:avLst/>
          </a:prstGeom>
        </p:spPr>
      </p:pic>
      <p:sp>
        <p:nvSpPr>
          <p:cNvPr id="5" name="شكل بيضاوي 4"/>
          <p:cNvSpPr/>
          <p:nvPr/>
        </p:nvSpPr>
        <p:spPr>
          <a:xfrm>
            <a:off x="5638800" y="4267200"/>
            <a:ext cx="1143000" cy="762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عنصر نائب لرقم الشريحة 5"/>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Universally applicable tools</a:t>
            </a:r>
          </a:p>
          <a:p>
            <a:pPr>
              <a:buFont typeface="Wingdings" pitchFamily="2" charset="2"/>
              <a:buChar char="ü"/>
            </a:pPr>
            <a:r>
              <a:rPr lang="en-US" dirty="0" smtClean="0">
                <a:solidFill>
                  <a:srgbClr val="FF0000"/>
                </a:solidFill>
              </a:rPr>
              <a:t>Value Stream Mapping</a:t>
            </a:r>
          </a:p>
          <a:p>
            <a:pPr>
              <a:buFont typeface="Wingdings" pitchFamily="2" charset="2"/>
              <a:buChar char="ü"/>
            </a:pPr>
            <a:r>
              <a:rPr lang="en-US" dirty="0" smtClean="0">
                <a:solidFill>
                  <a:srgbClr val="FF0000"/>
                </a:solidFill>
              </a:rPr>
              <a:t>5 S</a:t>
            </a:r>
          </a:p>
          <a:p>
            <a:pPr>
              <a:buFont typeface="Wingdings" pitchFamily="2" charset="2"/>
              <a:buChar char="ü"/>
            </a:pPr>
            <a:r>
              <a:rPr lang="en-US" dirty="0" smtClean="0"/>
              <a:t>Work Standardization</a:t>
            </a:r>
          </a:p>
          <a:p>
            <a:pPr>
              <a:buFont typeface="Wingdings" pitchFamily="2" charset="2"/>
              <a:buChar char="ü"/>
            </a:pPr>
            <a:r>
              <a:rPr lang="en-US" dirty="0" smtClean="0"/>
              <a:t>Visual systems</a:t>
            </a:r>
          </a:p>
          <a:p>
            <a:pPr>
              <a:buFont typeface="Wingdings" pitchFamily="2" charset="2"/>
              <a:buChar char="ü"/>
            </a:pPr>
            <a:r>
              <a:rPr lang="en-US" dirty="0" smtClean="0"/>
              <a:t>Kaizen</a:t>
            </a:r>
          </a:p>
          <a:p>
            <a:pPr>
              <a:buNone/>
            </a:pPr>
            <a:endParaRPr lang="en-US" dirty="0" smtClean="0"/>
          </a:p>
          <a:p>
            <a:r>
              <a:rPr lang="en-US" dirty="0" smtClean="0"/>
              <a:t>These tools offer the potential for </a:t>
            </a:r>
            <a:r>
              <a:rPr lang="en-US" dirty="0" smtClean="0">
                <a:solidFill>
                  <a:srgbClr val="00B050"/>
                </a:solidFill>
              </a:rPr>
              <a:t>significant gains</a:t>
            </a:r>
            <a:r>
              <a:rPr lang="en-US" dirty="0" smtClean="0"/>
              <a:t> with relatively </a:t>
            </a:r>
            <a:r>
              <a:rPr lang="en-US" dirty="0" smtClean="0">
                <a:solidFill>
                  <a:srgbClr val="00B050"/>
                </a:solidFill>
              </a:rPr>
              <a:t>low investment</a:t>
            </a:r>
            <a:endParaRPr lang="en-US" dirty="0">
              <a:solidFill>
                <a:srgbClr val="00B050"/>
              </a:solidFill>
            </a:endParaRPr>
          </a:p>
        </p:txBody>
      </p:sp>
      <p:sp>
        <p:nvSpPr>
          <p:cNvPr id="3" name="Title 2"/>
          <p:cNvSpPr>
            <a:spLocks noGrp="1"/>
          </p:cNvSpPr>
          <p:nvPr>
            <p:ph type="title"/>
          </p:nvPr>
        </p:nvSpPr>
        <p:spPr/>
        <p:txBody>
          <a:bodyPr>
            <a:normAutofit/>
          </a:bodyPr>
          <a:lstStyle/>
          <a:p>
            <a:r>
              <a:rPr lang="en-US" sz="3700" dirty="0" smtClean="0"/>
              <a:t>The Production Process</a:t>
            </a:r>
            <a:br>
              <a:rPr lang="en-US" sz="3700" dirty="0" smtClean="0"/>
            </a:br>
            <a:r>
              <a:rPr lang="en-US" sz="3100" dirty="0" smtClean="0"/>
              <a:t>The Suitable Lean Tools</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effectLst>
                  <a:outerShdw blurRad="38100" dist="38100" dir="2700000" algn="tl">
                    <a:srgbClr val="000000">
                      <a:alpha val="43137"/>
                    </a:srgbClr>
                  </a:outerShdw>
                </a:effectLst>
              </a:rPr>
              <a:t>Data Collection</a:t>
            </a:r>
          </a:p>
          <a:p>
            <a:pPr>
              <a:buFont typeface="Wingdings" pitchFamily="2" charset="2"/>
              <a:buChar char="ü"/>
            </a:pPr>
            <a:r>
              <a:rPr lang="en-US" dirty="0" smtClean="0"/>
              <a:t>Visit the factory</a:t>
            </a:r>
          </a:p>
          <a:p>
            <a:pPr>
              <a:buFont typeface="Wingdings" pitchFamily="2" charset="2"/>
              <a:buChar char="ü"/>
            </a:pPr>
            <a:r>
              <a:rPr lang="en-US" dirty="0" smtClean="0"/>
              <a:t>Interviews with the workers</a:t>
            </a:r>
          </a:p>
          <a:p>
            <a:pPr>
              <a:buFont typeface="Wingdings" pitchFamily="2" charset="2"/>
              <a:buChar char="ü"/>
            </a:pPr>
            <a:r>
              <a:rPr lang="en-US" dirty="0" smtClean="0"/>
              <a:t>Historical data</a:t>
            </a:r>
          </a:p>
          <a:p>
            <a:pPr>
              <a:buFont typeface="Wingdings" pitchFamily="2" charset="2"/>
              <a:buChar char="ü"/>
            </a:pPr>
            <a:r>
              <a:rPr lang="en-US" dirty="0" smtClean="0"/>
              <a:t>Cosmetics standards</a:t>
            </a:r>
          </a:p>
          <a:p>
            <a:pPr>
              <a:buNone/>
            </a:pPr>
            <a:endParaRPr lang="en-US" dirty="0" smtClean="0"/>
          </a:p>
          <a:p>
            <a:r>
              <a:rPr lang="en-US" b="1" dirty="0" smtClean="0">
                <a:effectLst>
                  <a:outerShdw blurRad="38100" dist="38100" dir="2700000" algn="tl">
                    <a:srgbClr val="000000">
                      <a:alpha val="43137"/>
                    </a:srgbClr>
                  </a:outerShdw>
                </a:effectLst>
              </a:rPr>
              <a:t>Process flow chart</a:t>
            </a:r>
          </a:p>
          <a:p>
            <a:pPr>
              <a:buFont typeface="Wingdings" pitchFamily="2" charset="2"/>
              <a:buChar char="ü"/>
            </a:pPr>
            <a:r>
              <a:rPr lang="en-US" dirty="0" smtClean="0"/>
              <a:t>To identify the several stages and their sequence in the industrial process</a:t>
            </a:r>
          </a:p>
          <a:p>
            <a:pPr>
              <a:buFont typeface="Wingdings" pitchFamily="2" charset="2"/>
              <a:buChar char="ü"/>
            </a:pPr>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normAutofit/>
          </a:bodyPr>
          <a:lstStyle/>
          <a:p>
            <a:r>
              <a:rPr lang="en-US" dirty="0" smtClean="0"/>
              <a:t>The Methodology</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00B050"/>
                </a:solidFill>
              </a:rPr>
              <a:t>Value-added</a:t>
            </a:r>
            <a:r>
              <a:rPr lang="en-US" dirty="0" smtClean="0"/>
              <a:t> &amp; </a:t>
            </a:r>
            <a:r>
              <a:rPr lang="en-US" dirty="0" smtClean="0">
                <a:solidFill>
                  <a:srgbClr val="FF0000"/>
                </a:solidFill>
              </a:rPr>
              <a:t>Non-value added</a:t>
            </a:r>
            <a:r>
              <a:rPr lang="en-US" dirty="0" smtClean="0"/>
              <a:t> activities</a:t>
            </a:r>
          </a:p>
          <a:p>
            <a:r>
              <a:rPr lang="en-US" dirty="0" smtClean="0"/>
              <a:t>To: Visualize an entire production processes</a:t>
            </a:r>
          </a:p>
          <a:p>
            <a:pPr>
              <a:buNone/>
            </a:pPr>
            <a:endParaRPr lang="en-US" dirty="0" smtClean="0"/>
          </a:p>
          <a:p>
            <a:r>
              <a:rPr lang="en-US" dirty="0" smtClean="0"/>
              <a:t>Helps in:</a:t>
            </a:r>
          </a:p>
          <a:p>
            <a:pPr>
              <a:buFont typeface="Wingdings" pitchFamily="2" charset="2"/>
              <a:buChar char="v"/>
            </a:pPr>
            <a:r>
              <a:rPr lang="en-US" dirty="0" smtClean="0"/>
              <a:t>Identifying waste and its sources</a:t>
            </a:r>
          </a:p>
          <a:p>
            <a:pPr>
              <a:buFont typeface="Wingdings" pitchFamily="2" charset="2"/>
              <a:buChar char="v"/>
            </a:pPr>
            <a:r>
              <a:rPr lang="en-US" dirty="0" smtClean="0"/>
              <a:t>Creates a common language about a production process</a:t>
            </a:r>
          </a:p>
          <a:p>
            <a:pPr>
              <a:buFont typeface="Wingdings" pitchFamily="2" charset="2"/>
              <a:buChar char="v"/>
            </a:pPr>
            <a:endParaRPr lang="en-US" dirty="0" smtClean="0"/>
          </a:p>
          <a:p>
            <a:r>
              <a:rPr lang="en-US" dirty="0" smtClean="0"/>
              <a:t>Current state</a:t>
            </a:r>
          </a:p>
          <a:p>
            <a:endParaRPr lang="en-US" dirty="0"/>
          </a:p>
        </p:txBody>
      </p:sp>
      <p:sp>
        <p:nvSpPr>
          <p:cNvPr id="3" name="Title 2"/>
          <p:cNvSpPr>
            <a:spLocks noGrp="1"/>
          </p:cNvSpPr>
          <p:nvPr>
            <p:ph type="title"/>
          </p:nvPr>
        </p:nvSpPr>
        <p:spPr/>
        <p:txBody>
          <a:bodyPr>
            <a:normAutofit/>
          </a:bodyPr>
          <a:lstStyle/>
          <a:p>
            <a:r>
              <a:rPr lang="en-US" dirty="0" smtClean="0"/>
              <a:t>The Methodology</a:t>
            </a:r>
            <a:br>
              <a:rPr lang="en-US" dirty="0" smtClean="0"/>
            </a:br>
            <a:r>
              <a:rPr lang="en-US" sz="2800" dirty="0" smtClean="0"/>
              <a:t>Value Stream Mapping (VSM)</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5S.PNG"/>
          <p:cNvPicPr>
            <a:picLocks noGrp="1" noChangeAspect="1"/>
          </p:cNvPicPr>
          <p:nvPr>
            <p:ph idx="1"/>
          </p:nvPr>
        </p:nvPicPr>
        <p:blipFill>
          <a:blip r:embed="rId3"/>
          <a:stretch>
            <a:fillRect/>
          </a:stretch>
        </p:blipFill>
        <p:spPr>
          <a:xfrm>
            <a:off x="1828800" y="1701436"/>
            <a:ext cx="5562600" cy="4142108"/>
          </a:xfrm>
        </p:spPr>
      </p:pic>
      <p:sp>
        <p:nvSpPr>
          <p:cNvPr id="3" name="Title 2"/>
          <p:cNvSpPr>
            <a:spLocks noGrp="1"/>
          </p:cNvSpPr>
          <p:nvPr>
            <p:ph type="title"/>
          </p:nvPr>
        </p:nvSpPr>
        <p:spPr/>
        <p:txBody>
          <a:bodyPr>
            <a:normAutofit/>
          </a:bodyPr>
          <a:lstStyle/>
          <a:p>
            <a:r>
              <a:rPr lang="en-US" dirty="0" smtClean="0"/>
              <a:t>The Methodology</a:t>
            </a:r>
            <a:br>
              <a:rPr lang="en-US" dirty="0" smtClean="0"/>
            </a:br>
            <a:r>
              <a:rPr lang="en-US" sz="2800" dirty="0" smtClean="0"/>
              <a:t>Workplace organization “5s”</a:t>
            </a:r>
            <a:endParaRPr lang="en-US"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525963"/>
          </a:xfrm>
        </p:spPr>
        <p:txBody>
          <a:bodyPr>
            <a:normAutofit fontScale="92500" lnSpcReduction="10000"/>
          </a:bodyPr>
          <a:lstStyle/>
          <a:p>
            <a:pPr lvl="0"/>
            <a:r>
              <a:rPr lang="en-US" dirty="0" smtClean="0"/>
              <a:t>work area assessment for all items (equipment ,tools, materials).</a:t>
            </a:r>
          </a:p>
          <a:p>
            <a:pPr lvl="0"/>
            <a:endParaRPr lang="en-US" dirty="0" smtClean="0"/>
          </a:p>
          <a:p>
            <a:r>
              <a:rPr lang="en-US" dirty="0" smtClean="0"/>
              <a:t>developing Criteria for removing un necessary items.</a:t>
            </a:r>
          </a:p>
          <a:p>
            <a:endParaRPr lang="en-US" dirty="0" smtClean="0"/>
          </a:p>
          <a:p>
            <a:r>
              <a:rPr lang="en-US" dirty="0" smtClean="0"/>
              <a:t>take photos for current state.</a:t>
            </a:r>
          </a:p>
          <a:p>
            <a:endParaRPr lang="en-US" dirty="0" smtClean="0"/>
          </a:p>
          <a:p>
            <a:r>
              <a:rPr lang="en-US" dirty="0" smtClean="0"/>
              <a:t>tags all un necessary item.</a:t>
            </a:r>
          </a:p>
          <a:p>
            <a:endParaRPr lang="en-US" dirty="0" smtClean="0"/>
          </a:p>
          <a:p>
            <a:r>
              <a:rPr lang="en-US" dirty="0" smtClean="0"/>
              <a:t>Choosing holding area for the tagged items.</a:t>
            </a:r>
          </a:p>
          <a:p>
            <a:endParaRPr lang="en-US" dirty="0"/>
          </a:p>
        </p:txBody>
      </p:sp>
      <p:sp>
        <p:nvSpPr>
          <p:cNvPr id="3" name="Title 2"/>
          <p:cNvSpPr>
            <a:spLocks noGrp="1"/>
          </p:cNvSpPr>
          <p:nvPr>
            <p:ph type="title"/>
          </p:nvPr>
        </p:nvSpPr>
        <p:spPr/>
        <p:txBody>
          <a:bodyPr>
            <a:normAutofit fontScale="90000"/>
          </a:bodyPr>
          <a:lstStyle/>
          <a:p>
            <a:r>
              <a:rPr lang="en-US" dirty="0" smtClean="0"/>
              <a:t>The Methodology</a:t>
            </a:r>
            <a:br>
              <a:rPr lang="en-US" dirty="0" smtClean="0"/>
            </a:br>
            <a:r>
              <a:rPr lang="en-US" sz="4400" dirty="0" smtClean="0"/>
              <a:t> </a:t>
            </a:r>
            <a:r>
              <a:rPr lang="en-US" sz="3100" dirty="0" smtClean="0"/>
              <a:t>Sorting</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lvl="0"/>
            <a:r>
              <a:rPr lang="en-US" sz="2500" dirty="0" smtClean="0"/>
              <a:t>Assist all items had already passed the sort step by usage frequency criteria.</a:t>
            </a:r>
          </a:p>
          <a:p>
            <a:pPr lvl="0">
              <a:buNone/>
            </a:pPr>
            <a:endParaRPr lang="en-US" sz="2500" dirty="0" smtClean="0"/>
          </a:p>
          <a:p>
            <a:r>
              <a:rPr lang="en-US" sz="2500" dirty="0" smtClean="0"/>
              <a:t>Determine the best place for each item.</a:t>
            </a:r>
          </a:p>
          <a:p>
            <a:endParaRPr lang="en-US" sz="2500" dirty="0" smtClean="0"/>
          </a:p>
          <a:p>
            <a:r>
              <a:rPr lang="en-US" sz="2500" dirty="0" smtClean="0"/>
              <a:t>Decide the needed amount. </a:t>
            </a:r>
          </a:p>
          <a:p>
            <a:pPr>
              <a:buNone/>
            </a:pPr>
            <a:r>
              <a:rPr lang="en-US" sz="2500" dirty="0" smtClean="0"/>
              <a:t> </a:t>
            </a:r>
          </a:p>
          <a:p>
            <a:r>
              <a:rPr lang="en-US" sz="2500" dirty="0" smtClean="0"/>
              <a:t>Decide who is responsible for each item. </a:t>
            </a:r>
          </a:p>
          <a:p>
            <a:endParaRPr lang="en-US" sz="2500" dirty="0" smtClean="0"/>
          </a:p>
          <a:p>
            <a:pPr fontAlgn="base" hangingPunct="0"/>
            <a:r>
              <a:rPr lang="en-US" sz="2500" dirty="0" smtClean="0"/>
              <a:t>use color coding system to  outlines areas and labels to identify these areas.</a:t>
            </a:r>
          </a:p>
          <a:p>
            <a:pPr>
              <a:buNone/>
            </a:pPr>
            <a:endParaRPr lang="en-US" dirty="0"/>
          </a:p>
        </p:txBody>
      </p:sp>
      <p:sp>
        <p:nvSpPr>
          <p:cNvPr id="3" name="عنوان 2"/>
          <p:cNvSpPr>
            <a:spLocks noGrp="1"/>
          </p:cNvSpPr>
          <p:nvPr>
            <p:ph type="title"/>
          </p:nvPr>
        </p:nvSpPr>
        <p:spPr/>
        <p:txBody>
          <a:bodyPr>
            <a:normAutofit fontScale="90000"/>
          </a:bodyPr>
          <a:lstStyle/>
          <a:p>
            <a:r>
              <a:rPr lang="en-US" dirty="0" smtClean="0"/>
              <a:t>The Methodology</a:t>
            </a:r>
            <a:br>
              <a:rPr lang="en-US" dirty="0" smtClean="0"/>
            </a:br>
            <a:r>
              <a:rPr lang="en-US" sz="3100" dirty="0" smtClean="0"/>
              <a:t>Set In Order</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r>
              <a:rPr lang="en-US" dirty="0" smtClean="0"/>
              <a:t>Prepare a list of “Visual Sweeping” activities that need to occur in the work area.</a:t>
            </a:r>
          </a:p>
          <a:p>
            <a:endParaRPr lang="en-US" dirty="0" smtClean="0"/>
          </a:p>
          <a:p>
            <a:r>
              <a:rPr lang="en-US" dirty="0" smtClean="0"/>
              <a:t> Post the finished “Visual Sweeping” list in  obvious area.</a:t>
            </a:r>
          </a:p>
          <a:p>
            <a:endParaRPr lang="en-US" dirty="0" smtClean="0"/>
          </a:p>
          <a:p>
            <a:r>
              <a:rPr lang="en-US" dirty="0" smtClean="0"/>
              <a:t>Prepare a list of “Physical Sweeping” activities.</a:t>
            </a:r>
          </a:p>
          <a:p>
            <a:endParaRPr lang="en-US" dirty="0" smtClean="0"/>
          </a:p>
          <a:p>
            <a:r>
              <a:rPr lang="en-US" dirty="0" smtClean="0"/>
              <a:t>Post finished “Physical Sweeping” list in obvious communication area.</a:t>
            </a:r>
          </a:p>
          <a:p>
            <a:pPr>
              <a:buNone/>
            </a:pPr>
            <a:endParaRPr lang="en-US" dirty="0"/>
          </a:p>
        </p:txBody>
      </p:sp>
      <p:sp>
        <p:nvSpPr>
          <p:cNvPr id="3" name="عنوان 2"/>
          <p:cNvSpPr>
            <a:spLocks noGrp="1"/>
          </p:cNvSpPr>
          <p:nvPr>
            <p:ph type="title"/>
          </p:nvPr>
        </p:nvSpPr>
        <p:spPr/>
        <p:txBody>
          <a:bodyPr>
            <a:normAutofit fontScale="90000"/>
          </a:bodyPr>
          <a:lstStyle/>
          <a:p>
            <a:r>
              <a:rPr lang="en-US" dirty="0" smtClean="0"/>
              <a:t>The Methodology</a:t>
            </a:r>
            <a:br>
              <a:rPr lang="en-US" dirty="0" smtClean="0"/>
            </a:br>
            <a:r>
              <a:rPr lang="en-US" sz="3100" dirty="0" smtClean="0"/>
              <a:t>Shining</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lvl="0"/>
            <a:r>
              <a:rPr lang="en-US" dirty="0" smtClean="0"/>
              <a:t>Review and document Sorting activity.</a:t>
            </a:r>
          </a:p>
          <a:p>
            <a:pPr lvl="0"/>
            <a:endParaRPr lang="en-US" dirty="0" smtClean="0"/>
          </a:p>
          <a:p>
            <a:pPr lvl="0"/>
            <a:r>
              <a:rPr lang="en-US" dirty="0" smtClean="0"/>
              <a:t>Review and document set in order activity.</a:t>
            </a:r>
          </a:p>
          <a:p>
            <a:pPr lvl="0"/>
            <a:endParaRPr lang="en-US" dirty="0" smtClean="0"/>
          </a:p>
          <a:p>
            <a:pPr lvl="0"/>
            <a:r>
              <a:rPr lang="en-US" dirty="0" smtClean="0"/>
              <a:t>Review and file Sweeping activity lists.</a:t>
            </a:r>
          </a:p>
          <a:p>
            <a:pPr lvl="0"/>
            <a:endParaRPr lang="en-US" dirty="0" smtClean="0"/>
          </a:p>
          <a:p>
            <a:pPr lvl="0"/>
            <a:r>
              <a:rPr lang="en-US" dirty="0" smtClean="0"/>
              <a:t>Establish a schedule for periodic repetition of 5S activities.</a:t>
            </a:r>
            <a:endParaRPr lang="en-US" dirty="0"/>
          </a:p>
        </p:txBody>
      </p:sp>
      <p:sp>
        <p:nvSpPr>
          <p:cNvPr id="3" name="عنوان 2"/>
          <p:cNvSpPr>
            <a:spLocks noGrp="1"/>
          </p:cNvSpPr>
          <p:nvPr>
            <p:ph type="title"/>
          </p:nvPr>
        </p:nvSpPr>
        <p:spPr>
          <a:xfrm>
            <a:off x="381000" y="381000"/>
            <a:ext cx="8229600" cy="1295400"/>
          </a:xfrm>
        </p:spPr>
        <p:txBody>
          <a:bodyPr>
            <a:normAutofit fontScale="90000"/>
          </a:bodyPr>
          <a:lstStyle/>
          <a:p>
            <a:r>
              <a:rPr lang="en-US" dirty="0" smtClean="0"/>
              <a:t>The Methodology</a:t>
            </a:r>
            <a:br>
              <a:rPr lang="en-US" dirty="0" smtClean="0"/>
            </a:br>
            <a:r>
              <a:rPr lang="en-GB" sz="4000" dirty="0" smtClean="0"/>
              <a:t> </a:t>
            </a:r>
            <a:r>
              <a:rPr lang="en-GB" sz="3100" dirty="0" smtClean="0"/>
              <a:t>Standardization</a:t>
            </a:r>
            <a:r>
              <a:rPr lang="en-GB" sz="4000" dirty="0" smtClean="0"/>
              <a:t> </a:t>
            </a:r>
            <a:r>
              <a:rPr lang="en-US" sz="4000" dirty="0" smtClean="0"/>
              <a:t/>
            </a:r>
            <a:br>
              <a:rPr lang="en-US" sz="4000" dirty="0" smtClean="0"/>
            </a:br>
            <a:endParaRPr lang="en-US"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George </a:t>
            </a:r>
            <a:r>
              <a:rPr lang="en-US" dirty="0" err="1" smtClean="0"/>
              <a:t>Duaibis</a:t>
            </a:r>
            <a:endParaRPr lang="en-US" dirty="0" smtClean="0"/>
          </a:p>
          <a:p>
            <a:r>
              <a:rPr lang="en-US" dirty="0" err="1" smtClean="0"/>
              <a:t>Khaled</a:t>
            </a:r>
            <a:r>
              <a:rPr lang="en-US" dirty="0" smtClean="0"/>
              <a:t> Abu-</a:t>
            </a:r>
            <a:r>
              <a:rPr lang="en-US" dirty="0" err="1" smtClean="0"/>
              <a:t>Odeh</a:t>
            </a:r>
            <a:endParaRPr lang="ar-JO" dirty="0" smtClean="0"/>
          </a:p>
          <a:p>
            <a:r>
              <a:rPr lang="en-US" dirty="0" err="1" smtClean="0"/>
              <a:t>Maen</a:t>
            </a:r>
            <a:r>
              <a:rPr lang="en-US" dirty="0" smtClean="0"/>
              <a:t> </a:t>
            </a:r>
            <a:r>
              <a:rPr lang="en-US" dirty="0" err="1" smtClean="0"/>
              <a:t>Daraghma</a:t>
            </a:r>
            <a:endParaRPr lang="en-US" dirty="0" smtClean="0"/>
          </a:p>
          <a:p>
            <a:r>
              <a:rPr lang="en-US" dirty="0" err="1" smtClean="0"/>
              <a:t>Rami</a:t>
            </a:r>
            <a:r>
              <a:rPr lang="en-US" dirty="0" smtClean="0"/>
              <a:t> Al-Ahmad</a:t>
            </a:r>
          </a:p>
        </p:txBody>
      </p:sp>
      <p:sp>
        <p:nvSpPr>
          <p:cNvPr id="3" name="Title 2"/>
          <p:cNvSpPr>
            <a:spLocks noGrp="1"/>
          </p:cNvSpPr>
          <p:nvPr>
            <p:ph type="title"/>
          </p:nvPr>
        </p:nvSpPr>
        <p:spPr>
          <a:xfrm>
            <a:off x="457200" y="457200"/>
            <a:ext cx="8229600" cy="1143000"/>
          </a:xfrm>
        </p:spPr>
        <p:txBody>
          <a:bodyPr>
            <a:noAutofit/>
          </a:bodyPr>
          <a:lstStyle/>
          <a:p>
            <a:r>
              <a:rPr lang="en-US" sz="3600" dirty="0" smtClean="0">
                <a:solidFill>
                  <a:schemeClr val="tx1"/>
                </a:solidFill>
                <a:cs typeface="Calibri"/>
              </a:rPr>
              <a:t>Our Team</a:t>
            </a:r>
            <a:br>
              <a:rPr lang="en-US" sz="3600" dirty="0" smtClean="0">
                <a:solidFill>
                  <a:schemeClr val="tx1"/>
                </a:solidFill>
                <a:cs typeface="Calibri"/>
              </a:rPr>
            </a:br>
            <a:endParaRPr lang="en-US" sz="3600" dirty="0">
              <a:solidFill>
                <a:schemeClr val="tx1"/>
              </a:solidFill>
            </a:endParaRPr>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en-US" dirty="0" smtClean="0"/>
              <a:t>According to par</a:t>
            </a:r>
            <a:r>
              <a:rPr lang="en-GB" dirty="0" smtClean="0"/>
              <a:t>e</a:t>
            </a:r>
            <a:r>
              <a:rPr lang="en-US" dirty="0" smtClean="0"/>
              <a:t>to’s 80/20 ,Lipstick has been selected .</a:t>
            </a:r>
          </a:p>
          <a:p>
            <a:endParaRPr lang="en-US" dirty="0" smtClean="0"/>
          </a:p>
          <a:p>
            <a:r>
              <a:rPr lang="en-US" dirty="0" smtClean="0"/>
              <a:t>Lipstick=20% of production and 80% of revenues</a:t>
            </a:r>
          </a:p>
          <a:p>
            <a:pPr>
              <a:buNone/>
            </a:pPr>
            <a:r>
              <a:rPr lang="en-US" dirty="0" smtClean="0"/>
              <a:t>  </a:t>
            </a:r>
            <a:endParaRPr lang="en-US" dirty="0"/>
          </a:p>
        </p:txBody>
      </p:sp>
      <p:sp>
        <p:nvSpPr>
          <p:cNvPr id="3" name="عنصر نائب لرقم الشريحة 2"/>
          <p:cNvSpPr>
            <a:spLocks noGrp="1"/>
          </p:cNvSpPr>
          <p:nvPr>
            <p:ph type="sldNum" sz="quarter" idx="12"/>
          </p:nvPr>
        </p:nvSpPr>
        <p:spPr/>
        <p:txBody>
          <a:bodyPr/>
          <a:lstStyle/>
          <a:p>
            <a:fld id="{B6F15528-21DE-4FAA-801E-634DDDAF4B2B}" type="slidenum">
              <a:rPr lang="en-US" smtClean="0"/>
              <a:pPr/>
              <a:t>20</a:t>
            </a:fld>
            <a:endParaRPr lang="en-US"/>
          </a:p>
        </p:txBody>
      </p:sp>
      <p:sp>
        <p:nvSpPr>
          <p:cNvPr id="4" name="عنوان 3"/>
          <p:cNvSpPr>
            <a:spLocks noGrp="1"/>
          </p:cNvSpPr>
          <p:nvPr>
            <p:ph type="title"/>
          </p:nvPr>
        </p:nvSpPr>
        <p:spPr/>
        <p:txBody>
          <a:bodyPr>
            <a:normAutofit fontScale="90000"/>
          </a:bodyPr>
          <a:lstStyle/>
          <a:p>
            <a:r>
              <a:rPr lang="en-US" dirty="0" smtClean="0"/>
              <a:t>The Methodology</a:t>
            </a:r>
            <a:br>
              <a:rPr lang="en-US" dirty="0" smtClean="0"/>
            </a:br>
            <a:r>
              <a:rPr lang="en-US" sz="3100" dirty="0" smtClean="0"/>
              <a:t>Family Products Selection</a:t>
            </a:r>
            <a:endParaRPr lang="en-US" sz="3100" dirty="0"/>
          </a:p>
        </p:txBody>
      </p:sp>
      <p:pic>
        <p:nvPicPr>
          <p:cNvPr id="6" name="Picture 2" descr="C:\Users\CRC\Desktop\nyx-lipstick-haute-melon.jpg"/>
          <p:cNvPicPr>
            <a:picLocks noChangeAspect="1" noChangeArrowheads="1"/>
          </p:cNvPicPr>
          <p:nvPr/>
        </p:nvPicPr>
        <p:blipFill>
          <a:blip r:embed="rId2"/>
          <a:srcRect/>
          <a:stretch>
            <a:fillRect/>
          </a:stretch>
        </p:blipFill>
        <p:spPr bwMode="auto">
          <a:xfrm>
            <a:off x="6705600" y="4191000"/>
            <a:ext cx="1828800" cy="1981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lvl="0"/>
            <a:r>
              <a:rPr lang="en-US" sz="4400" dirty="0" smtClean="0"/>
              <a:t>The existing production System</a:t>
            </a:r>
            <a:r>
              <a:rPr lang="en-US" dirty="0" smtClean="0"/>
              <a:t/>
            </a:r>
            <a:br>
              <a:rPr lang="en-US" dirty="0" smtClean="0"/>
            </a:br>
            <a:r>
              <a:rPr lang="en-US" sz="3100" dirty="0" smtClean="0"/>
              <a:t>Preorder Production process</a:t>
            </a:r>
            <a:endParaRPr lang="en-US" sz="3100" dirty="0"/>
          </a:p>
        </p:txBody>
      </p:sp>
      <p:graphicFrame>
        <p:nvGraphicFramePr>
          <p:cNvPr id="4" name="رسم تخطيطي 1"/>
          <p:cNvGraphicFramePr>
            <a:graphicFrameLocks noGrp="1"/>
          </p:cNvGraphicFramePr>
          <p:nvPr>
            <p:ph idx="1"/>
          </p:nvPr>
        </p:nvGraphicFramePr>
        <p:xfrm>
          <a:off x="838200" y="1752600"/>
          <a:ext cx="7315200" cy="4005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smtClean="0"/>
              <a:t>The existing production System</a:t>
            </a:r>
            <a:r>
              <a:rPr lang="en-US" dirty="0" smtClean="0"/>
              <a:t/>
            </a:r>
            <a:br>
              <a:rPr lang="en-US" dirty="0" smtClean="0"/>
            </a:br>
            <a:r>
              <a:rPr lang="en-US" sz="2800" dirty="0" err="1" smtClean="0"/>
              <a:t>postorder</a:t>
            </a:r>
            <a:r>
              <a:rPr lang="en-US" sz="2800" dirty="0" smtClean="0"/>
              <a:t> production process</a:t>
            </a:r>
            <a:endParaRPr lang="en-US" dirty="0"/>
          </a:p>
        </p:txBody>
      </p:sp>
      <p:graphicFrame>
        <p:nvGraphicFramePr>
          <p:cNvPr id="4" name="عنصر نائب للمحتوى 3"/>
          <p:cNvGraphicFramePr>
            <a:graphicFrameLocks noGrp="1"/>
          </p:cNvGraphicFramePr>
          <p:nvPr>
            <p:ph idx="1"/>
          </p:nvPr>
        </p:nvGraphicFramePr>
        <p:xfrm>
          <a:off x="990600" y="1828800"/>
          <a:ext cx="68580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Process flow chart</a:t>
            </a:r>
            <a:endParaRPr lang="en-US" dirty="0"/>
          </a:p>
        </p:txBody>
      </p:sp>
      <p:pic>
        <p:nvPicPr>
          <p:cNvPr id="4" name="صورة 5"/>
          <p:cNvPicPr>
            <a:picLocks noGrp="1"/>
          </p:cNvPicPr>
          <p:nvPr>
            <p:ph idx="1"/>
          </p:nvPr>
        </p:nvPicPr>
        <p:blipFill>
          <a:blip r:embed="rId2"/>
          <a:srcRect/>
          <a:stretch>
            <a:fillRect/>
          </a:stretch>
        </p:blipFill>
        <p:spPr bwMode="auto">
          <a:xfrm>
            <a:off x="1828800" y="1143000"/>
            <a:ext cx="5181600" cy="5562600"/>
          </a:xfrm>
          <a:prstGeom prst="rect">
            <a:avLst/>
          </a:prstGeom>
          <a:noFill/>
          <a:ln w="9525">
            <a:noFill/>
            <a:miter lim="800000"/>
            <a:headEnd/>
            <a:tailEnd/>
          </a:ln>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Production Department Layout </a:t>
            </a:r>
            <a:endParaRPr lang="en-US" dirty="0"/>
          </a:p>
        </p:txBody>
      </p:sp>
      <p:pic>
        <p:nvPicPr>
          <p:cNvPr id="4" name="Content Placeholder 3" descr="18426753_829672210522562_1313521434_o.png"/>
          <p:cNvPicPr>
            <a:picLocks noGrp="1"/>
          </p:cNvPicPr>
          <p:nvPr>
            <p:ph idx="1"/>
          </p:nvPr>
        </p:nvPicPr>
        <p:blipFill>
          <a:blip r:embed="rId2"/>
          <a:stretch>
            <a:fillRect/>
          </a:stretch>
        </p:blipFill>
        <p:spPr>
          <a:xfrm>
            <a:off x="0" y="1143000"/>
            <a:ext cx="9144000" cy="57150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Existing flow pattern between departments</a:t>
            </a:r>
            <a:endParaRPr lang="en-US" dirty="0"/>
          </a:p>
        </p:txBody>
      </p:sp>
      <p:pic>
        <p:nvPicPr>
          <p:cNvPr id="4" name="Content Placeholder 3" descr="18452099_829671793855937_20991921_o.png"/>
          <p:cNvPicPr>
            <a:picLocks noGrp="1"/>
          </p:cNvPicPr>
          <p:nvPr>
            <p:ph idx="1"/>
          </p:nvPr>
        </p:nvPicPr>
        <p:blipFill>
          <a:blip r:embed="rId2"/>
          <a:stretch>
            <a:fillRect/>
          </a:stretch>
        </p:blipFill>
        <p:spPr>
          <a:xfrm>
            <a:off x="0" y="1447800"/>
            <a:ext cx="9144000" cy="5120264"/>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4000" dirty="0" smtClean="0"/>
              <a:t>VSM for existing production system</a:t>
            </a:r>
            <a:r>
              <a:rPr lang="en-US" dirty="0" smtClean="0"/>
              <a:t/>
            </a:r>
            <a:br>
              <a:rPr lang="en-US" dirty="0" smtClean="0"/>
            </a:br>
            <a:r>
              <a:rPr lang="en-US" sz="3100" dirty="0" smtClean="0"/>
              <a:t>VSM for preorder molds preparing</a:t>
            </a:r>
            <a:endParaRPr lang="en-US" sz="3100" dirty="0"/>
          </a:p>
        </p:txBody>
      </p:sp>
      <p:pic>
        <p:nvPicPr>
          <p:cNvPr id="4" name="صورة 12" descr="PREORDER.png"/>
          <p:cNvPicPr>
            <a:picLocks noGrp="1"/>
          </p:cNvPicPr>
          <p:nvPr>
            <p:ph idx="1"/>
          </p:nvPr>
        </p:nvPicPr>
        <p:blipFill>
          <a:blip r:embed="rId2"/>
          <a:stretch>
            <a:fillRect/>
          </a:stretch>
        </p:blipFill>
        <p:spPr>
          <a:xfrm>
            <a:off x="1295400" y="1481138"/>
            <a:ext cx="6400799" cy="4525962"/>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26</a:t>
            </a:fld>
            <a:endParaRPr lang="en-US"/>
          </a:p>
        </p:txBody>
      </p:sp>
      <p:sp>
        <p:nvSpPr>
          <p:cNvPr id="6" name="مربع نص 5"/>
          <p:cNvSpPr txBox="1"/>
          <p:nvPr/>
        </p:nvSpPr>
        <p:spPr>
          <a:xfrm>
            <a:off x="7391400" y="5410200"/>
            <a:ext cx="1295400" cy="400110"/>
          </a:xfrm>
          <a:prstGeom prst="rect">
            <a:avLst/>
          </a:prstGeom>
          <a:noFill/>
        </p:spPr>
        <p:txBody>
          <a:bodyPr wrap="square" rtlCol="0">
            <a:spAutoFit/>
          </a:bodyPr>
          <a:lstStyle/>
          <a:p>
            <a:r>
              <a:rPr lang="en-US" sz="2000" dirty="0" smtClean="0">
                <a:solidFill>
                  <a:srgbClr val="FF0000"/>
                </a:solidFill>
              </a:rPr>
              <a:t>AV=38%</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4000" dirty="0" smtClean="0"/>
              <a:t>VSM for existing production system</a:t>
            </a:r>
            <a:r>
              <a:rPr lang="en-US" dirty="0" smtClean="0"/>
              <a:t/>
            </a:r>
            <a:br>
              <a:rPr lang="en-US" dirty="0" smtClean="0"/>
            </a:br>
            <a:r>
              <a:rPr lang="en-US" sz="3200" dirty="0" smtClean="0"/>
              <a:t>VSM for final shape of lipstick process</a:t>
            </a:r>
            <a:endParaRPr lang="en-US" dirty="0"/>
          </a:p>
        </p:txBody>
      </p:sp>
      <p:pic>
        <p:nvPicPr>
          <p:cNvPr id="4" name="صورة 17" descr="FINAL SHAPE.png"/>
          <p:cNvPicPr>
            <a:picLocks noGrp="1"/>
          </p:cNvPicPr>
          <p:nvPr>
            <p:ph idx="1"/>
          </p:nvPr>
        </p:nvPicPr>
        <p:blipFill>
          <a:blip r:embed="rId2"/>
          <a:stretch>
            <a:fillRect/>
          </a:stretch>
        </p:blipFill>
        <p:spPr>
          <a:xfrm>
            <a:off x="457200" y="1872236"/>
            <a:ext cx="8229600" cy="3743766"/>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27</a:t>
            </a:fld>
            <a:endParaRPr lang="en-US"/>
          </a:p>
        </p:txBody>
      </p:sp>
      <p:sp>
        <p:nvSpPr>
          <p:cNvPr id="6" name="مربع نص 5"/>
          <p:cNvSpPr txBox="1"/>
          <p:nvPr/>
        </p:nvSpPr>
        <p:spPr>
          <a:xfrm>
            <a:off x="7391400" y="5105400"/>
            <a:ext cx="1219200" cy="400110"/>
          </a:xfrm>
          <a:prstGeom prst="rect">
            <a:avLst/>
          </a:prstGeom>
          <a:noFill/>
        </p:spPr>
        <p:txBody>
          <a:bodyPr wrap="square" rtlCol="0">
            <a:spAutoFit/>
          </a:bodyPr>
          <a:lstStyle/>
          <a:p>
            <a:r>
              <a:rPr lang="en-US" sz="2000" dirty="0" smtClean="0">
                <a:solidFill>
                  <a:srgbClr val="FF0000"/>
                </a:solidFill>
              </a:rPr>
              <a:t>AV=30%</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Current state analysis without 5s</a:t>
            </a:r>
            <a:br>
              <a:rPr lang="en-US" dirty="0" smtClean="0"/>
            </a:br>
            <a:r>
              <a:rPr lang="en-GB" sz="3100" dirty="0" smtClean="0"/>
              <a:t>The Weighing Room</a:t>
            </a:r>
            <a:endParaRPr lang="en-US" sz="3100" dirty="0"/>
          </a:p>
        </p:txBody>
      </p:sp>
      <p:pic>
        <p:nvPicPr>
          <p:cNvPr id="4" name="Content Placeholder 3" descr="C:\Users\HERO\Desktop\مشروع تخرج 1\2\photos\20170424_120936.jpg"/>
          <p:cNvPicPr>
            <a:picLocks noGrp="1"/>
          </p:cNvPicPr>
          <p:nvPr>
            <p:ph idx="1"/>
          </p:nvPr>
        </p:nvPicPr>
        <p:blipFill>
          <a:blip r:embed="rId2" cstate="print"/>
          <a:srcRect/>
          <a:stretch>
            <a:fillRect/>
          </a:stretch>
        </p:blipFill>
        <p:spPr bwMode="auto">
          <a:xfrm>
            <a:off x="533400" y="1676400"/>
            <a:ext cx="3733800" cy="2286000"/>
          </a:xfrm>
          <a:prstGeom prst="rect">
            <a:avLst/>
          </a:prstGeom>
          <a:noFill/>
          <a:ln w="9525">
            <a:noFill/>
            <a:miter lim="800000"/>
            <a:headEnd/>
            <a:tailEnd/>
          </a:ln>
        </p:spPr>
      </p:pic>
      <p:pic>
        <p:nvPicPr>
          <p:cNvPr id="5" name="Picture 4" descr="C:\Users\HERO\Desktop\مشروع تخرج 1\2\photos\20170424_120917.jpg"/>
          <p:cNvPicPr/>
          <p:nvPr/>
        </p:nvPicPr>
        <p:blipFill>
          <a:blip r:embed="rId3" cstate="print"/>
          <a:srcRect/>
          <a:stretch>
            <a:fillRect/>
          </a:stretch>
        </p:blipFill>
        <p:spPr bwMode="auto">
          <a:xfrm>
            <a:off x="4648200" y="1676400"/>
            <a:ext cx="3733800" cy="2286000"/>
          </a:xfrm>
          <a:prstGeom prst="rect">
            <a:avLst/>
          </a:prstGeom>
          <a:noFill/>
          <a:ln w="9525">
            <a:noFill/>
            <a:miter lim="800000"/>
            <a:headEnd/>
            <a:tailEnd/>
          </a:ln>
        </p:spPr>
      </p:pic>
      <p:pic>
        <p:nvPicPr>
          <p:cNvPr id="6" name="Picture 5" descr="C:\Users\HERO\Desktop\مشروع تخرج 1\2\photos\20170424_121001.jpg"/>
          <p:cNvPicPr/>
          <p:nvPr/>
        </p:nvPicPr>
        <p:blipFill>
          <a:blip r:embed="rId4" cstate="print"/>
          <a:srcRect/>
          <a:stretch>
            <a:fillRect/>
          </a:stretch>
        </p:blipFill>
        <p:spPr bwMode="auto">
          <a:xfrm>
            <a:off x="533400" y="4114800"/>
            <a:ext cx="3733800" cy="2514600"/>
          </a:xfrm>
          <a:prstGeom prst="rect">
            <a:avLst/>
          </a:prstGeom>
          <a:noFill/>
          <a:ln w="9525">
            <a:noFill/>
            <a:miter lim="800000"/>
            <a:headEnd/>
            <a:tailEnd/>
          </a:ln>
        </p:spPr>
      </p:pic>
      <p:pic>
        <p:nvPicPr>
          <p:cNvPr id="7" name="Picture 6" descr="C:\Users\HERO\Desktop\مشروع تخرج 1\2\photos\20170424_121021.jpg"/>
          <p:cNvPicPr/>
          <p:nvPr/>
        </p:nvPicPr>
        <p:blipFill>
          <a:blip r:embed="rId5" cstate="print"/>
          <a:srcRect/>
          <a:stretch>
            <a:fillRect/>
          </a:stretch>
        </p:blipFill>
        <p:spPr bwMode="auto">
          <a:xfrm>
            <a:off x="4648200" y="4114800"/>
            <a:ext cx="3733800" cy="2514600"/>
          </a:xfrm>
          <a:prstGeom prst="rect">
            <a:avLst/>
          </a:prstGeom>
          <a:noFill/>
          <a:ln w="9525">
            <a:noFill/>
            <a:miter lim="800000"/>
            <a:headEnd/>
            <a:tailEnd/>
          </a:ln>
        </p:spPr>
      </p:pic>
      <p:sp>
        <p:nvSpPr>
          <p:cNvPr id="8" name="عنصر نائب لرقم الشريحة 7"/>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Current state analysis without 5s</a:t>
            </a:r>
            <a:br>
              <a:rPr lang="en-US" dirty="0" smtClean="0"/>
            </a:br>
            <a:r>
              <a:rPr lang="en-GB" sz="2800" dirty="0" smtClean="0"/>
              <a:t>Mixing Room</a:t>
            </a:r>
            <a:endParaRPr lang="en-US" dirty="0"/>
          </a:p>
        </p:txBody>
      </p:sp>
      <p:pic>
        <p:nvPicPr>
          <p:cNvPr id="4" name="Content Placeholder 3" descr="C:\Users\HERO\Desktop\مشروع تخرج 1\2\photos\20170424_115922.jpg"/>
          <p:cNvPicPr>
            <a:picLocks noGrp="1"/>
          </p:cNvPicPr>
          <p:nvPr>
            <p:ph idx="1"/>
          </p:nvPr>
        </p:nvPicPr>
        <p:blipFill>
          <a:blip r:embed="rId2" cstate="print"/>
          <a:srcRect/>
          <a:stretch>
            <a:fillRect/>
          </a:stretch>
        </p:blipFill>
        <p:spPr bwMode="auto">
          <a:xfrm>
            <a:off x="457200" y="1676400"/>
            <a:ext cx="3686695" cy="3279371"/>
          </a:xfrm>
          <a:prstGeom prst="rect">
            <a:avLst/>
          </a:prstGeom>
          <a:noFill/>
          <a:ln w="9525">
            <a:noFill/>
            <a:miter lim="800000"/>
            <a:headEnd/>
            <a:tailEnd/>
          </a:ln>
        </p:spPr>
      </p:pic>
      <p:pic>
        <p:nvPicPr>
          <p:cNvPr id="5" name="Picture 4" descr="C:\Users\HERO\Desktop\مشروع تخرج 1\2\photos\20170424_120017.jpg"/>
          <p:cNvPicPr/>
          <p:nvPr/>
        </p:nvPicPr>
        <p:blipFill>
          <a:blip r:embed="rId3" cstate="print"/>
          <a:srcRect/>
          <a:stretch>
            <a:fillRect/>
          </a:stretch>
        </p:blipFill>
        <p:spPr bwMode="auto">
          <a:xfrm>
            <a:off x="4419600" y="3276600"/>
            <a:ext cx="4267200" cy="3124200"/>
          </a:xfrm>
          <a:prstGeom prst="rect">
            <a:avLst/>
          </a:prstGeom>
          <a:noFill/>
          <a:ln w="9525">
            <a:noFill/>
            <a:miter lim="800000"/>
            <a:headEnd/>
            <a:tailEnd/>
          </a:ln>
        </p:spPr>
      </p:pic>
      <p:sp>
        <p:nvSpPr>
          <p:cNvPr id="6" name="عنصر نائب لرقم الشريحة 5"/>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en-US" dirty="0" smtClean="0"/>
              <a:t>Introduction</a:t>
            </a:r>
            <a:endParaRPr lang="en-US" dirty="0" smtClean="0"/>
          </a:p>
          <a:p>
            <a:r>
              <a:rPr lang="en-GB" dirty="0" smtClean="0"/>
              <a:t>The production Process</a:t>
            </a:r>
            <a:endParaRPr lang="en-US" dirty="0" smtClean="0"/>
          </a:p>
          <a:p>
            <a:r>
              <a:rPr lang="en-US" dirty="0" smtClean="0"/>
              <a:t>The Methodology</a:t>
            </a:r>
            <a:endParaRPr lang="en-US" dirty="0" smtClean="0"/>
          </a:p>
          <a:p>
            <a:r>
              <a:rPr lang="en-US" dirty="0" smtClean="0"/>
              <a:t>The existing production system </a:t>
            </a:r>
            <a:endParaRPr lang="en-US" dirty="0" smtClean="0"/>
          </a:p>
          <a:p>
            <a:r>
              <a:rPr lang="en-US" dirty="0" smtClean="0"/>
              <a:t>Results </a:t>
            </a:r>
          </a:p>
          <a:p>
            <a:r>
              <a:rPr lang="en-US" dirty="0" smtClean="0"/>
              <a:t>Conclusion and Discussion</a:t>
            </a:r>
          </a:p>
          <a:p>
            <a:r>
              <a:rPr lang="en-US" dirty="0" smtClean="0"/>
              <a:t>Recommendations</a:t>
            </a:r>
            <a:endParaRPr lang="en-US" dirty="0"/>
          </a:p>
        </p:txBody>
      </p:sp>
      <p:sp>
        <p:nvSpPr>
          <p:cNvPr id="3" name="عنوان 2"/>
          <p:cNvSpPr>
            <a:spLocks noGrp="1"/>
          </p:cNvSpPr>
          <p:nvPr>
            <p:ph type="title"/>
          </p:nvPr>
        </p:nvSpPr>
        <p:spPr/>
        <p:txBody>
          <a:bodyPr/>
          <a:lstStyle/>
          <a:p>
            <a:r>
              <a:rPr lang="en-US" dirty="0" smtClean="0"/>
              <a:t>Outline</a:t>
            </a:r>
            <a:endParaRPr lang="en-US"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Current state analysis without 5s</a:t>
            </a:r>
            <a:br>
              <a:rPr lang="en-US" dirty="0" smtClean="0"/>
            </a:br>
            <a:r>
              <a:rPr lang="en-GB" sz="2800" dirty="0" smtClean="0"/>
              <a:t>Pre-Order </a:t>
            </a:r>
            <a:r>
              <a:rPr lang="en-GB" sz="2800" dirty="0" err="1" smtClean="0"/>
              <a:t>Molds</a:t>
            </a:r>
            <a:r>
              <a:rPr lang="en-GB" sz="2800" dirty="0" smtClean="0"/>
              <a:t> Inventory</a:t>
            </a:r>
            <a:endParaRPr lang="en-US" dirty="0"/>
          </a:p>
        </p:txBody>
      </p:sp>
      <p:pic>
        <p:nvPicPr>
          <p:cNvPr id="4" name="Content Placeholder 3" descr="C:\Users\HERO\Desktop\مشروع تخرج 1\2\photos\20170424_120321.jpg"/>
          <p:cNvPicPr>
            <a:picLocks noGrp="1"/>
          </p:cNvPicPr>
          <p:nvPr>
            <p:ph idx="1"/>
          </p:nvPr>
        </p:nvPicPr>
        <p:blipFill>
          <a:blip r:embed="rId2" cstate="print"/>
          <a:srcRect/>
          <a:stretch>
            <a:fillRect/>
          </a:stretch>
        </p:blipFill>
        <p:spPr bwMode="auto">
          <a:xfrm>
            <a:off x="533400" y="1752600"/>
            <a:ext cx="3886200" cy="2514600"/>
          </a:xfrm>
          <a:prstGeom prst="rect">
            <a:avLst/>
          </a:prstGeom>
          <a:noFill/>
          <a:ln w="9525">
            <a:noFill/>
            <a:miter lim="800000"/>
            <a:headEnd/>
            <a:tailEnd/>
          </a:ln>
        </p:spPr>
      </p:pic>
      <p:pic>
        <p:nvPicPr>
          <p:cNvPr id="5" name="Picture 4" descr="C:\Users\HERO\Desktop\مشروع تخرج 1\2\photos\20170424_120333.jpg"/>
          <p:cNvPicPr/>
          <p:nvPr/>
        </p:nvPicPr>
        <p:blipFill>
          <a:blip r:embed="rId3" cstate="print"/>
          <a:srcRect/>
          <a:stretch>
            <a:fillRect/>
          </a:stretch>
        </p:blipFill>
        <p:spPr bwMode="auto">
          <a:xfrm>
            <a:off x="4572000" y="3733800"/>
            <a:ext cx="4114800" cy="2743200"/>
          </a:xfrm>
          <a:prstGeom prst="rect">
            <a:avLst/>
          </a:prstGeom>
          <a:noFill/>
          <a:ln w="9525">
            <a:noFill/>
            <a:miter lim="800000"/>
            <a:headEnd/>
            <a:tailEnd/>
          </a:ln>
        </p:spPr>
      </p:pic>
      <p:sp>
        <p:nvSpPr>
          <p:cNvPr id="6" name="عنصر نائب لرقم الشريحة 5"/>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Current state analysis without 5s</a:t>
            </a:r>
            <a:br>
              <a:rPr lang="en-US" dirty="0" smtClean="0"/>
            </a:br>
            <a:r>
              <a:rPr lang="en-GB" sz="2800" dirty="0" smtClean="0"/>
              <a:t>The Primary Packaging Room</a:t>
            </a:r>
            <a:endParaRPr lang="en-US" dirty="0"/>
          </a:p>
        </p:txBody>
      </p:sp>
      <p:pic>
        <p:nvPicPr>
          <p:cNvPr id="4" name="Content Placeholder 3" descr="C:\Users\HERO\Desktop\مشروع تخرج 1\2\photos\20170424_120426.jpg"/>
          <p:cNvPicPr>
            <a:picLocks noGrp="1"/>
          </p:cNvPicPr>
          <p:nvPr>
            <p:ph idx="1"/>
          </p:nvPr>
        </p:nvPicPr>
        <p:blipFill>
          <a:blip r:embed="rId2" cstate="print"/>
          <a:srcRect/>
          <a:stretch>
            <a:fillRect/>
          </a:stretch>
        </p:blipFill>
        <p:spPr bwMode="auto">
          <a:xfrm>
            <a:off x="533400" y="1371600"/>
            <a:ext cx="3327862" cy="2404529"/>
          </a:xfrm>
          <a:prstGeom prst="rect">
            <a:avLst/>
          </a:prstGeom>
          <a:noFill/>
          <a:ln w="9525">
            <a:noFill/>
            <a:miter lim="800000"/>
            <a:headEnd/>
            <a:tailEnd/>
          </a:ln>
        </p:spPr>
      </p:pic>
      <p:pic>
        <p:nvPicPr>
          <p:cNvPr id="5" name="Picture 4" descr="C:\Users\HERO\Desktop\مشروع تخرج 1\2\photos\20170424_120430.jpg"/>
          <p:cNvPicPr/>
          <p:nvPr/>
        </p:nvPicPr>
        <p:blipFill>
          <a:blip r:embed="rId3" cstate="print"/>
          <a:srcRect/>
          <a:stretch>
            <a:fillRect/>
          </a:stretch>
        </p:blipFill>
        <p:spPr bwMode="auto">
          <a:xfrm>
            <a:off x="4038600" y="1371600"/>
            <a:ext cx="4269105" cy="2401958"/>
          </a:xfrm>
          <a:prstGeom prst="rect">
            <a:avLst/>
          </a:prstGeom>
          <a:noFill/>
          <a:ln w="9525">
            <a:noFill/>
            <a:miter lim="800000"/>
            <a:headEnd/>
            <a:tailEnd/>
          </a:ln>
        </p:spPr>
      </p:pic>
      <p:pic>
        <p:nvPicPr>
          <p:cNvPr id="6" name="Picture 5" descr="C:\Users\HERO\Desktop\مشروع تخرج 1\2\photos\20170424_120510.jpg"/>
          <p:cNvPicPr/>
          <p:nvPr/>
        </p:nvPicPr>
        <p:blipFill>
          <a:blip r:embed="rId4" cstate="print"/>
          <a:srcRect/>
          <a:stretch>
            <a:fillRect/>
          </a:stretch>
        </p:blipFill>
        <p:spPr bwMode="auto">
          <a:xfrm>
            <a:off x="2286000" y="4038600"/>
            <a:ext cx="3962400" cy="2362200"/>
          </a:xfrm>
          <a:prstGeom prst="rect">
            <a:avLst/>
          </a:prstGeom>
          <a:noFill/>
          <a:ln w="9525">
            <a:noFill/>
            <a:miter lim="800000"/>
            <a:headEnd/>
            <a:tailEnd/>
          </a:ln>
        </p:spPr>
      </p:pic>
      <p:sp>
        <p:nvSpPr>
          <p:cNvPr id="7" name="عنصر نائب لرقم الشريحة 6"/>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Current state analysis without 5s</a:t>
            </a:r>
            <a:br>
              <a:rPr lang="en-US" dirty="0" smtClean="0"/>
            </a:br>
            <a:r>
              <a:rPr lang="en-GB" sz="2800" dirty="0" smtClean="0"/>
              <a:t>The Secondary Packaging Room</a:t>
            </a:r>
            <a:endParaRPr lang="en-US" dirty="0"/>
          </a:p>
        </p:txBody>
      </p:sp>
      <p:pic>
        <p:nvPicPr>
          <p:cNvPr id="4" name="Content Placeholder 3" descr="C:\Users\HERO\Desktop\مشروع تخرج 1\2\photos\20170424_120117.jpg"/>
          <p:cNvPicPr>
            <a:picLocks noGrp="1"/>
          </p:cNvPicPr>
          <p:nvPr>
            <p:ph idx="1"/>
          </p:nvPr>
        </p:nvPicPr>
        <p:blipFill>
          <a:blip r:embed="rId2" cstate="print"/>
          <a:srcRect/>
          <a:stretch>
            <a:fillRect/>
          </a:stretch>
        </p:blipFill>
        <p:spPr bwMode="auto">
          <a:xfrm>
            <a:off x="685800" y="1600200"/>
            <a:ext cx="4813069" cy="2705793"/>
          </a:xfrm>
          <a:prstGeom prst="rect">
            <a:avLst/>
          </a:prstGeom>
          <a:noFill/>
          <a:ln w="9525">
            <a:noFill/>
            <a:miter lim="800000"/>
            <a:headEnd/>
            <a:tailEnd/>
          </a:ln>
        </p:spPr>
      </p:pic>
      <p:pic>
        <p:nvPicPr>
          <p:cNvPr id="5" name="Picture 4" descr="C:\Users\HERO\Desktop\مشروع تخرج 1\2\photos\20170424_120216.jpg"/>
          <p:cNvPicPr/>
          <p:nvPr/>
        </p:nvPicPr>
        <p:blipFill>
          <a:blip r:embed="rId3" cstate="print"/>
          <a:srcRect/>
          <a:stretch>
            <a:fillRect/>
          </a:stretch>
        </p:blipFill>
        <p:spPr bwMode="auto">
          <a:xfrm>
            <a:off x="3886200" y="4343400"/>
            <a:ext cx="4789244" cy="2286000"/>
          </a:xfrm>
          <a:prstGeom prst="rect">
            <a:avLst/>
          </a:prstGeom>
          <a:noFill/>
          <a:ln w="9525">
            <a:noFill/>
            <a:miter lim="800000"/>
            <a:headEnd/>
            <a:tailEnd/>
          </a:ln>
        </p:spPr>
      </p:pic>
      <p:sp>
        <p:nvSpPr>
          <p:cNvPr id="6" name="عنصر نائب لرقم الشريحة 5"/>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Current state analysis without 5s</a:t>
            </a:r>
            <a:br>
              <a:rPr lang="en-US" dirty="0" smtClean="0"/>
            </a:br>
            <a:r>
              <a:rPr lang="en-GB" sz="2800" dirty="0" smtClean="0"/>
              <a:t>The Hallway</a:t>
            </a:r>
            <a:endParaRPr lang="en-US" dirty="0"/>
          </a:p>
        </p:txBody>
      </p:sp>
      <p:pic>
        <p:nvPicPr>
          <p:cNvPr id="4" name="Content Placeholder 3" descr="C:\Users\HERO\Desktop\مشروع تخرج 1\2\photos\20170424_120350.jpg"/>
          <p:cNvPicPr>
            <a:picLocks noGrp="1"/>
          </p:cNvPicPr>
          <p:nvPr>
            <p:ph idx="1"/>
          </p:nvPr>
        </p:nvPicPr>
        <p:blipFill>
          <a:blip r:embed="rId2" cstate="print"/>
          <a:srcRect/>
          <a:stretch>
            <a:fillRect/>
          </a:stretch>
        </p:blipFill>
        <p:spPr bwMode="auto">
          <a:xfrm>
            <a:off x="533400" y="1600200"/>
            <a:ext cx="4495800" cy="2590800"/>
          </a:xfrm>
          <a:prstGeom prst="rect">
            <a:avLst/>
          </a:prstGeom>
          <a:noFill/>
          <a:ln w="9525">
            <a:noFill/>
            <a:miter lim="800000"/>
            <a:headEnd/>
            <a:tailEnd/>
          </a:ln>
        </p:spPr>
      </p:pic>
      <p:pic>
        <p:nvPicPr>
          <p:cNvPr id="5" name="Picture 4" descr="C:\Users\HERO\Desktop\مشروع تخرج 1\2\photos\20170424_120647.jpg"/>
          <p:cNvPicPr/>
          <p:nvPr/>
        </p:nvPicPr>
        <p:blipFill>
          <a:blip r:embed="rId3" cstate="print"/>
          <a:srcRect/>
          <a:stretch>
            <a:fillRect/>
          </a:stretch>
        </p:blipFill>
        <p:spPr bwMode="auto">
          <a:xfrm>
            <a:off x="3962400" y="4419600"/>
            <a:ext cx="4572000" cy="2133600"/>
          </a:xfrm>
          <a:prstGeom prst="rect">
            <a:avLst/>
          </a:prstGeom>
          <a:noFill/>
          <a:ln w="9525">
            <a:noFill/>
            <a:miter lim="800000"/>
            <a:headEnd/>
            <a:tailEnd/>
          </a:ln>
        </p:spPr>
      </p:pic>
      <p:sp>
        <p:nvSpPr>
          <p:cNvPr id="6" name="عنصر نائب لرقم الشريحة 5"/>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5.PNG"/>
          <p:cNvPicPr>
            <a:picLocks noGrp="1" noChangeAspect="1"/>
          </p:cNvPicPr>
          <p:nvPr>
            <p:ph idx="1"/>
          </p:nvPr>
        </p:nvPicPr>
        <p:blipFill>
          <a:blip r:embed="rId2"/>
          <a:stretch>
            <a:fillRect/>
          </a:stretch>
        </p:blipFill>
        <p:spPr>
          <a:xfrm>
            <a:off x="1371600" y="1600200"/>
            <a:ext cx="6313398" cy="4504984"/>
          </a:xfrm>
        </p:spPr>
      </p:pic>
      <p:sp>
        <p:nvSpPr>
          <p:cNvPr id="3" name="Title 2"/>
          <p:cNvSpPr>
            <a:spLocks noGrp="1"/>
          </p:cNvSpPr>
          <p:nvPr>
            <p:ph type="title"/>
          </p:nvPr>
        </p:nvSpPr>
        <p:spPr/>
        <p:txBody>
          <a:bodyPr>
            <a:normAutofit fontScale="90000"/>
          </a:bodyPr>
          <a:lstStyle/>
          <a:p>
            <a:r>
              <a:rPr lang="en-US" dirty="0" smtClean="0"/>
              <a:t>5S Implementation phases</a:t>
            </a:r>
            <a:br>
              <a:rPr lang="en-US" dirty="0" smtClean="0"/>
            </a:br>
            <a:r>
              <a:rPr lang="en-GB" sz="3100" dirty="0" smtClean="0"/>
              <a:t>Sorting</a:t>
            </a:r>
            <a:r>
              <a:rPr lang="ar-JO" sz="3100" dirty="0" smtClean="0"/>
              <a:t> </a:t>
            </a:r>
            <a:r>
              <a:rPr lang="en-GB" sz="3100" dirty="0" smtClean="0"/>
              <a:t>criteria</a:t>
            </a:r>
            <a:endParaRPr lang="en-US" sz="3100"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6.PNG"/>
          <p:cNvPicPr>
            <a:picLocks noGrp="1" noChangeAspect="1"/>
          </p:cNvPicPr>
          <p:nvPr>
            <p:ph idx="1"/>
          </p:nvPr>
        </p:nvPicPr>
        <p:blipFill>
          <a:blip r:embed="rId2"/>
          <a:stretch>
            <a:fillRect/>
          </a:stretch>
        </p:blipFill>
        <p:spPr>
          <a:xfrm>
            <a:off x="1905000" y="1410827"/>
            <a:ext cx="5029200" cy="4967654"/>
          </a:xfrm>
        </p:spPr>
      </p:pic>
      <p:sp>
        <p:nvSpPr>
          <p:cNvPr id="3" name="Title 2"/>
          <p:cNvSpPr>
            <a:spLocks noGrp="1"/>
          </p:cNvSpPr>
          <p:nvPr>
            <p:ph type="title"/>
          </p:nvPr>
        </p:nvSpPr>
        <p:spPr/>
        <p:txBody>
          <a:bodyPr>
            <a:normAutofit fontScale="90000"/>
          </a:bodyPr>
          <a:lstStyle/>
          <a:p>
            <a:r>
              <a:rPr lang="en-US" dirty="0" smtClean="0"/>
              <a:t>5S Implementation phases</a:t>
            </a:r>
            <a:br>
              <a:rPr lang="en-US" dirty="0" smtClean="0"/>
            </a:br>
            <a:r>
              <a:rPr lang="en-GB" sz="3100" dirty="0" smtClean="0"/>
              <a:t>Sorting implementation</a:t>
            </a:r>
            <a:endParaRPr lang="en-US"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apture.PNG"/>
          <p:cNvPicPr>
            <a:picLocks noGrp="1" noChangeAspect="1"/>
          </p:cNvPicPr>
          <p:nvPr>
            <p:ph idx="1"/>
          </p:nvPr>
        </p:nvPicPr>
        <p:blipFill>
          <a:blip r:embed="rId2"/>
          <a:stretch>
            <a:fillRect/>
          </a:stretch>
        </p:blipFill>
        <p:spPr>
          <a:xfrm>
            <a:off x="1752600" y="2514600"/>
            <a:ext cx="5365463" cy="1905000"/>
          </a:xfrm>
        </p:spPr>
      </p:pic>
      <p:sp>
        <p:nvSpPr>
          <p:cNvPr id="3" name="Title 2"/>
          <p:cNvSpPr>
            <a:spLocks noGrp="1"/>
          </p:cNvSpPr>
          <p:nvPr>
            <p:ph type="title"/>
          </p:nvPr>
        </p:nvSpPr>
        <p:spPr/>
        <p:txBody>
          <a:bodyPr>
            <a:normAutofit/>
          </a:bodyPr>
          <a:lstStyle/>
          <a:p>
            <a:r>
              <a:rPr lang="en-US" dirty="0" smtClean="0"/>
              <a:t>5S Implementation phases</a:t>
            </a:r>
            <a:br>
              <a:rPr lang="en-US" dirty="0" smtClean="0"/>
            </a:br>
            <a:r>
              <a:rPr lang="en-GB" sz="2800" dirty="0" smtClean="0"/>
              <a:t>Set In Order criteria</a:t>
            </a:r>
            <a:endParaRPr lang="en-US"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9-1.PNG"/>
          <p:cNvPicPr>
            <a:picLocks noGrp="1" noChangeAspect="1"/>
          </p:cNvPicPr>
          <p:nvPr>
            <p:ph idx="1"/>
          </p:nvPr>
        </p:nvPicPr>
        <p:blipFill>
          <a:blip r:embed="rId2"/>
          <a:stretch>
            <a:fillRect/>
          </a:stretch>
        </p:blipFill>
        <p:spPr>
          <a:xfrm>
            <a:off x="2057400" y="1447800"/>
            <a:ext cx="4572000" cy="5293110"/>
          </a:xfrm>
        </p:spPr>
      </p:pic>
      <p:sp>
        <p:nvSpPr>
          <p:cNvPr id="3" name="Title 2"/>
          <p:cNvSpPr>
            <a:spLocks noGrp="1"/>
          </p:cNvSpPr>
          <p:nvPr>
            <p:ph type="title"/>
          </p:nvPr>
        </p:nvSpPr>
        <p:spPr/>
        <p:txBody>
          <a:bodyPr>
            <a:normAutofit/>
          </a:bodyPr>
          <a:lstStyle/>
          <a:p>
            <a:r>
              <a:rPr lang="en-US" dirty="0" smtClean="0"/>
              <a:t>5S Implementation phases</a:t>
            </a:r>
            <a:br>
              <a:rPr lang="en-US" dirty="0" smtClean="0"/>
            </a:br>
            <a:r>
              <a:rPr lang="en-GB" sz="2800" dirty="0" smtClean="0"/>
              <a:t>Set In Order </a:t>
            </a:r>
            <a:r>
              <a:rPr lang="en-GB" sz="2800" dirty="0" smtClean="0">
                <a:solidFill>
                  <a:srgbClr val="464646"/>
                </a:solidFill>
              </a:rPr>
              <a:t>implementation (1/2)</a:t>
            </a:r>
            <a:endParaRPr lang="en-US" sz="2700"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37</a:t>
            </a:fld>
            <a:endParaRPr lang="en-US"/>
          </a:p>
        </p:txBody>
      </p:sp>
      <p:sp>
        <p:nvSpPr>
          <p:cNvPr id="8" name="سهم إلى اليمين 7"/>
          <p:cNvSpPr/>
          <p:nvPr/>
        </p:nvSpPr>
        <p:spPr>
          <a:xfrm>
            <a:off x="1828800" y="19050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إلى اليمين 8"/>
          <p:cNvSpPr/>
          <p:nvPr/>
        </p:nvSpPr>
        <p:spPr>
          <a:xfrm>
            <a:off x="1828800" y="45720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سهم إلى اليمين 9"/>
          <p:cNvSpPr/>
          <p:nvPr/>
        </p:nvSpPr>
        <p:spPr>
          <a:xfrm>
            <a:off x="1828800" y="25908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سهم إلى اليمين 10"/>
          <p:cNvSpPr/>
          <p:nvPr/>
        </p:nvSpPr>
        <p:spPr>
          <a:xfrm>
            <a:off x="1828800" y="52578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9-2.PNG"/>
          <p:cNvPicPr>
            <a:picLocks noGrp="1" noChangeAspect="1"/>
          </p:cNvPicPr>
          <p:nvPr>
            <p:ph idx="1"/>
          </p:nvPr>
        </p:nvPicPr>
        <p:blipFill>
          <a:blip r:embed="rId2"/>
          <a:stretch>
            <a:fillRect/>
          </a:stretch>
        </p:blipFill>
        <p:spPr>
          <a:xfrm>
            <a:off x="2223624" y="1481138"/>
            <a:ext cx="4696752" cy="4525962"/>
          </a:xfrm>
        </p:spPr>
      </p:pic>
      <p:sp>
        <p:nvSpPr>
          <p:cNvPr id="3" name="Title 2"/>
          <p:cNvSpPr>
            <a:spLocks noGrp="1"/>
          </p:cNvSpPr>
          <p:nvPr>
            <p:ph type="title"/>
          </p:nvPr>
        </p:nvSpPr>
        <p:spPr/>
        <p:txBody>
          <a:bodyPr>
            <a:normAutofit/>
          </a:bodyPr>
          <a:lstStyle/>
          <a:p>
            <a:r>
              <a:rPr lang="en-US" dirty="0" smtClean="0"/>
              <a:t>5S Implementation phases</a:t>
            </a:r>
            <a:br>
              <a:rPr lang="en-US" dirty="0" smtClean="0"/>
            </a:br>
            <a:r>
              <a:rPr lang="en-GB" sz="2800" dirty="0" smtClean="0"/>
              <a:t>Set In Order </a:t>
            </a:r>
            <a:r>
              <a:rPr lang="en-GB" sz="2800" dirty="0" smtClean="0">
                <a:solidFill>
                  <a:srgbClr val="464646"/>
                </a:solidFill>
              </a:rPr>
              <a:t>implementation (2/2)</a:t>
            </a:r>
            <a:endParaRPr lang="en-US" sz="2500"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38</a:t>
            </a:fld>
            <a:endParaRPr lang="en-US"/>
          </a:p>
        </p:txBody>
      </p:sp>
      <p:sp>
        <p:nvSpPr>
          <p:cNvPr id="6" name="سهم إلى اليمين 5"/>
          <p:cNvSpPr/>
          <p:nvPr/>
        </p:nvSpPr>
        <p:spPr>
          <a:xfrm>
            <a:off x="1981200" y="56388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0.PNG"/>
          <p:cNvPicPr>
            <a:picLocks noGrp="1" noChangeAspect="1"/>
          </p:cNvPicPr>
          <p:nvPr>
            <p:ph idx="1"/>
          </p:nvPr>
        </p:nvPicPr>
        <p:blipFill>
          <a:blip r:embed="rId2"/>
          <a:stretch>
            <a:fillRect/>
          </a:stretch>
        </p:blipFill>
        <p:spPr>
          <a:xfrm>
            <a:off x="1981200" y="1447800"/>
            <a:ext cx="4885346" cy="4983642"/>
          </a:xfrm>
          <a:solidFill>
            <a:schemeClr val="tx1"/>
          </a:solidFill>
        </p:spPr>
      </p:pic>
      <p:sp>
        <p:nvSpPr>
          <p:cNvPr id="3" name="Title 2"/>
          <p:cNvSpPr>
            <a:spLocks noGrp="1"/>
          </p:cNvSpPr>
          <p:nvPr>
            <p:ph type="title"/>
          </p:nvPr>
        </p:nvSpPr>
        <p:spPr/>
        <p:txBody>
          <a:bodyPr/>
          <a:lstStyle/>
          <a:p>
            <a:r>
              <a:rPr lang="en-US" dirty="0" smtClean="0"/>
              <a:t>5S Implementation phases</a:t>
            </a:r>
            <a:br>
              <a:rPr lang="en-US" dirty="0" smtClean="0"/>
            </a:br>
            <a:r>
              <a:rPr lang="en-GB" sz="2800" dirty="0" smtClean="0"/>
              <a:t>Set In Order – colour coding criteria</a:t>
            </a:r>
            <a:endParaRPr lang="en-US" dirty="0"/>
          </a:p>
        </p:txBody>
      </p:sp>
      <p:sp>
        <p:nvSpPr>
          <p:cNvPr id="5" name="مستطيل 4"/>
          <p:cNvSpPr/>
          <p:nvPr/>
        </p:nvSpPr>
        <p:spPr>
          <a:xfrm>
            <a:off x="2133600" y="1828800"/>
            <a:ext cx="228600" cy="1524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5"/>
          <p:cNvSpPr/>
          <p:nvPr/>
        </p:nvSpPr>
        <p:spPr>
          <a:xfrm>
            <a:off x="2209800" y="3124200"/>
            <a:ext cx="228600" cy="15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p:cNvSpPr/>
          <p:nvPr/>
        </p:nvSpPr>
        <p:spPr>
          <a:xfrm>
            <a:off x="2209800" y="5562600"/>
            <a:ext cx="228600" cy="152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عنصر نائب لرقم الشريحة 7"/>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Palkarm</a:t>
            </a:r>
          </a:p>
          <a:p>
            <a:r>
              <a:rPr lang="en-US" dirty="0" smtClean="0"/>
              <a:t>Since 1988</a:t>
            </a:r>
          </a:p>
          <a:p>
            <a:r>
              <a:rPr lang="en-US" dirty="0" smtClean="0"/>
              <a:t>Eastern Industrial Zone, Nablus, Palestine</a:t>
            </a:r>
          </a:p>
          <a:p>
            <a:r>
              <a:rPr lang="en-US" dirty="0" smtClean="0"/>
              <a:t>Pharmaceutical and chemical industry</a:t>
            </a:r>
          </a:p>
          <a:p>
            <a:r>
              <a:rPr lang="en-US" dirty="0" smtClean="0"/>
              <a:t>7 product families</a:t>
            </a:r>
          </a:p>
          <a:p>
            <a:r>
              <a:rPr lang="en-US" dirty="0" smtClean="0"/>
              <a:t>60 employees, females mostly</a:t>
            </a:r>
          </a:p>
          <a:p>
            <a:r>
              <a:rPr lang="en-US" dirty="0" smtClean="0"/>
              <a:t>One of 12 factories in Palestine</a:t>
            </a:r>
          </a:p>
          <a:p>
            <a:r>
              <a:rPr lang="en-US" dirty="0" smtClean="0"/>
              <a:t>Markets: Local &amp; international markets</a:t>
            </a:r>
          </a:p>
          <a:p>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Introduction</a:t>
            </a:r>
            <a:br>
              <a:rPr lang="en-US" dirty="0" smtClean="0"/>
            </a:br>
            <a:r>
              <a:rPr lang="en-US" sz="3100" dirty="0" smtClean="0"/>
              <a:t>Background</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smtClean="0"/>
              <a:t>Work areas after implementing color coding </a:t>
            </a:r>
            <a:r>
              <a:rPr lang="en-US" sz="3200" dirty="0" smtClean="0"/>
              <a:t/>
            </a:r>
            <a:br>
              <a:rPr lang="en-US" sz="3200" dirty="0" smtClean="0"/>
            </a:br>
            <a:r>
              <a:rPr lang="en-GB" sz="2800" dirty="0" smtClean="0"/>
              <a:t>The weighing room</a:t>
            </a:r>
            <a:endParaRPr lang="en-US" sz="3200" dirty="0"/>
          </a:p>
        </p:txBody>
      </p:sp>
      <p:pic>
        <p:nvPicPr>
          <p:cNvPr id="4" name="صورة 24" descr="6.jpg"/>
          <p:cNvPicPr>
            <a:picLocks noGrp="1"/>
          </p:cNvPicPr>
          <p:nvPr>
            <p:ph idx="1"/>
          </p:nvPr>
        </p:nvPicPr>
        <p:blipFill>
          <a:blip r:embed="rId2"/>
          <a:stretch>
            <a:fillRect/>
          </a:stretch>
        </p:blipFill>
        <p:spPr>
          <a:xfrm>
            <a:off x="0" y="1600200"/>
            <a:ext cx="9144000" cy="52578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smtClean="0"/>
              <a:t>Work areas after implementing color coding </a:t>
            </a:r>
            <a:r>
              <a:rPr lang="en-US" dirty="0" smtClean="0"/>
              <a:t/>
            </a:r>
            <a:br>
              <a:rPr lang="en-US" dirty="0" smtClean="0"/>
            </a:br>
            <a:r>
              <a:rPr lang="en-GB" sz="2800" dirty="0" smtClean="0"/>
              <a:t>The entrance door to the weighting room</a:t>
            </a:r>
            <a:endParaRPr lang="en-US" sz="2800" dirty="0"/>
          </a:p>
        </p:txBody>
      </p:sp>
      <p:pic>
        <p:nvPicPr>
          <p:cNvPr id="4" name="صورة 26" descr="8.jpg"/>
          <p:cNvPicPr>
            <a:picLocks noGrp="1"/>
          </p:cNvPicPr>
          <p:nvPr>
            <p:ph idx="1"/>
          </p:nvPr>
        </p:nvPicPr>
        <p:blipFill>
          <a:blip r:embed="rId2"/>
          <a:stretch>
            <a:fillRect/>
          </a:stretch>
        </p:blipFill>
        <p:spPr>
          <a:xfrm>
            <a:off x="0" y="1676400"/>
            <a:ext cx="9144000" cy="51816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smtClean="0"/>
              <a:t>Work areas after implementing color coding </a:t>
            </a:r>
            <a:r>
              <a:rPr lang="en-US" dirty="0" smtClean="0"/>
              <a:t/>
            </a:r>
            <a:br>
              <a:rPr lang="en-US" dirty="0" smtClean="0"/>
            </a:br>
            <a:r>
              <a:rPr lang="en-US" sz="2800" dirty="0" smtClean="0"/>
              <a:t>The</a:t>
            </a:r>
            <a:r>
              <a:rPr lang="en-US" sz="3100" dirty="0" smtClean="0"/>
              <a:t> </a:t>
            </a:r>
            <a:r>
              <a:rPr lang="en-GB" sz="2800" dirty="0" smtClean="0"/>
              <a:t>Mixing room</a:t>
            </a:r>
            <a:endParaRPr lang="en-US" sz="2700" dirty="0"/>
          </a:p>
        </p:txBody>
      </p:sp>
      <p:pic>
        <p:nvPicPr>
          <p:cNvPr id="4" name="صورة 23" descr="5.jpg"/>
          <p:cNvPicPr>
            <a:picLocks noGrp="1"/>
          </p:cNvPicPr>
          <p:nvPr>
            <p:ph idx="1"/>
          </p:nvPr>
        </p:nvPicPr>
        <p:blipFill>
          <a:blip r:embed="rId2"/>
          <a:stretch>
            <a:fillRect/>
          </a:stretch>
        </p:blipFill>
        <p:spPr>
          <a:xfrm>
            <a:off x="0" y="1676400"/>
            <a:ext cx="9144000" cy="51816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smtClean="0"/>
              <a:t>Work areas after implementing color coding </a:t>
            </a:r>
            <a:r>
              <a:rPr lang="en-US" dirty="0" smtClean="0"/>
              <a:t/>
            </a:r>
            <a:br>
              <a:rPr lang="en-US" dirty="0" smtClean="0"/>
            </a:br>
            <a:r>
              <a:rPr lang="en-GB" sz="2400" dirty="0" smtClean="0"/>
              <a:t> </a:t>
            </a:r>
            <a:r>
              <a:rPr lang="en-GB" sz="2800" dirty="0" smtClean="0"/>
              <a:t>The Pre-Order </a:t>
            </a:r>
            <a:r>
              <a:rPr lang="en-GB" sz="2800" dirty="0" err="1" smtClean="0"/>
              <a:t>Molds</a:t>
            </a:r>
            <a:r>
              <a:rPr lang="en-GB" sz="2800" dirty="0" smtClean="0"/>
              <a:t> Inventory</a:t>
            </a:r>
            <a:endParaRPr lang="en-US" sz="2800" dirty="0"/>
          </a:p>
        </p:txBody>
      </p:sp>
      <p:pic>
        <p:nvPicPr>
          <p:cNvPr id="4" name="صورة 22" descr="4.jpg"/>
          <p:cNvPicPr>
            <a:picLocks noGrp="1"/>
          </p:cNvPicPr>
          <p:nvPr>
            <p:ph idx="1"/>
          </p:nvPr>
        </p:nvPicPr>
        <p:blipFill>
          <a:blip r:embed="rId2" cstate="print"/>
          <a:stretch>
            <a:fillRect/>
          </a:stretch>
        </p:blipFill>
        <p:spPr>
          <a:xfrm>
            <a:off x="0" y="1600200"/>
            <a:ext cx="9144000" cy="52578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smtClean="0"/>
              <a:t>Work areas after implementing color coding </a:t>
            </a:r>
            <a:r>
              <a:rPr lang="en-US" dirty="0" smtClean="0"/>
              <a:t/>
            </a:r>
            <a:br>
              <a:rPr lang="en-US" dirty="0" smtClean="0"/>
            </a:br>
            <a:r>
              <a:rPr lang="en-US" sz="2800" dirty="0" smtClean="0"/>
              <a:t>The </a:t>
            </a:r>
            <a:r>
              <a:rPr lang="en-GB" sz="2800" dirty="0" smtClean="0"/>
              <a:t>Primary packaging room</a:t>
            </a:r>
            <a:endParaRPr lang="en-US" sz="2800" dirty="0"/>
          </a:p>
        </p:txBody>
      </p:sp>
      <p:pic>
        <p:nvPicPr>
          <p:cNvPr id="4" name="صورة 21" descr="3.jpg"/>
          <p:cNvPicPr>
            <a:picLocks noGrp="1"/>
          </p:cNvPicPr>
          <p:nvPr>
            <p:ph idx="1"/>
          </p:nvPr>
        </p:nvPicPr>
        <p:blipFill>
          <a:blip r:embed="rId2" cstate="print"/>
          <a:stretch>
            <a:fillRect/>
          </a:stretch>
        </p:blipFill>
        <p:spPr>
          <a:xfrm>
            <a:off x="0" y="1676401"/>
            <a:ext cx="9144000" cy="51816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smtClean="0"/>
              <a:t>Work areas after implementing color coding </a:t>
            </a:r>
            <a:r>
              <a:rPr lang="en-US" dirty="0" smtClean="0"/>
              <a:t/>
            </a:r>
            <a:br>
              <a:rPr lang="en-US" dirty="0" smtClean="0"/>
            </a:br>
            <a:r>
              <a:rPr lang="en-US" sz="2800" dirty="0" smtClean="0"/>
              <a:t>The </a:t>
            </a:r>
            <a:r>
              <a:rPr lang="en-GB" sz="2800" dirty="0" smtClean="0"/>
              <a:t>Secondary packaging room</a:t>
            </a:r>
            <a:endParaRPr lang="en-US" sz="2800" dirty="0"/>
          </a:p>
        </p:txBody>
      </p:sp>
      <p:pic>
        <p:nvPicPr>
          <p:cNvPr id="4" name="صورة 19" descr="2.jpg"/>
          <p:cNvPicPr>
            <a:picLocks noGrp="1"/>
          </p:cNvPicPr>
          <p:nvPr>
            <p:ph idx="1"/>
          </p:nvPr>
        </p:nvPicPr>
        <p:blipFill>
          <a:blip r:embed="rId2" cstate="print"/>
          <a:stretch>
            <a:fillRect/>
          </a:stretch>
        </p:blipFill>
        <p:spPr>
          <a:xfrm>
            <a:off x="0" y="1676400"/>
            <a:ext cx="9144000" cy="51816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dirty="0" smtClean="0"/>
              <a:t>Work areas after implementing color coding </a:t>
            </a:r>
            <a:r>
              <a:rPr lang="en-US" dirty="0" smtClean="0"/>
              <a:t/>
            </a:r>
            <a:br>
              <a:rPr lang="en-US" dirty="0" smtClean="0"/>
            </a:br>
            <a:r>
              <a:rPr lang="en-GB" sz="2400" dirty="0" smtClean="0"/>
              <a:t> </a:t>
            </a:r>
            <a:r>
              <a:rPr lang="en-GB" sz="2800" dirty="0" smtClean="0"/>
              <a:t>The hallway</a:t>
            </a:r>
            <a:endParaRPr lang="en-US" sz="2800" dirty="0"/>
          </a:p>
        </p:txBody>
      </p:sp>
      <p:pic>
        <p:nvPicPr>
          <p:cNvPr id="4" name="صورة 27" descr="way.jpg"/>
          <p:cNvPicPr>
            <a:picLocks noGrp="1"/>
          </p:cNvPicPr>
          <p:nvPr>
            <p:ph idx="1"/>
          </p:nvPr>
        </p:nvPicPr>
        <p:blipFill>
          <a:blip r:embed="rId2" cstate="print"/>
          <a:stretch>
            <a:fillRect/>
          </a:stretch>
        </p:blipFill>
        <p:spPr>
          <a:xfrm>
            <a:off x="0" y="1600201"/>
            <a:ext cx="9144000" cy="525780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1.PNG"/>
          <p:cNvPicPr>
            <a:picLocks noGrp="1" noChangeAspect="1"/>
          </p:cNvPicPr>
          <p:nvPr>
            <p:ph idx="1"/>
          </p:nvPr>
        </p:nvPicPr>
        <p:blipFill>
          <a:blip r:embed="rId2"/>
          <a:stretch>
            <a:fillRect/>
          </a:stretch>
        </p:blipFill>
        <p:spPr>
          <a:xfrm>
            <a:off x="1143000" y="2362200"/>
            <a:ext cx="6618567" cy="2617447"/>
          </a:xfrm>
        </p:spPr>
      </p:pic>
      <p:sp>
        <p:nvSpPr>
          <p:cNvPr id="3" name="Title 2"/>
          <p:cNvSpPr>
            <a:spLocks noGrp="1"/>
          </p:cNvSpPr>
          <p:nvPr>
            <p:ph type="title"/>
          </p:nvPr>
        </p:nvSpPr>
        <p:spPr/>
        <p:txBody>
          <a:bodyPr>
            <a:normAutofit fontScale="90000"/>
          </a:bodyPr>
          <a:lstStyle/>
          <a:p>
            <a:r>
              <a:rPr lang="en-US" dirty="0" smtClean="0"/>
              <a:t>5S Implementation phases</a:t>
            </a:r>
            <a:br>
              <a:rPr lang="en-US" dirty="0" smtClean="0"/>
            </a:br>
            <a:r>
              <a:rPr lang="en-GB" sz="3100" dirty="0" smtClean="0"/>
              <a:t>Shining</a:t>
            </a:r>
            <a:r>
              <a:rPr lang="en-GB" dirty="0" smtClean="0"/>
              <a:t> </a:t>
            </a:r>
            <a:r>
              <a:rPr lang="en-GB" sz="3100" dirty="0" smtClean="0"/>
              <a:t>- </a:t>
            </a:r>
            <a:r>
              <a:rPr lang="en-US" sz="3100" dirty="0" smtClean="0"/>
              <a:t>Visual Sweeping List</a:t>
            </a:r>
            <a:endParaRPr lang="en-US" sz="3100"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2.PNG"/>
          <p:cNvPicPr>
            <a:picLocks noGrp="1" noChangeAspect="1"/>
          </p:cNvPicPr>
          <p:nvPr>
            <p:ph idx="1"/>
          </p:nvPr>
        </p:nvPicPr>
        <p:blipFill>
          <a:blip r:embed="rId2"/>
          <a:stretch>
            <a:fillRect/>
          </a:stretch>
        </p:blipFill>
        <p:spPr>
          <a:xfrm>
            <a:off x="1524000" y="1752600"/>
            <a:ext cx="5902053" cy="4361937"/>
          </a:xfrm>
        </p:spPr>
      </p:pic>
      <p:sp>
        <p:nvSpPr>
          <p:cNvPr id="3" name="Title 2"/>
          <p:cNvSpPr>
            <a:spLocks noGrp="1"/>
          </p:cNvSpPr>
          <p:nvPr>
            <p:ph type="title"/>
          </p:nvPr>
        </p:nvSpPr>
        <p:spPr/>
        <p:txBody>
          <a:bodyPr>
            <a:normAutofit fontScale="90000"/>
          </a:bodyPr>
          <a:lstStyle/>
          <a:p>
            <a:r>
              <a:rPr lang="en-US" dirty="0" smtClean="0"/>
              <a:t>5S Implementation phases</a:t>
            </a:r>
            <a:br>
              <a:rPr lang="en-US" dirty="0" smtClean="0"/>
            </a:br>
            <a:r>
              <a:rPr lang="en-GB" sz="3100" dirty="0" smtClean="0"/>
              <a:t>Shining</a:t>
            </a:r>
            <a:r>
              <a:rPr lang="en-GB" dirty="0" smtClean="0"/>
              <a:t> </a:t>
            </a:r>
            <a:r>
              <a:rPr lang="en-GB" sz="3100" dirty="0" smtClean="0"/>
              <a:t>- Physical Sweeping List</a:t>
            </a:r>
            <a:endParaRPr lang="en-US" sz="3100"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48</a:t>
            </a:fld>
            <a:endParaRPr lang="en-US"/>
          </a:p>
        </p:txBody>
      </p:sp>
      <p:sp>
        <p:nvSpPr>
          <p:cNvPr id="6" name="سهم إلى اليمين 5"/>
          <p:cNvSpPr/>
          <p:nvPr/>
        </p:nvSpPr>
        <p:spPr>
          <a:xfrm>
            <a:off x="1295400" y="55626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سهم إلى اليمين 6"/>
          <p:cNvSpPr/>
          <p:nvPr/>
        </p:nvSpPr>
        <p:spPr>
          <a:xfrm>
            <a:off x="1295400" y="21336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سهم إلى اليمين 7"/>
          <p:cNvSpPr/>
          <p:nvPr/>
        </p:nvSpPr>
        <p:spPr>
          <a:xfrm>
            <a:off x="1295400" y="41148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3.PNG"/>
          <p:cNvPicPr>
            <a:picLocks noGrp="1" noChangeAspect="1"/>
          </p:cNvPicPr>
          <p:nvPr>
            <p:ph idx="1"/>
          </p:nvPr>
        </p:nvPicPr>
        <p:blipFill>
          <a:blip r:embed="rId2"/>
          <a:stretch>
            <a:fillRect/>
          </a:stretch>
        </p:blipFill>
        <p:spPr>
          <a:xfrm>
            <a:off x="1875406" y="2286000"/>
            <a:ext cx="5273836" cy="2553647"/>
          </a:xfrm>
        </p:spPr>
      </p:pic>
      <p:sp>
        <p:nvSpPr>
          <p:cNvPr id="3" name="Title 2"/>
          <p:cNvSpPr>
            <a:spLocks noGrp="1"/>
          </p:cNvSpPr>
          <p:nvPr>
            <p:ph type="title"/>
          </p:nvPr>
        </p:nvSpPr>
        <p:spPr/>
        <p:txBody>
          <a:bodyPr>
            <a:normAutofit/>
          </a:bodyPr>
          <a:lstStyle/>
          <a:p>
            <a:r>
              <a:rPr lang="en-US" dirty="0" smtClean="0"/>
              <a:t>5S Implementation phases</a:t>
            </a:r>
            <a:br>
              <a:rPr lang="en-US" dirty="0" smtClean="0"/>
            </a:br>
            <a:r>
              <a:rPr lang="en-GB" sz="2800" dirty="0" smtClean="0"/>
              <a:t>Standardization - </a:t>
            </a:r>
            <a:r>
              <a:rPr lang="en-US" sz="2800" dirty="0" smtClean="0"/>
              <a:t>Scoring guide</a:t>
            </a:r>
            <a:r>
              <a:rPr lang="en-GB" sz="2800" dirty="0" smtClean="0"/>
              <a:t> </a:t>
            </a:r>
            <a:endParaRPr lang="en-US" sz="2800"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Unorganized work areas</a:t>
            </a:r>
          </a:p>
          <a:p>
            <a:endParaRPr lang="en-US" dirty="0" smtClean="0"/>
          </a:p>
          <a:p>
            <a:r>
              <a:rPr lang="en-US" dirty="0" smtClean="0"/>
              <a:t>No clear job description  for the employees</a:t>
            </a:r>
          </a:p>
          <a:p>
            <a:endParaRPr lang="en-US" dirty="0" smtClean="0"/>
          </a:p>
          <a:p>
            <a:r>
              <a:rPr lang="en-US" dirty="0" smtClean="0"/>
              <a:t>non-added value activities consumes worker's time</a:t>
            </a:r>
          </a:p>
          <a:p>
            <a:endParaRPr lang="en-US" dirty="0"/>
          </a:p>
        </p:txBody>
      </p:sp>
      <p:sp>
        <p:nvSpPr>
          <p:cNvPr id="3" name="Title 2"/>
          <p:cNvSpPr>
            <a:spLocks noGrp="1"/>
          </p:cNvSpPr>
          <p:nvPr>
            <p:ph type="title"/>
          </p:nvPr>
        </p:nvSpPr>
        <p:spPr/>
        <p:txBody>
          <a:bodyPr>
            <a:normAutofit fontScale="90000"/>
          </a:bodyPr>
          <a:lstStyle/>
          <a:p>
            <a:r>
              <a:rPr lang="en-US" dirty="0" smtClean="0"/>
              <a:t>Introduction</a:t>
            </a:r>
            <a:br>
              <a:rPr lang="en-US" dirty="0" smtClean="0"/>
            </a:br>
            <a:r>
              <a:rPr lang="en-US" sz="3100" dirty="0" smtClean="0"/>
              <a:t>Palkarm problems</a:t>
            </a:r>
            <a:endParaRPr lang="en-US"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4.PNG"/>
          <p:cNvPicPr>
            <a:picLocks noGrp="1" noChangeAspect="1"/>
          </p:cNvPicPr>
          <p:nvPr>
            <p:ph idx="1"/>
          </p:nvPr>
        </p:nvPicPr>
        <p:blipFill>
          <a:blip r:embed="rId2"/>
          <a:stretch>
            <a:fillRect/>
          </a:stretch>
        </p:blipFill>
        <p:spPr>
          <a:xfrm>
            <a:off x="2286000" y="1524000"/>
            <a:ext cx="4507666" cy="4995862"/>
          </a:xfrm>
        </p:spPr>
      </p:pic>
      <p:sp>
        <p:nvSpPr>
          <p:cNvPr id="3" name="Title 2"/>
          <p:cNvSpPr>
            <a:spLocks noGrp="1"/>
          </p:cNvSpPr>
          <p:nvPr>
            <p:ph type="title"/>
          </p:nvPr>
        </p:nvSpPr>
        <p:spPr/>
        <p:txBody>
          <a:bodyPr>
            <a:normAutofit fontScale="90000"/>
          </a:bodyPr>
          <a:lstStyle/>
          <a:p>
            <a:r>
              <a:rPr lang="en-US" sz="4600" dirty="0" smtClean="0"/>
              <a:t>5S Implementation phases</a:t>
            </a:r>
            <a:r>
              <a:rPr lang="en-US" dirty="0" smtClean="0"/>
              <a:t/>
            </a:r>
            <a:br>
              <a:rPr lang="en-US" dirty="0" smtClean="0"/>
            </a:br>
            <a:r>
              <a:rPr lang="en-GB" sz="3100" dirty="0" smtClean="0"/>
              <a:t>Standardization - </a:t>
            </a:r>
            <a:r>
              <a:rPr lang="en-US" sz="2800" dirty="0" smtClean="0"/>
              <a:t>A schedule for periodic repetition of 5S activities</a:t>
            </a:r>
            <a:endParaRPr lang="en-US" sz="3100" dirty="0"/>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50</a:t>
            </a:fld>
            <a:endParaRPr lang="en-US"/>
          </a:p>
        </p:txBody>
      </p:sp>
      <p:sp>
        <p:nvSpPr>
          <p:cNvPr id="6" name="سهم إلى اليمين 5"/>
          <p:cNvSpPr/>
          <p:nvPr/>
        </p:nvSpPr>
        <p:spPr>
          <a:xfrm>
            <a:off x="2057400" y="2286000"/>
            <a:ext cx="228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سهم إلى اليمين 6"/>
          <p:cNvSpPr/>
          <p:nvPr/>
        </p:nvSpPr>
        <p:spPr>
          <a:xfrm>
            <a:off x="2057400" y="3048000"/>
            <a:ext cx="228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سهم إلى اليمين 7"/>
          <p:cNvSpPr/>
          <p:nvPr/>
        </p:nvSpPr>
        <p:spPr>
          <a:xfrm>
            <a:off x="2057400" y="4191000"/>
            <a:ext cx="228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إلى اليمين 8"/>
          <p:cNvSpPr/>
          <p:nvPr/>
        </p:nvSpPr>
        <p:spPr>
          <a:xfrm>
            <a:off x="2057400" y="5257800"/>
            <a:ext cx="228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سهم إلى اليمين 9"/>
          <p:cNvSpPr/>
          <p:nvPr/>
        </p:nvSpPr>
        <p:spPr>
          <a:xfrm>
            <a:off x="2057400" y="5943600"/>
            <a:ext cx="228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lang="en-US" dirty="0" smtClean="0"/>
              <a:t>Discussion and Conclusion</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685800" y="1143000"/>
            <a:ext cx="7238999" cy="4857653"/>
          </a:xfrm>
          <a:prstGeom prst="rect">
            <a:avLst/>
          </a:prstGeom>
          <a:noFill/>
          <a:ln w="9525">
            <a:noFill/>
            <a:miter lim="800000"/>
            <a:headEnd/>
            <a:tailEnd/>
          </a:ln>
          <a:effectLst/>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lang="en-US" dirty="0" smtClean="0"/>
              <a:t>Discussion and Conclusion</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685800" y="1676400"/>
            <a:ext cx="7445017" cy="3925094"/>
          </a:xfrm>
          <a:prstGeom prst="rect">
            <a:avLst/>
          </a:prstGeom>
          <a:noFill/>
          <a:ln w="9525">
            <a:noFill/>
            <a:miter lim="800000"/>
            <a:headEnd/>
            <a:tailEnd/>
          </a:ln>
          <a:effectLst/>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371600"/>
            <a:ext cx="8229600" cy="4864291"/>
          </a:xfrm>
        </p:spPr>
        <p:txBody>
          <a:bodyPr>
            <a:normAutofit fontScale="92500" lnSpcReduction="10000"/>
          </a:bodyPr>
          <a:lstStyle/>
          <a:p>
            <a:r>
              <a:rPr lang="en-US" dirty="0" smtClean="0"/>
              <a:t>the top management are required to fully support this activity all through the factory. </a:t>
            </a:r>
          </a:p>
          <a:p>
            <a:endParaRPr lang="en-US" dirty="0" smtClean="0"/>
          </a:p>
          <a:p>
            <a:r>
              <a:rPr lang="en-US" dirty="0" smtClean="0"/>
              <a:t>The involvement of all employees in the all departments in the program 5S. </a:t>
            </a:r>
          </a:p>
          <a:p>
            <a:endParaRPr lang="en-US" dirty="0" smtClean="0"/>
          </a:p>
          <a:p>
            <a:r>
              <a:rPr lang="en-US" dirty="0" smtClean="0"/>
              <a:t>A  5S team should be established to  continuously control and monitor the implementation of 5S.</a:t>
            </a:r>
          </a:p>
          <a:p>
            <a:endParaRPr lang="en-US" dirty="0" smtClean="0"/>
          </a:p>
          <a:p>
            <a:r>
              <a:rPr lang="en-US" dirty="0" smtClean="0"/>
              <a:t>Work standardization lean concept should be created for each process.</a:t>
            </a:r>
          </a:p>
          <a:p>
            <a:endParaRPr lang="en-US" dirty="0"/>
          </a:p>
        </p:txBody>
      </p:sp>
      <p:sp>
        <p:nvSpPr>
          <p:cNvPr id="3" name="عنوان 2"/>
          <p:cNvSpPr>
            <a:spLocks noGrp="1"/>
          </p:cNvSpPr>
          <p:nvPr>
            <p:ph type="title"/>
          </p:nvPr>
        </p:nvSpPr>
        <p:spPr/>
        <p:txBody>
          <a:bodyPr/>
          <a:lstStyle/>
          <a:p>
            <a:r>
              <a:rPr lang="en-US" dirty="0" smtClean="0"/>
              <a:t>Recommendations</a:t>
            </a:r>
            <a:endParaRPr lang="en-US"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en-US" dirty="0" smtClean="0"/>
              <a:t>using this project as a reference to implement 5s on other production lines in the factory. </a:t>
            </a:r>
          </a:p>
          <a:p>
            <a:endParaRPr lang="en-US" dirty="0" smtClean="0"/>
          </a:p>
          <a:p>
            <a:r>
              <a:rPr lang="en-US" dirty="0" smtClean="0"/>
              <a:t>hire more experienced employees in lean manufacturing systems.</a:t>
            </a:r>
          </a:p>
          <a:p>
            <a:endParaRPr lang="en-US" dirty="0" smtClean="0"/>
          </a:p>
          <a:p>
            <a:r>
              <a:rPr lang="en-US" dirty="0" smtClean="0"/>
              <a:t>create clear job discretions and tasks for each employee to facilitate employee management and evaluation.</a:t>
            </a:r>
          </a:p>
          <a:p>
            <a:endParaRPr lang="en-US" dirty="0"/>
          </a:p>
        </p:txBody>
      </p:sp>
      <p:sp>
        <p:nvSpPr>
          <p:cNvPr id="3" name="عنوان 2"/>
          <p:cNvSpPr>
            <a:spLocks noGrp="1"/>
          </p:cNvSpPr>
          <p:nvPr>
            <p:ph type="title"/>
          </p:nvPr>
        </p:nvSpPr>
        <p:spPr/>
        <p:txBody>
          <a:bodyPr/>
          <a:lstStyle/>
          <a:p>
            <a:r>
              <a:rPr lang="en-US" dirty="0" smtClean="0"/>
              <a:t>Recommendations</a:t>
            </a:r>
            <a:endParaRPr lang="en-US"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More organized workplace</a:t>
            </a:r>
          </a:p>
          <a:p>
            <a:r>
              <a:rPr lang="en-US" dirty="0" smtClean="0"/>
              <a:t>Eliminating</a:t>
            </a:r>
            <a:r>
              <a:rPr lang="ar-JO" dirty="0" smtClean="0"/>
              <a:t>/</a:t>
            </a:r>
            <a:r>
              <a:rPr lang="en-US" dirty="0" smtClean="0"/>
              <a:t>reducing non-value added activities</a:t>
            </a:r>
          </a:p>
          <a:p>
            <a:r>
              <a:rPr lang="en-US" dirty="0" smtClean="0"/>
              <a:t>Reduction or elimination of errors &amp; mistakes</a:t>
            </a:r>
            <a:endParaRPr lang="ar-JO" dirty="0" smtClean="0"/>
          </a:p>
          <a:p>
            <a:endParaRPr lang="ar-JO" dirty="0" smtClean="0"/>
          </a:p>
          <a:p>
            <a:r>
              <a:rPr lang="en-US" dirty="0" smtClean="0"/>
              <a:t>By using: </a:t>
            </a:r>
            <a:endParaRPr lang="en-US" dirty="0" smtClean="0">
              <a:solidFill>
                <a:srgbClr val="00B050"/>
              </a:solidFill>
            </a:endParaRPr>
          </a:p>
          <a:p>
            <a:r>
              <a:rPr lang="en-US" dirty="0" smtClean="0">
                <a:solidFill>
                  <a:srgbClr val="00B050"/>
                </a:solidFill>
              </a:rPr>
              <a:t>Lean Manufacturing tools</a:t>
            </a:r>
          </a:p>
          <a:p>
            <a:endParaRPr lang="en-US" dirty="0" smtClean="0"/>
          </a:p>
        </p:txBody>
      </p:sp>
      <p:sp>
        <p:nvSpPr>
          <p:cNvPr id="3" name="Title 2"/>
          <p:cNvSpPr>
            <a:spLocks noGrp="1"/>
          </p:cNvSpPr>
          <p:nvPr>
            <p:ph type="title"/>
          </p:nvPr>
        </p:nvSpPr>
        <p:spPr/>
        <p:txBody>
          <a:bodyPr>
            <a:normAutofit fontScale="90000"/>
          </a:bodyPr>
          <a:lstStyle/>
          <a:p>
            <a:r>
              <a:rPr lang="en-US" dirty="0" smtClean="0"/>
              <a:t>Introduction</a:t>
            </a:r>
            <a:br>
              <a:rPr lang="en-US" dirty="0" smtClean="0"/>
            </a:br>
            <a:r>
              <a:rPr lang="en-US" sz="3100" dirty="0" smtClean="0"/>
              <a:t>Our Objectives</a:t>
            </a:r>
            <a:endParaRPr lang="en-US" sz="3100"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Cosmetics is a </a:t>
            </a:r>
            <a:r>
              <a:rPr lang="en-US" dirty="0" smtClean="0">
                <a:solidFill>
                  <a:srgbClr val="FF0000"/>
                </a:solidFill>
              </a:rPr>
              <a:t>process industry</a:t>
            </a:r>
          </a:p>
          <a:p>
            <a:endParaRPr lang="en-US" dirty="0" smtClean="0">
              <a:solidFill>
                <a:srgbClr val="FF0000"/>
              </a:solidFill>
            </a:endParaRPr>
          </a:p>
          <a:p>
            <a:endParaRPr lang="en-US" dirty="0" smtClean="0">
              <a:solidFill>
                <a:srgbClr val="FF0000"/>
              </a:solidFill>
            </a:endParaRPr>
          </a:p>
          <a:p>
            <a:endParaRPr lang="en-US" dirty="0">
              <a:solidFill>
                <a:srgbClr val="FF0000"/>
              </a:solidFill>
            </a:endParaRPr>
          </a:p>
        </p:txBody>
      </p:sp>
      <p:sp>
        <p:nvSpPr>
          <p:cNvPr id="3" name="Title 2"/>
          <p:cNvSpPr>
            <a:spLocks noGrp="1"/>
          </p:cNvSpPr>
          <p:nvPr>
            <p:ph type="title"/>
          </p:nvPr>
        </p:nvSpPr>
        <p:spPr/>
        <p:txBody>
          <a:bodyPr>
            <a:normAutofit/>
          </a:bodyPr>
          <a:lstStyle/>
          <a:p>
            <a:r>
              <a:rPr lang="en-US" sz="3700" dirty="0" smtClean="0"/>
              <a:t>The Production Process</a:t>
            </a:r>
            <a:br>
              <a:rPr lang="en-US" sz="3700" dirty="0" smtClean="0"/>
            </a:br>
            <a:r>
              <a:rPr lang="en-US" sz="2800" dirty="0" smtClean="0"/>
              <a:t>Process Industry</a:t>
            </a:r>
            <a:endParaRPr lang="en-US" sz="3700" dirty="0"/>
          </a:p>
        </p:txBody>
      </p:sp>
      <p:pic>
        <p:nvPicPr>
          <p:cNvPr id="4" name="Picture 3" descr="Capture.PNG"/>
          <p:cNvPicPr>
            <a:picLocks noChangeAspect="1"/>
          </p:cNvPicPr>
          <p:nvPr/>
        </p:nvPicPr>
        <p:blipFill>
          <a:blip r:embed="rId3"/>
          <a:stretch>
            <a:fillRect/>
          </a:stretch>
        </p:blipFill>
        <p:spPr>
          <a:xfrm>
            <a:off x="990600" y="2219064"/>
            <a:ext cx="6934200" cy="3715490"/>
          </a:xfrm>
          <a:prstGeom prst="rect">
            <a:avLst/>
          </a:prstGeom>
        </p:spPr>
      </p:pic>
      <p:sp>
        <p:nvSpPr>
          <p:cNvPr id="5" name="عنصر نائب لرقم الشريحة 4"/>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r>
              <a:rPr lang="en-US" dirty="0" smtClean="0"/>
              <a:t>Product characteristics</a:t>
            </a:r>
          </a:p>
          <a:p>
            <a:pPr marL="624078" indent="-514350"/>
            <a:r>
              <a:rPr lang="en-US" dirty="0" smtClean="0"/>
              <a:t>Process characteristics</a:t>
            </a:r>
          </a:p>
          <a:p>
            <a:pPr marL="624078" indent="-514350"/>
            <a:r>
              <a:rPr lang="en-US" dirty="0" smtClean="0"/>
              <a:t>When the product eventually becomes discrete in the process?</a:t>
            </a:r>
          </a:p>
          <a:p>
            <a:pPr marL="624078" indent="-514350"/>
            <a:endParaRPr lang="en-US" dirty="0" smtClean="0"/>
          </a:p>
          <a:p>
            <a:pPr marL="624078" indent="-514350"/>
            <a:endParaRPr lang="en-US" dirty="0" smtClean="0"/>
          </a:p>
          <a:p>
            <a:pPr marL="624078" indent="-514350"/>
            <a:endParaRPr lang="en-US" dirty="0"/>
          </a:p>
        </p:txBody>
      </p:sp>
      <p:sp>
        <p:nvSpPr>
          <p:cNvPr id="3" name="Title 2"/>
          <p:cNvSpPr>
            <a:spLocks noGrp="1"/>
          </p:cNvSpPr>
          <p:nvPr>
            <p:ph type="title"/>
          </p:nvPr>
        </p:nvSpPr>
        <p:spPr/>
        <p:txBody>
          <a:bodyPr>
            <a:normAutofit fontScale="90000"/>
          </a:bodyPr>
          <a:lstStyle/>
          <a:p>
            <a:r>
              <a:rPr lang="en-US" sz="4400" dirty="0" smtClean="0"/>
              <a:t>The Production Process</a:t>
            </a:r>
            <a:br>
              <a:rPr lang="en-US" sz="4400" dirty="0" smtClean="0"/>
            </a:br>
            <a:r>
              <a:rPr lang="en-US" sz="3200" dirty="0" smtClean="0"/>
              <a:t>Process Industry Classification</a:t>
            </a:r>
            <a:endParaRPr lang="en-US" dirty="0"/>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PNG"/>
          <p:cNvPicPr>
            <a:picLocks noGrp="1" noChangeAspect="1"/>
          </p:cNvPicPr>
          <p:nvPr>
            <p:ph idx="1"/>
          </p:nvPr>
        </p:nvPicPr>
        <p:blipFill>
          <a:blip r:embed="rId2"/>
          <a:stretch>
            <a:fillRect/>
          </a:stretch>
        </p:blipFill>
        <p:spPr>
          <a:xfrm>
            <a:off x="914400" y="1676400"/>
            <a:ext cx="3352800" cy="2519807"/>
          </a:xfrm>
        </p:spPr>
      </p:pic>
      <p:sp>
        <p:nvSpPr>
          <p:cNvPr id="3" name="Title 2"/>
          <p:cNvSpPr>
            <a:spLocks noGrp="1"/>
          </p:cNvSpPr>
          <p:nvPr>
            <p:ph type="title"/>
          </p:nvPr>
        </p:nvSpPr>
        <p:spPr/>
        <p:txBody>
          <a:bodyPr>
            <a:noAutofit/>
          </a:bodyPr>
          <a:lstStyle/>
          <a:p>
            <a:r>
              <a:rPr lang="en-US" sz="3700" dirty="0" smtClean="0"/>
              <a:t>The Production Process</a:t>
            </a:r>
            <a:br>
              <a:rPr lang="en-US" sz="3700" dirty="0" smtClean="0"/>
            </a:br>
            <a:r>
              <a:rPr lang="en-US" sz="2800" dirty="0" smtClean="0"/>
              <a:t>Process Industry Classification</a:t>
            </a:r>
            <a:endParaRPr lang="en-US" sz="2800" dirty="0"/>
          </a:p>
        </p:txBody>
      </p:sp>
      <p:pic>
        <p:nvPicPr>
          <p:cNvPr id="5" name="Picture 4" descr="2.PNG"/>
          <p:cNvPicPr>
            <a:picLocks noChangeAspect="1"/>
          </p:cNvPicPr>
          <p:nvPr/>
        </p:nvPicPr>
        <p:blipFill>
          <a:blip r:embed="rId3"/>
          <a:stretch>
            <a:fillRect/>
          </a:stretch>
        </p:blipFill>
        <p:spPr>
          <a:xfrm>
            <a:off x="5105400" y="1752600"/>
            <a:ext cx="3352800" cy="2372050"/>
          </a:xfrm>
          <a:prstGeom prst="rect">
            <a:avLst/>
          </a:prstGeom>
        </p:spPr>
      </p:pic>
      <p:pic>
        <p:nvPicPr>
          <p:cNvPr id="6" name="Picture 5" descr="3.PNG"/>
          <p:cNvPicPr>
            <a:picLocks noChangeAspect="1"/>
          </p:cNvPicPr>
          <p:nvPr/>
        </p:nvPicPr>
        <p:blipFill>
          <a:blip r:embed="rId4"/>
          <a:stretch>
            <a:fillRect/>
          </a:stretch>
        </p:blipFill>
        <p:spPr>
          <a:xfrm>
            <a:off x="3048000" y="4267200"/>
            <a:ext cx="3324689" cy="2324425"/>
          </a:xfrm>
          <a:prstGeom prst="rect">
            <a:avLst/>
          </a:prstGeom>
        </p:spPr>
      </p:pic>
      <p:sp>
        <p:nvSpPr>
          <p:cNvPr id="9" name="سهم للأسفل 8"/>
          <p:cNvSpPr/>
          <p:nvPr/>
        </p:nvSpPr>
        <p:spPr>
          <a:xfrm>
            <a:off x="1676400" y="1371600"/>
            <a:ext cx="76200" cy="3048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سهم للأسفل 9"/>
          <p:cNvSpPr/>
          <p:nvPr/>
        </p:nvSpPr>
        <p:spPr>
          <a:xfrm>
            <a:off x="6858000" y="1524000"/>
            <a:ext cx="76200" cy="3048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1" name="سهم للأسفل 10"/>
          <p:cNvSpPr/>
          <p:nvPr/>
        </p:nvSpPr>
        <p:spPr>
          <a:xfrm>
            <a:off x="5943600" y="4114800"/>
            <a:ext cx="76200" cy="3048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2" name="عنصر نائب لرقم الشريحة 11"/>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1830</TotalTime>
  <Words>1286</Words>
  <Application>Microsoft Office PowerPoint</Application>
  <PresentationFormat>On-screen Show (4:3)</PresentationFormat>
  <Paragraphs>270</Paragraphs>
  <Slides>54</Slides>
  <Notes>7</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Concourse</vt:lpstr>
      <vt:lpstr> An-Najah National University        Faculty of Engineering &amp; Information Technology         Industrial Engineering Department </vt:lpstr>
      <vt:lpstr>Our Team </vt:lpstr>
      <vt:lpstr>Outline</vt:lpstr>
      <vt:lpstr>Introduction Background</vt:lpstr>
      <vt:lpstr>Introduction Palkarm problems</vt:lpstr>
      <vt:lpstr>Introduction Our Objectives</vt:lpstr>
      <vt:lpstr>The Production Process Process Industry</vt:lpstr>
      <vt:lpstr>The Production Process Process Industry Classification</vt:lpstr>
      <vt:lpstr>The Production Process Process Industry Classification</vt:lpstr>
      <vt:lpstr>The Production Process  The Effects Of The Classification On Lean</vt:lpstr>
      <vt:lpstr>The Production Process The Effects Of The Classification On Lean</vt:lpstr>
      <vt:lpstr>The Production Process The Suitable Lean Tools</vt:lpstr>
      <vt:lpstr>The Methodology</vt:lpstr>
      <vt:lpstr>The Methodology Value Stream Mapping (VSM)</vt:lpstr>
      <vt:lpstr>The Methodology Workplace organization “5s”</vt:lpstr>
      <vt:lpstr>The Methodology  Sorting</vt:lpstr>
      <vt:lpstr>The Methodology Set In Order</vt:lpstr>
      <vt:lpstr>The Methodology Shining</vt:lpstr>
      <vt:lpstr>The Methodology  Standardization  </vt:lpstr>
      <vt:lpstr>The Methodology Family Products Selection</vt:lpstr>
      <vt:lpstr>The existing production System Preorder Production process</vt:lpstr>
      <vt:lpstr>The existing production System postorder production process</vt:lpstr>
      <vt:lpstr>Process flow chart</vt:lpstr>
      <vt:lpstr>Production Department Layout </vt:lpstr>
      <vt:lpstr>Existing flow pattern between departments</vt:lpstr>
      <vt:lpstr>VSM for existing production system VSM for preorder molds preparing</vt:lpstr>
      <vt:lpstr>VSM for existing production system VSM for final shape of lipstick process</vt:lpstr>
      <vt:lpstr>Current state analysis without 5s The Weighing Room</vt:lpstr>
      <vt:lpstr>Current state analysis without 5s Mixing Room</vt:lpstr>
      <vt:lpstr>Current state analysis without 5s Pre-Order Molds Inventory</vt:lpstr>
      <vt:lpstr>Current state analysis without 5s The Primary Packaging Room</vt:lpstr>
      <vt:lpstr>Current state analysis without 5s The Secondary Packaging Room</vt:lpstr>
      <vt:lpstr>Current state analysis without 5s The Hallway</vt:lpstr>
      <vt:lpstr>5S Implementation phases Sorting criteria</vt:lpstr>
      <vt:lpstr>5S Implementation phases Sorting implementation</vt:lpstr>
      <vt:lpstr>5S Implementation phases Set In Order criteria</vt:lpstr>
      <vt:lpstr>5S Implementation phases Set In Order implementation (1/2)</vt:lpstr>
      <vt:lpstr>5S Implementation phases Set In Order implementation (2/2)</vt:lpstr>
      <vt:lpstr>5S Implementation phases Set In Order – colour coding criteria</vt:lpstr>
      <vt:lpstr>Work areas after implementing color coding  The weighing room</vt:lpstr>
      <vt:lpstr>Work areas after implementing color coding  The entrance door to the weighting room</vt:lpstr>
      <vt:lpstr>Work areas after implementing color coding  The Mixing room</vt:lpstr>
      <vt:lpstr>Work areas after implementing color coding   The Pre-Order Molds Inventory</vt:lpstr>
      <vt:lpstr>Work areas after implementing color coding  The Primary packaging room</vt:lpstr>
      <vt:lpstr>Work areas after implementing color coding  The Secondary packaging room</vt:lpstr>
      <vt:lpstr>Work areas after implementing color coding   The hallway</vt:lpstr>
      <vt:lpstr>5S Implementation phases Shining - Visual Sweeping List</vt:lpstr>
      <vt:lpstr>5S Implementation phases Shining - Physical Sweeping List</vt:lpstr>
      <vt:lpstr>5S Implementation phases Standardization - Scoring guide </vt:lpstr>
      <vt:lpstr>5S Implementation phases Standardization - A schedule for periodic repetition of 5S activities</vt:lpstr>
      <vt:lpstr>Discussion and Conclusion</vt:lpstr>
      <vt:lpstr>Discussion and Conclusion</vt:lpstr>
      <vt:lpstr>Recommendations</vt:lpstr>
      <vt:lpstr>Recommendations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HERO</dc:creator>
  <cp:lastModifiedBy>HERO</cp:lastModifiedBy>
  <cp:revision>202</cp:revision>
  <dcterms:created xsi:type="dcterms:W3CDTF">2006-08-16T00:00:00Z</dcterms:created>
  <dcterms:modified xsi:type="dcterms:W3CDTF">2017-05-23T19:11:27Z</dcterms:modified>
</cp:coreProperties>
</file>