
<file path=[Content_Types].xml><?xml version="1.0" encoding="utf-8"?>
<Types xmlns="http://schemas.openxmlformats.org/package/2006/content-types">
  <Default Extension="png" ContentType="image/png"/>
  <Default Extension="svg" ContentType="image/svg+xml"/>
  <Default Extension="jpeg" ContentType="image/jpeg"/>
  <Default Extension="glb" ContentType="model/gltf.binary"/>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0"/>
  </p:notesMasterIdLst>
  <p:sldIdLst>
    <p:sldId id="306" r:id="rId3"/>
    <p:sldId id="305" r:id="rId4"/>
    <p:sldId id="310" r:id="rId5"/>
    <p:sldId id="311" r:id="rId6"/>
    <p:sldId id="312" r:id="rId7"/>
    <p:sldId id="313" r:id="rId8"/>
    <p:sldId id="314" r:id="rId9"/>
    <p:sldId id="315" r:id="rId10"/>
    <p:sldId id="316" r:id="rId11"/>
    <p:sldId id="317" r:id="rId12"/>
    <p:sldId id="318" r:id="rId13"/>
    <p:sldId id="319" r:id="rId14"/>
    <p:sldId id="320" r:id="rId15"/>
    <p:sldId id="325" r:id="rId16"/>
    <p:sldId id="326" r:id="rId17"/>
    <p:sldId id="359" r:id="rId18"/>
    <p:sldId id="329" r:id="rId19"/>
    <p:sldId id="330" r:id="rId20"/>
    <p:sldId id="342" r:id="rId21"/>
    <p:sldId id="331" r:id="rId22"/>
    <p:sldId id="332" r:id="rId23"/>
    <p:sldId id="333" r:id="rId24"/>
    <p:sldId id="334" r:id="rId25"/>
    <p:sldId id="322" r:id="rId26"/>
    <p:sldId id="336" r:id="rId27"/>
    <p:sldId id="335" r:id="rId28"/>
    <p:sldId id="321" r:id="rId29"/>
    <p:sldId id="337" r:id="rId30"/>
    <p:sldId id="338" r:id="rId31"/>
    <p:sldId id="358" r:id="rId32"/>
    <p:sldId id="339" r:id="rId33"/>
    <p:sldId id="343" r:id="rId34"/>
    <p:sldId id="340" r:id="rId35"/>
    <p:sldId id="344" r:id="rId36"/>
    <p:sldId id="345" r:id="rId37"/>
    <p:sldId id="346" r:id="rId38"/>
    <p:sldId id="347" r:id="rId39"/>
    <p:sldId id="348" r:id="rId40"/>
    <p:sldId id="349" r:id="rId41"/>
    <p:sldId id="350" r:id="rId42"/>
    <p:sldId id="351" r:id="rId43"/>
    <p:sldId id="352" r:id="rId44"/>
    <p:sldId id="353" r:id="rId45"/>
    <p:sldId id="354" r:id="rId46"/>
    <p:sldId id="355" r:id="rId47"/>
    <p:sldId id="356" r:id="rId48"/>
    <p:sldId id="35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1070" y="18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812148-451C-4F69-8D0B-D6AB10002E2B}" type="datetimeFigureOut">
              <a:rPr lang="en-US" smtClean="0"/>
              <a:t>1/27/2026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1FFA44-FF9F-4C12-A159-C4177A43139F}" type="slidenum">
              <a:rPr lang="en-US" smtClean="0"/>
              <a:t>‹#›</a:t>
            </a:fld>
            <a:endParaRPr lang="en-US"/>
          </a:p>
        </p:txBody>
      </p:sp>
    </p:spTree>
    <p:extLst>
      <p:ext uri="{BB962C8B-B14F-4D97-AF65-F5344CB8AC3E}">
        <p14:creationId xmlns:p14="http://schemas.microsoft.com/office/powerpoint/2010/main" val="154592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381000" y="685800"/>
            <a:ext cx="6096000" cy="3429000"/>
          </a:xfrm>
        </p:spPr>
      </p:sp>
      <p:sp>
        <p:nvSpPr>
          <p:cNvPr id="3" name="Espace réservé des notes 2"/>
          <p:cNvSpPr>
            <a:spLocks noGrp="1"/>
          </p:cNvSpPr>
          <p:nvPr>
            <p:ph type="body" idx="1"/>
          </p:nvPr>
        </p:nvSpPr>
        <p:spPr/>
        <p:txBody>
          <a:bodyPr/>
          <a:lstStyle/>
          <a:p>
            <a:endParaRPr lang="fr-FR" dirty="0"/>
          </a:p>
        </p:txBody>
      </p:sp>
    </p:spTree>
    <p:extLst>
      <p:ext uri="{BB962C8B-B14F-4D97-AF65-F5344CB8AC3E}">
        <p14:creationId xmlns:p14="http://schemas.microsoft.com/office/powerpoint/2010/main" val="2404720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381000" y="685800"/>
            <a:ext cx="6096000" cy="3429000"/>
          </a:xfrm>
        </p:spPr>
      </p:sp>
      <p:sp>
        <p:nvSpPr>
          <p:cNvPr id="3" name="Espace réservé des notes 2"/>
          <p:cNvSpPr>
            <a:spLocks noGrp="1"/>
          </p:cNvSpPr>
          <p:nvPr>
            <p:ph type="body" idx="1"/>
          </p:nvPr>
        </p:nvSpPr>
        <p:spPr/>
        <p:txBody>
          <a:bodyPr/>
          <a:lstStyle/>
          <a:p>
            <a:endParaRPr lang="fr-FR" dirty="0"/>
          </a:p>
        </p:txBody>
      </p:sp>
    </p:spTree>
    <p:extLst>
      <p:ext uri="{BB962C8B-B14F-4D97-AF65-F5344CB8AC3E}">
        <p14:creationId xmlns:p14="http://schemas.microsoft.com/office/powerpoint/2010/main" val="2192152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2AF73D-FA42-4B3C-81A7-071F118A38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9F7D895C-AF2F-4CB7-886E-DEDD063CF3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AAF76FF-966C-47CB-AC86-AF1FF64C9E22}"/>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5" name="Footer Placeholder 4">
            <a:extLst>
              <a:ext uri="{FF2B5EF4-FFF2-40B4-BE49-F238E27FC236}">
                <a16:creationId xmlns:a16="http://schemas.microsoft.com/office/drawing/2014/main" xmlns="" id="{77787FDA-D328-43CC-9EC1-8791986543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80CF92E-5D68-46D8-9DD0-5A977C3032EA}"/>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2516958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922CE5-1690-4FF3-B532-D1C2AD99446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EB26AE30-BEAA-4D79-B053-096ED8CB5C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ACBF302C-C22B-467E-82D6-A7CC5C3B6215}"/>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5" name="Footer Placeholder 4">
            <a:extLst>
              <a:ext uri="{FF2B5EF4-FFF2-40B4-BE49-F238E27FC236}">
                <a16:creationId xmlns:a16="http://schemas.microsoft.com/office/drawing/2014/main" xmlns="" id="{275A7587-A2FD-4420-A75D-79BDD8D8AE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D973E07-A445-43B1-A6EC-CC27917D2150}"/>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289192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9E42D7-F820-43CD-833D-B00DB7CA8A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486A43FA-3DDB-494C-89FE-7EB31BDEC5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6FDA2543-2862-431B-98B4-8A1396C27C72}"/>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5" name="Footer Placeholder 4">
            <a:extLst>
              <a:ext uri="{FF2B5EF4-FFF2-40B4-BE49-F238E27FC236}">
                <a16:creationId xmlns:a16="http://schemas.microsoft.com/office/drawing/2014/main" xmlns="" id="{307281F2-7EAD-496C-A670-E70C3C7E46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ACAE7D1-B2CF-4464-B9FF-62211065C7A3}"/>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2419108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C52D47-0ADD-4CD4-B623-524979B92D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AF784A08-4042-4B39-BCE7-3801A5B0A5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01471118-8CF3-4965-B3A0-E6DCB960A0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256A041D-6E48-4399-8F6B-EE62CCB3E7A5}"/>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6" name="Footer Placeholder 5">
            <a:extLst>
              <a:ext uri="{FF2B5EF4-FFF2-40B4-BE49-F238E27FC236}">
                <a16:creationId xmlns:a16="http://schemas.microsoft.com/office/drawing/2014/main" xmlns="" id="{9B591077-8C1E-483A-B5E5-F293F0FCD1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4F2CE58-4464-482E-A02A-D539288A315B}"/>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139772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66A6BF-83EA-4BA5-B839-612C1E89D9D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26527697-FD50-4E0C-8CB6-91D0E8A709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F7D54E9E-2922-4FE3-BBE7-B0FF038935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D8619C93-B1F5-470A-BAAB-BFE111E28D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2CA26BB5-7672-4EF2-B600-85B5AF55FA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10C694F8-BCD2-4AB1-A999-A4F1F0962C86}"/>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8" name="Footer Placeholder 7">
            <a:extLst>
              <a:ext uri="{FF2B5EF4-FFF2-40B4-BE49-F238E27FC236}">
                <a16:creationId xmlns:a16="http://schemas.microsoft.com/office/drawing/2014/main" xmlns="" id="{D85BD50F-153F-4194-95D7-6CF2829340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16F6702E-9ECC-4A48-9A1D-B4A5FDC01DF8}"/>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1269305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74A020-8C0A-405D-9BD4-B64D81FB945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F981018E-5327-4E66-B7C7-AB0979F87905}"/>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4" name="Footer Placeholder 3">
            <a:extLst>
              <a:ext uri="{FF2B5EF4-FFF2-40B4-BE49-F238E27FC236}">
                <a16:creationId xmlns:a16="http://schemas.microsoft.com/office/drawing/2014/main" xmlns="" id="{E055997A-9322-47F5-84E8-6F6B496AB5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D95267AC-36F7-4DC6-AD0C-176BC902BEE1}"/>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1700327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273D6FAE-CD4F-4786-BF01-2FAFA7A4FAA4}"/>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3" name="Footer Placeholder 2">
            <a:extLst>
              <a:ext uri="{FF2B5EF4-FFF2-40B4-BE49-F238E27FC236}">
                <a16:creationId xmlns:a16="http://schemas.microsoft.com/office/drawing/2014/main" xmlns="" id="{2411C9A8-2783-4A26-AEAD-F4DD23AEFD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DC2B8E63-FC20-476F-ACF6-5CFFEFDF14D3}"/>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176000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89CC38-A9B1-4B82-AF12-1DAEC8C68A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E9A1EC1B-CC05-4F10-A628-E1B8D902BC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EADB1E6D-1C40-41B0-907A-9E006E1686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2D85813-07C4-44CE-897B-B9EDEC41A109}"/>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6" name="Footer Placeholder 5">
            <a:extLst>
              <a:ext uri="{FF2B5EF4-FFF2-40B4-BE49-F238E27FC236}">
                <a16:creationId xmlns:a16="http://schemas.microsoft.com/office/drawing/2014/main" xmlns="" id="{707D61EB-1DA1-40DA-94A8-088862FEE2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A939E690-D603-43E6-AD84-D6060C8B94C9}"/>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1462626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66D0A5-00F5-4FA2-B276-02F45F99E0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DD0F87DA-BC84-46C2-B613-D5F20D663A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BE30AA1C-3F33-4496-8FC8-80154DBDC7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CBA93429-5F69-47E7-A452-F2B67AD4440C}"/>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6" name="Footer Placeholder 5">
            <a:extLst>
              <a:ext uri="{FF2B5EF4-FFF2-40B4-BE49-F238E27FC236}">
                <a16:creationId xmlns:a16="http://schemas.microsoft.com/office/drawing/2014/main" xmlns="" id="{BD64496E-5ACE-4A97-B959-1A663CA3F1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07B6DD2-00B1-4698-B214-121A5AB8F2D5}"/>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4245208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7EFF77-50F4-403F-986C-24F8DDC74AE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872D92AC-1ABD-4BA7-AB55-65B53285C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8FBDB766-1D57-42D8-8F50-5CCCDB906286}"/>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5" name="Footer Placeholder 4">
            <a:extLst>
              <a:ext uri="{FF2B5EF4-FFF2-40B4-BE49-F238E27FC236}">
                <a16:creationId xmlns:a16="http://schemas.microsoft.com/office/drawing/2014/main" xmlns="" id="{3A9155A5-45C0-419E-BE20-DF6F0BA65F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2DA96FBD-6486-49C3-B17A-F635003EFBA9}"/>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1285939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33CFFD6B-4C23-4F5C-84D2-DEB879F5CAC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78F8FA62-DCF8-4FF8-BC34-C5473CB677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B1AA74C1-62A6-4F5E-84DC-3D9590CCBD11}"/>
              </a:ext>
            </a:extLst>
          </p:cNvPr>
          <p:cNvSpPr>
            <a:spLocks noGrp="1"/>
          </p:cNvSpPr>
          <p:nvPr>
            <p:ph type="dt" sz="half" idx="10"/>
          </p:nvPr>
        </p:nvSpPr>
        <p:spPr/>
        <p:txBody>
          <a:bodyPr/>
          <a:lstStyle/>
          <a:p>
            <a:fld id="{C78638C5-027C-4161-9CFF-5F071D99E3D0}" type="datetimeFigureOut">
              <a:rPr lang="en-US" smtClean="0"/>
              <a:t>1/27/2026</a:t>
            </a:fld>
            <a:endParaRPr lang="en-US"/>
          </a:p>
        </p:txBody>
      </p:sp>
      <p:sp>
        <p:nvSpPr>
          <p:cNvPr id="5" name="Footer Placeholder 4">
            <a:extLst>
              <a:ext uri="{FF2B5EF4-FFF2-40B4-BE49-F238E27FC236}">
                <a16:creationId xmlns:a16="http://schemas.microsoft.com/office/drawing/2014/main" xmlns="" id="{5DCD0A8A-85BC-4090-98CD-667E8E088F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84CABA9-94CC-4D8D-BBEE-64BE3AC947B3}"/>
              </a:ext>
            </a:extLst>
          </p:cNvPr>
          <p:cNvSpPr>
            <a:spLocks noGrp="1"/>
          </p:cNvSpPr>
          <p:nvPr>
            <p:ph type="sldNum" sz="quarter" idx="12"/>
          </p:nvPr>
        </p:nvSpPr>
        <p:spPr/>
        <p:txBody>
          <a:bodyPr/>
          <a:lstStyle/>
          <a:p>
            <a:fld id="{4E89A6B0-9E5B-48B7-9556-F36DC9684F87}" type="slidenum">
              <a:rPr lang="en-US" smtClean="0"/>
              <a:t>‹#›</a:t>
            </a:fld>
            <a:endParaRPr lang="en-US"/>
          </a:p>
        </p:txBody>
      </p:sp>
    </p:spTree>
    <p:extLst>
      <p:ext uri="{BB962C8B-B14F-4D97-AF65-F5344CB8AC3E}">
        <p14:creationId xmlns:p14="http://schemas.microsoft.com/office/powerpoint/2010/main" val="3117797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80"/>
        <p:cNvGrpSpPr/>
        <p:nvPr/>
      </p:nvGrpSpPr>
      <p:grpSpPr>
        <a:xfrm>
          <a:off x="0" y="0"/>
          <a:ext cx="0" cy="0"/>
          <a:chOff x="0" y="0"/>
          <a:chExt cx="0" cy="0"/>
        </a:xfrm>
      </p:grpSpPr>
      <p:pic>
        <p:nvPicPr>
          <p:cNvPr id="81" name="Google Shape;81;p10"/>
          <p:cNvPicPr preferRelativeResize="0"/>
          <p:nvPr/>
        </p:nvPicPr>
        <p:blipFill rotWithShape="1">
          <a:blip r:embed="rId2">
            <a:alphaModFix/>
          </a:blip>
          <a:srcRect t="1620" b="17753"/>
          <a:stretch/>
        </p:blipFill>
        <p:spPr>
          <a:xfrm>
            <a:off x="-242266" y="-342899"/>
            <a:ext cx="12866068" cy="7556497"/>
          </a:xfrm>
          <a:prstGeom prst="rect">
            <a:avLst/>
          </a:prstGeom>
          <a:noFill/>
          <a:ln>
            <a:noFill/>
          </a:ln>
        </p:spPr>
      </p:pic>
      <p:sp>
        <p:nvSpPr>
          <p:cNvPr id="82" name="Google Shape;82;p10"/>
          <p:cNvSpPr/>
          <p:nvPr/>
        </p:nvSpPr>
        <p:spPr>
          <a:xfrm rot="-5400000">
            <a:off x="2682200" y="-2846767"/>
            <a:ext cx="7088800" cy="12453200"/>
          </a:xfrm>
          <a:prstGeom prst="rect">
            <a:avLst/>
          </a:prstGeom>
          <a:gradFill>
            <a:gsLst>
              <a:gs pos="0">
                <a:srgbClr val="10355F">
                  <a:alpha val="59215"/>
                </a:srgbClr>
              </a:gs>
              <a:gs pos="50000">
                <a:srgbClr val="FFFFFF">
                  <a:alpha val="0"/>
                </a:srgbClr>
              </a:gs>
              <a:gs pos="100000">
                <a:srgbClr val="10355F">
                  <a:alpha val="59215"/>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3" name="Google Shape;83;p10"/>
          <p:cNvSpPr/>
          <p:nvPr/>
        </p:nvSpPr>
        <p:spPr>
          <a:xfrm rot="10800000">
            <a:off x="-495300" y="-114000"/>
            <a:ext cx="1193600" cy="7073600"/>
          </a:xfrm>
          <a:prstGeom prst="rect">
            <a:avLst/>
          </a:prstGeom>
          <a:gradFill>
            <a:gsLst>
              <a:gs pos="0">
                <a:srgbClr val="FFFFFF">
                  <a:alpha val="47450"/>
                </a:srgbClr>
              </a:gs>
              <a:gs pos="100000">
                <a:srgbClr val="FFFFFF">
                  <a:alpha val="0"/>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 name="Google Shape;84;p10"/>
          <p:cNvSpPr/>
          <p:nvPr/>
        </p:nvSpPr>
        <p:spPr>
          <a:xfrm>
            <a:off x="11653000" y="-156967"/>
            <a:ext cx="1041600" cy="7073600"/>
          </a:xfrm>
          <a:prstGeom prst="rect">
            <a:avLst/>
          </a:prstGeom>
          <a:gradFill>
            <a:gsLst>
              <a:gs pos="0">
                <a:srgbClr val="FFFFFF">
                  <a:alpha val="47450"/>
                </a:srgbClr>
              </a:gs>
              <a:gs pos="100000">
                <a:srgbClr val="FFFFFF">
                  <a:alpha val="0"/>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5" name="Google Shape;85;p10"/>
          <p:cNvSpPr txBox="1">
            <a:spLocks noGrp="1"/>
          </p:cNvSpPr>
          <p:nvPr>
            <p:ph type="title"/>
          </p:nvPr>
        </p:nvSpPr>
        <p:spPr>
          <a:xfrm rot="300">
            <a:off x="960000" y="4394200"/>
            <a:ext cx="4578000" cy="1609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83515006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57"/>
        <p:cNvGrpSpPr/>
        <p:nvPr/>
      </p:nvGrpSpPr>
      <p:grpSpPr>
        <a:xfrm>
          <a:off x="0" y="0"/>
          <a:ext cx="0" cy="0"/>
          <a:chOff x="0" y="0"/>
          <a:chExt cx="0" cy="0"/>
        </a:xfrm>
      </p:grpSpPr>
      <p:pic>
        <p:nvPicPr>
          <p:cNvPr id="258" name="Google Shape;258;p25"/>
          <p:cNvPicPr preferRelativeResize="0"/>
          <p:nvPr/>
        </p:nvPicPr>
        <p:blipFill rotWithShape="1">
          <a:blip r:embed="rId2">
            <a:alphaModFix/>
          </a:blip>
          <a:srcRect t="1620" b="17753"/>
          <a:stretch/>
        </p:blipFill>
        <p:spPr>
          <a:xfrm>
            <a:off x="-242266" y="-342899"/>
            <a:ext cx="12866068" cy="7556497"/>
          </a:xfrm>
          <a:prstGeom prst="rect">
            <a:avLst/>
          </a:prstGeom>
          <a:noFill/>
          <a:ln>
            <a:noFill/>
          </a:ln>
        </p:spPr>
      </p:pic>
      <p:sp>
        <p:nvSpPr>
          <p:cNvPr id="259" name="Google Shape;259;p25"/>
          <p:cNvSpPr/>
          <p:nvPr/>
        </p:nvSpPr>
        <p:spPr>
          <a:xfrm rot="-5400000">
            <a:off x="2682200" y="-2846767"/>
            <a:ext cx="7088800" cy="12453200"/>
          </a:xfrm>
          <a:prstGeom prst="rect">
            <a:avLst/>
          </a:prstGeom>
          <a:gradFill>
            <a:gsLst>
              <a:gs pos="0">
                <a:srgbClr val="10355F">
                  <a:alpha val="59215"/>
                </a:srgbClr>
              </a:gs>
              <a:gs pos="50000">
                <a:srgbClr val="FFFFFF">
                  <a:alpha val="0"/>
                </a:srgbClr>
              </a:gs>
              <a:gs pos="100000">
                <a:srgbClr val="10355F">
                  <a:alpha val="59215"/>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0" name="Google Shape;260;p25"/>
          <p:cNvSpPr/>
          <p:nvPr/>
        </p:nvSpPr>
        <p:spPr>
          <a:xfrm rot="10800000">
            <a:off x="-495300" y="-114000"/>
            <a:ext cx="1193600" cy="7073600"/>
          </a:xfrm>
          <a:prstGeom prst="rect">
            <a:avLst/>
          </a:prstGeom>
          <a:gradFill>
            <a:gsLst>
              <a:gs pos="0">
                <a:srgbClr val="FFFFFF">
                  <a:alpha val="47450"/>
                </a:srgbClr>
              </a:gs>
              <a:gs pos="100000">
                <a:srgbClr val="FFFFFF">
                  <a:alpha val="0"/>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1" name="Google Shape;261;p25"/>
          <p:cNvSpPr/>
          <p:nvPr/>
        </p:nvSpPr>
        <p:spPr>
          <a:xfrm>
            <a:off x="11653000" y="-156967"/>
            <a:ext cx="1041600" cy="7073600"/>
          </a:xfrm>
          <a:prstGeom prst="rect">
            <a:avLst/>
          </a:prstGeom>
          <a:gradFill>
            <a:gsLst>
              <a:gs pos="0">
                <a:srgbClr val="FFFFFF">
                  <a:alpha val="47450"/>
                </a:srgbClr>
              </a:gs>
              <a:gs pos="100000">
                <a:srgbClr val="FFFFFF">
                  <a:alpha val="0"/>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262" name="Google Shape;262;p25"/>
          <p:cNvPicPr preferRelativeResize="0"/>
          <p:nvPr/>
        </p:nvPicPr>
        <p:blipFill rotWithShape="1">
          <a:blip r:embed="rId3">
            <a:alphaModFix amt="75000"/>
          </a:blip>
          <a:srcRect l="23664" t="13299"/>
          <a:stretch/>
        </p:blipFill>
        <p:spPr>
          <a:xfrm>
            <a:off x="12700" y="-208266"/>
            <a:ext cx="5562600" cy="3911599"/>
          </a:xfrm>
          <a:prstGeom prst="rect">
            <a:avLst/>
          </a:prstGeom>
          <a:noFill/>
          <a:ln>
            <a:noFill/>
          </a:ln>
        </p:spPr>
      </p:pic>
      <p:pic>
        <p:nvPicPr>
          <p:cNvPr id="263" name="Google Shape;263;p25"/>
          <p:cNvPicPr preferRelativeResize="0"/>
          <p:nvPr/>
        </p:nvPicPr>
        <p:blipFill rotWithShape="1">
          <a:blip r:embed="rId3">
            <a:alphaModFix amt="75000"/>
          </a:blip>
          <a:srcRect l="21334" t="3883"/>
          <a:stretch/>
        </p:blipFill>
        <p:spPr>
          <a:xfrm rot="-10799995">
            <a:off x="7652933" y="3471603"/>
            <a:ext cx="4996267" cy="3780093"/>
          </a:xfrm>
          <a:prstGeom prst="rect">
            <a:avLst/>
          </a:prstGeom>
          <a:noFill/>
          <a:ln>
            <a:noFill/>
          </a:ln>
        </p:spPr>
      </p:pic>
    </p:spTree>
    <p:extLst>
      <p:ext uri="{BB962C8B-B14F-4D97-AF65-F5344CB8AC3E}">
        <p14:creationId xmlns:p14="http://schemas.microsoft.com/office/powerpoint/2010/main" val="164991966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64"/>
        <p:cNvGrpSpPr/>
        <p:nvPr/>
      </p:nvGrpSpPr>
      <p:grpSpPr>
        <a:xfrm>
          <a:off x="0" y="0"/>
          <a:ext cx="0" cy="0"/>
          <a:chOff x="0" y="0"/>
          <a:chExt cx="0" cy="0"/>
        </a:xfrm>
      </p:grpSpPr>
      <p:pic>
        <p:nvPicPr>
          <p:cNvPr id="265" name="Google Shape;265;p26"/>
          <p:cNvPicPr preferRelativeResize="0"/>
          <p:nvPr/>
        </p:nvPicPr>
        <p:blipFill rotWithShape="1">
          <a:blip r:embed="rId2">
            <a:alphaModFix/>
          </a:blip>
          <a:srcRect t="1620" b="17753"/>
          <a:stretch/>
        </p:blipFill>
        <p:spPr>
          <a:xfrm>
            <a:off x="-242266" y="-342899"/>
            <a:ext cx="12866068" cy="7556497"/>
          </a:xfrm>
          <a:prstGeom prst="rect">
            <a:avLst/>
          </a:prstGeom>
          <a:noFill/>
          <a:ln>
            <a:noFill/>
          </a:ln>
        </p:spPr>
      </p:pic>
      <p:sp>
        <p:nvSpPr>
          <p:cNvPr id="266" name="Google Shape;266;p26"/>
          <p:cNvSpPr/>
          <p:nvPr/>
        </p:nvSpPr>
        <p:spPr>
          <a:xfrm rot="-5400000">
            <a:off x="2682200" y="-2846767"/>
            <a:ext cx="7088800" cy="12453200"/>
          </a:xfrm>
          <a:prstGeom prst="rect">
            <a:avLst/>
          </a:prstGeom>
          <a:gradFill>
            <a:gsLst>
              <a:gs pos="0">
                <a:srgbClr val="10355F">
                  <a:alpha val="59215"/>
                </a:srgbClr>
              </a:gs>
              <a:gs pos="50000">
                <a:srgbClr val="FFFFFF">
                  <a:alpha val="0"/>
                </a:srgbClr>
              </a:gs>
              <a:gs pos="100000">
                <a:srgbClr val="10355F">
                  <a:alpha val="59215"/>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7" name="Google Shape;267;p26"/>
          <p:cNvSpPr/>
          <p:nvPr/>
        </p:nvSpPr>
        <p:spPr>
          <a:xfrm rot="10800000">
            <a:off x="-495300" y="-114000"/>
            <a:ext cx="1193600" cy="7073600"/>
          </a:xfrm>
          <a:prstGeom prst="rect">
            <a:avLst/>
          </a:prstGeom>
          <a:gradFill>
            <a:gsLst>
              <a:gs pos="0">
                <a:srgbClr val="FFFFFF">
                  <a:alpha val="47450"/>
                </a:srgbClr>
              </a:gs>
              <a:gs pos="100000">
                <a:srgbClr val="FFFFFF">
                  <a:alpha val="0"/>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8" name="Google Shape;268;p26"/>
          <p:cNvSpPr/>
          <p:nvPr/>
        </p:nvSpPr>
        <p:spPr>
          <a:xfrm>
            <a:off x="11653000" y="-156967"/>
            <a:ext cx="1041600" cy="7073600"/>
          </a:xfrm>
          <a:prstGeom prst="rect">
            <a:avLst/>
          </a:prstGeom>
          <a:gradFill>
            <a:gsLst>
              <a:gs pos="0">
                <a:srgbClr val="FFFFFF">
                  <a:alpha val="47450"/>
                </a:srgbClr>
              </a:gs>
              <a:gs pos="100000">
                <a:srgbClr val="FFFFFF">
                  <a:alpha val="0"/>
                </a:srgbClr>
              </a:gs>
            </a:gsLst>
            <a:lin ang="10800025"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269" name="Google Shape;269;p26"/>
          <p:cNvPicPr preferRelativeResize="0"/>
          <p:nvPr/>
        </p:nvPicPr>
        <p:blipFill rotWithShape="1">
          <a:blip r:embed="rId3">
            <a:alphaModFix amt="75000"/>
          </a:blip>
          <a:srcRect l="20356"/>
          <a:stretch/>
        </p:blipFill>
        <p:spPr>
          <a:xfrm rot="5400000">
            <a:off x="6174700" y="680167"/>
            <a:ext cx="7366000" cy="5726267"/>
          </a:xfrm>
          <a:prstGeom prst="rect">
            <a:avLst/>
          </a:prstGeom>
          <a:noFill/>
          <a:ln>
            <a:noFill/>
          </a:ln>
        </p:spPr>
      </p:pic>
      <p:pic>
        <p:nvPicPr>
          <p:cNvPr id="270" name="Google Shape;270;p26"/>
          <p:cNvPicPr preferRelativeResize="0"/>
          <p:nvPr/>
        </p:nvPicPr>
        <p:blipFill rotWithShape="1">
          <a:blip r:embed="rId3">
            <a:alphaModFix amt="75000"/>
          </a:blip>
          <a:srcRect l="16645" t="537"/>
          <a:stretch/>
        </p:blipFill>
        <p:spPr>
          <a:xfrm rot="-5399997">
            <a:off x="-1411385" y="392020"/>
            <a:ext cx="7539336" cy="5570425"/>
          </a:xfrm>
          <a:prstGeom prst="rect">
            <a:avLst/>
          </a:prstGeom>
          <a:noFill/>
          <a:ln>
            <a:noFill/>
          </a:ln>
        </p:spPr>
      </p:pic>
    </p:spTree>
    <p:extLst>
      <p:ext uri="{BB962C8B-B14F-4D97-AF65-F5344CB8AC3E}">
        <p14:creationId xmlns:p14="http://schemas.microsoft.com/office/powerpoint/2010/main" val="308794550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561907C6-7D71-43BB-B857-D3330548CF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1C3E41-BEDD-448D-BC10-188621AB59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3B874198-F62D-4AAE-83D2-AE1C563E1B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8638C5-027C-4161-9CFF-5F071D99E3D0}" type="datetimeFigureOut">
              <a:rPr lang="en-US" smtClean="0"/>
              <a:t>1/27/2026</a:t>
            </a:fld>
            <a:endParaRPr lang="en-US"/>
          </a:p>
        </p:txBody>
      </p:sp>
      <p:sp>
        <p:nvSpPr>
          <p:cNvPr id="5" name="Footer Placeholder 4">
            <a:extLst>
              <a:ext uri="{FF2B5EF4-FFF2-40B4-BE49-F238E27FC236}">
                <a16:creationId xmlns:a16="http://schemas.microsoft.com/office/drawing/2014/main" xmlns="" id="{61A24438-8C32-4DB9-AA25-06DD703159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FD1AD95D-D441-4903-B2D1-8674B71E9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89A6B0-9E5B-48B7-9556-F36DC9684F87}" type="slidenum">
              <a:rPr lang="en-US" smtClean="0"/>
              <a:t>‹#›</a:t>
            </a:fld>
            <a:endParaRPr lang="en-US"/>
          </a:p>
        </p:txBody>
      </p:sp>
    </p:spTree>
    <p:extLst>
      <p:ext uri="{BB962C8B-B14F-4D97-AF65-F5344CB8AC3E}">
        <p14:creationId xmlns:p14="http://schemas.microsoft.com/office/powerpoint/2010/main" val="23297444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0">
              <a:schemeClr val="dk2"/>
            </a:gs>
            <a:gs pos="37000">
              <a:schemeClr val="dk1"/>
            </a:gs>
            <a:gs pos="63000">
              <a:schemeClr val="dk1"/>
            </a:gs>
            <a:gs pos="100000">
              <a:schemeClr val="dk2"/>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43300" y="720000"/>
            <a:ext cx="10272000" cy="7636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1"/>
              </a:buClr>
              <a:buSzPts val="2800"/>
              <a:buFont typeface="Audiowide"/>
              <a:buNone/>
              <a:defRPr sz="2800">
                <a:solidFill>
                  <a:schemeClr val="lt1"/>
                </a:solidFill>
                <a:latin typeface="Audiowide"/>
                <a:ea typeface="Audiowide"/>
                <a:cs typeface="Audiowide"/>
                <a:sym typeface="Audiowide"/>
              </a:defRPr>
            </a:lvl1pPr>
            <a:lvl2pPr lvl="1">
              <a:spcBef>
                <a:spcPts val="0"/>
              </a:spcBef>
              <a:spcAft>
                <a:spcPts val="0"/>
              </a:spcAft>
              <a:buClr>
                <a:schemeClr val="lt2"/>
              </a:buClr>
              <a:buSzPts val="2800"/>
              <a:buNone/>
              <a:defRPr sz="2800">
                <a:solidFill>
                  <a:schemeClr val="lt2"/>
                </a:solidFill>
              </a:defRPr>
            </a:lvl2pPr>
            <a:lvl3pPr lvl="2">
              <a:spcBef>
                <a:spcPts val="0"/>
              </a:spcBef>
              <a:spcAft>
                <a:spcPts val="0"/>
              </a:spcAft>
              <a:buClr>
                <a:schemeClr val="lt2"/>
              </a:buClr>
              <a:buSzPts val="2800"/>
              <a:buNone/>
              <a:defRPr sz="2800">
                <a:solidFill>
                  <a:schemeClr val="lt2"/>
                </a:solidFill>
              </a:defRPr>
            </a:lvl3pPr>
            <a:lvl4pPr lvl="3">
              <a:spcBef>
                <a:spcPts val="0"/>
              </a:spcBef>
              <a:spcAft>
                <a:spcPts val="0"/>
              </a:spcAft>
              <a:buClr>
                <a:schemeClr val="lt2"/>
              </a:buClr>
              <a:buSzPts val="2800"/>
              <a:buNone/>
              <a:defRPr sz="2800">
                <a:solidFill>
                  <a:schemeClr val="lt2"/>
                </a:solidFill>
              </a:defRPr>
            </a:lvl4pPr>
            <a:lvl5pPr lvl="4">
              <a:spcBef>
                <a:spcPts val="0"/>
              </a:spcBef>
              <a:spcAft>
                <a:spcPts val="0"/>
              </a:spcAft>
              <a:buClr>
                <a:schemeClr val="lt2"/>
              </a:buClr>
              <a:buSzPts val="2800"/>
              <a:buNone/>
              <a:defRPr sz="2800">
                <a:solidFill>
                  <a:schemeClr val="lt2"/>
                </a:solidFill>
              </a:defRPr>
            </a:lvl5pPr>
            <a:lvl6pPr lvl="5">
              <a:spcBef>
                <a:spcPts val="0"/>
              </a:spcBef>
              <a:spcAft>
                <a:spcPts val="0"/>
              </a:spcAft>
              <a:buClr>
                <a:schemeClr val="lt2"/>
              </a:buClr>
              <a:buSzPts val="2800"/>
              <a:buNone/>
              <a:defRPr sz="2800">
                <a:solidFill>
                  <a:schemeClr val="lt2"/>
                </a:solidFill>
              </a:defRPr>
            </a:lvl6pPr>
            <a:lvl7pPr lvl="6">
              <a:spcBef>
                <a:spcPts val="0"/>
              </a:spcBef>
              <a:spcAft>
                <a:spcPts val="0"/>
              </a:spcAft>
              <a:buClr>
                <a:schemeClr val="lt2"/>
              </a:buClr>
              <a:buSzPts val="2800"/>
              <a:buNone/>
              <a:defRPr sz="2800">
                <a:solidFill>
                  <a:schemeClr val="lt2"/>
                </a:solidFill>
              </a:defRPr>
            </a:lvl7pPr>
            <a:lvl8pPr lvl="7">
              <a:spcBef>
                <a:spcPts val="0"/>
              </a:spcBef>
              <a:spcAft>
                <a:spcPts val="0"/>
              </a:spcAft>
              <a:buClr>
                <a:schemeClr val="lt2"/>
              </a:buClr>
              <a:buSzPts val="2800"/>
              <a:buNone/>
              <a:defRPr sz="2800">
                <a:solidFill>
                  <a:schemeClr val="lt2"/>
                </a:solidFill>
              </a:defRPr>
            </a:lvl8pPr>
            <a:lvl9pPr lvl="8">
              <a:spcBef>
                <a:spcPts val="0"/>
              </a:spcBef>
              <a:spcAft>
                <a:spcPts val="0"/>
              </a:spcAft>
              <a:buClr>
                <a:schemeClr val="lt2"/>
              </a:buClr>
              <a:buSzPts val="2800"/>
              <a:buNone/>
              <a:defRPr sz="2800">
                <a:solidFill>
                  <a:schemeClr val="lt2"/>
                </a:solidFill>
              </a:defRPr>
            </a:lvl9pPr>
          </a:lstStyle>
          <a:p>
            <a:endParaRPr/>
          </a:p>
        </p:txBody>
      </p:sp>
      <p:sp>
        <p:nvSpPr>
          <p:cNvPr id="7" name="Google Shape;7;p1"/>
          <p:cNvSpPr txBox="1">
            <a:spLocks noGrp="1"/>
          </p:cNvSpPr>
          <p:nvPr>
            <p:ph type="body" idx="1"/>
          </p:nvPr>
        </p:nvSpPr>
        <p:spPr>
          <a:xfrm>
            <a:off x="1043300" y="1536633"/>
            <a:ext cx="102720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1pPr>
            <a:lvl2pPr marL="914400" lvl="1"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2pPr>
            <a:lvl3pPr marL="1371600" lvl="2"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3pPr>
            <a:lvl4pPr marL="1828800" lvl="3"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4pPr>
            <a:lvl5pPr marL="2286000" lvl="4"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5pPr>
            <a:lvl6pPr marL="2743200" lvl="5"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6pPr>
            <a:lvl7pPr marL="3200400" lvl="6"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7pPr>
            <a:lvl8pPr marL="3657600" lvl="7"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8pPr>
            <a:lvl9pPr marL="4114800" lvl="8" indent="-317500">
              <a:lnSpc>
                <a:spcPct val="100000"/>
              </a:lnSpc>
              <a:spcBef>
                <a:spcPts val="0"/>
              </a:spcBef>
              <a:spcAft>
                <a:spcPts val="0"/>
              </a:spcAft>
              <a:buClr>
                <a:schemeClr val="lt1"/>
              </a:buClr>
              <a:buSzPts val="1400"/>
              <a:buFont typeface="Karla"/>
              <a:buChar char="■"/>
              <a:defRPr>
                <a:solidFill>
                  <a:schemeClr val="lt1"/>
                </a:solidFill>
                <a:latin typeface="Karla"/>
                <a:ea typeface="Karla"/>
                <a:cs typeface="Karla"/>
                <a:sym typeface="Karla"/>
              </a:defRPr>
            </a:lvl9pPr>
          </a:lstStyle>
          <a:p>
            <a:endParaRPr/>
          </a:p>
        </p:txBody>
      </p:sp>
    </p:spTree>
    <p:extLst>
      <p:ext uri="{BB962C8B-B14F-4D97-AF65-F5344CB8AC3E}">
        <p14:creationId xmlns:p14="http://schemas.microsoft.com/office/powerpoint/2010/main" val="2188246710"/>
      </p:ext>
    </p:extLst>
  </p:cSld>
  <p:clrMap bg1="lt1" tx1="dk1" bg2="dk2" tx2="lt2" accent1="accent1" accent2="accent2" accent3="accent3" accent4="accent4" accent5="accent5" accent6="accent6" hlink="hlink" folHlink="folHlink"/>
  <p:sldLayoutIdLst>
    <p:sldLayoutId id="2147483661" r:id="rId1"/>
    <p:sldLayoutId id="2147483663" r:id="rId2"/>
    <p:sldLayoutId id="2147483664" r:id="rId3"/>
  </p:sldLayoutIdLst>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17/06/relationships/model3d" Target="../media/model3d1.glb"/><Relationship Id="rId7"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2.glb"/><Relationship Id="rId5" Type="http://schemas.openxmlformats.org/officeDocument/2006/relationships/image" Target="../media/image4.png"/><Relationship Id="rId4" Type="http://schemas.openxmlformats.org/officeDocument/2006/relationships/image" Target="../media/image4.png"/><Relationship Id="rId9" Type="http://schemas.openxmlformats.org/officeDocument/2006/relationships/image" Target="../media/image6.jp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microsoft.com/office/2017/06/relationships/model3d" Target="../media/model3d2.glb"/><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image" Target="../media/image7.png"/><Relationship Id="rId4" Type="http://schemas.microsoft.com/office/2017/06/relationships/model3d" Target="../media/model3d1.glb"/><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microsoft.com/office/2017/06/relationships/model3d" Target="../media/model3d2.glb"/><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image" Target="../media/image9.jpeg"/><Relationship Id="rId1" Type="http://schemas.openxmlformats.org/officeDocument/2006/relationships/slideLayout" Target="../slideLayouts/slideLayout12.xml"/><Relationship Id="rId6" Type="http://schemas.openxmlformats.org/officeDocument/2006/relationships/image" Target="../media/image12.png"/><Relationship Id="rId5" Type="http://schemas.microsoft.com/office/2017/06/relationships/model3d" Target="../media/model3d1.glb"/><Relationship Id="rId10" Type="http://schemas.openxmlformats.org/officeDocument/2006/relationships/image" Target="../media/image5.png"/><Relationship Id="rId4" Type="http://schemas.openxmlformats.org/officeDocument/2006/relationships/image" Target="../media/image11.png"/><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14.png"/><Relationship Id="rId5" Type="http://schemas.openxmlformats.org/officeDocument/2006/relationships/image" Target="../media/image12.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18.png"/><Relationship Id="rId5" Type="http://schemas.openxmlformats.org/officeDocument/2006/relationships/image" Target="../media/image12.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microsoft.com/office/2017/06/relationships/model3d" Target="../media/model3d1.glb"/><Relationship Id="rId7" Type="http://schemas.microsoft.com/office/2017/06/relationships/model3d" Target="../media/model3d3.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19.png"/><Relationship Id="rId5" Type="http://schemas.openxmlformats.org/officeDocument/2006/relationships/image" Target="../media/image12.png"/><Relationship Id="rId4" Type="http://schemas.openxmlformats.org/officeDocument/2006/relationships/image" Target="../media/image12.png"/><Relationship Id="rId9" Type="http://schemas.openxmlformats.org/officeDocument/2006/relationships/image" Target="../media/image20.png"/></Relationships>
</file>

<file path=ppt/slides/_rels/slide8.xml.rels><?xml version="1.0" encoding="UTF-8" standalone="yes"?>
<Relationships xmlns="http://schemas.openxmlformats.org/package/2006/relationships"><Relationship Id="rId8" Type="http://schemas.openxmlformats.org/officeDocument/2006/relationships/image" Target="../media/image21.png"/><Relationship Id="rId3" Type="http://schemas.microsoft.com/office/2017/06/relationships/model3d" Target="../media/model3d1.glb"/><Relationship Id="rId7"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3.glb"/><Relationship Id="rId5" Type="http://schemas.openxmlformats.org/officeDocument/2006/relationships/image" Target="../media/image12.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microsoft.com/office/2017/06/relationships/model3d" Target="../media/model3d1.glb"/><Relationship Id="rId7"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23.png"/><Relationship Id="rId5" Type="http://schemas.openxmlformats.org/officeDocument/2006/relationships/image" Target="../media/image12.png"/><Relationship Id="rId10" Type="http://schemas.openxmlformats.org/officeDocument/2006/relationships/image" Target="../media/image23.png"/><Relationship Id="rId4" Type="http://schemas.openxmlformats.org/officeDocument/2006/relationships/image" Target="../media/image12.png"/><Relationship Id="rId9" Type="http://schemas.microsoft.com/office/2017/06/relationships/model3d" Target="../media/model3d4.glb"/></Relationships>
</file>

<file path=ppt/slides/_rels/slide10.xml.rels><?xml version="1.0" encoding="UTF-8" standalone="yes"?>
<Relationships xmlns="http://schemas.openxmlformats.org/package/2006/relationships"><Relationship Id="rId8" Type="http://schemas.openxmlformats.org/officeDocument/2006/relationships/image" Target="../media/image24.png"/><Relationship Id="rId3" Type="http://schemas.microsoft.com/office/2017/06/relationships/model3d" Target="../media/model3d1.glb"/><Relationship Id="rId7" Type="http://schemas.openxmlformats.org/officeDocument/2006/relationships/image" Target="../media/image24.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25.png"/><Relationship Id="rId5" Type="http://schemas.openxmlformats.org/officeDocument/2006/relationships/image" Target="../media/image12.png"/><Relationship Id="rId10" Type="http://schemas.openxmlformats.org/officeDocument/2006/relationships/image" Target="../media/image25.png"/><Relationship Id="rId4" Type="http://schemas.openxmlformats.org/officeDocument/2006/relationships/image" Target="../media/image12.png"/><Relationship Id="rId9" Type="http://schemas.microsoft.com/office/2017/06/relationships/model3d" Target="../media/model3d4.glb"/></Relationships>
</file>

<file path=ppt/slides/_rels/slide11.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6.png"/><Relationship Id="rId3" Type="http://schemas.microsoft.com/office/2017/06/relationships/model3d" Target="../media/model3d1.glb"/><Relationship Id="rId7" Type="http://schemas.openxmlformats.org/officeDocument/2006/relationships/image" Target="../media/image22.png"/><Relationship Id="rId12" Type="http://schemas.microsoft.com/office/2017/06/relationships/model3d" Target="../media/model3d2.glb"/><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23.png"/><Relationship Id="rId5" Type="http://schemas.openxmlformats.org/officeDocument/2006/relationships/image" Target="../media/image12.png"/><Relationship Id="rId10" Type="http://schemas.openxmlformats.org/officeDocument/2006/relationships/image" Target="../media/image23.png"/><Relationship Id="rId4" Type="http://schemas.openxmlformats.org/officeDocument/2006/relationships/image" Target="../media/image12.png"/><Relationship Id="rId9" Type="http://schemas.microsoft.com/office/2017/06/relationships/model3d" Target="../media/model3d4.glb"/><Relationship Id="rId14"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7.png"/><Relationship Id="rId3" Type="http://schemas.microsoft.com/office/2017/06/relationships/model3d" Target="../media/model3d1.glb"/><Relationship Id="rId7" Type="http://schemas.openxmlformats.org/officeDocument/2006/relationships/image" Target="../media/image24.png"/><Relationship Id="rId12" Type="http://schemas.microsoft.com/office/2017/06/relationships/model3d" Target="../media/model3d5.glb"/><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8.png"/><Relationship Id="rId5" Type="http://schemas.openxmlformats.org/officeDocument/2006/relationships/image" Target="../media/image12.png"/><Relationship Id="rId10" Type="http://schemas.openxmlformats.org/officeDocument/2006/relationships/image" Target="../media/image8.png"/><Relationship Id="rId4" Type="http://schemas.openxmlformats.org/officeDocument/2006/relationships/image" Target="../media/image12.png"/><Relationship Id="rId9" Type="http://schemas.microsoft.com/office/2017/06/relationships/model3d" Target="../media/model3d2.glb"/><Relationship Id="rId14" Type="http://schemas.openxmlformats.org/officeDocument/2006/relationships/image" Target="../media/image27.png"/></Relationships>
</file>

<file path=ppt/slides/_rels/slide13.xml.rels><?xml version="1.0" encoding="UTF-8" standalone="yes"?>
<Relationships xmlns="http://schemas.openxmlformats.org/package/2006/relationships"><Relationship Id="rId8" Type="http://schemas.openxmlformats.org/officeDocument/2006/relationships/image" Target="../media/image24.png"/><Relationship Id="rId3" Type="http://schemas.microsoft.com/office/2017/06/relationships/model3d" Target="../media/model3d1.glb"/><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28.png"/><Relationship Id="rId5" Type="http://schemas.openxmlformats.org/officeDocument/2006/relationships/image" Target="../media/image12.png"/><Relationship Id="rId10" Type="http://schemas.openxmlformats.org/officeDocument/2006/relationships/image" Target="../media/image28.png"/><Relationship Id="rId4" Type="http://schemas.openxmlformats.org/officeDocument/2006/relationships/image" Target="../media/image12.png"/><Relationship Id="rId9" Type="http://schemas.microsoft.com/office/2017/06/relationships/model3d" Target="../media/model3d2.glb"/></Relationships>
</file>

<file path=ppt/slides/_rels/slide14.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17/06/relationships/model3d" Target="../media/model3d1.glb"/><Relationship Id="rId7" Type="http://schemas.openxmlformats.org/officeDocument/2006/relationships/image" Target="../media/image30.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11" Type="http://schemas.openxmlformats.org/officeDocument/2006/relationships/image" Target="../media/image32.png"/><Relationship Id="rId5" Type="http://schemas.openxmlformats.org/officeDocument/2006/relationships/image" Target="../media/image12.png"/><Relationship Id="rId10" Type="http://schemas.openxmlformats.org/officeDocument/2006/relationships/image" Target="../media/image32.svg"/><Relationship Id="rId4" Type="http://schemas.openxmlformats.org/officeDocument/2006/relationships/image" Target="../media/image12.png"/><Relationship Id="rId9" Type="http://schemas.openxmlformats.org/officeDocument/2006/relationships/image" Target="../media/image31.png"/></Relationships>
</file>

<file path=ppt/slides/_rels/slide15.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17/06/relationships/model3d" Target="../media/model3d1.glb"/><Relationship Id="rId7" Type="http://schemas.openxmlformats.org/officeDocument/2006/relationships/image" Target="../media/image30.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11" Type="http://schemas.openxmlformats.org/officeDocument/2006/relationships/image" Target="../media/image33.png"/><Relationship Id="rId5" Type="http://schemas.openxmlformats.org/officeDocument/2006/relationships/image" Target="../media/image12.png"/><Relationship Id="rId10" Type="http://schemas.openxmlformats.org/officeDocument/2006/relationships/image" Target="../media/image32.svg"/><Relationship Id="rId4" Type="http://schemas.openxmlformats.org/officeDocument/2006/relationships/image" Target="../media/image12.png"/><Relationship Id="rId9"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6.png"/><Relationship Id="rId3" Type="http://schemas.microsoft.com/office/2017/06/relationships/model3d" Target="../media/model3d1.glb"/><Relationship Id="rId7" Type="http://schemas.openxmlformats.org/officeDocument/2006/relationships/image" Target="../media/image30.png"/><Relationship Id="rId12" Type="http://schemas.openxmlformats.org/officeDocument/2006/relationships/image" Target="../media/image36.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11" Type="http://schemas.microsoft.com/office/2017/06/relationships/model3d" Target="../media/model3d6.glb"/><Relationship Id="rId5" Type="http://schemas.openxmlformats.org/officeDocument/2006/relationships/image" Target="../media/image12.png"/><Relationship Id="rId10" Type="http://schemas.openxmlformats.org/officeDocument/2006/relationships/image" Target="../media/image32.svg"/><Relationship Id="rId4" Type="http://schemas.openxmlformats.org/officeDocument/2006/relationships/image" Target="../media/image12.png"/><Relationship Id="rId9" Type="http://schemas.openxmlformats.org/officeDocument/2006/relationships/image" Target="../media/image31.png"/></Relationships>
</file>

<file path=ppt/slides/_rels/slide18.xml.rels><?xml version="1.0" encoding="UTF-8" standalone="yes"?>
<Relationships xmlns="http://schemas.openxmlformats.org/package/2006/relationships"><Relationship Id="rId8" Type="http://schemas.openxmlformats.org/officeDocument/2006/relationships/image" Target="../media/image37.png"/><Relationship Id="rId13" Type="http://schemas.microsoft.com/office/2017/06/relationships/model3d" Target="../media/model3d7.glb"/><Relationship Id="rId3" Type="http://schemas.microsoft.com/office/2017/06/relationships/model3d" Target="../media/model3d1.glb"/><Relationship Id="rId7" Type="http://schemas.openxmlformats.org/officeDocument/2006/relationships/image" Target="../media/image37.png"/><Relationship Id="rId2" Type="http://schemas.openxmlformats.org/officeDocument/2006/relationships/image" Target="../media/image2.png"/><Relationship Id="rId16" Type="http://schemas.openxmlformats.org/officeDocument/2006/relationships/image" Target="../media/image39.png"/><Relationship Id="rId1" Type="http://schemas.openxmlformats.org/officeDocument/2006/relationships/slideLayout" Target="../slideLayouts/slideLayout12.xml"/><Relationship Id="rId6" Type="http://schemas.microsoft.com/office/2017/06/relationships/model3d" Target="../media/model3d3.glb"/><Relationship Id="rId5" Type="http://schemas.openxmlformats.org/officeDocument/2006/relationships/image" Target="../media/image4.png"/><Relationship Id="rId15" Type="http://schemas.openxmlformats.org/officeDocument/2006/relationships/image" Target="../media/image38.png"/><Relationship Id="rId4" Type="http://schemas.openxmlformats.org/officeDocument/2006/relationships/image" Target="../media/image4.png"/><Relationship Id="rId14" Type="http://schemas.openxmlformats.org/officeDocument/2006/relationships/image" Target="../media/image38.png"/></Relationships>
</file>

<file path=ppt/slides/_rels/slide19.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1.png"/><Relationship Id="rId18" Type="http://schemas.microsoft.com/office/2017/06/relationships/model3d" Target="../media/model3d8.glb"/><Relationship Id="rId26" Type="http://schemas.openxmlformats.org/officeDocument/2006/relationships/image" Target="../media/image47.png"/><Relationship Id="rId3" Type="http://schemas.microsoft.com/office/2017/06/relationships/model3d" Target="../media/model3d1.glb"/><Relationship Id="rId21" Type="http://schemas.microsoft.com/office/2017/06/relationships/model3d" Target="../media/model3d9.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43.png"/><Relationship Id="rId25" Type="http://schemas.microsoft.com/office/2017/06/relationships/model3d" Target="../media/model3d10.glb"/><Relationship Id="rId2" Type="http://schemas.openxmlformats.org/officeDocument/2006/relationships/image" Target="../media/image2.png"/><Relationship Id="rId16" Type="http://schemas.openxmlformats.org/officeDocument/2006/relationships/image" Target="../media/image43.png"/><Relationship Id="rId20" Type="http://schemas.openxmlformats.org/officeDocument/2006/relationships/image" Target="../media/image44.png"/><Relationship Id="rId29" Type="http://schemas.openxmlformats.org/officeDocument/2006/relationships/image" Target="../media/image49.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23" Type="http://schemas.openxmlformats.org/officeDocument/2006/relationships/image" Target="../media/image45.png"/><Relationship Id="rId28" Type="http://schemas.openxmlformats.org/officeDocument/2006/relationships/image" Target="../media/image48.png"/><Relationship Id="rId10" Type="http://schemas.openxmlformats.org/officeDocument/2006/relationships/image" Target="../media/image40.png"/><Relationship Id="rId19" Type="http://schemas.openxmlformats.org/officeDocument/2006/relationships/image" Target="../media/image44.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41.png"/><Relationship Id="rId22" Type="http://schemas.openxmlformats.org/officeDocument/2006/relationships/image" Target="../media/image45.png"/><Relationship Id="rId27" Type="http://schemas.openxmlformats.org/officeDocument/2006/relationships/image" Target="../media/image47.png"/></Relationships>
</file>

<file path=ppt/slides/_rels/slide20.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50.png"/><Relationship Id="rId3" Type="http://schemas.microsoft.com/office/2017/06/relationships/model3d" Target="../media/model3d1.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51.png"/><Relationship Id="rId2" Type="http://schemas.openxmlformats.org/officeDocument/2006/relationships/image" Target="../media/image2.png"/><Relationship Id="rId16" Type="http://schemas.openxmlformats.org/officeDocument/2006/relationships/image" Target="../media/image51.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50.png"/></Relationships>
</file>

<file path=ppt/slides/_rels/slide21.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50.png"/><Relationship Id="rId18" Type="http://schemas.openxmlformats.org/officeDocument/2006/relationships/image" Target="../media/image53.jpeg"/><Relationship Id="rId3" Type="http://schemas.microsoft.com/office/2017/06/relationships/model3d" Target="../media/model3d1.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52.png"/><Relationship Id="rId2" Type="http://schemas.openxmlformats.org/officeDocument/2006/relationships/image" Target="../media/image2.png"/><Relationship Id="rId16" Type="http://schemas.openxmlformats.org/officeDocument/2006/relationships/image" Target="../media/image5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50.png"/></Relationships>
</file>

<file path=ppt/slides/_rels/slide22.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50.png"/><Relationship Id="rId18" Type="http://schemas.openxmlformats.org/officeDocument/2006/relationships/image" Target="../media/image54.jpeg"/><Relationship Id="rId3" Type="http://schemas.microsoft.com/office/2017/06/relationships/model3d" Target="../media/model3d1.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52.png"/><Relationship Id="rId2" Type="http://schemas.openxmlformats.org/officeDocument/2006/relationships/image" Target="../media/image2.png"/><Relationship Id="rId16" Type="http://schemas.openxmlformats.org/officeDocument/2006/relationships/image" Target="../media/image5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50.png"/></Relationships>
</file>

<file path=ppt/slides/_rels/slide23.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50.png"/><Relationship Id="rId18" Type="http://schemas.openxmlformats.org/officeDocument/2006/relationships/image" Target="../media/image55.jpeg"/><Relationship Id="rId3" Type="http://schemas.microsoft.com/office/2017/06/relationships/model3d" Target="../media/model3d1.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52.png"/><Relationship Id="rId2" Type="http://schemas.openxmlformats.org/officeDocument/2006/relationships/image" Target="../media/image2.png"/><Relationship Id="rId16" Type="http://schemas.openxmlformats.org/officeDocument/2006/relationships/image" Target="../media/image5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50.png"/></Relationships>
</file>

<file path=ppt/slides/_rels/slide24.xml.rels><?xml version="1.0" encoding="UTF-8" standalone="yes"?>
<Relationships xmlns="http://schemas.openxmlformats.org/package/2006/relationships"><Relationship Id="rId8" Type="http://schemas.openxmlformats.org/officeDocument/2006/relationships/image" Target="../media/image56.png"/><Relationship Id="rId3" Type="http://schemas.microsoft.com/office/2017/06/relationships/model3d" Target="../media/model3d1.glb"/><Relationship Id="rId7" Type="http://schemas.openxmlformats.org/officeDocument/2006/relationships/image" Target="../media/image56.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5" Type="http://schemas.openxmlformats.org/officeDocument/2006/relationships/image" Target="../media/image16.png"/><Relationship Id="rId4" Type="http://schemas.openxmlformats.org/officeDocument/2006/relationships/image" Target="../media/image16.png"/><Relationship Id="rId9" Type="http://schemas.openxmlformats.org/officeDocument/2006/relationships/image" Target="../media/image57.png"/></Relationships>
</file>

<file path=ppt/slides/_rels/slide25.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50.png"/><Relationship Id="rId18" Type="http://schemas.openxmlformats.org/officeDocument/2006/relationships/image" Target="../media/image58.png"/><Relationship Id="rId3" Type="http://schemas.microsoft.com/office/2017/06/relationships/model3d" Target="../media/model3d1.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52.png"/><Relationship Id="rId2" Type="http://schemas.openxmlformats.org/officeDocument/2006/relationships/image" Target="../media/image2.png"/><Relationship Id="rId16" Type="http://schemas.openxmlformats.org/officeDocument/2006/relationships/image" Target="../media/image5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50.png"/></Relationships>
</file>

<file path=ppt/slides/_rels/slide26.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50.png"/><Relationship Id="rId18" Type="http://schemas.openxmlformats.org/officeDocument/2006/relationships/image" Target="../media/image59.png"/><Relationship Id="rId3" Type="http://schemas.microsoft.com/office/2017/06/relationships/model3d" Target="../media/model3d1.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52.png"/><Relationship Id="rId2" Type="http://schemas.openxmlformats.org/officeDocument/2006/relationships/image" Target="../media/image2.png"/><Relationship Id="rId16" Type="http://schemas.openxmlformats.org/officeDocument/2006/relationships/image" Target="../media/image52.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50.png"/></Relationships>
</file>

<file path=ppt/slides/_rels/slide27.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60.png"/><Relationship Id="rId5" Type="http://schemas.openxmlformats.org/officeDocument/2006/relationships/image" Target="../media/image12.png"/><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50.png"/><Relationship Id="rId3" Type="http://schemas.microsoft.com/office/2017/06/relationships/model3d" Target="../media/model3d1.glb"/><Relationship Id="rId21" Type="http://schemas.openxmlformats.org/officeDocument/2006/relationships/image" Target="../media/image61.png"/><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52.png"/><Relationship Id="rId2" Type="http://schemas.openxmlformats.org/officeDocument/2006/relationships/image" Target="../media/image2.png"/><Relationship Id="rId16" Type="http://schemas.openxmlformats.org/officeDocument/2006/relationships/image" Target="../media/image52.png"/><Relationship Id="rId20" Type="http://schemas.openxmlformats.org/officeDocument/2006/relationships/image" Target="../media/image61.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19" Type="http://schemas.microsoft.com/office/2017/06/relationships/model3d" Target="../media/model3d8.glb"/><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50.png"/><Relationship Id="rId22" Type="http://schemas.openxmlformats.org/officeDocument/2006/relationships/image" Target="../media/image65.png"/></Relationships>
</file>

<file path=ppt/slides/_rels/slide29.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50.png"/><Relationship Id="rId18" Type="http://schemas.microsoft.com/office/2017/06/relationships/model3d" Target="../media/model3d8.glb"/><Relationship Id="rId3" Type="http://schemas.microsoft.com/office/2017/06/relationships/model3d" Target="../media/model3d1.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52.png"/><Relationship Id="rId2" Type="http://schemas.openxmlformats.org/officeDocument/2006/relationships/image" Target="../media/image2.png"/><Relationship Id="rId16" Type="http://schemas.openxmlformats.org/officeDocument/2006/relationships/image" Target="../media/image52.png"/><Relationship Id="rId20" Type="http://schemas.openxmlformats.org/officeDocument/2006/relationships/image" Target="../media/image66.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19" Type="http://schemas.openxmlformats.org/officeDocument/2006/relationships/image" Target="../media/image66.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50.png"/></Relationships>
</file>

<file path=ppt/slides/_rels/slide30.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67.png"/><Relationship Id="rId18" Type="http://schemas.microsoft.com/office/2017/06/relationships/model3d" Target="../media/model3d8.glb"/><Relationship Id="rId3" Type="http://schemas.microsoft.com/office/2017/06/relationships/model3d" Target="../media/model3d1.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68.png"/><Relationship Id="rId2" Type="http://schemas.openxmlformats.org/officeDocument/2006/relationships/image" Target="../media/image2.png"/><Relationship Id="rId16" Type="http://schemas.openxmlformats.org/officeDocument/2006/relationships/image" Target="../media/image68.png"/><Relationship Id="rId20" Type="http://schemas.openxmlformats.org/officeDocument/2006/relationships/image" Target="../media/image70.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10" Type="http://schemas.openxmlformats.org/officeDocument/2006/relationships/image" Target="../media/image40.png"/><Relationship Id="rId19" Type="http://schemas.openxmlformats.org/officeDocument/2006/relationships/image" Target="../media/image70.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67.png"/></Relationships>
</file>

<file path=ppt/slides/_rels/slide31.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1.png"/><Relationship Id="rId18" Type="http://schemas.microsoft.com/office/2017/06/relationships/model3d" Target="../media/model3d8.glb"/><Relationship Id="rId3" Type="http://schemas.microsoft.com/office/2017/06/relationships/model3d" Target="../media/model3d1.glb"/><Relationship Id="rId21" Type="http://schemas.openxmlformats.org/officeDocument/2006/relationships/image" Target="../media/image72.png"/><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43.png"/><Relationship Id="rId2" Type="http://schemas.openxmlformats.org/officeDocument/2006/relationships/image" Target="../media/image2.png"/><Relationship Id="rId16" Type="http://schemas.openxmlformats.org/officeDocument/2006/relationships/image" Target="../media/image43.png"/><Relationship Id="rId20" Type="http://schemas.openxmlformats.org/officeDocument/2006/relationships/image" Target="../media/image44.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24" Type="http://schemas.openxmlformats.org/officeDocument/2006/relationships/image" Target="../media/image73.png"/><Relationship Id="rId5" Type="http://schemas.openxmlformats.org/officeDocument/2006/relationships/image" Target="../media/image4.png"/><Relationship Id="rId15" Type="http://schemas.microsoft.com/office/2017/06/relationships/model3d" Target="../media/model3d7.glb"/><Relationship Id="rId23" Type="http://schemas.openxmlformats.org/officeDocument/2006/relationships/image" Target="../media/image73.png"/><Relationship Id="rId10" Type="http://schemas.openxmlformats.org/officeDocument/2006/relationships/image" Target="../media/image40.png"/><Relationship Id="rId19" Type="http://schemas.openxmlformats.org/officeDocument/2006/relationships/image" Target="../media/image44.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41.png"/><Relationship Id="rId22" Type="http://schemas.microsoft.com/office/2017/06/relationships/model3d" Target="../media/model3d9.glb"/></Relationships>
</file>

<file path=ppt/slides/_rels/slide32.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1.png"/><Relationship Id="rId18" Type="http://schemas.microsoft.com/office/2017/06/relationships/model3d" Target="../media/model3d8.glb"/><Relationship Id="rId3" Type="http://schemas.microsoft.com/office/2017/06/relationships/model3d" Target="../media/model3d1.glb"/><Relationship Id="rId21" Type="http://schemas.microsoft.com/office/2017/06/relationships/model3d" Target="../media/model3d9.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43.png"/><Relationship Id="rId2" Type="http://schemas.openxmlformats.org/officeDocument/2006/relationships/image" Target="../media/image2.png"/><Relationship Id="rId16" Type="http://schemas.openxmlformats.org/officeDocument/2006/relationships/image" Target="../media/image43.png"/><Relationship Id="rId20" Type="http://schemas.openxmlformats.org/officeDocument/2006/relationships/image" Target="../media/image44.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24" Type="http://schemas.openxmlformats.org/officeDocument/2006/relationships/image" Target="../media/image74.png"/><Relationship Id="rId5" Type="http://schemas.openxmlformats.org/officeDocument/2006/relationships/image" Target="../media/image4.png"/><Relationship Id="rId15" Type="http://schemas.microsoft.com/office/2017/06/relationships/model3d" Target="../media/model3d7.glb"/><Relationship Id="rId23" Type="http://schemas.openxmlformats.org/officeDocument/2006/relationships/image" Target="../media/image45.png"/><Relationship Id="rId10" Type="http://schemas.openxmlformats.org/officeDocument/2006/relationships/image" Target="../media/image40.png"/><Relationship Id="rId19" Type="http://schemas.openxmlformats.org/officeDocument/2006/relationships/image" Target="../media/image44.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41.png"/><Relationship Id="rId22" Type="http://schemas.openxmlformats.org/officeDocument/2006/relationships/image" Target="../media/image45.png"/></Relationships>
</file>

<file path=ppt/slides/_rels/slide33.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1.png"/><Relationship Id="rId18" Type="http://schemas.microsoft.com/office/2017/06/relationships/model3d" Target="../media/model3d8.glb"/><Relationship Id="rId3" Type="http://schemas.microsoft.com/office/2017/06/relationships/model3d" Target="../media/model3d1.glb"/><Relationship Id="rId21" Type="http://schemas.microsoft.com/office/2017/06/relationships/model3d" Target="../media/model3d9.glb"/><Relationship Id="rId7" Type="http://schemas.openxmlformats.org/officeDocument/2006/relationships/image" Target="../media/image37.png"/><Relationship Id="rId12" Type="http://schemas.microsoft.com/office/2017/06/relationships/model3d" Target="../media/model3d6.glb"/><Relationship Id="rId17" Type="http://schemas.openxmlformats.org/officeDocument/2006/relationships/image" Target="../media/image43.png"/><Relationship Id="rId2" Type="http://schemas.openxmlformats.org/officeDocument/2006/relationships/image" Target="../media/image2.png"/><Relationship Id="rId16" Type="http://schemas.openxmlformats.org/officeDocument/2006/relationships/image" Target="../media/image43.png"/><Relationship Id="rId20" Type="http://schemas.openxmlformats.org/officeDocument/2006/relationships/image" Target="../media/image44.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0.png"/><Relationship Id="rId5" Type="http://schemas.openxmlformats.org/officeDocument/2006/relationships/image" Target="../media/image4.png"/><Relationship Id="rId15" Type="http://schemas.microsoft.com/office/2017/06/relationships/model3d" Target="../media/model3d7.glb"/><Relationship Id="rId23" Type="http://schemas.openxmlformats.org/officeDocument/2006/relationships/image" Target="../media/image75.png"/><Relationship Id="rId10" Type="http://schemas.openxmlformats.org/officeDocument/2006/relationships/image" Target="../media/image40.png"/><Relationship Id="rId19" Type="http://schemas.openxmlformats.org/officeDocument/2006/relationships/image" Target="../media/image44.png"/><Relationship Id="rId4" Type="http://schemas.openxmlformats.org/officeDocument/2006/relationships/image" Target="../media/image4.png"/><Relationship Id="rId9" Type="http://schemas.microsoft.com/office/2017/06/relationships/model3d" Target="../media/model3d5.glb"/><Relationship Id="rId14" Type="http://schemas.openxmlformats.org/officeDocument/2006/relationships/image" Target="../media/image41.png"/><Relationship Id="rId22" Type="http://schemas.openxmlformats.org/officeDocument/2006/relationships/image" Target="../media/image75.png"/></Relationships>
</file>

<file path=ppt/slides/_rels/slide34.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3.png"/><Relationship Id="rId18" Type="http://schemas.microsoft.com/office/2017/06/relationships/model3d" Target="../media/model3d9.glb"/><Relationship Id="rId3" Type="http://schemas.microsoft.com/office/2017/06/relationships/model3d" Target="../media/model3d1.glb"/><Relationship Id="rId21" Type="http://schemas.microsoft.com/office/2017/06/relationships/model3d" Target="../media/model3d10.glb"/><Relationship Id="rId7" Type="http://schemas.openxmlformats.org/officeDocument/2006/relationships/image" Target="../media/image37.png"/><Relationship Id="rId12" Type="http://schemas.microsoft.com/office/2017/06/relationships/model3d" Target="../media/model3d7.glb"/><Relationship Id="rId17" Type="http://schemas.openxmlformats.org/officeDocument/2006/relationships/image" Target="../media/image44.png"/><Relationship Id="rId2" Type="http://schemas.openxmlformats.org/officeDocument/2006/relationships/image" Target="../media/image2.png"/><Relationship Id="rId16" Type="http://schemas.openxmlformats.org/officeDocument/2006/relationships/image" Target="../media/image44.png"/><Relationship Id="rId20" Type="http://schemas.openxmlformats.org/officeDocument/2006/relationships/image" Target="../media/image45.png"/><Relationship Id="rId1" Type="http://schemas.openxmlformats.org/officeDocument/2006/relationships/slideLayout" Target="../slideLayouts/slideLayout12.xml"/><Relationship Id="rId6" Type="http://schemas.microsoft.com/office/2017/06/relationships/model3d" Target="../media/model3d3.glb"/><Relationship Id="rId11" Type="http://schemas.openxmlformats.org/officeDocument/2006/relationships/image" Target="../media/image41.png"/><Relationship Id="rId24" Type="http://schemas.openxmlformats.org/officeDocument/2006/relationships/image" Target="../media/image77.png"/><Relationship Id="rId5" Type="http://schemas.openxmlformats.org/officeDocument/2006/relationships/image" Target="../media/image4.png"/><Relationship Id="rId15" Type="http://schemas.microsoft.com/office/2017/06/relationships/model3d" Target="../media/model3d8.glb"/><Relationship Id="rId23" Type="http://schemas.openxmlformats.org/officeDocument/2006/relationships/image" Target="../media/image76.png"/><Relationship Id="rId10" Type="http://schemas.openxmlformats.org/officeDocument/2006/relationships/image" Target="../media/image41.png"/><Relationship Id="rId19" Type="http://schemas.openxmlformats.org/officeDocument/2006/relationships/image" Target="../media/image45.png"/><Relationship Id="rId4" Type="http://schemas.openxmlformats.org/officeDocument/2006/relationships/image" Target="../media/image4.png"/><Relationship Id="rId9" Type="http://schemas.microsoft.com/office/2017/06/relationships/model3d" Target="../media/model3d6.glb"/><Relationship Id="rId14" Type="http://schemas.openxmlformats.org/officeDocument/2006/relationships/image" Target="../media/image43.png"/><Relationship Id="rId22" Type="http://schemas.openxmlformats.org/officeDocument/2006/relationships/image" Target="../media/image76.png"/></Relationships>
</file>

<file path=ppt/slides/_rels/slide35.xml.rels><?xml version="1.0" encoding="UTF-8" standalone="yes"?>
<Relationships xmlns="http://schemas.openxmlformats.org/package/2006/relationships"><Relationship Id="rId3" Type="http://schemas.microsoft.com/office/2017/06/relationships/model3d" Target="../media/model3d1.glb"/><Relationship Id="rId7" Type="http://schemas.openxmlformats.org/officeDocument/2006/relationships/image" Target="../media/image32.svg"/><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31.png"/><Relationship Id="rId5" Type="http://schemas.openxmlformats.org/officeDocument/2006/relationships/image" Target="../media/image12.png"/><Relationship Id="rId4" Type="http://schemas.openxmlformats.org/officeDocument/2006/relationships/image" Target="../media/image12.png"/></Relationships>
</file>

<file path=ppt/slides/_rels/slide36.xml.rels><?xml version="1.0" encoding="UTF-8" standalone="yes"?>
<Relationships xmlns="http://schemas.openxmlformats.org/package/2006/relationships"><Relationship Id="rId8" Type="http://schemas.openxmlformats.org/officeDocument/2006/relationships/image" Target="../media/image78.png"/><Relationship Id="rId3" Type="http://schemas.microsoft.com/office/2017/06/relationships/model3d" Target="../media/model3d1.glb"/><Relationship Id="rId7" Type="http://schemas.openxmlformats.org/officeDocument/2006/relationships/image" Target="../media/image78.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5" Type="http://schemas.openxmlformats.org/officeDocument/2006/relationships/image" Target="../media/image16.png"/><Relationship Id="rId10" Type="http://schemas.openxmlformats.org/officeDocument/2006/relationships/image" Target="../media/image32.svg"/><Relationship Id="rId4" Type="http://schemas.openxmlformats.org/officeDocument/2006/relationships/image" Target="../media/image16.png"/><Relationship Id="rId9" Type="http://schemas.openxmlformats.org/officeDocument/2006/relationships/image" Target="../media/image31.png"/></Relationships>
</file>

<file path=ppt/slides/_rels/slide37.xml.rels><?xml version="1.0" encoding="UTF-8" standalone="yes"?>
<Relationships xmlns="http://schemas.openxmlformats.org/package/2006/relationships"><Relationship Id="rId3" Type="http://schemas.microsoft.com/office/2017/06/relationships/model3d" Target="../media/model3d1.glb"/><Relationship Id="rId7" Type="http://schemas.openxmlformats.org/officeDocument/2006/relationships/image" Target="../media/image32.svg"/><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31.png"/><Relationship Id="rId5" Type="http://schemas.openxmlformats.org/officeDocument/2006/relationships/image" Target="../media/image12.png"/><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8" Type="http://schemas.openxmlformats.org/officeDocument/2006/relationships/image" Target="../media/image78.png"/><Relationship Id="rId3" Type="http://schemas.microsoft.com/office/2017/06/relationships/model3d" Target="../media/model3d1.glb"/><Relationship Id="rId7" Type="http://schemas.openxmlformats.org/officeDocument/2006/relationships/image" Target="../media/image78.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5" Type="http://schemas.openxmlformats.org/officeDocument/2006/relationships/image" Target="../media/image16.png"/><Relationship Id="rId10" Type="http://schemas.openxmlformats.org/officeDocument/2006/relationships/image" Target="../media/image32.svg"/><Relationship Id="rId4" Type="http://schemas.openxmlformats.org/officeDocument/2006/relationships/image" Target="../media/image16.png"/><Relationship Id="rId9" Type="http://schemas.openxmlformats.org/officeDocument/2006/relationships/image" Target="../media/image31.png"/></Relationships>
</file>

<file path=ppt/slides/_rels/slide39.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17/06/relationships/model3d" Target="../media/model3d1.glb"/><Relationship Id="rId7" Type="http://schemas.openxmlformats.org/officeDocument/2006/relationships/image" Target="../media/image30.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5" Type="http://schemas.openxmlformats.org/officeDocument/2006/relationships/image" Target="../media/image12.png"/><Relationship Id="rId10" Type="http://schemas.openxmlformats.org/officeDocument/2006/relationships/image" Target="../media/image32.svg"/><Relationship Id="rId4" Type="http://schemas.openxmlformats.org/officeDocument/2006/relationships/image" Target="../media/image12.png"/><Relationship Id="rId9" Type="http://schemas.openxmlformats.org/officeDocument/2006/relationships/image" Target="../media/image31.png"/></Relationships>
</file>

<file path=ppt/slides/_rels/slide40.xml.rels><?xml version="1.0" encoding="UTF-8" standalone="yes"?>
<Relationships xmlns="http://schemas.openxmlformats.org/package/2006/relationships"><Relationship Id="rId8" Type="http://schemas.openxmlformats.org/officeDocument/2006/relationships/image" Target="../media/image78.png"/><Relationship Id="rId3" Type="http://schemas.microsoft.com/office/2017/06/relationships/model3d" Target="../media/model3d1.glb"/><Relationship Id="rId7" Type="http://schemas.openxmlformats.org/officeDocument/2006/relationships/image" Target="../media/image78.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5" Type="http://schemas.openxmlformats.org/officeDocument/2006/relationships/image" Target="../media/image16.png"/><Relationship Id="rId10" Type="http://schemas.openxmlformats.org/officeDocument/2006/relationships/image" Target="../media/image32.svg"/><Relationship Id="rId4" Type="http://schemas.openxmlformats.org/officeDocument/2006/relationships/image" Target="../media/image16.png"/><Relationship Id="rId9" Type="http://schemas.openxmlformats.org/officeDocument/2006/relationships/image" Target="../media/image31.png"/></Relationships>
</file>

<file path=ppt/slides/_rels/slide41.xml.rels><?xml version="1.0" encoding="UTF-8" standalone="yes"?>
<Relationships xmlns="http://schemas.openxmlformats.org/package/2006/relationships"><Relationship Id="rId8" Type="http://schemas.openxmlformats.org/officeDocument/2006/relationships/image" Target="../media/image78.png"/><Relationship Id="rId3" Type="http://schemas.microsoft.com/office/2017/06/relationships/model3d" Target="../media/model3d1.glb"/><Relationship Id="rId7" Type="http://schemas.openxmlformats.org/officeDocument/2006/relationships/image" Target="../media/image78.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5" Type="http://schemas.openxmlformats.org/officeDocument/2006/relationships/image" Target="../media/image16.png"/><Relationship Id="rId10" Type="http://schemas.openxmlformats.org/officeDocument/2006/relationships/image" Target="../media/image32.svg"/><Relationship Id="rId4" Type="http://schemas.openxmlformats.org/officeDocument/2006/relationships/image" Target="../media/image16.png"/><Relationship Id="rId9" Type="http://schemas.openxmlformats.org/officeDocument/2006/relationships/image" Target="../media/image31.png"/></Relationships>
</file>

<file path=ppt/slides/_rels/slide42.xml.rels><?xml version="1.0" encoding="UTF-8" standalone="yes"?>
<Relationships xmlns="http://schemas.openxmlformats.org/package/2006/relationships"><Relationship Id="rId8" Type="http://schemas.openxmlformats.org/officeDocument/2006/relationships/image" Target="../media/image78.png"/><Relationship Id="rId3" Type="http://schemas.microsoft.com/office/2017/06/relationships/model3d" Target="../media/model3d1.glb"/><Relationship Id="rId7" Type="http://schemas.openxmlformats.org/officeDocument/2006/relationships/image" Target="../media/image78.png"/><Relationship Id="rId2" Type="http://schemas.openxmlformats.org/officeDocument/2006/relationships/image" Target="../media/image2.png"/><Relationship Id="rId1" Type="http://schemas.openxmlformats.org/officeDocument/2006/relationships/slideLayout" Target="../slideLayouts/slideLayout12.xml"/><Relationship Id="rId6" Type="http://schemas.microsoft.com/office/2017/06/relationships/model3d" Target="../media/model3d5.glb"/><Relationship Id="rId5" Type="http://schemas.openxmlformats.org/officeDocument/2006/relationships/image" Target="../media/image16.png"/><Relationship Id="rId10" Type="http://schemas.openxmlformats.org/officeDocument/2006/relationships/image" Target="../media/image32.svg"/><Relationship Id="rId4" Type="http://schemas.openxmlformats.org/officeDocument/2006/relationships/image" Target="../media/image16.png"/><Relationship Id="rId9" Type="http://schemas.openxmlformats.org/officeDocument/2006/relationships/image" Target="../media/image31.png"/></Relationships>
</file>

<file path=ppt/slides/_rels/slide4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79.png"/><Relationship Id="rId5" Type="http://schemas.openxmlformats.org/officeDocument/2006/relationships/image" Target="../media/image16.png"/><Relationship Id="rId4" Type="http://schemas.openxmlformats.org/officeDocument/2006/relationships/image" Target="../media/image16.png"/></Relationships>
</file>

<file path=ppt/slides/_rels/slide44.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81.png"/><Relationship Id="rId5" Type="http://schemas.openxmlformats.org/officeDocument/2006/relationships/image" Target="../media/image16.png"/><Relationship Id="rId4" Type="http://schemas.openxmlformats.org/officeDocument/2006/relationships/image" Target="../media/image16.png"/></Relationships>
</file>

<file path=ppt/slides/_rels/slide45.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82.png"/><Relationship Id="rId5" Type="http://schemas.openxmlformats.org/officeDocument/2006/relationships/image" Target="../media/image16.png"/><Relationship Id="rId4" Type="http://schemas.openxmlformats.org/officeDocument/2006/relationships/image" Target="../media/image16.png"/></Relationships>
</file>

<file path=ppt/slides/_rels/slide46.xml.rels><?xml version="1.0" encoding="UTF-8" standalone="yes"?>
<Relationships xmlns="http://schemas.openxmlformats.org/package/2006/relationships"><Relationship Id="rId8" Type="http://schemas.openxmlformats.org/officeDocument/2006/relationships/image" Target="../media/image84.png"/><Relationship Id="rId3" Type="http://schemas.microsoft.com/office/2017/06/relationships/model3d" Target="../media/model3d1.glb"/><Relationship Id="rId7" Type="http://schemas.microsoft.com/office/2017/06/relationships/model3d" Target="../media/model3d2.glb"/><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83.png"/><Relationship Id="rId5" Type="http://schemas.openxmlformats.org/officeDocument/2006/relationships/image" Target="../media/image16.png"/><Relationship Id="rId4" Type="http://schemas.openxmlformats.org/officeDocument/2006/relationships/image" Target="../media/image16.png"/><Relationship Id="rId9" Type="http://schemas.openxmlformats.org/officeDocument/2006/relationships/image" Target="../media/image84.png"/></Relationships>
</file>

<file path=ppt/slides/_rels/slide4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microsoft.com/office/2017/06/relationships/model3d" Target="../media/model3d2.glb"/><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image" Target="../media/image7.png"/><Relationship Id="rId4" Type="http://schemas.microsoft.com/office/2017/06/relationships/model3d" Target="../media/model3d1.glb"/><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8B3F10B-86CF-DDD0-354A-0513B5600643}"/>
            </a:ext>
          </a:extLst>
        </p:cNvPr>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206BD540-DA70-BEB0-C5DA-D3A72AE34E3F}"/>
              </a:ext>
            </a:extLst>
          </p:cNvPr>
          <p:cNvPicPr preferRelativeResize="0"/>
          <p:nvPr/>
        </p:nvPicPr>
        <p:blipFill rotWithShape="1">
          <a:blip r:embed="rId2">
            <a:alphaModFix amt="75000"/>
          </a:blip>
          <a:srcRect l="11847" t="10080"/>
          <a:stretch/>
        </p:blipFill>
        <p:spPr>
          <a:xfrm>
            <a:off x="-2169459" y="-895900"/>
            <a:ext cx="10181091" cy="5760000"/>
          </a:xfrm>
          <a:prstGeom prst="rect">
            <a:avLst/>
          </a:prstGeom>
          <a:noFill/>
          <a:ln>
            <a:noFill/>
          </a:ln>
        </p:spPr>
      </p:pic>
      <p:pic>
        <p:nvPicPr>
          <p:cNvPr id="4" name="Google Shape;665;p39">
            <a:extLst>
              <a:ext uri="{FF2B5EF4-FFF2-40B4-BE49-F238E27FC236}">
                <a16:creationId xmlns:a16="http://schemas.microsoft.com/office/drawing/2014/main" xmlns="" id="{C9056250-E5B8-E172-D2FF-35B029E96E68}"/>
              </a:ext>
            </a:extLst>
          </p:cNvPr>
          <p:cNvPicPr preferRelativeResize="0"/>
          <p:nvPr/>
        </p:nvPicPr>
        <p:blipFill rotWithShape="1">
          <a:blip r:embed="rId2">
            <a:alphaModFix amt="75000"/>
          </a:blip>
          <a:srcRect l="15261" t="6068"/>
          <a:stretch/>
        </p:blipFill>
        <p:spPr>
          <a:xfrm rot="-10799997">
            <a:off x="5538058" y="2467224"/>
            <a:ext cx="7541093" cy="5256931"/>
          </a:xfrm>
          <a:prstGeom prst="rect">
            <a:avLst/>
          </a:prstGeom>
          <a:noFill/>
          <a:ln>
            <a:noFill/>
          </a:ln>
        </p:spPr>
      </p:pic>
      <mc:AlternateContent xmlns:mc="http://schemas.openxmlformats.org/markup-compatibility/2006">
        <mc:Choice xmlns:am3d="http://schemas.microsoft.com/office/drawing/2017/model3d" xmlns="" Requires="am3d">
          <p:graphicFrame>
            <p:nvGraphicFramePr>
              <p:cNvPr id="5" name="Modèle 3D 4">
                <a:extLst>
                  <a:ext uri="{FF2B5EF4-FFF2-40B4-BE49-F238E27FC236}">
                    <a16:creationId xmlns:a16="http://schemas.microsoft.com/office/drawing/2014/main" id="{07CB26A5-7953-7F4D-77E1-98432614DEE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Modèle 3D 4">
                <a:extLst>
                  <a:ext uri="{FF2B5EF4-FFF2-40B4-BE49-F238E27FC236}">
                    <a16:creationId xmlns:a16="http://schemas.microsoft.com/office/drawing/2014/main" xmlns="" id="{07CB26A5-7953-7F4D-77E1-98432614DEE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grpSp>
        <p:nvGrpSpPr>
          <p:cNvPr id="23" name="Google Shape;310;p30">
            <a:extLst>
              <a:ext uri="{FF2B5EF4-FFF2-40B4-BE49-F238E27FC236}">
                <a16:creationId xmlns:a16="http://schemas.microsoft.com/office/drawing/2014/main" xmlns="" id="{26D61F25-196F-DBF1-B324-19B43A348D13}"/>
              </a:ext>
            </a:extLst>
          </p:cNvPr>
          <p:cNvGrpSpPr/>
          <p:nvPr/>
        </p:nvGrpSpPr>
        <p:grpSpPr>
          <a:xfrm rot="13362066">
            <a:off x="435595" y="5487537"/>
            <a:ext cx="1193573" cy="1110588"/>
            <a:chOff x="827351" y="3629733"/>
            <a:chExt cx="1431601" cy="1332065"/>
          </a:xfrm>
        </p:grpSpPr>
        <p:sp>
          <p:nvSpPr>
            <p:cNvPr id="24" name="Google Shape;311;p30">
              <a:extLst>
                <a:ext uri="{FF2B5EF4-FFF2-40B4-BE49-F238E27FC236}">
                  <a16:creationId xmlns:a16="http://schemas.microsoft.com/office/drawing/2014/main" xmlns="" id="{637BD891-C293-4809-1566-CABA3429FFDB}"/>
                </a:ext>
              </a:extLst>
            </p:cNvPr>
            <p:cNvSpPr/>
            <p:nvPr/>
          </p:nvSpPr>
          <p:spPr>
            <a:xfrm>
              <a:off x="827351" y="3629733"/>
              <a:ext cx="778158" cy="1291382"/>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5" name="Google Shape;312;p30">
              <a:extLst>
                <a:ext uri="{FF2B5EF4-FFF2-40B4-BE49-F238E27FC236}">
                  <a16:creationId xmlns:a16="http://schemas.microsoft.com/office/drawing/2014/main" xmlns="" id="{0BB19F9A-5CA1-6CCA-6AC6-3A14CF64EB65}"/>
                </a:ext>
              </a:extLst>
            </p:cNvPr>
            <p:cNvSpPr/>
            <p:nvPr/>
          </p:nvSpPr>
          <p:spPr>
            <a:xfrm>
              <a:off x="1180441" y="4291832"/>
              <a:ext cx="1078511"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6" name="Google Shape;313;p30">
              <a:extLst>
                <a:ext uri="{FF2B5EF4-FFF2-40B4-BE49-F238E27FC236}">
                  <a16:creationId xmlns:a16="http://schemas.microsoft.com/office/drawing/2014/main" xmlns="" id="{8B3B1418-A45A-021F-D8DF-EF3D60D67117}"/>
                </a:ext>
              </a:extLst>
            </p:cNvPr>
            <p:cNvSpPr/>
            <p:nvPr/>
          </p:nvSpPr>
          <p:spPr>
            <a:xfrm>
              <a:off x="1251453" y="3629733"/>
              <a:ext cx="1007497" cy="702841"/>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7" name="Google Shape;314;p30">
            <a:extLst>
              <a:ext uri="{FF2B5EF4-FFF2-40B4-BE49-F238E27FC236}">
                <a16:creationId xmlns:a16="http://schemas.microsoft.com/office/drawing/2014/main" xmlns="" id="{3B056F3A-15C3-584B-6314-37A01A912545}"/>
              </a:ext>
            </a:extLst>
          </p:cNvPr>
          <p:cNvGrpSpPr/>
          <p:nvPr/>
        </p:nvGrpSpPr>
        <p:grpSpPr>
          <a:xfrm rot="9966151">
            <a:off x="10928376" y="4905165"/>
            <a:ext cx="798643" cy="743116"/>
            <a:chOff x="827350" y="3629733"/>
            <a:chExt cx="1431600" cy="1332067"/>
          </a:xfrm>
        </p:grpSpPr>
        <p:sp>
          <p:nvSpPr>
            <p:cNvPr id="28" name="Google Shape;315;p30">
              <a:extLst>
                <a:ext uri="{FF2B5EF4-FFF2-40B4-BE49-F238E27FC236}">
                  <a16:creationId xmlns:a16="http://schemas.microsoft.com/office/drawing/2014/main" xmlns="" id="{582139C2-4548-4499-03A0-36142F225D63}"/>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316;p30">
              <a:extLst>
                <a:ext uri="{FF2B5EF4-FFF2-40B4-BE49-F238E27FC236}">
                  <a16:creationId xmlns:a16="http://schemas.microsoft.com/office/drawing/2014/main" xmlns="" id="{B937CC96-3564-5A47-D6FD-3C0C19ADBB9C}"/>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317;p30">
              <a:extLst>
                <a:ext uri="{FF2B5EF4-FFF2-40B4-BE49-F238E27FC236}">
                  <a16:creationId xmlns:a16="http://schemas.microsoft.com/office/drawing/2014/main" xmlns="" id="{F87AF989-E36E-DD47-A0CB-CBB453E6C02A}"/>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1" name="Google Shape;318;p30">
            <a:extLst>
              <a:ext uri="{FF2B5EF4-FFF2-40B4-BE49-F238E27FC236}">
                <a16:creationId xmlns:a16="http://schemas.microsoft.com/office/drawing/2014/main" xmlns="" id="{2C3B6A00-3F35-B126-AA7E-04B8E152DA30}"/>
              </a:ext>
            </a:extLst>
          </p:cNvPr>
          <p:cNvGrpSpPr/>
          <p:nvPr/>
        </p:nvGrpSpPr>
        <p:grpSpPr>
          <a:xfrm rot="6426879">
            <a:off x="689663" y="729946"/>
            <a:ext cx="619024" cy="575985"/>
            <a:chOff x="827350" y="3629733"/>
            <a:chExt cx="1431600" cy="1332067"/>
          </a:xfrm>
        </p:grpSpPr>
        <p:sp>
          <p:nvSpPr>
            <p:cNvPr id="32" name="Google Shape;319;p30">
              <a:extLst>
                <a:ext uri="{FF2B5EF4-FFF2-40B4-BE49-F238E27FC236}">
                  <a16:creationId xmlns:a16="http://schemas.microsoft.com/office/drawing/2014/main" xmlns="" id="{A0DAFD8B-138C-F6E2-5E38-CA77EB6685D7}"/>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3" name="Google Shape;320;p30">
              <a:extLst>
                <a:ext uri="{FF2B5EF4-FFF2-40B4-BE49-F238E27FC236}">
                  <a16:creationId xmlns:a16="http://schemas.microsoft.com/office/drawing/2014/main" xmlns="" id="{154E376B-8763-6807-6104-A87DC6EEF476}"/>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4" name="Google Shape;321;p30">
              <a:extLst>
                <a:ext uri="{FF2B5EF4-FFF2-40B4-BE49-F238E27FC236}">
                  <a16:creationId xmlns:a16="http://schemas.microsoft.com/office/drawing/2014/main" xmlns="" id="{A50419C2-FBDF-3A5C-50E8-A7524BAC416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 name="Ellipse 1">
            <a:extLst>
              <a:ext uri="{FF2B5EF4-FFF2-40B4-BE49-F238E27FC236}">
                <a16:creationId xmlns:a16="http://schemas.microsoft.com/office/drawing/2014/main" xmlns="" id="{73D78968-E607-0B64-B101-9FC1247849D0}"/>
              </a:ext>
            </a:extLst>
          </p:cNvPr>
          <p:cNvSpPr/>
          <p:nvPr/>
        </p:nvSpPr>
        <p:spPr>
          <a:xfrm>
            <a:off x="3957796" y="1486407"/>
            <a:ext cx="4320000" cy="4320000"/>
          </a:xfrm>
          <a:prstGeom prst="ellipse">
            <a:avLst/>
          </a:prstGeom>
          <a:solidFill>
            <a:schemeClr val="accent1">
              <a:lumMod val="40000"/>
              <a:lumOff val="60000"/>
            </a:schemeClr>
          </a:solid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6" name="Ellipse 5">
            <a:extLst>
              <a:ext uri="{FF2B5EF4-FFF2-40B4-BE49-F238E27FC236}">
                <a16:creationId xmlns:a16="http://schemas.microsoft.com/office/drawing/2014/main" xmlns="" id="{7CF33C78-8C50-0BE4-94A7-E54D34634E3C}"/>
              </a:ext>
            </a:extLst>
          </p:cNvPr>
          <p:cNvSpPr/>
          <p:nvPr/>
        </p:nvSpPr>
        <p:spPr>
          <a:xfrm>
            <a:off x="3224008" y="766407"/>
            <a:ext cx="5760000" cy="576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7" name="Ellipse 6">
            <a:extLst>
              <a:ext uri="{FF2B5EF4-FFF2-40B4-BE49-F238E27FC236}">
                <a16:creationId xmlns:a16="http://schemas.microsoft.com/office/drawing/2014/main" xmlns="" id="{A6A9A24C-71C1-3549-BBC3-307E7C851496}"/>
              </a:ext>
            </a:extLst>
          </p:cNvPr>
          <p:cNvSpPr/>
          <p:nvPr/>
        </p:nvSpPr>
        <p:spPr>
          <a:xfrm>
            <a:off x="1788161" y="-673593"/>
            <a:ext cx="8640000" cy="864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8" name="Ellipse 7">
            <a:extLst>
              <a:ext uri="{FF2B5EF4-FFF2-40B4-BE49-F238E27FC236}">
                <a16:creationId xmlns:a16="http://schemas.microsoft.com/office/drawing/2014/main" xmlns="" id="{337F2D7D-9DC3-673F-8FFC-A641F297CA3C}"/>
              </a:ext>
            </a:extLst>
          </p:cNvPr>
          <p:cNvSpPr/>
          <p:nvPr/>
        </p:nvSpPr>
        <p:spPr>
          <a:xfrm>
            <a:off x="-624000" y="-3291000"/>
            <a:ext cx="13440000" cy="1344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12" name="Ellipse 11">
            <a:extLst>
              <a:ext uri="{FF2B5EF4-FFF2-40B4-BE49-F238E27FC236}">
                <a16:creationId xmlns:a16="http://schemas.microsoft.com/office/drawing/2014/main" xmlns="" id="{37F31601-2750-7845-B23C-2510E6A169B6}"/>
              </a:ext>
            </a:extLst>
          </p:cNvPr>
          <p:cNvSpPr/>
          <p:nvPr/>
        </p:nvSpPr>
        <p:spPr>
          <a:xfrm rot="8971692">
            <a:off x="4195624" y="1726407"/>
            <a:ext cx="3840000" cy="3840000"/>
          </a:xfrm>
          <a:prstGeom prst="ellipse">
            <a:avLst/>
          </a:prstGeom>
          <a:solidFill>
            <a:schemeClr val="tx2"/>
          </a:solidFill>
          <a:ln w="76200">
            <a:solidFill>
              <a:schemeClr val="accent1">
                <a:lumMod val="40000"/>
                <a:lumOff val="60000"/>
              </a:schemeClr>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14" name="Ellipse 13">
            <a:extLst>
              <a:ext uri="{FF2B5EF4-FFF2-40B4-BE49-F238E27FC236}">
                <a16:creationId xmlns:a16="http://schemas.microsoft.com/office/drawing/2014/main" xmlns="" id="{FD9B6B05-5252-7974-24DD-0BFFA19D0DDC}"/>
              </a:ext>
            </a:extLst>
          </p:cNvPr>
          <p:cNvSpPr/>
          <p:nvPr/>
        </p:nvSpPr>
        <p:spPr>
          <a:xfrm>
            <a:off x="4527755" y="2016091"/>
            <a:ext cx="3259393" cy="3213927"/>
          </a:xfrm>
          <a:prstGeom prst="ellipse">
            <a:avLst/>
          </a:prstGeom>
          <a:solidFill>
            <a:schemeClr val="bg1"/>
          </a:solid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mc:AlternateContent xmlns:mc="http://schemas.openxmlformats.org/markup-compatibility/2006">
        <mc:Choice xmlns:am3d="http://schemas.microsoft.com/office/drawing/2017/model3d" xmlns="" Requires="am3d">
          <p:graphicFrame>
            <p:nvGraphicFramePr>
              <p:cNvPr id="35" name="3D Model 34">
                <a:extLst>
                  <a:ext uri="{FF2B5EF4-FFF2-40B4-BE49-F238E27FC236}">
                    <a16:creationId xmlns:a16="http://schemas.microsoft.com/office/drawing/2014/main" id="{98B3ED3A-FC9C-4951-9257-C32B315A362E}"/>
                  </a:ext>
                </a:extLst>
              </p:cNvPr>
              <p:cNvGraphicFramePr>
                <a:graphicFrameLocks noChangeAspect="1"/>
              </p:cNvGraphicFramePr>
              <p:nvPr>
                <p:extLst>
                  <p:ext uri="{D42A27DB-BD31-4B8C-83A1-F6EECF244321}">
                    <p14:modId xmlns:p14="http://schemas.microsoft.com/office/powerpoint/2010/main" val="1299797138"/>
                  </p:ext>
                </p:extLst>
              </p:nvPr>
            </p:nvGraphicFramePr>
            <p:xfrm>
              <a:off x="-4274174" y="1048770"/>
              <a:ext cx="2971768" cy="3028918"/>
            </p:xfrm>
            <a:graphic>
              <a:graphicData uri="http://schemas.microsoft.com/office/drawing/2017/model3d">
                <am3d:model3d r:embed="rId6">
                  <am3d:spPr>
                    <a:xfrm>
                      <a:off x="0" y="0"/>
                      <a:ext cx="2971768" cy="3028918"/>
                    </a:xfrm>
                    <a:prstGeom prst="rect">
                      <a:avLst/>
                    </a:prstGeom>
                  </am3d:spPr>
                  <am3d:camera>
                    <am3d:pos x="0" y="0" z="70842890"/>
                    <am3d:up dx="0" dy="36000000" dz="0"/>
                    <am3d:lookAt x="0" y="0" z="0"/>
                    <am3d:perspective fov="2700000"/>
                  </am3d:camera>
                  <am3d:trans>
                    <am3d:meterPerModelUnit n="2000" d="1000000"/>
                    <am3d:preTrans dx="0" dy="0" dz="-9253988"/>
                    <am3d:scale>
                      <am3d:sx n="1000000" d="1000000"/>
                      <am3d:sy n="1000000" d="1000000"/>
                      <am3d:sz n="1000000" d="1000000"/>
                    </am3d:scale>
                    <am3d:rot ax="-10632015" ay="538330" az="-10773784"/>
                    <am3d:postTrans dx="0" dy="0" dz="0"/>
                  </am3d:trans>
                  <am3d:raster rName="Office3DRenderer" rVer="16.0.8326">
                    <am3d:blip r:embed="rId7"/>
                  </am3d:raster>
                  <am3d:objViewport viewportSz="40957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5" name="3D Model 34">
                <a:extLst>
                  <a:ext uri="{FF2B5EF4-FFF2-40B4-BE49-F238E27FC236}">
                    <a16:creationId xmlns:a16="http://schemas.microsoft.com/office/drawing/2014/main" xmlns="" id="{98B3ED3A-FC9C-4951-9257-C32B315A362E}"/>
                  </a:ext>
                </a:extLst>
              </p:cNvPr>
              <p:cNvPicPr>
                <a:picLocks noGrp="1" noRot="1" noChangeAspect="1" noMove="1" noResize="1" noEditPoints="1" noAdjustHandles="1" noChangeArrowheads="1" noChangeShapeType="1" noCrop="1"/>
              </p:cNvPicPr>
              <p:nvPr/>
            </p:nvPicPr>
            <p:blipFill>
              <a:blip r:embed="rId8"/>
              <a:stretch>
                <a:fillRect/>
              </a:stretch>
            </p:blipFill>
            <p:spPr>
              <a:xfrm>
                <a:off x="-4274174" y="1048770"/>
                <a:ext cx="2971768" cy="3028918"/>
              </a:xfrm>
              <a:prstGeom prst="rect">
                <a:avLst/>
              </a:prstGeom>
            </p:spPr>
          </p:pic>
        </mc:Fallback>
      </mc:AlternateContent>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014452" y="2531591"/>
            <a:ext cx="2187421" cy="2209150"/>
          </a:xfrm>
          <a:prstGeom prst="rect">
            <a:avLst/>
          </a:prstGeom>
        </p:spPr>
      </p:pic>
    </p:spTree>
    <p:extLst>
      <p:ext uri="{BB962C8B-B14F-4D97-AF65-F5344CB8AC3E}">
        <p14:creationId xmlns:p14="http://schemas.microsoft.com/office/powerpoint/2010/main" val="193766580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951CC47A-8383-B587-C3FE-E05CBBBBC054}"/>
              </a:ext>
            </a:extLst>
          </p:cNvPr>
          <p:cNvPicPr preferRelativeResize="0"/>
          <p:nvPr/>
        </p:nvPicPr>
        <p:blipFill rotWithShape="1">
          <a:blip r:embed="rId3">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98C910E9-5E28-B09A-B84E-53DCBA389EC7}"/>
              </a:ext>
            </a:extLst>
          </p:cNvPr>
          <p:cNvPicPr preferRelativeResize="0"/>
          <p:nvPr/>
        </p:nvPicPr>
        <p:blipFill rotWithShape="1">
          <a:blip r:embed="rId3">
            <a:alphaModFix amt="75000"/>
          </a:blip>
          <a:srcRect l="15261" t="6068"/>
          <a:stretch/>
        </p:blipFill>
        <p:spPr>
          <a:xfrm rot="-10799997">
            <a:off x="5538057" y="2467224"/>
            <a:ext cx="6883403" cy="4724395"/>
          </a:xfrm>
          <a:prstGeom prst="rect">
            <a:avLst/>
          </a:prstGeom>
          <a:noFill/>
          <a:ln>
            <a:noFill/>
          </a:ln>
        </p:spPr>
      </p:pic>
      <mc:AlternateContent xmlns:mc="http://schemas.openxmlformats.org/markup-compatibility/2006">
        <mc:Choice xmlns:am3d="http://schemas.microsoft.com/office/drawing/2017/model3d" xmlns="" Requires="am3d">
          <p:graphicFrame>
            <p:nvGraphicFramePr>
              <p:cNvPr id="5" name="Modèle 3D 4">
                <a:extLst>
                  <a:ext uri="{FF2B5EF4-FFF2-40B4-BE49-F238E27FC236}">
                    <a16:creationId xmlns:a16="http://schemas.microsoft.com/office/drawing/2014/main" id="{73840230-D9DA-3D15-50E5-A7CB066B886D}"/>
                  </a:ext>
                </a:extLst>
              </p:cNvPr>
              <p:cNvGraphicFramePr>
                <a:graphicFrameLocks noChangeAspect="1"/>
              </p:cNvGraphicFramePr>
              <p:nvPr>
                <p:extLst>
                  <p:ext uri="{D42A27DB-BD31-4B8C-83A1-F6EECF244321}">
                    <p14:modId xmlns:p14="http://schemas.microsoft.com/office/powerpoint/2010/main" val="3157625016"/>
                  </p:ext>
                </p:extLst>
              </p:nvPr>
            </p:nvGraphicFramePr>
            <p:xfrm>
              <a:off x="-1717764" y="3103676"/>
              <a:ext cx="6087654" cy="2698192"/>
            </p:xfrm>
            <a:graphic>
              <a:graphicData uri="http://schemas.microsoft.com/office/drawing/2017/model3d">
                <am3d:model3d r:embed="rId4">
                  <am3d:spPr>
                    <a:xfrm>
                      <a:off x="0" y="0"/>
                      <a:ext cx="6087654" cy="2698192"/>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886140" ay="1449628" az="9942538"/>
                    <am3d:postTrans dx="0" dy="0" dz="0"/>
                  </am3d:trans>
                  <am3d:raster rName="Office3DRenderer" rVer="16.0.8326">
                    <am3d:blip r:embed="rId5"/>
                  </am3d:raster>
                  <am3d:objViewport viewportSz="716569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Modèle 3D 4">
                <a:extLst>
                  <a:ext uri="{FF2B5EF4-FFF2-40B4-BE49-F238E27FC236}">
                    <a16:creationId xmlns:a16="http://schemas.microsoft.com/office/drawing/2014/main" xmlns="" id="{73840230-D9DA-3D15-50E5-A7CB066B886D}"/>
                  </a:ext>
                </a:extLst>
              </p:cNvPr>
              <p:cNvPicPr>
                <a:picLocks noGrp="1" noRot="1" noChangeAspect="1" noMove="1" noResize="1" noEditPoints="1" noAdjustHandles="1" noChangeArrowheads="1" noChangeShapeType="1" noCrop="1"/>
              </p:cNvPicPr>
              <p:nvPr/>
            </p:nvPicPr>
            <p:blipFill>
              <a:blip r:embed="rId6"/>
              <a:stretch>
                <a:fillRect/>
              </a:stretch>
            </p:blipFill>
            <p:spPr>
              <a:xfrm>
                <a:off x="-1717764" y="3103676"/>
                <a:ext cx="6087654" cy="2698192"/>
              </a:xfrm>
              <a:prstGeom prst="rect">
                <a:avLst/>
              </a:prstGeom>
            </p:spPr>
          </p:pic>
        </mc:Fallback>
      </mc:AlternateContent>
      <p:grpSp>
        <p:nvGrpSpPr>
          <p:cNvPr id="9" name="Groupe 8">
            <a:extLst>
              <a:ext uri="{FF2B5EF4-FFF2-40B4-BE49-F238E27FC236}">
                <a16:creationId xmlns:a16="http://schemas.microsoft.com/office/drawing/2014/main" xmlns="" id="{4E48278B-EA15-361C-2306-4F0123C54659}"/>
              </a:ext>
            </a:extLst>
          </p:cNvPr>
          <p:cNvGrpSpPr/>
          <p:nvPr/>
        </p:nvGrpSpPr>
        <p:grpSpPr>
          <a:xfrm>
            <a:off x="13299276" y="1318505"/>
            <a:ext cx="5081319" cy="1183392"/>
            <a:chOff x="1397098" y="2754630"/>
            <a:chExt cx="3619844" cy="659402"/>
          </a:xfrm>
        </p:grpSpPr>
        <p:sp>
          <p:nvSpPr>
            <p:cNvPr id="10" name="Ellipse 9">
              <a:extLst>
                <a:ext uri="{FF2B5EF4-FFF2-40B4-BE49-F238E27FC236}">
                  <a16:creationId xmlns:a16="http://schemas.microsoft.com/office/drawing/2014/main" xmlns="" id="{40670987-011A-1DE7-D57D-B911AC931723}"/>
                </a:ext>
              </a:extLst>
            </p:cNvPr>
            <p:cNvSpPr/>
            <p:nvPr/>
          </p:nvSpPr>
          <p:spPr>
            <a:xfrm>
              <a:off x="1397098" y="2754630"/>
              <a:ext cx="3619844" cy="640080"/>
            </a:xfrm>
            <a:prstGeom prst="ellipse">
              <a:avLst/>
            </a:prstGeom>
            <a:noFill/>
            <a:ln w="7620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11" name="Ellipse 10">
              <a:extLst>
                <a:ext uri="{FF2B5EF4-FFF2-40B4-BE49-F238E27FC236}">
                  <a16:creationId xmlns:a16="http://schemas.microsoft.com/office/drawing/2014/main" xmlns="" id="{FEBF6601-E185-C0A6-98FD-9474B8AEEAAA}"/>
                </a:ext>
              </a:extLst>
            </p:cNvPr>
            <p:cNvSpPr/>
            <p:nvPr/>
          </p:nvSpPr>
          <p:spPr>
            <a:xfrm>
              <a:off x="4284000" y="3198032"/>
              <a:ext cx="216000" cy="216000"/>
            </a:xfrm>
            <a:prstGeom prst="ellipse">
              <a:avLst/>
            </a:prstGeom>
            <a:solidFill>
              <a:schemeClr val="bg1"/>
            </a:solidFill>
            <a:ln w="5715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grpSp>
        <p:nvGrpSpPr>
          <p:cNvPr id="15" name="Groupe 14">
            <a:extLst>
              <a:ext uri="{FF2B5EF4-FFF2-40B4-BE49-F238E27FC236}">
                <a16:creationId xmlns:a16="http://schemas.microsoft.com/office/drawing/2014/main" xmlns="" id="{744A4E99-97AF-72EE-17AE-FBE684EF2E30}"/>
              </a:ext>
            </a:extLst>
          </p:cNvPr>
          <p:cNvGrpSpPr/>
          <p:nvPr/>
        </p:nvGrpSpPr>
        <p:grpSpPr>
          <a:xfrm>
            <a:off x="13863100" y="2196735"/>
            <a:ext cx="3953668" cy="766908"/>
            <a:chOff x="1397098" y="2754630"/>
            <a:chExt cx="3619844" cy="659402"/>
          </a:xfrm>
        </p:grpSpPr>
        <p:sp>
          <p:nvSpPr>
            <p:cNvPr id="16" name="Ellipse 15">
              <a:extLst>
                <a:ext uri="{FF2B5EF4-FFF2-40B4-BE49-F238E27FC236}">
                  <a16:creationId xmlns:a16="http://schemas.microsoft.com/office/drawing/2014/main" xmlns="" id="{E685D55F-8260-134B-9F16-D8B26E2133CC}"/>
                </a:ext>
              </a:extLst>
            </p:cNvPr>
            <p:cNvSpPr/>
            <p:nvPr/>
          </p:nvSpPr>
          <p:spPr>
            <a:xfrm>
              <a:off x="1397098" y="2754630"/>
              <a:ext cx="3619844" cy="640080"/>
            </a:xfrm>
            <a:prstGeom prst="ellipse">
              <a:avLst/>
            </a:prstGeom>
            <a:noFill/>
            <a:ln w="7620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17" name="Ellipse 16">
              <a:extLst>
                <a:ext uri="{FF2B5EF4-FFF2-40B4-BE49-F238E27FC236}">
                  <a16:creationId xmlns:a16="http://schemas.microsoft.com/office/drawing/2014/main" xmlns="" id="{5C8779FA-B10F-128E-BAE2-C7B07E0CF914}"/>
                </a:ext>
              </a:extLst>
            </p:cNvPr>
            <p:cNvSpPr/>
            <p:nvPr/>
          </p:nvSpPr>
          <p:spPr>
            <a:xfrm>
              <a:off x="4284000" y="3198032"/>
              <a:ext cx="216000" cy="216000"/>
            </a:xfrm>
            <a:prstGeom prst="ellipse">
              <a:avLst/>
            </a:prstGeom>
            <a:solidFill>
              <a:schemeClr val="bg1"/>
            </a:solidFill>
            <a:ln w="5715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grpSp>
        <p:nvGrpSpPr>
          <p:cNvPr id="18" name="Groupe 17">
            <a:extLst>
              <a:ext uri="{FF2B5EF4-FFF2-40B4-BE49-F238E27FC236}">
                <a16:creationId xmlns:a16="http://schemas.microsoft.com/office/drawing/2014/main" xmlns="" id="{BB289EB1-0952-2BDC-B39D-0F668DBFA8B6}"/>
              </a:ext>
            </a:extLst>
          </p:cNvPr>
          <p:cNvGrpSpPr/>
          <p:nvPr/>
        </p:nvGrpSpPr>
        <p:grpSpPr>
          <a:xfrm>
            <a:off x="14477453" y="2861831"/>
            <a:ext cx="2724960" cy="650411"/>
            <a:chOff x="1397098" y="2754630"/>
            <a:chExt cx="3619844" cy="659402"/>
          </a:xfrm>
        </p:grpSpPr>
        <p:sp>
          <p:nvSpPr>
            <p:cNvPr id="19" name="Ellipse 18">
              <a:extLst>
                <a:ext uri="{FF2B5EF4-FFF2-40B4-BE49-F238E27FC236}">
                  <a16:creationId xmlns:a16="http://schemas.microsoft.com/office/drawing/2014/main" xmlns="" id="{7BFB8B48-0BEC-A93D-29AA-4F0D603D3B8B}"/>
                </a:ext>
              </a:extLst>
            </p:cNvPr>
            <p:cNvSpPr/>
            <p:nvPr/>
          </p:nvSpPr>
          <p:spPr>
            <a:xfrm>
              <a:off x="1397098" y="2754630"/>
              <a:ext cx="3619844" cy="640080"/>
            </a:xfrm>
            <a:prstGeom prst="ellipse">
              <a:avLst/>
            </a:prstGeom>
            <a:noFill/>
            <a:ln w="7620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20" name="Ellipse 19">
              <a:extLst>
                <a:ext uri="{FF2B5EF4-FFF2-40B4-BE49-F238E27FC236}">
                  <a16:creationId xmlns:a16="http://schemas.microsoft.com/office/drawing/2014/main" xmlns="" id="{DDCB79C0-7BC0-700A-2D66-D1F560FD05B0}"/>
                </a:ext>
              </a:extLst>
            </p:cNvPr>
            <p:cNvSpPr/>
            <p:nvPr/>
          </p:nvSpPr>
          <p:spPr>
            <a:xfrm>
              <a:off x="4284000" y="3198032"/>
              <a:ext cx="216000" cy="216000"/>
            </a:xfrm>
            <a:prstGeom prst="ellipse">
              <a:avLst/>
            </a:prstGeom>
            <a:solidFill>
              <a:schemeClr val="bg1"/>
            </a:solidFill>
            <a:ln w="5715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grpSp>
        <p:nvGrpSpPr>
          <p:cNvPr id="23" name="Google Shape;310;p30">
            <a:extLst>
              <a:ext uri="{FF2B5EF4-FFF2-40B4-BE49-F238E27FC236}">
                <a16:creationId xmlns:a16="http://schemas.microsoft.com/office/drawing/2014/main" xmlns="" id="{1621C10B-05B3-B2D5-B94A-5291BCB56692}"/>
              </a:ext>
            </a:extLst>
          </p:cNvPr>
          <p:cNvGrpSpPr/>
          <p:nvPr/>
        </p:nvGrpSpPr>
        <p:grpSpPr>
          <a:xfrm>
            <a:off x="9996715" y="320590"/>
            <a:ext cx="1193573" cy="1110588"/>
            <a:chOff x="827351" y="3629733"/>
            <a:chExt cx="1431601" cy="1332065"/>
          </a:xfrm>
        </p:grpSpPr>
        <p:sp>
          <p:nvSpPr>
            <p:cNvPr id="24" name="Google Shape;311;p30">
              <a:extLst>
                <a:ext uri="{FF2B5EF4-FFF2-40B4-BE49-F238E27FC236}">
                  <a16:creationId xmlns:a16="http://schemas.microsoft.com/office/drawing/2014/main" xmlns="" id="{F703FCAC-A24D-6176-4486-C896715471F5}"/>
                </a:ext>
              </a:extLst>
            </p:cNvPr>
            <p:cNvSpPr/>
            <p:nvPr/>
          </p:nvSpPr>
          <p:spPr>
            <a:xfrm>
              <a:off x="827351" y="3629733"/>
              <a:ext cx="778158" cy="1291382"/>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5" name="Google Shape;312;p30">
              <a:extLst>
                <a:ext uri="{FF2B5EF4-FFF2-40B4-BE49-F238E27FC236}">
                  <a16:creationId xmlns:a16="http://schemas.microsoft.com/office/drawing/2014/main" xmlns="" id="{B09D8D64-F53F-1B02-D056-1D0F2A9B5097}"/>
                </a:ext>
              </a:extLst>
            </p:cNvPr>
            <p:cNvSpPr/>
            <p:nvPr/>
          </p:nvSpPr>
          <p:spPr>
            <a:xfrm>
              <a:off x="1180441" y="4291832"/>
              <a:ext cx="1078511"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6" name="Google Shape;313;p30">
              <a:extLst>
                <a:ext uri="{FF2B5EF4-FFF2-40B4-BE49-F238E27FC236}">
                  <a16:creationId xmlns:a16="http://schemas.microsoft.com/office/drawing/2014/main" xmlns="" id="{D58B69CB-EC16-573E-FCE3-84074CE3102E}"/>
                </a:ext>
              </a:extLst>
            </p:cNvPr>
            <p:cNvSpPr/>
            <p:nvPr/>
          </p:nvSpPr>
          <p:spPr>
            <a:xfrm>
              <a:off x="1251453" y="3629733"/>
              <a:ext cx="1007497" cy="702841"/>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7" name="Google Shape;314;p30">
            <a:extLst>
              <a:ext uri="{FF2B5EF4-FFF2-40B4-BE49-F238E27FC236}">
                <a16:creationId xmlns:a16="http://schemas.microsoft.com/office/drawing/2014/main" xmlns="" id="{069E18DC-39AA-8411-8BF3-8125E593F59E}"/>
              </a:ext>
            </a:extLst>
          </p:cNvPr>
          <p:cNvGrpSpPr/>
          <p:nvPr/>
        </p:nvGrpSpPr>
        <p:grpSpPr>
          <a:xfrm>
            <a:off x="10645491" y="2016091"/>
            <a:ext cx="798643" cy="743116"/>
            <a:chOff x="827350" y="3629733"/>
            <a:chExt cx="1431600" cy="1332067"/>
          </a:xfrm>
        </p:grpSpPr>
        <p:sp>
          <p:nvSpPr>
            <p:cNvPr id="28" name="Google Shape;315;p30">
              <a:extLst>
                <a:ext uri="{FF2B5EF4-FFF2-40B4-BE49-F238E27FC236}">
                  <a16:creationId xmlns:a16="http://schemas.microsoft.com/office/drawing/2014/main" xmlns="" id="{7A7E371C-5D2C-365C-FB76-3C8D2672908E}"/>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316;p30">
              <a:extLst>
                <a:ext uri="{FF2B5EF4-FFF2-40B4-BE49-F238E27FC236}">
                  <a16:creationId xmlns:a16="http://schemas.microsoft.com/office/drawing/2014/main" xmlns="" id="{05EF422A-3D04-04C9-9DB4-3936984A8BF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317;p30">
              <a:extLst>
                <a:ext uri="{FF2B5EF4-FFF2-40B4-BE49-F238E27FC236}">
                  <a16:creationId xmlns:a16="http://schemas.microsoft.com/office/drawing/2014/main" xmlns="" id="{4A86B9BA-98E2-FC7D-10A8-2BA46FBAED90}"/>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1" name="Google Shape;318;p30">
            <a:extLst>
              <a:ext uri="{FF2B5EF4-FFF2-40B4-BE49-F238E27FC236}">
                <a16:creationId xmlns:a16="http://schemas.microsoft.com/office/drawing/2014/main" xmlns="" id="{34000890-EF51-D185-D40E-9202F91DCBA6}"/>
              </a:ext>
            </a:extLst>
          </p:cNvPr>
          <p:cNvGrpSpPr/>
          <p:nvPr/>
        </p:nvGrpSpPr>
        <p:grpSpPr>
          <a:xfrm>
            <a:off x="8887247" y="1109266"/>
            <a:ext cx="619024" cy="575985"/>
            <a:chOff x="827350" y="3629733"/>
            <a:chExt cx="1431600" cy="1332067"/>
          </a:xfrm>
        </p:grpSpPr>
        <p:sp>
          <p:nvSpPr>
            <p:cNvPr id="32" name="Google Shape;319;p30">
              <a:extLst>
                <a:ext uri="{FF2B5EF4-FFF2-40B4-BE49-F238E27FC236}">
                  <a16:creationId xmlns:a16="http://schemas.microsoft.com/office/drawing/2014/main" xmlns="" id="{12A8159C-2275-CF2B-BC48-17EC1A4951C1}"/>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3" name="Google Shape;320;p30">
              <a:extLst>
                <a:ext uri="{FF2B5EF4-FFF2-40B4-BE49-F238E27FC236}">
                  <a16:creationId xmlns:a16="http://schemas.microsoft.com/office/drawing/2014/main" xmlns="" id="{2C84E393-671B-55E6-CB2F-17CF359D955E}"/>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4" name="Google Shape;321;p30">
              <a:extLst>
                <a:ext uri="{FF2B5EF4-FFF2-40B4-BE49-F238E27FC236}">
                  <a16:creationId xmlns:a16="http://schemas.microsoft.com/office/drawing/2014/main" xmlns="" id="{30DDB3BC-CACC-ED21-5115-AA5CF0DA5BA7}"/>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roupe 36">
            <a:extLst>
              <a:ext uri="{FF2B5EF4-FFF2-40B4-BE49-F238E27FC236}">
                <a16:creationId xmlns:a16="http://schemas.microsoft.com/office/drawing/2014/main" xmlns="" id="{17D29905-A1F5-804A-351D-6F1C3608C5AB}"/>
              </a:ext>
            </a:extLst>
          </p:cNvPr>
          <p:cNvGrpSpPr/>
          <p:nvPr/>
        </p:nvGrpSpPr>
        <p:grpSpPr>
          <a:xfrm>
            <a:off x="5376229" y="1828805"/>
            <a:ext cx="5333526" cy="1351944"/>
            <a:chOff x="3903593" y="2358783"/>
            <a:chExt cx="4000144" cy="785814"/>
          </a:xfrm>
        </p:grpSpPr>
        <p:sp>
          <p:nvSpPr>
            <p:cNvPr id="35" name="Google Shape;281;p30">
              <a:extLst>
                <a:ext uri="{FF2B5EF4-FFF2-40B4-BE49-F238E27FC236}">
                  <a16:creationId xmlns:a16="http://schemas.microsoft.com/office/drawing/2014/main" xmlns="" id="{A2FEB3D3-37B8-EFF7-9C21-C76EF05B2188}"/>
                </a:ext>
              </a:extLst>
            </p:cNvPr>
            <p:cNvSpPr/>
            <p:nvPr/>
          </p:nvSpPr>
          <p:spPr>
            <a:xfrm>
              <a:off x="3905939" y="2358783"/>
              <a:ext cx="3997798" cy="785814"/>
            </a:xfrm>
            <a:prstGeom prst="snip2DiagRect">
              <a:avLst>
                <a:gd name="adj1" fmla="val 0"/>
                <a:gd name="adj2" fmla="val 16667"/>
              </a:avLst>
            </a:prstGeom>
            <a:solidFill>
              <a:schemeClr val="tx2"/>
            </a:solidFill>
            <a:ln w="9525" cap="flat" cmpd="sng">
              <a:solidFill>
                <a:schemeClr val="bg1"/>
              </a:solidFill>
              <a:prstDash val="lgDashDot"/>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282;p30">
              <a:extLst>
                <a:ext uri="{FF2B5EF4-FFF2-40B4-BE49-F238E27FC236}">
                  <a16:creationId xmlns:a16="http://schemas.microsoft.com/office/drawing/2014/main" xmlns="" id="{C1591422-2E4E-1AF5-E87C-52CD4E8EEE37}"/>
                </a:ext>
              </a:extLst>
            </p:cNvPr>
            <p:cNvSpPr txBox="1">
              <a:spLocks/>
            </p:cNvSpPr>
            <p:nvPr/>
          </p:nvSpPr>
          <p:spPr>
            <a:xfrm>
              <a:off x="3903593" y="2524365"/>
              <a:ext cx="3997797" cy="553703"/>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800"/>
                <a:buFont typeface="Audiowide"/>
                <a:buNone/>
                <a:defRPr sz="2800" b="0" i="0" u="none" strike="noStrike" cap="none">
                  <a:solidFill>
                    <a:schemeClr val="lt1"/>
                  </a:solidFill>
                  <a:latin typeface="Audiowide"/>
                  <a:ea typeface="Audiowide"/>
                  <a:cs typeface="Audiowide"/>
                  <a:sym typeface="Audiowide"/>
                </a:defRPr>
              </a:lvl1pPr>
              <a:lvl2pPr marR="0" lvl="1"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marL="0" marR="0" lvl="0" indent="0" algn="ctr" defTabSz="1219170" rtl="0" eaLnBrk="1" fontAlgn="auto" latinLnBrk="0" hangingPunct="1">
                <a:lnSpc>
                  <a:spcPct val="100000"/>
                </a:lnSpc>
                <a:spcBef>
                  <a:spcPts val="0"/>
                </a:spcBef>
                <a:spcAft>
                  <a:spcPts val="0"/>
                </a:spcAft>
                <a:buClr>
                  <a:srgbClr val="FFFFFF"/>
                </a:buClr>
                <a:buSzPts val="2800"/>
                <a:buFont typeface="Audiowide"/>
                <a:buNone/>
                <a:tabLst/>
                <a:defRPr/>
              </a:pPr>
              <a:r>
                <a:rPr kumimoji="0" lang="en-US" sz="2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Sakkal Majalla" panose="02000000000000000000" pitchFamily="2" charset="-78"/>
                  <a:cs typeface="Sakkal Majalla" panose="02000000000000000000" pitchFamily="2" charset="-78"/>
                  <a:sym typeface="Audiowide"/>
                </a:rPr>
                <a:t>Project Name: Smart Weather Station Supporting Dual Communication (Wi-Fi + PLC)</a:t>
              </a:r>
              <a:endParaRPr kumimoji="0" lang="fr-FR" sz="2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Sakkal Majalla" panose="02000000000000000000" pitchFamily="2" charset="-78"/>
                <a:cs typeface="Sakkal Majalla" panose="02000000000000000000" pitchFamily="2" charset="-78"/>
                <a:sym typeface="Audiowide"/>
              </a:endParaRPr>
            </a:p>
          </p:txBody>
        </p:sp>
      </p:grpSp>
      <p:sp>
        <p:nvSpPr>
          <p:cNvPr id="39" name="Ellipse 38">
            <a:extLst>
              <a:ext uri="{FF2B5EF4-FFF2-40B4-BE49-F238E27FC236}">
                <a16:creationId xmlns:a16="http://schemas.microsoft.com/office/drawing/2014/main" xmlns="" id="{00F2387C-7C72-55E1-F4D6-235834190ACC}"/>
              </a:ext>
            </a:extLst>
          </p:cNvPr>
          <p:cNvSpPr/>
          <p:nvPr/>
        </p:nvSpPr>
        <p:spPr>
          <a:xfrm>
            <a:off x="-2784001" y="-5367759"/>
            <a:ext cx="17760000" cy="1776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0" name="Ellipse 39">
            <a:extLst>
              <a:ext uri="{FF2B5EF4-FFF2-40B4-BE49-F238E27FC236}">
                <a16:creationId xmlns:a16="http://schemas.microsoft.com/office/drawing/2014/main" xmlns="" id="{8E7B8D8A-4980-DF04-099C-C4EB7597FA35}"/>
              </a:ext>
            </a:extLst>
          </p:cNvPr>
          <p:cNvSpPr/>
          <p:nvPr/>
        </p:nvSpPr>
        <p:spPr>
          <a:xfrm>
            <a:off x="-3504001" y="-6194287"/>
            <a:ext cx="19200000" cy="1920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1" name="Ellipse 40">
            <a:extLst>
              <a:ext uri="{FF2B5EF4-FFF2-40B4-BE49-F238E27FC236}">
                <a16:creationId xmlns:a16="http://schemas.microsoft.com/office/drawing/2014/main" xmlns="" id="{D74F50A8-38E7-085B-59A2-BDCECB944048}"/>
              </a:ext>
            </a:extLst>
          </p:cNvPr>
          <p:cNvSpPr/>
          <p:nvPr/>
        </p:nvSpPr>
        <p:spPr>
          <a:xfrm rot="7255569">
            <a:off x="-864003" y="-3660813"/>
            <a:ext cx="13920000" cy="1392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2" name="Ellipse 41">
            <a:extLst>
              <a:ext uri="{FF2B5EF4-FFF2-40B4-BE49-F238E27FC236}">
                <a16:creationId xmlns:a16="http://schemas.microsoft.com/office/drawing/2014/main" xmlns="" id="{F4C87ABD-EB96-089F-6AF2-D90587C6419A}"/>
              </a:ext>
            </a:extLst>
          </p:cNvPr>
          <p:cNvSpPr/>
          <p:nvPr/>
        </p:nvSpPr>
        <p:spPr>
          <a:xfrm rot="21045300">
            <a:off x="-2304001" y="-4420464"/>
            <a:ext cx="16800000" cy="16800000"/>
          </a:xfrm>
          <a:prstGeom prst="ellipse">
            <a:avLst/>
          </a:prstGeom>
          <a:noFill/>
          <a:ln w="76200">
            <a:solidFill>
              <a:schemeClr val="accent1">
                <a:lumMod val="40000"/>
                <a:lumOff val="60000"/>
              </a:schemeClr>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43" name="Google Shape;298;p30">
            <a:extLst>
              <a:ext uri="{FF2B5EF4-FFF2-40B4-BE49-F238E27FC236}">
                <a16:creationId xmlns:a16="http://schemas.microsoft.com/office/drawing/2014/main" xmlns="" id="{F3D82370-CE7D-827D-8F02-9AA186F14D13}"/>
              </a:ext>
            </a:extLst>
          </p:cNvPr>
          <p:cNvGrpSpPr/>
          <p:nvPr/>
        </p:nvGrpSpPr>
        <p:grpSpPr>
          <a:xfrm rot="14653837">
            <a:off x="-1487139" y="6239547"/>
            <a:ext cx="1571516" cy="1462255"/>
            <a:chOff x="827350" y="3629733"/>
            <a:chExt cx="1431600" cy="1332067"/>
          </a:xfrm>
        </p:grpSpPr>
        <p:sp>
          <p:nvSpPr>
            <p:cNvPr id="44" name="Google Shape;299;p30">
              <a:extLst>
                <a:ext uri="{FF2B5EF4-FFF2-40B4-BE49-F238E27FC236}">
                  <a16:creationId xmlns:a16="http://schemas.microsoft.com/office/drawing/2014/main" xmlns="" id="{BEB11267-4FBA-B564-6C4D-3E6A688F9EBB}"/>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5" name="Google Shape;300;p30">
              <a:extLst>
                <a:ext uri="{FF2B5EF4-FFF2-40B4-BE49-F238E27FC236}">
                  <a16:creationId xmlns:a16="http://schemas.microsoft.com/office/drawing/2014/main" xmlns="" id="{336F1354-EEDE-E5D0-26F2-0B4A0AC8720C}"/>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6" name="Google Shape;301;p30">
              <a:extLst>
                <a:ext uri="{FF2B5EF4-FFF2-40B4-BE49-F238E27FC236}">
                  <a16:creationId xmlns:a16="http://schemas.microsoft.com/office/drawing/2014/main" xmlns="" id="{ED8D4AC2-0479-03C3-9C78-9FA56DDAF17F}"/>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48" name="Ellipse 47">
            <a:extLst>
              <a:ext uri="{FF2B5EF4-FFF2-40B4-BE49-F238E27FC236}">
                <a16:creationId xmlns:a16="http://schemas.microsoft.com/office/drawing/2014/main" xmlns="" id="{8DA87C8F-DE2C-AF0C-0CE3-067FD7CDABA8}"/>
              </a:ext>
            </a:extLst>
          </p:cNvPr>
          <p:cNvSpPr/>
          <p:nvPr/>
        </p:nvSpPr>
        <p:spPr>
          <a:xfrm rot="14874605">
            <a:off x="-5225598" y="-7291323"/>
            <a:ext cx="22643191" cy="21607128"/>
          </a:xfrm>
          <a:prstGeom prst="ellipse">
            <a:avLst/>
          </a:prstGeom>
          <a:noFill/>
          <a:ln w="44450">
            <a:solidFill>
              <a:schemeClr val="accent1">
                <a:lumMod val="60000"/>
                <a:lumOff val="4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9" name="Ellipse 48">
            <a:extLst>
              <a:ext uri="{FF2B5EF4-FFF2-40B4-BE49-F238E27FC236}">
                <a16:creationId xmlns:a16="http://schemas.microsoft.com/office/drawing/2014/main" xmlns="" id="{3D5A00F4-587F-DD88-15DE-69AA03FEC8BC}"/>
              </a:ext>
            </a:extLst>
          </p:cNvPr>
          <p:cNvSpPr/>
          <p:nvPr/>
        </p:nvSpPr>
        <p:spPr>
          <a:xfrm rot="7230913">
            <a:off x="-1465314" y="-4026738"/>
            <a:ext cx="15284155" cy="14864897"/>
          </a:xfrm>
          <a:prstGeom prst="ellipse">
            <a:avLst/>
          </a:prstGeom>
          <a:noFill/>
          <a:ln w="44450">
            <a:solidFill>
              <a:schemeClr val="bg1"/>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50" name="Google Shape;291;p30">
            <a:extLst>
              <a:ext uri="{FF2B5EF4-FFF2-40B4-BE49-F238E27FC236}">
                <a16:creationId xmlns:a16="http://schemas.microsoft.com/office/drawing/2014/main" xmlns="" id="{098DBF79-8A0E-EBF3-30B5-063347F41F4D}"/>
              </a:ext>
            </a:extLst>
          </p:cNvPr>
          <p:cNvGrpSpPr/>
          <p:nvPr/>
        </p:nvGrpSpPr>
        <p:grpSpPr>
          <a:xfrm>
            <a:off x="13863100" y="7996148"/>
            <a:ext cx="384801" cy="1462257"/>
            <a:chOff x="1006700" y="2603975"/>
            <a:chExt cx="55450" cy="210700"/>
          </a:xfrm>
        </p:grpSpPr>
        <p:sp>
          <p:nvSpPr>
            <p:cNvPr id="51" name="Google Shape;292;p30">
              <a:extLst>
                <a:ext uri="{FF2B5EF4-FFF2-40B4-BE49-F238E27FC236}">
                  <a16:creationId xmlns:a16="http://schemas.microsoft.com/office/drawing/2014/main" xmlns="" id="{975875AD-6843-E412-A522-D5E11694DCFE}"/>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2" name="Google Shape;293;p30">
              <a:extLst>
                <a:ext uri="{FF2B5EF4-FFF2-40B4-BE49-F238E27FC236}">
                  <a16:creationId xmlns:a16="http://schemas.microsoft.com/office/drawing/2014/main" xmlns="" id="{9EABD952-55F8-A57A-E212-7CA07C8C544B}"/>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3" name="Google Shape;294;p30">
              <a:extLst>
                <a:ext uri="{FF2B5EF4-FFF2-40B4-BE49-F238E27FC236}">
                  <a16:creationId xmlns:a16="http://schemas.microsoft.com/office/drawing/2014/main" xmlns="" id="{6960C413-5BE6-F08C-49A3-5BA285314ED4}"/>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4" name="Google Shape;295;p30">
              <a:extLst>
                <a:ext uri="{FF2B5EF4-FFF2-40B4-BE49-F238E27FC236}">
                  <a16:creationId xmlns:a16="http://schemas.microsoft.com/office/drawing/2014/main" xmlns="" id="{C893E36F-B323-ED65-4417-7DAB676A7F97}"/>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5" name="Google Shape;296;p30">
              <a:extLst>
                <a:ext uri="{FF2B5EF4-FFF2-40B4-BE49-F238E27FC236}">
                  <a16:creationId xmlns:a16="http://schemas.microsoft.com/office/drawing/2014/main" xmlns="" id="{E81C4BD0-B342-48A1-2600-AE0A38CB7439}"/>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6" name="Google Shape;297;p30">
              <a:extLst>
                <a:ext uri="{FF2B5EF4-FFF2-40B4-BE49-F238E27FC236}">
                  <a16:creationId xmlns:a16="http://schemas.microsoft.com/office/drawing/2014/main" xmlns="" id="{74529EFA-CFDB-5206-6C4A-C6E2C887E3A3}"/>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47" name="TextBox 46">
            <a:extLst>
              <a:ext uri="{FF2B5EF4-FFF2-40B4-BE49-F238E27FC236}">
                <a16:creationId xmlns:a16="http://schemas.microsoft.com/office/drawing/2014/main" xmlns="" id="{F9FEB49F-C528-4611-AB19-D642F4AABFE9}"/>
              </a:ext>
            </a:extLst>
          </p:cNvPr>
          <p:cNvSpPr txBox="1"/>
          <p:nvPr/>
        </p:nvSpPr>
        <p:spPr>
          <a:xfrm>
            <a:off x="5586316" y="3436640"/>
            <a:ext cx="5069138" cy="3429657"/>
          </a:xfrm>
          <a:prstGeom prst="rect">
            <a:avLst/>
          </a:prstGeom>
          <a:noFill/>
        </p:spPr>
        <p:txBody>
          <a:bodyPr wrap="square">
            <a:spAutoFit/>
          </a:bodyPr>
          <a:lstStyle/>
          <a:p>
            <a:pPr marL="0" marR="0" algn="ctr">
              <a:lnSpc>
                <a:spcPct val="107000"/>
              </a:lnSpc>
              <a:spcBef>
                <a:spcPts val="0"/>
              </a:spcBef>
              <a:spcAft>
                <a:spcPts val="800"/>
              </a:spcAft>
            </a:pP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 Graduation Project 1</a:t>
            </a:r>
            <a:b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b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University: An-Najah National University</a:t>
            </a:r>
            <a:b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b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Faculty: Faculty of Engineering</a:t>
            </a:r>
            <a:endParaRPr lang="en-US" sz="12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gn="ctr">
              <a:lnSpc>
                <a:spcPct val="107000"/>
              </a:lnSpc>
              <a:spcBef>
                <a:spcPts val="0"/>
              </a:spcBef>
              <a:spcAft>
                <a:spcPts val="800"/>
              </a:spcAft>
            </a:pP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
            </a:r>
            <a:b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b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Department: Electrical Engineering Department</a:t>
            </a:r>
            <a:endParaRPr lang="en-US" sz="12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gn="ctr">
              <a:lnSpc>
                <a:spcPct val="107000"/>
              </a:lnSpc>
              <a:spcBef>
                <a:spcPts val="0"/>
              </a:spcBef>
              <a:spcAft>
                <a:spcPts val="800"/>
              </a:spcAft>
            </a:pP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
            </a:r>
            <a:b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b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Prepared by: Ali Mohammed Ali Al-Khalili, </a:t>
            </a:r>
            <a:r>
              <a:rPr lang="en-US" dirty="0" err="1">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Fathi</a:t>
            </a: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 </a:t>
            </a:r>
            <a:r>
              <a:rPr lang="en-US" dirty="0" err="1">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Fadi</a:t>
            </a: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 Rashed, Kamel Shareef Kamel </a:t>
            </a:r>
            <a:r>
              <a:rPr lang="en-US" dirty="0" err="1">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Quraan</a:t>
            </a: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 and Mohammed Imad Jawad Zaid</a:t>
            </a:r>
            <a:endParaRPr lang="en-US" sz="12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gn="ctr">
              <a:lnSpc>
                <a:spcPct val="107000"/>
              </a:lnSpc>
              <a:spcBef>
                <a:spcPts val="0"/>
              </a:spcBef>
              <a:spcAft>
                <a:spcPts val="800"/>
              </a:spcAft>
            </a:pP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Supervised by: Dr. Omar Al-Tamimi</a:t>
            </a:r>
            <a:b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br>
            <a:r>
              <a:rPr lang="en-US"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Academic Year: 2024 / 2025</a:t>
            </a:r>
            <a:endParaRPr lang="en-US" sz="12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p:txBody>
      </p:sp>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3FC1EAE0-4189-4FC9-AE99-D81AEB1CCEE8}"/>
                  </a:ext>
                </a:extLst>
              </p:cNvPr>
              <p:cNvGraphicFramePr>
                <a:graphicFrameLocks noChangeAspect="1"/>
              </p:cNvGraphicFramePr>
              <p:nvPr>
                <p:extLst>
                  <p:ext uri="{D42A27DB-BD31-4B8C-83A1-F6EECF244321}">
                    <p14:modId xmlns:p14="http://schemas.microsoft.com/office/powerpoint/2010/main" val="1607988721"/>
                  </p:ext>
                </p:extLst>
              </p:nvPr>
            </p:nvGraphicFramePr>
            <p:xfrm>
              <a:off x="2086582" y="1892863"/>
              <a:ext cx="2797453" cy="2497733"/>
            </p:xfrm>
            <a:graphic>
              <a:graphicData uri="http://schemas.microsoft.com/office/drawing/2017/model3d">
                <am3d:model3d r:embed="rId7">
                  <am3d:spPr>
                    <a:xfrm>
                      <a:off x="0" y="0"/>
                      <a:ext cx="2797453" cy="2497733"/>
                    </a:xfrm>
                    <a:prstGeom prst="rect">
                      <a:avLst/>
                    </a:prstGeom>
                  </am3d:spPr>
                  <am3d:camera>
                    <am3d:pos x="0" y="0" z="70842890"/>
                    <am3d:up dx="0" dy="36000000" dz="0"/>
                    <am3d:lookAt x="0" y="0" z="0"/>
                    <am3d:perspective fov="2700000"/>
                  </am3d:camera>
                  <am3d:trans>
                    <am3d:meterPerModelUnit n="2000" d="1000000"/>
                    <am3d:preTrans dx="0" dy="0" dz="-9253988"/>
                    <am3d:scale>
                      <am3d:sx n="1000000" d="1000000"/>
                      <am3d:sy n="1000000" d="1000000"/>
                      <am3d:sz n="1000000" d="1000000"/>
                    </am3d:scale>
                    <am3d:rot ay="1520710"/>
                    <am3d:postTrans dx="0" dy="0" dz="0"/>
                  </am3d:trans>
                  <am3d:raster rName="Office3DRenderer" rVer="16.0.8326">
                    <am3d:blip r:embed="rId8"/>
                  </am3d:raster>
                  <am3d:objViewport viewportSz="40957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3FC1EAE0-4189-4FC9-AE99-D81AEB1CCEE8}"/>
                  </a:ext>
                </a:extLst>
              </p:cNvPr>
              <p:cNvPicPr>
                <a:picLocks noGrp="1" noRot="1" noChangeAspect="1" noMove="1" noResize="1" noEditPoints="1" noAdjustHandles="1" noChangeArrowheads="1" noChangeShapeType="1" noCrop="1"/>
              </p:cNvPicPr>
              <p:nvPr/>
            </p:nvPicPr>
            <p:blipFill>
              <a:blip r:embed="rId9"/>
              <a:stretch>
                <a:fillRect/>
              </a:stretch>
            </p:blipFill>
            <p:spPr>
              <a:xfrm>
                <a:off x="2086582" y="1892863"/>
                <a:ext cx="2797453" cy="2497733"/>
              </a:xfrm>
              <a:prstGeom prst="rect">
                <a:avLst/>
              </a:prstGeom>
            </p:spPr>
          </p:pic>
        </mc:Fallback>
      </mc:AlternateContent>
    </p:spTree>
    <p:extLst>
      <p:ext uri="{BB962C8B-B14F-4D97-AF65-F5344CB8AC3E}">
        <p14:creationId xmlns:p14="http://schemas.microsoft.com/office/powerpoint/2010/main" val="73212522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wipe(left)">
                                      <p:cBhvr>
                                        <p:cTn id="7" dur="500"/>
                                        <p:tgtEl>
                                          <p:spTgt spid="37"/>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animEffect transition="in" filter="barn(inVertical)">
                                      <p:cBhvr>
                                        <p:cTn id="13"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xmlns="" id="{BD502D24-6F81-475D-A936-A7950ADD852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56220" y="2215800"/>
            <a:ext cx="2955968" cy="29559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3">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3">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359410" y="52090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122092" y="2112843"/>
            <a:ext cx="6102299" cy="830997"/>
          </a:xfrm>
          <a:prstGeom prst="rect">
            <a:avLst/>
          </a:prstGeom>
          <a:noFill/>
        </p:spPr>
        <p:txBody>
          <a:bodyPr wrap="square">
            <a:spAutoFit/>
          </a:bodyPr>
          <a:lstStyle/>
          <a:p>
            <a:pPr marL="0" marR="0" lvl="0" indent="0" algn="ctr" defTabSz="1219170" rtl="1" eaLnBrk="1" fontAlgn="auto" latinLnBrk="0" hangingPunct="1">
              <a:lnSpc>
                <a:spcPct val="100000"/>
              </a:lnSpc>
              <a:spcBef>
                <a:spcPts val="0"/>
              </a:spcBef>
              <a:spcAft>
                <a:spcPts val="0"/>
              </a:spcAft>
              <a:buClr>
                <a:srgbClr val="000000"/>
              </a:buClr>
              <a:buSzTx/>
              <a:buFontTx/>
              <a:buNone/>
              <a:tabLst/>
              <a:defRPr/>
            </a:pPr>
            <a:r>
              <a:rPr kumimoji="0" lang="fr-FR" sz="4800" b="0" i="0" u="none" strike="noStrike" kern="0" cap="none" spc="0" normalizeH="0" baseline="0" noProof="0" dirty="0">
                <a:ln>
                  <a:noFill/>
                </a:ln>
                <a:solidFill>
                  <a:srgbClr val="FFFFFF"/>
                </a:solidFill>
                <a:effectLst/>
                <a:uLnTx/>
                <a:uFillTx/>
                <a:latin typeface="Sakkal Majalla" panose="02000000000000000000" pitchFamily="2" charset="-78"/>
                <a:ea typeface="+mn-ea"/>
                <a:cs typeface="Sakkal Majalla" panose="02000000000000000000" pitchFamily="2" charset="-78"/>
                <a:sym typeface="Arial"/>
              </a:rPr>
              <a:t>Introduction</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pic>
        <p:nvPicPr>
          <p:cNvPr id="45" name="Image 44">
            <a:extLst>
              <a:ext uri="{FF2B5EF4-FFF2-40B4-BE49-F238E27FC236}">
                <a16:creationId xmlns:a16="http://schemas.microsoft.com/office/drawing/2014/main" xmlns="" id="{DF0DD222-7C51-FFCE-C34E-1BF42AC9D4C3}"/>
              </a:ext>
            </a:extLst>
          </p:cNvPr>
          <p:cNvPicPr>
            <a:picLocks noChangeAspect="1"/>
          </p:cNvPicPr>
          <p:nvPr/>
        </p:nvPicPr>
        <p:blipFill>
          <a:blip r:embed="rId4"/>
          <a:stretch>
            <a:fillRect/>
          </a:stretch>
        </p:blipFill>
        <p:spPr>
          <a:xfrm>
            <a:off x="3236170" y="2814443"/>
            <a:ext cx="1679208" cy="1679208"/>
          </a:xfrm>
          <a:prstGeom prst="rect">
            <a:avLst/>
          </a:prstGeom>
        </p:spPr>
      </p:pic>
      <p:sp>
        <p:nvSpPr>
          <p:cNvPr id="46" name="Ellipse 45">
            <a:extLst>
              <a:ext uri="{FF2B5EF4-FFF2-40B4-BE49-F238E27FC236}">
                <a16:creationId xmlns:a16="http://schemas.microsoft.com/office/drawing/2014/main" xmlns="" id="{F83D0601-6656-61D4-8D71-CF36726B41EB}"/>
              </a:ext>
            </a:extLst>
          </p:cNvPr>
          <p:cNvSpPr/>
          <p:nvPr/>
        </p:nvSpPr>
        <p:spPr>
          <a:xfrm>
            <a:off x="3116409" y="2694047"/>
            <a:ext cx="1920000" cy="1920000"/>
          </a:xfrm>
          <a:prstGeom prst="ellipse">
            <a:avLst/>
          </a:prstGeom>
          <a:noFill/>
          <a:ln w="44450">
            <a:solidFill>
              <a:schemeClr val="accent1">
                <a:lumMod val="60000"/>
                <a:lumOff val="4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7" name="Ellipse 46">
            <a:extLst>
              <a:ext uri="{FF2B5EF4-FFF2-40B4-BE49-F238E27FC236}">
                <a16:creationId xmlns:a16="http://schemas.microsoft.com/office/drawing/2014/main" xmlns="" id="{FDDAE7DD-85A3-2743-F91F-17D2F453AE95}"/>
              </a:ext>
            </a:extLst>
          </p:cNvPr>
          <p:cNvSpPr/>
          <p:nvPr/>
        </p:nvSpPr>
        <p:spPr>
          <a:xfrm>
            <a:off x="3425937" y="3015408"/>
            <a:ext cx="1296000" cy="1296000"/>
          </a:xfrm>
          <a:prstGeom prst="ellipse">
            <a:avLst/>
          </a:prstGeom>
          <a:noFill/>
          <a:ln w="44450">
            <a:solidFill>
              <a:schemeClr val="bg1"/>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5">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6"/>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7"/>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745742" y="2782478"/>
            <a:ext cx="5661010" cy="2862322"/>
          </a:xfrm>
          <a:prstGeom prst="rect">
            <a:avLst/>
          </a:prstGeom>
          <a:noFill/>
        </p:spPr>
        <p:txBody>
          <a:bodyPr wrap="square">
            <a:spAutoFit/>
          </a:bodyPr>
          <a:lstStyle/>
          <a:p>
            <a:pPr marL="457200" lvl="0" indent="-4572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This project aims to design and implement a smart weather station capable of accurately measuring and analyzing weather conditions in real time, with support for dual communication methods, including wireless (Wi-Fi) and power line communication (PLC).</a:t>
            </a:r>
          </a:p>
          <a:p>
            <a:pPr marL="457200" lvl="0" indent="-4572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457200" lvl="0" indent="-4572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Despite the advancements in weather systems, there is still a clear gap in areas with weak communication network infrastructure. </a:t>
            </a:r>
          </a:p>
          <a:p>
            <a:pPr marL="457200" lvl="0" indent="-4572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This gap includes:</a:t>
            </a:r>
          </a:p>
          <a:p>
            <a:pPr marL="457200" lvl="0" indent="-4572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 The inability to transmit data in real time.</a:t>
            </a:r>
          </a:p>
          <a:p>
            <a:pPr marL="457200" lvl="0" indent="-4572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The lack of wireless communications in some areas.</a:t>
            </a:r>
          </a:p>
        </p:txBody>
      </p:sp>
      <mc:AlternateContent xmlns:mc="http://schemas.openxmlformats.org/markup-compatibility/2006">
        <mc:Choice xmlns:am3d="http://schemas.microsoft.com/office/drawing/2017/model3d" xmlns="" Requires="am3d">
          <p:graphicFrame>
            <p:nvGraphicFramePr>
              <p:cNvPr id="51" name="3D Model 50">
                <a:extLst>
                  <a:ext uri="{FF2B5EF4-FFF2-40B4-BE49-F238E27FC236}">
                    <a16:creationId xmlns:a16="http://schemas.microsoft.com/office/drawing/2014/main" id="{E4229E5A-703B-4EA2-8608-A9DE891F8363}"/>
                  </a:ext>
                </a:extLst>
              </p:cNvPr>
              <p:cNvGraphicFramePr>
                <a:graphicFrameLocks noChangeAspect="1"/>
              </p:cNvGraphicFramePr>
              <p:nvPr>
                <p:extLst>
                  <p:ext uri="{D42A27DB-BD31-4B8C-83A1-F6EECF244321}">
                    <p14:modId xmlns:p14="http://schemas.microsoft.com/office/powerpoint/2010/main" val="2584499709"/>
                  </p:ext>
                </p:extLst>
              </p:nvPr>
            </p:nvGraphicFramePr>
            <p:xfrm>
              <a:off x="-4274174" y="1048770"/>
              <a:ext cx="2971768" cy="3028918"/>
            </p:xfrm>
            <a:graphic>
              <a:graphicData uri="http://schemas.microsoft.com/office/drawing/2017/model3d">
                <am3d:model3d r:embed="rId8">
                  <am3d:spPr>
                    <a:xfrm>
                      <a:off x="0" y="0"/>
                      <a:ext cx="2971768" cy="3028918"/>
                    </a:xfrm>
                    <a:prstGeom prst="rect">
                      <a:avLst/>
                    </a:prstGeom>
                  </am3d:spPr>
                  <am3d:camera>
                    <am3d:pos x="0" y="0" z="70842890"/>
                    <am3d:up dx="0" dy="36000000" dz="0"/>
                    <am3d:lookAt x="0" y="0" z="0"/>
                    <am3d:perspective fov="2700000"/>
                  </am3d:camera>
                  <am3d:trans>
                    <am3d:meterPerModelUnit n="2000" d="1000000"/>
                    <am3d:preTrans dx="0" dy="0" dz="-9253988"/>
                    <am3d:scale>
                      <am3d:sx n="1000000" d="1000000"/>
                      <am3d:sy n="1000000" d="1000000"/>
                      <am3d:sz n="1000000" d="1000000"/>
                    </am3d:scale>
                    <am3d:rot ax="-10632015" ay="538330" az="-10773784"/>
                    <am3d:postTrans dx="0" dy="0" dz="0"/>
                  </am3d:trans>
                  <am3d:raster rName="Office3DRenderer" rVer="16.0.8326">
                    <am3d:blip r:embed="rId9"/>
                  </am3d:raster>
                  <am3d:objViewport viewportSz="40957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1" name="3D Model 50">
                <a:extLst>
                  <a:ext uri="{FF2B5EF4-FFF2-40B4-BE49-F238E27FC236}">
                    <a16:creationId xmlns:a16="http://schemas.microsoft.com/office/drawing/2014/main" xmlns="" id="{E4229E5A-703B-4EA2-8608-A9DE891F8363}"/>
                  </a:ext>
                </a:extLst>
              </p:cNvPr>
              <p:cNvPicPr>
                <a:picLocks noGrp="1" noRot="1" noChangeAspect="1" noMove="1" noResize="1" noEditPoints="1" noAdjustHandles="1" noChangeArrowheads="1" noChangeShapeType="1" noCrop="1"/>
              </p:cNvPicPr>
              <p:nvPr/>
            </p:nvPicPr>
            <p:blipFill>
              <a:blip r:embed="rId10"/>
              <a:stretch>
                <a:fillRect/>
              </a:stretch>
            </p:blipFill>
            <p:spPr>
              <a:xfrm>
                <a:off x="-4274174" y="1048770"/>
                <a:ext cx="2971768" cy="3028918"/>
              </a:xfrm>
              <a:prstGeom prst="rect">
                <a:avLst/>
              </a:prstGeom>
            </p:spPr>
          </p:pic>
        </mc:Fallback>
      </mc:AlternateContent>
    </p:spTree>
    <p:extLst>
      <p:ext uri="{BB962C8B-B14F-4D97-AF65-F5344CB8AC3E}">
        <p14:creationId xmlns:p14="http://schemas.microsoft.com/office/powerpoint/2010/main" val="421076166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157459" y="774828"/>
            <a:ext cx="6102299" cy="1754326"/>
          </a:xfrm>
          <a:prstGeom prst="rect">
            <a:avLst/>
          </a:prstGeom>
          <a:noFill/>
        </p:spPr>
        <p:txBody>
          <a:bodyPr wrap="square">
            <a:spAutoFit/>
          </a:bodyPr>
          <a:lstStyle/>
          <a:p>
            <a:pPr lvl="0" algn="ctr" defTabSz="1219170" rtl="1">
              <a:buClr>
                <a:srgbClr val="000000"/>
              </a:buClr>
            </a:pPr>
            <a:endParaRPr lang="en-US" sz="36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Here comes the unique solution: </a:t>
            </a: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Power Line Communication (PLC).</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335021" y="2559861"/>
            <a:ext cx="5661010" cy="4370427"/>
          </a:xfrm>
          <a:prstGeom prst="rect">
            <a:avLst/>
          </a:prstGeom>
          <a:noFill/>
        </p:spPr>
        <p:txBody>
          <a:bodyPr wrap="square">
            <a:spAutoFit/>
          </a:bodyPr>
          <a:lstStyle/>
          <a:p>
            <a:pPr marL="342900" lvl="0" indent="-342900" defTabSz="1219170">
              <a:buClr>
                <a:srgbClr val="FFFFFF"/>
              </a:buClr>
              <a:buFont typeface="Arial" panose="020B0604020202020204" pitchFamily="34" charset="0"/>
              <a:buChar char="•"/>
            </a:pPr>
            <a:r>
              <a:rPr lang="en-US" sz="1600" kern="0" dirty="0">
                <a:solidFill>
                  <a:srgbClr val="FFFFFF"/>
                </a:solidFill>
                <a:latin typeface="Sakkal Majalla" panose="02000000000000000000" pitchFamily="2" charset="-78"/>
                <a:cs typeface="Sakkal Majalla" panose="02000000000000000000" pitchFamily="2" charset="-78"/>
                <a:sym typeface="Arial"/>
              </a:rPr>
              <a:t>Power line data transmission technology is not common in weather stations, but it represents an innovative solution to address this gap.</a:t>
            </a:r>
          </a:p>
          <a:p>
            <a:pPr marL="342900" lvl="0" indent="-342900" defTabSz="1219170">
              <a:buClr>
                <a:srgbClr val="FFFFFF"/>
              </a:buClr>
              <a:buFont typeface="Arial" panose="020B0604020202020204" pitchFamily="34" charset="0"/>
              <a:buChar char="•"/>
            </a:pPr>
            <a:r>
              <a:rPr lang="en-US" sz="1600" kern="0" dirty="0">
                <a:solidFill>
                  <a:srgbClr val="FFFFFF"/>
                </a:solidFill>
                <a:latin typeface="Sakkal Majalla" panose="02000000000000000000" pitchFamily="2" charset="-78"/>
                <a:cs typeface="Sakkal Majalla" panose="02000000000000000000" pitchFamily="2" charset="-78"/>
                <a:sym typeface="Arial"/>
              </a:rPr>
              <a:t> </a:t>
            </a:r>
          </a:p>
          <a:p>
            <a:pPr marL="342900" lvl="0" indent="-342900" defTabSz="1219170">
              <a:buClr>
                <a:srgbClr val="FFFFFF"/>
              </a:buClr>
              <a:buFont typeface="Arial" panose="020B0604020202020204" pitchFamily="34" charset="0"/>
              <a:buChar char="•"/>
            </a:pPr>
            <a:r>
              <a:rPr lang="en-US" sz="1600" kern="0" dirty="0">
                <a:solidFill>
                  <a:srgbClr val="FFFFFF"/>
                </a:solidFill>
                <a:latin typeface="Sakkal Majalla" panose="02000000000000000000" pitchFamily="2" charset="-78"/>
                <a:cs typeface="Sakkal Majalla" panose="02000000000000000000" pitchFamily="2" charset="-78"/>
                <a:sym typeface="Arial"/>
              </a:rPr>
              <a:t>This enhances its usability in various environments, whether with advanced or limited infrastructure. The station relies on a set of precise sensors to monitor variables such as temperature, humidity, atmospheric pressure, wind speed, rain, and gas sensors. A central control unit collects and analyzes this data, then transmits it to an electronic display interface that facilitates real-time monitoring of weather conditions.</a:t>
            </a:r>
          </a:p>
          <a:p>
            <a:pPr marL="342900" lvl="0" indent="-342900" defTabSz="1219170">
              <a:buClr>
                <a:srgbClr val="FFFFFF"/>
              </a:buClr>
              <a:buFont typeface="Arial" panose="020B0604020202020204" pitchFamily="34" charset="0"/>
              <a:buChar char="•"/>
            </a:pPr>
            <a:r>
              <a:rPr lang="en-US" sz="1600" kern="0" dirty="0">
                <a:solidFill>
                  <a:srgbClr val="FFFFFF"/>
                </a:solidFill>
                <a:latin typeface="Sakkal Majalla" panose="02000000000000000000" pitchFamily="2" charset="-78"/>
                <a:cs typeface="Sakkal Majalla" panose="02000000000000000000" pitchFamily="2" charset="-78"/>
                <a:sym typeface="Arial"/>
              </a:rPr>
              <a:t>This station is an effective tool that can be employed in various fields, such as smart agriculture, energy management, and environmental planning, especially in remote areas or areas where reliable climate data is difficult to access. The project has the potential to be developed to integrate with smart forecasting systems or automated environmental systems in the future</a:t>
            </a:r>
          </a:p>
          <a:p>
            <a:pPr marL="342900" lvl="0" indent="-342900" defTabSz="1219170">
              <a:buClr>
                <a:srgbClr val="FFFFFF"/>
              </a:buClr>
              <a:buFont typeface="Arial" panose="020B0604020202020204" pitchFamily="34" charset="0"/>
              <a:buChar char="•"/>
            </a:pPr>
            <a:endParaRPr lang="en-US" sz="1600"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1600"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1600" kern="0" dirty="0">
              <a:solidFill>
                <a:srgbClr val="FFFFFF"/>
              </a:solidFill>
              <a:latin typeface="Sakkal Majalla" panose="02000000000000000000" pitchFamily="2" charset="-78"/>
              <a:cs typeface="Sakkal Majalla" panose="02000000000000000000" pitchFamily="2" charset="-78"/>
              <a:sym typeface="Arial"/>
            </a:endParaRPr>
          </a:p>
        </p:txBody>
      </p:sp>
      <p:sp>
        <p:nvSpPr>
          <p:cNvPr id="2" name="Oval 1">
            <a:extLst>
              <a:ext uri="{FF2B5EF4-FFF2-40B4-BE49-F238E27FC236}">
                <a16:creationId xmlns:a16="http://schemas.microsoft.com/office/drawing/2014/main" xmlns="" id="{40E94B98-A9F9-4F05-A04C-D03A481BF591}"/>
              </a:ext>
            </a:extLst>
          </p:cNvPr>
          <p:cNvSpPr/>
          <p:nvPr/>
        </p:nvSpPr>
        <p:spPr>
          <a:xfrm>
            <a:off x="2110560" y="2100243"/>
            <a:ext cx="3221658" cy="3221658"/>
          </a:xfrm>
          <a:prstGeom prst="ellipse">
            <a:avLst/>
          </a:prstGeom>
          <a:blipFill dpi="0" rotWithShape="0">
            <a:blip r:embed="rId6"/>
            <a:srcRect/>
            <a:stretch>
              <a:fillRect/>
            </a:stretch>
          </a:blip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841429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078941" y="1087997"/>
            <a:ext cx="6102299" cy="1200329"/>
          </a:xfrm>
          <a:prstGeom prst="rect">
            <a:avLst/>
          </a:prstGeom>
          <a:noFill/>
        </p:spPr>
        <p:txBody>
          <a:bodyPr wrap="square">
            <a:spAutoFit/>
          </a:bodyPr>
          <a:lstStyle/>
          <a:p>
            <a:pPr lvl="0" algn="ctr" defTabSz="1219170" rtl="1">
              <a:buClr>
                <a:srgbClr val="000000"/>
              </a:buClr>
            </a:pPr>
            <a:endParaRPr lang="en-US" sz="36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Importance of the Project</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335021" y="2426380"/>
            <a:ext cx="5661010" cy="4524315"/>
          </a:xfrm>
          <a:prstGeom prst="rect">
            <a:avLst/>
          </a:prstGeom>
          <a:noFill/>
        </p:spPr>
        <p:txBody>
          <a:bodyPr wrap="square">
            <a:spAutoFit/>
          </a:bodyPr>
          <a:lstStyle/>
          <a:p>
            <a:pPr marL="342900" lvl="0" indent="-3429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 Solving the Problem of Poor Infrastructure:</a:t>
            </a:r>
          </a:p>
          <a:p>
            <a:pPr marL="342900" lvl="0" indent="-3429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In many rural and remote areas, there is no robust wireless infrastructure or fixed internet networks, which hinders real-time data collection and analysis. This project provides a practical and effective alternative by using existing power lines for data exchange (PLC), eliminating the need to build new, costly communications networks.</a:t>
            </a: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 Repurposing Electrical Grids:</a:t>
            </a:r>
          </a:p>
          <a:p>
            <a:pPr marL="342900" lvl="0" indent="-3429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The project demonstrates how traditional electrical grids, already in place in most places, can be used as a reliable means of transmitting digital data, without the need for radical changes to these networks or massive infrastructure development investments.</a:t>
            </a: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p:txBody>
      </p:sp>
      <p:sp>
        <p:nvSpPr>
          <p:cNvPr id="2" name="Oval 1">
            <a:extLst>
              <a:ext uri="{FF2B5EF4-FFF2-40B4-BE49-F238E27FC236}">
                <a16:creationId xmlns:a16="http://schemas.microsoft.com/office/drawing/2014/main" xmlns="" id="{40E94B98-A9F9-4F05-A04C-D03A481BF591}"/>
              </a:ext>
            </a:extLst>
          </p:cNvPr>
          <p:cNvSpPr/>
          <p:nvPr/>
        </p:nvSpPr>
        <p:spPr>
          <a:xfrm rot="5642514">
            <a:off x="2110560" y="2100243"/>
            <a:ext cx="3221658" cy="3221658"/>
          </a:xfrm>
          <a:prstGeom prst="ellipse">
            <a:avLst/>
          </a:prstGeom>
          <a:blipFill dpi="0" rotWithShape="0">
            <a:blip r:embed="rId6"/>
            <a:srcRect/>
            <a:stretch>
              <a:fillRect/>
            </a:stretch>
          </a:blip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0117111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078941" y="1087997"/>
            <a:ext cx="6102299" cy="1200329"/>
          </a:xfrm>
          <a:prstGeom prst="rect">
            <a:avLst/>
          </a:prstGeom>
          <a:noFill/>
        </p:spPr>
        <p:txBody>
          <a:bodyPr wrap="square">
            <a:spAutoFit/>
          </a:bodyPr>
          <a:lstStyle/>
          <a:p>
            <a:pPr lvl="0" algn="ctr" defTabSz="1219170" rtl="1">
              <a:buClr>
                <a:srgbClr val="000000"/>
              </a:buClr>
            </a:pPr>
            <a:endParaRPr lang="en-US" sz="36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Importance of the Project</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554941" y="2223057"/>
            <a:ext cx="5661010" cy="5632311"/>
          </a:xfrm>
          <a:prstGeom prst="rect">
            <a:avLst/>
          </a:prstGeom>
          <a:noFill/>
        </p:spPr>
        <p:txBody>
          <a:bodyPr wrap="square">
            <a:spAutoFit/>
          </a:bodyPr>
          <a:lstStyle/>
          <a:p>
            <a:pPr marL="342900" lvl="0" indent="-3429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Serving Strategic Sectors:</a:t>
            </a:r>
          </a:p>
          <a:p>
            <a:pPr marL="342900" lvl="0" indent="-3429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The project directly contributes to improving the efficiency of smart agriculture by providing accurate and real-time climate data, helping farmers make better decisions related to irrigation, fertilization, and harvesting. It also helps the energy sector improve resource management and load control based on climatic conditions, and supports environmental protection efforts through continuous monitoring of weather conditions.</a:t>
            </a: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 Opening future horizons for PLC technologies:</a:t>
            </a:r>
          </a:p>
          <a:p>
            <a:pPr marL="342900" lvl="0" indent="-342900" defTabSz="1219170">
              <a:buClr>
                <a:srgbClr val="FFFFFF"/>
              </a:buClr>
              <a:buFont typeface="Arial" panose="020B0604020202020204" pitchFamily="34" charset="0"/>
              <a:buChar char="•"/>
            </a:pPr>
            <a:r>
              <a:rPr lang="en-US" kern="0" dirty="0">
                <a:solidFill>
                  <a:srgbClr val="FFFFFF"/>
                </a:solidFill>
                <a:latin typeface="Sakkal Majalla" panose="02000000000000000000" pitchFamily="2" charset="-78"/>
                <a:cs typeface="Sakkal Majalla" panose="02000000000000000000" pitchFamily="2" charset="-78"/>
                <a:sym typeface="Arial"/>
              </a:rPr>
              <a:t>The project promotes the use of PLC technology in many future applications, such as smart irrigation systems that rely on monitoring soil and weather conditions, or industrial control systems that require reliable data transmission in environments that may be technically complex for wireless data transmission.</a:t>
            </a: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kern="0" dirty="0">
              <a:solidFill>
                <a:srgbClr val="FFFFFF"/>
              </a:solidFill>
              <a:latin typeface="Sakkal Majalla" panose="02000000000000000000" pitchFamily="2" charset="-78"/>
              <a:cs typeface="Sakkal Majalla" panose="02000000000000000000" pitchFamily="2" charset="-78"/>
              <a:sym typeface="Arial"/>
            </a:endParaRPr>
          </a:p>
        </p:txBody>
      </p:sp>
      <p:sp>
        <p:nvSpPr>
          <p:cNvPr id="2" name="Oval 1">
            <a:extLst>
              <a:ext uri="{FF2B5EF4-FFF2-40B4-BE49-F238E27FC236}">
                <a16:creationId xmlns:a16="http://schemas.microsoft.com/office/drawing/2014/main" xmlns="" id="{40E94B98-A9F9-4F05-A04C-D03A481BF591}"/>
              </a:ext>
            </a:extLst>
          </p:cNvPr>
          <p:cNvSpPr/>
          <p:nvPr/>
        </p:nvSpPr>
        <p:spPr>
          <a:xfrm rot="10620270">
            <a:off x="2110560" y="2100243"/>
            <a:ext cx="3221658" cy="3221658"/>
          </a:xfrm>
          <a:prstGeom prst="ellipse">
            <a:avLst/>
          </a:prstGeom>
          <a:blipFill dpi="0" rotWithShape="0">
            <a:blip r:embed="rId6"/>
            <a:srcRect/>
            <a:stretch>
              <a:fillRect/>
            </a:stretch>
          </a:blip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93565065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078941" y="1087997"/>
            <a:ext cx="6102299" cy="1200329"/>
          </a:xfrm>
          <a:prstGeom prst="rect">
            <a:avLst/>
          </a:prstGeom>
          <a:noFill/>
        </p:spPr>
        <p:txBody>
          <a:bodyPr wrap="square">
            <a:spAutoFit/>
          </a:bodyPr>
          <a:lstStyle/>
          <a:p>
            <a:pPr lvl="0" algn="ctr" defTabSz="1219170" rtl="1">
              <a:buClr>
                <a:srgbClr val="000000"/>
              </a:buClr>
            </a:pPr>
            <a:endParaRPr lang="en-US" sz="36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Importance of the Project</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539781" y="2779801"/>
            <a:ext cx="5661010" cy="3785652"/>
          </a:xfrm>
          <a:prstGeom prst="rect">
            <a:avLst/>
          </a:prstGeom>
          <a:noFill/>
        </p:spPr>
        <p:txBody>
          <a:bodyPr wrap="square">
            <a:spAutoFit/>
          </a:bodyPr>
          <a:lstStyle/>
          <a:p>
            <a:pPr marL="342900" lvl="0" indent="-342900" defTabSz="1219170">
              <a:buClr>
                <a:srgbClr val="FFFFFF"/>
              </a:buClr>
              <a:buFont typeface="Arial" panose="020B0604020202020204" pitchFamily="34" charset="0"/>
              <a:buChar char="•"/>
            </a:pPr>
            <a:r>
              <a:rPr lang="en-US" sz="2400" kern="0" dirty="0">
                <a:solidFill>
                  <a:srgbClr val="FFFFFF"/>
                </a:solidFill>
                <a:latin typeface="Sakkal Majalla" panose="02000000000000000000" pitchFamily="2" charset="-78"/>
                <a:cs typeface="Sakkal Majalla" panose="02000000000000000000" pitchFamily="2" charset="-78"/>
                <a:sym typeface="Arial"/>
              </a:rPr>
              <a:t>Enhancing security and efficiency:</a:t>
            </a:r>
          </a:p>
          <a:p>
            <a:pPr marL="342900" lvl="0" indent="-342900" defTabSz="1219170">
              <a:buClr>
                <a:srgbClr val="FFFFFF"/>
              </a:buClr>
              <a:buFont typeface="Arial" panose="020B0604020202020204" pitchFamily="34" charset="0"/>
              <a:buChar char="•"/>
            </a:pPr>
            <a:r>
              <a:rPr lang="en-US" sz="2400" kern="0" dirty="0">
                <a:solidFill>
                  <a:srgbClr val="FFFFFF"/>
                </a:solidFill>
                <a:latin typeface="Sakkal Majalla" panose="02000000000000000000" pitchFamily="2" charset="-78"/>
                <a:cs typeface="Sakkal Majalla" panose="02000000000000000000" pitchFamily="2" charset="-78"/>
                <a:sym typeface="Arial"/>
              </a:rPr>
              <a:t>The project reduces the systems' reliance on wireless networks, which may be vulnerable to interference or hacking, enhancing data security and improving system efficiency in various environments.</a:t>
            </a:r>
          </a:p>
          <a:p>
            <a:pPr marL="342900" lvl="0" indent="-342900" defTabSz="1219170">
              <a:buClr>
                <a:srgbClr val="FFFFFF"/>
              </a:buClr>
              <a:buFont typeface="Arial" panose="020B0604020202020204" pitchFamily="34" charset="0"/>
              <a:buChar char="•"/>
            </a:pPr>
            <a:endParaRPr lang="en-US" sz="2400"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2400"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2400"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2400" kern="0" dirty="0">
              <a:solidFill>
                <a:srgbClr val="FFFFFF"/>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2400" kern="0" dirty="0">
              <a:solidFill>
                <a:srgbClr val="FFFFFF"/>
              </a:solidFill>
              <a:latin typeface="Sakkal Majalla" panose="02000000000000000000" pitchFamily="2" charset="-78"/>
              <a:cs typeface="Sakkal Majalla" panose="02000000000000000000" pitchFamily="2" charset="-78"/>
              <a:sym typeface="Arial"/>
            </a:endParaRPr>
          </a:p>
        </p:txBody>
      </p:sp>
      <p:sp>
        <p:nvSpPr>
          <p:cNvPr id="2" name="Oval 1">
            <a:extLst>
              <a:ext uri="{FF2B5EF4-FFF2-40B4-BE49-F238E27FC236}">
                <a16:creationId xmlns:a16="http://schemas.microsoft.com/office/drawing/2014/main" xmlns="" id="{40E94B98-A9F9-4F05-A04C-D03A481BF591}"/>
              </a:ext>
            </a:extLst>
          </p:cNvPr>
          <p:cNvSpPr/>
          <p:nvPr/>
        </p:nvSpPr>
        <p:spPr>
          <a:xfrm rot="16922474">
            <a:off x="2110560" y="2100243"/>
            <a:ext cx="3221658" cy="3221658"/>
          </a:xfrm>
          <a:prstGeom prst="ellipse">
            <a:avLst/>
          </a:prstGeom>
          <a:blipFill dpi="0" rotWithShape="0">
            <a:blip r:embed="rId6"/>
            <a:srcRect/>
            <a:stretch>
              <a:fillRect/>
            </a:stretch>
          </a:blip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80299617-C315-4E6F-8E17-88DB636D4AA5}"/>
                  </a:ext>
                </a:extLst>
              </p:cNvPr>
              <p:cNvGraphicFramePr>
                <a:graphicFrameLocks noChangeAspect="1"/>
              </p:cNvGraphicFramePr>
              <p:nvPr>
                <p:extLst>
                  <p:ext uri="{D42A27DB-BD31-4B8C-83A1-F6EECF244321}">
                    <p14:modId xmlns:p14="http://schemas.microsoft.com/office/powerpoint/2010/main" val="103023087"/>
                  </p:ext>
                </p:extLst>
              </p:nvPr>
            </p:nvGraphicFramePr>
            <p:xfrm>
              <a:off x="3912050" y="7267457"/>
              <a:ext cx="4099582" cy="3285483"/>
            </p:xfrm>
            <a:graphic>
              <a:graphicData uri="http://schemas.microsoft.com/office/drawing/2017/model3d">
                <am3d:model3d r:embed="rId7">
                  <am3d:spPr>
                    <a:xfrm>
                      <a:off x="0" y="0"/>
                      <a:ext cx="4099582" cy="3285483"/>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764838" ay="-1371531" az="-10786338"/>
                    <am3d:postTrans dx="0" dy="0" dz="0"/>
                  </am3d:trans>
                  <am3d:raster rName="Office3DRenderer" rVer="16.0.8326">
                    <am3d:blip r:embed="rId8"/>
                  </am3d:raster>
                  <am3d:objViewport viewportSz="54186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80299617-C315-4E6F-8E17-88DB636D4AA5}"/>
                  </a:ext>
                </a:extLst>
              </p:cNvPr>
              <p:cNvPicPr>
                <a:picLocks noGrp="1" noRot="1" noChangeAspect="1" noMove="1" noResize="1" noEditPoints="1" noAdjustHandles="1" noChangeArrowheads="1" noChangeShapeType="1" noCrop="1"/>
              </p:cNvPicPr>
              <p:nvPr/>
            </p:nvPicPr>
            <p:blipFill>
              <a:blip r:embed="rId9"/>
              <a:stretch>
                <a:fillRect/>
              </a:stretch>
            </p:blipFill>
            <p:spPr>
              <a:xfrm>
                <a:off x="3912050" y="7267457"/>
                <a:ext cx="4099582" cy="3285483"/>
              </a:xfrm>
              <a:prstGeom prst="rect">
                <a:avLst/>
              </a:prstGeom>
            </p:spPr>
          </p:pic>
        </mc:Fallback>
      </mc:AlternateContent>
    </p:spTree>
    <p:extLst>
      <p:ext uri="{BB962C8B-B14F-4D97-AF65-F5344CB8AC3E}">
        <p14:creationId xmlns:p14="http://schemas.microsoft.com/office/powerpoint/2010/main" val="165494039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2294518" y="1078278"/>
            <a:ext cx="6102299" cy="1200329"/>
          </a:xfrm>
          <a:prstGeom prst="rect">
            <a:avLst/>
          </a:prstGeom>
          <a:noFill/>
        </p:spPr>
        <p:txBody>
          <a:bodyPr wrap="square">
            <a:spAutoFit/>
          </a:bodyPr>
          <a:lstStyle/>
          <a:p>
            <a:pPr lvl="0" algn="ctr" defTabSz="1219170" rtl="1">
              <a:buClr>
                <a:srgbClr val="000000"/>
              </a:buClr>
            </a:pPr>
            <a:endParaRPr lang="en-US" sz="36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Project Objectives</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2538765" y="2279584"/>
            <a:ext cx="5661010" cy="5275483"/>
          </a:xfrm>
          <a:prstGeom prst="rect">
            <a:avLst/>
          </a:prstGeom>
          <a:noFill/>
        </p:spPr>
        <p:txBody>
          <a:bodyPr wrap="square">
            <a:spAutoFit/>
          </a:bodyPr>
          <a:lstStyle/>
          <a:p>
            <a:pPr>
              <a:lnSpc>
                <a:spcPct val="107000"/>
              </a:lnSpc>
            </a:pP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First: Technical Objectives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1. Design an intelligent, automated system:</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Collect real-time weather data (temperature, humidity, pressure, wind, etc.).</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Analyze this data and transmit it to a display interface.</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2. Use dual-communication technology (Wi-Fi + PLC):</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Wi-Fi: In areas with wireless coverage.</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PLC: In areas lacking communications infrastructure, where the power line is used as a means of transmitting data.</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3. Reduce costs and increase efficiency:</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Rely on existing electrical infrastructure without the need to dig or extend new communication cables.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Possibility of using solar energy to power the system in remote areas.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7" name="3D Model 46">
                <a:extLst>
                  <a:ext uri="{FF2B5EF4-FFF2-40B4-BE49-F238E27FC236}">
                    <a16:creationId xmlns:a16="http://schemas.microsoft.com/office/drawing/2014/main" id="{0C291E77-6C12-45BF-A546-AA25D760F8AA}"/>
                  </a:ext>
                </a:extLst>
              </p:cNvPr>
              <p:cNvGraphicFramePr>
                <a:graphicFrameLocks noChangeAspect="1"/>
              </p:cNvGraphicFramePr>
              <p:nvPr>
                <p:extLst>
                  <p:ext uri="{D42A27DB-BD31-4B8C-83A1-F6EECF244321}">
                    <p14:modId xmlns:p14="http://schemas.microsoft.com/office/powerpoint/2010/main" val="2908211795"/>
                  </p:ext>
                </p:extLst>
              </p:nvPr>
            </p:nvGraphicFramePr>
            <p:xfrm>
              <a:off x="7835560" y="2199102"/>
              <a:ext cx="2612435" cy="3342622"/>
            </p:xfrm>
            <a:graphic>
              <a:graphicData uri="http://schemas.microsoft.com/office/drawing/2017/model3d">
                <am3d:model3d r:embed="rId6">
                  <am3d:spPr>
                    <a:xfrm>
                      <a:off x="0" y="0"/>
                      <a:ext cx="2612435" cy="3342622"/>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847941" ay="-3822138" az="-763191"/>
                    <am3d:postTrans dx="0" dy="0" dz="0"/>
                  </am3d:trans>
                  <am3d:raster rName="Office3DRenderer" rVer="16.0.8326">
                    <am3d:blip r:embed="rId7"/>
                  </am3d:raster>
                  <am3d:objViewport viewportSz="54186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7" name="3D Model 46">
                <a:extLst>
                  <a:ext uri="{FF2B5EF4-FFF2-40B4-BE49-F238E27FC236}">
                    <a16:creationId xmlns:a16="http://schemas.microsoft.com/office/drawing/2014/main" xmlns="" id="{0C291E77-6C12-45BF-A546-AA25D760F8AA}"/>
                  </a:ext>
                </a:extLst>
              </p:cNvPr>
              <p:cNvPicPr>
                <a:picLocks noGrp="1" noRot="1" noChangeAspect="1" noMove="1" noResize="1" noEditPoints="1" noAdjustHandles="1" noChangeArrowheads="1" noChangeShapeType="1" noCrop="1"/>
              </p:cNvPicPr>
              <p:nvPr/>
            </p:nvPicPr>
            <p:blipFill>
              <a:blip r:embed="rId8"/>
              <a:stretch>
                <a:fillRect/>
              </a:stretch>
            </p:blipFill>
            <p:spPr>
              <a:xfrm>
                <a:off x="7835560" y="2199102"/>
                <a:ext cx="2612435" cy="3342622"/>
              </a:xfrm>
              <a:prstGeom prst="rect">
                <a:avLst/>
              </a:prstGeom>
            </p:spPr>
          </p:pic>
        </mc:Fallback>
      </mc:AlternateContent>
    </p:spTree>
    <p:extLst>
      <p:ext uri="{BB962C8B-B14F-4D97-AF65-F5344CB8AC3E}">
        <p14:creationId xmlns:p14="http://schemas.microsoft.com/office/powerpoint/2010/main" val="213086690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544488" y="1122613"/>
            <a:ext cx="6102299" cy="1200329"/>
          </a:xfrm>
          <a:prstGeom prst="rect">
            <a:avLst/>
          </a:prstGeom>
          <a:noFill/>
        </p:spPr>
        <p:txBody>
          <a:bodyPr wrap="square">
            <a:spAutoFit/>
          </a:bodyPr>
          <a:lstStyle/>
          <a:p>
            <a:pPr lvl="0" algn="ctr" defTabSz="1219170" rtl="1">
              <a:buClr>
                <a:srgbClr val="000000"/>
              </a:buClr>
            </a:pPr>
            <a:endParaRPr lang="en-US" sz="36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Project Objectives</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964656" y="2706592"/>
            <a:ext cx="5661010" cy="2705356"/>
          </a:xfrm>
          <a:prstGeom prst="rect">
            <a:avLst/>
          </a:prstGeom>
          <a:noFill/>
        </p:spPr>
        <p:txBody>
          <a:bodyPr wrap="square">
            <a:spAutoFit/>
          </a:bodyPr>
          <a:lstStyle/>
          <a:p>
            <a:pPr>
              <a:lnSpc>
                <a:spcPct val="107000"/>
              </a:lnSpc>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4. Scalability and integration:</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Possibility of connecting the station to smart systems such as automatic irrigation or weather forecasting systems in the future.</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5. Create a visual user interface:</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 dashboard to display real-time data to users (via a website or mobile app).</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20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extLst>
                  <p:ext uri="{D42A27DB-BD31-4B8C-83A1-F6EECF244321}">
                    <p14:modId xmlns:p14="http://schemas.microsoft.com/office/powerpoint/2010/main" val="1456004385"/>
                  </p:ext>
                </p:extLst>
              </p:nvPr>
            </p:nvGraphicFramePr>
            <p:xfrm>
              <a:off x="3145879" y="1757689"/>
              <a:ext cx="2467514" cy="3342621"/>
            </p:xfrm>
            <a:graphic>
              <a:graphicData uri="http://schemas.microsoft.com/office/drawing/2017/model3d">
                <am3d:model3d r:embed="rId6">
                  <am3d:spPr>
                    <a:xfrm>
                      <a:off x="0" y="0"/>
                      <a:ext cx="2467514" cy="3342621"/>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26575" ay="3927266" az="938555"/>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3145879" y="1757689"/>
                <a:ext cx="2467514" cy="3342621"/>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6" name="3D Model 45">
                <a:extLst>
                  <a:ext uri="{FF2B5EF4-FFF2-40B4-BE49-F238E27FC236}">
                    <a16:creationId xmlns:a16="http://schemas.microsoft.com/office/drawing/2014/main" id="{C3E49165-E743-453C-9844-8884AEB8ECD2}"/>
                  </a:ext>
                </a:extLst>
              </p:cNvPr>
              <p:cNvGraphicFramePr>
                <a:graphicFrameLocks noChangeAspect="1"/>
              </p:cNvGraphicFramePr>
              <p:nvPr>
                <p:extLst>
                  <p:ext uri="{D42A27DB-BD31-4B8C-83A1-F6EECF244321}">
                    <p14:modId xmlns:p14="http://schemas.microsoft.com/office/powerpoint/2010/main" val="3312921682"/>
                  </p:ext>
                </p:extLst>
              </p:nvPr>
            </p:nvGraphicFramePr>
            <p:xfrm>
              <a:off x="2306349" y="7188303"/>
              <a:ext cx="3037880" cy="3037881"/>
            </p:xfrm>
            <a:graphic>
              <a:graphicData uri="http://schemas.microsoft.com/office/drawing/2017/model3d">
                <am3d:model3d r:embed="rId9">
                  <am3d:spPr>
                    <a:xfrm>
                      <a:off x="0" y="0"/>
                      <a:ext cx="3037880" cy="3037881"/>
                    </a:xfrm>
                    <a:prstGeom prst="rect">
                      <a:avLst/>
                    </a:prstGeom>
                  </am3d:spPr>
                  <am3d:camera>
                    <am3d:pos x="0" y="0" z="81469193"/>
                    <am3d:up dx="0" dy="36000000" dz="0"/>
                    <am3d:lookAt x="0" y="0" z="0"/>
                    <am3d:perspective fov="2700000"/>
                  </am3d:camera>
                  <am3d:trans>
                    <am3d:meterPerModelUnit n="5000000" d="1000000"/>
                    <am3d:preTrans dx="-3" dy="0" dz="-3"/>
                    <am3d:scale>
                      <am3d:sx n="1000000" d="1000000"/>
                      <am3d:sy n="1000000" d="1000000"/>
                      <am3d:sz n="1000000" d="1000000"/>
                    </am3d:scale>
                    <am3d:rot ax="-10725579" ay="2953403" az="-10743639"/>
                    <am3d:postTrans dx="0" dy="0" dz="0"/>
                  </am3d:trans>
                  <am3d:raster rName="Office3DRenderer" rVer="16.0.8326">
                    <am3d:blip r:embed="rId10"/>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6" name="3D Model 45">
                <a:extLst>
                  <a:ext uri="{FF2B5EF4-FFF2-40B4-BE49-F238E27FC236}">
                    <a16:creationId xmlns:a16="http://schemas.microsoft.com/office/drawing/2014/main" xmlns="" id="{C3E49165-E743-453C-9844-8884AEB8ECD2}"/>
                  </a:ext>
                </a:extLst>
              </p:cNvPr>
              <p:cNvPicPr>
                <a:picLocks noGrp="1" noRot="1" noChangeAspect="1" noMove="1" noResize="1" noEditPoints="1" noAdjustHandles="1" noChangeArrowheads="1" noChangeShapeType="1" noCrop="1"/>
              </p:cNvPicPr>
              <p:nvPr/>
            </p:nvPicPr>
            <p:blipFill>
              <a:blip r:embed="rId11"/>
              <a:stretch>
                <a:fillRect/>
              </a:stretch>
            </p:blipFill>
            <p:spPr>
              <a:xfrm>
                <a:off x="2306349" y="7188303"/>
                <a:ext cx="3037880" cy="3037881"/>
              </a:xfrm>
              <a:prstGeom prst="rect">
                <a:avLst/>
              </a:prstGeom>
            </p:spPr>
          </p:pic>
        </mc:Fallback>
      </mc:AlternateContent>
    </p:spTree>
    <p:extLst>
      <p:ext uri="{BB962C8B-B14F-4D97-AF65-F5344CB8AC3E}">
        <p14:creationId xmlns:p14="http://schemas.microsoft.com/office/powerpoint/2010/main" val="100825930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544488" y="1122613"/>
            <a:ext cx="6102299" cy="1200329"/>
          </a:xfrm>
          <a:prstGeom prst="rect">
            <a:avLst/>
          </a:prstGeom>
          <a:noFill/>
        </p:spPr>
        <p:txBody>
          <a:bodyPr wrap="square">
            <a:spAutoFit/>
          </a:bodyPr>
          <a:lstStyle/>
          <a:p>
            <a:pPr lvl="0" algn="ctr" defTabSz="1219170" rtl="1">
              <a:buClr>
                <a:srgbClr val="000000"/>
              </a:buClr>
            </a:pPr>
            <a:endParaRPr lang="en-US" sz="36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Second: Community Objectives</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909283" y="2510738"/>
            <a:ext cx="5661010" cy="3363998"/>
          </a:xfrm>
          <a:prstGeom prst="rect">
            <a:avLst/>
          </a:prstGeom>
          <a:noFill/>
        </p:spPr>
        <p:txBody>
          <a:bodyPr wrap="square">
            <a:spAutoFit/>
          </a:bodyPr>
          <a:lstStyle/>
          <a:p>
            <a:pPr>
              <a:lnSpc>
                <a:spcPct val="107000"/>
              </a:lnSpc>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1. Supporting Environmental Sustainability:</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Reducing water consumption through weather forecasting and linking data to smart irrigation systems.</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Monitoring air quality and solar radiation, which enhances local environmental awareness.</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2. Increasing community preparedness for natural disasters:</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Early warnings in the event of heavy rain or wind.</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Supporting civil defense efforts in emergency situations.</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20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extLst>
                  <p:ext uri="{D42A27DB-BD31-4B8C-83A1-F6EECF244321}">
                    <p14:modId xmlns:p14="http://schemas.microsoft.com/office/powerpoint/2010/main" val="3216824451"/>
                  </p:ext>
                </p:extLst>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1F5D4A37-3D66-4424-85FE-D41FE1897B29}"/>
                  </a:ext>
                </a:extLst>
              </p:cNvPr>
              <p:cNvGraphicFramePr>
                <a:graphicFrameLocks noChangeAspect="1"/>
              </p:cNvGraphicFramePr>
              <p:nvPr>
                <p:extLst>
                  <p:ext uri="{D42A27DB-BD31-4B8C-83A1-F6EECF244321}">
                    <p14:modId xmlns:p14="http://schemas.microsoft.com/office/powerpoint/2010/main" val="1085658859"/>
                  </p:ext>
                </p:extLst>
              </p:nvPr>
            </p:nvGraphicFramePr>
            <p:xfrm>
              <a:off x="2406220" y="2045946"/>
              <a:ext cx="3037881" cy="3037882"/>
            </p:xfrm>
            <a:graphic>
              <a:graphicData uri="http://schemas.microsoft.com/office/drawing/2017/model3d">
                <am3d:model3d r:embed="rId9">
                  <am3d:spPr>
                    <a:xfrm>
                      <a:off x="0" y="0"/>
                      <a:ext cx="3037881" cy="3037882"/>
                    </a:xfrm>
                    <a:prstGeom prst="rect">
                      <a:avLst/>
                    </a:prstGeom>
                  </am3d:spPr>
                  <am3d:camera>
                    <am3d:pos x="0" y="0" z="81469193"/>
                    <am3d:up dx="0" dy="36000000" dz="0"/>
                    <am3d:lookAt x="0" y="0" z="0"/>
                    <am3d:perspective fov="2700000"/>
                  </am3d:camera>
                  <am3d:trans>
                    <am3d:meterPerModelUnit n="5000000" d="1000000"/>
                    <am3d:preTrans dx="-3" dy="0" dz="-3"/>
                    <am3d:scale>
                      <am3d:sx n="1000000" d="1000000"/>
                      <am3d:sy n="1000000" d="1000000"/>
                      <am3d:sz n="1000000" d="1000000"/>
                    </am3d:scale>
                    <am3d:rot/>
                    <am3d:postTrans dx="0" dy="0" dz="0"/>
                  </am3d:trans>
                  <am3d:raster rName="Office3DRenderer" rVer="16.0.8326">
                    <am3d:blip r:embed="rId10"/>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1F5D4A37-3D66-4424-85FE-D41FE1897B29}"/>
                  </a:ext>
                </a:extLst>
              </p:cNvPr>
              <p:cNvPicPr>
                <a:picLocks noGrp="1" noRot="1" noChangeAspect="1" noMove="1" noResize="1" noEditPoints="1" noAdjustHandles="1" noChangeArrowheads="1" noChangeShapeType="1" noCrop="1"/>
              </p:cNvPicPr>
              <p:nvPr/>
            </p:nvPicPr>
            <p:blipFill>
              <a:blip r:embed="rId11"/>
              <a:stretch>
                <a:fillRect/>
              </a:stretch>
            </p:blipFill>
            <p:spPr>
              <a:xfrm>
                <a:off x="2406220" y="2045946"/>
                <a:ext cx="3037881" cy="3037882"/>
              </a:xfrm>
              <a:prstGeom prst="rect">
                <a:avLst/>
              </a:prstGeom>
            </p:spPr>
          </p:pic>
        </mc:Fallback>
      </mc:AlternateContent>
    </p:spTree>
    <p:extLst>
      <p:ext uri="{BB962C8B-B14F-4D97-AF65-F5344CB8AC3E}">
        <p14:creationId xmlns:p14="http://schemas.microsoft.com/office/powerpoint/2010/main" val="198944549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Project Concept and Features (in More Detail)</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626778" y="2341382"/>
            <a:ext cx="5661010" cy="3763659"/>
          </a:xfrm>
          <a:prstGeom prst="rect">
            <a:avLst/>
          </a:prstGeom>
          <a:noFill/>
        </p:spPr>
        <p:txBody>
          <a:bodyPr wrap="square">
            <a:spAutoFit/>
          </a:bodyPr>
          <a:lstStyle/>
          <a:p>
            <a:pPr>
              <a:lnSpc>
                <a:spcPct val="107000"/>
              </a:lnSpc>
            </a:pP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Adopting Wi-Fi and PLC communication methods to ensure greater reliability:</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The project combines wireless (Wi-Fi) communication with power line data transmission (PLC) technology. This feature ensures continuous data transmission even in environments with weak or interrupted wireless network coverage, making the system more stable and reliable in the long term. • Self-powered solar operation with an alternative electrical source:</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The system is equipped with two power options: a conventional electrical source (220V) and a solar power system that can be used when the main electrical source is unavailable. It is also an integrated solar power system with batteries for energy storage and operation during power outages. This flexibility ensures the station's continuous operation under various conditions.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3145879" y="1757689"/>
              <a:ext cx="2467514" cy="3342621"/>
            </p:xfrm>
            <a:graphic>
              <a:graphicData uri="http://schemas.microsoft.com/office/drawing/2017/model3d">
                <am3d:model3d r:embed="rId6">
                  <am3d:spPr>
                    <a:xfrm>
                      <a:off x="0" y="0"/>
                      <a:ext cx="2467514" cy="3342621"/>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26575" ay="3927266" az="938555"/>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3145879" y="1757689"/>
                <a:ext cx="2467514" cy="3342621"/>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6" name="3D Model 45">
                <a:extLst>
                  <a:ext uri="{FF2B5EF4-FFF2-40B4-BE49-F238E27FC236}">
                    <a16:creationId xmlns:a16="http://schemas.microsoft.com/office/drawing/2014/main" id="{C3E49165-E743-453C-9844-8884AEB8ECD2}"/>
                  </a:ext>
                </a:extLst>
              </p:cNvPr>
              <p:cNvGraphicFramePr>
                <a:graphicFrameLocks noChangeAspect="1"/>
              </p:cNvGraphicFramePr>
              <p:nvPr/>
            </p:nvGraphicFramePr>
            <p:xfrm>
              <a:off x="2306349" y="7188303"/>
              <a:ext cx="3037880" cy="3037881"/>
            </p:xfrm>
            <a:graphic>
              <a:graphicData uri="http://schemas.microsoft.com/office/drawing/2017/model3d">
                <am3d:model3d r:embed="rId9">
                  <am3d:spPr>
                    <a:xfrm>
                      <a:off x="0" y="0"/>
                      <a:ext cx="3037880" cy="3037881"/>
                    </a:xfrm>
                    <a:prstGeom prst="rect">
                      <a:avLst/>
                    </a:prstGeom>
                  </am3d:spPr>
                  <am3d:camera>
                    <am3d:pos x="0" y="0" z="81469193"/>
                    <am3d:up dx="0" dy="36000000" dz="0"/>
                    <am3d:lookAt x="0" y="0" z="0"/>
                    <am3d:perspective fov="2700000"/>
                  </am3d:camera>
                  <am3d:trans>
                    <am3d:meterPerModelUnit n="5000000" d="1000000"/>
                    <am3d:preTrans dx="-3" dy="0" dz="-3"/>
                    <am3d:scale>
                      <am3d:sx n="1000000" d="1000000"/>
                      <am3d:sy n="1000000" d="1000000"/>
                      <am3d:sz n="1000000" d="1000000"/>
                    </am3d:scale>
                    <am3d:rot ax="-10725579" ay="2953403" az="-10743639"/>
                    <am3d:postTrans dx="0" dy="0" dz="0"/>
                  </am3d:trans>
                  <am3d:raster rName="Office3DRenderer" rVer="16.0.8326">
                    <am3d:blip r:embed="rId10"/>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6" name="3D Model 45">
                <a:extLst>
                  <a:ext uri="{FF2B5EF4-FFF2-40B4-BE49-F238E27FC236}">
                    <a16:creationId xmlns:a16="http://schemas.microsoft.com/office/drawing/2014/main" xmlns="" id="{C3E49165-E743-453C-9844-8884AEB8ECD2}"/>
                  </a:ext>
                </a:extLst>
              </p:cNvPr>
              <p:cNvPicPr>
                <a:picLocks noGrp="1" noRot="1" noChangeAspect="1" noMove="1" noResize="1" noEditPoints="1" noAdjustHandles="1" noChangeArrowheads="1" noChangeShapeType="1" noCrop="1"/>
              </p:cNvPicPr>
              <p:nvPr/>
            </p:nvPicPr>
            <p:blipFill>
              <a:blip r:embed="rId11"/>
              <a:stretch>
                <a:fillRect/>
              </a:stretch>
            </p:blipFill>
            <p:spPr>
              <a:xfrm>
                <a:off x="2306349" y="7188303"/>
                <a:ext cx="3037880" cy="3037881"/>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7" name="3D Model 46">
                <a:extLst>
                  <a:ext uri="{FF2B5EF4-FFF2-40B4-BE49-F238E27FC236}">
                    <a16:creationId xmlns:a16="http://schemas.microsoft.com/office/drawing/2014/main" id="{3311A5D1-406D-45BF-A7F1-F46643D81EEF}"/>
                  </a:ext>
                </a:extLst>
              </p:cNvPr>
              <p:cNvGraphicFramePr>
                <a:graphicFrameLocks noChangeAspect="1"/>
              </p:cNvGraphicFramePr>
              <p:nvPr>
                <p:extLst>
                  <p:ext uri="{D42A27DB-BD31-4B8C-83A1-F6EECF244321}">
                    <p14:modId xmlns:p14="http://schemas.microsoft.com/office/powerpoint/2010/main" val="904732989"/>
                  </p:ext>
                </p:extLst>
              </p:nvPr>
            </p:nvGraphicFramePr>
            <p:xfrm>
              <a:off x="1819153" y="7457327"/>
              <a:ext cx="2933668" cy="3200366"/>
            </p:xfrm>
            <a:graphic>
              <a:graphicData uri="http://schemas.microsoft.com/office/drawing/2017/model3d">
                <am3d:model3d r:embed="rId12">
                  <am3d:spPr>
                    <a:xfrm>
                      <a:off x="0" y="0"/>
                      <a:ext cx="2933668" cy="3200366"/>
                    </a:xfrm>
                    <a:prstGeom prst="rect">
                      <a:avLst/>
                    </a:prstGeom>
                  </am3d:spPr>
                  <am3d:camera>
                    <am3d:pos x="0" y="0" z="70842890"/>
                    <am3d:up dx="0" dy="36000000" dz="0"/>
                    <am3d:lookAt x="0" y="0" z="0"/>
                    <am3d:perspective fov="2700000"/>
                  </am3d:camera>
                  <am3d:trans>
                    <am3d:meterPerModelUnit n="2000" d="1000000"/>
                    <am3d:preTrans dx="0" dy="0" dz="-9253988"/>
                    <am3d:scale>
                      <am3d:sx n="1000000" d="1000000"/>
                      <am3d:sy n="1000000" d="1000000"/>
                      <am3d:sz n="1000000" d="1000000"/>
                    </am3d:scale>
                    <am3d:rot ax="10333827" ay="1384805" az="10616299"/>
                    <am3d:postTrans dx="0" dy="0" dz="0"/>
                  </am3d:trans>
                  <am3d:raster rName="Office3DRenderer" rVer="16.0.8326">
                    <am3d:blip r:embed="rId13"/>
                  </am3d:raster>
                  <am3d:objViewport viewportSz="409570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7" name="3D Model 46">
                <a:extLst>
                  <a:ext uri="{FF2B5EF4-FFF2-40B4-BE49-F238E27FC236}">
                    <a16:creationId xmlns:a16="http://schemas.microsoft.com/office/drawing/2014/main" xmlns="" id="{3311A5D1-406D-45BF-A7F1-F46643D81EEF}"/>
                  </a:ext>
                </a:extLst>
              </p:cNvPr>
              <p:cNvPicPr>
                <a:picLocks noGrp="1" noRot="1" noChangeAspect="1" noMove="1" noResize="1" noEditPoints="1" noAdjustHandles="1" noChangeArrowheads="1" noChangeShapeType="1" noCrop="1"/>
              </p:cNvPicPr>
              <p:nvPr/>
            </p:nvPicPr>
            <p:blipFill>
              <a:blip r:embed="rId14"/>
              <a:stretch>
                <a:fillRect/>
              </a:stretch>
            </p:blipFill>
            <p:spPr>
              <a:xfrm>
                <a:off x="1819153" y="7457327"/>
                <a:ext cx="2933668" cy="3200366"/>
              </a:xfrm>
              <a:prstGeom prst="rect">
                <a:avLst/>
              </a:prstGeom>
            </p:spPr>
          </p:pic>
        </mc:Fallback>
      </mc:AlternateContent>
    </p:spTree>
    <p:extLst>
      <p:ext uri="{BB962C8B-B14F-4D97-AF65-F5344CB8AC3E}">
        <p14:creationId xmlns:p14="http://schemas.microsoft.com/office/powerpoint/2010/main" val="82823525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897606" y="2300048"/>
            <a:ext cx="5661010" cy="4252831"/>
          </a:xfrm>
          <a:prstGeom prst="rect">
            <a:avLst/>
          </a:prstGeom>
          <a:noFill/>
        </p:spPr>
        <p:txBody>
          <a:bodyPr wrap="square">
            <a:spAutoFit/>
          </a:bodyPr>
          <a:lstStyle/>
          <a:p>
            <a:pPr>
              <a:lnSpc>
                <a:spcPct val="107000"/>
              </a:lnSpc>
            </a:pPr>
            <a:r>
              <a:rPr lang="en-US"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Flexible installation and expansion:</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The system's design allows for easy installation in various locations, whether rural or urban, without the need for complex equipment. The system's open architecture also allows for the addition of additional sensors in the future to read new data (such as air quality, solar radiation, soil moisture, etc.), or to integrate the system with other smart systems such as irrigation systems or smart city networks.</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Diverse data readability:</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The system is capable of collecting diverse climate data such as temperature, humidity, atmospheric pressure, light intensity, wind speed and direction, rainfall amount, and the presence of harmful gases, etc., making it an integrated platform for accurate and comprehensive weather monitoring.</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7" name="3D Model 46">
                <a:extLst>
                  <a:ext uri="{FF2B5EF4-FFF2-40B4-BE49-F238E27FC236}">
                    <a16:creationId xmlns:a16="http://schemas.microsoft.com/office/drawing/2014/main" id="{DC6C2CF6-816B-4AF3-B705-2AC099065624}"/>
                  </a:ext>
                </a:extLst>
              </p:cNvPr>
              <p:cNvGraphicFramePr>
                <a:graphicFrameLocks noChangeAspect="1"/>
              </p:cNvGraphicFramePr>
              <p:nvPr>
                <p:extLst>
                  <p:ext uri="{D42A27DB-BD31-4B8C-83A1-F6EECF244321}">
                    <p14:modId xmlns:p14="http://schemas.microsoft.com/office/powerpoint/2010/main" val="3983290056"/>
                  </p:ext>
                </p:extLst>
              </p:nvPr>
            </p:nvGraphicFramePr>
            <p:xfrm>
              <a:off x="2086582" y="1892863"/>
              <a:ext cx="2797453" cy="2497733"/>
            </p:xfrm>
            <a:graphic>
              <a:graphicData uri="http://schemas.microsoft.com/office/drawing/2017/model3d">
                <am3d:model3d r:embed="rId9">
                  <am3d:spPr>
                    <a:xfrm>
                      <a:off x="0" y="0"/>
                      <a:ext cx="2797453" cy="2497733"/>
                    </a:xfrm>
                    <a:prstGeom prst="rect">
                      <a:avLst/>
                    </a:prstGeom>
                  </am3d:spPr>
                  <am3d:camera>
                    <am3d:pos x="0" y="0" z="70842890"/>
                    <am3d:up dx="0" dy="36000000" dz="0"/>
                    <am3d:lookAt x="0" y="0" z="0"/>
                    <am3d:perspective fov="2700000"/>
                  </am3d:camera>
                  <am3d:trans>
                    <am3d:meterPerModelUnit n="2000" d="1000000"/>
                    <am3d:preTrans dx="0" dy="0" dz="-9253988"/>
                    <am3d:scale>
                      <am3d:sx n="1000000" d="1000000"/>
                      <am3d:sy n="1000000" d="1000000"/>
                      <am3d:sz n="1000000" d="1000000"/>
                    </am3d:scale>
                    <am3d:rot ay="1520710"/>
                    <am3d:postTrans dx="0" dy="0" dz="0"/>
                  </am3d:trans>
                  <am3d:raster rName="Office3DRenderer" rVer="16.0.8326">
                    <am3d:blip r:embed="rId10"/>
                  </am3d:raster>
                  <am3d:objViewport viewportSz="40957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7" name="3D Model 46">
                <a:extLst>
                  <a:ext uri="{FF2B5EF4-FFF2-40B4-BE49-F238E27FC236}">
                    <a16:creationId xmlns:a16="http://schemas.microsoft.com/office/drawing/2014/main" xmlns="" id="{DC6C2CF6-816B-4AF3-B705-2AC099065624}"/>
                  </a:ext>
                </a:extLst>
              </p:cNvPr>
              <p:cNvPicPr>
                <a:picLocks noGrp="1" noRot="1" noChangeAspect="1" noMove="1" noResize="1" noEditPoints="1" noAdjustHandles="1" noChangeArrowheads="1" noChangeShapeType="1" noCrop="1"/>
              </p:cNvPicPr>
              <p:nvPr/>
            </p:nvPicPr>
            <p:blipFill>
              <a:blip r:embed="rId11"/>
              <a:stretch>
                <a:fillRect/>
              </a:stretch>
            </p:blipFill>
            <p:spPr>
              <a:xfrm>
                <a:off x="2086582" y="1892863"/>
                <a:ext cx="2797453" cy="2497733"/>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Project Concept and Features (in More Detail)</a:t>
            </a: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extLst>
                  <p:ext uri="{D42A27DB-BD31-4B8C-83A1-F6EECF244321}">
                    <p14:modId xmlns:p14="http://schemas.microsoft.com/office/powerpoint/2010/main" val="2574701939"/>
                  </p:ext>
                </p:extLst>
              </p:nvPr>
            </p:nvGraphicFramePr>
            <p:xfrm>
              <a:off x="3173452" y="7832617"/>
              <a:ext cx="1664727" cy="4999646"/>
            </p:xfrm>
            <a:graphic>
              <a:graphicData uri="http://schemas.microsoft.com/office/drawing/2017/model3d">
                <am3d:model3d r:embed="rId12">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3"/>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4"/>
              <a:stretch>
                <a:fillRect/>
              </a:stretch>
            </p:blipFill>
            <p:spPr>
              <a:xfrm>
                <a:off x="3173452" y="7832617"/>
                <a:ext cx="1664727" cy="4999646"/>
              </a:xfrm>
              <a:prstGeom prst="rect">
                <a:avLst/>
              </a:prstGeom>
            </p:spPr>
          </p:pic>
        </mc:Fallback>
      </mc:AlternateContent>
    </p:spTree>
    <p:extLst>
      <p:ext uri="{BB962C8B-B14F-4D97-AF65-F5344CB8AC3E}">
        <p14:creationId xmlns:p14="http://schemas.microsoft.com/office/powerpoint/2010/main" val="379138796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6128095" y="1906811"/>
            <a:ext cx="6069760" cy="1146211"/>
          </a:xfrm>
          <a:prstGeom prst="rect">
            <a:avLst/>
          </a:prstGeom>
          <a:noFill/>
        </p:spPr>
        <p:txBody>
          <a:bodyPr wrap="square">
            <a:spAutoFit/>
          </a:bodyPr>
          <a:lstStyle/>
          <a:p>
            <a:pPr>
              <a:lnSpc>
                <a:spcPct val="107000"/>
              </a:lnSpc>
            </a:pPr>
            <a:r>
              <a:rPr lang="en-US"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
            </a:r>
            <a:br>
              <a:rPr lang="en-US"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br>
            <a:r>
              <a:rPr lang="en-US"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(Main power source 220V</a:t>
            </a: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Adapter  SMPS )</a:t>
            </a:r>
          </a:p>
          <a:p>
            <a:pPr>
              <a:lnSpc>
                <a:spcPct val="107000"/>
              </a:lnSpc>
            </a:pPr>
            <a:r>
              <a:rPr lang="en-US"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
            </a:r>
            <a:br>
              <a:rPr lang="en-US"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br>
            <a:r>
              <a:rPr lang="en-US"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Types of Power Supply Units Used</a:t>
            </a:r>
            <a:endParaRPr lang="en-US" sz="16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7" name="3D Model 46">
                <a:extLst>
                  <a:ext uri="{FF2B5EF4-FFF2-40B4-BE49-F238E27FC236}">
                    <a16:creationId xmlns:a16="http://schemas.microsoft.com/office/drawing/2014/main" id="{DC6C2CF6-816B-4AF3-B705-2AC099065624}"/>
                  </a:ext>
                </a:extLst>
              </p:cNvPr>
              <p:cNvGraphicFramePr>
                <a:graphicFrameLocks noChangeAspect="1"/>
              </p:cNvGraphicFramePr>
              <p:nvPr>
                <p:extLst>
                  <p:ext uri="{D42A27DB-BD31-4B8C-83A1-F6EECF244321}">
                    <p14:modId xmlns:p14="http://schemas.microsoft.com/office/powerpoint/2010/main" val="3132937086"/>
                  </p:ext>
                </p:extLst>
              </p:nvPr>
            </p:nvGraphicFramePr>
            <p:xfrm>
              <a:off x="1968944" y="-3844357"/>
              <a:ext cx="2971768" cy="3314664"/>
            </p:xfrm>
            <a:graphic>
              <a:graphicData uri="http://schemas.microsoft.com/office/drawing/2017/model3d">
                <am3d:model3d r:embed="rId9">
                  <am3d:spPr>
                    <a:xfrm>
                      <a:off x="0" y="0"/>
                      <a:ext cx="2971768" cy="3314664"/>
                    </a:xfrm>
                    <a:prstGeom prst="rect">
                      <a:avLst/>
                    </a:prstGeom>
                  </am3d:spPr>
                  <am3d:camera>
                    <am3d:pos x="0" y="0" z="70842890"/>
                    <am3d:up dx="0" dy="36000000" dz="0"/>
                    <am3d:lookAt x="0" y="0" z="0"/>
                    <am3d:perspective fov="2700000"/>
                  </am3d:camera>
                  <am3d:trans>
                    <am3d:meterPerModelUnit n="2000" d="1000000"/>
                    <am3d:preTrans dx="0" dy="0" dz="-9253988"/>
                    <am3d:scale>
                      <am3d:sx n="1000000" d="1000000"/>
                      <am3d:sy n="1000000" d="1000000"/>
                      <am3d:sz n="1000000" d="1000000"/>
                    </am3d:scale>
                    <am3d:rot ax="9583692" ay="-1532085" az="-10257224"/>
                    <am3d:postTrans dx="0" dy="0" dz="0"/>
                  </am3d:trans>
                  <am3d:raster rName="Office3DRenderer" rVer="16.0.8326">
                    <am3d:blip r:embed="rId10"/>
                  </am3d:raster>
                  <am3d:objViewport viewportSz="40957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7" name="3D Model 46">
                <a:extLst>
                  <a:ext uri="{FF2B5EF4-FFF2-40B4-BE49-F238E27FC236}">
                    <a16:creationId xmlns:a16="http://schemas.microsoft.com/office/drawing/2014/main" xmlns="" id="{DC6C2CF6-816B-4AF3-B705-2AC099065624}"/>
                  </a:ext>
                </a:extLst>
              </p:cNvPr>
              <p:cNvPicPr>
                <a:picLocks noGrp="1" noRot="1" noChangeAspect="1" noMove="1" noResize="1" noEditPoints="1" noAdjustHandles="1" noChangeArrowheads="1" noChangeShapeType="1" noCrop="1"/>
              </p:cNvPicPr>
              <p:nvPr/>
            </p:nvPicPr>
            <p:blipFill>
              <a:blip r:embed="rId11"/>
              <a:stretch>
                <a:fillRect/>
              </a:stretch>
            </p:blipFill>
            <p:spPr>
              <a:xfrm>
                <a:off x="1968944" y="-3844357"/>
                <a:ext cx="2971768" cy="3314664"/>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Power Source Used in the Project</a:t>
            </a:r>
          </a:p>
        </p:txBody>
      </p:sp>
      <p:graphicFrame>
        <p:nvGraphicFramePr>
          <p:cNvPr id="2" name="Table 1">
            <a:extLst>
              <a:ext uri="{FF2B5EF4-FFF2-40B4-BE49-F238E27FC236}">
                <a16:creationId xmlns:a16="http://schemas.microsoft.com/office/drawing/2014/main" xmlns="" id="{F7895AAD-6C93-444A-9F92-1F1F0B31DA0D}"/>
              </a:ext>
            </a:extLst>
          </p:cNvPr>
          <p:cNvGraphicFramePr>
            <a:graphicFrameLocks noGrp="1"/>
          </p:cNvGraphicFramePr>
          <p:nvPr>
            <p:extLst>
              <p:ext uri="{D42A27DB-BD31-4B8C-83A1-F6EECF244321}">
                <p14:modId xmlns:p14="http://schemas.microsoft.com/office/powerpoint/2010/main" val="2838384404"/>
              </p:ext>
            </p:extLst>
          </p:nvPr>
        </p:nvGraphicFramePr>
        <p:xfrm>
          <a:off x="5355771" y="3113286"/>
          <a:ext cx="6408322" cy="2741276"/>
        </p:xfrm>
        <a:graphic>
          <a:graphicData uri="http://schemas.openxmlformats.org/drawingml/2006/table">
            <a:tbl>
              <a:tblPr firstRow="1" firstCol="1" bandRow="1">
                <a:tableStyleId>{3C2FFA5D-87B4-456A-9821-1D502468CF0F}</a:tableStyleId>
              </a:tblPr>
              <a:tblGrid>
                <a:gridCol w="3204161">
                  <a:extLst>
                    <a:ext uri="{9D8B030D-6E8A-4147-A177-3AD203B41FA5}">
                      <a16:colId xmlns:a16="http://schemas.microsoft.com/office/drawing/2014/main" xmlns="" val="938660004"/>
                    </a:ext>
                  </a:extLst>
                </a:gridCol>
                <a:gridCol w="3204161">
                  <a:extLst>
                    <a:ext uri="{9D8B030D-6E8A-4147-A177-3AD203B41FA5}">
                      <a16:colId xmlns:a16="http://schemas.microsoft.com/office/drawing/2014/main" xmlns="" val="2151751901"/>
                    </a:ext>
                  </a:extLst>
                </a:gridCol>
              </a:tblGrid>
              <a:tr h="342660">
                <a:tc>
                  <a:txBody>
                    <a:bodyPr/>
                    <a:lstStyle/>
                    <a:p>
                      <a:pPr marL="0" marR="0">
                        <a:lnSpc>
                          <a:spcPct val="107000"/>
                        </a:lnSpc>
                        <a:spcBef>
                          <a:spcPts val="0"/>
                        </a:spcBef>
                        <a:spcAft>
                          <a:spcPts val="800"/>
                        </a:spcAft>
                      </a:pPr>
                      <a:r>
                        <a:rPr lang="en-US" sz="1400" b="1" dirty="0">
                          <a:effectLst/>
                          <a:latin typeface="Sakkal Majalla" panose="02000000000000000000" pitchFamily="2" charset="-78"/>
                          <a:cs typeface="Sakkal Majalla" panose="02000000000000000000" pitchFamily="2" charset="-78"/>
                        </a:rPr>
                        <a:t>Component</a:t>
                      </a:r>
                      <a:endParaRPr lang="en-US" sz="1050" dirty="0">
                        <a:effectLst/>
                        <a:latin typeface="Sakkal Majalla" panose="02000000000000000000" pitchFamily="2" charset="-78"/>
                        <a:ea typeface="Calibri" panose="020F0502020204030204" pitchFamily="34" charset="0"/>
                        <a:cs typeface="Sakkal Majalla" panose="02000000000000000000" pitchFamily="2" charset="-78"/>
                      </a:endParaRPr>
                    </a:p>
                  </a:txBody>
                  <a:tcPr marL="67004" marR="67004" marT="0" marB="0"/>
                </a:tc>
                <a:tc>
                  <a:txBody>
                    <a:bodyPr/>
                    <a:lstStyle/>
                    <a:p>
                      <a:pPr marL="0" marR="0">
                        <a:lnSpc>
                          <a:spcPct val="107000"/>
                        </a:lnSpc>
                        <a:spcBef>
                          <a:spcPts val="0"/>
                        </a:spcBef>
                        <a:spcAft>
                          <a:spcPts val="800"/>
                        </a:spcAft>
                      </a:pPr>
                      <a:r>
                        <a:rPr lang="en-US" sz="1400" b="1">
                          <a:effectLst/>
                          <a:latin typeface="Sakkal Majalla" panose="02000000000000000000" pitchFamily="2" charset="-78"/>
                          <a:cs typeface="Sakkal Majalla" panose="02000000000000000000" pitchFamily="2" charset="-78"/>
                        </a:rPr>
                        <a:t>Function</a:t>
                      </a:r>
                      <a:endParaRPr lang="en-US" sz="1050" b="1">
                        <a:effectLst/>
                        <a:latin typeface="Sakkal Majalla" panose="02000000000000000000" pitchFamily="2" charset="-78"/>
                        <a:ea typeface="Calibri" panose="020F0502020204030204" pitchFamily="34" charset="0"/>
                        <a:cs typeface="Sakkal Majalla" panose="02000000000000000000" pitchFamily="2" charset="-78"/>
                      </a:endParaRPr>
                    </a:p>
                  </a:txBody>
                  <a:tcPr marL="67004" marR="67004" marT="0" marB="0"/>
                </a:tc>
                <a:extLst>
                  <a:ext uri="{0D108BD9-81ED-4DB2-BD59-A6C34878D82A}">
                    <a16:rowId xmlns:a16="http://schemas.microsoft.com/office/drawing/2014/main" xmlns="" val="1171970844"/>
                  </a:ext>
                </a:extLst>
              </a:tr>
              <a:tr h="1370637">
                <a:tc>
                  <a:txBody>
                    <a:bodyPr/>
                    <a:lstStyle/>
                    <a:p>
                      <a:pPr marL="1270" indent="-6350">
                        <a:lnSpc>
                          <a:spcPct val="107000"/>
                        </a:lnSpc>
                        <a:spcAft>
                          <a:spcPts val="0"/>
                        </a:spcAft>
                      </a:pPr>
                      <a:r>
                        <a:rPr lang="en-US" sz="1400" b="1"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Main Power </a:t>
                      </a:r>
                      <a:endParaRPr lang="en-US" sz="1400" dirty="0" smtClean="0">
                        <a:solidFill>
                          <a:srgbClr val="000000"/>
                        </a:solidFill>
                        <a:effectLst/>
                        <a:latin typeface="Times New Roman" panose="02020603050405020304" pitchFamily="18" charset="0"/>
                        <a:ea typeface="Times New Roman" panose="02020603050405020304" pitchFamily="18" charset="0"/>
                      </a:endParaRPr>
                    </a:p>
                    <a:p>
                      <a:r>
                        <a:rPr lang="en-US" sz="1400" b="1" dirty="0" smtClean="0">
                          <a:solidFill>
                            <a:srgbClr val="000000"/>
                          </a:solidFill>
                          <a:effectLst/>
                          <a:latin typeface="Times New Roman" panose="02020603050405020304" pitchFamily="18" charset="0"/>
                          <a:ea typeface="Times New Roman" panose="02020603050405020304" pitchFamily="18" charset="0"/>
                        </a:rPr>
                        <a:t>Supply 220V</a:t>
                      </a:r>
                      <a:r>
                        <a:rPr lang="en-US" sz="1400" dirty="0" smtClean="0">
                          <a:solidFill>
                            <a:srgbClr val="000000"/>
                          </a:solidFill>
                          <a:effectLst/>
                          <a:latin typeface="Times New Roman" panose="02020603050405020304" pitchFamily="18" charset="0"/>
                          <a:ea typeface="Times New Roman" panose="02020603050405020304" pitchFamily="18" charset="0"/>
                        </a:rPr>
                        <a:t> </a:t>
                      </a:r>
                      <a:endParaRPr lang="en-US" sz="1050" dirty="0">
                        <a:effectLst/>
                        <a:latin typeface="Sakkal Majalla" panose="02000000000000000000" pitchFamily="2" charset="-78"/>
                        <a:ea typeface="Calibri" panose="020F0502020204030204" pitchFamily="34" charset="0"/>
                        <a:cs typeface="Sakkal Majalla" panose="02000000000000000000" pitchFamily="2" charset="-78"/>
                      </a:endParaRPr>
                    </a:p>
                  </a:txBody>
                  <a:tcPr marL="67004" marR="67004" marT="0" marB="0"/>
                </a:tc>
                <a:tc>
                  <a:txBody>
                    <a:bodyPr/>
                    <a:lstStyle/>
                    <a:p>
                      <a:pPr marL="0" marR="0">
                        <a:lnSpc>
                          <a:spcPct val="107000"/>
                        </a:lnSpc>
                        <a:spcBef>
                          <a:spcPts val="0"/>
                        </a:spcBef>
                        <a:spcAft>
                          <a:spcPts val="800"/>
                        </a:spcAft>
                      </a:pPr>
                      <a:r>
                        <a:rPr lang="en-US" sz="1400" b="1" dirty="0" smtClean="0">
                          <a:solidFill>
                            <a:srgbClr val="000000"/>
                          </a:solidFill>
                          <a:effectLst/>
                          <a:latin typeface="Times New Roman" panose="02020603050405020304" pitchFamily="18" charset="0"/>
                          <a:ea typeface="Times New Roman" panose="02020603050405020304" pitchFamily="18" charset="0"/>
                        </a:rPr>
                        <a:t>An electrical power source used as the primary energy supply, typically connected through a </a:t>
                      </a:r>
                      <a:r>
                        <a:rPr lang="en-US" sz="1400" b="1" dirty="0" smtClean="0">
                          <a:solidFill>
                            <a:srgbClr val="FFFFFF"/>
                          </a:solidFill>
                          <a:effectLst/>
                          <a:latin typeface="Times New Roman" panose="02020603050405020304" pitchFamily="18" charset="0"/>
                          <a:ea typeface="Arial" panose="020B0604020202020204" pitchFamily="34" charset="0"/>
                        </a:rPr>
                        <a:t> </a:t>
                      </a:r>
                      <a:r>
                        <a:rPr lang="en-US" sz="1400" b="1" dirty="0" smtClean="0">
                          <a:solidFill>
                            <a:srgbClr val="000000"/>
                          </a:solidFill>
                          <a:effectLst/>
                          <a:latin typeface="Times New Roman" panose="02020603050405020304" pitchFamily="18" charset="0"/>
                          <a:ea typeface="Times New Roman" panose="02020603050405020304" pitchFamily="18" charset="0"/>
                        </a:rPr>
                        <a:t>transformer to a voltage regulator.</a:t>
                      </a:r>
                      <a:r>
                        <a:rPr lang="en-US" sz="1400" b="1" dirty="0" smtClean="0">
                          <a:solidFill>
                            <a:srgbClr val="FFFFFF"/>
                          </a:solidFill>
                          <a:effectLst/>
                          <a:latin typeface="Times New Roman" panose="02020603050405020304" pitchFamily="18" charset="0"/>
                          <a:ea typeface="Times New Roman" panose="02020603050405020304" pitchFamily="18" charset="0"/>
                        </a:rPr>
                        <a:t> </a:t>
                      </a:r>
                      <a:endParaRPr lang="en-US" sz="1050" b="1" dirty="0">
                        <a:effectLst/>
                        <a:latin typeface="Sakkal Majalla" panose="02000000000000000000" pitchFamily="2" charset="-78"/>
                        <a:ea typeface="Calibri" panose="020F0502020204030204" pitchFamily="34" charset="0"/>
                        <a:cs typeface="Sakkal Majalla" panose="02000000000000000000" pitchFamily="2" charset="-78"/>
                      </a:endParaRPr>
                    </a:p>
                  </a:txBody>
                  <a:tcPr marL="67004" marR="67004" marT="0" marB="0"/>
                </a:tc>
                <a:extLst>
                  <a:ext uri="{0D108BD9-81ED-4DB2-BD59-A6C34878D82A}">
                    <a16:rowId xmlns:a16="http://schemas.microsoft.com/office/drawing/2014/main" xmlns="" val="2679106224"/>
                  </a:ext>
                </a:extLst>
              </a:tr>
              <a:tr h="1027979">
                <a:tc>
                  <a:txBody>
                    <a:bodyPr/>
                    <a:lstStyle/>
                    <a:p>
                      <a:pPr marL="0" marR="0">
                        <a:lnSpc>
                          <a:spcPct val="107000"/>
                        </a:lnSpc>
                        <a:spcBef>
                          <a:spcPts val="0"/>
                        </a:spcBef>
                        <a:spcAft>
                          <a:spcPts val="800"/>
                        </a:spcAft>
                      </a:pPr>
                      <a:r>
                        <a:rPr lang="en-US" sz="1400" b="1" dirty="0" smtClean="0">
                          <a:solidFill>
                            <a:srgbClr val="000000"/>
                          </a:solidFill>
                          <a:effectLst/>
                          <a:latin typeface="Times New Roman" panose="02020603050405020304" pitchFamily="18" charset="0"/>
                          <a:ea typeface="Times New Roman" panose="02020603050405020304" pitchFamily="18" charset="0"/>
                        </a:rPr>
                        <a:t>Adapter </a:t>
                      </a:r>
                      <a:r>
                        <a:rPr lang="en-US" sz="1400" b="1" dirty="0" smtClean="0">
                          <a:solidFill>
                            <a:srgbClr val="FFFFFF"/>
                          </a:solidFill>
                          <a:effectLst/>
                          <a:latin typeface="Times New Roman" panose="02020603050405020304" pitchFamily="18" charset="0"/>
                          <a:ea typeface="Arial" panose="020B0604020202020204" pitchFamily="34" charset="0"/>
                        </a:rPr>
                        <a:t> </a:t>
                      </a:r>
                      <a:r>
                        <a:rPr lang="en-US" sz="1400" b="1" dirty="0" smtClean="0">
                          <a:solidFill>
                            <a:srgbClr val="000000"/>
                          </a:solidFill>
                          <a:effectLst/>
                          <a:latin typeface="Times New Roman" panose="02020603050405020304" pitchFamily="18" charset="0"/>
                          <a:ea typeface="Times New Roman" panose="02020603050405020304" pitchFamily="18" charset="0"/>
                        </a:rPr>
                        <a:t>SMPS</a:t>
                      </a:r>
                      <a:endParaRPr lang="en-US" sz="1050" b="1" dirty="0">
                        <a:effectLst/>
                        <a:latin typeface="Sakkal Majalla" panose="02000000000000000000" pitchFamily="2" charset="-78"/>
                        <a:ea typeface="Calibri" panose="020F0502020204030204" pitchFamily="34" charset="0"/>
                        <a:cs typeface="Sakkal Majalla" panose="02000000000000000000" pitchFamily="2" charset="-78"/>
                      </a:endParaRPr>
                    </a:p>
                  </a:txBody>
                  <a:tcPr marL="67004" marR="67004" marT="0" marB="0"/>
                </a:tc>
                <a:tc>
                  <a:txBody>
                    <a:bodyPr/>
                    <a:lstStyle/>
                    <a:p>
                      <a:pPr marL="6350" indent="-6350">
                        <a:lnSpc>
                          <a:spcPct val="107000"/>
                        </a:lnSpc>
                        <a:spcAft>
                          <a:spcPts val="0"/>
                        </a:spcAft>
                      </a:pPr>
                      <a:r>
                        <a:rPr lang="en-US" sz="1400" b="1"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electrical adapter that converts voltage from </a:t>
                      </a:r>
                      <a:r>
                        <a:rPr lang="en-US" sz="1400" b="1" dirty="0" smtClean="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rPr>
                        <a:t> </a:t>
                      </a:r>
                      <a:r>
                        <a:rPr lang="en-US" sz="1400" b="1"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220V to or 3.3V or 12V or 5V or </a:t>
                      </a:r>
                      <a:endParaRPr lang="en-US" sz="1400" b="1" dirty="0">
                        <a:solidFill>
                          <a:srgbClr val="000000"/>
                        </a:solidFill>
                        <a:effectLst/>
                        <a:latin typeface="Times New Roman" panose="02020603050405020304" pitchFamily="18" charset="0"/>
                        <a:ea typeface="Times New Roman" panose="02020603050405020304" pitchFamily="18" charset="0"/>
                      </a:endParaRPr>
                    </a:p>
                  </a:txBody>
                  <a:tcPr marL="67004" marR="67004" marT="0" marB="0"/>
                </a:tc>
                <a:extLst>
                  <a:ext uri="{0D108BD9-81ED-4DB2-BD59-A6C34878D82A}">
                    <a16:rowId xmlns:a16="http://schemas.microsoft.com/office/drawing/2014/main" xmlns="" val="3850960771"/>
                  </a:ext>
                </a:extLst>
              </a:tr>
            </a:tbl>
          </a:graphicData>
        </a:graphic>
      </p:graphicFrame>
      <p:pic>
        <p:nvPicPr>
          <p:cNvPr id="50" name="Picture 49"/>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127343" y="505992"/>
            <a:ext cx="2931796" cy="5609657"/>
          </a:xfrm>
          <a:prstGeom prst="rect">
            <a:avLst/>
          </a:prstGeom>
        </p:spPr>
      </p:pic>
    </p:spTree>
    <p:extLst>
      <p:ext uri="{BB962C8B-B14F-4D97-AF65-F5344CB8AC3E}">
        <p14:creationId xmlns:p14="http://schemas.microsoft.com/office/powerpoint/2010/main" val="19235735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par>
                                <p:cTn id="11" presetID="16" presetClass="entr" presetSubtype="21" fill="hold"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extLst>
                  <p:ext uri="{D42A27DB-BD31-4B8C-83A1-F6EECF244321}">
                    <p14:modId xmlns:p14="http://schemas.microsoft.com/office/powerpoint/2010/main" val="3491136080"/>
                  </p:ext>
                </p:extLst>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a:off x="1738071" y="1598264"/>
            <a:ext cx="9199560" cy="3389835"/>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50" name="TextBox 49">
            <a:extLst>
              <a:ext uri="{FF2B5EF4-FFF2-40B4-BE49-F238E27FC236}">
                <a16:creationId xmlns:a16="http://schemas.microsoft.com/office/drawing/2014/main" xmlns="" id="{B77644C6-200B-4BAF-9B4C-5F560496D181}"/>
              </a:ext>
            </a:extLst>
          </p:cNvPr>
          <p:cNvSpPr txBox="1"/>
          <p:nvPr/>
        </p:nvSpPr>
        <p:spPr>
          <a:xfrm>
            <a:off x="2642059" y="2311882"/>
            <a:ext cx="9037320" cy="1660134"/>
          </a:xfrm>
          <a:prstGeom prst="rect">
            <a:avLst/>
          </a:prstGeom>
          <a:noFill/>
        </p:spPr>
        <p:txBody>
          <a:bodyPr wrap="square">
            <a:spAutoFit/>
          </a:bodyPr>
          <a:lstStyle/>
          <a:p>
            <a:pPr marL="0" marR="0">
              <a:lnSpc>
                <a:spcPct val="107000"/>
              </a:lnSpc>
              <a:spcBef>
                <a:spcPts val="0"/>
              </a:spcBef>
              <a:spcAft>
                <a:spcPts val="0"/>
              </a:spcAft>
            </a:pPr>
            <a:r>
              <a:rPr lang="en-US" sz="16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Complete System Diagram</a:t>
            </a:r>
            <a:endParaRPr lang="en-US"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0"/>
              </a:spcAft>
            </a:pPr>
            <a:r>
              <a:rPr lang="en-US" sz="16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Complete Wiring Diagram</a:t>
            </a:r>
            <a:endParaRPr lang="en-US"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0"/>
              </a:spcAft>
            </a:pPr>
            <a:r>
              <a:rPr lang="en-US" sz="16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a:t>
            </a:r>
            <a:endParaRPr lang="en-US"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0"/>
              </a:spcAft>
            </a:pPr>
            <a:r>
              <a:rPr lang="en-US" sz="16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A wiring diagram showing how to connect:</a:t>
            </a:r>
            <a:endParaRPr lang="en-US"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16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All sensors and modules to the Arduino Mega</a:t>
            </a:r>
            <a:endParaRPr lang="en-US"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Symbol" panose="05050102010706020507" pitchFamily="18" charset="2"/>
              <a:buChar char=""/>
            </a:pPr>
            <a:r>
              <a:rPr lang="en-US" sz="16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Communication line to the Raspberry Pi</a:t>
            </a:r>
            <a:endParaRPr lang="en-US"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51" name="Picture 50">
            <a:extLst>
              <a:ext uri="{FF2B5EF4-FFF2-40B4-BE49-F238E27FC236}">
                <a16:creationId xmlns:a16="http://schemas.microsoft.com/office/drawing/2014/main" xmlns="" id="{4771A9F8-3746-44CD-B1DC-B295C819BC09}"/>
              </a:ext>
            </a:extLst>
          </p:cNvPr>
          <p:cNvPicPr/>
          <p:nvPr/>
        </p:nvPicPr>
        <p:blipFill>
          <a:blip r:embed="rId11">
            <a:extLst>
              <a:ext uri="{28A0092B-C50C-407E-A947-70E740481C1C}">
                <a14:useLocalDpi xmlns:a14="http://schemas.microsoft.com/office/drawing/2010/main" val="0"/>
              </a:ext>
            </a:extLst>
          </a:blip>
          <a:srcRect/>
          <a:stretch>
            <a:fillRect/>
          </a:stretch>
        </p:blipFill>
        <p:spPr bwMode="auto">
          <a:xfrm>
            <a:off x="6215469" y="1779044"/>
            <a:ext cx="3828922" cy="2702988"/>
          </a:xfrm>
          <a:prstGeom prst="rect">
            <a:avLst/>
          </a:prstGeom>
          <a:noFill/>
        </p:spPr>
      </p:pic>
    </p:spTree>
    <p:extLst>
      <p:ext uri="{BB962C8B-B14F-4D97-AF65-F5344CB8AC3E}">
        <p14:creationId xmlns:p14="http://schemas.microsoft.com/office/powerpoint/2010/main" val="303119117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barn(inVertical)">
                                      <p:cBhvr>
                                        <p:cTn id="7" dur="500"/>
                                        <p:tgtEl>
                                          <p:spTgt spid="50"/>
                                        </p:tgtEl>
                                      </p:cBhvr>
                                    </p:animEffect>
                                  </p:childTnLst>
                                </p:cTn>
                              </p:par>
                              <p:par>
                                <p:cTn id="8" presetID="14" presetClass="entr" presetSubtype="10" fill="hold"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952330" y="2609828"/>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flipH="1">
            <a:off x="1855928" y="806039"/>
            <a:ext cx="8305537" cy="5373983"/>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47" name="ZoneTexte 23">
            <a:extLst>
              <a:ext uri="{FF2B5EF4-FFF2-40B4-BE49-F238E27FC236}">
                <a16:creationId xmlns:a16="http://schemas.microsoft.com/office/drawing/2014/main" xmlns="" id="{4D9D724E-A635-4B67-81A8-8FC06BF40D73}"/>
              </a:ext>
            </a:extLst>
          </p:cNvPr>
          <p:cNvSpPr txBox="1"/>
          <p:nvPr/>
        </p:nvSpPr>
        <p:spPr>
          <a:xfrm>
            <a:off x="2538765" y="-276126"/>
            <a:ext cx="6102299" cy="1323439"/>
          </a:xfrm>
          <a:prstGeom prst="rect">
            <a:avLst/>
          </a:prstGeom>
          <a:noFill/>
        </p:spPr>
        <p:txBody>
          <a:bodyPr wrap="square">
            <a:spAutoFit/>
          </a:bodyPr>
          <a:lstStyle/>
          <a:p>
            <a:pPr lvl="0" algn="ctr" defTabSz="1219170" rtl="1">
              <a:buClr>
                <a:srgbClr val="000000"/>
              </a:buClr>
            </a:pPr>
            <a:endParaRPr lang="en-US" sz="40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4000" kern="0" dirty="0">
                <a:solidFill>
                  <a:srgbClr val="FFFFFF"/>
                </a:solidFill>
                <a:latin typeface="Sakkal Majalla" panose="02000000000000000000" pitchFamily="2" charset="-78"/>
                <a:cs typeface="Sakkal Majalla" panose="02000000000000000000" pitchFamily="2" charset="-78"/>
                <a:sym typeface="Arial"/>
              </a:rPr>
              <a:t>Line 1: From the main power supply</a:t>
            </a:r>
          </a:p>
        </p:txBody>
      </p:sp>
      <p:pic>
        <p:nvPicPr>
          <p:cNvPr id="24" name="Picture 23"/>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781741" y="650129"/>
            <a:ext cx="4345128" cy="5738751"/>
          </a:xfrm>
          <a:prstGeom prst="rect">
            <a:avLst/>
          </a:prstGeom>
        </p:spPr>
      </p:pic>
    </p:spTree>
    <p:extLst>
      <p:ext uri="{BB962C8B-B14F-4D97-AF65-F5344CB8AC3E}">
        <p14:creationId xmlns:p14="http://schemas.microsoft.com/office/powerpoint/2010/main" val="256399494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randombar(horizontal)">
                                      <p:cBhvr>
                                        <p:cTn id="7"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74291"/>
            <a:ext cx="4055806" cy="608371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5626" y="-213852"/>
            <a:ext cx="4714568" cy="7071852"/>
          </a:xfrm>
          <a:prstGeom prst="rect">
            <a:avLst/>
          </a:prstGeom>
        </p:spPr>
      </p:pic>
    </p:spTree>
    <p:extLst>
      <p:ext uri="{BB962C8B-B14F-4D97-AF65-F5344CB8AC3E}">
        <p14:creationId xmlns:p14="http://schemas.microsoft.com/office/powerpoint/2010/main" val="311624507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a:off x="996324" y="507557"/>
            <a:ext cx="10184916" cy="5749641"/>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50" name="TextBox 49">
            <a:extLst>
              <a:ext uri="{FF2B5EF4-FFF2-40B4-BE49-F238E27FC236}">
                <a16:creationId xmlns:a16="http://schemas.microsoft.com/office/drawing/2014/main" xmlns="" id="{B77644C6-200B-4BAF-9B4C-5F560496D181}"/>
              </a:ext>
            </a:extLst>
          </p:cNvPr>
          <p:cNvSpPr txBox="1"/>
          <p:nvPr/>
        </p:nvSpPr>
        <p:spPr>
          <a:xfrm>
            <a:off x="1843158" y="790750"/>
            <a:ext cx="2494851" cy="1673150"/>
          </a:xfrm>
          <a:prstGeom prst="rect">
            <a:avLst/>
          </a:prstGeom>
          <a:noFill/>
        </p:spPr>
        <p:txBody>
          <a:bodyPr wrap="square">
            <a:spAutoFit/>
          </a:bodyPr>
          <a:lstStyle/>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Ingredients Used</a:t>
            </a:r>
          </a:p>
          <a:p>
            <a:pPr>
              <a:lnSpc>
                <a:spcPct val="107000"/>
              </a:lnSpc>
            </a:pP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Hardware Components</a:t>
            </a: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Components used in the Smart Weather Station project</a:t>
            </a:r>
          </a:p>
        </p:txBody>
      </p:sp>
      <p:graphicFrame>
        <p:nvGraphicFramePr>
          <p:cNvPr id="2" name="Table 1">
            <a:extLst>
              <a:ext uri="{FF2B5EF4-FFF2-40B4-BE49-F238E27FC236}">
                <a16:creationId xmlns:a16="http://schemas.microsoft.com/office/drawing/2014/main" xmlns="" id="{35F557A9-BFE2-49D8-86DD-F8E816A3D876}"/>
              </a:ext>
            </a:extLst>
          </p:cNvPr>
          <p:cNvGraphicFramePr>
            <a:graphicFrameLocks noGrp="1"/>
          </p:cNvGraphicFramePr>
          <p:nvPr>
            <p:extLst>
              <p:ext uri="{D42A27DB-BD31-4B8C-83A1-F6EECF244321}">
                <p14:modId xmlns:p14="http://schemas.microsoft.com/office/powerpoint/2010/main" val="1004786924"/>
              </p:ext>
            </p:extLst>
          </p:nvPr>
        </p:nvGraphicFramePr>
        <p:xfrm>
          <a:off x="4203734" y="558327"/>
          <a:ext cx="5173206" cy="5531707"/>
        </p:xfrm>
        <a:graphic>
          <a:graphicData uri="http://schemas.openxmlformats.org/drawingml/2006/table">
            <a:tbl>
              <a:tblPr firstRow="1" firstCol="1" bandRow="1">
                <a:tableStyleId>{3C2FFA5D-87B4-456A-9821-1D502468CF0F}</a:tableStyleId>
              </a:tblPr>
              <a:tblGrid>
                <a:gridCol w="2586603">
                  <a:extLst>
                    <a:ext uri="{9D8B030D-6E8A-4147-A177-3AD203B41FA5}">
                      <a16:colId xmlns:a16="http://schemas.microsoft.com/office/drawing/2014/main" xmlns="" val="1733423575"/>
                    </a:ext>
                  </a:extLst>
                </a:gridCol>
                <a:gridCol w="2586603">
                  <a:extLst>
                    <a:ext uri="{9D8B030D-6E8A-4147-A177-3AD203B41FA5}">
                      <a16:colId xmlns:a16="http://schemas.microsoft.com/office/drawing/2014/main" xmlns="" val="2503645595"/>
                    </a:ext>
                  </a:extLst>
                </a:gridCol>
              </a:tblGrid>
              <a:tr h="171897">
                <a:tc>
                  <a:txBody>
                    <a:bodyPr/>
                    <a:lstStyle/>
                    <a:p>
                      <a:pPr marL="0" marR="0">
                        <a:lnSpc>
                          <a:spcPct val="107000"/>
                        </a:lnSpc>
                        <a:spcBef>
                          <a:spcPts val="0"/>
                        </a:spcBef>
                        <a:spcAft>
                          <a:spcPts val="0"/>
                        </a:spcAft>
                      </a:pPr>
                      <a:r>
                        <a:rPr lang="en-US" sz="1100" dirty="0">
                          <a:solidFill>
                            <a:schemeClr val="tx1"/>
                          </a:solidFill>
                          <a:effectLst/>
                          <a:latin typeface="Sakkal Majalla" panose="02000000000000000000" pitchFamily="2" charset="-78"/>
                          <a:cs typeface="Sakkal Majalla" panose="02000000000000000000" pitchFamily="2" charset="-78"/>
                        </a:rPr>
                        <a:t>Type</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tc>
                  <a:txBody>
                    <a:bodyPr/>
                    <a:lstStyle/>
                    <a:p>
                      <a:pPr marL="0" marR="0">
                        <a:lnSpc>
                          <a:spcPct val="107000"/>
                        </a:lnSpc>
                        <a:spcBef>
                          <a:spcPts val="0"/>
                        </a:spcBef>
                        <a:spcAft>
                          <a:spcPts val="0"/>
                        </a:spcAft>
                      </a:pPr>
                      <a:r>
                        <a:rPr lang="en-US" sz="1100">
                          <a:solidFill>
                            <a:schemeClr val="tx1"/>
                          </a:solidFill>
                          <a:effectLst/>
                          <a:latin typeface="Sakkal Majalla" panose="02000000000000000000" pitchFamily="2" charset="-78"/>
                          <a:cs typeface="Sakkal Majalla" panose="02000000000000000000" pitchFamily="2" charset="-78"/>
                        </a:rPr>
                        <a:t>Component Used</a:t>
                      </a:r>
                      <a:endParaRPr lang="en-US" sz="10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extLst>
                  <a:ext uri="{0D108BD9-81ED-4DB2-BD59-A6C34878D82A}">
                    <a16:rowId xmlns:a16="http://schemas.microsoft.com/office/drawing/2014/main" xmlns="" val="1519921412"/>
                  </a:ext>
                </a:extLst>
              </a:tr>
              <a:tr h="515692">
                <a:tc>
                  <a:txBody>
                    <a:bodyPr/>
                    <a:lstStyle/>
                    <a:p>
                      <a:pPr marL="0" marR="0">
                        <a:lnSpc>
                          <a:spcPct val="107000"/>
                        </a:lnSpc>
                        <a:spcBef>
                          <a:spcPts val="0"/>
                        </a:spcBef>
                        <a:spcAft>
                          <a:spcPts val="0"/>
                        </a:spcAft>
                      </a:pPr>
                      <a:r>
                        <a:rPr lang="en-US" sz="1100">
                          <a:solidFill>
                            <a:schemeClr val="tx1"/>
                          </a:solidFill>
                          <a:effectLst/>
                          <a:latin typeface="Sakkal Majalla" panose="02000000000000000000" pitchFamily="2" charset="-78"/>
                          <a:cs typeface="Sakkal Majalla" panose="02000000000000000000" pitchFamily="2" charset="-78"/>
                        </a:rPr>
                        <a:t>Controller Unit</a:t>
                      </a:r>
                      <a:endParaRPr lang="en-US" sz="10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tc>
                  <a:txBody>
                    <a:bodyPr/>
                    <a:lstStyle/>
                    <a:p>
                      <a:pPr marL="0" marR="0">
                        <a:lnSpc>
                          <a:spcPct val="107000"/>
                        </a:lnSpc>
                        <a:spcBef>
                          <a:spcPts val="0"/>
                        </a:spcBef>
                        <a:spcAft>
                          <a:spcPts val="0"/>
                        </a:spcAft>
                      </a:pPr>
                      <a:r>
                        <a:rPr lang="en-US" sz="1100" dirty="0">
                          <a:solidFill>
                            <a:schemeClr val="tx1"/>
                          </a:solidFill>
                          <a:effectLst/>
                          <a:latin typeface="Sakkal Majalla" panose="02000000000000000000" pitchFamily="2" charset="-78"/>
                          <a:cs typeface="Sakkal Majalla" panose="02000000000000000000" pitchFamily="2" charset="-78"/>
                        </a:rPr>
                        <a:t>Arduino Mega 2560 – Responsible for reading sensors, processing, and sending to communication units.</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extLst>
                  <a:ext uri="{0D108BD9-81ED-4DB2-BD59-A6C34878D82A}">
                    <a16:rowId xmlns:a16="http://schemas.microsoft.com/office/drawing/2014/main" xmlns="" val="3865428396"/>
                  </a:ext>
                </a:extLst>
              </a:tr>
              <a:tr h="1436939">
                <a:tc>
                  <a:txBody>
                    <a:bodyPr/>
                    <a:lstStyle/>
                    <a:p>
                      <a:pPr marL="0" marR="0">
                        <a:lnSpc>
                          <a:spcPct val="107000"/>
                        </a:lnSpc>
                        <a:spcBef>
                          <a:spcPts val="0"/>
                        </a:spcBef>
                        <a:spcAft>
                          <a:spcPts val="0"/>
                        </a:spcAft>
                      </a:pPr>
                      <a:r>
                        <a:rPr lang="en-US" sz="1100">
                          <a:solidFill>
                            <a:schemeClr val="tx1"/>
                          </a:solidFill>
                          <a:effectLst/>
                          <a:latin typeface="Sakkal Majalla" panose="02000000000000000000" pitchFamily="2" charset="-78"/>
                          <a:cs typeface="Sakkal Majalla" panose="02000000000000000000" pitchFamily="2" charset="-78"/>
                        </a:rPr>
                        <a:t>Input Units</a:t>
                      </a:r>
                      <a:endParaRPr lang="en-US" sz="10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tc>
                  <a:txBody>
                    <a:bodyPr/>
                    <a:lstStyle/>
                    <a:p>
                      <a:pPr marL="6350" indent="-6350">
                        <a:lnSpc>
                          <a:spcPct val="107000"/>
                        </a:lnSpc>
                        <a:spcAft>
                          <a:spcPts val="120"/>
                        </a:spcAft>
                      </a:pPr>
                      <a:r>
                        <a:rPr lang="en-US" sz="1100"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Sensor set includes:</a:t>
                      </a:r>
                      <a:r>
                        <a:rPr lang="en-US" sz="1100" dirty="0" smtClean="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rPr>
                        <a:t> </a:t>
                      </a:r>
                      <a:r>
                        <a:rPr lang="en-US" sz="1100" b="1" dirty="0" smtClean="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100"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100" dirty="0" smtClean="0">
                        <a:solidFill>
                          <a:srgbClr val="000000"/>
                        </a:solidFill>
                        <a:effectLst/>
                        <a:latin typeface="Times New Roman" panose="02020603050405020304" pitchFamily="18" charset="0"/>
                        <a:ea typeface="Times New Roman" panose="02020603050405020304" pitchFamily="18" charset="0"/>
                      </a:endParaRPr>
                    </a:p>
                    <a:p>
                      <a:pPr marL="342900" lvl="0" indent="-342900" fontAlgn="base">
                        <a:lnSpc>
                          <a:spcPct val="107000"/>
                        </a:lnSpc>
                        <a:spcAft>
                          <a:spcPts val="120"/>
                        </a:spcAft>
                        <a:buClr>
                          <a:srgbClr val="000000"/>
                        </a:buClr>
                        <a:buSzPts val="1400"/>
                        <a:buFont typeface="Arial" panose="020B0604020202020204" pitchFamily="34" charset="0"/>
                        <a:buChar char="•"/>
                      </a:pPr>
                      <a:r>
                        <a:rPr lang="en-US" sz="1100" u="none" strike="noStrike" dirty="0" smtClean="0">
                          <a:solidFill>
                            <a:srgbClr val="000000"/>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Temperature Sensor </a:t>
                      </a:r>
                    </a:p>
                    <a:p>
                      <a:pPr marL="342900" lvl="0" indent="-342900" fontAlgn="base">
                        <a:lnSpc>
                          <a:spcPct val="107000"/>
                        </a:lnSpc>
                        <a:spcAft>
                          <a:spcPts val="125"/>
                        </a:spcAft>
                        <a:buClr>
                          <a:srgbClr val="000000"/>
                        </a:buClr>
                        <a:buSzPts val="1400"/>
                        <a:buFont typeface="Arial" panose="020B0604020202020204" pitchFamily="34" charset="0"/>
                        <a:buChar char="•"/>
                      </a:pPr>
                      <a:r>
                        <a:rPr lang="en-US" sz="1100" u="none" strike="noStrike" dirty="0" smtClean="0">
                          <a:solidFill>
                            <a:srgbClr val="000000"/>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Pressure Sensor </a:t>
                      </a:r>
                    </a:p>
                    <a:p>
                      <a:pPr marL="342900" lvl="0" indent="-342900" fontAlgn="base">
                        <a:lnSpc>
                          <a:spcPct val="107000"/>
                        </a:lnSpc>
                        <a:spcAft>
                          <a:spcPts val="0"/>
                        </a:spcAft>
                        <a:buClr>
                          <a:srgbClr val="000000"/>
                        </a:buClr>
                        <a:buSzPts val="1400"/>
                        <a:buFont typeface="Arial" panose="020B0604020202020204" pitchFamily="34" charset="0"/>
                        <a:buChar char="•"/>
                      </a:pPr>
                      <a:r>
                        <a:rPr lang="en-US" sz="1100" u="none" strike="noStrike" dirty="0" smtClean="0">
                          <a:solidFill>
                            <a:srgbClr val="000000"/>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Humidity Sensor (BME280) </a:t>
                      </a:r>
                    </a:p>
                    <a:p>
                      <a:pPr marL="342900" lvl="0" indent="-342900" fontAlgn="base">
                        <a:lnSpc>
                          <a:spcPct val="107000"/>
                        </a:lnSpc>
                        <a:spcAft>
                          <a:spcPts val="95"/>
                        </a:spcAft>
                        <a:buClr>
                          <a:srgbClr val="000000"/>
                        </a:buClr>
                        <a:buSzPts val="1400"/>
                        <a:buFont typeface="Arial" panose="020B0604020202020204" pitchFamily="34" charset="0"/>
                        <a:buChar char="•"/>
                      </a:pPr>
                      <a:r>
                        <a:rPr lang="en-US" sz="1100" u="none" strike="noStrike" dirty="0" smtClean="0">
                          <a:solidFill>
                            <a:srgbClr val="000000"/>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Rain Sensor (MH-RD) </a:t>
                      </a:r>
                    </a:p>
                    <a:p>
                      <a:pPr marL="342900" lvl="0" indent="-342900" fontAlgn="base">
                        <a:lnSpc>
                          <a:spcPct val="107000"/>
                        </a:lnSpc>
                        <a:spcAft>
                          <a:spcPts val="125"/>
                        </a:spcAft>
                        <a:buClr>
                          <a:srgbClr val="000000"/>
                        </a:buClr>
                        <a:buSzPts val="1400"/>
                        <a:buFont typeface="Arial" panose="020B0604020202020204" pitchFamily="34" charset="0"/>
                        <a:buChar char="•"/>
                      </a:pPr>
                      <a:r>
                        <a:rPr lang="en-US" sz="1100" u="none" strike="noStrike" dirty="0" smtClean="0">
                          <a:solidFill>
                            <a:srgbClr val="000000"/>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Gas Sensor (MQ-9) </a:t>
                      </a:r>
                    </a:p>
                    <a:p>
                      <a:pPr marL="342900" lvl="0" indent="-342900" fontAlgn="base">
                        <a:lnSpc>
                          <a:spcPct val="107000"/>
                        </a:lnSpc>
                        <a:spcAft>
                          <a:spcPts val="120"/>
                        </a:spcAft>
                        <a:buClr>
                          <a:srgbClr val="000000"/>
                        </a:buClr>
                        <a:buSzPts val="1400"/>
                        <a:buFont typeface="Arial" panose="020B0604020202020204" pitchFamily="34" charset="0"/>
                        <a:buChar char="•"/>
                      </a:pPr>
                      <a:r>
                        <a:rPr lang="en-US" sz="1100" u="none" strike="noStrike" dirty="0" smtClean="0">
                          <a:solidFill>
                            <a:srgbClr val="000000"/>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Wind and Direction Sensor </a:t>
                      </a:r>
                    </a:p>
                    <a:p>
                      <a:pPr marL="171450" indent="-171450">
                        <a:buFont typeface="Arial" panose="020B0604020202020204" pitchFamily="34" charset="0"/>
                        <a:buChar char="•"/>
                      </a:pPr>
                      <a:r>
                        <a:rPr lang="en-US" sz="1100" dirty="0" smtClean="0">
                          <a:solidFill>
                            <a:srgbClr val="000000"/>
                          </a:solidFill>
                          <a:effectLst/>
                          <a:latin typeface="Times New Roman" panose="02020603050405020304" pitchFamily="18" charset="0"/>
                          <a:ea typeface="Times New Roman" panose="02020603050405020304" pitchFamily="18" charset="0"/>
                        </a:rPr>
                        <a:t>Light Meter Sensor </a:t>
                      </a:r>
                      <a:r>
                        <a:rPr lang="en-US" sz="1100" dirty="0" smtClean="0">
                          <a:solidFill>
                            <a:srgbClr val="FFFFFF"/>
                          </a:solidFill>
                          <a:effectLst/>
                          <a:latin typeface="Times New Roman" panose="02020603050405020304" pitchFamily="18" charset="0"/>
                          <a:ea typeface="Arial" panose="020B0604020202020204" pitchFamily="34" charset="0"/>
                        </a:rPr>
                        <a:t> </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extLst>
                  <a:ext uri="{0D108BD9-81ED-4DB2-BD59-A6C34878D82A}">
                    <a16:rowId xmlns:a16="http://schemas.microsoft.com/office/drawing/2014/main" xmlns="" val="1175624510"/>
                  </a:ext>
                </a:extLst>
              </a:tr>
              <a:tr h="446235">
                <a:tc>
                  <a:txBody>
                    <a:bodyPr/>
                    <a:lstStyle/>
                    <a:p>
                      <a:pPr marL="0" marR="0">
                        <a:lnSpc>
                          <a:spcPct val="107000"/>
                        </a:lnSpc>
                        <a:spcBef>
                          <a:spcPts val="0"/>
                        </a:spcBef>
                        <a:spcAft>
                          <a:spcPts val="0"/>
                        </a:spcAft>
                      </a:pPr>
                      <a:r>
                        <a:rPr lang="en-US" sz="1100">
                          <a:solidFill>
                            <a:schemeClr val="tx1"/>
                          </a:solidFill>
                          <a:effectLst/>
                          <a:latin typeface="Sakkal Majalla" panose="02000000000000000000" pitchFamily="2" charset="-78"/>
                          <a:cs typeface="Sakkal Majalla" panose="02000000000000000000" pitchFamily="2" charset="-78"/>
                        </a:rPr>
                        <a:t>Display Interface</a:t>
                      </a:r>
                      <a:endParaRPr lang="en-US" sz="10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tc>
                  <a:txBody>
                    <a:bodyPr/>
                    <a:lstStyle/>
                    <a:p>
                      <a:pPr marL="0" marR="0">
                        <a:lnSpc>
                          <a:spcPct val="107000"/>
                        </a:lnSpc>
                        <a:spcBef>
                          <a:spcPts val="0"/>
                        </a:spcBef>
                        <a:spcAft>
                          <a:spcPts val="0"/>
                        </a:spcAft>
                      </a:pPr>
                      <a:r>
                        <a:rPr lang="en-US" sz="1100">
                          <a:solidFill>
                            <a:schemeClr val="tx1"/>
                          </a:solidFill>
                          <a:effectLst/>
                          <a:latin typeface="Sakkal Majalla" panose="02000000000000000000" pitchFamily="2" charset="-78"/>
                          <a:cs typeface="Sakkal Majalla" panose="02000000000000000000" pitchFamily="2" charset="-78"/>
                        </a:rPr>
                        <a:t>LCD Screen (1280×400) to display data + Raspberry Pi Zero W for a local graphical interface.</a:t>
                      </a:r>
                      <a:endParaRPr lang="en-US" sz="10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extLst>
                  <a:ext uri="{0D108BD9-81ED-4DB2-BD59-A6C34878D82A}">
                    <a16:rowId xmlns:a16="http://schemas.microsoft.com/office/drawing/2014/main" xmlns="" val="3713940682"/>
                  </a:ext>
                </a:extLst>
              </a:tr>
              <a:tr h="515692">
                <a:tc>
                  <a:txBody>
                    <a:bodyPr/>
                    <a:lstStyle/>
                    <a:p>
                      <a:pPr marL="0" marR="0">
                        <a:lnSpc>
                          <a:spcPct val="107000"/>
                        </a:lnSpc>
                        <a:spcBef>
                          <a:spcPts val="0"/>
                        </a:spcBef>
                        <a:spcAft>
                          <a:spcPts val="0"/>
                        </a:spcAft>
                      </a:pPr>
                      <a:r>
                        <a:rPr lang="en-US" sz="1100" dirty="0">
                          <a:solidFill>
                            <a:schemeClr val="tx1"/>
                          </a:solidFill>
                          <a:effectLst/>
                          <a:latin typeface="Sakkal Majalla" panose="02000000000000000000" pitchFamily="2" charset="-78"/>
                          <a:cs typeface="Sakkal Majalla" panose="02000000000000000000" pitchFamily="2" charset="-78"/>
                        </a:rPr>
                        <a:t>Communication Units</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tc>
                  <a:txBody>
                    <a:bodyPr/>
                    <a:lstStyle/>
                    <a:p>
                      <a:pPr marL="0" marR="0">
                        <a:lnSpc>
                          <a:spcPct val="107000"/>
                        </a:lnSpc>
                        <a:spcBef>
                          <a:spcPts val="0"/>
                        </a:spcBef>
                        <a:spcAft>
                          <a:spcPts val="0"/>
                        </a:spcAft>
                      </a:pPr>
                      <a:r>
                        <a:rPr lang="en-US" sz="1100" dirty="0">
                          <a:solidFill>
                            <a:schemeClr val="tx1"/>
                          </a:solidFill>
                          <a:effectLst/>
                          <a:latin typeface="Sakkal Majalla" panose="02000000000000000000" pitchFamily="2" charset="-78"/>
                          <a:cs typeface="Sakkal Majalla" panose="02000000000000000000" pitchFamily="2" charset="-78"/>
                        </a:rPr>
                        <a:t>• </a:t>
                      </a:r>
                      <a:r>
                        <a:rPr lang="en-US" sz="1100" b="1" dirty="0">
                          <a:solidFill>
                            <a:schemeClr val="tx1"/>
                          </a:solidFill>
                          <a:effectLst/>
                          <a:latin typeface="Sakkal Majalla" panose="02000000000000000000" pitchFamily="2" charset="-78"/>
                          <a:cs typeface="Sakkal Majalla" panose="02000000000000000000" pitchFamily="2" charset="-78"/>
                        </a:rPr>
                        <a:t>Wi-Fi Module (e.g., NRF24L01)</a:t>
                      </a:r>
                      <a:br>
                        <a:rPr lang="en-US" sz="1100" b="1" dirty="0">
                          <a:solidFill>
                            <a:schemeClr val="tx1"/>
                          </a:solidFill>
                          <a:effectLst/>
                          <a:latin typeface="Sakkal Majalla" panose="02000000000000000000" pitchFamily="2" charset="-78"/>
                          <a:cs typeface="Sakkal Majalla" panose="02000000000000000000" pitchFamily="2" charset="-78"/>
                        </a:rPr>
                      </a:br>
                      <a:r>
                        <a:rPr lang="en-US" sz="1100" b="1" dirty="0">
                          <a:solidFill>
                            <a:schemeClr val="tx1"/>
                          </a:solidFill>
                          <a:effectLst/>
                          <a:latin typeface="Sakkal Majalla" panose="02000000000000000000" pitchFamily="2" charset="-78"/>
                          <a:cs typeface="Sakkal Majalla" panose="02000000000000000000" pitchFamily="2" charset="-78"/>
                        </a:rPr>
                        <a:t>• PLC Module for data transmission over power lines</a:t>
                      </a:r>
                      <a:r>
                        <a:rPr lang="en-US" sz="1100" dirty="0">
                          <a:solidFill>
                            <a:schemeClr val="tx1"/>
                          </a:solidFill>
                          <a:effectLst/>
                          <a:latin typeface="Sakkal Majalla" panose="02000000000000000000" pitchFamily="2" charset="-78"/>
                          <a:cs typeface="Sakkal Majalla" panose="02000000000000000000" pitchFamily="2" charset="-78"/>
                        </a:rPr>
                        <a:t>.</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extLst>
                  <a:ext uri="{0D108BD9-81ED-4DB2-BD59-A6C34878D82A}">
                    <a16:rowId xmlns:a16="http://schemas.microsoft.com/office/drawing/2014/main" xmlns="" val="245508990"/>
                  </a:ext>
                </a:extLst>
              </a:tr>
              <a:tr h="608259">
                <a:tc>
                  <a:txBody>
                    <a:bodyPr/>
                    <a:lstStyle/>
                    <a:p>
                      <a:pPr marL="0" marR="0" lvl="0" indent="0" algn="l" defTabSz="914400" rtl="0" eaLnBrk="1" fontAlgn="auto" latinLnBrk="0" hangingPunct="1">
                        <a:lnSpc>
                          <a:spcPct val="107000"/>
                        </a:lnSpc>
                        <a:spcBef>
                          <a:spcPts val="0"/>
                        </a:spcBef>
                        <a:spcAft>
                          <a:spcPts val="0"/>
                        </a:spcAft>
                        <a:buClr>
                          <a:srgbClr val="000000"/>
                        </a:buClr>
                        <a:buSzTx/>
                        <a:buFont typeface="Arial"/>
                        <a:buNone/>
                        <a:tabLst/>
                        <a:defRPr/>
                      </a:pPr>
                      <a:r>
                        <a:rPr kumimoji="0" lang="en-US" sz="1100" b="1" i="0" u="none" strike="noStrike" kern="0" cap="none" spc="0" normalizeH="0" baseline="0" noProof="0" dirty="0" smtClean="0">
                          <a:ln>
                            <a:noFill/>
                          </a:ln>
                          <a:solidFill>
                            <a:srgbClr val="031126"/>
                          </a:solidFill>
                          <a:effectLst/>
                          <a:uLnTx/>
                          <a:uFillTx/>
                          <a:latin typeface="Sakkal Majalla" panose="02000000000000000000" pitchFamily="2" charset="-78"/>
                          <a:ea typeface="+mn-ea"/>
                          <a:cs typeface="Sakkal Majalla" panose="02000000000000000000" pitchFamily="2" charset="-78"/>
                          <a:sym typeface="Arial"/>
                        </a:rPr>
                        <a:t>Power Supply</a:t>
                      </a:r>
                      <a:endParaRPr kumimoji="0" lang="en-US" sz="1000" b="1" i="0" u="none" strike="noStrike" kern="0" cap="none" spc="0" normalizeH="0" baseline="0" noProof="0" dirty="0">
                        <a:ln>
                          <a:noFill/>
                        </a:ln>
                        <a:solidFill>
                          <a:srgbClr val="031126"/>
                        </a:solidFill>
                        <a:effectLst/>
                        <a:uLnTx/>
                        <a:uFillTx/>
                        <a:latin typeface="Sakkal Majalla" panose="02000000000000000000" pitchFamily="2" charset="-78"/>
                        <a:ea typeface="Calibri" panose="020F0502020204030204" pitchFamily="34" charset="0"/>
                        <a:cs typeface="Sakkal Majalla" panose="02000000000000000000" pitchFamily="2" charset="-78"/>
                        <a:sym typeface="Arial"/>
                      </a:endParaRPr>
                    </a:p>
                  </a:txBody>
                  <a:tcPr marL="51427" marR="51427" marT="0" marB="0"/>
                </a:tc>
                <a:tc>
                  <a:txBody>
                    <a:bodyPr/>
                    <a:lstStyle/>
                    <a:p>
                      <a:pPr marL="0" marR="0">
                        <a:lnSpc>
                          <a:spcPct val="107000"/>
                        </a:lnSpc>
                        <a:spcBef>
                          <a:spcPts val="0"/>
                        </a:spcBef>
                        <a:spcAft>
                          <a:spcPts val="0"/>
                        </a:spcAft>
                      </a:pPr>
                      <a:r>
                        <a:rPr lang="en-US" sz="1100" dirty="0">
                          <a:solidFill>
                            <a:schemeClr val="tx1"/>
                          </a:solidFill>
                          <a:effectLst/>
                          <a:latin typeface="Sakkal Majalla" panose="02000000000000000000" pitchFamily="2" charset="-78"/>
                          <a:cs typeface="Sakkal Majalla" panose="02000000000000000000" pitchFamily="2" charset="-78"/>
                        </a:rPr>
                        <a:t>• </a:t>
                      </a:r>
                      <a:r>
                        <a:rPr lang="en-US" sz="1100" dirty="0" smtClean="0">
                          <a:solidFill>
                            <a:srgbClr val="000000"/>
                          </a:solidFill>
                          <a:effectLst/>
                          <a:latin typeface="Times New Roman" panose="02020603050405020304" pitchFamily="18" charset="0"/>
                          <a:ea typeface="Times New Roman" panose="02020603050405020304" pitchFamily="18" charset="0"/>
                        </a:rPr>
                        <a:t>An electrical adapter that converts voltage from 220V to or 3.3V or 12V or 5V </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extLst>
                  <a:ext uri="{0D108BD9-81ED-4DB2-BD59-A6C34878D82A}">
                    <a16:rowId xmlns:a16="http://schemas.microsoft.com/office/drawing/2014/main" xmlns="" val="3812130992"/>
                  </a:ext>
                </a:extLst>
              </a:tr>
              <a:tr h="317934">
                <a:tc>
                  <a:txBody>
                    <a:bodyPr/>
                    <a:lstStyle/>
                    <a:p>
                      <a:pPr marL="0" marR="0">
                        <a:lnSpc>
                          <a:spcPct val="107000"/>
                        </a:lnSpc>
                        <a:spcBef>
                          <a:spcPts val="0"/>
                        </a:spcBef>
                        <a:spcAft>
                          <a:spcPts val="0"/>
                        </a:spcAft>
                      </a:pPr>
                      <a:r>
                        <a:rPr lang="en-US" sz="1100">
                          <a:solidFill>
                            <a:schemeClr val="tx1"/>
                          </a:solidFill>
                          <a:effectLst/>
                          <a:latin typeface="Sakkal Majalla" panose="02000000000000000000" pitchFamily="2" charset="-78"/>
                          <a:cs typeface="Sakkal Majalla" panose="02000000000000000000" pitchFamily="2" charset="-78"/>
                        </a:rPr>
                        <a:t>Voltage Regulator</a:t>
                      </a:r>
                      <a:endParaRPr lang="en-US" sz="10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tc>
                  <a:txBody>
                    <a:bodyPr/>
                    <a:lstStyle/>
                    <a:p>
                      <a:pPr marL="342900" lvl="0" indent="-342900" rtl="0" fontAlgn="base">
                        <a:lnSpc>
                          <a:spcPct val="107000"/>
                        </a:lnSpc>
                        <a:spcAft>
                          <a:spcPts val="0"/>
                        </a:spcAft>
                        <a:buClr>
                          <a:srgbClr val="000000"/>
                        </a:buClr>
                        <a:buSzPts val="1400"/>
                        <a:buFont typeface="Arial" panose="020B0604020202020204" pitchFamily="34" charset="0"/>
                        <a:buChar char="•"/>
                      </a:pPr>
                      <a:r>
                        <a:rPr lang="en-US" sz="1100" dirty="0">
                          <a:solidFill>
                            <a:schemeClr val="tx1"/>
                          </a:solidFill>
                          <a:effectLst/>
                          <a:latin typeface="Sakkal Majalla" panose="02000000000000000000" pitchFamily="2" charset="-78"/>
                          <a:cs typeface="Sakkal Majalla" panose="02000000000000000000" pitchFamily="2" charset="-78"/>
                        </a:rPr>
                        <a:t>• </a:t>
                      </a:r>
                      <a:r>
                        <a:rPr lang="en-US" sz="1100" u="none" strike="noStrike" dirty="0" smtClean="0">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LM2596-5V Voltage Regulator </a:t>
                      </a:r>
                    </a:p>
                    <a:p>
                      <a:r>
                        <a:rPr lang="en-US" sz="1000" dirty="0" smtClean="0">
                          <a:solidFill>
                            <a:srgbClr val="000000"/>
                          </a:solidFill>
                          <a:effectLst/>
                          <a:latin typeface="Times New Roman" panose="02020603050405020304" pitchFamily="18" charset="0"/>
                          <a:ea typeface="Times New Roman" panose="02020603050405020304" pitchFamily="18" charset="0"/>
                        </a:rPr>
                        <a:t>XL4016DC –DC Buck converter</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extLst>
                  <a:ext uri="{0D108BD9-81ED-4DB2-BD59-A6C34878D82A}">
                    <a16:rowId xmlns:a16="http://schemas.microsoft.com/office/drawing/2014/main" xmlns="" val="89015841"/>
                  </a:ext>
                </a:extLst>
              </a:tr>
              <a:tr h="1375178">
                <a:tc>
                  <a:txBody>
                    <a:bodyPr/>
                    <a:lstStyle/>
                    <a:p>
                      <a:pPr marL="6350" indent="-6350">
                        <a:lnSpc>
                          <a:spcPct val="107000"/>
                        </a:lnSpc>
                        <a:spcAft>
                          <a:spcPts val="0"/>
                        </a:spcAft>
                      </a:pPr>
                      <a:r>
                        <a:rPr lang="en-US" sz="1000" dirty="0" smtClea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Voltag"4-20mA to</a:t>
                      </a:r>
                      <a:endParaRPr lang="en-US" sz="1000" dirty="0" smtClean="0">
                        <a:solidFill>
                          <a:srgbClr val="000000"/>
                        </a:solidFill>
                        <a:effectLst/>
                        <a:latin typeface="Times New Roman" panose="02020603050405020304" pitchFamily="18" charset="0"/>
                        <a:ea typeface="Times New Roman" panose="02020603050405020304" pitchFamily="18" charset="0"/>
                      </a:endParaRPr>
                    </a:p>
                    <a:p>
                      <a:r>
                        <a:rPr lang="en-US" sz="1000" dirty="0" smtClean="0">
                          <a:solidFill>
                            <a:srgbClr val="000000"/>
                          </a:solidFill>
                          <a:effectLst/>
                          <a:latin typeface="Times New Roman" panose="02020603050405020304" pitchFamily="18" charset="0"/>
                          <a:ea typeface="Times New Roman" panose="02020603050405020304" pitchFamily="18" charset="0"/>
                        </a:rPr>
                        <a:t>e Converter Module </a:t>
                      </a:r>
                      <a:r>
                        <a:rPr lang="en-US" sz="1000" dirty="0" smtClean="0">
                          <a:solidFill>
                            <a:srgbClr val="FFFFFF"/>
                          </a:solidFill>
                          <a:effectLst/>
                          <a:latin typeface="Times New Roman" panose="02020603050405020304" pitchFamily="18" charset="0"/>
                          <a:ea typeface="Arial" panose="020B0604020202020204" pitchFamily="34" charset="0"/>
                        </a:rPr>
                        <a:t> </a:t>
                      </a:r>
                      <a:r>
                        <a:rPr lang="en-US" sz="1000" dirty="0" smtClean="0">
                          <a:solidFill>
                            <a:srgbClr val="000000"/>
                          </a:solidFill>
                          <a:effectLst/>
                          <a:latin typeface="Times New Roman" panose="02020603050405020304" pitchFamily="18" charset="0"/>
                          <a:ea typeface="Times New Roman" panose="02020603050405020304" pitchFamily="18" charset="0"/>
                        </a:rPr>
                        <a:t>XY-ITOV</a:t>
                      </a:r>
                      <a:r>
                        <a:rPr lang="en-US" sz="1000" dirty="0" smtClean="0">
                          <a:solidFill>
                            <a:srgbClr val="FFFFFF"/>
                          </a:solidFill>
                          <a:effectLst/>
                          <a:latin typeface="Times New Roman" panose="02020603050405020304" pitchFamily="18" charset="0"/>
                          <a:ea typeface="Arial" panose="020B0604020202020204" pitchFamily="34" charset="0"/>
                        </a:rPr>
                        <a:t> </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tc>
                  <a:txBody>
                    <a:bodyPr/>
                    <a:lstStyle/>
                    <a:p>
                      <a:pPr marL="0" marR="0">
                        <a:lnSpc>
                          <a:spcPct val="107000"/>
                        </a:lnSpc>
                        <a:spcBef>
                          <a:spcPts val="0"/>
                        </a:spcBef>
                        <a:spcAft>
                          <a:spcPts val="0"/>
                        </a:spcAft>
                      </a:pPr>
                      <a:r>
                        <a:rPr lang="en-US" sz="1100" dirty="0" err="1" smtClean="0">
                          <a:solidFill>
                            <a:srgbClr val="000000"/>
                          </a:solidFill>
                          <a:effectLst/>
                          <a:latin typeface="Times New Roman" panose="02020603050405020304" pitchFamily="18" charset="0"/>
                          <a:ea typeface="Times New Roman" panose="02020603050405020304" pitchFamily="18" charset="0"/>
                        </a:rPr>
                        <a:t>CConverting</a:t>
                      </a:r>
                      <a:r>
                        <a:rPr lang="en-US" sz="1100" dirty="0" smtClean="0">
                          <a:solidFill>
                            <a:srgbClr val="000000"/>
                          </a:solidFill>
                          <a:effectLst/>
                          <a:latin typeface="Times New Roman" panose="02020603050405020304" pitchFamily="18" charset="0"/>
                          <a:ea typeface="Times New Roman" panose="02020603050405020304" pitchFamily="18" charset="0"/>
                        </a:rPr>
                        <a:t> the 4–20mA current signal</a:t>
                      </a:r>
                      <a:r>
                        <a:rPr lang="en-US" sz="1100" dirty="0" smtClean="0">
                          <a:solidFill>
                            <a:srgbClr val="FFFFFF"/>
                          </a:solidFill>
                          <a:effectLst/>
                          <a:latin typeface="Times New Roman" panose="02020603050405020304" pitchFamily="18" charset="0"/>
                          <a:ea typeface="Arial" panose="020B0604020202020204" pitchFamily="34" charset="0"/>
                        </a:rPr>
                        <a:t> </a:t>
                      </a:r>
                      <a:r>
                        <a:rPr lang="en-US" sz="1100" dirty="0" smtClean="0">
                          <a:solidFill>
                            <a:srgbClr val="000000"/>
                          </a:solidFill>
                          <a:effectLst/>
                          <a:latin typeface="Times New Roman" panose="02020603050405020304" pitchFamily="18" charset="0"/>
                          <a:ea typeface="Times New Roman" panose="02020603050405020304" pitchFamily="18" charset="0"/>
                        </a:rPr>
                        <a:t>coming out of the wind speed sensor into a voltage signal (e.g., 0–5V) that can be easily read by an Arduino or any other </a:t>
                      </a:r>
                      <a:r>
                        <a:rPr lang="en-US" sz="1100" dirty="0" err="1" smtClean="0">
                          <a:solidFill>
                            <a:srgbClr val="000000"/>
                          </a:solidFill>
                          <a:effectLst/>
                          <a:latin typeface="Times New Roman" panose="02020603050405020304" pitchFamily="18" charset="0"/>
                          <a:ea typeface="Times New Roman" panose="02020603050405020304" pitchFamily="18" charset="0"/>
                        </a:rPr>
                        <a:t>microcontroller.onverting</a:t>
                      </a:r>
                      <a:r>
                        <a:rPr lang="en-US" sz="1100" dirty="0" smtClean="0">
                          <a:solidFill>
                            <a:srgbClr val="000000"/>
                          </a:solidFill>
                          <a:effectLst/>
                          <a:latin typeface="Times New Roman" panose="02020603050405020304" pitchFamily="18" charset="0"/>
                          <a:ea typeface="Times New Roman" panose="02020603050405020304" pitchFamily="18" charset="0"/>
                        </a:rPr>
                        <a:t> the 4–20mA </a:t>
                      </a:r>
                      <a:r>
                        <a:rPr lang="en-US" sz="1100" dirty="0" smtClean="0">
                          <a:solidFill>
                            <a:srgbClr val="FFFFFF"/>
                          </a:solidFill>
                          <a:effectLst/>
                          <a:latin typeface="Times New Roman" panose="02020603050405020304" pitchFamily="18" charset="0"/>
                          <a:ea typeface="Arial" panose="020B0604020202020204" pitchFamily="34" charset="0"/>
                        </a:rPr>
                        <a:t> </a:t>
                      </a:r>
                      <a:r>
                        <a:rPr lang="en-US" sz="1100" dirty="0" smtClean="0">
                          <a:solidFill>
                            <a:srgbClr val="000000"/>
                          </a:solidFill>
                          <a:effectLst/>
                          <a:latin typeface="Times New Roman" panose="02020603050405020304" pitchFamily="18" charset="0"/>
                          <a:ea typeface="Times New Roman" panose="02020603050405020304" pitchFamily="18" charset="0"/>
                        </a:rPr>
                        <a:t>current signal coming out of the wind speed sensor into a voltage signal (0–5V) that can be </a:t>
                      </a:r>
                      <a:r>
                        <a:rPr lang="en-US" sz="1100" dirty="0" err="1" smtClean="0">
                          <a:solidFill>
                            <a:schemeClr val="tx1"/>
                          </a:solidFill>
                          <a:effectLst/>
                          <a:latin typeface="Times New Roman" panose="02020603050405020304" pitchFamily="18" charset="0"/>
                          <a:ea typeface="Times New Roman" panose="02020603050405020304" pitchFamily="18" charset="0"/>
                        </a:rPr>
                        <a:t>ea</a:t>
                      </a:r>
                      <a:r>
                        <a:rPr lang="en-US" sz="1100" dirty="0" smtClean="0">
                          <a:solidFill>
                            <a:schemeClr val="tx1"/>
                          </a:solidFill>
                          <a:effectLst/>
                          <a:latin typeface="Times New Roman" panose="02020603050405020304" pitchFamily="18" charset="0"/>
                          <a:ea typeface="Arial" panose="020B0604020202020204" pitchFamily="34" charset="0"/>
                        </a:rPr>
                        <a:t> </a:t>
                      </a:r>
                      <a:r>
                        <a:rPr lang="en-US" sz="1100" dirty="0" err="1" smtClean="0">
                          <a:solidFill>
                            <a:schemeClr val="tx1"/>
                          </a:solidFill>
                          <a:effectLst/>
                          <a:latin typeface="Times New Roman" panose="02020603050405020304" pitchFamily="18" charset="0"/>
                          <a:ea typeface="Times New Roman" panose="02020603050405020304" pitchFamily="18" charset="0"/>
                        </a:rPr>
                        <a:t>sily</a:t>
                      </a:r>
                      <a:r>
                        <a:rPr lang="en-US" sz="1100" dirty="0" smtClean="0">
                          <a:solidFill>
                            <a:schemeClr val="tx1"/>
                          </a:solidFill>
                          <a:effectLst/>
                          <a:latin typeface="Times New Roman" panose="02020603050405020304" pitchFamily="18" charset="0"/>
                          <a:ea typeface="Times New Roman" panose="02020603050405020304" pitchFamily="18" charset="0"/>
                        </a:rPr>
                        <a:t> read</a:t>
                      </a:r>
                      <a:endParaRPr lang="en-US" sz="10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51427" marR="51427" marT="0" marB="0"/>
                </a:tc>
                <a:extLst>
                  <a:ext uri="{0D108BD9-81ED-4DB2-BD59-A6C34878D82A}">
                    <a16:rowId xmlns:a16="http://schemas.microsoft.com/office/drawing/2014/main" xmlns="" val="2903942401"/>
                  </a:ext>
                </a:extLst>
              </a:tr>
            </a:tbl>
          </a:graphicData>
        </a:graphic>
      </p:graphicFrame>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4642CDD2-2DF6-4FB9-BD68-B44B9E0BE6E1}"/>
                  </a:ext>
                </a:extLst>
              </p:cNvPr>
              <p:cNvGraphicFramePr>
                <a:graphicFrameLocks noChangeAspect="1"/>
              </p:cNvGraphicFramePr>
              <p:nvPr>
                <p:extLst>
                  <p:ext uri="{D42A27DB-BD31-4B8C-83A1-F6EECF244321}">
                    <p14:modId xmlns:p14="http://schemas.microsoft.com/office/powerpoint/2010/main" val="3611479409"/>
                  </p:ext>
                </p:extLst>
              </p:nvPr>
            </p:nvGraphicFramePr>
            <p:xfrm>
              <a:off x="1931766" y="7519541"/>
              <a:ext cx="3464169" cy="4161610"/>
            </p:xfrm>
            <a:graphic>
              <a:graphicData uri="http://schemas.microsoft.com/office/drawing/2017/model3d">
                <am3d:model3d r:embed="rId11">
                  <am3d:spPr>
                    <a:xfrm>
                      <a:off x="0" y="0"/>
                      <a:ext cx="3464169" cy="4161610"/>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12128" ay="-2994719" az="-10425706"/>
                    <am3d:postTrans dx="0" dy="0" dz="0"/>
                  </am3d:trans>
                  <am3d:raster rName="Office3DRenderer" rVer="16.0.8326">
                    <am3d:blip r:embed="rId12"/>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4642CDD2-2DF6-4FB9-BD68-B44B9E0BE6E1}"/>
                  </a:ext>
                </a:extLst>
              </p:cNvPr>
              <p:cNvPicPr>
                <a:picLocks noGrp="1" noRot="1" noChangeAspect="1" noMove="1" noResize="1" noEditPoints="1" noAdjustHandles="1" noChangeArrowheads="1" noChangeShapeType="1" noCrop="1"/>
              </p:cNvPicPr>
              <p:nvPr/>
            </p:nvPicPr>
            <p:blipFill>
              <a:blip r:embed="rId13"/>
              <a:stretch>
                <a:fillRect/>
              </a:stretch>
            </p:blipFill>
            <p:spPr>
              <a:xfrm>
                <a:off x="1931766" y="7519541"/>
                <a:ext cx="3464169" cy="4161610"/>
              </a:xfrm>
              <a:prstGeom prst="rect">
                <a:avLst/>
              </a:prstGeom>
            </p:spPr>
          </p:pic>
        </mc:Fallback>
      </mc:AlternateContent>
    </p:spTree>
    <p:extLst>
      <p:ext uri="{BB962C8B-B14F-4D97-AF65-F5344CB8AC3E}">
        <p14:creationId xmlns:p14="http://schemas.microsoft.com/office/powerpoint/2010/main" val="67845489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barn(inVertical)">
                                      <p:cBhvr>
                                        <p:cTn id="7" dur="500"/>
                                        <p:tgtEl>
                                          <p:spTgt spid="50"/>
                                        </p:tgtEl>
                                      </p:cBhvr>
                                    </p:animEffect>
                                  </p:childTnLst>
                                </p:cTn>
                              </p:par>
                              <p:par>
                                <p:cTn id="8" presetID="14" presetClass="entr" presetSubtype="1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randombar(horizontal)">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630883" y="2489811"/>
            <a:ext cx="6011255" cy="3458383"/>
          </a:xfrm>
          <a:prstGeom prst="rect">
            <a:avLst/>
          </a:prstGeom>
          <a:noFill/>
        </p:spPr>
        <p:txBody>
          <a:bodyPr wrap="square">
            <a:spAutoFit/>
          </a:bodyPr>
          <a:lstStyle/>
          <a:p>
            <a:pPr>
              <a:lnSpc>
                <a:spcPct val="107000"/>
              </a:lnSpc>
              <a:spcAft>
                <a:spcPts val="800"/>
              </a:spcAft>
            </a:pPr>
            <a:r>
              <a:rPr lang="en-US" b="1"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1.Arduino Mega 2560</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b="1"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a:t>
            </a:r>
            <a:r>
              <a:rPr lang="en-GB"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Function: Main control unit for sensors.</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Features: Large number of I/O pins and more memory than the Arduino Uno.</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Programming: Arduino IDE (C++) to collect data from sensors and transmit it wirelessly or over power lines.</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Operating voltage:</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VIN input = 7–12V</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Powered by a voltage regulator or 9V/12V source</a:t>
            </a:r>
            <a:endParaRPr lang="en-US" sz="14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1384995"/>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First: A detailed explanation of the hardware components used.</a:t>
            </a:r>
          </a:p>
        </p:txBody>
      </p:sp>
      <mc:AlternateContent xmlns:mc="http://schemas.openxmlformats.org/markup-compatibility/2006">
        <mc:Choice xmlns:am3d="http://schemas.microsoft.com/office/drawing/2017/model3d" xmlns="" Requires="am3d">
          <p:graphicFrame>
            <p:nvGraphicFramePr>
              <p:cNvPr id="54" name="3D Model 53">
                <a:extLst>
                  <a:ext uri="{FF2B5EF4-FFF2-40B4-BE49-F238E27FC236}">
                    <a16:creationId xmlns:a16="http://schemas.microsoft.com/office/drawing/2014/main" id="{2056BB97-FA72-4B68-846B-E65F814ECD7F}"/>
                  </a:ext>
                </a:extLst>
              </p:cNvPr>
              <p:cNvGraphicFramePr>
                <a:graphicFrameLocks noChangeAspect="1"/>
              </p:cNvGraphicFramePr>
              <p:nvPr>
                <p:extLst>
                  <p:ext uri="{D42A27DB-BD31-4B8C-83A1-F6EECF244321}">
                    <p14:modId xmlns:p14="http://schemas.microsoft.com/office/powerpoint/2010/main" val="1566161130"/>
                  </p:ext>
                </p:extLst>
              </p:nvPr>
            </p:nvGraphicFramePr>
            <p:xfrm>
              <a:off x="1804140" y="7672981"/>
              <a:ext cx="4907149" cy="2961696"/>
            </p:xfrm>
            <a:graphic>
              <a:graphicData uri="http://schemas.microsoft.com/office/drawing/2017/model3d">
                <am3d:model3d r:embed="rId13">
                  <am3d:spPr>
                    <a:xfrm>
                      <a:off x="0" y="0"/>
                      <a:ext cx="4907149" cy="2961696"/>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9592339" ay="-1651571" az="-10223202"/>
                    <am3d:postTrans dx="0" dy="0" dz="0"/>
                  </am3d:trans>
                  <am3d:raster rName="Office3DRenderer" rVer="16.0.8326">
                    <am3d:blip r:embed="rId14"/>
                  </am3d:raster>
                  <am3d:objViewport viewportSz="54186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4" name="3D Model 53">
                <a:extLst>
                  <a:ext uri="{FF2B5EF4-FFF2-40B4-BE49-F238E27FC236}">
                    <a16:creationId xmlns:a16="http://schemas.microsoft.com/office/drawing/2014/main" xmlns="" id="{2056BB97-FA72-4B68-846B-E65F814ECD7F}"/>
                  </a:ext>
                </a:extLst>
              </p:cNvPr>
              <p:cNvPicPr>
                <a:picLocks noGrp="1" noRot="1" noChangeAspect="1" noMove="1" noResize="1" noEditPoints="1" noAdjustHandles="1" noChangeArrowheads="1" noChangeShapeType="1" noCrop="1"/>
              </p:cNvPicPr>
              <p:nvPr/>
            </p:nvPicPr>
            <p:blipFill>
              <a:blip r:embed="rId15"/>
              <a:stretch>
                <a:fillRect/>
              </a:stretch>
            </p:blipFill>
            <p:spPr>
              <a:xfrm>
                <a:off x="1804140" y="7672981"/>
                <a:ext cx="4907149" cy="2961696"/>
              </a:xfrm>
              <a:prstGeom prst="rect">
                <a:avLst/>
              </a:prstGeom>
            </p:spPr>
          </p:pic>
        </mc:Fallback>
      </mc:AlternateContent>
      <p:pic>
        <p:nvPicPr>
          <p:cNvPr id="25" name="Picture 24"/>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0" y="1061813"/>
            <a:ext cx="5632442" cy="3754961"/>
          </a:xfrm>
          <a:prstGeom prst="rect">
            <a:avLst/>
          </a:prstGeom>
        </p:spPr>
      </p:pic>
    </p:spTree>
    <p:extLst>
      <p:ext uri="{BB962C8B-B14F-4D97-AF65-F5344CB8AC3E}">
        <p14:creationId xmlns:p14="http://schemas.microsoft.com/office/powerpoint/2010/main" val="351569408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113234" y="71739"/>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1AE5B1B9-EA88-425E-925A-AEE78BE140C5}"/>
                  </a:ext>
                </a:extLst>
              </p:cNvPr>
              <p:cNvGraphicFramePr>
                <a:graphicFrameLocks noChangeAspect="1"/>
              </p:cNvGraphicFramePr>
              <p:nvPr/>
            </p:nvGraphicFramePr>
            <p:xfrm>
              <a:off x="1200386" y="-5290063"/>
              <a:ext cx="2564210" cy="4598269"/>
            </p:xfrm>
            <a:graphic>
              <a:graphicData uri="http://schemas.microsoft.com/office/drawing/2017/model3d">
                <am3d:model3d r:embed="rId18">
                  <am3d:spPr>
                    <a:xfrm>
                      <a:off x="0" y="0"/>
                      <a:ext cx="2564210" cy="4598269"/>
                    </a:xfrm>
                    <a:prstGeom prst="rect">
                      <a:avLst/>
                    </a:prstGeom>
                  </am3d:spPr>
                  <am3d:camera>
                    <am3d:pos x="0" y="0" z="58929788"/>
                    <am3d:up dx="0" dy="36000000" dz="0"/>
                    <am3d:lookAt x="0" y="0" z="0"/>
                    <am3d:perspective fov="2700000"/>
                  </am3d:camera>
                  <am3d:trans>
                    <am3d:meterPerModelUnit n="25405283" d="1000000"/>
                    <am3d:preTrans dx="0" dy="-5540244" dz="-3252235"/>
                    <am3d:scale>
                      <am3d:sx n="1000000" d="1000000"/>
                      <am3d:sy n="1000000" d="1000000"/>
                      <am3d:sz n="1000000" d="1000000"/>
                    </am3d:scale>
                    <am3d:rot ax="-4706459" ay="-33542" az="-10636081"/>
                    <am3d:postTrans dx="0" dy="0" dz="0"/>
                  </am3d:trans>
                  <am3d:raster rName="Office3DRenderer" rVer="16.0.8326">
                    <am3d:blip r:embed="rId19"/>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1AE5B1B9-EA88-425E-925A-AEE78BE140C5}"/>
                  </a:ext>
                </a:extLst>
              </p:cNvPr>
              <p:cNvPicPr>
                <a:picLocks noGrp="1" noRot="1" noChangeAspect="1" noMove="1" noResize="1" noEditPoints="1" noAdjustHandles="1" noChangeArrowheads="1" noChangeShapeType="1" noCrop="1"/>
              </p:cNvPicPr>
              <p:nvPr/>
            </p:nvPicPr>
            <p:blipFill>
              <a:blip r:embed="rId20"/>
              <a:stretch>
                <a:fillRect/>
              </a:stretch>
            </p:blipFill>
            <p:spPr>
              <a:xfrm>
                <a:off x="1200386" y="-5290063"/>
                <a:ext cx="2564210" cy="4598269"/>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7" name="3D Model 46">
                <a:extLst>
                  <a:ext uri="{FF2B5EF4-FFF2-40B4-BE49-F238E27FC236}">
                    <a16:creationId xmlns:a16="http://schemas.microsoft.com/office/drawing/2014/main" id="{8B2F9434-1430-4042-8734-8824295838A3}"/>
                  </a:ext>
                </a:extLst>
              </p:cNvPr>
              <p:cNvGraphicFramePr>
                <a:graphicFrameLocks noChangeAspect="1"/>
              </p:cNvGraphicFramePr>
              <p:nvPr>
                <p:extLst>
                  <p:ext uri="{D42A27DB-BD31-4B8C-83A1-F6EECF244321}">
                    <p14:modId xmlns:p14="http://schemas.microsoft.com/office/powerpoint/2010/main" val="1120695589"/>
                  </p:ext>
                </p:extLst>
              </p:nvPr>
            </p:nvGraphicFramePr>
            <p:xfrm>
              <a:off x="2077759" y="-3800914"/>
              <a:ext cx="3373673" cy="1935426"/>
            </p:xfrm>
            <a:graphic>
              <a:graphicData uri="http://schemas.microsoft.com/office/drawing/2017/model3d">
                <am3d:model3d r:embed="rId21">
                  <am3d:spPr>
                    <a:xfrm>
                      <a:off x="0" y="0"/>
                      <a:ext cx="3373673" cy="1935426"/>
                    </a:xfrm>
                    <a:prstGeom prst="rect">
                      <a:avLst/>
                    </a:prstGeom>
                  </am3d:spPr>
                  <am3d:camera>
                    <am3d:pos x="0" y="0" z="70262799"/>
                    <am3d:up dx="0" dy="36000000" dz="0"/>
                    <am3d:lookAt x="0" y="0" z="0"/>
                    <am3d:perspective fov="2700000"/>
                  </am3d:camera>
                  <am3d:trans>
                    <am3d:meterPerModelUnit n="311954" d="1000000"/>
                    <am3d:preTrans dx="-6769633" dy="1197053" dz="4797556"/>
                    <am3d:scale>
                      <am3d:sx n="1000000" d="1000000"/>
                      <am3d:sy n="1000000" d="1000000"/>
                      <am3d:sz n="1000000" d="1000000"/>
                    </am3d:scale>
                    <am3d:rot ax="100573" ay="-713259" az="-20725"/>
                    <am3d:postTrans dx="0" dy="0" dz="0"/>
                  </am3d:trans>
                  <am3d:raster rName="Office3DRenderer" rVer="16.0.8326">
                    <am3d:blip r:embed="rId22"/>
                  </am3d:raster>
                  <am3d:objViewport viewportSz="387533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7" name="3D Model 46">
                <a:extLst>
                  <a:ext uri="{FF2B5EF4-FFF2-40B4-BE49-F238E27FC236}">
                    <a16:creationId xmlns:a16="http://schemas.microsoft.com/office/drawing/2014/main" xmlns="" id="{8B2F9434-1430-4042-8734-8824295838A3}"/>
                  </a:ext>
                </a:extLst>
              </p:cNvPr>
              <p:cNvPicPr>
                <a:picLocks noGrp="1" noRot="1" noChangeAspect="1" noMove="1" noResize="1" noEditPoints="1" noAdjustHandles="1" noChangeArrowheads="1" noChangeShapeType="1" noCrop="1"/>
              </p:cNvPicPr>
              <p:nvPr/>
            </p:nvPicPr>
            <p:blipFill>
              <a:blip r:embed="rId23"/>
              <a:stretch>
                <a:fillRect/>
              </a:stretch>
            </p:blipFill>
            <p:spPr>
              <a:xfrm>
                <a:off x="2077759" y="-3800914"/>
                <a:ext cx="3373673" cy="1935426"/>
              </a:xfrm>
              <a:prstGeom prst="rect">
                <a:avLst/>
              </a:prstGeom>
            </p:spPr>
          </p:pic>
        </mc:Fallback>
      </mc:AlternateContent>
      <p:sp>
        <p:nvSpPr>
          <p:cNvPr id="53" name="ZoneTexte 23">
            <a:extLst>
              <a:ext uri="{FF2B5EF4-FFF2-40B4-BE49-F238E27FC236}">
                <a16:creationId xmlns:a16="http://schemas.microsoft.com/office/drawing/2014/main" xmlns="" id="{96E58DEB-7DB4-4D92-8F94-4674BC2B7D46}"/>
              </a:ext>
            </a:extLst>
          </p:cNvPr>
          <p:cNvSpPr txBox="1"/>
          <p:nvPr/>
        </p:nvSpPr>
        <p:spPr>
          <a:xfrm>
            <a:off x="5029199" y="442333"/>
            <a:ext cx="6869585" cy="6771982"/>
          </a:xfrm>
          <a:prstGeom prst="rect">
            <a:avLst/>
          </a:prstGeom>
          <a:noFill/>
        </p:spPr>
        <p:txBody>
          <a:bodyPr wrap="square">
            <a:spAutoFit/>
          </a:bodyPr>
          <a:lstStyle/>
          <a:p>
            <a:pPr>
              <a:lnSpc>
                <a:spcPct val="107000"/>
              </a:lnSpc>
              <a:spcAft>
                <a:spcPts val="800"/>
              </a:spcAft>
            </a:pPr>
            <a:r>
              <a:rPr lang="en-US" kern="0" dirty="0">
                <a:solidFill>
                  <a:schemeClr val="bg1"/>
                </a:solidFill>
                <a:latin typeface="Sakkal Majalla" panose="02000000000000000000" pitchFamily="2" charset="-78"/>
                <a:cs typeface="Sakkal Majalla" panose="02000000000000000000" pitchFamily="2" charset="-78"/>
                <a:sym typeface="Arial"/>
              </a:rPr>
              <a:t>Key Features:</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 </a:t>
            </a:r>
            <a:r>
              <a:rPr lang="en-US" kern="0" dirty="0">
                <a:solidFill>
                  <a:schemeClr val="bg1"/>
                </a:solidFill>
                <a:latin typeface="Sakkal Majalla" panose="02000000000000000000" pitchFamily="2" charset="-78"/>
                <a:cs typeface="Sakkal Majalla" panose="02000000000000000000" pitchFamily="2" charset="-78"/>
                <a:sym typeface="Arial"/>
              </a:rPr>
              <a:t>Microcontroller: ATmega328P</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 </a:t>
            </a:r>
            <a:r>
              <a:rPr lang="en-US" kern="0" dirty="0">
                <a:solidFill>
                  <a:schemeClr val="bg1"/>
                </a:solidFill>
                <a:latin typeface="Sakkal Majalla" panose="02000000000000000000" pitchFamily="2" charset="-78"/>
                <a:cs typeface="Sakkal Majalla" panose="02000000000000000000" pitchFamily="2" charset="-78"/>
                <a:sym typeface="Arial"/>
              </a:rPr>
              <a:t>Operating Voltage: 5V</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 </a:t>
            </a:r>
            <a:r>
              <a:rPr lang="en-US" kern="0" dirty="0">
                <a:solidFill>
                  <a:schemeClr val="bg1"/>
                </a:solidFill>
                <a:latin typeface="Sakkal Majalla" panose="02000000000000000000" pitchFamily="2" charset="-78"/>
                <a:cs typeface="Sakkal Majalla" panose="02000000000000000000" pitchFamily="2" charset="-78"/>
                <a:sym typeface="Arial"/>
              </a:rPr>
              <a:t>Input Voltage (recommended): 7–12V</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 </a:t>
            </a:r>
            <a:r>
              <a:rPr lang="en-US" kern="0" dirty="0">
                <a:solidFill>
                  <a:schemeClr val="bg1"/>
                </a:solidFill>
                <a:latin typeface="Sakkal Majalla" panose="02000000000000000000" pitchFamily="2" charset="-78"/>
                <a:cs typeface="Sakkal Majalla" panose="02000000000000000000" pitchFamily="2" charset="-78"/>
                <a:sym typeface="Arial"/>
              </a:rPr>
              <a:t>Digital I/O Pins: 14 (6 PWM-capable)</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•Analog </a:t>
            </a:r>
            <a:r>
              <a:rPr lang="en-US" kern="0" dirty="0">
                <a:solidFill>
                  <a:schemeClr val="bg1"/>
                </a:solidFill>
                <a:latin typeface="Sakkal Majalla" panose="02000000000000000000" pitchFamily="2" charset="-78"/>
                <a:cs typeface="Sakkal Majalla" panose="02000000000000000000" pitchFamily="2" charset="-78"/>
                <a:sym typeface="Arial"/>
              </a:rPr>
              <a:t>Input Pins: 6 (A0–A5)</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 </a:t>
            </a:r>
            <a:r>
              <a:rPr lang="en-US" kern="0" dirty="0">
                <a:solidFill>
                  <a:schemeClr val="bg1"/>
                </a:solidFill>
                <a:latin typeface="Sakkal Majalla" panose="02000000000000000000" pitchFamily="2" charset="-78"/>
                <a:cs typeface="Sakkal Majalla" panose="02000000000000000000" pitchFamily="2" charset="-78"/>
                <a:sym typeface="Arial"/>
              </a:rPr>
              <a:t>Flash Memory: 32 KB</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 </a:t>
            </a:r>
            <a:r>
              <a:rPr lang="en-US" kern="0" dirty="0">
                <a:solidFill>
                  <a:schemeClr val="bg1"/>
                </a:solidFill>
                <a:latin typeface="Sakkal Majalla" panose="02000000000000000000" pitchFamily="2" charset="-78"/>
                <a:cs typeface="Sakkal Majalla" panose="02000000000000000000" pitchFamily="2" charset="-78"/>
                <a:sym typeface="Arial"/>
              </a:rPr>
              <a:t>SRAM: 2 KB</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•Clock </a:t>
            </a:r>
            <a:r>
              <a:rPr lang="en-US" kern="0" dirty="0">
                <a:solidFill>
                  <a:schemeClr val="bg1"/>
                </a:solidFill>
                <a:latin typeface="Sakkal Majalla" panose="02000000000000000000" pitchFamily="2" charset="-78"/>
                <a:cs typeface="Sakkal Majalla" panose="02000000000000000000" pitchFamily="2" charset="-78"/>
                <a:sym typeface="Arial"/>
              </a:rPr>
              <a:t>Speed: 16 MHz</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 </a:t>
            </a:r>
            <a:r>
              <a:rPr lang="en-US" kern="0" dirty="0">
                <a:solidFill>
                  <a:schemeClr val="bg1"/>
                </a:solidFill>
                <a:latin typeface="Sakkal Majalla" panose="02000000000000000000" pitchFamily="2" charset="-78"/>
                <a:cs typeface="Sakkal Majalla" panose="02000000000000000000" pitchFamily="2" charset="-78"/>
                <a:sym typeface="Arial"/>
              </a:rPr>
              <a:t>Communication: USB, UART (Serial), I2C, SPI</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•Programming</a:t>
            </a:r>
            <a:r>
              <a:rPr lang="en-US" kern="0" dirty="0">
                <a:solidFill>
                  <a:schemeClr val="bg1"/>
                </a:solidFill>
                <a:latin typeface="Sakkal Majalla" panose="02000000000000000000" pitchFamily="2" charset="-78"/>
                <a:cs typeface="Sakkal Majalla" panose="02000000000000000000" pitchFamily="2" charset="-78"/>
                <a:sym typeface="Arial"/>
              </a:rPr>
              <a:t>: via Arduino IDE through USB cable</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________________________________________</a:t>
            </a:r>
            <a:endParaRPr lang="en-US" kern="0" dirty="0">
              <a:solidFill>
                <a:schemeClr val="bg1"/>
              </a:solidFill>
              <a:latin typeface="Sakkal Majalla" panose="02000000000000000000" pitchFamily="2" charset="-78"/>
              <a:cs typeface="Sakkal Majalla" panose="02000000000000000000" pitchFamily="2" charset="-78"/>
              <a:sym typeface="Arial"/>
            </a:endParaRP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Uses:</a:t>
            </a:r>
            <a:r>
              <a:rPr lang="ar-SA" kern="0" dirty="0" smtClean="0">
                <a:solidFill>
                  <a:schemeClr val="bg1"/>
                </a:solidFill>
                <a:latin typeface="Sakkal Majalla" panose="02000000000000000000" pitchFamily="2" charset="-78"/>
                <a:cs typeface="Sakkal Majalla" panose="02000000000000000000" pitchFamily="2" charset="-78"/>
                <a:sym typeface="Arial"/>
              </a:rPr>
              <a:t>       </a:t>
            </a:r>
            <a:r>
              <a:rPr lang="en-US" kern="0" dirty="0" smtClean="0">
                <a:solidFill>
                  <a:schemeClr val="bg1"/>
                </a:solidFill>
                <a:latin typeface="Sakkal Majalla" panose="02000000000000000000" pitchFamily="2" charset="-78"/>
                <a:cs typeface="Sakkal Majalla" panose="02000000000000000000" pitchFamily="2" charset="-78"/>
                <a:sym typeface="Arial"/>
              </a:rPr>
              <a:t>•</a:t>
            </a:r>
            <a:r>
              <a:rPr lang="en-US" kern="0" dirty="0">
                <a:solidFill>
                  <a:schemeClr val="bg1"/>
                </a:solidFill>
                <a:latin typeface="Sakkal Majalla" panose="02000000000000000000" pitchFamily="2" charset="-78"/>
                <a:cs typeface="Sakkal Majalla" panose="02000000000000000000" pitchFamily="2" charset="-78"/>
                <a:sym typeface="Arial"/>
              </a:rPr>
              <a:t>	Transmitting wireless data </a:t>
            </a:r>
            <a:r>
              <a:rPr lang="en-US" kern="0" dirty="0" smtClean="0">
                <a:solidFill>
                  <a:schemeClr val="bg1"/>
                </a:solidFill>
                <a:latin typeface="Sakkal Majalla" panose="02000000000000000000" pitchFamily="2" charset="-78"/>
                <a:cs typeface="Sakkal Majalla" panose="02000000000000000000" pitchFamily="2" charset="-78"/>
                <a:sym typeface="Arial"/>
              </a:rPr>
              <a:t>nRF24L01 </a:t>
            </a:r>
            <a:r>
              <a:rPr lang="en-US" kern="0" dirty="0">
                <a:solidFill>
                  <a:schemeClr val="bg1"/>
                </a:solidFill>
                <a:latin typeface="Sakkal Majalla" panose="02000000000000000000" pitchFamily="2" charset="-78"/>
                <a:cs typeface="Sakkal Majalla" panose="02000000000000000000" pitchFamily="2" charset="-78"/>
                <a:sym typeface="Arial"/>
              </a:rPr>
              <a:t>module</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•Reading </a:t>
            </a:r>
            <a:r>
              <a:rPr lang="en-US" kern="0" dirty="0">
                <a:solidFill>
                  <a:schemeClr val="bg1"/>
                </a:solidFill>
                <a:latin typeface="Sakkal Majalla" panose="02000000000000000000" pitchFamily="2" charset="-78"/>
                <a:cs typeface="Sakkal Majalla" panose="02000000000000000000" pitchFamily="2" charset="-78"/>
                <a:sym typeface="Arial"/>
              </a:rPr>
              <a:t>sensors</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•Serial </a:t>
            </a:r>
            <a:r>
              <a:rPr lang="en-US" kern="0" dirty="0">
                <a:solidFill>
                  <a:schemeClr val="bg1"/>
                </a:solidFill>
                <a:latin typeface="Sakkal Majalla" panose="02000000000000000000" pitchFamily="2" charset="-78"/>
                <a:cs typeface="Sakkal Majalla" panose="02000000000000000000" pitchFamily="2" charset="-78"/>
                <a:sym typeface="Arial"/>
              </a:rPr>
              <a:t>communication with other boards (like Mega, Raspberry Pi, or PLC)</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•Displaying </a:t>
            </a:r>
            <a:r>
              <a:rPr lang="en-US" kern="0" dirty="0">
                <a:solidFill>
                  <a:schemeClr val="bg1"/>
                </a:solidFill>
                <a:latin typeface="Sakkal Majalla" panose="02000000000000000000" pitchFamily="2" charset="-78"/>
                <a:cs typeface="Sakkal Majalla" panose="02000000000000000000" pitchFamily="2" charset="-78"/>
                <a:sym typeface="Arial"/>
              </a:rPr>
              <a:t>data on LCDs</a:t>
            </a:r>
          </a:p>
          <a:p>
            <a:pPr>
              <a:lnSpc>
                <a:spcPct val="107000"/>
              </a:lnSpc>
              <a:spcAft>
                <a:spcPts val="800"/>
              </a:spcAft>
            </a:pPr>
            <a:r>
              <a:rPr lang="en-US" kern="0" dirty="0" smtClean="0">
                <a:solidFill>
                  <a:schemeClr val="bg1"/>
                </a:solidFill>
                <a:latin typeface="Sakkal Majalla" panose="02000000000000000000" pitchFamily="2" charset="-78"/>
                <a:cs typeface="Sakkal Majalla" panose="02000000000000000000" pitchFamily="2" charset="-78"/>
                <a:sym typeface="Arial"/>
              </a:rPr>
              <a:t>)</a:t>
            </a:r>
            <a:endParaRPr lang="en-US" kern="0" dirty="0">
              <a:solidFill>
                <a:schemeClr val="bg1"/>
              </a:solidFill>
              <a:latin typeface="Sakkal Majalla" panose="02000000000000000000" pitchFamily="2" charset="-78"/>
              <a:cs typeface="Sakkal Majalla" panose="02000000000000000000" pitchFamily="2" charset="-78"/>
              <a:sym typeface="Arial"/>
            </a:endParaRPr>
          </a:p>
        </p:txBody>
      </p:sp>
      <p:sp>
        <p:nvSpPr>
          <p:cNvPr id="54" name="ZoneTexte 23">
            <a:extLst>
              <a:ext uri="{FF2B5EF4-FFF2-40B4-BE49-F238E27FC236}">
                <a16:creationId xmlns:a16="http://schemas.microsoft.com/office/drawing/2014/main" xmlns="" id="{C6712180-9E02-4E38-A51A-0E07E3B2293F}"/>
              </a:ext>
            </a:extLst>
          </p:cNvPr>
          <p:cNvSpPr txBox="1"/>
          <p:nvPr/>
        </p:nvSpPr>
        <p:spPr>
          <a:xfrm>
            <a:off x="3704387" y="112902"/>
            <a:ext cx="6102299" cy="523220"/>
          </a:xfrm>
          <a:prstGeom prst="rect">
            <a:avLst/>
          </a:prstGeom>
          <a:noFill/>
        </p:spPr>
        <p:txBody>
          <a:bodyPr wrap="square">
            <a:spAutoFit/>
          </a:bodyPr>
          <a:lstStyle/>
          <a:p>
            <a:pPr lvl="0" algn="ctr" defTabSz="1219170" rtl="1">
              <a:buClr>
                <a:srgbClr val="000000"/>
              </a:buClr>
            </a:pPr>
            <a:r>
              <a:rPr lang="en-US" sz="2800" b="1" dirty="0">
                <a:solidFill>
                  <a:schemeClr val="bg1"/>
                </a:solidFill>
                <a:latin typeface="Times New Roman" panose="02020603050405020304" pitchFamily="18" charset="0"/>
                <a:ea typeface="Times New Roman" panose="02020603050405020304" pitchFamily="18" charset="0"/>
              </a:rPr>
              <a:t>Arduino Uno</a:t>
            </a:r>
            <a:r>
              <a:rPr lang="en-US" sz="2800" dirty="0">
                <a:solidFill>
                  <a:schemeClr val="bg1"/>
                </a:solidFill>
                <a:latin typeface="Times New Roman" panose="02020603050405020304" pitchFamily="18" charset="0"/>
                <a:ea typeface="Arial" panose="020B0604020202020204" pitchFamily="34" charset="0"/>
              </a:rPr>
              <a:t> </a:t>
            </a:r>
            <a:endParaRPr lang="en-US" sz="28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58" name="3D Model 57">
                <a:extLst>
                  <a:ext uri="{FF2B5EF4-FFF2-40B4-BE49-F238E27FC236}">
                    <a16:creationId xmlns:a16="http://schemas.microsoft.com/office/drawing/2014/main" id="{5EC707E8-4430-40D1-B94C-F782AD4EDCA1}"/>
                  </a:ext>
                </a:extLst>
              </p:cNvPr>
              <p:cNvGraphicFramePr>
                <a:graphicFrameLocks noChangeAspect="1"/>
              </p:cNvGraphicFramePr>
              <p:nvPr>
                <p:extLst>
                  <p:ext uri="{D42A27DB-BD31-4B8C-83A1-F6EECF244321}">
                    <p14:modId xmlns:p14="http://schemas.microsoft.com/office/powerpoint/2010/main" val="1911086174"/>
                  </p:ext>
                </p:extLst>
              </p:nvPr>
            </p:nvGraphicFramePr>
            <p:xfrm>
              <a:off x="1665558" y="6606835"/>
              <a:ext cx="3901296" cy="2294192"/>
            </p:xfrm>
            <a:graphic>
              <a:graphicData uri="http://schemas.microsoft.com/office/drawing/2017/model3d">
                <am3d:model3d r:embed="rId25">
                  <am3d:spPr>
                    <a:xfrm>
                      <a:off x="0" y="0"/>
                      <a:ext cx="3901296" cy="2294192"/>
                    </a:xfrm>
                    <a:prstGeom prst="rect">
                      <a:avLst/>
                    </a:prstGeom>
                  </am3d:spPr>
                  <am3d:camera>
                    <am3d:pos x="0" y="0" z="59853137"/>
                    <am3d:up dx="0" dy="36000000" dz="0"/>
                    <am3d:lookAt x="0" y="0" z="0"/>
                    <am3d:perspective fov="2700000"/>
                  </am3d:camera>
                  <am3d:trans>
                    <am3d:meterPerModelUnit n="118541" d="1000000"/>
                    <am3d:preTrans dx="-765941" dy="-5085446" dz="-2326596"/>
                    <am3d:scale>
                      <am3d:sx n="1000000" d="1000000"/>
                      <am3d:sy n="1000000" d="1000000"/>
                      <am3d:sz n="1000000" d="1000000"/>
                    </am3d:scale>
                    <am3d:rot ax="1267441" ay="3182749" az="1029445"/>
                    <am3d:postTrans dx="0" dy="0" dz="0"/>
                  </am3d:trans>
                  <am3d:raster rName="Office3DRenderer" rVer="16.0.8326">
                    <am3d:blip r:embed="rId26"/>
                  </am3d:raster>
                  <am3d:objViewport viewportSz="413650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8" name="3D Model 57">
                <a:extLst>
                  <a:ext uri="{FF2B5EF4-FFF2-40B4-BE49-F238E27FC236}">
                    <a16:creationId xmlns:a16="http://schemas.microsoft.com/office/drawing/2014/main" xmlns="" id="{5EC707E8-4430-40D1-B94C-F782AD4EDCA1}"/>
                  </a:ext>
                </a:extLst>
              </p:cNvPr>
              <p:cNvPicPr>
                <a:picLocks noGrp="1" noRot="1" noChangeAspect="1" noMove="1" noResize="1" noEditPoints="1" noAdjustHandles="1" noChangeArrowheads="1" noChangeShapeType="1" noCrop="1"/>
              </p:cNvPicPr>
              <p:nvPr/>
            </p:nvPicPr>
            <p:blipFill>
              <a:blip r:embed="rId27"/>
              <a:stretch>
                <a:fillRect/>
              </a:stretch>
            </p:blipFill>
            <p:spPr>
              <a:xfrm>
                <a:off x="1665558" y="6606835"/>
                <a:ext cx="3901296" cy="2294192"/>
              </a:xfrm>
              <a:prstGeom prst="rect">
                <a:avLst/>
              </a:prstGeom>
            </p:spPr>
          </p:pic>
        </mc:Fallback>
      </mc:AlternateContent>
      <p:pic>
        <p:nvPicPr>
          <p:cNvPr id="56" name="3D Model 23">
            <a:extLst>
              <a:ext uri="{FF2B5EF4-FFF2-40B4-BE49-F238E27FC236}">
                <a16:creationId xmlns:a16="http://schemas.microsoft.com/office/drawing/2014/main" xmlns="" xmlns:mc="http://schemas.openxmlformats.org/markup-compatibility/2006" id="{E8447F76-E04B-4BC5-9C63-1A087198ED63}"/>
              </a:ext>
            </a:extLst>
          </p:cNvPr>
          <p:cNvPicPr>
            <a:picLocks noGrp="1" noRot="1" noChangeAspect="1" noMove="1" noResize="1" noEditPoints="1" noAdjustHandles="1" noChangeArrowheads="1" noChangeShapeType="1" noCrop="1"/>
          </p:cNvPicPr>
          <p:nvPr/>
        </p:nvPicPr>
        <p:blipFill>
          <a:blip r:embed="rId28"/>
          <a:stretch>
            <a:fillRect/>
          </a:stretch>
        </p:blipFill>
        <p:spPr>
          <a:xfrm>
            <a:off x="2106117" y="670070"/>
            <a:ext cx="3710410" cy="3780685"/>
          </a:xfrm>
          <a:prstGeom prst="rect">
            <a:avLst/>
          </a:prstGeom>
        </p:spPr>
      </p:pic>
      <p:pic>
        <p:nvPicPr>
          <p:cNvPr id="46" name="Picture 45"/>
          <p:cNvPicPr>
            <a:picLocks noChangeAspect="1"/>
          </p:cNvPicPr>
          <p:nvPr/>
        </p:nvPicPr>
        <p:blipFill>
          <a:blip r:embed="rId29" cstate="print">
            <a:extLst>
              <a:ext uri="{28A0092B-C50C-407E-A947-70E740481C1C}">
                <a14:useLocalDpi xmlns:a14="http://schemas.microsoft.com/office/drawing/2010/main" val="0"/>
              </a:ext>
            </a:extLst>
          </a:blip>
          <a:stretch>
            <a:fillRect/>
          </a:stretch>
        </p:blipFill>
        <p:spPr>
          <a:xfrm>
            <a:off x="-188115" y="4368595"/>
            <a:ext cx="3983157" cy="2655438"/>
          </a:xfrm>
          <a:prstGeom prst="rect">
            <a:avLst/>
          </a:prstGeom>
        </p:spPr>
      </p:pic>
    </p:spTree>
    <p:extLst>
      <p:ext uri="{BB962C8B-B14F-4D97-AF65-F5344CB8AC3E}">
        <p14:creationId xmlns:p14="http://schemas.microsoft.com/office/powerpoint/2010/main" val="423649153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randombar(horizontal)">
                                      <p:cBhvr>
                                        <p:cTn id="7" dur="500"/>
                                        <p:tgtEl>
                                          <p:spTgt spid="5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4"/>
                                        </p:tgtEl>
                                        <p:attrNameLst>
                                          <p:attrName>style.visibility</p:attrName>
                                        </p:attrNameLst>
                                      </p:cBhvr>
                                      <p:to>
                                        <p:strVal val="visible"/>
                                      </p:to>
                                    </p:set>
                                    <p:animEffect transition="in" filter="randombar(horizontal)">
                                      <p:cBhvr>
                                        <p:cTn id="10"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922930" y="2237717"/>
            <a:ext cx="5661010" cy="2852256"/>
          </a:xfrm>
          <a:prstGeom prst="rect">
            <a:avLst/>
          </a:prstGeom>
          <a:noFill/>
        </p:spPr>
        <p:txBody>
          <a:bodyPr wrap="square">
            <a:spAutoFit/>
          </a:bodyPr>
          <a:lstStyle/>
          <a:p>
            <a:pPr>
              <a:lnSpc>
                <a:spcPct val="107000"/>
              </a:lnSpc>
              <a:spcAft>
                <a:spcPts val="800"/>
              </a:spcAft>
            </a:pPr>
            <a:r>
              <a:rPr lang="en-GB" sz="2400" b="1"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a:t>
            </a:r>
            <a:r>
              <a:rPr lang="en-GB"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Function: Central processing unit, used to display and </a:t>
            </a:r>
            <a:r>
              <a:rPr lang="en-GB" sz="2000" dirty="0" err="1">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analyze</a:t>
            </a:r>
            <a:r>
              <a:rPr lang="en-GB"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data on a graphical interface.</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Features: Wi-Fi support, small size, and Linux operating system.</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Programming: Python – used to display data on a website or graphical dashboard.</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Typical operating voltage: 5V via Micro-USB port</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20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pl-PL" sz="2800" kern="0" dirty="0">
                <a:solidFill>
                  <a:srgbClr val="FFFFFF"/>
                </a:solidFill>
                <a:latin typeface="Sakkal Majalla" panose="02000000000000000000" pitchFamily="2" charset="-78"/>
                <a:cs typeface="Sakkal Majalla" panose="02000000000000000000" pitchFamily="2" charset="-78"/>
                <a:sym typeface="Arial"/>
              </a:rPr>
              <a:t>2.Raspberry Pi Zero W:</a:t>
            </a:r>
            <a:endParaRPr lang="en-US" sz="2800" kern="0" dirty="0">
              <a:solidFill>
                <a:srgbClr val="FFFFFF"/>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extLst>
                  <p:ext uri="{D42A27DB-BD31-4B8C-83A1-F6EECF244321}">
                    <p14:modId xmlns:p14="http://schemas.microsoft.com/office/powerpoint/2010/main" val="1033208054"/>
                  </p:ext>
                </p:extLst>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extLst>
                  <p:ext uri="{D42A27DB-BD31-4B8C-83A1-F6EECF244321}">
                    <p14:modId xmlns:p14="http://schemas.microsoft.com/office/powerpoint/2010/main" val="3393543704"/>
                  </p:ext>
                </p:extLst>
              </p:nvPr>
            </p:nvGraphicFramePr>
            <p:xfrm>
              <a:off x="1539725" y="2016092"/>
              <a:ext cx="4822842" cy="2607263"/>
            </p:xfrm>
            <a:graphic>
              <a:graphicData uri="http://schemas.microsoft.com/office/drawing/2017/model3d">
                <am3d:model3d r:embed="rId15">
                  <am3d:spPr>
                    <a:xfrm>
                      <a:off x="0" y="0"/>
                      <a:ext cx="4822842" cy="2607263"/>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528387" ay="1832044" az="270024"/>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539725" y="2016092"/>
                <a:ext cx="4822842" cy="2607263"/>
              </a:xfrm>
              <a:prstGeom prst="rect">
                <a:avLst/>
              </a:prstGeom>
            </p:spPr>
          </p:pic>
        </mc:Fallback>
      </mc:AlternateContent>
    </p:spTree>
    <p:extLst>
      <p:ext uri="{BB962C8B-B14F-4D97-AF65-F5344CB8AC3E}">
        <p14:creationId xmlns:p14="http://schemas.microsoft.com/office/powerpoint/2010/main" val="376714559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6024715" y="1983824"/>
            <a:ext cx="5661010" cy="3950312"/>
          </a:xfrm>
          <a:prstGeom prst="rect">
            <a:avLst/>
          </a:prstGeom>
          <a:noFill/>
        </p:spPr>
        <p:txBody>
          <a:bodyPr wrap="square">
            <a:spAutoFit/>
          </a:bodyPr>
          <a:lstStyle/>
          <a:p>
            <a:pPr>
              <a:lnSpc>
                <a:spcPct val="107000"/>
              </a:lnSpc>
              <a:spcAft>
                <a:spcPts val="800"/>
              </a:spcAft>
            </a:pPr>
            <a:r>
              <a:rPr lang="en-GB" sz="2400" b="1">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Function</a:t>
            </a:r>
            <a:r>
              <a:rPr lang="en-GB" sz="2800" b="1">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a:t>
            </a:r>
            <a:endParaRPr lang="en-US">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40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Measures atmospheric pressure and altitude.</a:t>
            </a:r>
            <a:endParaRPr lang="en-US">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40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Measures temperature and humidity.</a:t>
            </a:r>
            <a:endParaRPr lang="en-US">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40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Accuracy: More accurate than the DHT11.</a:t>
            </a:r>
            <a:endParaRPr lang="en-US">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40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Programming: DHT library for Arduino.</a:t>
            </a:r>
            <a:endParaRPr lang="en-US">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40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Operating voltage: 5V.</a:t>
            </a:r>
            <a:endParaRPr lang="en-US">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GB" sz="240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Communication: I2C or SPI.</a:t>
            </a:r>
            <a:endParaRPr lang="en-US">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20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it-IT" sz="2800" kern="0" dirty="0">
                <a:solidFill>
                  <a:srgbClr val="FFFFFF"/>
                </a:solidFill>
                <a:latin typeface="Sakkal Majalla" panose="02000000000000000000" pitchFamily="2" charset="-78"/>
                <a:cs typeface="Sakkal Majalla" panose="02000000000000000000" pitchFamily="2" charset="-78"/>
                <a:sym typeface="Arial"/>
              </a:rPr>
              <a:t>3.BMP280 Sensor (Pressure &amp; Altitude)</a:t>
            </a:r>
            <a:endParaRPr lang="en-US" sz="2800" kern="0" dirty="0">
              <a:solidFill>
                <a:srgbClr val="FFFFFF"/>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extLst>
                  <p:ext uri="{D42A27DB-BD31-4B8C-83A1-F6EECF244321}">
                    <p14:modId xmlns:p14="http://schemas.microsoft.com/office/powerpoint/2010/main" val="3376164369"/>
                  </p:ext>
                </p:extLst>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p:pic>
        <p:nvPicPr>
          <p:cNvPr id="50" name="Picture 49" descr="af70b6b3-bf64-414b-9ae3-7275a45ea8a3">
            <a:extLst>
              <a:ext uri="{FF2B5EF4-FFF2-40B4-BE49-F238E27FC236}">
                <a16:creationId xmlns:a16="http://schemas.microsoft.com/office/drawing/2014/main" xmlns="" id="{8BCD11D3-7ADA-46FD-AC60-B90308EE77A7}"/>
              </a:ext>
            </a:extLst>
          </p:cNvPr>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2698930" y="2334115"/>
            <a:ext cx="2897975" cy="2951027"/>
          </a:xfrm>
          <a:prstGeom prst="rect">
            <a:avLst/>
          </a:prstGeom>
          <a:noFill/>
          <a:ln>
            <a:noFill/>
          </a:ln>
        </p:spPr>
      </p:pic>
    </p:spTree>
    <p:extLst>
      <p:ext uri="{BB962C8B-B14F-4D97-AF65-F5344CB8AC3E}">
        <p14:creationId xmlns:p14="http://schemas.microsoft.com/office/powerpoint/2010/main" val="19358180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par>
                                <p:cTn id="11" presetID="14" presetClass="entr" presetSubtype="10" fill="hold" nodeType="with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randombar(horizontal)">
                                      <p:cBhvr>
                                        <p:cTn id="13"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2684812" y="2820748"/>
            <a:ext cx="3955056" cy="1994392"/>
          </a:xfrm>
          <a:prstGeom prst="rect">
            <a:avLst/>
          </a:prstGeom>
          <a:noFill/>
        </p:spPr>
        <p:txBody>
          <a:bodyPr wrap="square">
            <a:spAutoFit/>
          </a:bodyPr>
          <a:lstStyle/>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Function: Rain sensor.</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Programming: Reading the analog value and converting it to a rain/no rain state.</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Operating voltage: 5V</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1589774" y="1621417"/>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it-IT" sz="2800" kern="0" dirty="0">
                <a:solidFill>
                  <a:srgbClr val="FFFFFF"/>
                </a:solidFill>
                <a:latin typeface="Sakkal Majalla" panose="02000000000000000000" pitchFamily="2" charset="-78"/>
                <a:cs typeface="Sakkal Majalla" panose="02000000000000000000" pitchFamily="2" charset="-78"/>
                <a:sym typeface="Arial"/>
              </a:rPr>
              <a:t>4. MH-RD Rain drop Sensor Module</a:t>
            </a:r>
            <a:endParaRPr lang="en-US" sz="2800" kern="0" dirty="0">
              <a:solidFill>
                <a:srgbClr val="FFFFFF"/>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p:pic>
        <p:nvPicPr>
          <p:cNvPr id="53" name="Picture 52">
            <a:extLst>
              <a:ext uri="{FF2B5EF4-FFF2-40B4-BE49-F238E27FC236}">
                <a16:creationId xmlns:a16="http://schemas.microsoft.com/office/drawing/2014/main" xmlns="" id="{6D2EBE40-F3C0-4DDA-BAB5-C5FEF7B743C2}"/>
              </a:ext>
            </a:extLst>
          </p:cNvPr>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6944806" y="1906644"/>
            <a:ext cx="3220138" cy="2829285"/>
          </a:xfrm>
          <a:prstGeom prst="rect">
            <a:avLst/>
          </a:prstGeom>
          <a:noFill/>
          <a:ln>
            <a:noFill/>
          </a:ln>
        </p:spPr>
      </p:pic>
    </p:spTree>
    <p:extLst>
      <p:ext uri="{BB962C8B-B14F-4D97-AF65-F5344CB8AC3E}">
        <p14:creationId xmlns:p14="http://schemas.microsoft.com/office/powerpoint/2010/main" val="121490708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par>
                                <p:cTn id="11" presetID="16" presetClass="entr" presetSubtype="21" fill="hold" nodeType="withEffect">
                                  <p:stCondLst>
                                    <p:cond delay="0"/>
                                  </p:stCondLst>
                                  <p:childTnLst>
                                    <p:set>
                                      <p:cBhvr>
                                        <p:cTn id="12" dur="1" fill="hold">
                                          <p:stCondLst>
                                            <p:cond delay="0"/>
                                          </p:stCondLst>
                                        </p:cTn>
                                        <p:tgtEl>
                                          <p:spTgt spid="53"/>
                                        </p:tgtEl>
                                        <p:attrNameLst>
                                          <p:attrName>style.visibility</p:attrName>
                                        </p:attrNameLst>
                                      </p:cBhvr>
                                      <p:to>
                                        <p:strVal val="visible"/>
                                      </p:to>
                                    </p:set>
                                    <p:animEffect transition="in" filter="barn(inVertical)">
                                      <p:cBhvr>
                                        <p:cTn id="13"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2314733" y="2845096"/>
            <a:ext cx="3955056" cy="2755626"/>
          </a:xfrm>
          <a:prstGeom prst="rect">
            <a:avLst/>
          </a:prstGeom>
          <a:noFill/>
        </p:spPr>
        <p:txBody>
          <a:bodyPr wrap="square">
            <a:spAutoFit/>
          </a:bodyPr>
          <a:lstStyle/>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Function: Measuring wind speed and direction.</a:t>
            </a: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Type: Typically analog or digital sensors based on magnetic pulses.</a:t>
            </a: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Programming: Calculating the time between pulses or reading the voltage.</a:t>
            </a: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Operating voltage: </a:t>
            </a:r>
            <a:r>
              <a:rPr lang="en-US" sz="20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24V</a:t>
            </a:r>
            <a:endPar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1903853" y="1507467"/>
            <a:ext cx="4604081" cy="1384995"/>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Wind Speed and Direction Sensors\ Anemometer and WindVane.5</a:t>
            </a: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p:pic>
        <p:nvPicPr>
          <p:cNvPr id="50" name="Picture 49" descr="76e2b8f7-ad3a-4392-aa1c-bc26299d0df6">
            <a:extLst>
              <a:ext uri="{FF2B5EF4-FFF2-40B4-BE49-F238E27FC236}">
                <a16:creationId xmlns:a16="http://schemas.microsoft.com/office/drawing/2014/main" xmlns="" id="{6B1025B9-8681-4340-8766-A81C52745D7B}"/>
              </a:ext>
            </a:extLst>
          </p:cNvPr>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6935040" y="2148137"/>
            <a:ext cx="2667000" cy="2514600"/>
          </a:xfrm>
          <a:prstGeom prst="rect">
            <a:avLst/>
          </a:prstGeom>
          <a:noFill/>
          <a:ln>
            <a:noFill/>
          </a:ln>
        </p:spPr>
      </p:pic>
    </p:spTree>
    <p:extLst>
      <p:ext uri="{BB962C8B-B14F-4D97-AF65-F5344CB8AC3E}">
        <p14:creationId xmlns:p14="http://schemas.microsoft.com/office/powerpoint/2010/main" val="205286831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par>
                                <p:cTn id="11" presetID="14" presetClass="entr" presetSubtype="10" fill="hold" nodeType="with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randombar(horizontal)">
                                      <p:cBhvr>
                                        <p:cTn id="13"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547122" y="2382780"/>
            <a:ext cx="5661010" cy="1251818"/>
          </a:xfrm>
          <a:prstGeom prst="rect">
            <a:avLst/>
          </a:prstGeom>
          <a:noFill/>
        </p:spPr>
        <p:txBody>
          <a:bodyPr wrap="square">
            <a:spAutoFit/>
          </a:bodyPr>
          <a:lstStyle/>
          <a:p>
            <a:pPr>
              <a:lnSpc>
                <a:spcPct val="107000"/>
              </a:lnSpc>
              <a:spcAft>
                <a:spcPts val="800"/>
              </a:spcAft>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b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br>
            <a:endParaRPr lang="en-US" sz="11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ar-SA"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1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6" name="3D Model 45">
                <a:extLst>
                  <a:ext uri="{FF2B5EF4-FFF2-40B4-BE49-F238E27FC236}">
                    <a16:creationId xmlns:a16="http://schemas.microsoft.com/office/drawing/2014/main" id="{CEE04106-DBD1-4CFE-A52E-352BD9F4924F}"/>
                  </a:ext>
                </a:extLst>
              </p:cNvPr>
              <p:cNvGraphicFramePr>
                <a:graphicFrameLocks noChangeAspect="1"/>
              </p:cNvGraphicFramePr>
              <p:nvPr>
                <p:extLst>
                  <p:ext uri="{D42A27DB-BD31-4B8C-83A1-F6EECF244321}">
                    <p14:modId xmlns:p14="http://schemas.microsoft.com/office/powerpoint/2010/main" val="382458165"/>
                  </p:ext>
                </p:extLst>
              </p:nvPr>
            </p:nvGraphicFramePr>
            <p:xfrm>
              <a:off x="7598621" y="-5274100"/>
              <a:ext cx="1896616" cy="4847275"/>
            </p:xfrm>
            <a:graphic>
              <a:graphicData uri="http://schemas.microsoft.com/office/drawing/2017/model3d">
                <am3d:model3d r:embed="rId6">
                  <am3d:spPr>
                    <a:xfrm>
                      <a:off x="0" y="0"/>
                      <a:ext cx="1896616" cy="4847275"/>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489623" ay="1453706" az="-10672335"/>
                    <am3d:postTrans dx="0" dy="0" dz="0"/>
                  </am3d:trans>
                  <am3d:raster rName="Office3DRenderer" rVer="16.0.8326">
                    <am3d:blip r:embed="rId7"/>
                  </am3d:raster>
                  <am3d:objViewport viewportSz="541866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6" name="3D Model 45">
                <a:extLst>
                  <a:ext uri="{FF2B5EF4-FFF2-40B4-BE49-F238E27FC236}">
                    <a16:creationId xmlns:a16="http://schemas.microsoft.com/office/drawing/2014/main" xmlns="" id="{CEE04106-DBD1-4CFE-A52E-352BD9F4924F}"/>
                  </a:ext>
                </a:extLst>
              </p:cNvPr>
              <p:cNvPicPr>
                <a:picLocks noGrp="1" noRot="1" noChangeAspect="1" noMove="1" noResize="1" noEditPoints="1" noAdjustHandles="1" noChangeArrowheads="1" noChangeShapeType="1" noCrop="1"/>
              </p:cNvPicPr>
              <p:nvPr/>
            </p:nvPicPr>
            <p:blipFill>
              <a:blip r:embed="rId8"/>
              <a:stretch>
                <a:fillRect/>
              </a:stretch>
            </p:blipFill>
            <p:spPr>
              <a:xfrm>
                <a:off x="7598621" y="-5274100"/>
                <a:ext cx="1896616" cy="4847275"/>
              </a:xfrm>
              <a:prstGeom prst="rect">
                <a:avLst/>
              </a:prstGeom>
            </p:spPr>
          </p:pic>
        </mc:Fallback>
      </mc:AlternateContent>
      <p:pic>
        <p:nvPicPr>
          <p:cNvPr id="2" name="Picture 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089586" y="3911982"/>
            <a:ext cx="4963295" cy="3308863"/>
          </a:xfrm>
          <a:prstGeom prst="rect">
            <a:avLst/>
          </a:prstGeom>
        </p:spPr>
      </p:pic>
      <p:sp>
        <p:nvSpPr>
          <p:cNvPr id="24" name="Rectangle 23"/>
          <p:cNvSpPr/>
          <p:nvPr/>
        </p:nvSpPr>
        <p:spPr>
          <a:xfrm>
            <a:off x="2054595" y="2276022"/>
            <a:ext cx="7413651" cy="3075522"/>
          </a:xfrm>
          <a:prstGeom prst="rect">
            <a:avLst/>
          </a:prstGeom>
        </p:spPr>
        <p:txBody>
          <a:bodyPr wrap="square">
            <a:spAutoFit/>
          </a:bodyPr>
          <a:lstStyle/>
          <a:p>
            <a:pPr marL="6350" indent="-6350">
              <a:lnSpc>
                <a:spcPct val="111000"/>
              </a:lnSpc>
              <a:spcAft>
                <a:spcPts val="25"/>
              </a:spcAft>
            </a:pPr>
            <a:r>
              <a:rPr lang="en-US"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Voltage Converter </a:t>
            </a:r>
            <a:r>
              <a:rPr lang="en-US"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XY-ITOV-4</a:t>
            </a:r>
            <a:r>
              <a:rPr lang="en-US" dirty="0">
                <a:solidFill>
                  <a:schemeClr val="bg1"/>
                </a:solidFill>
                <a:latin typeface="Times New Roman" panose="02020603050405020304" pitchFamily="18" charset="0"/>
                <a:ea typeface="Arial" panose="020B0604020202020204" pitchFamily="34" charset="0"/>
                <a:cs typeface="Times New Roman" panose="02020603050405020304" pitchFamily="18" charset="0"/>
              </a:rPr>
              <a:t> </a:t>
            </a:r>
            <a:r>
              <a:rPr lang="en-US"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US" dirty="0">
              <a:solidFill>
                <a:schemeClr val="bg1"/>
              </a:solidFill>
              <a:latin typeface="Times New Roman" panose="02020603050405020304" pitchFamily="18" charset="0"/>
              <a:ea typeface="Times New Roman" panose="02020603050405020304" pitchFamily="18" charset="0"/>
            </a:endParaRPr>
          </a:p>
          <a:p>
            <a:pPr marL="6350" indent="-6350">
              <a:lnSpc>
                <a:spcPct val="111000"/>
              </a:lnSpc>
              <a:spcAft>
                <a:spcPts val="25"/>
              </a:spcAft>
            </a:pPr>
            <a:r>
              <a:rPr lang="ar-SA"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US" dirty="0">
              <a:solidFill>
                <a:schemeClr val="bg1"/>
              </a:solidFill>
              <a:latin typeface="Times New Roman" panose="02020603050405020304" pitchFamily="18" charset="0"/>
              <a:ea typeface="Times New Roman" panose="02020603050405020304" pitchFamily="18" charset="0"/>
            </a:endParaRPr>
          </a:p>
          <a:p>
            <a:pPr marL="6350" indent="-6350">
              <a:lnSpc>
                <a:spcPct val="111000"/>
              </a:lnSpc>
              <a:spcAft>
                <a:spcPts val="25"/>
              </a:spcAft>
            </a:pPr>
            <a:r>
              <a:rPr lang="en-US"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Converting the 4–20mA current signal coming out of the wind speed sensor into a voltage signal (e.g., 0–5V) that can be easily read by an Arduino or any other microcontroller.</a:t>
            </a:r>
            <a:endParaRPr lang="en-US" dirty="0">
              <a:solidFill>
                <a:schemeClr val="bg1"/>
              </a:solidFill>
              <a:latin typeface="Times New Roman" panose="02020603050405020304" pitchFamily="18" charset="0"/>
              <a:ea typeface="Times New Roman" panose="02020603050405020304" pitchFamily="18" charset="0"/>
            </a:endParaRPr>
          </a:p>
          <a:p>
            <a:pPr marL="6350" indent="-6350">
              <a:lnSpc>
                <a:spcPct val="111000"/>
              </a:lnSpc>
              <a:spcAft>
                <a:spcPts val="25"/>
              </a:spcAft>
            </a:pPr>
            <a:r>
              <a:rPr lang="en-US"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Purpose of Using the XY-ITOV Module</a:t>
            </a:r>
            <a:endParaRPr lang="en-US" dirty="0">
              <a:solidFill>
                <a:schemeClr val="bg1"/>
              </a:solidFill>
              <a:latin typeface="Times New Roman" panose="02020603050405020304" pitchFamily="18" charset="0"/>
              <a:ea typeface="Times New Roman" panose="02020603050405020304" pitchFamily="18" charset="0"/>
            </a:endParaRPr>
          </a:p>
          <a:p>
            <a:pPr marL="6350" indent="-6350">
              <a:lnSpc>
                <a:spcPct val="111000"/>
              </a:lnSpc>
              <a:spcAft>
                <a:spcPts val="25"/>
              </a:spcAft>
            </a:pPr>
            <a:r>
              <a:rPr lang="en-US"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Main Function:</a:t>
            </a:r>
            <a:endParaRPr lang="en-US" dirty="0">
              <a:solidFill>
                <a:schemeClr val="bg1"/>
              </a:solidFill>
              <a:latin typeface="Times New Roman" panose="02020603050405020304" pitchFamily="18" charset="0"/>
              <a:ea typeface="Times New Roman" panose="02020603050405020304" pitchFamily="18" charset="0"/>
            </a:endParaRPr>
          </a:p>
          <a:p>
            <a:r>
              <a:rPr lang="en-US" b="1" dirty="0">
                <a:solidFill>
                  <a:schemeClr val="bg1"/>
                </a:solidFill>
                <a:latin typeface="Times New Roman" panose="02020603050405020304" pitchFamily="18" charset="0"/>
                <a:ea typeface="Times New Roman" panose="02020603050405020304" pitchFamily="18" charset="0"/>
              </a:rPr>
              <a:t>"</a:t>
            </a:r>
            <a:r>
              <a:rPr lang="en-US" dirty="0">
                <a:solidFill>
                  <a:schemeClr val="bg1"/>
                </a:solidFill>
                <a:latin typeface="Times New Roman" panose="02020603050405020304" pitchFamily="18" charset="0"/>
                <a:ea typeface="Times New Roman" panose="02020603050405020304" pitchFamily="18" charset="0"/>
              </a:rPr>
              <a:t>To </a:t>
            </a:r>
            <a:r>
              <a:rPr lang="en-US" b="1" dirty="0">
                <a:solidFill>
                  <a:schemeClr val="bg1"/>
                </a:solidFill>
                <a:latin typeface="Times New Roman" panose="02020603050405020304" pitchFamily="18" charset="0"/>
                <a:ea typeface="Times New Roman" panose="02020603050405020304" pitchFamily="18" charset="0"/>
              </a:rPr>
              <a:t>convert a 4–20mA current signal</a:t>
            </a:r>
            <a:r>
              <a:rPr lang="en-US" dirty="0">
                <a:solidFill>
                  <a:schemeClr val="bg1"/>
                </a:solidFill>
                <a:latin typeface="Times New Roman" panose="02020603050405020304" pitchFamily="18" charset="0"/>
                <a:ea typeface="Times New Roman" panose="02020603050405020304" pitchFamily="18" charset="0"/>
              </a:rPr>
              <a:t> (from a wind speed sensor) into a </a:t>
            </a:r>
            <a:r>
              <a:rPr lang="en-US" dirty="0">
                <a:solidFill>
                  <a:schemeClr val="bg1"/>
                </a:solidFill>
                <a:latin typeface="Times New Roman" panose="02020603050405020304" pitchFamily="18" charset="0"/>
                <a:ea typeface="Arial" panose="020B0604020202020204" pitchFamily="34" charset="0"/>
              </a:rPr>
              <a:t> </a:t>
            </a:r>
            <a:r>
              <a:rPr lang="en-US" b="1" dirty="0">
                <a:solidFill>
                  <a:schemeClr val="bg1"/>
                </a:solidFill>
                <a:latin typeface="Times New Roman" panose="02020603050405020304" pitchFamily="18" charset="0"/>
                <a:ea typeface="Times New Roman" panose="02020603050405020304" pitchFamily="18" charset="0"/>
              </a:rPr>
              <a:t>"voltage signal (0–5V or 0–3.3V)</a:t>
            </a:r>
            <a:r>
              <a:rPr lang="en-US" dirty="0">
                <a:solidFill>
                  <a:schemeClr val="bg1"/>
                </a:solidFill>
                <a:latin typeface="Times New Roman" panose="02020603050405020304" pitchFamily="18" charset="0"/>
                <a:ea typeface="Times New Roman" panose="02020603050405020304" pitchFamily="18" charset="0"/>
              </a:rPr>
              <a:t> that can be read by an analog input on a </a:t>
            </a:r>
            <a:r>
              <a:rPr lang="en-US" dirty="0">
                <a:solidFill>
                  <a:schemeClr val="bg1"/>
                </a:solidFill>
                <a:latin typeface="Times New Roman" panose="02020603050405020304" pitchFamily="18" charset="0"/>
                <a:ea typeface="Arial" panose="020B0604020202020204" pitchFamily="34" charset="0"/>
              </a:rPr>
              <a:t> </a:t>
            </a:r>
            <a:r>
              <a:rPr lang="en-US" b="1" dirty="0">
                <a:solidFill>
                  <a:schemeClr val="bg1"/>
                </a:solidFill>
                <a:latin typeface="Times New Roman" panose="02020603050405020304" pitchFamily="18" charset="0"/>
                <a:ea typeface="Times New Roman" panose="02020603050405020304" pitchFamily="18" charset="0"/>
              </a:rPr>
              <a:t>"</a:t>
            </a:r>
            <a:r>
              <a:rPr lang="en-US" dirty="0">
                <a:solidFill>
                  <a:schemeClr val="bg1"/>
                </a:solidFill>
                <a:latin typeface="Times New Roman" panose="02020603050405020304" pitchFamily="18" charset="0"/>
                <a:ea typeface="Times New Roman" panose="02020603050405020304" pitchFamily="18" charset="0"/>
              </a:rPr>
              <a:t>microcontroller like </a:t>
            </a:r>
            <a:r>
              <a:rPr lang="en-US" b="1" dirty="0">
                <a:solidFill>
                  <a:schemeClr val="bg1"/>
                </a:solidFill>
                <a:latin typeface="Times New Roman" panose="02020603050405020304" pitchFamily="18" charset="0"/>
                <a:ea typeface="Times New Roman" panose="02020603050405020304" pitchFamily="18" charset="0"/>
              </a:rPr>
              <a:t>Arduino, Raspberry Pi, ESP32</a:t>
            </a:r>
            <a:endParaRPr lang="en-US" dirty="0">
              <a:solidFill>
                <a:schemeClr val="bg1"/>
              </a:solidFill>
            </a:endParaRPr>
          </a:p>
        </p:txBody>
      </p:sp>
    </p:spTree>
    <p:extLst>
      <p:ext uri="{BB962C8B-B14F-4D97-AF65-F5344CB8AC3E}">
        <p14:creationId xmlns:p14="http://schemas.microsoft.com/office/powerpoint/2010/main" val="369570487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2314733" y="2845096"/>
            <a:ext cx="3955056" cy="2755626"/>
          </a:xfrm>
          <a:prstGeom prst="rect">
            <a:avLst/>
          </a:prstGeom>
          <a:noFill/>
        </p:spPr>
        <p:txBody>
          <a:bodyPr wrap="square">
            <a:spAutoFit/>
          </a:bodyPr>
          <a:lstStyle/>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Function: Send data over long distances using low-power radio waves.</a:t>
            </a: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Communication: SPI.</a:t>
            </a: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Programming: Using the LoRa library in Arduino.</a:t>
            </a: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Operating voltage: </a:t>
            </a:r>
            <a:r>
              <a:rPr lang="en-US" sz="20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3.3V</a:t>
            </a:r>
            <a:endPar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1832399" y="947266"/>
            <a:ext cx="4604081" cy="1815882"/>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6.WIRELESS COMMUNICATION MODULE - 2.4GHz NRF24L01+PA+LNA SMA Wireless Transceiver Antenna</a:t>
            </a: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p:pic>
        <p:nvPicPr>
          <p:cNvPr id="46" name="Picture 45">
            <a:extLst>
              <a:ext uri="{FF2B5EF4-FFF2-40B4-BE49-F238E27FC236}">
                <a16:creationId xmlns:a16="http://schemas.microsoft.com/office/drawing/2014/main" xmlns="" id="{E1788650-4715-4E5C-8688-B3A73E3EE8FC}"/>
              </a:ext>
            </a:extLst>
          </p:cNvPr>
          <p:cNvPicPr>
            <a:picLocks noChangeAspect="1"/>
          </p:cNvPicPr>
          <p:nvPr/>
        </p:nvPicPr>
        <p:blipFill>
          <a:blip r:embed="rId18"/>
          <a:stretch>
            <a:fillRect/>
          </a:stretch>
        </p:blipFill>
        <p:spPr>
          <a:xfrm>
            <a:off x="6678075" y="2313914"/>
            <a:ext cx="3685157" cy="2937089"/>
          </a:xfrm>
          <a:prstGeom prst="rect">
            <a:avLst/>
          </a:prstGeom>
        </p:spPr>
      </p:pic>
    </p:spTree>
    <p:extLst>
      <p:ext uri="{BB962C8B-B14F-4D97-AF65-F5344CB8AC3E}">
        <p14:creationId xmlns:p14="http://schemas.microsoft.com/office/powerpoint/2010/main" val="402118340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par>
                                <p:cTn id="11" presetID="21" presetClass="entr" presetSubtype="1" fill="hold" nodeType="withEffect">
                                  <p:stCondLst>
                                    <p:cond delay="0"/>
                                  </p:stCondLst>
                                  <p:childTnLst>
                                    <p:set>
                                      <p:cBhvr>
                                        <p:cTn id="12" dur="1" fill="hold">
                                          <p:stCondLst>
                                            <p:cond delay="0"/>
                                          </p:stCondLst>
                                        </p:cTn>
                                        <p:tgtEl>
                                          <p:spTgt spid="46"/>
                                        </p:tgtEl>
                                        <p:attrNameLst>
                                          <p:attrName>style.visibility</p:attrName>
                                        </p:attrNameLst>
                                      </p:cBhvr>
                                      <p:to>
                                        <p:strVal val="visible"/>
                                      </p:to>
                                    </p:set>
                                    <p:animEffect transition="in" filter="wheel(1)">
                                      <p:cBhvr>
                                        <p:cTn id="13" dur="20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6083459" y="2624832"/>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1780346" y="2208149"/>
            <a:ext cx="4768385" cy="3660105"/>
          </a:xfrm>
          <a:prstGeom prst="rect">
            <a:avLst/>
          </a:prstGeom>
          <a:noFill/>
        </p:spPr>
        <p:txBody>
          <a:bodyPr wrap="square">
            <a:spAutoFit/>
          </a:bodyPr>
          <a:lstStyle/>
          <a:p>
            <a:pPr>
              <a:lnSpc>
                <a:spcPct val="107000"/>
              </a:lnSpc>
              <a:spcAft>
                <a:spcPts val="800"/>
              </a:spcAft>
            </a:pPr>
            <a:r>
              <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Function: Transfers data over power lines.</a:t>
            </a:r>
          </a:p>
          <a:p>
            <a:pPr>
              <a:lnSpc>
                <a:spcPct val="107000"/>
              </a:lnSpc>
              <a:spcAft>
                <a:spcPts val="800"/>
              </a:spcAft>
            </a:pPr>
            <a:r>
              <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Connectivity: Integrates with Arduino or Raspberry Pi and uses protocols such as </a:t>
            </a:r>
            <a:r>
              <a:rPr lang="en-US" dirty="0" err="1">
                <a:solidFill>
                  <a:schemeClr val="bg1"/>
                </a:solidFill>
                <a:latin typeface="Sakkal Majalla" panose="02000000000000000000" pitchFamily="2" charset="-78"/>
                <a:ea typeface="Calibri" panose="020F0502020204030204" pitchFamily="34" charset="0"/>
                <a:cs typeface="Sakkal Majalla" panose="02000000000000000000" pitchFamily="2" charset="-78"/>
              </a:rPr>
              <a:t>HomePlug</a:t>
            </a:r>
            <a:r>
              <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or X10.</a:t>
            </a:r>
          </a:p>
          <a:p>
            <a:pPr>
              <a:lnSpc>
                <a:spcPct val="107000"/>
              </a:lnSpc>
              <a:spcAft>
                <a:spcPts val="800"/>
              </a:spcAft>
            </a:pPr>
            <a:r>
              <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Programming: Depends on the type of PLC used, and data is often exchanged via UART or SPI.</a:t>
            </a:r>
          </a:p>
          <a:p>
            <a:pPr>
              <a:lnSpc>
                <a:spcPct val="107000"/>
              </a:lnSpc>
              <a:spcAft>
                <a:spcPts val="800"/>
              </a:spcAft>
            </a:pPr>
            <a:r>
              <a:rPr lang="en-US"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 Operating voltage: 10V, </a:t>
            </a:r>
            <a:r>
              <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To ensure safe and stable power delivery to the PLC Power Line  "Communication module, a DC-DC Buck Converter (XL4016) is used in " the system. This module steps down the input voltage from 12V DC (from the main power source) to a regulated 10V DC, which matches the "  "operating requirements of the PLC communication circuit.</a:t>
            </a:r>
            <a:endParaRPr lang="en-US" sz="14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2585959" y="969040"/>
            <a:ext cx="4604081" cy="1384995"/>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7.Power Line Communication (PLC) Module</a:t>
            </a: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p:pic>
        <p:nvPicPr>
          <p:cNvPr id="2" name="Picture 1"/>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6937796" y="1500752"/>
            <a:ext cx="5113412" cy="3408941"/>
          </a:xfrm>
          <a:prstGeom prst="rect">
            <a:avLst/>
          </a:prstGeom>
        </p:spPr>
      </p:pic>
    </p:spTree>
    <p:extLst>
      <p:ext uri="{BB962C8B-B14F-4D97-AF65-F5344CB8AC3E}">
        <p14:creationId xmlns:p14="http://schemas.microsoft.com/office/powerpoint/2010/main" val="244713873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2306349" y="2273761"/>
            <a:ext cx="6876929" cy="1569660"/>
          </a:xfrm>
          <a:prstGeom prst="rect">
            <a:avLst/>
          </a:prstGeom>
          <a:noFill/>
        </p:spPr>
        <p:txBody>
          <a:bodyPr wrap="square">
            <a:spAutoFit/>
          </a:bodyPr>
          <a:lstStyle/>
          <a:p>
            <a:r>
              <a:rPr lang="en-US" sz="1600" b="1" dirty="0">
                <a:solidFill>
                  <a:schemeClr val="bg1"/>
                </a:solidFill>
              </a:rPr>
              <a:t>Power Regulation Module Description</a:t>
            </a:r>
            <a:r>
              <a:rPr lang="en-US" sz="1600" dirty="0">
                <a:solidFill>
                  <a:schemeClr val="bg1"/>
                </a:solidFill>
              </a:rPr>
              <a:t> </a:t>
            </a:r>
            <a:r>
              <a:rPr lang="en-US" sz="1600" b="1" dirty="0">
                <a:solidFill>
                  <a:schemeClr val="bg1"/>
                </a:solidFill>
              </a:rPr>
              <a:t>"</a:t>
            </a:r>
            <a:endParaRPr lang="en-US" sz="1600" dirty="0">
              <a:solidFill>
                <a:schemeClr val="bg1"/>
              </a:solidFill>
            </a:endParaRPr>
          </a:p>
          <a:p>
            <a:r>
              <a:rPr lang="en-US" sz="1600" dirty="0">
                <a:solidFill>
                  <a:schemeClr val="bg1"/>
                </a:solidFill>
              </a:rPr>
              <a:t>To ensure safe and stable power delivery to the </a:t>
            </a:r>
            <a:r>
              <a:rPr lang="en-US" sz="1600" b="1" dirty="0">
                <a:solidFill>
                  <a:schemeClr val="bg1"/>
                </a:solidFill>
              </a:rPr>
              <a:t>PLC Power Line </a:t>
            </a:r>
            <a:r>
              <a:rPr lang="en-US" sz="1600" dirty="0">
                <a:solidFill>
                  <a:schemeClr val="bg1"/>
                </a:solidFill>
              </a:rPr>
              <a:t> </a:t>
            </a:r>
            <a:r>
              <a:rPr lang="en-US" sz="1600" b="1" dirty="0">
                <a:solidFill>
                  <a:schemeClr val="bg1"/>
                </a:solidFill>
              </a:rPr>
              <a:t>"Communication module</a:t>
            </a:r>
            <a:r>
              <a:rPr lang="en-US" sz="1600" dirty="0">
                <a:solidFill>
                  <a:schemeClr val="bg1"/>
                </a:solidFill>
              </a:rPr>
              <a:t>, a </a:t>
            </a:r>
            <a:r>
              <a:rPr lang="en-US" sz="1600" b="1" dirty="0">
                <a:solidFill>
                  <a:schemeClr val="bg1"/>
                </a:solidFill>
              </a:rPr>
              <a:t>DC-DC Buck Converter (XL4016)</a:t>
            </a:r>
            <a:r>
              <a:rPr lang="en-US" sz="1600" dirty="0">
                <a:solidFill>
                  <a:schemeClr val="bg1"/>
                </a:solidFill>
              </a:rPr>
              <a:t> is used in </a:t>
            </a:r>
            <a:r>
              <a:rPr lang="en-US" sz="1600" b="1" dirty="0">
                <a:solidFill>
                  <a:schemeClr val="bg1"/>
                </a:solidFill>
              </a:rPr>
              <a:t>"</a:t>
            </a:r>
            <a:r>
              <a:rPr lang="en-US" sz="1600" dirty="0">
                <a:solidFill>
                  <a:schemeClr val="bg1"/>
                </a:solidFill>
              </a:rPr>
              <a:t> the system. This module steps down the input voltage from </a:t>
            </a:r>
            <a:r>
              <a:rPr lang="en-US" sz="1600" b="1" dirty="0">
                <a:solidFill>
                  <a:schemeClr val="bg1"/>
                </a:solidFill>
              </a:rPr>
              <a:t>12V DC (from the main power source)</a:t>
            </a:r>
            <a:r>
              <a:rPr lang="en-US" sz="1600" dirty="0">
                <a:solidFill>
                  <a:schemeClr val="bg1"/>
                </a:solidFill>
              </a:rPr>
              <a:t> to a regulated </a:t>
            </a:r>
            <a:r>
              <a:rPr lang="en-US" sz="1600" b="1" dirty="0">
                <a:solidFill>
                  <a:schemeClr val="bg1"/>
                </a:solidFill>
              </a:rPr>
              <a:t>10V DC</a:t>
            </a:r>
            <a:r>
              <a:rPr lang="en-US" sz="1600" dirty="0">
                <a:solidFill>
                  <a:schemeClr val="bg1"/>
                </a:solidFill>
              </a:rPr>
              <a:t>, which matches the </a:t>
            </a:r>
            <a:r>
              <a:rPr lang="en-US" sz="1600" b="1" dirty="0">
                <a:solidFill>
                  <a:schemeClr val="bg1"/>
                </a:solidFill>
              </a:rPr>
              <a:t>"</a:t>
            </a:r>
            <a:r>
              <a:rPr lang="en-US" sz="1600" dirty="0">
                <a:solidFill>
                  <a:schemeClr val="bg1"/>
                </a:solidFill>
              </a:rPr>
              <a:t>  </a:t>
            </a:r>
            <a:r>
              <a:rPr lang="en-US" sz="1600" b="1" dirty="0">
                <a:solidFill>
                  <a:schemeClr val="bg1"/>
                </a:solidFill>
              </a:rPr>
              <a:t>"</a:t>
            </a:r>
            <a:r>
              <a:rPr lang="en-US" sz="1600" dirty="0">
                <a:solidFill>
                  <a:schemeClr val="bg1"/>
                </a:solidFill>
              </a:rPr>
              <a:t>operating requirements of the PLC communication circuit.</a:t>
            </a:r>
          </a:p>
        </p:txBody>
      </p:sp>
      <p:pic>
        <p:nvPicPr>
          <p:cNvPr id="2" name="Pictur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113365" y="2986903"/>
            <a:ext cx="5805620" cy="3870413"/>
          </a:xfrm>
          <a:prstGeom prst="rect">
            <a:avLst/>
          </a:prstGeom>
        </p:spPr>
      </p:pic>
    </p:spTree>
    <p:extLst>
      <p:ext uri="{BB962C8B-B14F-4D97-AF65-F5344CB8AC3E}">
        <p14:creationId xmlns:p14="http://schemas.microsoft.com/office/powerpoint/2010/main" val="271943548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2314733" y="2845096"/>
            <a:ext cx="3955056" cy="1614801"/>
          </a:xfrm>
          <a:prstGeom prst="rect">
            <a:avLst/>
          </a:prstGeom>
          <a:noFill/>
        </p:spPr>
        <p:txBody>
          <a:bodyPr wrap="square">
            <a:spAutoFit/>
          </a:bodyPr>
          <a:lstStyle/>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Function: Displays data directly to the user.</a:t>
            </a: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Programming: Using the Adafruit or </a:t>
            </a:r>
            <a:r>
              <a:rPr lang="en-US" sz="2000" dirty="0" err="1">
                <a:solidFill>
                  <a:schemeClr val="bg1"/>
                </a:solidFill>
                <a:latin typeface="Sakkal Majalla" panose="02000000000000000000" pitchFamily="2" charset="-78"/>
                <a:ea typeface="Calibri" panose="020F0502020204030204" pitchFamily="34" charset="0"/>
                <a:cs typeface="Sakkal Majalla" panose="02000000000000000000" pitchFamily="2" charset="-78"/>
              </a:rPr>
              <a:t>LiquidCrystal</a:t>
            </a: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libraries</a:t>
            </a:r>
          </a:p>
          <a:p>
            <a:pPr>
              <a:lnSpc>
                <a:spcPct val="107000"/>
              </a:lnSpc>
              <a:spcAft>
                <a:spcPts val="800"/>
              </a:spcAft>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Operating voltage: </a:t>
            </a:r>
            <a:r>
              <a:rPr lang="en-US" sz="20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5V</a:t>
            </a: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1589042" y="1427845"/>
            <a:ext cx="4604081"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.8 LCD screen</a:t>
            </a: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53" name="3D Model 52">
                <a:extLst>
                  <a:ext uri="{FF2B5EF4-FFF2-40B4-BE49-F238E27FC236}">
                    <a16:creationId xmlns:a16="http://schemas.microsoft.com/office/drawing/2014/main" id="{00FE856C-594A-4300-888A-1C5DDFE4F065}"/>
                  </a:ext>
                </a:extLst>
              </p:cNvPr>
              <p:cNvGraphicFramePr>
                <a:graphicFrameLocks noChangeAspect="1"/>
              </p:cNvGraphicFramePr>
              <p:nvPr>
                <p:extLst>
                  <p:ext uri="{D42A27DB-BD31-4B8C-83A1-F6EECF244321}">
                    <p14:modId xmlns:p14="http://schemas.microsoft.com/office/powerpoint/2010/main" val="2735836054"/>
                  </p:ext>
                </p:extLst>
              </p:nvPr>
            </p:nvGraphicFramePr>
            <p:xfrm>
              <a:off x="-4335488" y="1224087"/>
              <a:ext cx="2527077" cy="4885370"/>
            </p:xfrm>
            <a:graphic>
              <a:graphicData uri="http://schemas.microsoft.com/office/drawing/2017/model3d">
                <am3d:model3d r:embed="rId19">
                  <am3d:spPr>
                    <a:xfrm>
                      <a:off x="0" y="0"/>
                      <a:ext cx="2527077" cy="4885370"/>
                    </a:xfrm>
                    <a:prstGeom prst="rect">
                      <a:avLst/>
                    </a:prstGeom>
                  </am3d:spPr>
                  <am3d:camera>
                    <am3d:pos x="0" y="0" z="58929788"/>
                    <am3d:up dx="0" dy="36000000" dz="0"/>
                    <am3d:lookAt x="0" y="0" z="0"/>
                    <am3d:perspective fov="2700000"/>
                  </am3d:camera>
                  <am3d:trans>
                    <am3d:meterPerModelUnit n="25405283" d="1000000"/>
                    <am3d:preTrans dx="0" dy="-5540244" dz="-3252235"/>
                    <am3d:scale>
                      <am3d:sx n="1000000" d="1000000"/>
                      <am3d:sy n="1000000" d="1000000"/>
                      <am3d:sz n="1000000" d="1000000"/>
                    </am3d:scale>
                    <am3d:rot ax="-5469607" ay="3148" az="-10645004"/>
                    <am3d:postTrans dx="0" dy="0" dz="0"/>
                  </am3d:trans>
                  <am3d:raster rName="Office3DRenderer" rVer="16.0.8326">
                    <am3d:blip r:embed="rId20"/>
                  </am3d:raster>
                  <am3d:objViewport viewportSz="54186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3" name="3D Model 52">
                <a:extLst>
                  <a:ext uri="{FF2B5EF4-FFF2-40B4-BE49-F238E27FC236}">
                    <a16:creationId xmlns:a16="http://schemas.microsoft.com/office/drawing/2014/main" xmlns="" id="{00FE856C-594A-4300-888A-1C5DDFE4F065}"/>
                  </a:ext>
                </a:extLst>
              </p:cNvPr>
              <p:cNvPicPr>
                <a:picLocks noGrp="1" noRot="1" noChangeAspect="1" noMove="1" noResize="1" noEditPoints="1" noAdjustHandles="1" noChangeArrowheads="1" noChangeShapeType="1" noCrop="1"/>
              </p:cNvPicPr>
              <p:nvPr/>
            </p:nvPicPr>
            <p:blipFill>
              <a:blip r:embed="rId21"/>
              <a:stretch>
                <a:fillRect/>
              </a:stretch>
            </p:blipFill>
            <p:spPr>
              <a:xfrm>
                <a:off x="-4335488" y="1224087"/>
                <a:ext cx="2527077" cy="4885370"/>
              </a:xfrm>
              <a:prstGeom prst="rect">
                <a:avLst/>
              </a:prstGeom>
            </p:spPr>
          </p:pic>
        </mc:Fallback>
      </mc:AlternateContent>
      <p:pic>
        <p:nvPicPr>
          <p:cNvPr id="2" name="Picture 1"/>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5355980" y="965487"/>
            <a:ext cx="6137658" cy="4091772"/>
          </a:xfrm>
          <a:prstGeom prst="rect">
            <a:avLst/>
          </a:prstGeom>
        </p:spPr>
      </p:pic>
    </p:spTree>
    <p:extLst>
      <p:ext uri="{BB962C8B-B14F-4D97-AF65-F5344CB8AC3E}">
        <p14:creationId xmlns:p14="http://schemas.microsoft.com/office/powerpoint/2010/main" val="133094903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6392655" y="2771051"/>
            <a:ext cx="5661010" cy="2528897"/>
          </a:xfrm>
          <a:prstGeom prst="rect">
            <a:avLst/>
          </a:prstGeom>
          <a:noFill/>
        </p:spPr>
        <p:txBody>
          <a:bodyPr wrap="square">
            <a:spAutoFit/>
          </a:bodyPr>
          <a:lstStyle/>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Its primary function:</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Detecting flammable and toxic gases, especially:</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Carbon monoxide (CO)</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Methane (CH₄)</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Butane and other flammable gases</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it-IT" sz="2800" kern="0" dirty="0">
                <a:solidFill>
                  <a:srgbClr val="FFFFFF"/>
                </a:solidFill>
                <a:latin typeface="Sakkal Majalla" panose="02000000000000000000" pitchFamily="2" charset="-78"/>
                <a:cs typeface="Sakkal Majalla" panose="02000000000000000000" pitchFamily="2" charset="-78"/>
                <a:sym typeface="Arial"/>
              </a:rPr>
              <a:t>9.MQ-9 – Gas Sensor Module</a:t>
            </a:r>
            <a:endParaRPr lang="en-US" sz="2800" kern="0" dirty="0">
              <a:solidFill>
                <a:srgbClr val="FFFFFF"/>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1AE5B1B9-EA88-425E-925A-AEE78BE140C5}"/>
                  </a:ext>
                </a:extLst>
              </p:cNvPr>
              <p:cNvGraphicFramePr>
                <a:graphicFrameLocks noChangeAspect="1"/>
              </p:cNvGraphicFramePr>
              <p:nvPr>
                <p:extLst>
                  <p:ext uri="{D42A27DB-BD31-4B8C-83A1-F6EECF244321}">
                    <p14:modId xmlns:p14="http://schemas.microsoft.com/office/powerpoint/2010/main" val="931881614"/>
                  </p:ext>
                </p:extLst>
              </p:nvPr>
            </p:nvGraphicFramePr>
            <p:xfrm>
              <a:off x="2265464" y="1470370"/>
              <a:ext cx="3774744" cy="4352075"/>
            </p:xfrm>
            <a:graphic>
              <a:graphicData uri="http://schemas.microsoft.com/office/drawing/2017/model3d">
                <am3d:model3d r:embed="rId18">
                  <am3d:spPr>
                    <a:xfrm>
                      <a:off x="0" y="0"/>
                      <a:ext cx="3774744" cy="4352075"/>
                    </a:xfrm>
                    <a:prstGeom prst="rect">
                      <a:avLst/>
                    </a:prstGeom>
                  </am3d:spPr>
                  <am3d:camera>
                    <am3d:pos x="0" y="0" z="58929788"/>
                    <am3d:up dx="0" dy="36000000" dz="0"/>
                    <am3d:lookAt x="0" y="0" z="0"/>
                    <am3d:perspective fov="2700000"/>
                  </am3d:camera>
                  <am3d:trans>
                    <am3d:meterPerModelUnit n="25405283" d="1000000"/>
                    <am3d:preTrans dx="0" dy="-5540244" dz="-3252235"/>
                    <am3d:scale>
                      <am3d:sx n="1000000" d="1000000"/>
                      <am3d:sy n="1000000" d="1000000"/>
                      <am3d:sz n="1000000" d="1000000"/>
                    </am3d:scale>
                    <am3d:rot ax="2865180" ay="1945469" az="1833345"/>
                    <am3d:postTrans dx="0" dy="0" dz="0"/>
                  </am3d:trans>
                  <am3d:raster rName="Office3DRenderer" rVer="16.0.8326">
                    <am3d:blip r:embed="rId19"/>
                  </am3d:raster>
                  <am3d:objViewport viewportSz="54186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1AE5B1B9-EA88-425E-925A-AEE78BE140C5}"/>
                  </a:ext>
                </a:extLst>
              </p:cNvPr>
              <p:cNvPicPr>
                <a:picLocks noGrp="1" noRot="1" noChangeAspect="1" noMove="1" noResize="1" noEditPoints="1" noAdjustHandles="1" noChangeArrowheads="1" noChangeShapeType="1" noCrop="1"/>
              </p:cNvPicPr>
              <p:nvPr/>
            </p:nvPicPr>
            <p:blipFill>
              <a:blip r:embed="rId20"/>
              <a:stretch>
                <a:fillRect/>
              </a:stretch>
            </p:blipFill>
            <p:spPr>
              <a:xfrm>
                <a:off x="2265464" y="1470370"/>
                <a:ext cx="3774744" cy="4352075"/>
              </a:xfrm>
              <a:prstGeom prst="rect">
                <a:avLst/>
              </a:prstGeom>
            </p:spPr>
          </p:pic>
        </mc:Fallback>
      </mc:AlternateContent>
    </p:spTree>
    <p:extLst>
      <p:ext uri="{BB962C8B-B14F-4D97-AF65-F5344CB8AC3E}">
        <p14:creationId xmlns:p14="http://schemas.microsoft.com/office/powerpoint/2010/main" val="82075638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6078654" y="1974923"/>
            <a:ext cx="5661010" cy="4153701"/>
          </a:xfrm>
          <a:prstGeom prst="rect">
            <a:avLst/>
          </a:prstGeom>
          <a:noFill/>
        </p:spPr>
        <p:txBody>
          <a:bodyPr wrap="square">
            <a:spAutoFit/>
          </a:bodyPr>
          <a:lstStyle/>
          <a:p>
            <a:pPr>
              <a:lnSpc>
                <a:spcPct val="107000"/>
              </a:lnSpc>
              <a:spcAft>
                <a:spcPts val="800"/>
              </a:spcAft>
            </a:pPr>
            <a:r>
              <a:rPr lang="en-US"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a:t>
            </a:r>
          </a:p>
          <a:p>
            <a:pPr>
              <a:lnSpc>
                <a:spcPct val="107000"/>
              </a:lnSpc>
              <a:spcAft>
                <a:spcPts val="800"/>
              </a:spcAft>
            </a:pPr>
            <a:r>
              <a:rPr lang="en-US"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How does it work?</a:t>
            </a:r>
          </a:p>
          <a:p>
            <a:pPr>
              <a:lnSpc>
                <a:spcPct val="107000"/>
              </a:lnSpc>
              <a:spcAft>
                <a:spcPts val="800"/>
              </a:spcAft>
            </a:pPr>
            <a:r>
              <a:rPr lang="en-US"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The sensor contains an internal heating element and chemicals that react with gases.</a:t>
            </a:r>
          </a:p>
          <a:p>
            <a:pPr>
              <a:lnSpc>
                <a:spcPct val="107000"/>
              </a:lnSpc>
              <a:spcAft>
                <a:spcPts val="800"/>
              </a:spcAft>
            </a:pPr>
            <a:r>
              <a:rPr lang="en-US"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When gas is present, the element's resistance changes, producing a voltage difference that is sent to the Arduino.</a:t>
            </a:r>
          </a:p>
          <a:p>
            <a:pPr>
              <a:lnSpc>
                <a:spcPct val="107000"/>
              </a:lnSpc>
              <a:spcAft>
                <a:spcPts val="800"/>
              </a:spcAft>
            </a:pPr>
            <a:r>
              <a:rPr lang="en-US"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The programming language for the MQ-9 sensor when used with Arduino is:</a:t>
            </a:r>
          </a:p>
          <a:p>
            <a:pPr>
              <a:lnSpc>
                <a:spcPct val="107000"/>
              </a:lnSpc>
              <a:spcAft>
                <a:spcPts val="800"/>
              </a:spcAft>
            </a:pPr>
            <a:r>
              <a:rPr lang="en-US"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C++ via the Arduino IDE</a:t>
            </a:r>
          </a:p>
          <a:p>
            <a:pPr>
              <a:lnSpc>
                <a:spcPct val="107000"/>
              </a:lnSpc>
              <a:spcAft>
                <a:spcPts val="800"/>
              </a:spcAft>
            </a:pPr>
            <a:r>
              <a:rPr lang="en-US"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The sensor is programmed using the Arduino IDE, which is based on C++.</a:t>
            </a:r>
          </a:p>
          <a:p>
            <a:pPr>
              <a:lnSpc>
                <a:spcPct val="107000"/>
              </a:lnSpc>
              <a:spcAft>
                <a:spcPts val="800"/>
              </a:spcAft>
            </a:pPr>
            <a:r>
              <a:rPr lang="en-US"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Operating voltage: 5V</a:t>
            </a: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it-IT" sz="2800" kern="0" dirty="0">
                <a:solidFill>
                  <a:srgbClr val="FFFFFF"/>
                </a:solidFill>
                <a:latin typeface="Sakkal Majalla" panose="02000000000000000000" pitchFamily="2" charset="-78"/>
                <a:cs typeface="Sakkal Majalla" panose="02000000000000000000" pitchFamily="2" charset="-78"/>
                <a:sym typeface="Arial"/>
              </a:rPr>
              <a:t>9.MQ-9 – Gas Sensor Module</a:t>
            </a:r>
            <a:endParaRPr lang="en-US" sz="2800" kern="0" dirty="0">
              <a:solidFill>
                <a:srgbClr val="FFFFFF"/>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1AE5B1B9-EA88-425E-925A-AEE78BE140C5}"/>
                  </a:ext>
                </a:extLst>
              </p:cNvPr>
              <p:cNvGraphicFramePr>
                <a:graphicFrameLocks noChangeAspect="1"/>
              </p:cNvGraphicFramePr>
              <p:nvPr>
                <p:extLst>
                  <p:ext uri="{D42A27DB-BD31-4B8C-83A1-F6EECF244321}">
                    <p14:modId xmlns:p14="http://schemas.microsoft.com/office/powerpoint/2010/main" val="171483472"/>
                  </p:ext>
                </p:extLst>
              </p:nvPr>
            </p:nvGraphicFramePr>
            <p:xfrm>
              <a:off x="1680324" y="2051281"/>
              <a:ext cx="4945023" cy="3190252"/>
            </p:xfrm>
            <a:graphic>
              <a:graphicData uri="http://schemas.microsoft.com/office/drawing/2017/model3d">
                <am3d:model3d r:embed="rId18">
                  <am3d:spPr>
                    <a:xfrm>
                      <a:off x="0" y="0"/>
                      <a:ext cx="4945023" cy="3190252"/>
                    </a:xfrm>
                    <a:prstGeom prst="rect">
                      <a:avLst/>
                    </a:prstGeom>
                  </am3d:spPr>
                  <am3d:camera>
                    <am3d:pos x="0" y="0" z="58929788"/>
                    <am3d:up dx="0" dy="36000000" dz="0"/>
                    <am3d:lookAt x="0" y="0" z="0"/>
                    <am3d:perspective fov="2700000"/>
                  </am3d:camera>
                  <am3d:trans>
                    <am3d:meterPerModelUnit n="25405283" d="1000000"/>
                    <am3d:preTrans dx="0" dy="-5540244" dz="-3252235"/>
                    <am3d:scale>
                      <am3d:sx n="1000000" d="1000000"/>
                      <am3d:sy n="1000000" d="1000000"/>
                      <am3d:sz n="1000000" d="1000000"/>
                    </am3d:scale>
                    <am3d:rot ax="-8741595" ay="1932833" az="-9600718"/>
                    <am3d:postTrans dx="0" dy="0" dz="0"/>
                  </am3d:trans>
                  <am3d:raster rName="Office3DRenderer" rVer="16.0.8326">
                    <am3d:blip r:embed="rId19"/>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1AE5B1B9-EA88-425E-925A-AEE78BE140C5}"/>
                  </a:ext>
                </a:extLst>
              </p:cNvPr>
              <p:cNvPicPr>
                <a:picLocks noGrp="1" noRot="1" noChangeAspect="1" noMove="1" noResize="1" noEditPoints="1" noAdjustHandles="1" noChangeArrowheads="1" noChangeShapeType="1" noCrop="1"/>
              </p:cNvPicPr>
              <p:nvPr/>
            </p:nvPicPr>
            <p:blipFill>
              <a:blip r:embed="rId20"/>
              <a:stretch>
                <a:fillRect/>
              </a:stretch>
            </p:blipFill>
            <p:spPr>
              <a:xfrm>
                <a:off x="1680324" y="2051281"/>
                <a:ext cx="4945023" cy="3190252"/>
              </a:xfrm>
              <a:prstGeom prst="rect">
                <a:avLst/>
              </a:prstGeom>
            </p:spPr>
          </p:pic>
        </mc:Fallback>
      </mc:AlternateContent>
    </p:spTree>
    <p:extLst>
      <p:ext uri="{BB962C8B-B14F-4D97-AF65-F5344CB8AC3E}">
        <p14:creationId xmlns:p14="http://schemas.microsoft.com/office/powerpoint/2010/main" val="17430047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6100854" y="1915034"/>
            <a:ext cx="5661010" cy="3259354"/>
          </a:xfrm>
          <a:prstGeom prst="rect">
            <a:avLst/>
          </a:prstGeom>
          <a:noFill/>
        </p:spPr>
        <p:txBody>
          <a:bodyPr wrap="square">
            <a:spAutoFit/>
          </a:bodyPr>
          <a:lstStyle/>
          <a:p>
            <a:pPr>
              <a:lnSpc>
                <a:spcPct val="107000"/>
              </a:lnSpc>
              <a:spcAft>
                <a:spcPts val="800"/>
              </a:spcAft>
            </a:pPr>
            <a:endPar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endParaRP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Light Meter Sensor</a:t>
            </a: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Main Function:</a:t>
            </a: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Measures luminous intensity or ambient brightness.</a:t>
            </a: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Provides a digital reading expressing the amount of light reaching the sensor, which can be correlated with solar radiation levels.</a:t>
            </a: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 Operating Voltage: </a:t>
            </a:r>
            <a:r>
              <a:rPr lang="en-US" sz="2000" dirty="0" smtClean="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24V</a:t>
            </a:r>
            <a:endPar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it-IT" sz="2800" kern="0" dirty="0">
                <a:solidFill>
                  <a:srgbClr val="FFFFFF"/>
                </a:solidFill>
                <a:latin typeface="Sakkal Majalla" panose="02000000000000000000" pitchFamily="2" charset="-78"/>
                <a:cs typeface="Sakkal Majalla" panose="02000000000000000000" pitchFamily="2" charset="-78"/>
                <a:sym typeface="Arial"/>
              </a:rPr>
              <a:t>10.Light Meter Sensor</a:t>
            </a:r>
            <a:endParaRPr lang="en-US" sz="2800" kern="0" dirty="0">
              <a:solidFill>
                <a:srgbClr val="FFFFFF"/>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1AE5B1B9-EA88-425E-925A-AEE78BE140C5}"/>
                  </a:ext>
                </a:extLst>
              </p:cNvPr>
              <p:cNvGraphicFramePr>
                <a:graphicFrameLocks noChangeAspect="1"/>
              </p:cNvGraphicFramePr>
              <p:nvPr>
                <p:extLst>
                  <p:ext uri="{D42A27DB-BD31-4B8C-83A1-F6EECF244321}">
                    <p14:modId xmlns:p14="http://schemas.microsoft.com/office/powerpoint/2010/main" val="36628170"/>
                  </p:ext>
                </p:extLst>
              </p:nvPr>
            </p:nvGraphicFramePr>
            <p:xfrm>
              <a:off x="1200386" y="-5290063"/>
              <a:ext cx="2564210" cy="4598269"/>
            </p:xfrm>
            <a:graphic>
              <a:graphicData uri="http://schemas.microsoft.com/office/drawing/2017/model3d">
                <am3d:model3d r:embed="rId18">
                  <am3d:spPr>
                    <a:xfrm>
                      <a:off x="0" y="0"/>
                      <a:ext cx="2564210" cy="4598269"/>
                    </a:xfrm>
                    <a:prstGeom prst="rect">
                      <a:avLst/>
                    </a:prstGeom>
                  </am3d:spPr>
                  <am3d:camera>
                    <am3d:pos x="0" y="0" z="58929788"/>
                    <am3d:up dx="0" dy="36000000" dz="0"/>
                    <am3d:lookAt x="0" y="0" z="0"/>
                    <am3d:perspective fov="2700000"/>
                  </am3d:camera>
                  <am3d:trans>
                    <am3d:meterPerModelUnit n="25405283" d="1000000"/>
                    <am3d:preTrans dx="0" dy="-5540244" dz="-3252235"/>
                    <am3d:scale>
                      <am3d:sx n="1000000" d="1000000"/>
                      <am3d:sy n="1000000" d="1000000"/>
                      <am3d:sz n="1000000" d="1000000"/>
                    </am3d:scale>
                    <am3d:rot ax="-4706459" ay="-33542" az="-10636081"/>
                    <am3d:postTrans dx="0" dy="0" dz="0"/>
                  </am3d:trans>
                  <am3d:raster rName="Office3DRenderer" rVer="16.0.8326">
                    <am3d:blip r:embed="rId19"/>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1AE5B1B9-EA88-425E-925A-AEE78BE140C5}"/>
                  </a:ext>
                </a:extLst>
              </p:cNvPr>
              <p:cNvPicPr>
                <a:picLocks noGrp="1" noRot="1" noChangeAspect="1" noMove="1" noResize="1" noEditPoints="1" noAdjustHandles="1" noChangeArrowheads="1" noChangeShapeType="1" noCrop="1"/>
              </p:cNvPicPr>
              <p:nvPr/>
            </p:nvPicPr>
            <p:blipFill>
              <a:blip r:embed="rId20"/>
              <a:stretch>
                <a:fillRect/>
              </a:stretch>
            </p:blipFill>
            <p:spPr>
              <a:xfrm>
                <a:off x="1200386" y="-5290063"/>
                <a:ext cx="2564210" cy="4598269"/>
              </a:xfrm>
              <a:prstGeom prst="rect">
                <a:avLst/>
              </a:prstGeom>
            </p:spPr>
          </p:pic>
        </mc:Fallback>
      </mc:AlternateContent>
      <p:pic>
        <p:nvPicPr>
          <p:cNvPr id="50" name="Picture 49" descr="التقاط">
            <a:extLst>
              <a:ext uri="{FF2B5EF4-FFF2-40B4-BE49-F238E27FC236}">
                <a16:creationId xmlns:a16="http://schemas.microsoft.com/office/drawing/2014/main" xmlns="" id="{94DB3A79-6073-4FAF-B891-03FA43459377}"/>
              </a:ext>
            </a:extLst>
          </p:cNvPr>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2530121" y="2256810"/>
            <a:ext cx="3277870" cy="2588260"/>
          </a:xfrm>
          <a:prstGeom prst="rect">
            <a:avLst/>
          </a:prstGeom>
          <a:noFill/>
          <a:ln>
            <a:noFill/>
          </a:ln>
        </p:spPr>
      </p:pic>
      <mc:AlternateContent xmlns:mc="http://schemas.openxmlformats.org/markup-compatibility/2006">
        <mc:Choice xmlns:am3d="http://schemas.microsoft.com/office/drawing/2017/model3d" xmlns="" Requires="am3d">
          <p:graphicFrame>
            <p:nvGraphicFramePr>
              <p:cNvPr id="53" name="3D Model 52">
                <a:extLst>
                  <a:ext uri="{FF2B5EF4-FFF2-40B4-BE49-F238E27FC236}">
                    <a16:creationId xmlns:a16="http://schemas.microsoft.com/office/drawing/2014/main" id="{95F63192-3783-445E-B43C-5A0454528244}"/>
                  </a:ext>
                </a:extLst>
              </p:cNvPr>
              <p:cNvGraphicFramePr>
                <a:graphicFrameLocks noChangeAspect="1"/>
              </p:cNvGraphicFramePr>
              <p:nvPr>
                <p:extLst>
                  <p:ext uri="{D42A27DB-BD31-4B8C-83A1-F6EECF244321}">
                    <p14:modId xmlns:p14="http://schemas.microsoft.com/office/powerpoint/2010/main" val="2083331991"/>
                  </p:ext>
                </p:extLst>
              </p:nvPr>
            </p:nvGraphicFramePr>
            <p:xfrm>
              <a:off x="2243806" y="8321181"/>
              <a:ext cx="3524018" cy="3179506"/>
            </p:xfrm>
            <a:graphic>
              <a:graphicData uri="http://schemas.microsoft.com/office/drawing/2017/model3d">
                <am3d:model3d r:embed="rId22">
                  <am3d:spPr>
                    <a:xfrm>
                      <a:off x="0" y="0"/>
                      <a:ext cx="3524018" cy="3179506"/>
                    </a:xfrm>
                    <a:prstGeom prst="rect">
                      <a:avLst/>
                    </a:prstGeom>
                  </am3d:spPr>
                  <am3d:camera>
                    <am3d:pos x="0" y="0" z="70262799"/>
                    <am3d:up dx="0" dy="36000000" dz="0"/>
                    <am3d:lookAt x="0" y="0" z="0"/>
                    <am3d:perspective fov="2700000"/>
                  </am3d:camera>
                  <am3d:trans>
                    <am3d:meterPerModelUnit n="311954" d="1000000"/>
                    <am3d:preTrans dx="-6769633" dy="1197053" dz="4797556"/>
                    <am3d:scale>
                      <am3d:sx n="1000000" d="1000000"/>
                      <am3d:sy n="1000000" d="1000000"/>
                      <am3d:sz n="1000000" d="1000000"/>
                    </am3d:scale>
                    <am3d:rot ax="4648566" ay="-3077822" az="-4446690"/>
                    <am3d:postTrans dx="0" dy="0" dz="0"/>
                  </am3d:trans>
                  <am3d:raster rName="Office3DRenderer" rVer="16.0.8326">
                    <am3d:blip r:embed="rId23"/>
                  </am3d:raster>
                  <am3d:objViewport viewportSz="387533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3" name="3D Model 52">
                <a:extLst>
                  <a:ext uri="{FF2B5EF4-FFF2-40B4-BE49-F238E27FC236}">
                    <a16:creationId xmlns:a16="http://schemas.microsoft.com/office/drawing/2014/main" xmlns="" id="{95F63192-3783-445E-B43C-5A0454528244}"/>
                  </a:ext>
                </a:extLst>
              </p:cNvPr>
              <p:cNvPicPr>
                <a:picLocks noGrp="1" noRot="1" noChangeAspect="1" noMove="1" noResize="1" noEditPoints="1" noAdjustHandles="1" noChangeArrowheads="1" noChangeShapeType="1" noCrop="1"/>
              </p:cNvPicPr>
              <p:nvPr/>
            </p:nvPicPr>
            <p:blipFill>
              <a:blip r:embed="rId24"/>
              <a:stretch>
                <a:fillRect/>
              </a:stretch>
            </p:blipFill>
            <p:spPr>
              <a:xfrm>
                <a:off x="2243806" y="8321181"/>
                <a:ext cx="3524018" cy="3179506"/>
              </a:xfrm>
              <a:prstGeom prst="rect">
                <a:avLst/>
              </a:prstGeom>
            </p:spPr>
          </p:pic>
        </mc:Fallback>
      </mc:AlternateContent>
    </p:spTree>
    <p:extLst>
      <p:ext uri="{BB962C8B-B14F-4D97-AF65-F5344CB8AC3E}">
        <p14:creationId xmlns:p14="http://schemas.microsoft.com/office/powerpoint/2010/main" val="337451892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par>
                                <p:cTn id="11" presetID="14" presetClass="entr" presetSubtype="10" fill="hold" nodeType="with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randombar(horizontal)">
                                      <p:cBhvr>
                                        <p:cTn id="13"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1AE5B1B9-EA88-425E-925A-AEE78BE140C5}"/>
                  </a:ext>
                </a:extLst>
              </p:cNvPr>
              <p:cNvGraphicFramePr>
                <a:graphicFrameLocks noChangeAspect="1"/>
              </p:cNvGraphicFramePr>
              <p:nvPr/>
            </p:nvGraphicFramePr>
            <p:xfrm>
              <a:off x="1200386" y="-5290063"/>
              <a:ext cx="2564210" cy="4598269"/>
            </p:xfrm>
            <a:graphic>
              <a:graphicData uri="http://schemas.microsoft.com/office/drawing/2017/model3d">
                <am3d:model3d r:embed="rId18">
                  <am3d:spPr>
                    <a:xfrm>
                      <a:off x="0" y="0"/>
                      <a:ext cx="2564210" cy="4598269"/>
                    </a:xfrm>
                    <a:prstGeom prst="rect">
                      <a:avLst/>
                    </a:prstGeom>
                  </am3d:spPr>
                  <am3d:camera>
                    <am3d:pos x="0" y="0" z="58929788"/>
                    <am3d:up dx="0" dy="36000000" dz="0"/>
                    <am3d:lookAt x="0" y="0" z="0"/>
                    <am3d:perspective fov="2700000"/>
                  </am3d:camera>
                  <am3d:trans>
                    <am3d:meterPerModelUnit n="25405283" d="1000000"/>
                    <am3d:preTrans dx="0" dy="-5540244" dz="-3252235"/>
                    <am3d:scale>
                      <am3d:sx n="1000000" d="1000000"/>
                      <am3d:sy n="1000000" d="1000000"/>
                      <am3d:sz n="1000000" d="1000000"/>
                    </am3d:scale>
                    <am3d:rot ax="-4706459" ay="-33542" az="-10636081"/>
                    <am3d:postTrans dx="0" dy="0" dz="0"/>
                  </am3d:trans>
                  <am3d:raster rName="Office3DRenderer" rVer="16.0.8326">
                    <am3d:blip r:embed="rId19"/>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1AE5B1B9-EA88-425E-925A-AEE78BE140C5}"/>
                  </a:ext>
                </a:extLst>
              </p:cNvPr>
              <p:cNvPicPr>
                <a:picLocks noGrp="1" noRot="1" noChangeAspect="1" noMove="1" noResize="1" noEditPoints="1" noAdjustHandles="1" noChangeArrowheads="1" noChangeShapeType="1" noCrop="1"/>
              </p:cNvPicPr>
              <p:nvPr/>
            </p:nvPicPr>
            <p:blipFill>
              <a:blip r:embed="rId20"/>
              <a:stretch>
                <a:fillRect/>
              </a:stretch>
            </p:blipFill>
            <p:spPr>
              <a:xfrm>
                <a:off x="1200386" y="-5290063"/>
                <a:ext cx="2564210" cy="4598269"/>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7" name="3D Model 46">
                <a:extLst>
                  <a:ext uri="{FF2B5EF4-FFF2-40B4-BE49-F238E27FC236}">
                    <a16:creationId xmlns:a16="http://schemas.microsoft.com/office/drawing/2014/main" id="{8B2F9434-1430-4042-8734-8824295838A3}"/>
                  </a:ext>
                </a:extLst>
              </p:cNvPr>
              <p:cNvGraphicFramePr>
                <a:graphicFrameLocks noChangeAspect="1"/>
              </p:cNvGraphicFramePr>
              <p:nvPr/>
            </p:nvGraphicFramePr>
            <p:xfrm>
              <a:off x="2077759" y="-3800914"/>
              <a:ext cx="3373673" cy="1935426"/>
            </p:xfrm>
            <a:graphic>
              <a:graphicData uri="http://schemas.microsoft.com/office/drawing/2017/model3d">
                <am3d:model3d r:embed="rId21">
                  <am3d:spPr>
                    <a:xfrm>
                      <a:off x="0" y="0"/>
                      <a:ext cx="3373673" cy="1935426"/>
                    </a:xfrm>
                    <a:prstGeom prst="rect">
                      <a:avLst/>
                    </a:prstGeom>
                  </am3d:spPr>
                  <am3d:camera>
                    <am3d:pos x="0" y="0" z="70262799"/>
                    <am3d:up dx="0" dy="36000000" dz="0"/>
                    <am3d:lookAt x="0" y="0" z="0"/>
                    <am3d:perspective fov="2700000"/>
                  </am3d:camera>
                  <am3d:trans>
                    <am3d:meterPerModelUnit n="311954" d="1000000"/>
                    <am3d:preTrans dx="-6769633" dy="1197053" dz="4797556"/>
                    <am3d:scale>
                      <am3d:sx n="1000000" d="1000000"/>
                      <am3d:sy n="1000000" d="1000000"/>
                      <am3d:sz n="1000000" d="1000000"/>
                    </am3d:scale>
                    <am3d:rot ax="100573" ay="-713259" az="-20725"/>
                    <am3d:postTrans dx="0" dy="0" dz="0"/>
                  </am3d:trans>
                  <am3d:raster rName="Office3DRenderer" rVer="16.0.8326">
                    <am3d:blip r:embed="rId22"/>
                  </am3d:raster>
                  <am3d:objViewport viewportSz="387533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7" name="3D Model 46">
                <a:extLst>
                  <a:ext uri="{FF2B5EF4-FFF2-40B4-BE49-F238E27FC236}">
                    <a16:creationId xmlns:a16="http://schemas.microsoft.com/office/drawing/2014/main" xmlns="" id="{8B2F9434-1430-4042-8734-8824295838A3}"/>
                  </a:ext>
                </a:extLst>
              </p:cNvPr>
              <p:cNvPicPr>
                <a:picLocks noGrp="1" noRot="1" noChangeAspect="1" noMove="1" noResize="1" noEditPoints="1" noAdjustHandles="1" noChangeArrowheads="1" noChangeShapeType="1" noCrop="1"/>
              </p:cNvPicPr>
              <p:nvPr/>
            </p:nvPicPr>
            <p:blipFill>
              <a:blip r:embed="rId23"/>
              <a:stretch>
                <a:fillRect/>
              </a:stretch>
            </p:blipFill>
            <p:spPr>
              <a:xfrm>
                <a:off x="2077759" y="-3800914"/>
                <a:ext cx="3373673" cy="1935426"/>
              </a:xfrm>
              <a:prstGeom prst="rect">
                <a:avLst/>
              </a:prstGeom>
            </p:spPr>
          </p:pic>
        </mc:Fallback>
      </mc:AlternateContent>
      <p:sp>
        <p:nvSpPr>
          <p:cNvPr id="53" name="ZoneTexte 23">
            <a:extLst>
              <a:ext uri="{FF2B5EF4-FFF2-40B4-BE49-F238E27FC236}">
                <a16:creationId xmlns:a16="http://schemas.microsoft.com/office/drawing/2014/main" xmlns="" id="{96E58DEB-7DB4-4D92-8F94-4674BC2B7D46}"/>
              </a:ext>
            </a:extLst>
          </p:cNvPr>
          <p:cNvSpPr txBox="1"/>
          <p:nvPr/>
        </p:nvSpPr>
        <p:spPr>
          <a:xfrm>
            <a:off x="6096000" y="1923425"/>
            <a:ext cx="4951712" cy="4370427"/>
          </a:xfrm>
          <a:prstGeom prst="rect">
            <a:avLst/>
          </a:prstGeom>
          <a:noFill/>
        </p:spPr>
        <p:txBody>
          <a:bodyPr wrap="square">
            <a:spAutoFit/>
          </a:bodyPr>
          <a:lstStyle/>
          <a:p>
            <a:r>
              <a:rPr lang="en-US" sz="2400" dirty="0">
                <a:solidFill>
                  <a:schemeClr val="bg1"/>
                </a:solidFill>
              </a:rPr>
              <a:t>Voltage Regulation Module for Solar Radiation Sensor "</a:t>
            </a:r>
          </a:p>
          <a:p>
            <a:r>
              <a:rPr lang="en-US" sz="2400" dirty="0">
                <a:solidFill>
                  <a:schemeClr val="bg1"/>
                </a:solidFill>
              </a:rPr>
              <a:t>To provide a stable and safe power supply to the Solar Radiation Sensor, " a LM2596 Buck Converter was used in the system. This is a reliable and widely used DC-DC step-down converter, capable of efficiently reducing  "voltage from 12V to the required 10V for the sensor.</a:t>
            </a:r>
          </a:p>
          <a:p>
            <a:pPr marL="342900" lvl="0" indent="-342900" defTabSz="1219170">
              <a:buClr>
                <a:srgbClr val="FFFFFF"/>
              </a:buClr>
              <a:buFont typeface="Arial" panose="020B0604020202020204" pitchFamily="34" charset="0"/>
              <a:buChar char="•"/>
            </a:pPr>
            <a:endParaRPr lang="en-US" sz="1400" kern="0" dirty="0">
              <a:solidFill>
                <a:schemeClr val="bg1"/>
              </a:solidFill>
              <a:latin typeface="Sakkal Majalla" panose="02000000000000000000" pitchFamily="2" charset="-78"/>
              <a:cs typeface="Sakkal Majalla" panose="02000000000000000000" pitchFamily="2" charset="-78"/>
              <a:sym typeface="Arial"/>
            </a:endParaRPr>
          </a:p>
        </p:txBody>
      </p:sp>
      <p:sp>
        <p:nvSpPr>
          <p:cNvPr id="54" name="ZoneTexte 23">
            <a:extLst>
              <a:ext uri="{FF2B5EF4-FFF2-40B4-BE49-F238E27FC236}">
                <a16:creationId xmlns:a16="http://schemas.microsoft.com/office/drawing/2014/main" xmlns="" id="{C6712180-9E02-4E38-A51A-0E07E3B2293F}"/>
              </a:ext>
            </a:extLst>
          </p:cNvPr>
          <p:cNvSpPr txBox="1"/>
          <p:nvPr/>
        </p:nvSpPr>
        <p:spPr>
          <a:xfrm>
            <a:off x="4791765" y="1468386"/>
            <a:ext cx="6102299" cy="487506"/>
          </a:xfrm>
          <a:prstGeom prst="rect">
            <a:avLst/>
          </a:prstGeom>
          <a:noFill/>
        </p:spPr>
        <p:txBody>
          <a:bodyPr wrap="square">
            <a:spAutoFit/>
          </a:bodyPr>
          <a:lstStyle/>
          <a:p>
            <a:pPr marL="457200" marR="0" algn="ctr">
              <a:lnSpc>
                <a:spcPct val="107000"/>
              </a:lnSpc>
              <a:spcBef>
                <a:spcPts val="0"/>
              </a:spcBef>
              <a:spcAft>
                <a:spcPts val="800"/>
              </a:spcAft>
            </a:pPr>
            <a:r>
              <a:rPr lang="en-GB" sz="24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14.voltage regulator</a:t>
            </a:r>
            <a:endPar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p:txBody>
      </p:sp>
      <p:pic>
        <p:nvPicPr>
          <p:cNvPr id="46" name="Picture 45"/>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50342" y="556376"/>
            <a:ext cx="6497579" cy="4331719"/>
          </a:xfrm>
          <a:prstGeom prst="rect">
            <a:avLst/>
          </a:prstGeom>
        </p:spPr>
      </p:pic>
    </p:spTree>
    <p:extLst>
      <p:ext uri="{BB962C8B-B14F-4D97-AF65-F5344CB8AC3E}">
        <p14:creationId xmlns:p14="http://schemas.microsoft.com/office/powerpoint/2010/main" val="414172257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randombar(horizontal)">
                                      <p:cBhvr>
                                        <p:cTn id="7" dur="500"/>
                                        <p:tgtEl>
                                          <p:spTgt spid="5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4"/>
                                        </p:tgtEl>
                                        <p:attrNameLst>
                                          <p:attrName>style.visibility</p:attrName>
                                        </p:attrNameLst>
                                      </p:cBhvr>
                                      <p:to>
                                        <p:strVal val="visible"/>
                                      </p:to>
                                    </p:set>
                                    <p:animEffect transition="in" filter="randombar(horizontal)">
                                      <p:cBhvr>
                                        <p:cTn id="10"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6100854" y="1915034"/>
            <a:ext cx="5661010" cy="1233158"/>
          </a:xfrm>
          <a:prstGeom prst="rect">
            <a:avLst/>
          </a:prstGeom>
          <a:noFill/>
        </p:spPr>
        <p:txBody>
          <a:bodyPr wrap="square">
            <a:spAutoFit/>
          </a:bodyPr>
          <a:lstStyle/>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We need it to reduce the voltage from 220V to 12V. "</a:t>
            </a:r>
          </a:p>
          <a:p>
            <a:pPr>
              <a:lnSpc>
                <a:spcPct val="107000"/>
              </a:lnSpc>
              <a:spcAft>
                <a:spcPts val="800"/>
              </a:spcAft>
            </a:pPr>
            <a:r>
              <a:rPr lang="en-US" sz="20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1.AC to DC converter (Power Adapter / SMPS)</a:t>
            </a:r>
          </a:p>
          <a:p>
            <a:pPr marL="342900" lvl="0" indent="-342900" defTabSz="1219170">
              <a:buClr>
                <a:srgbClr val="FFFFFF"/>
              </a:buClr>
              <a:buFont typeface="Arial" panose="020B0604020202020204" pitchFamily="34" charset="0"/>
              <a:buChar char="•"/>
            </a:pPr>
            <a:endParaRPr lang="en-US" kern="0" dirty="0">
              <a:solidFill>
                <a:schemeClr val="bg1"/>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p:sp>
        <p:nvSpPr>
          <p:cNvPr id="51" name="ZoneTexte 23">
            <a:extLst>
              <a:ext uri="{FF2B5EF4-FFF2-40B4-BE49-F238E27FC236}">
                <a16:creationId xmlns:a16="http://schemas.microsoft.com/office/drawing/2014/main" xmlns="" id="{745BE241-C0CE-48D8-9CFC-5ECA3209C764}"/>
              </a:ext>
            </a:extLst>
          </p:cNvPr>
          <p:cNvSpPr txBox="1"/>
          <p:nvPr/>
        </p:nvSpPr>
        <p:spPr>
          <a:xfrm>
            <a:off x="5197076" y="1146063"/>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it-IT" sz="2800" kern="0" dirty="0">
                <a:solidFill>
                  <a:srgbClr val="FFFFFF"/>
                </a:solidFill>
                <a:latin typeface="Sakkal Majalla" panose="02000000000000000000" pitchFamily="2" charset="-78"/>
                <a:cs typeface="Sakkal Majalla" panose="02000000000000000000" pitchFamily="2" charset="-78"/>
                <a:sym typeface="Arial"/>
              </a:rPr>
              <a:t>11.Power Supply</a:t>
            </a:r>
            <a:endParaRPr lang="en-US" sz="2800" kern="0" dirty="0">
              <a:solidFill>
                <a:srgbClr val="FFFFFF"/>
              </a:solidFill>
              <a:latin typeface="Sakkal Majalla" panose="02000000000000000000" pitchFamily="2" charset="-78"/>
              <a:cs typeface="Sakkal Majalla" panose="02000000000000000000" pitchFamily="2" charset="-78"/>
              <a:sym typeface="Arial"/>
            </a:endParaRPr>
          </a:p>
        </p:txBody>
      </p:sp>
      <mc:AlternateContent xmlns:mc="http://schemas.openxmlformats.org/markup-compatibility/2006">
        <mc:Choice xmlns:am3d="http://schemas.microsoft.com/office/drawing/2017/model3d" xmlns="" Requires="am3d">
          <p:graphicFrame>
            <p:nvGraphicFramePr>
              <p:cNvPr id="52" name="3D Model 51">
                <a:extLst>
                  <a:ext uri="{FF2B5EF4-FFF2-40B4-BE49-F238E27FC236}">
                    <a16:creationId xmlns:a16="http://schemas.microsoft.com/office/drawing/2014/main" id="{3543EB99-C031-4984-B979-3E2F8E7B2314}"/>
                  </a:ext>
                </a:extLst>
              </p:cNvPr>
              <p:cNvGraphicFramePr>
                <a:graphicFrameLocks noChangeAspect="1"/>
              </p:cNvGraphicFramePr>
              <p:nvPr/>
            </p:nvGraphicFramePr>
            <p:xfrm>
              <a:off x="3173452" y="7832617"/>
              <a:ext cx="1664727" cy="4999646"/>
            </p:xfrm>
            <a:graphic>
              <a:graphicData uri="http://schemas.microsoft.com/office/drawing/2017/model3d">
                <am3d:model3d r:embed="rId9">
                  <am3d:spPr>
                    <a:xfrm>
                      <a:off x="0" y="0"/>
                      <a:ext cx="1664727" cy="4999646"/>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739091" ay="-3541118" az="10747783"/>
                    <am3d:postTrans dx="0" dy="0" dz="0"/>
                  </am3d:trans>
                  <am3d:raster rName="Office3DRenderer" rVer="16.0.8326">
                    <am3d:blip r:embed="rId10"/>
                  </am3d:raster>
                  <am3d:objViewport viewportSz="541866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a:extLst>
                  <a:ext uri="{FF2B5EF4-FFF2-40B4-BE49-F238E27FC236}">
                    <a16:creationId xmlns:a16="http://schemas.microsoft.com/office/drawing/2014/main" xmlns="" id="{3543EB99-C031-4984-B979-3E2F8E7B2314}"/>
                  </a:ext>
                </a:extLst>
              </p:cNvPr>
              <p:cNvPicPr>
                <a:picLocks noGrp="1" noRot="1" noChangeAspect="1" noMove="1" noResize="1" noEditPoints="1" noAdjustHandles="1" noChangeArrowheads="1" noChangeShapeType="1" noCrop="1"/>
              </p:cNvPicPr>
              <p:nvPr/>
            </p:nvPicPr>
            <p:blipFill>
              <a:blip r:embed="rId11"/>
              <a:stretch>
                <a:fillRect/>
              </a:stretch>
            </p:blipFill>
            <p:spPr>
              <a:xfrm>
                <a:off x="3173452" y="7832617"/>
                <a:ext cx="1664727" cy="4999646"/>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12">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3"/>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4"/>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5">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6"/>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7"/>
              <a:stretch>
                <a:fillRect/>
              </a:stretch>
            </p:blipFill>
            <p:spPr>
              <a:xfrm>
                <a:off x="1261157" y="-3966886"/>
                <a:ext cx="4341387" cy="2999790"/>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1AE5B1B9-EA88-425E-925A-AEE78BE140C5}"/>
                  </a:ext>
                </a:extLst>
              </p:cNvPr>
              <p:cNvGraphicFramePr>
                <a:graphicFrameLocks noChangeAspect="1"/>
              </p:cNvGraphicFramePr>
              <p:nvPr/>
            </p:nvGraphicFramePr>
            <p:xfrm>
              <a:off x="1200386" y="-5290063"/>
              <a:ext cx="2564210" cy="4598269"/>
            </p:xfrm>
            <a:graphic>
              <a:graphicData uri="http://schemas.microsoft.com/office/drawing/2017/model3d">
                <am3d:model3d r:embed="rId18">
                  <am3d:spPr>
                    <a:xfrm>
                      <a:off x="0" y="0"/>
                      <a:ext cx="2564210" cy="4598269"/>
                    </a:xfrm>
                    <a:prstGeom prst="rect">
                      <a:avLst/>
                    </a:prstGeom>
                  </am3d:spPr>
                  <am3d:camera>
                    <am3d:pos x="0" y="0" z="58929788"/>
                    <am3d:up dx="0" dy="36000000" dz="0"/>
                    <am3d:lookAt x="0" y="0" z="0"/>
                    <am3d:perspective fov="2700000"/>
                  </am3d:camera>
                  <am3d:trans>
                    <am3d:meterPerModelUnit n="25405283" d="1000000"/>
                    <am3d:preTrans dx="0" dy="-5540244" dz="-3252235"/>
                    <am3d:scale>
                      <am3d:sx n="1000000" d="1000000"/>
                      <am3d:sy n="1000000" d="1000000"/>
                      <am3d:sz n="1000000" d="1000000"/>
                    </am3d:scale>
                    <am3d:rot ax="-4706459" ay="-33542" az="-10636081"/>
                    <am3d:postTrans dx="0" dy="0" dz="0"/>
                  </am3d:trans>
                  <am3d:raster rName="Office3DRenderer" rVer="16.0.8326">
                    <am3d:blip r:embed="rId19"/>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1AE5B1B9-EA88-425E-925A-AEE78BE140C5}"/>
                  </a:ext>
                </a:extLst>
              </p:cNvPr>
              <p:cNvPicPr>
                <a:picLocks noGrp="1" noRot="1" noChangeAspect="1" noMove="1" noResize="1" noEditPoints="1" noAdjustHandles="1" noChangeArrowheads="1" noChangeShapeType="1" noCrop="1"/>
              </p:cNvPicPr>
              <p:nvPr/>
            </p:nvPicPr>
            <p:blipFill>
              <a:blip r:embed="rId20"/>
              <a:stretch>
                <a:fillRect/>
              </a:stretch>
            </p:blipFill>
            <p:spPr>
              <a:xfrm>
                <a:off x="1200386" y="-5290063"/>
                <a:ext cx="2564210" cy="4598269"/>
              </a:xfrm>
              <a:prstGeom prst="rect">
                <a:avLst/>
              </a:prstGeom>
            </p:spPr>
          </p:pic>
        </mc:Fallback>
      </mc:AlternateContent>
      <p:graphicFrame>
        <p:nvGraphicFramePr>
          <p:cNvPr id="46" name="Table 45">
            <a:extLst>
              <a:ext uri="{FF2B5EF4-FFF2-40B4-BE49-F238E27FC236}">
                <a16:creationId xmlns:a16="http://schemas.microsoft.com/office/drawing/2014/main" xmlns="" id="{FDCE6EAC-8FA5-4E35-BE23-EB092BDD45FC}"/>
              </a:ext>
            </a:extLst>
          </p:cNvPr>
          <p:cNvGraphicFramePr>
            <a:graphicFrameLocks noGrp="1"/>
          </p:cNvGraphicFramePr>
          <p:nvPr>
            <p:extLst>
              <p:ext uri="{D42A27DB-BD31-4B8C-83A1-F6EECF244321}">
                <p14:modId xmlns:p14="http://schemas.microsoft.com/office/powerpoint/2010/main" val="1256339870"/>
              </p:ext>
            </p:extLst>
          </p:nvPr>
        </p:nvGraphicFramePr>
        <p:xfrm>
          <a:off x="6306870" y="2889323"/>
          <a:ext cx="3787807" cy="1565530"/>
        </p:xfrm>
        <a:graphic>
          <a:graphicData uri="http://schemas.openxmlformats.org/drawingml/2006/table">
            <a:tbl>
              <a:tblPr firstRow="1" firstCol="1" bandRow="1">
                <a:tableStyleId>{3C2FFA5D-87B4-456A-9821-1D502468CF0F}</a:tableStyleId>
              </a:tblPr>
              <a:tblGrid>
                <a:gridCol w="1200264">
                  <a:extLst>
                    <a:ext uri="{9D8B030D-6E8A-4147-A177-3AD203B41FA5}">
                      <a16:colId xmlns:a16="http://schemas.microsoft.com/office/drawing/2014/main" xmlns="" val="1488742061"/>
                    </a:ext>
                  </a:extLst>
                </a:gridCol>
                <a:gridCol w="2587543">
                  <a:extLst>
                    <a:ext uri="{9D8B030D-6E8A-4147-A177-3AD203B41FA5}">
                      <a16:colId xmlns:a16="http://schemas.microsoft.com/office/drawing/2014/main" xmlns="" val="1894507965"/>
                    </a:ext>
                  </a:extLst>
                </a:gridCol>
              </a:tblGrid>
              <a:tr h="163151">
                <a:tc>
                  <a:txBody>
                    <a:bodyPr/>
                    <a:lstStyle/>
                    <a:p>
                      <a:pPr marL="0" marR="0" algn="ctr">
                        <a:lnSpc>
                          <a:spcPct val="107000"/>
                        </a:lnSpc>
                        <a:spcBef>
                          <a:spcPts val="0"/>
                        </a:spcBef>
                        <a:spcAft>
                          <a:spcPts val="800"/>
                        </a:spcAft>
                      </a:pPr>
                      <a:r>
                        <a:rPr lang="en-US" sz="1600" b="1" dirty="0">
                          <a:effectLst/>
                          <a:latin typeface="Sakkal Majalla" panose="02000000000000000000" pitchFamily="2" charset="-78"/>
                          <a:cs typeface="Sakkal Majalla" panose="02000000000000000000" pitchFamily="2" charset="-78"/>
                        </a:rPr>
                        <a:t>Component</a:t>
                      </a:r>
                      <a:endParaRPr lang="en-US" sz="1200" dirty="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800"/>
                        </a:spcAft>
                      </a:pPr>
                      <a:r>
                        <a:rPr lang="en-US" sz="1600" b="1">
                          <a:effectLst/>
                          <a:latin typeface="Sakkal Majalla" panose="02000000000000000000" pitchFamily="2" charset="-78"/>
                          <a:cs typeface="Sakkal Majalla" panose="02000000000000000000" pitchFamily="2" charset="-78"/>
                        </a:rPr>
                        <a:t>Function</a:t>
                      </a:r>
                      <a:endParaRPr lang="en-US" sz="120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4088248125"/>
                  </a:ext>
                </a:extLst>
              </a:tr>
              <a:tr h="619611">
                <a:tc>
                  <a:txBody>
                    <a:bodyPr/>
                    <a:lstStyle/>
                    <a:p>
                      <a:pPr marL="0" marR="0">
                        <a:lnSpc>
                          <a:spcPct val="107000"/>
                        </a:lnSpc>
                        <a:spcBef>
                          <a:spcPts val="0"/>
                        </a:spcBef>
                        <a:spcAft>
                          <a:spcPts val="800"/>
                        </a:spcAft>
                      </a:pPr>
                      <a:r>
                        <a:rPr lang="en-US" sz="1600" dirty="0">
                          <a:effectLst/>
                          <a:latin typeface="Sakkal Majalla" panose="02000000000000000000" pitchFamily="2" charset="-78"/>
                          <a:cs typeface="Sakkal Majalla" panose="02000000000000000000" pitchFamily="2" charset="-78"/>
                        </a:rPr>
                        <a:t>AC-DC Power Supply (Electrical Current Converter)</a:t>
                      </a:r>
                      <a:endParaRPr lang="en-US" sz="1200" dirty="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nSpc>
                          <a:spcPct val="107000"/>
                        </a:lnSpc>
                        <a:spcBef>
                          <a:spcPts val="0"/>
                        </a:spcBef>
                        <a:spcAft>
                          <a:spcPts val="800"/>
                        </a:spcAft>
                      </a:pPr>
                      <a:r>
                        <a:rPr lang="en-US" sz="1600" dirty="0">
                          <a:effectLst/>
                          <a:latin typeface="Sakkal Majalla" panose="02000000000000000000" pitchFamily="2" charset="-78"/>
                          <a:cs typeface="Sakkal Majalla" panose="02000000000000000000" pitchFamily="2" charset="-78"/>
                        </a:rPr>
                        <a:t>Takes 220V AC electricity from the wall and converts it to </a:t>
                      </a:r>
                      <a:r>
                        <a:rPr lang="en-US" sz="1600" dirty="0" smtClean="0">
                          <a:effectLst/>
                          <a:latin typeface="Sakkal Majalla" panose="02000000000000000000" pitchFamily="2" charset="-78"/>
                          <a:cs typeface="Sakkal Majalla" panose="02000000000000000000" pitchFamily="2" charset="-78"/>
                        </a:rPr>
                        <a:t>3.3 v or 5V </a:t>
                      </a:r>
                      <a:r>
                        <a:rPr lang="en-US" sz="1600" dirty="0">
                          <a:effectLst/>
                          <a:latin typeface="Sakkal Majalla" panose="02000000000000000000" pitchFamily="2" charset="-78"/>
                          <a:cs typeface="Sakkal Majalla" panose="02000000000000000000" pitchFamily="2" charset="-78"/>
                        </a:rPr>
                        <a:t>DC or 12V DC.</a:t>
                      </a:r>
                      <a:endParaRPr lang="en-US" sz="1200" dirty="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815530674"/>
                  </a:ext>
                </a:extLst>
              </a:tr>
            </a:tbl>
          </a:graphicData>
        </a:graphic>
      </p:graphicFrame>
      <mc:AlternateContent xmlns:mc="http://schemas.openxmlformats.org/markup-compatibility/2006">
        <mc:Choice xmlns:am3d="http://schemas.microsoft.com/office/drawing/2017/model3d" xmlns="" Requires="am3d">
          <p:graphicFrame>
            <p:nvGraphicFramePr>
              <p:cNvPr id="47" name="3D Model 46">
                <a:extLst>
                  <a:ext uri="{FF2B5EF4-FFF2-40B4-BE49-F238E27FC236}">
                    <a16:creationId xmlns:a16="http://schemas.microsoft.com/office/drawing/2014/main" id="{8B2F9434-1430-4042-8734-8824295838A3}"/>
                  </a:ext>
                </a:extLst>
              </p:cNvPr>
              <p:cNvGraphicFramePr>
                <a:graphicFrameLocks noChangeAspect="1"/>
              </p:cNvGraphicFramePr>
              <p:nvPr>
                <p:extLst>
                  <p:ext uri="{D42A27DB-BD31-4B8C-83A1-F6EECF244321}">
                    <p14:modId xmlns:p14="http://schemas.microsoft.com/office/powerpoint/2010/main" val="3749477423"/>
                  </p:ext>
                </p:extLst>
              </p:nvPr>
            </p:nvGraphicFramePr>
            <p:xfrm>
              <a:off x="2210868" y="1543861"/>
              <a:ext cx="3671432" cy="3732864"/>
            </p:xfrm>
            <a:graphic>
              <a:graphicData uri="http://schemas.microsoft.com/office/drawing/2017/model3d">
                <am3d:model3d r:embed="rId21">
                  <am3d:spPr>
                    <a:xfrm>
                      <a:off x="0" y="0"/>
                      <a:ext cx="3671432" cy="3732864"/>
                    </a:xfrm>
                    <a:prstGeom prst="rect">
                      <a:avLst/>
                    </a:prstGeom>
                  </am3d:spPr>
                  <am3d:camera>
                    <am3d:pos x="0" y="0" z="70262799"/>
                    <am3d:up dx="0" dy="36000000" dz="0"/>
                    <am3d:lookAt x="0" y="0" z="0"/>
                    <am3d:perspective fov="2700000"/>
                  </am3d:camera>
                  <am3d:trans>
                    <am3d:meterPerModelUnit n="311954" d="1000000"/>
                    <am3d:preTrans dx="-6769633" dy="1197053" dz="4797556"/>
                    <am3d:scale>
                      <am3d:sx n="1000000" d="1000000"/>
                      <am3d:sy n="1000000" d="1000000"/>
                      <am3d:sz n="1000000" d="1000000"/>
                    </am3d:scale>
                    <am3d:rot ax="3159387" ay="1871354" az="2049943"/>
                    <am3d:postTrans dx="0" dy="0" dz="0"/>
                  </am3d:trans>
                  <am3d:raster rName="Office3DRenderer" rVer="16.0.8326">
                    <am3d:blip r:embed="rId22"/>
                  </am3d:raster>
                  <am3d:objViewport viewportSz="387533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7" name="3D Model 46">
                <a:extLst>
                  <a:ext uri="{FF2B5EF4-FFF2-40B4-BE49-F238E27FC236}">
                    <a16:creationId xmlns:a16="http://schemas.microsoft.com/office/drawing/2014/main" xmlns="" id="{8B2F9434-1430-4042-8734-8824295838A3}"/>
                  </a:ext>
                </a:extLst>
              </p:cNvPr>
              <p:cNvPicPr>
                <a:picLocks noGrp="1" noRot="1" noChangeAspect="1" noMove="1" noResize="1" noEditPoints="1" noAdjustHandles="1" noChangeArrowheads="1" noChangeShapeType="1" noCrop="1"/>
              </p:cNvPicPr>
              <p:nvPr/>
            </p:nvPicPr>
            <p:blipFill>
              <a:blip r:embed="rId23"/>
              <a:stretch>
                <a:fillRect/>
              </a:stretch>
            </p:blipFill>
            <p:spPr>
              <a:xfrm>
                <a:off x="2210868" y="1543861"/>
                <a:ext cx="3671432" cy="3732864"/>
              </a:xfrm>
              <a:prstGeom prst="rect">
                <a:avLst/>
              </a:prstGeom>
            </p:spPr>
          </p:pic>
        </mc:Fallback>
      </mc:AlternateContent>
    </p:spTree>
    <p:extLst>
      <p:ext uri="{BB962C8B-B14F-4D97-AF65-F5344CB8AC3E}">
        <p14:creationId xmlns:p14="http://schemas.microsoft.com/office/powerpoint/2010/main" val="317519632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1"/>
                                        </p:tgtEl>
                                        <p:attrNameLst>
                                          <p:attrName>style.visibility</p:attrName>
                                        </p:attrNameLst>
                                      </p:cBhvr>
                                      <p:to>
                                        <p:strVal val="visible"/>
                                      </p:to>
                                    </p:set>
                                    <p:animEffect transition="in" filter="randombar(horizontal)">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5" name="3D Model 44">
                <a:extLst>
                  <a:ext uri="{FF2B5EF4-FFF2-40B4-BE49-F238E27FC236}">
                    <a16:creationId xmlns:a16="http://schemas.microsoft.com/office/drawing/2014/main" id="{D847F7E6-B84D-4A84-9F9F-F8A5AD169AC6}"/>
                  </a:ext>
                </a:extLst>
              </p:cNvPr>
              <p:cNvGraphicFramePr>
                <a:graphicFrameLocks noChangeAspect="1"/>
              </p:cNvGraphicFramePr>
              <p:nvPr/>
            </p:nvGraphicFramePr>
            <p:xfrm>
              <a:off x="2186433" y="-3509084"/>
              <a:ext cx="4142565" cy="3231268"/>
            </p:xfrm>
            <a:graphic>
              <a:graphicData uri="http://schemas.microsoft.com/office/drawing/2017/model3d">
                <am3d:model3d r:embed="rId6">
                  <am3d:spPr>
                    <a:xfrm>
                      <a:off x="0" y="0"/>
                      <a:ext cx="4142565" cy="3231268"/>
                    </a:xfrm>
                    <a:prstGeom prst="rect">
                      <a:avLst/>
                    </a:prstGeom>
                  </am3d:spPr>
                  <am3d:camera>
                    <am3d:pos x="0" y="0" z="60342780"/>
                    <am3d:up dx="0" dy="36000000" dz="0"/>
                    <am3d:lookAt x="0" y="0" z="0"/>
                    <am3d:perspective fov="2700000"/>
                  </am3d:camera>
                  <am3d:trans>
                    <am3d:meterPerModelUnit n="836413" d="1000000"/>
                    <am3d:preTrans dx="17121424" dy="1124696" dz="98227867"/>
                    <am3d:scale>
                      <am3d:sx n="1000000" d="1000000"/>
                      <am3d:sy n="1000000" d="1000000"/>
                      <am3d:sz n="1000000" d="1000000"/>
                    </am3d:scale>
                    <am3d:rot ax="10111465" ay="34405" az="10793016"/>
                    <am3d:postTrans dx="0" dy="0" dz="0"/>
                  </am3d:trans>
                  <am3d:raster rName="Office3DRenderer" rVer="16.0.8326">
                    <am3d:blip r:embed="rId7"/>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5" name="3D Model 44">
                <a:extLst>
                  <a:ext uri="{FF2B5EF4-FFF2-40B4-BE49-F238E27FC236}">
                    <a16:creationId xmlns:a16="http://schemas.microsoft.com/office/drawing/2014/main" xmlns="" id="{D847F7E6-B84D-4A84-9F9F-F8A5AD169AC6}"/>
                  </a:ext>
                </a:extLst>
              </p:cNvPr>
              <p:cNvPicPr>
                <a:picLocks noGrp="1" noRot="1" noChangeAspect="1" noMove="1" noResize="1" noEditPoints="1" noAdjustHandles="1" noChangeArrowheads="1" noChangeShapeType="1" noCrop="1"/>
              </p:cNvPicPr>
              <p:nvPr/>
            </p:nvPicPr>
            <p:blipFill>
              <a:blip r:embed="rId8"/>
              <a:stretch>
                <a:fillRect/>
              </a:stretch>
            </p:blipFill>
            <p:spPr>
              <a:xfrm>
                <a:off x="2186433" y="-3509084"/>
                <a:ext cx="4142565" cy="3231268"/>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4" name="3D Model 23">
                <a:extLst>
                  <a:ext uri="{FF2B5EF4-FFF2-40B4-BE49-F238E27FC236}">
                    <a16:creationId xmlns:a16="http://schemas.microsoft.com/office/drawing/2014/main" id="{E8447F76-E04B-4BC5-9C63-1A087198ED63}"/>
                  </a:ext>
                </a:extLst>
              </p:cNvPr>
              <p:cNvGraphicFramePr>
                <a:graphicFrameLocks noChangeAspect="1"/>
              </p:cNvGraphicFramePr>
              <p:nvPr/>
            </p:nvGraphicFramePr>
            <p:xfrm>
              <a:off x="1278809" y="-4371115"/>
              <a:ext cx="4333027" cy="3504282"/>
            </p:xfrm>
            <a:graphic>
              <a:graphicData uri="http://schemas.microsoft.com/office/drawing/2017/model3d">
                <am3d:model3d r:embed="rId9">
                  <am3d:spPr>
                    <a:xfrm>
                      <a:off x="0" y="0"/>
                      <a:ext cx="4333027" cy="3504282"/>
                    </a:xfrm>
                    <a:prstGeom prst="rect">
                      <a:avLst/>
                    </a:prstGeom>
                  </am3d:spPr>
                  <am3d:camera>
                    <am3d:pos x="0" y="0" z="58160870"/>
                    <am3d:up dx="0" dy="36000000" dz="0"/>
                    <am3d:lookAt x="0" y="0" z="0"/>
                    <am3d:perspective fov="2700000"/>
                  </am3d:camera>
                  <am3d:trans>
                    <am3d:meterPerModelUnit n="859233" d="1000000"/>
                    <am3d:preTrans dx="688225" dy="-1029359" dz="-7973864"/>
                    <am3d:scale>
                      <am3d:sx n="1000000" d="1000000"/>
                      <am3d:sy n="1000000" d="1000000"/>
                      <am3d:sz n="1000000" d="1000000"/>
                    </am3d:scale>
                    <am3d:rot ax="10309523" ay="-1163382" az="-10636175"/>
                    <am3d:postTrans dx="0" dy="0" dz="0"/>
                  </am3d:trans>
                  <am3d:raster rName="Office3DRenderer" rVer="16.0.8326">
                    <am3d:blip r:embed="rId10"/>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a:extLst>
                  <a:ext uri="{FF2B5EF4-FFF2-40B4-BE49-F238E27FC236}">
                    <a16:creationId xmlns:a16="http://schemas.microsoft.com/office/drawing/2014/main" xmlns="" id="{E8447F76-E04B-4BC5-9C63-1A087198ED63}"/>
                  </a:ext>
                </a:extLst>
              </p:cNvPr>
              <p:cNvPicPr>
                <a:picLocks noGrp="1" noRot="1" noChangeAspect="1" noMove="1" noResize="1" noEditPoints="1" noAdjustHandles="1" noChangeArrowheads="1" noChangeShapeType="1" noCrop="1"/>
              </p:cNvPicPr>
              <p:nvPr/>
            </p:nvPicPr>
            <p:blipFill>
              <a:blip r:embed="rId11"/>
              <a:stretch>
                <a:fillRect/>
              </a:stretch>
            </p:blipFill>
            <p:spPr>
              <a:xfrm>
                <a:off x="1278809" y="-4371115"/>
                <a:ext cx="4333027" cy="3504282"/>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D58D6047-19BA-4E7C-9C4E-F6E7FDC42CF4}"/>
                  </a:ext>
                </a:extLst>
              </p:cNvPr>
              <p:cNvGraphicFramePr>
                <a:graphicFrameLocks noChangeAspect="1"/>
              </p:cNvGraphicFramePr>
              <p:nvPr/>
            </p:nvGraphicFramePr>
            <p:xfrm>
              <a:off x="1261157" y="-3966886"/>
              <a:ext cx="4341387" cy="2999790"/>
            </p:xfrm>
            <a:graphic>
              <a:graphicData uri="http://schemas.microsoft.com/office/drawing/2017/model3d">
                <am3d:model3d r:embed="rId12">
                  <am3d:spPr>
                    <a:xfrm>
                      <a:off x="0" y="0"/>
                      <a:ext cx="4341387" cy="2999790"/>
                    </a:xfrm>
                    <a:prstGeom prst="rect">
                      <a:avLst/>
                    </a:prstGeom>
                  </am3d:spPr>
                  <am3d:camera>
                    <am3d:pos x="0" y="0" z="51902276"/>
                    <am3d:up dx="0" dy="36000000" dz="0"/>
                    <am3d:lookAt x="0" y="0" z="0"/>
                    <am3d:perspective fov="2700000"/>
                  </am3d:camera>
                  <am3d:trans>
                    <am3d:meterPerModelUnit n="5517392" d="1000000"/>
                    <am3d:preTrans dx="494302" dy="-266382" dz="-912152"/>
                    <am3d:scale>
                      <am3d:sx n="1000000" d="1000000"/>
                      <am3d:sy n="1000000" d="1000000"/>
                      <am3d:sz n="1000000" d="1000000"/>
                    </am3d:scale>
                    <am3d:rot ax="-10422453" ay="2600092" az="-10540358"/>
                    <am3d:postTrans dx="0" dy="0" dz="0"/>
                  </am3d:trans>
                  <am3d:raster rName="Office3DRenderer" rVer="16.0.8326">
                    <am3d:blip r:embed="rId13"/>
                  </am3d:raster>
                  <am3d:objViewport viewportSz="54186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D58D6047-19BA-4E7C-9C4E-F6E7FDC42CF4}"/>
                  </a:ext>
                </a:extLst>
              </p:cNvPr>
              <p:cNvPicPr>
                <a:picLocks noGrp="1" noRot="1" noChangeAspect="1" noMove="1" noResize="1" noEditPoints="1" noAdjustHandles="1" noChangeArrowheads="1" noChangeShapeType="1" noCrop="1"/>
              </p:cNvPicPr>
              <p:nvPr/>
            </p:nvPicPr>
            <p:blipFill>
              <a:blip r:embed="rId14"/>
              <a:stretch>
                <a:fillRect/>
              </a:stretch>
            </p:blipFill>
            <p:spPr>
              <a:xfrm>
                <a:off x="1261157" y="-3966886"/>
                <a:ext cx="4341387" cy="2999790"/>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1AE5B1B9-EA88-425E-925A-AEE78BE140C5}"/>
                  </a:ext>
                </a:extLst>
              </p:cNvPr>
              <p:cNvGraphicFramePr>
                <a:graphicFrameLocks noChangeAspect="1"/>
              </p:cNvGraphicFramePr>
              <p:nvPr/>
            </p:nvGraphicFramePr>
            <p:xfrm>
              <a:off x="1200386" y="-5290063"/>
              <a:ext cx="2564210" cy="4598269"/>
            </p:xfrm>
            <a:graphic>
              <a:graphicData uri="http://schemas.microsoft.com/office/drawing/2017/model3d">
                <am3d:model3d r:embed="rId15">
                  <am3d:spPr>
                    <a:xfrm>
                      <a:off x="0" y="0"/>
                      <a:ext cx="2564210" cy="4598269"/>
                    </a:xfrm>
                    <a:prstGeom prst="rect">
                      <a:avLst/>
                    </a:prstGeom>
                  </am3d:spPr>
                  <am3d:camera>
                    <am3d:pos x="0" y="0" z="58929788"/>
                    <am3d:up dx="0" dy="36000000" dz="0"/>
                    <am3d:lookAt x="0" y="0" z="0"/>
                    <am3d:perspective fov="2700000"/>
                  </am3d:camera>
                  <am3d:trans>
                    <am3d:meterPerModelUnit n="25405283" d="1000000"/>
                    <am3d:preTrans dx="0" dy="-5540244" dz="-3252235"/>
                    <am3d:scale>
                      <am3d:sx n="1000000" d="1000000"/>
                      <am3d:sy n="1000000" d="1000000"/>
                      <am3d:sz n="1000000" d="1000000"/>
                    </am3d:scale>
                    <am3d:rot ax="-4706459" ay="-33542" az="-10636081"/>
                    <am3d:postTrans dx="0" dy="0" dz="0"/>
                  </am3d:trans>
                  <am3d:raster rName="Office3DRenderer" rVer="16.0.8326">
                    <am3d:blip r:embed="rId16"/>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1AE5B1B9-EA88-425E-925A-AEE78BE140C5}"/>
                  </a:ext>
                </a:extLst>
              </p:cNvPr>
              <p:cNvPicPr>
                <a:picLocks noGrp="1" noRot="1" noChangeAspect="1" noMove="1" noResize="1" noEditPoints="1" noAdjustHandles="1" noChangeArrowheads="1" noChangeShapeType="1" noCrop="1"/>
              </p:cNvPicPr>
              <p:nvPr/>
            </p:nvPicPr>
            <p:blipFill>
              <a:blip r:embed="rId17"/>
              <a:stretch>
                <a:fillRect/>
              </a:stretch>
            </p:blipFill>
            <p:spPr>
              <a:xfrm>
                <a:off x="1200386" y="-5290063"/>
                <a:ext cx="2564210" cy="4598269"/>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47" name="3D Model 46">
                <a:extLst>
                  <a:ext uri="{FF2B5EF4-FFF2-40B4-BE49-F238E27FC236}">
                    <a16:creationId xmlns:a16="http://schemas.microsoft.com/office/drawing/2014/main" id="{8B2F9434-1430-4042-8734-8824295838A3}"/>
                  </a:ext>
                </a:extLst>
              </p:cNvPr>
              <p:cNvGraphicFramePr>
                <a:graphicFrameLocks noChangeAspect="1"/>
              </p:cNvGraphicFramePr>
              <p:nvPr/>
            </p:nvGraphicFramePr>
            <p:xfrm>
              <a:off x="2077759" y="-3800914"/>
              <a:ext cx="3373673" cy="1935426"/>
            </p:xfrm>
            <a:graphic>
              <a:graphicData uri="http://schemas.microsoft.com/office/drawing/2017/model3d">
                <am3d:model3d r:embed="rId18">
                  <am3d:spPr>
                    <a:xfrm>
                      <a:off x="0" y="0"/>
                      <a:ext cx="3373673" cy="1935426"/>
                    </a:xfrm>
                    <a:prstGeom prst="rect">
                      <a:avLst/>
                    </a:prstGeom>
                  </am3d:spPr>
                  <am3d:camera>
                    <am3d:pos x="0" y="0" z="70262799"/>
                    <am3d:up dx="0" dy="36000000" dz="0"/>
                    <am3d:lookAt x="0" y="0" z="0"/>
                    <am3d:perspective fov="2700000"/>
                  </am3d:camera>
                  <am3d:trans>
                    <am3d:meterPerModelUnit n="311954" d="1000000"/>
                    <am3d:preTrans dx="-6769633" dy="1197053" dz="4797556"/>
                    <am3d:scale>
                      <am3d:sx n="1000000" d="1000000"/>
                      <am3d:sy n="1000000" d="1000000"/>
                      <am3d:sz n="1000000" d="1000000"/>
                    </am3d:scale>
                    <am3d:rot ax="100573" ay="-713259" az="-20725"/>
                    <am3d:postTrans dx="0" dy="0" dz="0"/>
                  </am3d:trans>
                  <am3d:raster rName="Office3DRenderer" rVer="16.0.8326">
                    <am3d:blip r:embed="rId19"/>
                  </am3d:raster>
                  <am3d:objViewport viewportSz="387533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7" name="3D Model 46">
                <a:extLst>
                  <a:ext uri="{FF2B5EF4-FFF2-40B4-BE49-F238E27FC236}">
                    <a16:creationId xmlns:a16="http://schemas.microsoft.com/office/drawing/2014/main" xmlns="" id="{8B2F9434-1430-4042-8734-8824295838A3}"/>
                  </a:ext>
                </a:extLst>
              </p:cNvPr>
              <p:cNvPicPr>
                <a:picLocks noGrp="1" noRot="1" noChangeAspect="1" noMove="1" noResize="1" noEditPoints="1" noAdjustHandles="1" noChangeArrowheads="1" noChangeShapeType="1" noCrop="1"/>
              </p:cNvPicPr>
              <p:nvPr/>
            </p:nvPicPr>
            <p:blipFill>
              <a:blip r:embed="rId20"/>
              <a:stretch>
                <a:fillRect/>
              </a:stretch>
            </p:blipFill>
            <p:spPr>
              <a:xfrm>
                <a:off x="2077759" y="-3800914"/>
                <a:ext cx="3373673" cy="1935426"/>
              </a:xfrm>
              <a:prstGeom prst="rect">
                <a:avLst/>
              </a:prstGeom>
            </p:spPr>
          </p:pic>
        </mc:Fallback>
      </mc:AlternateContent>
      <p:sp>
        <p:nvSpPr>
          <p:cNvPr id="53" name="ZoneTexte 23">
            <a:extLst>
              <a:ext uri="{FF2B5EF4-FFF2-40B4-BE49-F238E27FC236}">
                <a16:creationId xmlns:a16="http://schemas.microsoft.com/office/drawing/2014/main" xmlns="" id="{96E58DEB-7DB4-4D92-8F94-4674BC2B7D46}"/>
              </a:ext>
            </a:extLst>
          </p:cNvPr>
          <p:cNvSpPr txBox="1"/>
          <p:nvPr/>
        </p:nvSpPr>
        <p:spPr>
          <a:xfrm>
            <a:off x="6076399" y="2235604"/>
            <a:ext cx="4730737" cy="1727717"/>
          </a:xfrm>
          <a:prstGeom prst="rect">
            <a:avLst/>
          </a:prstGeom>
          <a:noFill/>
        </p:spPr>
        <p:txBody>
          <a:bodyPr wrap="square">
            <a:spAutoFit/>
          </a:bodyPr>
          <a:lstStyle/>
          <a:p>
            <a:pPr marL="457200" marR="0">
              <a:lnSpc>
                <a:spcPct val="107000"/>
              </a:lnSpc>
              <a:spcBef>
                <a:spcPts val="0"/>
              </a:spcBef>
              <a:spcAft>
                <a:spcPts val="800"/>
              </a:spcAft>
            </a:pPr>
            <a:r>
              <a:rPr lang="en-GB"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Voltage Regulator Function</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457200" marR="0">
              <a:lnSpc>
                <a:spcPct val="107000"/>
              </a:lnSpc>
              <a:spcBef>
                <a:spcPts val="0"/>
              </a:spcBef>
              <a:spcAft>
                <a:spcPts val="0"/>
              </a:spcAft>
            </a:pPr>
            <a:r>
              <a:rPr lang="en-GB"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Reduces and stabilizes voltage to a safe and stable level (5V or 3.3V).</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457200" marR="0">
              <a:lnSpc>
                <a:spcPct val="107000"/>
              </a:lnSpc>
              <a:spcBef>
                <a:spcPts val="0"/>
              </a:spcBef>
              <a:spcAft>
                <a:spcPts val="0"/>
              </a:spcAft>
            </a:pPr>
            <a:r>
              <a:rPr lang="en-GB"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Protects components from damage caused by voltage spikes or fluctuations.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1400" kern="0" dirty="0">
              <a:solidFill>
                <a:schemeClr val="bg1"/>
              </a:solidFill>
              <a:latin typeface="Sakkal Majalla" panose="02000000000000000000" pitchFamily="2" charset="-78"/>
              <a:cs typeface="Sakkal Majalla" panose="02000000000000000000" pitchFamily="2" charset="-78"/>
              <a:sym typeface="Arial"/>
            </a:endParaRPr>
          </a:p>
        </p:txBody>
      </p:sp>
      <p:sp>
        <p:nvSpPr>
          <p:cNvPr id="54" name="ZoneTexte 23">
            <a:extLst>
              <a:ext uri="{FF2B5EF4-FFF2-40B4-BE49-F238E27FC236}">
                <a16:creationId xmlns:a16="http://schemas.microsoft.com/office/drawing/2014/main" xmlns="" id="{C6712180-9E02-4E38-A51A-0E07E3B2293F}"/>
              </a:ext>
            </a:extLst>
          </p:cNvPr>
          <p:cNvSpPr txBox="1"/>
          <p:nvPr/>
        </p:nvSpPr>
        <p:spPr>
          <a:xfrm>
            <a:off x="4791765" y="1468386"/>
            <a:ext cx="6102299" cy="487506"/>
          </a:xfrm>
          <a:prstGeom prst="rect">
            <a:avLst/>
          </a:prstGeom>
          <a:noFill/>
        </p:spPr>
        <p:txBody>
          <a:bodyPr wrap="square">
            <a:spAutoFit/>
          </a:bodyPr>
          <a:lstStyle/>
          <a:p>
            <a:pPr marL="457200" marR="0" algn="ctr">
              <a:lnSpc>
                <a:spcPct val="107000"/>
              </a:lnSpc>
              <a:spcBef>
                <a:spcPts val="0"/>
              </a:spcBef>
              <a:spcAft>
                <a:spcPts val="800"/>
              </a:spcAft>
            </a:pPr>
            <a:r>
              <a:rPr lang="en-GB" sz="24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14.voltage regulator</a:t>
            </a:r>
            <a:endParaRPr lang="en-US"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p:txBody>
      </p:sp>
      <p:sp>
        <p:nvSpPr>
          <p:cNvPr id="51" name="ZoneTexte 23">
            <a:extLst>
              <a:ext uri="{FF2B5EF4-FFF2-40B4-BE49-F238E27FC236}">
                <a16:creationId xmlns:a16="http://schemas.microsoft.com/office/drawing/2014/main" xmlns="" id="{C28AA233-4645-4FD1-8551-F0D722AFB442}"/>
              </a:ext>
            </a:extLst>
          </p:cNvPr>
          <p:cNvSpPr txBox="1"/>
          <p:nvPr/>
        </p:nvSpPr>
        <p:spPr>
          <a:xfrm>
            <a:off x="4947981" y="3805628"/>
            <a:ext cx="6102299" cy="322845"/>
          </a:xfrm>
          <a:prstGeom prst="rect">
            <a:avLst/>
          </a:prstGeom>
          <a:noFill/>
        </p:spPr>
        <p:txBody>
          <a:bodyPr wrap="square">
            <a:spAutoFit/>
          </a:bodyPr>
          <a:lstStyle/>
          <a:p>
            <a:pPr marL="457200" marR="0" algn="ctr">
              <a:lnSpc>
                <a:spcPct val="107000"/>
              </a:lnSpc>
              <a:spcBef>
                <a:spcPts val="0"/>
              </a:spcBef>
              <a:spcAft>
                <a:spcPts val="800"/>
              </a:spcAft>
            </a:pPr>
            <a:r>
              <a:rPr lang="en-US" sz="14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Types of voltage regulators in the project:</a:t>
            </a:r>
            <a:endParaRPr lang="en-US" sz="11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p:txBody>
      </p:sp>
      <p:graphicFrame>
        <p:nvGraphicFramePr>
          <p:cNvPr id="46" name="Table 45">
            <a:extLst>
              <a:ext uri="{FF2B5EF4-FFF2-40B4-BE49-F238E27FC236}">
                <a16:creationId xmlns:a16="http://schemas.microsoft.com/office/drawing/2014/main" xmlns="" id="{A897F1B6-FAA6-4AD6-A068-11863621DB98}"/>
              </a:ext>
            </a:extLst>
          </p:cNvPr>
          <p:cNvGraphicFramePr>
            <a:graphicFrameLocks noGrp="1"/>
          </p:cNvGraphicFramePr>
          <p:nvPr>
            <p:extLst>
              <p:ext uri="{D42A27DB-BD31-4B8C-83A1-F6EECF244321}">
                <p14:modId xmlns:p14="http://schemas.microsoft.com/office/powerpoint/2010/main" val="3277665794"/>
              </p:ext>
            </p:extLst>
          </p:nvPr>
        </p:nvGraphicFramePr>
        <p:xfrm>
          <a:off x="5477670" y="4286359"/>
          <a:ext cx="5703570" cy="608448"/>
        </p:xfrm>
        <a:graphic>
          <a:graphicData uri="http://schemas.openxmlformats.org/drawingml/2006/table">
            <a:tbl>
              <a:tblPr firstRow="1" firstCol="1" bandRow="1">
                <a:tableStyleId>{3C2FFA5D-87B4-456A-9821-1D502468CF0F}</a:tableStyleId>
              </a:tblPr>
              <a:tblGrid>
                <a:gridCol w="1167130">
                  <a:extLst>
                    <a:ext uri="{9D8B030D-6E8A-4147-A177-3AD203B41FA5}">
                      <a16:colId xmlns:a16="http://schemas.microsoft.com/office/drawing/2014/main" xmlns="" val="4237480082"/>
                    </a:ext>
                  </a:extLst>
                </a:gridCol>
                <a:gridCol w="1362075">
                  <a:extLst>
                    <a:ext uri="{9D8B030D-6E8A-4147-A177-3AD203B41FA5}">
                      <a16:colId xmlns:a16="http://schemas.microsoft.com/office/drawing/2014/main" xmlns="" val="3785789622"/>
                    </a:ext>
                  </a:extLst>
                </a:gridCol>
                <a:gridCol w="3174365">
                  <a:extLst>
                    <a:ext uri="{9D8B030D-6E8A-4147-A177-3AD203B41FA5}">
                      <a16:colId xmlns:a16="http://schemas.microsoft.com/office/drawing/2014/main" xmlns="" val="2856634040"/>
                    </a:ext>
                  </a:extLst>
                </a:gridCol>
              </a:tblGrid>
              <a:tr h="304224">
                <a:tc>
                  <a:txBody>
                    <a:bodyPr/>
                    <a:lstStyle/>
                    <a:p>
                      <a:pPr marL="0" marR="0" algn="ctr">
                        <a:lnSpc>
                          <a:spcPct val="107000"/>
                        </a:lnSpc>
                        <a:spcBef>
                          <a:spcPts val="0"/>
                        </a:spcBef>
                        <a:spcAft>
                          <a:spcPts val="0"/>
                        </a:spcAft>
                      </a:pPr>
                      <a:r>
                        <a:rPr lang="en-US" sz="1200" b="1">
                          <a:effectLst/>
                          <a:latin typeface="Sakkal Majalla" panose="02000000000000000000" pitchFamily="2" charset="-78"/>
                          <a:cs typeface="Sakkal Majalla" panose="02000000000000000000" pitchFamily="2" charset="-78"/>
                        </a:rPr>
                        <a:t>Regulator</a:t>
                      </a:r>
                      <a:endParaRPr lang="en-US" sz="110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200" b="1">
                          <a:effectLst/>
                          <a:latin typeface="Sakkal Majalla" panose="02000000000000000000" pitchFamily="2" charset="-78"/>
                          <a:cs typeface="Sakkal Majalla" panose="02000000000000000000" pitchFamily="2" charset="-78"/>
                        </a:rPr>
                        <a:t>Output Voltage</a:t>
                      </a:r>
                      <a:endParaRPr lang="en-US" sz="110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200" b="1">
                          <a:effectLst/>
                          <a:latin typeface="Sakkal Majalla" panose="02000000000000000000" pitchFamily="2" charset="-78"/>
                          <a:cs typeface="Sakkal Majalla" panose="02000000000000000000" pitchFamily="2" charset="-78"/>
                        </a:rPr>
                        <a:t>Used for</a:t>
                      </a:r>
                      <a:endParaRPr lang="en-US" sz="110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701126910"/>
                  </a:ext>
                </a:extLst>
              </a:tr>
              <a:tr h="304224">
                <a:tc>
                  <a:txBody>
                    <a:bodyPr/>
                    <a:lstStyle/>
                    <a:p>
                      <a:pPr marL="0" marR="0" algn="ctr">
                        <a:lnSpc>
                          <a:spcPct val="107000"/>
                        </a:lnSpc>
                        <a:spcBef>
                          <a:spcPts val="0"/>
                        </a:spcBef>
                        <a:spcAft>
                          <a:spcPts val="0"/>
                        </a:spcAft>
                      </a:pPr>
                      <a:r>
                        <a:rPr lang="en-US" sz="1200" b="1">
                          <a:effectLst/>
                          <a:latin typeface="Sakkal Majalla" panose="02000000000000000000" pitchFamily="2" charset="-78"/>
                          <a:cs typeface="Sakkal Majalla" panose="02000000000000000000" pitchFamily="2" charset="-78"/>
                        </a:rPr>
                        <a:t>LM2596</a:t>
                      </a:r>
                      <a:endParaRPr lang="en-US" sz="110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200">
                          <a:effectLst/>
                          <a:latin typeface="Sakkal Majalla" panose="02000000000000000000" pitchFamily="2" charset="-78"/>
                          <a:cs typeface="Sakkal Majalla" panose="02000000000000000000" pitchFamily="2" charset="-78"/>
                        </a:rPr>
                        <a:t>5V</a:t>
                      </a:r>
                      <a:endParaRPr lang="en-US" sz="110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200" dirty="0">
                          <a:effectLst/>
                          <a:latin typeface="Sakkal Majalla" panose="02000000000000000000" pitchFamily="2" charset="-78"/>
                          <a:cs typeface="Sakkal Majalla" panose="02000000000000000000" pitchFamily="2" charset="-78"/>
                        </a:rPr>
                        <a:t>5V sensors, LCD screens, Arduino Mega</a:t>
                      </a:r>
                      <a:endParaRPr lang="en-US" sz="1100" dirty="0">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3716889237"/>
                  </a:ext>
                </a:extLst>
              </a:tr>
            </a:tbl>
          </a:graphicData>
        </a:graphic>
      </p:graphicFrame>
      <mc:AlternateContent xmlns:mc="http://schemas.openxmlformats.org/markup-compatibility/2006">
        <mc:Choice xmlns:am3d="http://schemas.microsoft.com/office/drawing/2017/model3d" xmlns="" Requires="am3d">
          <p:graphicFrame>
            <p:nvGraphicFramePr>
              <p:cNvPr id="49" name="3D Model 48">
                <a:extLst>
                  <a:ext uri="{FF2B5EF4-FFF2-40B4-BE49-F238E27FC236}">
                    <a16:creationId xmlns:a16="http://schemas.microsoft.com/office/drawing/2014/main" id="{5D43084F-AF85-496E-8685-BED889771763}"/>
                  </a:ext>
                </a:extLst>
              </p:cNvPr>
              <p:cNvGraphicFramePr>
                <a:graphicFrameLocks noChangeAspect="1"/>
              </p:cNvGraphicFramePr>
              <p:nvPr>
                <p:extLst>
                  <p:ext uri="{D42A27DB-BD31-4B8C-83A1-F6EECF244321}">
                    <p14:modId xmlns:p14="http://schemas.microsoft.com/office/powerpoint/2010/main" val="1492608910"/>
                  </p:ext>
                </p:extLst>
              </p:nvPr>
            </p:nvGraphicFramePr>
            <p:xfrm>
              <a:off x="2607421" y="1349983"/>
              <a:ext cx="2659389" cy="2227833"/>
            </p:xfrm>
            <a:graphic>
              <a:graphicData uri="http://schemas.microsoft.com/office/drawing/2017/model3d">
                <am3d:model3d r:embed="rId21">
                  <am3d:spPr>
                    <a:xfrm>
                      <a:off x="0" y="0"/>
                      <a:ext cx="2659389" cy="2227833"/>
                    </a:xfrm>
                    <a:prstGeom prst="rect">
                      <a:avLst/>
                    </a:prstGeom>
                  </am3d:spPr>
                  <am3d:camera>
                    <am3d:pos x="0" y="0" z="59853137"/>
                    <am3d:up dx="0" dy="36000000" dz="0"/>
                    <am3d:lookAt x="0" y="0" z="0"/>
                    <am3d:perspective fov="2700000"/>
                  </am3d:camera>
                  <am3d:trans>
                    <am3d:meterPerModelUnit n="118541" d="1000000"/>
                    <am3d:preTrans dx="-765941" dy="-5085446" dz="-2326596"/>
                    <am3d:scale>
                      <am3d:sx n="1000000" d="1000000"/>
                      <am3d:sy n="1000000" d="1000000"/>
                      <am3d:sz n="1000000" d="1000000"/>
                    </am3d:scale>
                    <am3d:rot ax="4502808" ay="273350" az="993766"/>
                    <am3d:postTrans dx="0" dy="0" dz="0"/>
                  </am3d:trans>
                  <am3d:raster rName="Office3DRenderer" rVer="16.0.8326">
                    <am3d:blip r:embed="rId22"/>
                  </am3d:raster>
                  <am3d:objViewport viewportSz="346551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9" name="3D Model 48">
                <a:extLst>
                  <a:ext uri="{FF2B5EF4-FFF2-40B4-BE49-F238E27FC236}">
                    <a16:creationId xmlns:a16="http://schemas.microsoft.com/office/drawing/2014/main" xmlns="" id="{5D43084F-AF85-496E-8685-BED889771763}"/>
                  </a:ext>
                </a:extLst>
              </p:cNvPr>
              <p:cNvPicPr>
                <a:picLocks noGrp="1" noRot="1" noChangeAspect="1" noMove="1" noResize="1" noEditPoints="1" noAdjustHandles="1" noChangeArrowheads="1" noChangeShapeType="1" noCrop="1"/>
              </p:cNvPicPr>
              <p:nvPr/>
            </p:nvPicPr>
            <p:blipFill>
              <a:blip r:embed="rId23"/>
              <a:stretch>
                <a:fillRect/>
              </a:stretch>
            </p:blipFill>
            <p:spPr>
              <a:xfrm>
                <a:off x="2607421" y="1349983"/>
                <a:ext cx="2659389" cy="2227833"/>
              </a:xfrm>
              <a:prstGeom prst="rect">
                <a:avLst/>
              </a:prstGeom>
            </p:spPr>
          </p:pic>
        </mc:Fallback>
      </mc:AlternateContent>
      <p:pic>
        <p:nvPicPr>
          <p:cNvPr id="55" name="Picture 54">
            <a:extLst>
              <a:ext uri="{FF2B5EF4-FFF2-40B4-BE49-F238E27FC236}">
                <a16:creationId xmlns:a16="http://schemas.microsoft.com/office/drawing/2014/main" xmlns="" id="{DDCC6684-27FB-47F2-9CDB-936DF167E004}"/>
              </a:ext>
            </a:extLst>
          </p:cNvPr>
          <p:cNvPicPr/>
          <p:nvPr/>
        </p:nvPicPr>
        <p:blipFill>
          <a:blip r:embed="rId24">
            <a:extLst>
              <a:ext uri="{28A0092B-C50C-407E-A947-70E740481C1C}">
                <a14:useLocalDpi xmlns:a14="http://schemas.microsoft.com/office/drawing/2010/main" val="0"/>
              </a:ext>
            </a:extLst>
          </a:blip>
          <a:srcRect/>
          <a:stretch>
            <a:fillRect/>
          </a:stretch>
        </p:blipFill>
        <p:spPr bwMode="auto">
          <a:xfrm>
            <a:off x="2822348" y="3554072"/>
            <a:ext cx="2243455" cy="1691640"/>
          </a:xfrm>
          <a:prstGeom prst="rect">
            <a:avLst/>
          </a:prstGeom>
          <a:noFill/>
          <a:ln>
            <a:noFill/>
          </a:ln>
        </p:spPr>
      </p:pic>
    </p:spTree>
    <p:extLst>
      <p:ext uri="{BB962C8B-B14F-4D97-AF65-F5344CB8AC3E}">
        <p14:creationId xmlns:p14="http://schemas.microsoft.com/office/powerpoint/2010/main" val="93255384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randombar(horizontal)">
                                      <p:cBhvr>
                                        <p:cTn id="7" dur="500"/>
                                        <p:tgtEl>
                                          <p:spTgt spid="5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4"/>
                                        </p:tgtEl>
                                        <p:attrNameLst>
                                          <p:attrName>style.visibility</p:attrName>
                                        </p:attrNameLst>
                                      </p:cBhvr>
                                      <p:to>
                                        <p:strVal val="visible"/>
                                      </p:to>
                                    </p:set>
                                    <p:animEffect transition="in" filter="randombar(horizontal)">
                                      <p:cBhvr>
                                        <p:cTn id="10" dur="500"/>
                                        <p:tgtEl>
                                          <p:spTgt spid="54"/>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51"/>
                                        </p:tgtEl>
                                        <p:attrNameLst>
                                          <p:attrName>style.visibility</p:attrName>
                                        </p:attrNameLst>
                                      </p:cBhvr>
                                      <p:to>
                                        <p:strVal val="visible"/>
                                      </p:to>
                                    </p:set>
                                    <p:animEffect transition="in" filter="randombar(horizontal)">
                                      <p:cBhvr>
                                        <p:cTn id="13" dur="500"/>
                                        <p:tgtEl>
                                          <p:spTgt spid="51"/>
                                        </p:tgtEl>
                                      </p:cBhvr>
                                    </p:animEffect>
                                  </p:childTnLst>
                                </p:cTn>
                              </p:par>
                              <p:par>
                                <p:cTn id="14" presetID="14" presetClass="entr" presetSubtype="10" fill="hold" nodeType="withEffect">
                                  <p:stCondLst>
                                    <p:cond delay="0"/>
                                  </p:stCondLst>
                                  <p:childTnLst>
                                    <p:set>
                                      <p:cBhvr>
                                        <p:cTn id="15" dur="1" fill="hold">
                                          <p:stCondLst>
                                            <p:cond delay="0"/>
                                          </p:stCondLst>
                                        </p:cTn>
                                        <p:tgtEl>
                                          <p:spTgt spid="46"/>
                                        </p:tgtEl>
                                        <p:attrNameLst>
                                          <p:attrName>style.visibility</p:attrName>
                                        </p:attrNameLst>
                                      </p:cBhvr>
                                      <p:to>
                                        <p:strVal val="visible"/>
                                      </p:to>
                                    </p:set>
                                    <p:animEffect transition="in" filter="randombar(horizontal)">
                                      <p:cBhvr>
                                        <p:cTn id="16" dur="500"/>
                                        <p:tgtEl>
                                          <p:spTgt spid="46"/>
                                        </p:tgtEl>
                                      </p:cBhvr>
                                    </p:animEffect>
                                  </p:childTnLst>
                                </p:cTn>
                              </p:par>
                              <p:par>
                                <p:cTn id="17" presetID="16" presetClass="entr" presetSubtype="21" fill="hold" nodeType="withEffect">
                                  <p:stCondLst>
                                    <p:cond delay="0"/>
                                  </p:stCondLst>
                                  <p:childTnLst>
                                    <p:set>
                                      <p:cBhvr>
                                        <p:cTn id="18" dur="1" fill="hold">
                                          <p:stCondLst>
                                            <p:cond delay="0"/>
                                          </p:stCondLst>
                                        </p:cTn>
                                        <p:tgtEl>
                                          <p:spTgt spid="55"/>
                                        </p:tgtEl>
                                        <p:attrNameLst>
                                          <p:attrName>style.visibility</p:attrName>
                                        </p:attrNameLst>
                                      </p:cBhvr>
                                      <p:to>
                                        <p:strVal val="visible"/>
                                      </p:to>
                                    </p:set>
                                    <p:animEffect transition="in" filter="barn(inVertical)">
                                      <p:cBhvr>
                                        <p:cTn id="19" dur="5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4" grpId="0"/>
      <p:bldP spid="5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a:off x="1304901" y="81287"/>
            <a:ext cx="9970918" cy="6175911"/>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50" name="TextBox 49">
            <a:extLst>
              <a:ext uri="{FF2B5EF4-FFF2-40B4-BE49-F238E27FC236}">
                <a16:creationId xmlns:a16="http://schemas.microsoft.com/office/drawing/2014/main" xmlns="" id="{B77644C6-200B-4BAF-9B4C-5F560496D181}"/>
              </a:ext>
            </a:extLst>
          </p:cNvPr>
          <p:cNvSpPr txBox="1"/>
          <p:nvPr/>
        </p:nvSpPr>
        <p:spPr>
          <a:xfrm>
            <a:off x="2210857" y="2334115"/>
            <a:ext cx="2494851" cy="882742"/>
          </a:xfrm>
          <a:prstGeom prst="rect">
            <a:avLst/>
          </a:prstGeom>
          <a:noFill/>
        </p:spPr>
        <p:txBody>
          <a:bodyPr wrap="square">
            <a:spAutoFit/>
          </a:bodyPr>
          <a:lstStyle/>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Estimated Cost</a:t>
            </a: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"Smart Weather Station Components Cost (USD) ""</a:t>
            </a:r>
          </a:p>
        </p:txBody>
      </p:sp>
      <p:graphicFrame>
        <p:nvGraphicFramePr>
          <p:cNvPr id="2" name="Table 1"/>
          <p:cNvGraphicFramePr>
            <a:graphicFrameLocks noGrp="1"/>
          </p:cNvGraphicFramePr>
          <p:nvPr>
            <p:extLst>
              <p:ext uri="{D42A27DB-BD31-4B8C-83A1-F6EECF244321}">
                <p14:modId xmlns:p14="http://schemas.microsoft.com/office/powerpoint/2010/main" val="257871509"/>
              </p:ext>
            </p:extLst>
          </p:nvPr>
        </p:nvGraphicFramePr>
        <p:xfrm>
          <a:off x="4780223" y="958716"/>
          <a:ext cx="4859551" cy="5243663"/>
        </p:xfrm>
        <a:graphic>
          <a:graphicData uri="http://schemas.openxmlformats.org/drawingml/2006/table">
            <a:tbl>
              <a:tblPr firstRow="1" firstCol="1" bandRow="1">
                <a:tableStyleId>{5C22544A-7EE6-4342-B048-85BDC9FD1C3A}</a:tableStyleId>
              </a:tblPr>
              <a:tblGrid>
                <a:gridCol w="2391159"/>
                <a:gridCol w="790109"/>
                <a:gridCol w="773850"/>
                <a:gridCol w="904433"/>
              </a:tblGrid>
              <a:tr h="393104">
                <a:tc>
                  <a:txBody>
                    <a:bodyPr/>
                    <a:lstStyle/>
                    <a:p>
                      <a:pPr marL="6350" indent="-6350">
                        <a:lnSpc>
                          <a:spcPct val="107000"/>
                        </a:lnSpc>
                        <a:spcAft>
                          <a:spcPts val="0"/>
                        </a:spcAft>
                      </a:pPr>
                      <a:r>
                        <a:rPr lang="en-US" sz="1000" dirty="0">
                          <a:effectLst/>
                        </a:rPr>
                        <a:t>(Component)"  </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gn="just">
                        <a:lnSpc>
                          <a:spcPct val="107000"/>
                        </a:lnSpc>
                        <a:spcAft>
                          <a:spcPts val="120"/>
                        </a:spcAft>
                      </a:pPr>
                      <a:r>
                        <a:rPr lang="en-US" sz="1000">
                          <a:effectLst/>
                        </a:rPr>
                        <a:t>(Quantity) </a:t>
                      </a:r>
                    </a:p>
                    <a:p>
                      <a:pPr marL="6350" indent="-6350">
                        <a:lnSpc>
                          <a:spcPct val="107000"/>
                        </a:lnSpc>
                        <a:spcAft>
                          <a:spcPts val="0"/>
                        </a:spcAft>
                      </a:pPr>
                      <a:r>
                        <a:rPr lang="en-US" sz="1000">
                          <a:effectLst/>
                        </a:rPr>
                        <a:t>"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        (USD)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     "      </a:t>
                      </a:r>
                    </a:p>
                    <a:p>
                      <a:pPr marL="6350" indent="-6350">
                        <a:lnSpc>
                          <a:spcPct val="107000"/>
                        </a:lnSpc>
                        <a:spcAft>
                          <a:spcPts val="0"/>
                        </a:spcAft>
                      </a:pPr>
                      <a:r>
                        <a:rPr lang="en-US" sz="1000">
                          <a:effectLst/>
                        </a:rPr>
                        <a:t>(USD)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11834">
                <a:tc>
                  <a:txBody>
                    <a:bodyPr/>
                    <a:lstStyle/>
                    <a:p>
                      <a:pPr marL="6350" indent="-6350">
                        <a:lnSpc>
                          <a:spcPct val="107000"/>
                        </a:lnSpc>
                        <a:spcAft>
                          <a:spcPts val="0"/>
                        </a:spcAft>
                      </a:pPr>
                      <a:r>
                        <a:rPr lang="en-US" sz="1000">
                          <a:effectLst/>
                        </a:rPr>
                        <a:t>Light Meter Sensor""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dirty="0" smtClean="0">
                          <a:effectLst/>
                        </a:rPr>
                        <a:t>1</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34.79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34.79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12360">
                <a:tc>
                  <a:txBody>
                    <a:bodyPr/>
                    <a:lstStyle/>
                    <a:p>
                      <a:pPr marL="6350" indent="-6350">
                        <a:lnSpc>
                          <a:spcPct val="107000"/>
                        </a:lnSpc>
                        <a:spcAft>
                          <a:spcPts val="0"/>
                        </a:spcAft>
                      </a:pPr>
                      <a:r>
                        <a:rPr lang="en-US" sz="1000">
                          <a:effectLst/>
                        </a:rPr>
                        <a:t>Raspberry Pi Zero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dirty="0" smtClean="0">
                          <a:effectLst/>
                        </a:rPr>
                        <a:t>1</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rtl="1">
                        <a:lnSpc>
                          <a:spcPct val="107000"/>
                        </a:lnSpc>
                        <a:spcAft>
                          <a:spcPts val="0"/>
                        </a:spcAft>
                      </a:pPr>
                      <a:r>
                        <a:rPr lang="en-US" sz="1000" dirty="0" smtClean="0">
                          <a:effectLst/>
                        </a:rPr>
                        <a:t>43.21 </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marR="0" lvl="0" indent="-6350" algn="l" defTabSz="914400" rtl="1" eaLnBrk="1" fontAlgn="auto" latinLnBrk="0" hangingPunct="1">
                        <a:lnSpc>
                          <a:spcPct val="107000"/>
                        </a:lnSpc>
                        <a:spcBef>
                          <a:spcPts val="0"/>
                        </a:spcBef>
                        <a:spcAft>
                          <a:spcPts val="0"/>
                        </a:spcAft>
                        <a:buClr>
                          <a:srgbClr val="000000"/>
                        </a:buClr>
                        <a:buSzTx/>
                        <a:buFont typeface="Arial"/>
                        <a:buNone/>
                        <a:tabLst/>
                        <a:defRPr/>
                      </a:pPr>
                      <a:r>
                        <a:rPr lang="en-US" sz="1000" dirty="0" smtClean="0">
                          <a:effectLst/>
                        </a:rPr>
                        <a:t>43.21 </a:t>
                      </a:r>
                      <a:endParaRPr lang="en-US" sz="1000" dirty="0" smtClean="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p>
                      <a:pPr marL="6350" indent="-6350" rtl="1">
                        <a:lnSpc>
                          <a:spcPct val="107000"/>
                        </a:lnSpc>
                        <a:spcAft>
                          <a:spcPts val="0"/>
                        </a:spcAft>
                      </a:pP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98253">
                <a:tc>
                  <a:txBody>
                    <a:bodyPr/>
                    <a:lstStyle/>
                    <a:p>
                      <a:pPr marL="6350" indent="-6350">
                        <a:lnSpc>
                          <a:spcPct val="107000"/>
                        </a:lnSpc>
                        <a:spcAft>
                          <a:spcPts val="0"/>
                        </a:spcAft>
                      </a:pPr>
                      <a:r>
                        <a:rPr lang="en-US" sz="1000">
                          <a:effectLst/>
                        </a:rPr>
                        <a:t>Wind Speed &amp; Direction Sensor"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dirty="0" smtClean="0">
                          <a:effectLst/>
                        </a:rPr>
                        <a:t>1</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dirty="0">
                          <a:effectLst/>
                        </a:rPr>
                        <a:t>18.00 </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18.00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306158">
                <a:tc>
                  <a:txBody>
                    <a:bodyPr/>
                    <a:lstStyle/>
                    <a:p>
                      <a:pPr marL="6350" indent="-6350">
                        <a:lnSpc>
                          <a:spcPct val="107000"/>
                        </a:lnSpc>
                        <a:spcAft>
                          <a:spcPts val="0"/>
                        </a:spcAft>
                      </a:pPr>
                      <a:r>
                        <a:rPr lang="en-US" sz="1000" dirty="0">
                          <a:effectLst/>
                        </a:rPr>
                        <a:t>PLC Communication Module" </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dirty="0" smtClean="0">
                          <a:effectLst/>
                        </a:rPr>
                        <a:t>2</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26.48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52.96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98253">
                <a:tc>
                  <a:txBody>
                    <a:bodyPr/>
                    <a:lstStyle/>
                    <a:p>
                      <a:pPr marL="6350" indent="-6350">
                        <a:lnSpc>
                          <a:spcPct val="107000"/>
                        </a:lnSpc>
                        <a:spcAft>
                          <a:spcPts val="0"/>
                        </a:spcAft>
                      </a:pPr>
                      <a:r>
                        <a:rPr lang="en-US" sz="1000">
                          <a:effectLst/>
                        </a:rPr>
                        <a:t>LCD Display 400×1280"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40.00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40.00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97787">
                <a:tc>
                  <a:txBody>
                    <a:bodyPr/>
                    <a:lstStyle/>
                    <a:p>
                      <a:pPr marL="6350" indent="-6350">
                        <a:lnSpc>
                          <a:spcPct val="107000"/>
                        </a:lnSpc>
                        <a:spcAft>
                          <a:spcPts val="0"/>
                        </a:spcAft>
                      </a:pPr>
                      <a:r>
                        <a:rPr lang="en-US" sz="1000">
                          <a:effectLst/>
                        </a:rPr>
                        <a:t>Arduino Mega"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40.00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40.00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12360">
                <a:tc>
                  <a:txBody>
                    <a:bodyPr/>
                    <a:lstStyle/>
                    <a:p>
                      <a:pPr marL="6350" indent="-6350">
                        <a:lnSpc>
                          <a:spcPct val="107000"/>
                        </a:lnSpc>
                        <a:spcAft>
                          <a:spcPts val="0"/>
                        </a:spcAft>
                      </a:pPr>
                      <a:r>
                        <a:rPr lang="en-US" sz="1000">
                          <a:effectLst/>
                        </a:rPr>
                        <a:t>BME</a:t>
                      </a:r>
                      <a:r>
                        <a:rPr lang="ar-SA" sz="1000">
                          <a:effectLst/>
                        </a:rPr>
                        <a:t>6</a:t>
                      </a:r>
                      <a:r>
                        <a:rPr lang="en-US" sz="1000">
                          <a:effectLst/>
                        </a:rPr>
                        <a:t>80 Sensor"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dirty="0" smtClean="0">
                          <a:effectLst/>
                        </a:rPr>
                        <a:t>1</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21.33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21.33"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12360">
                <a:tc>
                  <a:txBody>
                    <a:bodyPr/>
                    <a:lstStyle/>
                    <a:p>
                      <a:pPr marL="6350" indent="-6350">
                        <a:lnSpc>
                          <a:spcPct val="107000"/>
                        </a:lnSpc>
                        <a:spcAft>
                          <a:spcPts val="0"/>
                        </a:spcAft>
                      </a:pPr>
                      <a:r>
                        <a:rPr lang="en-US" sz="1000">
                          <a:effectLst/>
                        </a:rPr>
                        <a:t>Rain Drop Sensor"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5.13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5.13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12360">
                <a:tc>
                  <a:txBody>
                    <a:bodyPr/>
                    <a:lstStyle/>
                    <a:p>
                      <a:pPr marL="6350" indent="-6350">
                        <a:lnSpc>
                          <a:spcPct val="107000"/>
                        </a:lnSpc>
                        <a:spcAft>
                          <a:spcPts val="0"/>
                        </a:spcAft>
                      </a:pPr>
                      <a:r>
                        <a:rPr lang="en-US" sz="1000">
                          <a:effectLst/>
                        </a:rPr>
                        <a:t>GAS Sensor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6.21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6.21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453702">
                <a:tc>
                  <a:txBody>
                    <a:bodyPr/>
                    <a:lstStyle/>
                    <a:p>
                      <a:pPr marL="6350" indent="-6350">
                        <a:lnSpc>
                          <a:spcPct val="107000"/>
                        </a:lnSpc>
                        <a:spcAft>
                          <a:spcPts val="0"/>
                        </a:spcAft>
                      </a:pPr>
                      <a:r>
                        <a:rPr lang="en-US" sz="1000">
                          <a:effectLst/>
                        </a:rPr>
                        <a:t>Wireless Communication Module"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dirty="0" smtClean="0">
                          <a:effectLst/>
                        </a:rPr>
                        <a:t>2</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9.45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18.90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12360">
                <a:tc>
                  <a:txBody>
                    <a:bodyPr/>
                    <a:lstStyle/>
                    <a:p>
                      <a:pPr marL="6350" indent="-6350">
                        <a:lnSpc>
                          <a:spcPct val="107000"/>
                        </a:lnSpc>
                        <a:spcAft>
                          <a:spcPts val="0"/>
                        </a:spcAft>
                      </a:pPr>
                      <a:r>
                        <a:rPr lang="en-US" sz="1000">
                          <a:effectLst/>
                        </a:rPr>
                        <a:t>XL4016 DC-DC Buck Converte"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97726">
                <a:tc>
                  <a:txBody>
                    <a:bodyPr/>
                    <a:lstStyle/>
                    <a:p>
                      <a:pPr marL="6350" indent="-6350">
                        <a:lnSpc>
                          <a:spcPct val="107000"/>
                        </a:lnSpc>
                        <a:spcAft>
                          <a:spcPts val="0"/>
                        </a:spcAft>
                      </a:pPr>
                      <a:r>
                        <a:rPr lang="en-US" sz="1000">
                          <a:effectLst/>
                        </a:rPr>
                        <a:t>SMPS Power Supply Unit (ATX)</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dirty="0">
                          <a:effectLst/>
                        </a:rPr>
                        <a:t>1  </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6 60.00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60.00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212360">
                <a:tc>
                  <a:txBody>
                    <a:bodyPr/>
                    <a:lstStyle/>
                    <a:p>
                      <a:pPr marL="6350" indent="-6350">
                        <a:lnSpc>
                          <a:spcPct val="107000"/>
                        </a:lnSpc>
                        <a:spcAft>
                          <a:spcPts val="0"/>
                        </a:spcAft>
                      </a:pPr>
                      <a:r>
                        <a:rPr lang="en-US" sz="1000">
                          <a:effectLst/>
                        </a:rPr>
                        <a:t>" Arduino Uno</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4</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40.00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305630">
                <a:tc>
                  <a:txBody>
                    <a:bodyPr/>
                    <a:lstStyle/>
                    <a:p>
                      <a:pPr marL="6350" indent="-6350">
                        <a:lnSpc>
                          <a:spcPct val="107000"/>
                        </a:lnSpc>
                        <a:spcAft>
                          <a:spcPts val="0"/>
                        </a:spcAft>
                      </a:pPr>
                      <a:r>
                        <a:rPr lang="en-US" sz="1000">
                          <a:effectLst/>
                        </a:rPr>
                        <a:t>Voltage Regulator /LM2596"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10 .00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305630">
                <a:tc>
                  <a:txBody>
                    <a:bodyPr/>
                    <a:lstStyle/>
                    <a:p>
                      <a:pPr marL="6350" indent="-6350">
                        <a:lnSpc>
                          <a:spcPct val="107000"/>
                        </a:lnSpc>
                        <a:spcAft>
                          <a:spcPts val="0"/>
                        </a:spcAft>
                      </a:pPr>
                      <a:r>
                        <a:rPr lang="en-US" sz="1000">
                          <a:effectLst/>
                        </a:rPr>
                        <a:t>wires</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20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10.00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10.00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389679">
                <a:tc>
                  <a:txBody>
                    <a:bodyPr/>
                    <a:lstStyle/>
                    <a:p>
                      <a:pPr marL="6350" indent="-6350">
                        <a:lnSpc>
                          <a:spcPct val="111000"/>
                        </a:lnSpc>
                        <a:spcAft>
                          <a:spcPts val="25"/>
                        </a:spcAft>
                      </a:pPr>
                      <a:r>
                        <a:rPr lang="en-US" sz="1000">
                          <a:effectLst/>
                        </a:rPr>
                        <a:t>.Voltage Converter XY-ITOV-4</a:t>
                      </a:r>
                    </a:p>
                    <a:p>
                      <a:pPr marL="6350" indent="-6350">
                        <a:lnSpc>
                          <a:spcPct val="107000"/>
                        </a:lnSpc>
                        <a:spcAft>
                          <a:spcPts val="0"/>
                        </a:spcAft>
                      </a:pPr>
                      <a:r>
                        <a:rPr lang="en-US" sz="1000">
                          <a:effectLst/>
                        </a:rPr>
                        <a:t> </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rtl="1">
                        <a:lnSpc>
                          <a:spcPct val="107000"/>
                        </a:lnSpc>
                        <a:spcAft>
                          <a:spcPts val="0"/>
                        </a:spcAft>
                      </a:pPr>
                      <a:r>
                        <a:rPr lang="ar-SA" sz="1000" dirty="0" smtClean="0">
                          <a:solidFill>
                            <a:schemeClr val="dk1"/>
                          </a:solidFill>
                          <a:effectLst/>
                          <a:latin typeface="+mn-lt"/>
                          <a:ea typeface="+mn-ea"/>
                          <a:cs typeface="+mn-cs"/>
                        </a:rPr>
                        <a:t>1</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rtl="1">
                        <a:lnSpc>
                          <a:spcPct val="107000"/>
                        </a:lnSpc>
                        <a:spcAft>
                          <a:spcPts val="0"/>
                        </a:spcAft>
                      </a:pPr>
                      <a:r>
                        <a:rPr lang="en-US" sz="1000" dirty="0" smtClean="0">
                          <a:solidFill>
                            <a:schemeClr val="dk1"/>
                          </a:solidFill>
                          <a:effectLst/>
                          <a:latin typeface="+mn-lt"/>
                          <a:ea typeface="+mn-ea"/>
                          <a:cs typeface="+mn-cs"/>
                        </a:rPr>
                        <a:t>40.00</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40.00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r h="305630">
                <a:tc>
                  <a:txBody>
                    <a:bodyPr/>
                    <a:lstStyle/>
                    <a:p>
                      <a:pPr marL="6350" indent="-6350">
                        <a:lnSpc>
                          <a:spcPct val="111000"/>
                        </a:lnSpc>
                        <a:spcAft>
                          <a:spcPts val="25"/>
                        </a:spcAft>
                      </a:pPr>
                      <a:r>
                        <a:rPr lang="en-US" sz="1000">
                          <a:effectLst/>
                        </a:rPr>
                        <a:t>(Control Cabinet)</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a:lnSpc>
                          <a:spcPct val="107000"/>
                        </a:lnSpc>
                        <a:spcAft>
                          <a:spcPts val="0"/>
                        </a:spcAft>
                      </a:pPr>
                      <a:r>
                        <a:rPr lang="en-US" sz="1000">
                          <a:effectLst/>
                        </a:rPr>
                        <a:t>1</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rtl="0">
                        <a:lnSpc>
                          <a:spcPct val="107000"/>
                        </a:lnSpc>
                        <a:spcAft>
                          <a:spcPts val="0"/>
                        </a:spcAft>
                      </a:pPr>
                      <a:r>
                        <a:rPr lang="en-US" sz="1000">
                          <a:effectLst/>
                        </a:rPr>
                        <a:t>80.00</a:t>
                      </a:r>
                      <a:endParaRPr lang="en-US" sz="10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c>
                  <a:txBody>
                    <a:bodyPr/>
                    <a:lstStyle/>
                    <a:p>
                      <a:pPr marL="6350" indent="-6350" rtl="0">
                        <a:lnSpc>
                          <a:spcPct val="107000"/>
                        </a:lnSpc>
                        <a:spcAft>
                          <a:spcPts val="0"/>
                        </a:spcAft>
                      </a:pPr>
                      <a:r>
                        <a:rPr lang="en-US" sz="1000" dirty="0">
                          <a:effectLst/>
                        </a:rPr>
                        <a:t>80.00</a:t>
                      </a:r>
                      <a:endParaRPr lang="en-US" sz="10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311" marR="19004" marT="3326" marB="0"/>
                </a:tc>
              </a:tr>
            </a:tbl>
          </a:graphicData>
        </a:graphic>
      </p:graphicFrame>
      <p:sp>
        <p:nvSpPr>
          <p:cNvPr id="25" name="Rectangle 1"/>
          <p:cNvSpPr>
            <a:spLocks noChangeArrowheads="1"/>
          </p:cNvSpPr>
          <p:nvPr/>
        </p:nvSpPr>
        <p:spPr bwMode="auto">
          <a:xfrm>
            <a:off x="2771902" y="5006922"/>
            <a:ext cx="1859292"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US"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US"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kumimoji="0" lang="en-US" altLang="en-US" sz="1400" b="1" i="0" u="none"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Total price: $508.75</a:t>
            </a:r>
            <a:r>
              <a:rPr kumimoji="0" lang="en-US" altLang="en-US" sz="1400" b="0" i="0" u="none" strike="noStrike" cap="none" normalizeH="0" baseline="0" dirty="0" smtClean="0">
                <a:ln>
                  <a:noFill/>
                </a:ln>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US" altLang="en-US" sz="800" b="0" i="0" u="none" strike="noStrike" cap="none" normalizeH="0" baseline="0" dirty="0" smtClean="0">
              <a:ln>
                <a:noFill/>
              </a:ln>
              <a:solidFill>
                <a:schemeClr val="tx1"/>
              </a:solidFill>
              <a:effectLst/>
            </a:endParaRPr>
          </a:p>
        </p:txBody>
      </p:sp>
    </p:spTree>
    <p:extLst>
      <p:ext uri="{BB962C8B-B14F-4D97-AF65-F5344CB8AC3E}">
        <p14:creationId xmlns:p14="http://schemas.microsoft.com/office/powerpoint/2010/main" val="11426436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barn(inVertical)">
                                      <p:cBhvr>
                                        <p:cTn id="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flipH="1">
            <a:off x="1596581" y="1127624"/>
            <a:ext cx="9357647" cy="5129574"/>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graphicFrame>
        <p:nvGraphicFramePr>
          <p:cNvPr id="2" name="Table 1">
            <a:extLst>
              <a:ext uri="{FF2B5EF4-FFF2-40B4-BE49-F238E27FC236}">
                <a16:creationId xmlns:a16="http://schemas.microsoft.com/office/drawing/2014/main" xmlns="" id="{FA405AC4-25B0-445F-A5F3-7FAC39D89C02}"/>
              </a:ext>
            </a:extLst>
          </p:cNvPr>
          <p:cNvGraphicFramePr>
            <a:graphicFrameLocks noGrp="1"/>
          </p:cNvGraphicFramePr>
          <p:nvPr>
            <p:extLst>
              <p:ext uri="{D42A27DB-BD31-4B8C-83A1-F6EECF244321}">
                <p14:modId xmlns:p14="http://schemas.microsoft.com/office/powerpoint/2010/main" val="3528765768"/>
              </p:ext>
            </p:extLst>
          </p:nvPr>
        </p:nvGraphicFramePr>
        <p:xfrm>
          <a:off x="3417166" y="4109900"/>
          <a:ext cx="5823586" cy="1749898"/>
        </p:xfrm>
        <a:graphic>
          <a:graphicData uri="http://schemas.openxmlformats.org/drawingml/2006/table">
            <a:tbl>
              <a:tblPr firstRow="1" firstCol="1" bandRow="1">
                <a:tableStyleId>{3C2FFA5D-87B4-456A-9821-1D502468CF0F}</a:tableStyleId>
              </a:tblPr>
              <a:tblGrid>
                <a:gridCol w="2911793">
                  <a:extLst>
                    <a:ext uri="{9D8B030D-6E8A-4147-A177-3AD203B41FA5}">
                      <a16:colId xmlns:a16="http://schemas.microsoft.com/office/drawing/2014/main" xmlns="" val="4294749170"/>
                    </a:ext>
                  </a:extLst>
                </a:gridCol>
                <a:gridCol w="2911793">
                  <a:extLst>
                    <a:ext uri="{9D8B030D-6E8A-4147-A177-3AD203B41FA5}">
                      <a16:colId xmlns:a16="http://schemas.microsoft.com/office/drawing/2014/main" xmlns="" val="4051881921"/>
                    </a:ext>
                  </a:extLst>
                </a:gridCol>
              </a:tblGrid>
              <a:tr h="213048">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b="1">
                          <a:solidFill>
                            <a:schemeClr val="tx1"/>
                          </a:solidFill>
                          <a:effectLst/>
                          <a:latin typeface="Sakkal Majalla" panose="02000000000000000000" pitchFamily="2" charset="-78"/>
                          <a:cs typeface="Sakkal Majalla" panose="02000000000000000000" pitchFamily="2" charset="-78"/>
                        </a:rPr>
                        <a:t>Sensor</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b="1">
                          <a:solidFill>
                            <a:schemeClr val="tx1"/>
                          </a:solidFill>
                          <a:effectLst/>
                          <a:latin typeface="Sakkal Majalla" panose="02000000000000000000" pitchFamily="2" charset="-78"/>
                          <a:cs typeface="Sakkal Majalla" panose="02000000000000000000" pitchFamily="2" charset="-78"/>
                        </a:rPr>
                        <a:t>Function</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074652509"/>
                  </a:ext>
                </a:extLst>
              </a:tr>
              <a:tr h="205336">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Atmospheric Pressure Sensor</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Measures atmospheric pressure in </a:t>
                      </a:r>
                      <a:r>
                        <a:rPr lang="en-US" sz="1400" b="1">
                          <a:solidFill>
                            <a:schemeClr val="tx1"/>
                          </a:solidFill>
                          <a:effectLst/>
                          <a:latin typeface="Sakkal Majalla" panose="02000000000000000000" pitchFamily="2" charset="-78"/>
                          <a:cs typeface="Sakkal Majalla" panose="02000000000000000000" pitchFamily="2" charset="-78"/>
                        </a:rPr>
                        <a:t>hPa</a:t>
                      </a:r>
                      <a:r>
                        <a:rPr lang="en-US" sz="1400">
                          <a:solidFill>
                            <a:schemeClr val="tx1"/>
                          </a:solidFill>
                          <a:effectLst/>
                          <a:latin typeface="Sakkal Majalla" panose="02000000000000000000" pitchFamily="2" charset="-78"/>
                          <a:cs typeface="Sakkal Majalla" panose="02000000000000000000" pitchFamily="2" charset="-78"/>
                        </a:rPr>
                        <a:t> units</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382389289"/>
                  </a:ext>
                </a:extLst>
              </a:tr>
              <a:tr h="213048">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Temperature Sensor</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Measures air temperature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977353828"/>
                  </a:ext>
                </a:extLst>
              </a:tr>
              <a:tr h="213048">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Humidity Sensor</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Calculates the ratio of water vapor in the air</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483141733"/>
                  </a:ext>
                </a:extLst>
              </a:tr>
              <a:tr h="418383">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Wind Speed and Direction Sensor</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Monitors wind intensity and direction</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547612383"/>
                  </a:ext>
                </a:extLst>
              </a:tr>
              <a:tr h="418383">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Light/UV Radiation Sensor</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dirty="0">
                          <a:solidFill>
                            <a:schemeClr val="tx1"/>
                          </a:solidFill>
                          <a:effectLst/>
                          <a:latin typeface="Sakkal Majalla" panose="02000000000000000000" pitchFamily="2" charset="-78"/>
                          <a:cs typeface="Sakkal Majalla" panose="02000000000000000000" pitchFamily="2" charset="-78"/>
                        </a:rPr>
                        <a:t>Measures the intensity of sunlight or ultraviolet</a:t>
                      </a:r>
                      <a:r>
                        <a:rPr lang="ar-SA" sz="1400" b="1" dirty="0">
                          <a:solidFill>
                            <a:schemeClr val="tx1"/>
                          </a:solidFill>
                          <a:effectLst/>
                          <a:latin typeface="Sakkal Majalla" panose="02000000000000000000" pitchFamily="2" charset="-78"/>
                          <a:cs typeface="Sakkal Majalla" panose="02000000000000000000" pitchFamily="2" charset="-78"/>
                        </a:rPr>
                        <a:t>"</a:t>
                      </a:r>
                      <a:endParaRPr lang="en-US" sz="11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3852863180"/>
                  </a:ext>
                </a:extLst>
              </a:tr>
            </a:tbl>
          </a:graphicData>
        </a:graphic>
      </p:graphicFrame>
      <p:sp>
        <p:nvSpPr>
          <p:cNvPr id="52" name="TextBox 51">
            <a:extLst>
              <a:ext uri="{FF2B5EF4-FFF2-40B4-BE49-F238E27FC236}">
                <a16:creationId xmlns:a16="http://schemas.microsoft.com/office/drawing/2014/main" xmlns="" id="{6B013740-0219-498A-AC6C-A169480C17E2}"/>
              </a:ext>
            </a:extLst>
          </p:cNvPr>
          <p:cNvSpPr txBox="1"/>
          <p:nvPr/>
        </p:nvSpPr>
        <p:spPr>
          <a:xfrm>
            <a:off x="2679145" y="1239041"/>
            <a:ext cx="7060775" cy="2760949"/>
          </a:xfrm>
          <a:prstGeom prst="rect">
            <a:avLst/>
          </a:prstGeom>
          <a:noFill/>
        </p:spPr>
        <p:txBody>
          <a:bodyPr wrap="square">
            <a:spAutoFit/>
          </a:bodyPr>
          <a:lstStyle/>
          <a:p>
            <a:pPr marL="0" marR="0">
              <a:lnSpc>
                <a:spcPct val="107000"/>
              </a:lnSpc>
              <a:spcBef>
                <a:spcPts val="0"/>
              </a:spcBef>
              <a:spcAft>
                <a:spcPts val="800"/>
              </a:spcAft>
            </a:pPr>
            <a:r>
              <a:rPr lang="en-US"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Data Analysis and Results</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r>
              <a:rPr lang="en-US"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AA</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endParaRPr lang="en-US"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800"/>
              </a:spcAft>
            </a:pPr>
            <a:r>
              <a:rPr lang="en-GB"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a:t>
            </a:r>
            <a:endParaRPr lang="en-US"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800"/>
              </a:spcAft>
            </a:pP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r>
              <a:rPr lang="en-GB"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5.1</a:t>
            </a:r>
            <a:r>
              <a:rPr lang="en-GB"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a:t>
            </a:r>
            <a:r>
              <a:rPr lang="en-GB"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Reading and </a:t>
            </a:r>
            <a:r>
              <a:rPr lang="en-GB" sz="1100" b="1" dirty="0" err="1">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analyzing</a:t>
            </a:r>
            <a:r>
              <a:rPr lang="en-GB"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climate data:</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a:t>
            </a:r>
            <a:endParaRPr lang="en-US"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800"/>
              </a:spcAft>
            </a:pP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The smart station in this project was developed to collect and </a:t>
            </a:r>
            <a:r>
              <a:rPr lang="en-GB" sz="1100" dirty="0" err="1">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analyze</a:t>
            </a:r>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multiple </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climate data in real time, with a focus on providing accurate data to support </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the following areas:</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a:t>
            </a:r>
            <a:endParaRPr lang="en-US"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800"/>
              </a:spcAft>
            </a:pPr>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Smart agriculture</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endParaRPr lang="en-US"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800"/>
              </a:spcAft>
            </a:pPr>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Solar energy management</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endParaRPr lang="en-US"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800"/>
              </a:spcAft>
            </a:pPr>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Weather forecasting</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endParaRPr lang="en-US"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marL="0" marR="0">
              <a:lnSpc>
                <a:spcPct val="107000"/>
              </a:lnSpc>
              <a:spcBef>
                <a:spcPts val="0"/>
              </a:spcBef>
              <a:spcAft>
                <a:spcPts val="800"/>
              </a:spcAft>
            </a:pPr>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Environment and local climate</a:t>
            </a:r>
            <a:r>
              <a:rPr lang="ar-SA"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endParaRPr lang="en-US"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r>
              <a:rPr lang="en-GB"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Components used in measurement and analysis</a:t>
            </a:r>
            <a:r>
              <a:rPr lang="en-GB" sz="10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r>
              <a:rPr lang="en-GB" sz="11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a:t>
            </a:r>
            <a:endParaRPr lang="en-US" sz="1400"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95897136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2"/>
                                        </p:tgtEl>
                                        <p:attrNameLst>
                                          <p:attrName>style.visibility</p:attrName>
                                        </p:attrNameLst>
                                      </p:cBhvr>
                                      <p:to>
                                        <p:strVal val="visible"/>
                                      </p:to>
                                    </p:set>
                                    <p:animEffect transition="in" filter="barn(inVertical)">
                                      <p:cBhvr>
                                        <p:cTn id="10" dur="5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a:off x="1738071" y="1127624"/>
            <a:ext cx="9199560" cy="5129574"/>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50" name="TextBox 49">
            <a:extLst>
              <a:ext uri="{FF2B5EF4-FFF2-40B4-BE49-F238E27FC236}">
                <a16:creationId xmlns:a16="http://schemas.microsoft.com/office/drawing/2014/main" xmlns="" id="{B77644C6-200B-4BAF-9B4C-5F560496D181}"/>
              </a:ext>
            </a:extLst>
          </p:cNvPr>
          <p:cNvSpPr txBox="1"/>
          <p:nvPr/>
        </p:nvSpPr>
        <p:spPr>
          <a:xfrm>
            <a:off x="2789380" y="1589873"/>
            <a:ext cx="7130280" cy="3342582"/>
          </a:xfrm>
          <a:prstGeom prst="rect">
            <a:avLst/>
          </a:prstGeom>
          <a:noFill/>
        </p:spPr>
        <p:txBody>
          <a:bodyPr wrap="square">
            <a:spAutoFit/>
          </a:bodyPr>
          <a:lstStyle/>
          <a:p>
            <a:pPr rtl="1">
              <a:lnSpc>
                <a:spcPct val="107000"/>
              </a:lnSpc>
              <a:spcAft>
                <a:spcPts val="800"/>
              </a:spcAft>
            </a:pP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Mechanism of action</a:t>
            </a:r>
            <a:r>
              <a:rPr lang="en-US" sz="12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The Arduino Mega module collects sensor readings in real time.</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The data is processed internally and converted into a transmittable </a:t>
            </a:r>
            <a:r>
              <a:rPr lang="en-US" sz="16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format</a:t>
            </a:r>
          </a:p>
          <a:p>
            <a:pPr>
              <a:lnSpc>
                <a:spcPct val="107000"/>
              </a:lnSpc>
              <a:spcAft>
                <a:spcPts val="800"/>
              </a:spcAft>
            </a:pPr>
            <a:r>
              <a:rPr lang="en-US" sz="16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The data is sent either via:</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mj-lt"/>
              <a:buAutoNum type="arabicPeriod"/>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Wi-Fi to a Raspberry Pi or a cloud server.</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marR="0" lvl="0" indent="-342900">
              <a:lnSpc>
                <a:spcPct val="107000"/>
              </a:lnSpc>
              <a:spcBef>
                <a:spcPts val="0"/>
              </a:spcBef>
              <a:spcAft>
                <a:spcPts val="0"/>
              </a:spcAft>
              <a:buFont typeface="+mj-lt"/>
              <a:buAutoNum type="arabicPeriod"/>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Or via the PLC via electrical wiring to the processing unit, without the </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need for wireless networks</a:t>
            </a:r>
            <a:r>
              <a:rPr lang="en-US" sz="16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endParaRPr lang="en-US" sz="12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en-US" sz="16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r>
              <a:rPr lang="en-US"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*Results based on technical analysis of the system</a:t>
            </a:r>
            <a:r>
              <a:rPr lang="ar-SA"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endParaRPr lang="en-US" sz="1200"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ar-SA" sz="1600" b="1" dirty="0" smtClean="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1. </a:t>
            </a: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Accuracy of atmospheric measurements</a:t>
            </a: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spcAft>
                <a:spcPts val="800"/>
              </a:spcAft>
            </a:pP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GB"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The performance of the selected sensors was </a:t>
            </a:r>
            <a:r>
              <a:rPr lang="en-GB" sz="1600" dirty="0" err="1">
                <a:solidFill>
                  <a:schemeClr val="bg1"/>
                </a:solidFill>
                <a:latin typeface="Sakkal Majalla" panose="02000000000000000000" pitchFamily="2" charset="-78"/>
                <a:ea typeface="Calibri" panose="020F0502020204030204" pitchFamily="34" charset="0"/>
                <a:cs typeface="Sakkal Majalla" panose="02000000000000000000" pitchFamily="2" charset="-78"/>
              </a:rPr>
              <a:t>analyzed</a:t>
            </a:r>
            <a:r>
              <a:rPr lang="en-GB"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based on technical </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GB"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data(Datasheet), and the results were summarized that the level of accuracy </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GB"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ranges as follows:</a:t>
            </a:r>
            <a:r>
              <a:rPr lang="ar-SA"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p:txBody>
      </p:sp>
    </p:spTree>
    <p:extLst>
      <p:ext uri="{BB962C8B-B14F-4D97-AF65-F5344CB8AC3E}">
        <p14:creationId xmlns:p14="http://schemas.microsoft.com/office/powerpoint/2010/main" val="69322020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barn(inVertical)">
                                      <p:cBhvr>
                                        <p:cTn id="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flipH="1">
            <a:off x="1596579" y="1127623"/>
            <a:ext cx="9357647" cy="5031141"/>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52" name="TextBox 51">
            <a:extLst>
              <a:ext uri="{FF2B5EF4-FFF2-40B4-BE49-F238E27FC236}">
                <a16:creationId xmlns:a16="http://schemas.microsoft.com/office/drawing/2014/main" xmlns="" id="{6B013740-0219-498A-AC6C-A169480C17E2}"/>
              </a:ext>
            </a:extLst>
          </p:cNvPr>
          <p:cNvSpPr txBox="1"/>
          <p:nvPr/>
        </p:nvSpPr>
        <p:spPr>
          <a:xfrm>
            <a:off x="2679145" y="1239041"/>
            <a:ext cx="7060775" cy="853567"/>
          </a:xfrm>
          <a:prstGeom prst="rect">
            <a:avLst/>
          </a:prstGeom>
          <a:noFill/>
        </p:spPr>
        <p:txBody>
          <a:bodyPr wrap="square">
            <a:spAutoFit/>
          </a:bodyPr>
          <a:lstStyle/>
          <a:p>
            <a:pPr algn="ctr">
              <a:lnSpc>
                <a:spcPct val="107000"/>
              </a:lnSpc>
              <a:spcAft>
                <a:spcPts val="800"/>
              </a:spcAft>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Table: </a:t>
            </a:r>
          </a:p>
          <a:p>
            <a:pPr algn="ctr">
              <a:lnSpc>
                <a:spcPct val="107000"/>
              </a:lnSpc>
              <a:spcAft>
                <a:spcPts val="800"/>
              </a:spcAft>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Accuracy rate of climate variables: </a:t>
            </a:r>
          </a:p>
        </p:txBody>
      </p:sp>
      <p:graphicFrame>
        <p:nvGraphicFramePr>
          <p:cNvPr id="24" name="Table 23">
            <a:extLst>
              <a:ext uri="{FF2B5EF4-FFF2-40B4-BE49-F238E27FC236}">
                <a16:creationId xmlns:a16="http://schemas.microsoft.com/office/drawing/2014/main" xmlns="" id="{EAE222B5-5A22-4200-B960-0580CBBCDAE1}"/>
              </a:ext>
            </a:extLst>
          </p:cNvPr>
          <p:cNvGraphicFramePr>
            <a:graphicFrameLocks noGrp="1"/>
          </p:cNvGraphicFramePr>
          <p:nvPr>
            <p:extLst>
              <p:ext uri="{D42A27DB-BD31-4B8C-83A1-F6EECF244321}">
                <p14:modId xmlns:p14="http://schemas.microsoft.com/office/powerpoint/2010/main" val="475914074"/>
              </p:ext>
            </p:extLst>
          </p:nvPr>
        </p:nvGraphicFramePr>
        <p:xfrm>
          <a:off x="3670230" y="2050969"/>
          <a:ext cx="5036186" cy="1976120"/>
        </p:xfrm>
        <a:graphic>
          <a:graphicData uri="http://schemas.openxmlformats.org/drawingml/2006/table">
            <a:tbl>
              <a:tblPr firstRow="1" firstCol="1" bandRow="1">
                <a:tableStyleId>{3C2FFA5D-87B4-456A-9821-1D502468CF0F}</a:tableStyleId>
              </a:tblPr>
              <a:tblGrid>
                <a:gridCol w="2518093">
                  <a:extLst>
                    <a:ext uri="{9D8B030D-6E8A-4147-A177-3AD203B41FA5}">
                      <a16:colId xmlns:a16="http://schemas.microsoft.com/office/drawing/2014/main" xmlns="" val="3398842023"/>
                    </a:ext>
                  </a:extLst>
                </a:gridCol>
                <a:gridCol w="2518093">
                  <a:extLst>
                    <a:ext uri="{9D8B030D-6E8A-4147-A177-3AD203B41FA5}">
                      <a16:colId xmlns:a16="http://schemas.microsoft.com/office/drawing/2014/main" xmlns="" val="2639246109"/>
                    </a:ext>
                  </a:extLst>
                </a:gridCol>
              </a:tblGrid>
              <a:tr h="398780">
                <a:tc>
                  <a:txBody>
                    <a:bodyPr/>
                    <a:lstStyle/>
                    <a:p>
                      <a:pPr marL="0" marR="0" algn="ctr">
                        <a:lnSpc>
                          <a:spcPct val="107000"/>
                        </a:lnSpc>
                        <a:spcBef>
                          <a:spcPts val="0"/>
                        </a:spcBef>
                        <a:spcAft>
                          <a:spcPts val="0"/>
                        </a:spcAft>
                      </a:pPr>
                      <a:r>
                        <a:rPr lang="en-US" sz="1400" b="1">
                          <a:solidFill>
                            <a:schemeClr val="tx1"/>
                          </a:solidFill>
                          <a:effectLst/>
                          <a:latin typeface="Sakkal Majalla" panose="02000000000000000000" pitchFamily="2" charset="-78"/>
                          <a:cs typeface="Sakkal Majalla" panose="02000000000000000000" pitchFamily="2" charset="-78"/>
                        </a:rPr>
                        <a:t>Variable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b="1">
                          <a:solidFill>
                            <a:schemeClr val="tx1"/>
                          </a:solidFill>
                          <a:effectLst/>
                          <a:latin typeface="Sakkal Majalla" panose="02000000000000000000" pitchFamily="2" charset="-78"/>
                          <a:cs typeface="Sakkal Majalla" panose="02000000000000000000" pitchFamily="2" charset="-78"/>
                        </a:rPr>
                        <a:t>Accuracy Rate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852093601"/>
                  </a:ext>
                </a:extLst>
              </a:tr>
              <a:tr h="398780">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Temperature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±0.5 °C</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05409102"/>
                  </a:ext>
                </a:extLst>
              </a:tr>
              <a:tr h="381000">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Relative Humidity</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±3% RH</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058901061"/>
                  </a:ext>
                </a:extLst>
              </a:tr>
              <a:tr h="398780">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Atmospheric Pressure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±1 hPa</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417174711"/>
                  </a:ext>
                </a:extLst>
              </a:tr>
              <a:tr h="398780">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Wind Speed</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dirty="0">
                          <a:solidFill>
                            <a:schemeClr val="tx1"/>
                          </a:solidFill>
                          <a:effectLst/>
                          <a:latin typeface="Sakkal Majalla" panose="02000000000000000000" pitchFamily="2" charset="-78"/>
                          <a:cs typeface="Sakkal Majalla" panose="02000000000000000000" pitchFamily="2" charset="-78"/>
                        </a:rPr>
                        <a:t>"</a:t>
                      </a:r>
                      <a:r>
                        <a:rPr lang="en-US" sz="1400" dirty="0">
                          <a:solidFill>
                            <a:schemeClr val="tx1"/>
                          </a:solidFill>
                          <a:effectLst/>
                          <a:latin typeface="Sakkal Majalla" panose="02000000000000000000" pitchFamily="2" charset="-78"/>
                          <a:cs typeface="Sakkal Majalla" panose="02000000000000000000" pitchFamily="2" charset="-78"/>
                        </a:rPr>
                        <a:t>±0.5 m/s</a:t>
                      </a:r>
                      <a:endParaRPr lang="en-US" sz="11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32583227"/>
                  </a:ext>
                </a:extLst>
              </a:tr>
            </a:tbl>
          </a:graphicData>
        </a:graphic>
      </p:graphicFrame>
      <p:sp>
        <p:nvSpPr>
          <p:cNvPr id="50" name="TextBox 49">
            <a:extLst>
              <a:ext uri="{FF2B5EF4-FFF2-40B4-BE49-F238E27FC236}">
                <a16:creationId xmlns:a16="http://schemas.microsoft.com/office/drawing/2014/main" xmlns="" id="{4F7EE4F3-C147-4B2E-95DE-F1633F62E090}"/>
              </a:ext>
            </a:extLst>
          </p:cNvPr>
          <p:cNvSpPr txBox="1"/>
          <p:nvPr/>
        </p:nvSpPr>
        <p:spPr>
          <a:xfrm>
            <a:off x="2538765" y="4035991"/>
            <a:ext cx="7060775" cy="421654"/>
          </a:xfrm>
          <a:prstGeom prst="rect">
            <a:avLst/>
          </a:prstGeom>
          <a:noFill/>
        </p:spPr>
        <p:txBody>
          <a:bodyPr wrap="square">
            <a:spAutoFit/>
          </a:bodyPr>
          <a:lstStyle/>
          <a:p>
            <a:pPr algn="ctr">
              <a:lnSpc>
                <a:spcPct val="107000"/>
              </a:lnSpc>
              <a:spcAft>
                <a:spcPts val="800"/>
              </a:spcAft>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MQ-9 Gas Sensor Accuracy: </a:t>
            </a:r>
          </a:p>
        </p:txBody>
      </p:sp>
      <p:graphicFrame>
        <p:nvGraphicFramePr>
          <p:cNvPr id="45" name="Table 44">
            <a:extLst>
              <a:ext uri="{FF2B5EF4-FFF2-40B4-BE49-F238E27FC236}">
                <a16:creationId xmlns:a16="http://schemas.microsoft.com/office/drawing/2014/main" xmlns="" id="{29B65522-4E8A-449E-9E2F-1DB13634D002}"/>
              </a:ext>
            </a:extLst>
          </p:cNvPr>
          <p:cNvGraphicFramePr>
            <a:graphicFrameLocks noGrp="1"/>
          </p:cNvGraphicFramePr>
          <p:nvPr>
            <p:extLst>
              <p:ext uri="{D42A27DB-BD31-4B8C-83A1-F6EECF244321}">
                <p14:modId xmlns:p14="http://schemas.microsoft.com/office/powerpoint/2010/main" val="1775672854"/>
              </p:ext>
            </p:extLst>
          </p:nvPr>
        </p:nvGraphicFramePr>
        <p:xfrm>
          <a:off x="3476930" y="4563416"/>
          <a:ext cx="5455952" cy="1510665"/>
        </p:xfrm>
        <a:graphic>
          <a:graphicData uri="http://schemas.openxmlformats.org/drawingml/2006/table">
            <a:tbl>
              <a:tblPr firstRow="1" firstCol="1" bandRow="1">
                <a:tableStyleId>{3C2FFA5D-87B4-456A-9821-1D502468CF0F}</a:tableStyleId>
              </a:tblPr>
              <a:tblGrid>
                <a:gridCol w="1818878">
                  <a:extLst>
                    <a:ext uri="{9D8B030D-6E8A-4147-A177-3AD203B41FA5}">
                      <a16:colId xmlns:a16="http://schemas.microsoft.com/office/drawing/2014/main" xmlns="" val="2758896509"/>
                    </a:ext>
                  </a:extLst>
                </a:gridCol>
                <a:gridCol w="1818196">
                  <a:extLst>
                    <a:ext uri="{9D8B030D-6E8A-4147-A177-3AD203B41FA5}">
                      <a16:colId xmlns:a16="http://schemas.microsoft.com/office/drawing/2014/main" xmlns="" val="2788714391"/>
                    </a:ext>
                  </a:extLst>
                </a:gridCol>
                <a:gridCol w="1818878">
                  <a:extLst>
                    <a:ext uri="{9D8B030D-6E8A-4147-A177-3AD203B41FA5}">
                      <a16:colId xmlns:a16="http://schemas.microsoft.com/office/drawing/2014/main" xmlns="" val="1340064122"/>
                    </a:ext>
                  </a:extLst>
                </a:gridCol>
              </a:tblGrid>
              <a:tr h="648335">
                <a:tc>
                  <a:txBody>
                    <a:bodyPr/>
                    <a:lstStyle/>
                    <a:p>
                      <a:pPr marL="0" marR="0" algn="ctr">
                        <a:lnSpc>
                          <a:spcPct val="107000"/>
                        </a:lnSpc>
                        <a:spcBef>
                          <a:spcPts val="0"/>
                        </a:spcBef>
                        <a:spcAft>
                          <a:spcPts val="0"/>
                        </a:spcAft>
                      </a:pPr>
                      <a:r>
                        <a:rPr lang="en-US" sz="1400" b="1">
                          <a:solidFill>
                            <a:schemeClr val="tx1"/>
                          </a:solidFill>
                          <a:effectLst/>
                          <a:latin typeface="Sakkal Majalla" panose="02000000000000000000" pitchFamily="2" charset="-78"/>
                          <a:cs typeface="Sakkal Majalla" panose="02000000000000000000" pitchFamily="2" charset="-78"/>
                        </a:rPr>
                        <a:t>Detected Gas</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b="1">
                          <a:solidFill>
                            <a:schemeClr val="tx1"/>
                          </a:solidFill>
                          <a:effectLst/>
                          <a:latin typeface="Sakkal Majalla" panose="02000000000000000000" pitchFamily="2" charset="-78"/>
                          <a:cs typeface="Sakkal Majalla" panose="02000000000000000000" pitchFamily="2" charset="-78"/>
                        </a:rPr>
                        <a:t>Typical Detection Range (ppm)</a:t>
                      </a:r>
                      <a:r>
                        <a:rPr lang="ar-SA" sz="1400" b="1">
                          <a:solidFill>
                            <a:schemeClr val="tx1"/>
                          </a:solidFill>
                          <a:effectLst/>
                          <a:latin typeface="Sakkal Majalla" panose="02000000000000000000" pitchFamily="2" charset="-78"/>
                          <a:cs typeface="Sakkal Majalla" panose="02000000000000000000" pitchFamily="2" charset="-78"/>
                        </a:rPr>
                        <a:t> "</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b="1">
                          <a:solidFill>
                            <a:schemeClr val="tx1"/>
                          </a:solidFill>
                          <a:effectLst/>
                          <a:latin typeface="Sakkal Majalla" panose="02000000000000000000" pitchFamily="2" charset="-78"/>
                          <a:cs typeface="Sakkal Majalla" panose="02000000000000000000" pitchFamily="2" charset="-78"/>
                        </a:rPr>
                        <a:t>Approximate Accuracy</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3593681580"/>
                  </a:ext>
                </a:extLst>
              </a:tr>
              <a:tr h="431165">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Carbon Monoxide (CO)</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10 – 1000 ppm</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±10% – ±20%</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4032864547"/>
                  </a:ext>
                </a:extLst>
              </a:tr>
              <a:tr h="431165">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Methane (CH₄)</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0">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200 – 10000 ppm</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dirty="0">
                          <a:solidFill>
                            <a:schemeClr val="tx1"/>
                          </a:solidFill>
                          <a:effectLst/>
                          <a:latin typeface="Sakkal Majalla" panose="02000000000000000000" pitchFamily="2" charset="-78"/>
                          <a:cs typeface="Sakkal Majalla" panose="02000000000000000000" pitchFamily="2" charset="-78"/>
                        </a:rPr>
                        <a:t>±10% – ±20%</a:t>
                      </a:r>
                      <a:r>
                        <a:rPr lang="ar-SA" sz="1400" b="1" dirty="0">
                          <a:solidFill>
                            <a:schemeClr val="tx1"/>
                          </a:solidFill>
                          <a:effectLst/>
                          <a:latin typeface="Sakkal Majalla" panose="02000000000000000000" pitchFamily="2" charset="-78"/>
                          <a:cs typeface="Sakkal Majalla" panose="02000000000000000000" pitchFamily="2" charset="-78"/>
                        </a:rPr>
                        <a:t>"</a:t>
                      </a:r>
                      <a:endParaRPr lang="en-US" sz="11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426221073"/>
                  </a:ext>
                </a:extLst>
              </a:tr>
            </a:tbl>
          </a:graphicData>
        </a:graphic>
      </p:graphicFrame>
    </p:spTree>
    <p:extLst>
      <p:ext uri="{BB962C8B-B14F-4D97-AF65-F5344CB8AC3E}">
        <p14:creationId xmlns:p14="http://schemas.microsoft.com/office/powerpoint/2010/main" val="215396804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barn(inVertical)">
                                      <p:cBhvr>
                                        <p:cTn id="7" dur="500"/>
                                        <p:tgtEl>
                                          <p:spTgt spid="52"/>
                                        </p:tgtEl>
                                      </p:cBhvr>
                                    </p:animEffect>
                                  </p:childTnLst>
                                </p:cTn>
                              </p:par>
                              <p:par>
                                <p:cTn id="8" presetID="16" presetClass="entr" presetSubtype="21" fill="hold"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barn(inVertical)">
                                      <p:cBhvr>
                                        <p:cTn id="10" dur="500"/>
                                        <p:tgtEl>
                                          <p:spTgt spid="24"/>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barn(inVertical)">
                                      <p:cBhvr>
                                        <p:cTn id="13" dur="500"/>
                                        <p:tgtEl>
                                          <p:spTgt spid="50"/>
                                        </p:tgtEl>
                                      </p:cBhvr>
                                    </p:animEffect>
                                  </p:childTnLst>
                                </p:cTn>
                              </p:par>
                              <p:par>
                                <p:cTn id="14" presetID="14" presetClass="entr" presetSubtype="10" fill="hold" nodeType="withEffect">
                                  <p:stCondLst>
                                    <p:cond delay="0"/>
                                  </p:stCondLst>
                                  <p:childTnLst>
                                    <p:set>
                                      <p:cBhvr>
                                        <p:cTn id="15" dur="1" fill="hold">
                                          <p:stCondLst>
                                            <p:cond delay="0"/>
                                          </p:stCondLst>
                                        </p:cTn>
                                        <p:tgtEl>
                                          <p:spTgt spid="45"/>
                                        </p:tgtEl>
                                        <p:attrNameLst>
                                          <p:attrName>style.visibility</p:attrName>
                                        </p:attrNameLst>
                                      </p:cBhvr>
                                      <p:to>
                                        <p:strVal val="visible"/>
                                      </p:to>
                                    </p:set>
                                    <p:animEffect transition="in" filter="randombar(horizontal)">
                                      <p:cBhvr>
                                        <p:cTn id="16"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0"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a:off x="1738071" y="1127624"/>
            <a:ext cx="9199560" cy="5129574"/>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50" name="TextBox 49">
            <a:extLst>
              <a:ext uri="{FF2B5EF4-FFF2-40B4-BE49-F238E27FC236}">
                <a16:creationId xmlns:a16="http://schemas.microsoft.com/office/drawing/2014/main" xmlns="" id="{B77644C6-200B-4BAF-9B4C-5F560496D181}"/>
              </a:ext>
            </a:extLst>
          </p:cNvPr>
          <p:cNvSpPr txBox="1"/>
          <p:nvPr/>
        </p:nvSpPr>
        <p:spPr>
          <a:xfrm>
            <a:off x="2772711" y="1883451"/>
            <a:ext cx="7130280" cy="1815882"/>
          </a:xfrm>
          <a:prstGeom prst="rect">
            <a:avLst/>
          </a:prstGeom>
          <a:noFill/>
        </p:spPr>
        <p:txBody>
          <a:bodyPr wrap="square">
            <a:spAutoFit/>
          </a:bodyPr>
          <a:lstStyle/>
          <a:p>
            <a:pPr>
              <a:lnSpc>
                <a:spcPct val="115000"/>
              </a:lnSpc>
              <a:spcBef>
                <a:spcPts val="2400"/>
              </a:spcBef>
            </a:pPr>
            <a:r>
              <a:rPr lang="en-US" sz="2000" b="1" u="sng"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Sensor Results by Season – Yearly Analysis:</a:t>
            </a:r>
            <a:r>
              <a:rPr lang="ar-SA"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15000"/>
              </a:lnSpc>
              <a:spcBef>
                <a:spcPts val="2400"/>
              </a:spcBef>
            </a:pPr>
            <a:r>
              <a:rPr lang="ar-SA"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This section presents the results obtained from the smart weather station </a:t>
            </a:r>
            <a:r>
              <a:rPr lang="ar-SA"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sensors </a:t>
            </a:r>
            <a:r>
              <a:rPr lang="ar-SA"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in Palestine over a full year, categorized by the four seasons. Key </a:t>
            </a:r>
            <a:r>
              <a:rPr lang="ar-SA"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climate data </a:t>
            </a:r>
            <a:r>
              <a:rPr lang="ar-SA"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was recorded monthly and analyzed to extract average values </a:t>
            </a:r>
            <a:r>
              <a:rPr lang="ar-SA"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t>
            </a: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per season</a:t>
            </a:r>
            <a:endPar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p:txBody>
      </p:sp>
      <p:graphicFrame>
        <p:nvGraphicFramePr>
          <p:cNvPr id="2" name="Table 1">
            <a:extLst>
              <a:ext uri="{FF2B5EF4-FFF2-40B4-BE49-F238E27FC236}">
                <a16:creationId xmlns:a16="http://schemas.microsoft.com/office/drawing/2014/main" xmlns="" id="{B025742E-A4EC-446A-A429-764573D5A920}"/>
              </a:ext>
            </a:extLst>
          </p:cNvPr>
          <p:cNvGraphicFramePr>
            <a:graphicFrameLocks noGrp="1"/>
          </p:cNvGraphicFramePr>
          <p:nvPr>
            <p:extLst>
              <p:ext uri="{D42A27DB-BD31-4B8C-83A1-F6EECF244321}">
                <p14:modId xmlns:p14="http://schemas.microsoft.com/office/powerpoint/2010/main" val="3132978354"/>
              </p:ext>
            </p:extLst>
          </p:nvPr>
        </p:nvGraphicFramePr>
        <p:xfrm>
          <a:off x="3104515" y="3972847"/>
          <a:ext cx="5982970" cy="1706508"/>
        </p:xfrm>
        <a:graphic>
          <a:graphicData uri="http://schemas.openxmlformats.org/drawingml/2006/table">
            <a:tbl>
              <a:tblPr firstRow="1" firstCol="1" bandRow="1">
                <a:tableStyleId>{3C2FFA5D-87B4-456A-9821-1D502468CF0F}</a:tableStyleId>
              </a:tblPr>
              <a:tblGrid>
                <a:gridCol w="2991485">
                  <a:extLst>
                    <a:ext uri="{9D8B030D-6E8A-4147-A177-3AD203B41FA5}">
                      <a16:colId xmlns:a16="http://schemas.microsoft.com/office/drawing/2014/main" xmlns="" val="3383360010"/>
                    </a:ext>
                  </a:extLst>
                </a:gridCol>
                <a:gridCol w="2991485">
                  <a:extLst>
                    <a:ext uri="{9D8B030D-6E8A-4147-A177-3AD203B41FA5}">
                      <a16:colId xmlns:a16="http://schemas.microsoft.com/office/drawing/2014/main" xmlns="" val="1280404805"/>
                    </a:ext>
                  </a:extLst>
                </a:gridCol>
              </a:tblGrid>
              <a:tr h="298481">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b="1">
                          <a:solidFill>
                            <a:schemeClr val="tx1"/>
                          </a:solidFill>
                          <a:effectLst/>
                          <a:latin typeface="Sakkal Majalla" panose="02000000000000000000" pitchFamily="2" charset="-78"/>
                          <a:cs typeface="Sakkal Majalla" panose="02000000000000000000" pitchFamily="2" charset="-78"/>
                        </a:rPr>
                        <a:t>Parameter</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b="1" dirty="0">
                          <a:solidFill>
                            <a:schemeClr val="tx1"/>
                          </a:solidFill>
                          <a:effectLst/>
                          <a:latin typeface="Sakkal Majalla" panose="02000000000000000000" pitchFamily="2" charset="-78"/>
                          <a:cs typeface="Sakkal Majalla" panose="02000000000000000000" pitchFamily="2" charset="-78"/>
                        </a:rPr>
                        <a:t>Average / Status</a:t>
                      </a:r>
                      <a:r>
                        <a:rPr lang="ar-SA" sz="1400" b="1" dirty="0">
                          <a:solidFill>
                            <a:schemeClr val="tx1"/>
                          </a:solidFill>
                          <a:effectLst/>
                          <a:latin typeface="Sakkal Majalla" panose="02000000000000000000" pitchFamily="2" charset="-78"/>
                          <a:cs typeface="Sakkal Majalla" panose="02000000000000000000" pitchFamily="2" charset="-78"/>
                        </a:rPr>
                        <a:t>"</a:t>
                      </a:r>
                      <a:endParaRPr lang="en-US" sz="11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847947530"/>
                  </a:ext>
                </a:extLst>
              </a:tr>
              <a:tr h="238785">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Temperature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23.2 °C</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766637511"/>
                  </a:ext>
                </a:extLst>
              </a:tr>
              <a:tr h="242879">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Relative Humidity</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55%</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64280441"/>
                  </a:ext>
                </a:extLst>
              </a:tr>
              <a:tr h="195804">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Air Pressure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1012 hPa</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424779785"/>
                  </a:ext>
                </a:extLst>
              </a:tr>
              <a:tr h="213542">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Wind Speed</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2.8 m/s</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007018983"/>
                  </a:ext>
                </a:extLst>
              </a:tr>
              <a:tr h="224458">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Solar Radiation</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Moderate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4172928349"/>
                  </a:ext>
                </a:extLst>
              </a:tr>
              <a:tr h="241514">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Rainfall</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dirty="0">
                          <a:solidFill>
                            <a:schemeClr val="tx1"/>
                          </a:solidFill>
                          <a:effectLst/>
                          <a:latin typeface="Sakkal Majalla" panose="02000000000000000000" pitchFamily="2" charset="-78"/>
                          <a:cs typeface="Sakkal Majalla" panose="02000000000000000000" pitchFamily="2" charset="-78"/>
                        </a:rPr>
                        <a:t>"</a:t>
                      </a:r>
                      <a:r>
                        <a:rPr lang="en-US" sz="1400" dirty="0">
                          <a:solidFill>
                            <a:schemeClr val="tx1"/>
                          </a:solidFill>
                          <a:effectLst/>
                          <a:latin typeface="Sakkal Majalla" panose="02000000000000000000" pitchFamily="2" charset="-78"/>
                          <a:cs typeface="Sakkal Majalla" panose="02000000000000000000" pitchFamily="2" charset="-78"/>
                        </a:rPr>
                        <a:t>Light Rain</a:t>
                      </a:r>
                      <a:r>
                        <a:rPr lang="ar-SA" sz="1400" b="1" dirty="0">
                          <a:solidFill>
                            <a:schemeClr val="tx1"/>
                          </a:solidFill>
                          <a:effectLst/>
                          <a:latin typeface="Sakkal Majalla" panose="02000000000000000000" pitchFamily="2" charset="-78"/>
                          <a:cs typeface="Sakkal Majalla" panose="02000000000000000000" pitchFamily="2" charset="-78"/>
                        </a:rPr>
                        <a:t>"</a:t>
                      </a:r>
                      <a:endParaRPr lang="en-US" sz="11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694027980"/>
                  </a:ext>
                </a:extLst>
              </a:tr>
            </a:tbl>
          </a:graphicData>
        </a:graphic>
      </p:graphicFrame>
    </p:spTree>
    <p:extLst>
      <p:ext uri="{BB962C8B-B14F-4D97-AF65-F5344CB8AC3E}">
        <p14:creationId xmlns:p14="http://schemas.microsoft.com/office/powerpoint/2010/main" val="154576669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barn(inVertical)">
                                      <p:cBhvr>
                                        <p:cTn id="7" dur="500"/>
                                        <p:tgtEl>
                                          <p:spTgt spid="50"/>
                                        </p:tgtEl>
                                      </p:cBhvr>
                                    </p:animEffect>
                                  </p:childTnLst>
                                </p:cTn>
                              </p:par>
                              <p:par>
                                <p:cTn id="8" presetID="16" presetClass="entr" presetSubtype="21"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arn(inVertical)">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flipH="1">
            <a:off x="1596579" y="1127623"/>
            <a:ext cx="9357647" cy="5031141"/>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52" name="TextBox 51">
            <a:extLst>
              <a:ext uri="{FF2B5EF4-FFF2-40B4-BE49-F238E27FC236}">
                <a16:creationId xmlns:a16="http://schemas.microsoft.com/office/drawing/2014/main" xmlns="" id="{6B013740-0219-498A-AC6C-A169480C17E2}"/>
              </a:ext>
            </a:extLst>
          </p:cNvPr>
          <p:cNvSpPr txBox="1"/>
          <p:nvPr/>
        </p:nvSpPr>
        <p:spPr>
          <a:xfrm>
            <a:off x="2459173" y="1690036"/>
            <a:ext cx="7060775" cy="421654"/>
          </a:xfrm>
          <a:prstGeom prst="rect">
            <a:avLst/>
          </a:prstGeom>
          <a:noFill/>
        </p:spPr>
        <p:txBody>
          <a:bodyPr wrap="square">
            <a:spAutoFit/>
          </a:bodyPr>
          <a:lstStyle/>
          <a:p>
            <a:pPr algn="ctr">
              <a:lnSpc>
                <a:spcPct val="107000"/>
              </a:lnSpc>
              <a:spcAft>
                <a:spcPts val="800"/>
              </a:spcAft>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Summer (June - August): </a:t>
            </a:r>
          </a:p>
        </p:txBody>
      </p:sp>
      <p:graphicFrame>
        <p:nvGraphicFramePr>
          <p:cNvPr id="2" name="Table 1">
            <a:extLst>
              <a:ext uri="{FF2B5EF4-FFF2-40B4-BE49-F238E27FC236}">
                <a16:creationId xmlns:a16="http://schemas.microsoft.com/office/drawing/2014/main" xmlns="" id="{5E0722E7-A822-455B-914A-1E0AB01941D0}"/>
              </a:ext>
            </a:extLst>
          </p:cNvPr>
          <p:cNvGraphicFramePr>
            <a:graphicFrameLocks noGrp="1"/>
          </p:cNvGraphicFramePr>
          <p:nvPr>
            <p:extLst>
              <p:ext uri="{D42A27DB-BD31-4B8C-83A1-F6EECF244321}">
                <p14:modId xmlns:p14="http://schemas.microsoft.com/office/powerpoint/2010/main" val="3479230917"/>
              </p:ext>
            </p:extLst>
          </p:nvPr>
        </p:nvGraphicFramePr>
        <p:xfrm>
          <a:off x="3390424" y="2325211"/>
          <a:ext cx="5577840" cy="2977515"/>
        </p:xfrm>
        <a:graphic>
          <a:graphicData uri="http://schemas.openxmlformats.org/drawingml/2006/table">
            <a:tbl>
              <a:tblPr firstRow="1" firstCol="1" bandRow="1">
                <a:tableStyleId>{3C2FFA5D-87B4-456A-9821-1D502468CF0F}</a:tableStyleId>
              </a:tblPr>
              <a:tblGrid>
                <a:gridCol w="2907030">
                  <a:extLst>
                    <a:ext uri="{9D8B030D-6E8A-4147-A177-3AD203B41FA5}">
                      <a16:colId xmlns:a16="http://schemas.microsoft.com/office/drawing/2014/main" xmlns="" val="3594228566"/>
                    </a:ext>
                  </a:extLst>
                </a:gridCol>
                <a:gridCol w="2670810">
                  <a:extLst>
                    <a:ext uri="{9D8B030D-6E8A-4147-A177-3AD203B41FA5}">
                      <a16:colId xmlns:a16="http://schemas.microsoft.com/office/drawing/2014/main" xmlns="" val="814937021"/>
                    </a:ext>
                  </a:extLst>
                </a:gridCol>
              </a:tblGrid>
              <a:tr h="421005">
                <a:tc>
                  <a:txBody>
                    <a:bodyPr/>
                    <a:lstStyle/>
                    <a:p>
                      <a:pPr marL="0" marR="0" algn="ctr" rtl="1">
                        <a:lnSpc>
                          <a:spcPct val="107000"/>
                        </a:lnSpc>
                        <a:spcBef>
                          <a:spcPts val="0"/>
                        </a:spcBef>
                        <a:spcAft>
                          <a:spcPts val="0"/>
                        </a:spcAft>
                      </a:pPr>
                      <a:r>
                        <a:rPr lang="ar-SA" sz="1800" b="1">
                          <a:solidFill>
                            <a:schemeClr val="tx1"/>
                          </a:solidFill>
                          <a:effectLst/>
                          <a:latin typeface="Sakkal Majalla" panose="02000000000000000000" pitchFamily="2" charset="-78"/>
                          <a:cs typeface="Sakkal Majalla" panose="02000000000000000000" pitchFamily="2" charset="-78"/>
                        </a:rPr>
                        <a:t>"</a:t>
                      </a:r>
                      <a:r>
                        <a:rPr lang="en-US" sz="1800" b="1">
                          <a:solidFill>
                            <a:schemeClr val="tx1"/>
                          </a:solidFill>
                          <a:effectLst/>
                          <a:latin typeface="Sakkal Majalla" panose="02000000000000000000" pitchFamily="2" charset="-78"/>
                          <a:cs typeface="Sakkal Majalla" panose="02000000000000000000" pitchFamily="2" charset="-78"/>
                        </a:rPr>
                        <a:t>Parameter</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800" b="1">
                          <a:solidFill>
                            <a:schemeClr val="tx1"/>
                          </a:solidFill>
                          <a:effectLst/>
                          <a:latin typeface="Sakkal Majalla" panose="02000000000000000000" pitchFamily="2" charset="-78"/>
                          <a:cs typeface="Sakkal Majalla" panose="02000000000000000000" pitchFamily="2" charset="-78"/>
                        </a:rPr>
                        <a:t>""</a:t>
                      </a:r>
                      <a:r>
                        <a:rPr lang="en-US" sz="1800" b="1">
                          <a:solidFill>
                            <a:schemeClr val="tx1"/>
                          </a:solidFill>
                          <a:effectLst/>
                          <a:latin typeface="Sakkal Majalla" panose="02000000000000000000" pitchFamily="2" charset="-78"/>
                          <a:cs typeface="Sakkal Majalla" panose="02000000000000000000" pitchFamily="2" charset="-78"/>
                        </a:rPr>
                        <a:t>Average / Status</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307625911"/>
                  </a:ext>
                </a:extLst>
              </a:tr>
              <a:tr h="436245">
                <a:tc>
                  <a:txBody>
                    <a:bodyPr/>
                    <a:lstStyle/>
                    <a:p>
                      <a:pPr marL="0" marR="0" algn="ctr">
                        <a:lnSpc>
                          <a:spcPct val="107000"/>
                        </a:lnSpc>
                        <a:spcBef>
                          <a:spcPts val="0"/>
                        </a:spcBef>
                        <a:spcAft>
                          <a:spcPts val="0"/>
                        </a:spcAft>
                      </a:pPr>
                      <a:r>
                        <a:rPr lang="en-US" sz="1800">
                          <a:solidFill>
                            <a:schemeClr val="tx1"/>
                          </a:solidFill>
                          <a:effectLst/>
                          <a:latin typeface="Sakkal Majalla" panose="02000000000000000000" pitchFamily="2" charset="-78"/>
                          <a:cs typeface="Sakkal Majalla" panose="02000000000000000000" pitchFamily="2" charset="-78"/>
                        </a:rPr>
                        <a:t>Temperature</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800" b="1">
                          <a:solidFill>
                            <a:schemeClr val="tx1"/>
                          </a:solidFill>
                          <a:effectLst/>
                          <a:latin typeface="Sakkal Majalla" panose="02000000000000000000" pitchFamily="2" charset="-78"/>
                          <a:cs typeface="Sakkal Majalla" panose="02000000000000000000" pitchFamily="2" charset="-78"/>
                        </a:rPr>
                        <a:t>"</a:t>
                      </a:r>
                      <a:r>
                        <a:rPr lang="en-US" sz="1800">
                          <a:solidFill>
                            <a:schemeClr val="tx1"/>
                          </a:solidFill>
                          <a:effectLst/>
                          <a:latin typeface="Sakkal Majalla" panose="02000000000000000000" pitchFamily="2" charset="-78"/>
                          <a:cs typeface="Sakkal Majalla" panose="02000000000000000000" pitchFamily="2" charset="-78"/>
                        </a:rPr>
                        <a:t>32.7 °C</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725385249"/>
                  </a:ext>
                </a:extLst>
              </a:tr>
              <a:tr h="421005">
                <a:tc>
                  <a:txBody>
                    <a:bodyPr/>
                    <a:lstStyle/>
                    <a:p>
                      <a:pPr marL="0" marR="0" algn="ctr" rtl="1">
                        <a:lnSpc>
                          <a:spcPct val="107000"/>
                        </a:lnSpc>
                        <a:spcBef>
                          <a:spcPts val="0"/>
                        </a:spcBef>
                        <a:spcAft>
                          <a:spcPts val="0"/>
                        </a:spcAft>
                      </a:pPr>
                      <a:r>
                        <a:rPr lang="ar-SA" sz="1800" b="1">
                          <a:solidFill>
                            <a:schemeClr val="tx1"/>
                          </a:solidFill>
                          <a:effectLst/>
                          <a:latin typeface="Sakkal Majalla" panose="02000000000000000000" pitchFamily="2" charset="-78"/>
                          <a:cs typeface="Sakkal Majalla" panose="02000000000000000000" pitchFamily="2" charset="-78"/>
                        </a:rPr>
                        <a:t>""</a:t>
                      </a:r>
                      <a:r>
                        <a:rPr lang="en-US" sz="1800">
                          <a:solidFill>
                            <a:schemeClr val="tx1"/>
                          </a:solidFill>
                          <a:effectLst/>
                          <a:latin typeface="Sakkal Majalla" panose="02000000000000000000" pitchFamily="2" charset="-78"/>
                          <a:cs typeface="Sakkal Majalla" panose="02000000000000000000" pitchFamily="2" charset="-78"/>
                        </a:rPr>
                        <a:t>Relative Humidity</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800" b="1">
                          <a:solidFill>
                            <a:schemeClr val="tx1"/>
                          </a:solidFill>
                          <a:effectLst/>
                          <a:latin typeface="Sakkal Majalla" panose="02000000000000000000" pitchFamily="2" charset="-78"/>
                          <a:cs typeface="Sakkal Majalla" panose="02000000000000000000" pitchFamily="2" charset="-78"/>
                        </a:rPr>
                        <a:t>"</a:t>
                      </a:r>
                      <a:r>
                        <a:rPr lang="en-US" sz="1800">
                          <a:solidFill>
                            <a:schemeClr val="tx1"/>
                          </a:solidFill>
                          <a:effectLst/>
                          <a:latin typeface="Sakkal Majalla" panose="02000000000000000000" pitchFamily="2" charset="-78"/>
                          <a:cs typeface="Sakkal Majalla" panose="02000000000000000000" pitchFamily="2" charset="-78"/>
                        </a:rPr>
                        <a:t>41%</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3641674308"/>
                  </a:ext>
                </a:extLst>
              </a:tr>
              <a:tr h="421005">
                <a:tc>
                  <a:txBody>
                    <a:bodyPr/>
                    <a:lstStyle/>
                    <a:p>
                      <a:pPr marL="0" marR="0" algn="ctr" rtl="1">
                        <a:lnSpc>
                          <a:spcPct val="107000"/>
                        </a:lnSpc>
                        <a:spcBef>
                          <a:spcPts val="0"/>
                        </a:spcBef>
                        <a:spcAft>
                          <a:spcPts val="0"/>
                        </a:spcAft>
                      </a:pPr>
                      <a:r>
                        <a:rPr lang="ar-SA" sz="1800" b="1" dirty="0">
                          <a:solidFill>
                            <a:schemeClr val="tx1"/>
                          </a:solidFill>
                          <a:effectLst/>
                          <a:latin typeface="Sakkal Majalla" panose="02000000000000000000" pitchFamily="2" charset="-78"/>
                          <a:cs typeface="Sakkal Majalla" panose="02000000000000000000" pitchFamily="2" charset="-78"/>
                        </a:rPr>
                        <a:t>"</a:t>
                      </a:r>
                      <a:r>
                        <a:rPr lang="en-US" sz="1800" dirty="0">
                          <a:solidFill>
                            <a:schemeClr val="tx1"/>
                          </a:solidFill>
                          <a:effectLst/>
                          <a:latin typeface="Sakkal Majalla" panose="02000000000000000000" pitchFamily="2" charset="-78"/>
                          <a:cs typeface="Sakkal Majalla" panose="02000000000000000000" pitchFamily="2" charset="-78"/>
                        </a:rPr>
                        <a:t>Air Pressure</a:t>
                      </a:r>
                      <a:r>
                        <a:rPr lang="ar-SA" sz="1800" b="1" dirty="0">
                          <a:solidFill>
                            <a:schemeClr val="tx1"/>
                          </a:solidFill>
                          <a:effectLst/>
                          <a:latin typeface="Sakkal Majalla" panose="02000000000000000000" pitchFamily="2" charset="-78"/>
                          <a:cs typeface="Sakkal Majalla" panose="02000000000000000000" pitchFamily="2" charset="-78"/>
                        </a:rPr>
                        <a:t>"</a:t>
                      </a:r>
                      <a:endParaRPr lang="en-US" sz="14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800">
                          <a:solidFill>
                            <a:schemeClr val="tx1"/>
                          </a:solidFill>
                          <a:effectLst/>
                          <a:latin typeface="Sakkal Majalla" panose="02000000000000000000" pitchFamily="2" charset="-78"/>
                          <a:cs typeface="Sakkal Majalla" panose="02000000000000000000" pitchFamily="2" charset="-78"/>
                        </a:rPr>
                        <a:t>1005 hPa</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667761470"/>
                  </a:ext>
                </a:extLst>
              </a:tr>
              <a:tr h="436245">
                <a:tc>
                  <a:txBody>
                    <a:bodyPr/>
                    <a:lstStyle/>
                    <a:p>
                      <a:pPr marL="0" marR="0" algn="ctr">
                        <a:lnSpc>
                          <a:spcPct val="107000"/>
                        </a:lnSpc>
                        <a:spcBef>
                          <a:spcPts val="0"/>
                        </a:spcBef>
                        <a:spcAft>
                          <a:spcPts val="0"/>
                        </a:spcAft>
                      </a:pPr>
                      <a:r>
                        <a:rPr lang="en-US" sz="1800">
                          <a:solidFill>
                            <a:schemeClr val="tx1"/>
                          </a:solidFill>
                          <a:effectLst/>
                          <a:latin typeface="Sakkal Majalla" panose="02000000000000000000" pitchFamily="2" charset="-78"/>
                          <a:cs typeface="Sakkal Majalla" panose="02000000000000000000" pitchFamily="2" charset="-78"/>
                        </a:rPr>
                        <a:t>Wind Speed</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800">
                          <a:solidFill>
                            <a:schemeClr val="tx1"/>
                          </a:solidFill>
                          <a:effectLst/>
                          <a:latin typeface="Sakkal Majalla" panose="02000000000000000000" pitchFamily="2" charset="-78"/>
                          <a:cs typeface="Sakkal Majalla" panose="02000000000000000000" pitchFamily="2" charset="-78"/>
                        </a:rPr>
                        <a:t>2.0 m/s</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921011842"/>
                  </a:ext>
                </a:extLst>
              </a:tr>
              <a:tr h="421005">
                <a:tc>
                  <a:txBody>
                    <a:bodyPr/>
                    <a:lstStyle/>
                    <a:p>
                      <a:pPr marL="0" marR="0" algn="ctr">
                        <a:lnSpc>
                          <a:spcPct val="107000"/>
                        </a:lnSpc>
                        <a:spcBef>
                          <a:spcPts val="0"/>
                        </a:spcBef>
                        <a:spcAft>
                          <a:spcPts val="0"/>
                        </a:spcAft>
                      </a:pPr>
                      <a:r>
                        <a:rPr lang="en-US" sz="1800">
                          <a:solidFill>
                            <a:schemeClr val="tx1"/>
                          </a:solidFill>
                          <a:effectLst/>
                          <a:latin typeface="Sakkal Majalla" panose="02000000000000000000" pitchFamily="2" charset="-78"/>
                          <a:cs typeface="Sakkal Majalla" panose="02000000000000000000" pitchFamily="2" charset="-78"/>
                        </a:rPr>
                        <a:t>Solar Radiation</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800">
                          <a:solidFill>
                            <a:schemeClr val="tx1"/>
                          </a:solidFill>
                          <a:effectLst/>
                          <a:latin typeface="Sakkal Majalla" panose="02000000000000000000" pitchFamily="2" charset="-78"/>
                          <a:cs typeface="Sakkal Majalla" panose="02000000000000000000" pitchFamily="2" charset="-78"/>
                        </a:rPr>
                        <a:t>High</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4098857227"/>
                  </a:ext>
                </a:extLst>
              </a:tr>
              <a:tr h="421005">
                <a:tc>
                  <a:txBody>
                    <a:bodyPr/>
                    <a:lstStyle/>
                    <a:p>
                      <a:pPr marL="0" marR="0" algn="ctr">
                        <a:lnSpc>
                          <a:spcPct val="107000"/>
                        </a:lnSpc>
                        <a:spcBef>
                          <a:spcPts val="0"/>
                        </a:spcBef>
                        <a:spcAft>
                          <a:spcPts val="0"/>
                        </a:spcAft>
                      </a:pPr>
                      <a:r>
                        <a:rPr lang="en-US" sz="1800">
                          <a:solidFill>
                            <a:schemeClr val="tx1"/>
                          </a:solidFill>
                          <a:effectLst/>
                          <a:latin typeface="Sakkal Majalla" panose="02000000000000000000" pitchFamily="2" charset="-78"/>
                          <a:cs typeface="Sakkal Majalla" panose="02000000000000000000" pitchFamily="2" charset="-78"/>
                        </a:rPr>
                        <a:t>Rainfall</a:t>
                      </a:r>
                      <a:r>
                        <a:rPr lang="ar-SA" sz="1800" b="1">
                          <a:solidFill>
                            <a:schemeClr val="tx1"/>
                          </a:solidFill>
                          <a:effectLst/>
                          <a:latin typeface="Sakkal Majalla" panose="02000000000000000000" pitchFamily="2" charset="-78"/>
                          <a:cs typeface="Sakkal Majalla" panose="02000000000000000000" pitchFamily="2" charset="-78"/>
                        </a:rPr>
                        <a:t>"</a:t>
                      </a:r>
                      <a:endParaRPr lang="en-US" sz="14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800" b="1" dirty="0">
                          <a:solidFill>
                            <a:schemeClr val="tx1"/>
                          </a:solidFill>
                          <a:effectLst/>
                          <a:latin typeface="Sakkal Majalla" panose="02000000000000000000" pitchFamily="2" charset="-78"/>
                          <a:cs typeface="Sakkal Majalla" panose="02000000000000000000" pitchFamily="2" charset="-78"/>
                        </a:rPr>
                        <a:t>"</a:t>
                      </a:r>
                      <a:r>
                        <a:rPr lang="en-US" sz="1800" dirty="0">
                          <a:solidFill>
                            <a:schemeClr val="tx1"/>
                          </a:solidFill>
                          <a:effectLst/>
                          <a:latin typeface="Sakkal Majalla" panose="02000000000000000000" pitchFamily="2" charset="-78"/>
                          <a:cs typeface="Sakkal Majalla" panose="02000000000000000000" pitchFamily="2" charset="-78"/>
                        </a:rPr>
                        <a:t>Rare</a:t>
                      </a:r>
                      <a:r>
                        <a:rPr lang="ar-SA" sz="1800" b="1" dirty="0">
                          <a:solidFill>
                            <a:schemeClr val="tx1"/>
                          </a:solidFill>
                          <a:effectLst/>
                          <a:latin typeface="Sakkal Majalla" panose="02000000000000000000" pitchFamily="2" charset="-78"/>
                          <a:cs typeface="Sakkal Majalla" panose="02000000000000000000" pitchFamily="2" charset="-78"/>
                        </a:rPr>
                        <a:t>"</a:t>
                      </a:r>
                      <a:endParaRPr lang="en-US" sz="14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263033791"/>
                  </a:ext>
                </a:extLst>
              </a:tr>
            </a:tbl>
          </a:graphicData>
        </a:graphic>
      </p:graphicFrame>
    </p:spTree>
    <p:extLst>
      <p:ext uri="{BB962C8B-B14F-4D97-AF65-F5344CB8AC3E}">
        <p14:creationId xmlns:p14="http://schemas.microsoft.com/office/powerpoint/2010/main" val="176945472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barn(inVertical)">
                                      <p:cBhvr>
                                        <p:cTn id="7" dur="500"/>
                                        <p:tgtEl>
                                          <p:spTgt spid="52"/>
                                        </p:tgtEl>
                                      </p:cBhvr>
                                    </p:animEffect>
                                  </p:childTnLst>
                                </p:cTn>
                              </p:par>
                              <p:par>
                                <p:cTn id="8" presetID="21" presetClass="entr" presetSubtype="1"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heel(1)">
                                      <p:cBhvr>
                                        <p:cTn id="10"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a:off x="2206600" y="1127623"/>
            <a:ext cx="7984913" cy="5031141"/>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52" name="TextBox 51">
            <a:extLst>
              <a:ext uri="{FF2B5EF4-FFF2-40B4-BE49-F238E27FC236}">
                <a16:creationId xmlns:a16="http://schemas.microsoft.com/office/drawing/2014/main" xmlns="" id="{6B013740-0219-498A-AC6C-A169480C17E2}"/>
              </a:ext>
            </a:extLst>
          </p:cNvPr>
          <p:cNvSpPr txBox="1"/>
          <p:nvPr/>
        </p:nvSpPr>
        <p:spPr>
          <a:xfrm>
            <a:off x="2459173" y="1690036"/>
            <a:ext cx="7060775" cy="421654"/>
          </a:xfrm>
          <a:prstGeom prst="rect">
            <a:avLst/>
          </a:prstGeom>
          <a:noFill/>
        </p:spPr>
        <p:txBody>
          <a:bodyPr wrap="square">
            <a:spAutoFit/>
          </a:bodyPr>
          <a:lstStyle/>
          <a:p>
            <a:pPr algn="ctr">
              <a:lnSpc>
                <a:spcPct val="107000"/>
              </a:lnSpc>
              <a:spcAft>
                <a:spcPts val="800"/>
              </a:spcAft>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Autumn (September - November): </a:t>
            </a:r>
          </a:p>
        </p:txBody>
      </p:sp>
      <p:graphicFrame>
        <p:nvGraphicFramePr>
          <p:cNvPr id="24" name="Table 23">
            <a:extLst>
              <a:ext uri="{FF2B5EF4-FFF2-40B4-BE49-F238E27FC236}">
                <a16:creationId xmlns:a16="http://schemas.microsoft.com/office/drawing/2014/main" xmlns="" id="{D374BD1D-237E-4432-B5AD-7A1C5A79B2B6}"/>
              </a:ext>
            </a:extLst>
          </p:cNvPr>
          <p:cNvGraphicFramePr>
            <a:graphicFrameLocks noGrp="1"/>
          </p:cNvGraphicFramePr>
          <p:nvPr>
            <p:extLst>
              <p:ext uri="{D42A27DB-BD31-4B8C-83A1-F6EECF244321}">
                <p14:modId xmlns:p14="http://schemas.microsoft.com/office/powerpoint/2010/main" val="3514839483"/>
              </p:ext>
            </p:extLst>
          </p:nvPr>
        </p:nvGraphicFramePr>
        <p:xfrm>
          <a:off x="3314224" y="2479834"/>
          <a:ext cx="5730240" cy="2668270"/>
        </p:xfrm>
        <a:graphic>
          <a:graphicData uri="http://schemas.openxmlformats.org/drawingml/2006/table">
            <a:tbl>
              <a:tblPr firstRow="1" firstCol="1" bandRow="1">
                <a:tableStyleId>{3C2FFA5D-87B4-456A-9821-1D502468CF0F}</a:tableStyleId>
              </a:tblPr>
              <a:tblGrid>
                <a:gridCol w="2865120">
                  <a:extLst>
                    <a:ext uri="{9D8B030D-6E8A-4147-A177-3AD203B41FA5}">
                      <a16:colId xmlns:a16="http://schemas.microsoft.com/office/drawing/2014/main" xmlns="" val="764263631"/>
                    </a:ext>
                  </a:extLst>
                </a:gridCol>
                <a:gridCol w="2865120">
                  <a:extLst>
                    <a:ext uri="{9D8B030D-6E8A-4147-A177-3AD203B41FA5}">
                      <a16:colId xmlns:a16="http://schemas.microsoft.com/office/drawing/2014/main" xmlns="" val="3062525788"/>
                    </a:ext>
                  </a:extLst>
                </a:gridCol>
              </a:tblGrid>
              <a:tr h="377190">
                <a:tc>
                  <a:txBody>
                    <a:bodyPr/>
                    <a:lstStyle/>
                    <a:p>
                      <a:pPr marL="0" marR="0" algn="ctr" rtl="1">
                        <a:lnSpc>
                          <a:spcPct val="107000"/>
                        </a:lnSpc>
                        <a:spcBef>
                          <a:spcPts val="0"/>
                        </a:spcBef>
                        <a:spcAft>
                          <a:spcPts val="0"/>
                        </a:spcAft>
                      </a:pPr>
                      <a:r>
                        <a:rPr lang="ar-SA" sz="1600" b="1">
                          <a:solidFill>
                            <a:schemeClr val="tx1"/>
                          </a:solidFill>
                          <a:effectLst/>
                          <a:latin typeface="Sakkal Majalla" panose="02000000000000000000" pitchFamily="2" charset="-78"/>
                          <a:cs typeface="Sakkal Majalla" panose="02000000000000000000" pitchFamily="2" charset="-78"/>
                        </a:rPr>
                        <a:t>"</a:t>
                      </a:r>
                      <a:r>
                        <a:rPr lang="en-US" sz="1600" b="1">
                          <a:solidFill>
                            <a:schemeClr val="tx1"/>
                          </a:solidFill>
                          <a:effectLst/>
                          <a:latin typeface="Sakkal Majalla" panose="02000000000000000000" pitchFamily="2" charset="-78"/>
                          <a:cs typeface="Sakkal Majalla" panose="02000000000000000000" pitchFamily="2" charset="-78"/>
                        </a:rPr>
                        <a:t>Parameter</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600" b="1">
                          <a:solidFill>
                            <a:schemeClr val="tx1"/>
                          </a:solidFill>
                          <a:effectLst/>
                          <a:latin typeface="Sakkal Majalla" panose="02000000000000000000" pitchFamily="2" charset="-78"/>
                          <a:cs typeface="Sakkal Majalla" panose="02000000000000000000" pitchFamily="2" charset="-78"/>
                        </a:rPr>
                        <a:t>"</a:t>
                      </a:r>
                      <a:r>
                        <a:rPr lang="en-US" sz="1600" b="1">
                          <a:solidFill>
                            <a:schemeClr val="tx1"/>
                          </a:solidFill>
                          <a:effectLst/>
                          <a:latin typeface="Sakkal Majalla" panose="02000000000000000000" pitchFamily="2" charset="-78"/>
                          <a:cs typeface="Sakkal Majalla" panose="02000000000000000000" pitchFamily="2" charset="-78"/>
                        </a:rPr>
                        <a:t>Average / Status</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315882690"/>
                  </a:ext>
                </a:extLst>
              </a:tr>
              <a:tr h="391160">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Temperature</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24.1 °C</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316148319"/>
                  </a:ext>
                </a:extLst>
              </a:tr>
              <a:tr h="377190">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Relative Humidity</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58%</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412765480"/>
                  </a:ext>
                </a:extLst>
              </a:tr>
              <a:tr h="377190">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Air Pressure</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1011 hPa</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822047552"/>
                  </a:ext>
                </a:extLst>
              </a:tr>
              <a:tr h="391160">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Wind Speed</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3.1 m/s</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4012641292"/>
                  </a:ext>
                </a:extLst>
              </a:tr>
              <a:tr h="377190">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Solar Radiation</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Moderate</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973645117"/>
                  </a:ext>
                </a:extLst>
              </a:tr>
              <a:tr h="377190">
                <a:tc>
                  <a:txBody>
                    <a:bodyPr/>
                    <a:lstStyle/>
                    <a:p>
                      <a:pPr marL="0" marR="0" algn="ctr">
                        <a:lnSpc>
                          <a:spcPct val="107000"/>
                        </a:lnSpc>
                        <a:spcBef>
                          <a:spcPts val="0"/>
                        </a:spcBef>
                        <a:spcAft>
                          <a:spcPts val="0"/>
                        </a:spcAft>
                      </a:pPr>
                      <a:r>
                        <a:rPr lang="en-US" sz="1600">
                          <a:solidFill>
                            <a:schemeClr val="tx1"/>
                          </a:solidFill>
                          <a:effectLst/>
                          <a:latin typeface="Sakkal Majalla" panose="02000000000000000000" pitchFamily="2" charset="-78"/>
                          <a:cs typeface="Sakkal Majalla" panose="02000000000000000000" pitchFamily="2" charset="-78"/>
                        </a:rPr>
                        <a:t>Rainfall</a:t>
                      </a:r>
                      <a:r>
                        <a:rPr lang="ar-SA" sz="1600" b="1">
                          <a:solidFill>
                            <a:schemeClr val="tx1"/>
                          </a:solidFill>
                          <a:effectLst/>
                          <a:latin typeface="Sakkal Majalla" panose="02000000000000000000" pitchFamily="2" charset="-78"/>
                          <a:cs typeface="Sakkal Majalla" panose="02000000000000000000" pitchFamily="2" charset="-78"/>
                        </a:rPr>
                        <a:t>"</a:t>
                      </a:r>
                      <a:endParaRPr lang="en-US" sz="12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600" dirty="0">
                          <a:solidFill>
                            <a:schemeClr val="tx1"/>
                          </a:solidFill>
                          <a:effectLst/>
                          <a:latin typeface="Sakkal Majalla" panose="02000000000000000000" pitchFamily="2" charset="-78"/>
                          <a:cs typeface="Sakkal Majalla" panose="02000000000000000000" pitchFamily="2" charset="-78"/>
                        </a:rPr>
                        <a:t>Intermittent</a:t>
                      </a:r>
                      <a:r>
                        <a:rPr lang="ar-SA" sz="1600" b="1" dirty="0">
                          <a:solidFill>
                            <a:schemeClr val="tx1"/>
                          </a:solidFill>
                          <a:effectLst/>
                          <a:latin typeface="Sakkal Majalla" panose="02000000000000000000" pitchFamily="2" charset="-78"/>
                          <a:cs typeface="Sakkal Majalla" panose="02000000000000000000" pitchFamily="2" charset="-78"/>
                        </a:rPr>
                        <a:t>"</a:t>
                      </a:r>
                      <a:endParaRPr lang="en-US" sz="12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483099095"/>
                  </a:ext>
                </a:extLst>
              </a:tr>
            </a:tbl>
          </a:graphicData>
        </a:graphic>
      </p:graphicFrame>
    </p:spTree>
    <p:extLst>
      <p:ext uri="{BB962C8B-B14F-4D97-AF65-F5344CB8AC3E}">
        <p14:creationId xmlns:p14="http://schemas.microsoft.com/office/powerpoint/2010/main" val="105413349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barn(inVertical)">
                                      <p:cBhvr>
                                        <p:cTn id="7" dur="500"/>
                                        <p:tgtEl>
                                          <p:spTgt spid="52"/>
                                        </p:tgtEl>
                                      </p:cBhvr>
                                    </p:animEffect>
                                  </p:childTnLst>
                                </p:cTn>
                              </p:par>
                              <p:par>
                                <p:cTn id="8" presetID="22" presetClass="entr" presetSubtype="4" fill="hold"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wipe(down)">
                                      <p:cBhvr>
                                        <p:cTn id="10"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mc:AlternateContent xmlns:mc="http://schemas.openxmlformats.org/markup-compatibility/2006">
        <mc:Choice xmlns:am3d="http://schemas.microsoft.com/office/drawing/2017/model3d" xmlns="" Requires="am3d">
          <p:graphicFrame>
            <p:nvGraphicFramePr>
              <p:cNvPr id="25" name="3D Model 24">
                <a:extLst>
                  <a:ext uri="{FF2B5EF4-FFF2-40B4-BE49-F238E27FC236}">
                    <a16:creationId xmlns:a16="http://schemas.microsoft.com/office/drawing/2014/main" id="{18547186-08D4-4746-A5DA-84264279BFAA}"/>
                  </a:ext>
                </a:extLst>
              </p:cNvPr>
              <p:cNvGraphicFramePr>
                <a:graphicFrameLocks noChangeAspect="1"/>
              </p:cNvGraphicFramePr>
              <p:nvPr/>
            </p:nvGraphicFramePr>
            <p:xfrm>
              <a:off x="8228539" y="-5747165"/>
              <a:ext cx="1932927" cy="4828230"/>
            </p:xfrm>
            <a:graphic>
              <a:graphicData uri="http://schemas.microsoft.com/office/drawing/2017/model3d">
                <am3d:model3d r:embed="rId6">
                  <am3d:spPr>
                    <a:xfrm>
                      <a:off x="0" y="0"/>
                      <a:ext cx="1932927" cy="4828230"/>
                    </a:xfrm>
                    <a:prstGeom prst="rect">
                      <a:avLst/>
                    </a:prstGeom>
                  </am3d:spPr>
                  <am3d:camera>
                    <am3d:pos x="0" y="0" z="51076748"/>
                    <am3d:up dx="0" dy="36000000" dz="0"/>
                    <am3d:lookAt x="0" y="0" z="0"/>
                    <am3d:perspective fov="2700000"/>
                  </am3d:camera>
                  <am3d:trans>
                    <am3d:meterPerModelUnit n="154653" d="1000000"/>
                    <am3d:preTrans dx="0" dy="-16396153" dz="-1288317"/>
                    <am3d:scale>
                      <am3d:sx n="1000000" d="1000000"/>
                      <am3d:sy n="1000000" d="1000000"/>
                      <am3d:sz n="1000000" d="1000000"/>
                    </am3d:scale>
                    <am3d:rot ax="10628937" ay="1090489" az="10746603"/>
                    <am3d:postTrans dx="0" dy="0" dz="0"/>
                  </am3d:trans>
                  <am3d:raster rName="Office3DRenderer" rVer="16.0.8326">
                    <am3d:blip r:embed="rId7"/>
                  </am3d:raster>
                  <am3d:objViewport viewportSz="54186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a:extLst>
                  <a:ext uri="{FF2B5EF4-FFF2-40B4-BE49-F238E27FC236}">
                    <a16:creationId xmlns:a16="http://schemas.microsoft.com/office/drawing/2014/main" xmlns="" id="{18547186-08D4-4746-A5DA-84264279BFAA}"/>
                  </a:ext>
                </a:extLst>
              </p:cNvPr>
              <p:cNvPicPr>
                <a:picLocks noGrp="1" noRot="1" noChangeAspect="1" noMove="1" noResize="1" noEditPoints="1" noAdjustHandles="1" noChangeArrowheads="1" noChangeShapeType="1" noCrop="1"/>
              </p:cNvPicPr>
              <p:nvPr/>
            </p:nvPicPr>
            <p:blipFill>
              <a:blip r:embed="rId8"/>
              <a:stretch>
                <a:fillRect/>
              </a:stretch>
            </p:blipFill>
            <p:spPr>
              <a:xfrm>
                <a:off x="8228539" y="-5747165"/>
                <a:ext cx="1932927" cy="4828230"/>
              </a:xfrm>
              <a:prstGeom prst="rect">
                <a:avLst/>
              </a:prstGeom>
            </p:spPr>
          </p:pic>
        </mc:Fallback>
      </mc:AlternateContent>
      <p:sp>
        <p:nvSpPr>
          <p:cNvPr id="49" name="Freeform 6">
            <a:extLst>
              <a:ext uri="{FF2B5EF4-FFF2-40B4-BE49-F238E27FC236}">
                <a16:creationId xmlns:a16="http://schemas.microsoft.com/office/drawing/2014/main" xmlns="" id="{49754027-B567-49DE-9150-9680406E9B8F}"/>
              </a:ext>
            </a:extLst>
          </p:cNvPr>
          <p:cNvSpPr/>
          <p:nvPr/>
        </p:nvSpPr>
        <p:spPr>
          <a:xfrm flipH="1">
            <a:off x="1596579" y="1127623"/>
            <a:ext cx="9357647" cy="5031141"/>
          </a:xfrm>
          <a:custGeom>
            <a:avLst/>
            <a:gdLst/>
            <a:ahLst/>
            <a:cxnLst/>
            <a:rect l="l" t="t" r="r" b="b"/>
            <a:pathLst>
              <a:path w="13771067" h="5869917">
                <a:moveTo>
                  <a:pt x="0" y="0"/>
                </a:moveTo>
                <a:lnTo>
                  <a:pt x="13771068" y="0"/>
                </a:lnTo>
                <a:lnTo>
                  <a:pt x="13771068" y="5869917"/>
                </a:lnTo>
                <a:lnTo>
                  <a:pt x="0" y="586991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52" name="TextBox 51">
            <a:extLst>
              <a:ext uri="{FF2B5EF4-FFF2-40B4-BE49-F238E27FC236}">
                <a16:creationId xmlns:a16="http://schemas.microsoft.com/office/drawing/2014/main" xmlns="" id="{6B013740-0219-498A-AC6C-A169480C17E2}"/>
              </a:ext>
            </a:extLst>
          </p:cNvPr>
          <p:cNvSpPr txBox="1"/>
          <p:nvPr/>
        </p:nvSpPr>
        <p:spPr>
          <a:xfrm>
            <a:off x="2459173" y="1690036"/>
            <a:ext cx="7060775" cy="421654"/>
          </a:xfrm>
          <a:prstGeom prst="rect">
            <a:avLst/>
          </a:prstGeom>
          <a:noFill/>
        </p:spPr>
        <p:txBody>
          <a:bodyPr wrap="square">
            <a:spAutoFit/>
          </a:bodyPr>
          <a:lstStyle/>
          <a:p>
            <a:pPr algn="ctr">
              <a:lnSpc>
                <a:spcPct val="107000"/>
              </a:lnSpc>
              <a:spcAft>
                <a:spcPts val="800"/>
              </a:spcAft>
            </a:pPr>
            <a:r>
              <a:rPr lang="en-US" sz="20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Winter (December - February): </a:t>
            </a:r>
          </a:p>
        </p:txBody>
      </p:sp>
      <p:graphicFrame>
        <p:nvGraphicFramePr>
          <p:cNvPr id="45" name="Table 44">
            <a:extLst>
              <a:ext uri="{FF2B5EF4-FFF2-40B4-BE49-F238E27FC236}">
                <a16:creationId xmlns:a16="http://schemas.microsoft.com/office/drawing/2014/main" xmlns="" id="{29DC1054-BD76-44D4-896A-D54DBE98F0F7}"/>
              </a:ext>
            </a:extLst>
          </p:cNvPr>
          <p:cNvGraphicFramePr>
            <a:graphicFrameLocks noGrp="1"/>
          </p:cNvGraphicFramePr>
          <p:nvPr>
            <p:extLst>
              <p:ext uri="{D42A27DB-BD31-4B8C-83A1-F6EECF244321}">
                <p14:modId xmlns:p14="http://schemas.microsoft.com/office/powerpoint/2010/main" val="3583610295"/>
              </p:ext>
            </p:extLst>
          </p:nvPr>
        </p:nvGraphicFramePr>
        <p:xfrm>
          <a:off x="3291364" y="2347436"/>
          <a:ext cx="5775960" cy="2933065"/>
        </p:xfrm>
        <a:graphic>
          <a:graphicData uri="http://schemas.openxmlformats.org/drawingml/2006/table">
            <a:tbl>
              <a:tblPr firstRow="1" firstCol="1" bandRow="1">
                <a:tableStyleId>{3C2FFA5D-87B4-456A-9821-1D502468CF0F}</a:tableStyleId>
              </a:tblPr>
              <a:tblGrid>
                <a:gridCol w="2887980">
                  <a:extLst>
                    <a:ext uri="{9D8B030D-6E8A-4147-A177-3AD203B41FA5}">
                      <a16:colId xmlns:a16="http://schemas.microsoft.com/office/drawing/2014/main" xmlns="" val="13431401"/>
                    </a:ext>
                  </a:extLst>
                </a:gridCol>
                <a:gridCol w="2887980">
                  <a:extLst>
                    <a:ext uri="{9D8B030D-6E8A-4147-A177-3AD203B41FA5}">
                      <a16:colId xmlns:a16="http://schemas.microsoft.com/office/drawing/2014/main" xmlns="" val="3922681354"/>
                    </a:ext>
                  </a:extLst>
                </a:gridCol>
              </a:tblGrid>
              <a:tr h="414655">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b="1">
                          <a:solidFill>
                            <a:schemeClr val="tx1"/>
                          </a:solidFill>
                          <a:effectLst/>
                          <a:latin typeface="Sakkal Majalla" panose="02000000000000000000" pitchFamily="2" charset="-78"/>
                          <a:cs typeface="Sakkal Majalla" panose="02000000000000000000" pitchFamily="2" charset="-78"/>
                        </a:rPr>
                        <a:t>Parameter</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b="1">
                          <a:solidFill>
                            <a:schemeClr val="tx1"/>
                          </a:solidFill>
                          <a:effectLst/>
                          <a:latin typeface="Sakkal Majalla" panose="02000000000000000000" pitchFamily="2" charset="-78"/>
                          <a:cs typeface="Sakkal Majalla" panose="02000000000000000000" pitchFamily="2" charset="-78"/>
                        </a:rPr>
                        <a:t>Average / Status</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740368891"/>
                  </a:ext>
                </a:extLst>
              </a:tr>
              <a:tr h="429895">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Temperature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11.2 °C</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570235833"/>
                  </a:ext>
                </a:extLst>
              </a:tr>
              <a:tr h="414655">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Relative Humidity</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72%</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2397514046"/>
                  </a:ext>
                </a:extLst>
              </a:tr>
              <a:tr h="414655">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Air Pressure</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1019 hPa</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3277253002"/>
                  </a:ext>
                </a:extLst>
              </a:tr>
              <a:tr h="429895">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Wind Speed</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a:solidFill>
                            <a:schemeClr val="tx1"/>
                          </a:solidFill>
                          <a:effectLst/>
                          <a:latin typeface="Sakkal Majalla" panose="02000000000000000000" pitchFamily="2" charset="-78"/>
                          <a:cs typeface="Sakkal Majalla" panose="02000000000000000000" pitchFamily="2" charset="-78"/>
                        </a:rPr>
                        <a:t>"</a:t>
                      </a:r>
                      <a:r>
                        <a:rPr lang="en-US" sz="1400">
                          <a:solidFill>
                            <a:schemeClr val="tx1"/>
                          </a:solidFill>
                          <a:effectLst/>
                          <a:latin typeface="Sakkal Majalla" panose="02000000000000000000" pitchFamily="2" charset="-78"/>
                          <a:cs typeface="Sakkal Majalla" panose="02000000000000000000" pitchFamily="2" charset="-78"/>
                        </a:rPr>
                        <a:t>4.2 m/s</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1646645960"/>
                  </a:ext>
                </a:extLst>
              </a:tr>
              <a:tr h="414655">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Solar Radiation</a:t>
                      </a:r>
                      <a:r>
                        <a:rPr lang="ar-SA" sz="1400" b="1">
                          <a:solidFill>
                            <a:schemeClr val="tx1"/>
                          </a:solidFill>
                          <a:effectLst/>
                          <a:latin typeface="Sakkal Majalla" panose="02000000000000000000" pitchFamily="2" charset="-78"/>
                          <a:cs typeface="Sakkal Majalla" panose="02000000000000000000" pitchFamily="2" charset="-78"/>
                        </a:rPr>
                        <a:t>"</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Low</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3078694485"/>
                  </a:ext>
                </a:extLst>
              </a:tr>
              <a:tr h="414655">
                <a:tc>
                  <a:txBody>
                    <a:bodyPr/>
                    <a:lstStyle/>
                    <a:p>
                      <a:pPr marL="0" marR="0" algn="ctr">
                        <a:lnSpc>
                          <a:spcPct val="107000"/>
                        </a:lnSpc>
                        <a:spcBef>
                          <a:spcPts val="0"/>
                        </a:spcBef>
                        <a:spcAft>
                          <a:spcPts val="0"/>
                        </a:spcAft>
                      </a:pPr>
                      <a:r>
                        <a:rPr lang="en-US" sz="1400">
                          <a:solidFill>
                            <a:schemeClr val="tx1"/>
                          </a:solidFill>
                          <a:effectLst/>
                          <a:latin typeface="Sakkal Majalla" panose="02000000000000000000" pitchFamily="2" charset="-78"/>
                          <a:cs typeface="Sakkal Majalla" panose="02000000000000000000" pitchFamily="2" charset="-78"/>
                        </a:rPr>
                        <a:t>Rainfall</a:t>
                      </a:r>
                      <a:endParaRPr lang="en-US" sz="110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tc>
                  <a:txBody>
                    <a:bodyPr/>
                    <a:lstStyle/>
                    <a:p>
                      <a:pPr marL="0" marR="0" algn="ctr" rtl="1">
                        <a:lnSpc>
                          <a:spcPct val="107000"/>
                        </a:lnSpc>
                        <a:spcBef>
                          <a:spcPts val="0"/>
                        </a:spcBef>
                        <a:spcAft>
                          <a:spcPts val="0"/>
                        </a:spcAft>
                      </a:pPr>
                      <a:r>
                        <a:rPr lang="ar-SA" sz="1400" b="1" dirty="0">
                          <a:solidFill>
                            <a:schemeClr val="tx1"/>
                          </a:solidFill>
                          <a:effectLst/>
                          <a:latin typeface="Sakkal Majalla" panose="02000000000000000000" pitchFamily="2" charset="-78"/>
                          <a:cs typeface="Sakkal Majalla" panose="02000000000000000000" pitchFamily="2" charset="-78"/>
                        </a:rPr>
                        <a:t>""</a:t>
                      </a:r>
                      <a:r>
                        <a:rPr lang="en-US" sz="1400" dirty="0">
                          <a:solidFill>
                            <a:schemeClr val="tx1"/>
                          </a:solidFill>
                          <a:effectLst/>
                          <a:latin typeface="Sakkal Majalla" panose="02000000000000000000" pitchFamily="2" charset="-78"/>
                          <a:cs typeface="Sakkal Majalla" panose="02000000000000000000" pitchFamily="2" charset="-78"/>
                        </a:rPr>
                        <a:t>Heavy and Regular</a:t>
                      </a:r>
                      <a:endParaRPr lang="en-US" sz="1100" dirty="0">
                        <a:solidFill>
                          <a:schemeClr val="tx1"/>
                        </a:solidFill>
                        <a:effectLst/>
                        <a:latin typeface="Sakkal Majalla" panose="02000000000000000000" pitchFamily="2" charset="-78"/>
                        <a:ea typeface="Calibri" panose="020F0502020204030204" pitchFamily="34" charset="0"/>
                        <a:cs typeface="Sakkal Majalla" panose="02000000000000000000" pitchFamily="2" charset="-78"/>
                      </a:endParaRPr>
                    </a:p>
                  </a:txBody>
                  <a:tcPr marL="68580" marR="68580" marT="0" marB="0"/>
                </a:tc>
                <a:extLst>
                  <a:ext uri="{0D108BD9-81ED-4DB2-BD59-A6C34878D82A}">
                    <a16:rowId xmlns:a16="http://schemas.microsoft.com/office/drawing/2014/main" xmlns="" val="583546632"/>
                  </a:ext>
                </a:extLst>
              </a:tr>
            </a:tbl>
          </a:graphicData>
        </a:graphic>
      </p:graphicFrame>
      <p:sp>
        <p:nvSpPr>
          <p:cNvPr id="50" name="TextBox 49">
            <a:extLst>
              <a:ext uri="{FF2B5EF4-FFF2-40B4-BE49-F238E27FC236}">
                <a16:creationId xmlns:a16="http://schemas.microsoft.com/office/drawing/2014/main" xmlns="" id="{6AA1B854-F04B-4564-8B01-FF9CD5F5155F}"/>
              </a:ext>
            </a:extLst>
          </p:cNvPr>
          <p:cNvSpPr txBox="1"/>
          <p:nvPr/>
        </p:nvSpPr>
        <p:spPr>
          <a:xfrm>
            <a:off x="2522242" y="5418188"/>
            <a:ext cx="7248172" cy="553357"/>
          </a:xfrm>
          <a:prstGeom prst="rect">
            <a:avLst/>
          </a:prstGeom>
          <a:noFill/>
        </p:spPr>
        <p:txBody>
          <a:bodyPr wrap="square">
            <a:spAutoFit/>
          </a:bodyPr>
          <a:lstStyle/>
          <a:p>
            <a:pPr marL="0" marR="0">
              <a:lnSpc>
                <a:spcPct val="107000"/>
              </a:lnSpc>
              <a:spcBef>
                <a:spcPts val="0"/>
              </a:spcBef>
              <a:spcAft>
                <a:spcPts val="800"/>
              </a:spcAft>
            </a:pPr>
            <a:r>
              <a:rPr lang="en-US" sz="1400" b="1"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"These values are highly suitable for environmental and agricultural </a:t>
            </a:r>
            <a:r>
              <a:rPr lang="ar-SA" sz="14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r>
              <a:rPr lang="en-US" sz="1400" b="1"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applications, and are considered highly accurate compared to the </a:t>
            </a:r>
            <a:r>
              <a:rPr lang="ar-SA" sz="14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a:t>
            </a:r>
            <a:r>
              <a:rPr lang="en-US" sz="1400" b="1" dirty="0">
                <a:solidFill>
                  <a:schemeClr val="bg1"/>
                </a:solidFill>
                <a:effectLst/>
                <a:latin typeface="Sakkal Majalla" panose="02000000000000000000" pitchFamily="2" charset="-78"/>
                <a:ea typeface="Times New Roman" panose="02020603050405020304" pitchFamily="18" charset="0"/>
                <a:cs typeface="Sakkal Majalla" panose="02000000000000000000" pitchFamily="2" charset="-78"/>
              </a:rPr>
              <a:t>requirements of non-industrial use."</a:t>
            </a:r>
            <a:r>
              <a:rPr lang="ar-SA" sz="14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 "</a:t>
            </a:r>
            <a:endParaRPr lang="en-US" sz="1100"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p:txBody>
      </p:sp>
    </p:spTree>
    <p:extLst>
      <p:ext uri="{BB962C8B-B14F-4D97-AF65-F5344CB8AC3E}">
        <p14:creationId xmlns:p14="http://schemas.microsoft.com/office/powerpoint/2010/main" val="156021829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barn(inVertical)">
                                      <p:cBhvr>
                                        <p:cTn id="7" dur="500"/>
                                        <p:tgtEl>
                                          <p:spTgt spid="52"/>
                                        </p:tgtEl>
                                      </p:cBhvr>
                                    </p:animEffect>
                                  </p:childTnLst>
                                </p:cTn>
                              </p:par>
                              <p:par>
                                <p:cTn id="8" presetID="6" presetClass="entr" presetSubtype="16" fill="hold"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circle(in)">
                                      <p:cBhvr>
                                        <p:cTn id="10" dur="2000"/>
                                        <p:tgtEl>
                                          <p:spTgt spid="45"/>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barn(inVertical)">
                                      <p:cBhvr>
                                        <p:cTn id="13"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0"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078941" y="1087997"/>
            <a:ext cx="6102299" cy="1200329"/>
          </a:xfrm>
          <a:prstGeom prst="rect">
            <a:avLst/>
          </a:prstGeom>
          <a:noFill/>
        </p:spPr>
        <p:txBody>
          <a:bodyPr wrap="square">
            <a:spAutoFit/>
          </a:bodyPr>
          <a:lstStyle/>
          <a:p>
            <a:pPr lvl="0" algn="ctr" defTabSz="1219170" rtl="1">
              <a:buClr>
                <a:srgbClr val="000000"/>
              </a:buClr>
            </a:pPr>
            <a:endParaRPr lang="en-US" sz="36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600" kern="0" dirty="0">
                <a:solidFill>
                  <a:srgbClr val="FFFFFF"/>
                </a:solidFill>
                <a:latin typeface="Sakkal Majalla" panose="02000000000000000000" pitchFamily="2" charset="-78"/>
                <a:cs typeface="Sakkal Majalla" panose="02000000000000000000" pitchFamily="2" charset="-78"/>
                <a:sym typeface="Arial"/>
              </a:rPr>
              <a:t>The Future of Smart Weather Stations</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335021" y="2426380"/>
            <a:ext cx="5661010" cy="2862322"/>
          </a:xfrm>
          <a:prstGeom prst="rect">
            <a:avLst/>
          </a:prstGeom>
          <a:noFill/>
        </p:spPr>
        <p:txBody>
          <a:bodyPr wrap="square">
            <a:spAutoFit/>
          </a:bodyPr>
          <a:lstStyle/>
          <a:p>
            <a:pPr marL="342900" lvl="0" indent="-342900" defTabSz="1219170">
              <a:buClr>
                <a:srgbClr val="FFFFFF"/>
              </a:buClr>
              <a:buFont typeface="Arial" panose="020B0604020202020204" pitchFamily="34" charset="0"/>
              <a:buChar char="•"/>
            </a:pPr>
            <a:r>
              <a:rPr lang="en-US" sz="2000" kern="0" dirty="0">
                <a:solidFill>
                  <a:srgbClr val="FFFFFF"/>
                </a:solidFill>
                <a:latin typeface="Sakkal Majalla" panose="02000000000000000000" pitchFamily="2" charset="-78"/>
                <a:cs typeface="Sakkal Majalla" panose="02000000000000000000" pitchFamily="2" charset="-78"/>
                <a:sym typeface="Arial"/>
              </a:rPr>
              <a:t>Smart weather stations have witnessed remarkable development in the last two decades thanks to their integration with Fourth Industrial Revolution technologies, and this development is expected to accelerate in the coming years.</a:t>
            </a:r>
          </a:p>
          <a:p>
            <a:pPr marL="342900" lvl="0" indent="-342900" defTabSz="1219170">
              <a:buClr>
                <a:srgbClr val="FFFFFF"/>
              </a:buClr>
              <a:buFont typeface="Arial" panose="020B0604020202020204" pitchFamily="34" charset="0"/>
              <a:buChar char="•"/>
            </a:pPr>
            <a:r>
              <a:rPr lang="en-US" sz="2000" kern="0" dirty="0">
                <a:solidFill>
                  <a:srgbClr val="FFFFFF"/>
                </a:solidFill>
                <a:latin typeface="Sakkal Majalla" panose="02000000000000000000" pitchFamily="2" charset="-78"/>
                <a:cs typeface="Sakkal Majalla" panose="02000000000000000000" pitchFamily="2" charset="-78"/>
                <a:sym typeface="Arial"/>
              </a:rPr>
              <a:t>In this chapter, we review future trends in weather monitoring technologies, the role of artificial intelligence (AI), the use of advanced sensors, and the potential for integration with smart homes and other systems.</a:t>
            </a:r>
          </a:p>
          <a:p>
            <a:pPr marL="342900" lvl="0" indent="-342900" defTabSz="1219170">
              <a:buClr>
                <a:srgbClr val="FFFFFF"/>
              </a:buClr>
              <a:buFont typeface="Arial" panose="020B0604020202020204" pitchFamily="34" charset="0"/>
              <a:buChar char="•"/>
            </a:pPr>
            <a:endParaRPr lang="en-US" sz="2000" kern="0" dirty="0">
              <a:solidFill>
                <a:srgbClr val="FFFFFF"/>
              </a:solidFill>
              <a:latin typeface="Sakkal Majalla" panose="02000000000000000000" pitchFamily="2" charset="-78"/>
              <a:cs typeface="Sakkal Majalla" panose="02000000000000000000" pitchFamily="2" charset="-78"/>
              <a:sym typeface="Arial"/>
            </a:endParaRPr>
          </a:p>
        </p:txBody>
      </p:sp>
      <p:sp>
        <p:nvSpPr>
          <p:cNvPr id="2" name="Oval 1">
            <a:extLst>
              <a:ext uri="{FF2B5EF4-FFF2-40B4-BE49-F238E27FC236}">
                <a16:creationId xmlns:a16="http://schemas.microsoft.com/office/drawing/2014/main" xmlns="" id="{40E94B98-A9F9-4F05-A04C-D03A481BF591}"/>
              </a:ext>
            </a:extLst>
          </p:cNvPr>
          <p:cNvSpPr/>
          <p:nvPr/>
        </p:nvSpPr>
        <p:spPr>
          <a:xfrm rot="5642514">
            <a:off x="2110560" y="2100243"/>
            <a:ext cx="3221658" cy="3221658"/>
          </a:xfrm>
          <a:prstGeom prst="ellipse">
            <a:avLst/>
          </a:prstGeom>
          <a:blipFill dpi="0" rotWithShape="0">
            <a:blip r:embed="rId6"/>
            <a:srcRect/>
            <a:stretch>
              <a:fillRect/>
            </a:stretch>
          </a:blip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329107574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078941" y="1087997"/>
            <a:ext cx="6102299" cy="1077218"/>
          </a:xfrm>
          <a:prstGeom prst="rect">
            <a:avLst/>
          </a:prstGeom>
          <a:noFill/>
        </p:spPr>
        <p:txBody>
          <a:bodyPr wrap="square">
            <a:spAutoFit/>
          </a:bodyPr>
          <a:lstStyle/>
          <a:p>
            <a:pPr lvl="0" algn="ctr" defTabSz="1219170" rtl="1">
              <a:buClr>
                <a:srgbClr val="000000"/>
              </a:buClr>
            </a:pPr>
            <a:endParaRPr lang="en-US" sz="32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200" kern="0" dirty="0">
                <a:solidFill>
                  <a:srgbClr val="FFFFFF"/>
                </a:solidFill>
                <a:latin typeface="Sakkal Majalla" panose="02000000000000000000" pitchFamily="2" charset="-78"/>
                <a:cs typeface="Sakkal Majalla" panose="02000000000000000000" pitchFamily="2" charset="-78"/>
                <a:sym typeface="Arial"/>
              </a:rPr>
              <a:t>Artificial Intelligence and Weather Forecasting</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430731" y="2141374"/>
            <a:ext cx="5661010" cy="4027128"/>
          </a:xfrm>
          <a:prstGeom prst="rect">
            <a:avLst/>
          </a:prstGeom>
          <a:noFill/>
        </p:spPr>
        <p:txBody>
          <a:bodyPr wrap="square">
            <a:spAutoFit/>
          </a:bodyPr>
          <a:lstStyle/>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 The Shift from Monitoring to Forecasting</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Modern weather stations not only collect data, but also analyze it and issue real-time forecasts based on temporal and behavioral patterns.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Using AI algorithms such as neural networks and machine learning, it has become possible to:</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Analyze pressure and temperature changes to predict rain and storms.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Link data from multiple regions to predict air mass movement.</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Classify periods of heat or frost hazard with unprecedented accuracy.</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b="1"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b) Applications of AI in Weather Stations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Early warning systems based on historical data patterns.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Improving the accuracy of short-term weather forecasts.</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nSpc>
                <a:spcPct val="107000"/>
              </a:lnSpc>
            </a:pPr>
            <a:r>
              <a:rPr lang="en-US" sz="16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Integrating weather data with crop management systems in smart agriculture.</a:t>
            </a:r>
            <a:endParaRPr lang="en-US" sz="12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marL="342900" lvl="0" indent="-342900" defTabSz="1219170">
              <a:buClr>
                <a:srgbClr val="FFFFFF"/>
              </a:buClr>
              <a:buFont typeface="Arial" panose="020B0604020202020204" pitchFamily="34" charset="0"/>
              <a:buChar char="•"/>
            </a:pPr>
            <a:endParaRPr lang="en-US" sz="1600" kern="0" dirty="0">
              <a:solidFill>
                <a:schemeClr val="bg1"/>
              </a:solidFill>
              <a:latin typeface="Sakkal Majalla" panose="02000000000000000000" pitchFamily="2" charset="-78"/>
              <a:cs typeface="Sakkal Majalla" panose="02000000000000000000" pitchFamily="2" charset="-78"/>
              <a:sym typeface="Arial"/>
            </a:endParaRPr>
          </a:p>
        </p:txBody>
      </p:sp>
      <p:sp>
        <p:nvSpPr>
          <p:cNvPr id="2" name="Oval 1">
            <a:extLst>
              <a:ext uri="{FF2B5EF4-FFF2-40B4-BE49-F238E27FC236}">
                <a16:creationId xmlns:a16="http://schemas.microsoft.com/office/drawing/2014/main" xmlns="" id="{40E94B98-A9F9-4F05-A04C-D03A481BF591}"/>
              </a:ext>
            </a:extLst>
          </p:cNvPr>
          <p:cNvSpPr/>
          <p:nvPr/>
        </p:nvSpPr>
        <p:spPr>
          <a:xfrm rot="10800000">
            <a:off x="2110560" y="2100243"/>
            <a:ext cx="3221658" cy="3221658"/>
          </a:xfrm>
          <a:prstGeom prst="ellipse">
            <a:avLst/>
          </a:prstGeom>
          <a:blipFill dpi="0" rotWithShape="0">
            <a:blip r:embed="rId6"/>
            <a:srcRect/>
            <a:stretch>
              <a:fillRect/>
            </a:stretch>
          </a:blip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146956538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078941" y="1565490"/>
            <a:ext cx="6102299" cy="954107"/>
          </a:xfrm>
          <a:prstGeom prst="rect">
            <a:avLst/>
          </a:prstGeom>
          <a:noFill/>
        </p:spPr>
        <p:txBody>
          <a:bodyPr wrap="square">
            <a:spAutoFit/>
          </a:bodyPr>
          <a:lstStyle/>
          <a:p>
            <a:pPr lvl="0" algn="ctr" defTabSz="1219170" rtl="1">
              <a:buClr>
                <a:srgbClr val="000000"/>
              </a:buClr>
            </a:pPr>
            <a:endParaRPr lang="en-US" sz="28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2800" kern="0" dirty="0">
                <a:solidFill>
                  <a:srgbClr val="FFFFFF"/>
                </a:solidFill>
                <a:latin typeface="Sakkal Majalla" panose="02000000000000000000" pitchFamily="2" charset="-78"/>
                <a:cs typeface="Sakkal Majalla" panose="02000000000000000000" pitchFamily="2" charset="-78"/>
                <a:sym typeface="Arial"/>
              </a:rPr>
              <a:t>Using Advanced Sensors and Emerging Technologies</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438035" y="2698962"/>
            <a:ext cx="5661010" cy="2376035"/>
          </a:xfrm>
          <a:prstGeom prst="rect">
            <a:avLst/>
          </a:prstGeom>
          <a:noFill/>
        </p:spPr>
        <p:txBody>
          <a:bodyPr wrap="square">
            <a:spAutoFit/>
          </a:bodyPr>
          <a:lstStyle/>
          <a:p>
            <a:pPr>
              <a:lnSpc>
                <a:spcPct val="107000"/>
              </a:lnSpc>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 Advanced Environmental Sensors</a:t>
            </a:r>
          </a:p>
          <a:p>
            <a:pPr>
              <a:lnSpc>
                <a:spcPct val="107000"/>
              </a:lnSpc>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UV Sensors: To monitor radiation levels affecting humans and crops.</a:t>
            </a:r>
          </a:p>
          <a:p>
            <a:pPr>
              <a:lnSpc>
                <a:spcPct val="107000"/>
              </a:lnSpc>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Evapotranspiration Sensors: To calculate water loss from soil and plants.</a:t>
            </a:r>
          </a:p>
          <a:p>
            <a:pPr>
              <a:lnSpc>
                <a:spcPct val="107000"/>
              </a:lnSpc>
            </a:pPr>
            <a:r>
              <a:rPr lang="en-US" sz="20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 Harmful gas sensors (such as NOx and CO2): To support environmental studies and pollution monitoring.</a:t>
            </a:r>
          </a:p>
          <a:p>
            <a:pPr marL="342900" lvl="0" indent="-342900" defTabSz="1219170">
              <a:buClr>
                <a:srgbClr val="FFFFFF"/>
              </a:buClr>
              <a:buFont typeface="Arial" panose="020B0604020202020204" pitchFamily="34" charset="0"/>
              <a:buChar char="•"/>
            </a:pPr>
            <a:endParaRPr lang="en-US" sz="2000" kern="0" dirty="0">
              <a:solidFill>
                <a:schemeClr val="bg1"/>
              </a:solidFill>
              <a:latin typeface="Sakkal Majalla" panose="02000000000000000000" pitchFamily="2" charset="-78"/>
              <a:cs typeface="Sakkal Majalla" panose="02000000000000000000" pitchFamily="2" charset="-78"/>
              <a:sym typeface="Arial"/>
            </a:endParaRPr>
          </a:p>
        </p:txBody>
      </p:sp>
      <p:sp>
        <p:nvSpPr>
          <p:cNvPr id="2" name="Oval 1">
            <a:extLst>
              <a:ext uri="{FF2B5EF4-FFF2-40B4-BE49-F238E27FC236}">
                <a16:creationId xmlns:a16="http://schemas.microsoft.com/office/drawing/2014/main" xmlns="" id="{40E94B98-A9F9-4F05-A04C-D03A481BF591}"/>
              </a:ext>
            </a:extLst>
          </p:cNvPr>
          <p:cNvSpPr/>
          <p:nvPr/>
        </p:nvSpPr>
        <p:spPr>
          <a:xfrm rot="15996755">
            <a:off x="2110560" y="2100243"/>
            <a:ext cx="3221658" cy="3221658"/>
          </a:xfrm>
          <a:prstGeom prst="ellipse">
            <a:avLst/>
          </a:prstGeom>
          <a:blipFill dpi="0" rotWithShape="0">
            <a:blip r:embed="rId6"/>
            <a:srcRect/>
            <a:stretch>
              <a:fillRect/>
            </a:stretch>
          </a:blip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05558001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5211F0F6-A632-A00E-2941-24C5220F494F}"/>
              </a:ext>
            </a:extLst>
          </p:cNvPr>
          <p:cNvPicPr preferRelativeResize="0"/>
          <p:nvPr/>
        </p:nvPicPr>
        <p:blipFill rotWithShape="1">
          <a:blip r:embed="rId2">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E05C4C6D-2D8D-9E2B-5D19-F1AD0BBC6B54}"/>
              </a:ext>
            </a:extLst>
          </p:cNvPr>
          <p:cNvPicPr preferRelativeResize="0"/>
          <p:nvPr/>
        </p:nvPicPr>
        <p:blipFill rotWithShape="1">
          <a:blip r:embed="rId2">
            <a:alphaModFix amt="75000"/>
          </a:blip>
          <a:srcRect l="15261" t="6068"/>
          <a:stretch/>
        </p:blipFill>
        <p:spPr>
          <a:xfrm rot="-10799997">
            <a:off x="5831428" y="2463904"/>
            <a:ext cx="6883403" cy="4724395"/>
          </a:xfrm>
          <a:prstGeom prst="rect">
            <a:avLst/>
          </a:prstGeom>
          <a:noFill/>
          <a:ln>
            <a:noFill/>
          </a:ln>
        </p:spPr>
      </p:pic>
      <p:grpSp>
        <p:nvGrpSpPr>
          <p:cNvPr id="5" name="Google Shape;291;p30">
            <a:extLst>
              <a:ext uri="{FF2B5EF4-FFF2-40B4-BE49-F238E27FC236}">
                <a16:creationId xmlns:a16="http://schemas.microsoft.com/office/drawing/2014/main" xmlns="" id="{D2491D4E-A509-942E-0114-7BEEA8C1DB76}"/>
              </a:ext>
            </a:extLst>
          </p:cNvPr>
          <p:cNvGrpSpPr/>
          <p:nvPr/>
        </p:nvGrpSpPr>
        <p:grpSpPr>
          <a:xfrm rot="5400000">
            <a:off x="10840564" y="5570729"/>
            <a:ext cx="384801" cy="1462257"/>
            <a:chOff x="1006700" y="2603975"/>
            <a:chExt cx="55450" cy="210700"/>
          </a:xfrm>
        </p:grpSpPr>
        <p:sp>
          <p:nvSpPr>
            <p:cNvPr id="6" name="Google Shape;292;p30">
              <a:extLst>
                <a:ext uri="{FF2B5EF4-FFF2-40B4-BE49-F238E27FC236}">
                  <a16:creationId xmlns:a16="http://schemas.microsoft.com/office/drawing/2014/main" xmlns="" id="{AB681EB5-43D3-6F04-EFF4-45DC579D8359}"/>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7" name="Google Shape;293;p30">
              <a:extLst>
                <a:ext uri="{FF2B5EF4-FFF2-40B4-BE49-F238E27FC236}">
                  <a16:creationId xmlns:a16="http://schemas.microsoft.com/office/drawing/2014/main" xmlns="" id="{C09B93FB-0C86-E2FF-373A-C8F9541F8EA6}"/>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 name="Google Shape;294;p30">
              <a:extLst>
                <a:ext uri="{FF2B5EF4-FFF2-40B4-BE49-F238E27FC236}">
                  <a16:creationId xmlns:a16="http://schemas.microsoft.com/office/drawing/2014/main" xmlns="" id="{60634A43-76E0-7630-72BA-C47C08FDD611}"/>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 name="Google Shape;295;p30">
              <a:extLst>
                <a:ext uri="{FF2B5EF4-FFF2-40B4-BE49-F238E27FC236}">
                  <a16:creationId xmlns:a16="http://schemas.microsoft.com/office/drawing/2014/main" xmlns="" id="{1B903353-D970-7B15-8BAD-BC79DA74D28C}"/>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 name="Google Shape;296;p30">
              <a:extLst>
                <a:ext uri="{FF2B5EF4-FFF2-40B4-BE49-F238E27FC236}">
                  <a16:creationId xmlns:a16="http://schemas.microsoft.com/office/drawing/2014/main" xmlns="" id="{37A3C4FB-6CA6-8838-9914-749D3974CD7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 name="Google Shape;297;p30">
              <a:extLst>
                <a:ext uri="{FF2B5EF4-FFF2-40B4-BE49-F238E27FC236}">
                  <a16:creationId xmlns:a16="http://schemas.microsoft.com/office/drawing/2014/main" xmlns="" id="{36A7577C-A1D4-EEAD-7664-F3AF7C7F88AC}"/>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2" name="Google Shape;310;p30">
            <a:extLst>
              <a:ext uri="{FF2B5EF4-FFF2-40B4-BE49-F238E27FC236}">
                <a16:creationId xmlns:a16="http://schemas.microsoft.com/office/drawing/2014/main" xmlns="" id="{876A2C92-34FA-E68B-EDAF-356A12205B08}"/>
              </a:ext>
            </a:extLst>
          </p:cNvPr>
          <p:cNvGrpSpPr/>
          <p:nvPr/>
        </p:nvGrpSpPr>
        <p:grpSpPr>
          <a:xfrm rot="14812035">
            <a:off x="9955002" y="292951"/>
            <a:ext cx="1193573" cy="1110589"/>
            <a:chOff x="827350" y="3629733"/>
            <a:chExt cx="1431600" cy="1332067"/>
          </a:xfrm>
        </p:grpSpPr>
        <p:sp>
          <p:nvSpPr>
            <p:cNvPr id="13" name="Google Shape;311;p30">
              <a:extLst>
                <a:ext uri="{FF2B5EF4-FFF2-40B4-BE49-F238E27FC236}">
                  <a16:creationId xmlns:a16="http://schemas.microsoft.com/office/drawing/2014/main" xmlns="" id="{881B927B-F774-D8DA-B786-95CD2852AFF5}"/>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312;p30">
              <a:extLst>
                <a:ext uri="{FF2B5EF4-FFF2-40B4-BE49-F238E27FC236}">
                  <a16:creationId xmlns:a16="http://schemas.microsoft.com/office/drawing/2014/main" xmlns="" id="{D90DF374-FBBA-79AB-A13F-6F508A69F9D8}"/>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313;p30">
              <a:extLst>
                <a:ext uri="{FF2B5EF4-FFF2-40B4-BE49-F238E27FC236}">
                  <a16:creationId xmlns:a16="http://schemas.microsoft.com/office/drawing/2014/main" xmlns="" id="{8ADD0847-504F-EFCB-D90C-B3456586492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6" name="Google Shape;314;p30">
            <a:extLst>
              <a:ext uri="{FF2B5EF4-FFF2-40B4-BE49-F238E27FC236}">
                <a16:creationId xmlns:a16="http://schemas.microsoft.com/office/drawing/2014/main" xmlns="" id="{118E42FE-3C6B-82C1-69F4-4562366206F6}"/>
              </a:ext>
            </a:extLst>
          </p:cNvPr>
          <p:cNvGrpSpPr/>
          <p:nvPr/>
        </p:nvGrpSpPr>
        <p:grpSpPr>
          <a:xfrm>
            <a:off x="10841711" y="1420954"/>
            <a:ext cx="798643" cy="743116"/>
            <a:chOff x="827350" y="3629733"/>
            <a:chExt cx="1431600" cy="1332067"/>
          </a:xfrm>
        </p:grpSpPr>
        <p:sp>
          <p:nvSpPr>
            <p:cNvPr id="17" name="Google Shape;315;p30">
              <a:extLst>
                <a:ext uri="{FF2B5EF4-FFF2-40B4-BE49-F238E27FC236}">
                  <a16:creationId xmlns:a16="http://schemas.microsoft.com/office/drawing/2014/main" xmlns="" id="{E2EB4F9C-73F0-288F-713A-F60C533534ED}"/>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316;p30">
              <a:extLst>
                <a:ext uri="{FF2B5EF4-FFF2-40B4-BE49-F238E27FC236}">
                  <a16:creationId xmlns:a16="http://schemas.microsoft.com/office/drawing/2014/main" xmlns="" id="{97979220-0805-7775-89AE-D80C0D85FF5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317;p30">
              <a:extLst>
                <a:ext uri="{FF2B5EF4-FFF2-40B4-BE49-F238E27FC236}">
                  <a16:creationId xmlns:a16="http://schemas.microsoft.com/office/drawing/2014/main" xmlns="" id="{A1C1A7A5-E161-2B04-DEF6-C59F5A5AE56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0" name="Google Shape;318;p30">
            <a:extLst>
              <a:ext uri="{FF2B5EF4-FFF2-40B4-BE49-F238E27FC236}">
                <a16:creationId xmlns:a16="http://schemas.microsoft.com/office/drawing/2014/main" xmlns="" id="{8FD18C2D-8903-565E-6E32-3AE50D6B597F}"/>
              </a:ext>
            </a:extLst>
          </p:cNvPr>
          <p:cNvGrpSpPr/>
          <p:nvPr/>
        </p:nvGrpSpPr>
        <p:grpSpPr>
          <a:xfrm rot="5400000">
            <a:off x="9201641" y="827560"/>
            <a:ext cx="619024" cy="575985"/>
            <a:chOff x="827350" y="3629733"/>
            <a:chExt cx="1431600" cy="1332067"/>
          </a:xfrm>
        </p:grpSpPr>
        <p:sp>
          <p:nvSpPr>
            <p:cNvPr id="21" name="Google Shape;319;p30">
              <a:extLst>
                <a:ext uri="{FF2B5EF4-FFF2-40B4-BE49-F238E27FC236}">
                  <a16:creationId xmlns:a16="http://schemas.microsoft.com/office/drawing/2014/main" xmlns="" id="{3D1A5D31-FF03-39A9-AEEC-ADC7F98ED218}"/>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320;p30">
              <a:extLst>
                <a:ext uri="{FF2B5EF4-FFF2-40B4-BE49-F238E27FC236}">
                  <a16:creationId xmlns:a16="http://schemas.microsoft.com/office/drawing/2014/main" xmlns="" id="{B39BCDDD-1DE4-F487-2ED6-5371F47525A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 name="Google Shape;321;p30">
              <a:extLst>
                <a:ext uri="{FF2B5EF4-FFF2-40B4-BE49-F238E27FC236}">
                  <a16:creationId xmlns:a16="http://schemas.microsoft.com/office/drawing/2014/main" xmlns="" id="{251A564F-C417-5E3E-AB68-AA8473483825}"/>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24" name="ZoneTexte 23">
            <a:extLst>
              <a:ext uri="{FF2B5EF4-FFF2-40B4-BE49-F238E27FC236}">
                <a16:creationId xmlns:a16="http://schemas.microsoft.com/office/drawing/2014/main" xmlns="" id="{31A2AE79-CC9C-8043-7B32-8A0A8D7DE6A5}"/>
              </a:ext>
            </a:extLst>
          </p:cNvPr>
          <p:cNvSpPr txBox="1"/>
          <p:nvPr/>
        </p:nvSpPr>
        <p:spPr>
          <a:xfrm>
            <a:off x="5123077" y="1991211"/>
            <a:ext cx="6102299" cy="1077218"/>
          </a:xfrm>
          <a:prstGeom prst="rect">
            <a:avLst/>
          </a:prstGeom>
          <a:noFill/>
        </p:spPr>
        <p:txBody>
          <a:bodyPr wrap="square">
            <a:spAutoFit/>
          </a:bodyPr>
          <a:lstStyle/>
          <a:p>
            <a:pPr lvl="0" algn="ctr" defTabSz="1219170" rtl="1">
              <a:buClr>
                <a:srgbClr val="000000"/>
              </a:buClr>
            </a:pPr>
            <a:endParaRPr lang="en-US" sz="3200" kern="0" dirty="0">
              <a:solidFill>
                <a:srgbClr val="FFFFFF"/>
              </a:solidFill>
              <a:latin typeface="Sakkal Majalla" panose="02000000000000000000" pitchFamily="2" charset="-78"/>
              <a:cs typeface="Sakkal Majalla" panose="02000000000000000000" pitchFamily="2" charset="-78"/>
              <a:sym typeface="Arial"/>
            </a:endParaRPr>
          </a:p>
          <a:p>
            <a:pPr lvl="0" algn="ctr" defTabSz="1219170" rtl="1">
              <a:buClr>
                <a:srgbClr val="000000"/>
              </a:buClr>
            </a:pPr>
            <a:r>
              <a:rPr lang="en-US" sz="3200" kern="0" dirty="0">
                <a:solidFill>
                  <a:srgbClr val="FFFFFF"/>
                </a:solidFill>
                <a:latin typeface="Sakkal Majalla" panose="02000000000000000000" pitchFamily="2" charset="-78"/>
                <a:cs typeface="Sakkal Majalla" panose="02000000000000000000" pitchFamily="2" charset="-78"/>
                <a:sym typeface="Arial"/>
              </a:rPr>
              <a:t>Integration with Smart Homes and Systems</a:t>
            </a:r>
          </a:p>
        </p:txBody>
      </p:sp>
      <p:grpSp>
        <p:nvGrpSpPr>
          <p:cNvPr id="26" name="Google Shape;284;p30">
            <a:extLst>
              <a:ext uri="{FF2B5EF4-FFF2-40B4-BE49-F238E27FC236}">
                <a16:creationId xmlns:a16="http://schemas.microsoft.com/office/drawing/2014/main" xmlns="" id="{35A3A9E6-6E0D-AB58-632C-15B1A45D7B6D}"/>
              </a:ext>
            </a:extLst>
          </p:cNvPr>
          <p:cNvGrpSpPr/>
          <p:nvPr/>
        </p:nvGrpSpPr>
        <p:grpSpPr>
          <a:xfrm>
            <a:off x="1342410" y="650129"/>
            <a:ext cx="384801" cy="1462257"/>
            <a:chOff x="1006700" y="2603975"/>
            <a:chExt cx="55450" cy="210700"/>
          </a:xfrm>
        </p:grpSpPr>
        <p:sp>
          <p:nvSpPr>
            <p:cNvPr id="27" name="Google Shape;285;p30">
              <a:extLst>
                <a:ext uri="{FF2B5EF4-FFF2-40B4-BE49-F238E27FC236}">
                  <a16:creationId xmlns:a16="http://schemas.microsoft.com/office/drawing/2014/main" xmlns="" id="{36D36515-1D64-615F-4D2D-5E81EF1A5638}"/>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8" name="Google Shape;286;p30">
              <a:extLst>
                <a:ext uri="{FF2B5EF4-FFF2-40B4-BE49-F238E27FC236}">
                  <a16:creationId xmlns:a16="http://schemas.microsoft.com/office/drawing/2014/main" xmlns="" id="{89142A80-2408-0DEF-2924-2B51CC12719C}"/>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287;p30">
              <a:extLst>
                <a:ext uri="{FF2B5EF4-FFF2-40B4-BE49-F238E27FC236}">
                  <a16:creationId xmlns:a16="http://schemas.microsoft.com/office/drawing/2014/main" xmlns="" id="{F1ACB421-E2F8-6712-07FC-6760252AE6E2}"/>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288;p30">
              <a:extLst>
                <a:ext uri="{FF2B5EF4-FFF2-40B4-BE49-F238E27FC236}">
                  <a16:creationId xmlns:a16="http://schemas.microsoft.com/office/drawing/2014/main" xmlns="" id="{109D184D-7333-2AEF-C45A-1ED65AF16DF5}"/>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1" name="Google Shape;289;p30">
              <a:extLst>
                <a:ext uri="{FF2B5EF4-FFF2-40B4-BE49-F238E27FC236}">
                  <a16:creationId xmlns:a16="http://schemas.microsoft.com/office/drawing/2014/main" xmlns="" id="{AE23A583-070B-5D7D-69A5-47C16C22BD2C}"/>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2" name="Google Shape;290;p30">
              <a:extLst>
                <a:ext uri="{FF2B5EF4-FFF2-40B4-BE49-F238E27FC236}">
                  <a16:creationId xmlns:a16="http://schemas.microsoft.com/office/drawing/2014/main" xmlns="" id="{C7D335A3-04FB-7974-7467-79E2D7F8F32F}"/>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3" name="Google Shape;298;p30">
            <a:extLst>
              <a:ext uri="{FF2B5EF4-FFF2-40B4-BE49-F238E27FC236}">
                <a16:creationId xmlns:a16="http://schemas.microsoft.com/office/drawing/2014/main" xmlns="" id="{43E03CE2-60C0-8CE5-5841-515F630D578A}"/>
              </a:ext>
            </a:extLst>
          </p:cNvPr>
          <p:cNvGrpSpPr/>
          <p:nvPr/>
        </p:nvGrpSpPr>
        <p:grpSpPr>
          <a:xfrm>
            <a:off x="734833" y="4839603"/>
            <a:ext cx="1571516" cy="1462255"/>
            <a:chOff x="827350" y="3629733"/>
            <a:chExt cx="1431600" cy="1332067"/>
          </a:xfrm>
        </p:grpSpPr>
        <p:sp>
          <p:nvSpPr>
            <p:cNvPr id="34" name="Google Shape;299;p30">
              <a:extLst>
                <a:ext uri="{FF2B5EF4-FFF2-40B4-BE49-F238E27FC236}">
                  <a16:creationId xmlns:a16="http://schemas.microsoft.com/office/drawing/2014/main" xmlns="" id="{3C10D9F4-4006-65AB-7E0B-EB6769C8FF4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5" name="Google Shape;300;p30">
              <a:extLst>
                <a:ext uri="{FF2B5EF4-FFF2-40B4-BE49-F238E27FC236}">
                  <a16:creationId xmlns:a16="http://schemas.microsoft.com/office/drawing/2014/main" xmlns="" id="{E79AD7A7-99E1-EDF7-BE97-27A62D998413}"/>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301;p30">
              <a:extLst>
                <a:ext uri="{FF2B5EF4-FFF2-40B4-BE49-F238E27FC236}">
                  <a16:creationId xmlns:a16="http://schemas.microsoft.com/office/drawing/2014/main" xmlns="" id="{B3049AA9-7E7A-BFE9-9CD3-BF118EC390CE}"/>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oogle Shape;302;p30">
            <a:extLst>
              <a:ext uri="{FF2B5EF4-FFF2-40B4-BE49-F238E27FC236}">
                <a16:creationId xmlns:a16="http://schemas.microsoft.com/office/drawing/2014/main" xmlns="" id="{EB2595E9-2949-510C-44AE-FACBD8705FE5}"/>
              </a:ext>
            </a:extLst>
          </p:cNvPr>
          <p:cNvGrpSpPr/>
          <p:nvPr/>
        </p:nvGrpSpPr>
        <p:grpSpPr>
          <a:xfrm>
            <a:off x="430136" y="3870413"/>
            <a:ext cx="1041632" cy="969212"/>
            <a:chOff x="827350" y="3629733"/>
            <a:chExt cx="1431600" cy="1332067"/>
          </a:xfrm>
        </p:grpSpPr>
        <p:sp>
          <p:nvSpPr>
            <p:cNvPr id="38" name="Google Shape;303;p30">
              <a:extLst>
                <a:ext uri="{FF2B5EF4-FFF2-40B4-BE49-F238E27FC236}">
                  <a16:creationId xmlns:a16="http://schemas.microsoft.com/office/drawing/2014/main" xmlns="" id="{6248E4AD-D3F1-F345-6038-401006347790}"/>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9" name="Google Shape;304;p30">
              <a:extLst>
                <a:ext uri="{FF2B5EF4-FFF2-40B4-BE49-F238E27FC236}">
                  <a16:creationId xmlns:a16="http://schemas.microsoft.com/office/drawing/2014/main" xmlns="" id="{24D3946A-1CBA-EF92-D093-FC1B97D3E78B}"/>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0" name="Google Shape;305;p30">
              <a:extLst>
                <a:ext uri="{FF2B5EF4-FFF2-40B4-BE49-F238E27FC236}">
                  <a16:creationId xmlns:a16="http://schemas.microsoft.com/office/drawing/2014/main" xmlns="" id="{ADF561B3-0F46-61F8-B5EA-958E84DE5592}"/>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1" name="Google Shape;306;p30">
            <a:extLst>
              <a:ext uri="{FF2B5EF4-FFF2-40B4-BE49-F238E27FC236}">
                <a16:creationId xmlns:a16="http://schemas.microsoft.com/office/drawing/2014/main" xmlns="" id="{FE9BF60C-259B-6C2D-39D9-ECA48C901CD1}"/>
              </a:ext>
            </a:extLst>
          </p:cNvPr>
          <p:cNvGrpSpPr/>
          <p:nvPr/>
        </p:nvGrpSpPr>
        <p:grpSpPr>
          <a:xfrm>
            <a:off x="2421586" y="5859798"/>
            <a:ext cx="475100" cy="442069"/>
            <a:chOff x="827350" y="3629733"/>
            <a:chExt cx="1431600" cy="1332067"/>
          </a:xfrm>
        </p:grpSpPr>
        <p:sp>
          <p:nvSpPr>
            <p:cNvPr id="42" name="Google Shape;307;p30">
              <a:extLst>
                <a:ext uri="{FF2B5EF4-FFF2-40B4-BE49-F238E27FC236}">
                  <a16:creationId xmlns:a16="http://schemas.microsoft.com/office/drawing/2014/main" xmlns="" id="{8E48B295-0851-B73C-81E8-7D961AFCCE1F}"/>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 name="Google Shape;308;p30">
              <a:extLst>
                <a:ext uri="{FF2B5EF4-FFF2-40B4-BE49-F238E27FC236}">
                  <a16:creationId xmlns:a16="http://schemas.microsoft.com/office/drawing/2014/main" xmlns="" id="{6405290F-5986-6F51-753E-5D7DC71929AD}"/>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4" name="Google Shape;309;p30">
              <a:extLst>
                <a:ext uri="{FF2B5EF4-FFF2-40B4-BE49-F238E27FC236}">
                  <a16:creationId xmlns:a16="http://schemas.microsoft.com/office/drawing/2014/main" xmlns="" id="{77E6AF5F-9519-D000-7302-1C5E534BE3B3}"/>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mc:AlternateContent xmlns:mc="http://schemas.openxmlformats.org/markup-compatibility/2006">
        <mc:Choice xmlns:am3d="http://schemas.microsoft.com/office/drawing/2017/model3d" xmlns="" Requires="am3d">
          <p:graphicFrame>
            <p:nvGraphicFramePr>
              <p:cNvPr id="48" name="Modèle 3D 47">
                <a:extLst>
                  <a:ext uri="{FF2B5EF4-FFF2-40B4-BE49-F238E27FC236}">
                    <a16:creationId xmlns:a16="http://schemas.microsoft.com/office/drawing/2014/main" id="{177F9FBB-52CD-A8D4-11C3-96BDA80D981F}"/>
                  </a:ext>
                </a:extLst>
              </p:cNvPr>
              <p:cNvGraphicFramePr>
                <a:graphicFrameLocks noChangeAspect="1"/>
              </p:cNvGraphicFramePr>
              <p:nvPr/>
            </p:nvGraphicFramePr>
            <p:xfrm>
              <a:off x="-5347722" y="2016092"/>
              <a:ext cx="4783107" cy="3260633"/>
            </p:xfrm>
            <a:graphic>
              <a:graphicData uri="http://schemas.microsoft.com/office/drawing/2017/model3d">
                <am3d:model3d r:embed="rId3">
                  <am3d:spPr>
                    <a:xfrm>
                      <a:off x="0" y="0"/>
                      <a:ext cx="4783107" cy="3260633"/>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988450" ay="3943343" az="9123593"/>
                    <am3d:postTrans dx="0" dy="0" dz="0"/>
                  </am3d:trans>
                  <am3d:raster rName="Office3DRenderer" rVer="16.0.8326">
                    <am3d:blip r:embed="rId4"/>
                  </am3d:raster>
                  <am3d:objViewport viewportSz="88597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8" name="Modèle 3D 47">
                <a:extLst>
                  <a:ext uri="{FF2B5EF4-FFF2-40B4-BE49-F238E27FC236}">
                    <a16:creationId xmlns:a16="http://schemas.microsoft.com/office/drawing/2014/main" xmlns="" id="{177F9FBB-52CD-A8D4-11C3-96BDA80D981F}"/>
                  </a:ext>
                </a:extLst>
              </p:cNvPr>
              <p:cNvPicPr>
                <a:picLocks noGrp="1" noRot="1" noChangeAspect="1" noMove="1" noResize="1" noEditPoints="1" noAdjustHandles="1" noChangeArrowheads="1" noChangeShapeType="1" noCrop="1"/>
              </p:cNvPicPr>
              <p:nvPr/>
            </p:nvPicPr>
            <p:blipFill>
              <a:blip r:embed="rId5"/>
              <a:stretch>
                <a:fillRect/>
              </a:stretch>
            </p:blipFill>
            <p:spPr>
              <a:xfrm>
                <a:off x="-5347722" y="2016092"/>
                <a:ext cx="4783107" cy="3260633"/>
              </a:xfrm>
              <a:prstGeom prst="rect">
                <a:avLst/>
              </a:prstGeom>
            </p:spPr>
          </p:pic>
        </mc:Fallback>
      </mc:AlternateContent>
      <p:sp>
        <p:nvSpPr>
          <p:cNvPr id="49" name="ZoneTexte 23">
            <a:extLst>
              <a:ext uri="{FF2B5EF4-FFF2-40B4-BE49-F238E27FC236}">
                <a16:creationId xmlns:a16="http://schemas.microsoft.com/office/drawing/2014/main" xmlns="" id="{71C4CD3E-19E2-4D53-B2A5-F2C37CA7D1E3}"/>
              </a:ext>
            </a:extLst>
          </p:cNvPr>
          <p:cNvSpPr txBox="1"/>
          <p:nvPr/>
        </p:nvSpPr>
        <p:spPr>
          <a:xfrm>
            <a:off x="5576097" y="3104731"/>
            <a:ext cx="5661010" cy="2832699"/>
          </a:xfrm>
          <a:prstGeom prst="rect">
            <a:avLst/>
          </a:prstGeom>
          <a:noFill/>
        </p:spPr>
        <p:txBody>
          <a:bodyPr wrap="square">
            <a:spAutoFit/>
          </a:bodyPr>
          <a:lstStyle/>
          <a:p>
            <a:pPr>
              <a:lnSpc>
                <a:spcPct val="107000"/>
              </a:lnSpc>
            </a:pPr>
            <a:r>
              <a:rPr lang="en-US" sz="24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a) Integration with smart assistants (Alexa, Google Assistant)</a:t>
            </a:r>
          </a:p>
          <a:p>
            <a:pPr>
              <a:lnSpc>
                <a:spcPct val="107000"/>
              </a:lnSpc>
            </a:pPr>
            <a:r>
              <a:rPr lang="en-US" sz="24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b) Smart control of heating and cooling</a:t>
            </a:r>
          </a:p>
          <a:p>
            <a:pPr>
              <a:lnSpc>
                <a:spcPct val="107000"/>
              </a:lnSpc>
            </a:pPr>
            <a:r>
              <a:rPr lang="en-US" sz="24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c) Connecting a weather station to smart irrigation systems.</a:t>
            </a:r>
          </a:p>
          <a:p>
            <a:pPr>
              <a:lnSpc>
                <a:spcPct val="107000"/>
              </a:lnSpc>
            </a:pPr>
            <a:r>
              <a:rPr lang="en-US" sz="2400" dirty="0">
                <a:solidFill>
                  <a:schemeClr val="bg1"/>
                </a:solidFill>
                <a:latin typeface="Sakkal Majalla" panose="02000000000000000000" pitchFamily="2" charset="-78"/>
                <a:ea typeface="Calibri" panose="020F0502020204030204" pitchFamily="34" charset="0"/>
                <a:cs typeface="Sakkal Majalla" panose="02000000000000000000" pitchFamily="2" charset="-78"/>
              </a:rPr>
              <a:t>d) Interaction with smart city systems</a:t>
            </a:r>
          </a:p>
          <a:p>
            <a:pPr marL="342900" lvl="0" indent="-342900" defTabSz="1219170">
              <a:buClr>
                <a:srgbClr val="FFFFFF"/>
              </a:buClr>
              <a:buFont typeface="Arial" panose="020B0604020202020204" pitchFamily="34" charset="0"/>
              <a:buChar char="•"/>
            </a:pPr>
            <a:endParaRPr lang="en-US" sz="2400" kern="0" dirty="0">
              <a:solidFill>
                <a:schemeClr val="bg1"/>
              </a:solidFill>
              <a:latin typeface="Sakkal Majalla" panose="02000000000000000000" pitchFamily="2" charset="-78"/>
              <a:cs typeface="Sakkal Majalla" panose="02000000000000000000" pitchFamily="2" charset="-78"/>
              <a:sym typeface="Arial"/>
            </a:endParaRPr>
          </a:p>
        </p:txBody>
      </p:sp>
      <p:sp>
        <p:nvSpPr>
          <p:cNvPr id="2" name="Oval 1">
            <a:extLst>
              <a:ext uri="{FF2B5EF4-FFF2-40B4-BE49-F238E27FC236}">
                <a16:creationId xmlns:a16="http://schemas.microsoft.com/office/drawing/2014/main" xmlns="" id="{40E94B98-A9F9-4F05-A04C-D03A481BF591}"/>
              </a:ext>
            </a:extLst>
          </p:cNvPr>
          <p:cNvSpPr/>
          <p:nvPr/>
        </p:nvSpPr>
        <p:spPr>
          <a:xfrm rot="21318059">
            <a:off x="2110560" y="2100243"/>
            <a:ext cx="3221658" cy="3221658"/>
          </a:xfrm>
          <a:prstGeom prst="ellipse">
            <a:avLst/>
          </a:prstGeom>
          <a:blipFill dpi="0" rotWithShape="0">
            <a:blip r:embed="rId6"/>
            <a:srcRect/>
            <a:stretch>
              <a:fillRect/>
            </a:stretch>
          </a:blip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mc:AlternateContent xmlns:mc="http://schemas.openxmlformats.org/markup-compatibility/2006">
        <mc:Choice xmlns:am3d="http://schemas.microsoft.com/office/drawing/2017/model3d" xmlns="" Requires="am3d">
          <p:graphicFrame>
            <p:nvGraphicFramePr>
              <p:cNvPr id="46" name="3D Model 45">
                <a:extLst>
                  <a:ext uri="{FF2B5EF4-FFF2-40B4-BE49-F238E27FC236}">
                    <a16:creationId xmlns:a16="http://schemas.microsoft.com/office/drawing/2014/main" id="{3847641A-D4BC-4C56-AADA-291B82AB8FA1}"/>
                  </a:ext>
                </a:extLst>
              </p:cNvPr>
              <p:cNvGraphicFramePr>
                <a:graphicFrameLocks noChangeAspect="1"/>
              </p:cNvGraphicFramePr>
              <p:nvPr>
                <p:extLst>
                  <p:ext uri="{D42A27DB-BD31-4B8C-83A1-F6EECF244321}">
                    <p14:modId xmlns:p14="http://schemas.microsoft.com/office/powerpoint/2010/main" val="2465947330"/>
                  </p:ext>
                </p:extLst>
              </p:nvPr>
            </p:nvGraphicFramePr>
            <p:xfrm>
              <a:off x="-4868574" y="-429093"/>
              <a:ext cx="2990818" cy="3143216"/>
            </p:xfrm>
            <a:graphic>
              <a:graphicData uri="http://schemas.microsoft.com/office/drawing/2017/model3d">
                <am3d:model3d r:embed="rId7">
                  <am3d:spPr>
                    <a:xfrm>
                      <a:off x="0" y="0"/>
                      <a:ext cx="2990818" cy="3143216"/>
                    </a:xfrm>
                    <a:prstGeom prst="rect">
                      <a:avLst/>
                    </a:prstGeom>
                  </am3d:spPr>
                  <am3d:camera>
                    <am3d:pos x="0" y="0" z="70842890"/>
                    <am3d:up dx="0" dy="36000000" dz="0"/>
                    <am3d:lookAt x="0" y="0" z="0"/>
                    <am3d:perspective fov="2700000"/>
                  </am3d:camera>
                  <am3d:trans>
                    <am3d:meterPerModelUnit n="2000" d="1000000"/>
                    <am3d:preTrans dx="0" dy="0" dz="-9253988"/>
                    <am3d:scale>
                      <am3d:sx n="1000000" d="1000000"/>
                      <am3d:sy n="1000000" d="1000000"/>
                      <am3d:sz n="1000000" d="1000000"/>
                    </am3d:scale>
                    <am3d:rot ax="10166136" ay="-924734" az="-10629741"/>
                    <am3d:postTrans dx="0" dy="0" dz="0"/>
                  </am3d:trans>
                  <am3d:raster rName="Office3DRenderer" rVer="16.0.8326">
                    <am3d:blip r:embed="rId8"/>
                  </am3d:raster>
                  <am3d:objViewport viewportSz="40957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6" name="3D Model 45">
                <a:extLst>
                  <a:ext uri="{FF2B5EF4-FFF2-40B4-BE49-F238E27FC236}">
                    <a16:creationId xmlns:a16="http://schemas.microsoft.com/office/drawing/2014/main" xmlns="" id="{3847641A-D4BC-4C56-AADA-291B82AB8FA1}"/>
                  </a:ext>
                </a:extLst>
              </p:cNvPr>
              <p:cNvPicPr>
                <a:picLocks noGrp="1" noRot="1" noChangeAspect="1" noMove="1" noResize="1" noEditPoints="1" noAdjustHandles="1" noChangeArrowheads="1" noChangeShapeType="1" noCrop="1"/>
              </p:cNvPicPr>
              <p:nvPr/>
            </p:nvPicPr>
            <p:blipFill>
              <a:blip r:embed="rId9"/>
              <a:stretch>
                <a:fillRect/>
              </a:stretch>
            </p:blipFill>
            <p:spPr>
              <a:xfrm>
                <a:off x="-4868574" y="-429093"/>
                <a:ext cx="2990818" cy="3143216"/>
              </a:xfrm>
              <a:prstGeom prst="rect">
                <a:avLst/>
              </a:prstGeom>
            </p:spPr>
          </p:pic>
        </mc:Fallback>
      </mc:AlternateContent>
    </p:spTree>
    <p:extLst>
      <p:ext uri="{BB962C8B-B14F-4D97-AF65-F5344CB8AC3E}">
        <p14:creationId xmlns:p14="http://schemas.microsoft.com/office/powerpoint/2010/main" val="383047628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randombar(horizont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9"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oogle Shape;664;p39">
            <a:extLst>
              <a:ext uri="{FF2B5EF4-FFF2-40B4-BE49-F238E27FC236}">
                <a16:creationId xmlns:a16="http://schemas.microsoft.com/office/drawing/2014/main" xmlns="" id="{951CC47A-8383-B587-C3FE-E05CBBBBC054}"/>
              </a:ext>
            </a:extLst>
          </p:cNvPr>
          <p:cNvPicPr preferRelativeResize="0"/>
          <p:nvPr/>
        </p:nvPicPr>
        <p:blipFill rotWithShape="1">
          <a:blip r:embed="rId3">
            <a:alphaModFix amt="75000"/>
          </a:blip>
          <a:srcRect l="11847" t="10080"/>
          <a:stretch/>
        </p:blipFill>
        <p:spPr>
          <a:xfrm>
            <a:off x="0" y="-195868"/>
            <a:ext cx="8011632" cy="5059967"/>
          </a:xfrm>
          <a:prstGeom prst="rect">
            <a:avLst/>
          </a:prstGeom>
          <a:noFill/>
          <a:ln>
            <a:noFill/>
          </a:ln>
        </p:spPr>
      </p:pic>
      <p:pic>
        <p:nvPicPr>
          <p:cNvPr id="4" name="Google Shape;665;p39">
            <a:extLst>
              <a:ext uri="{FF2B5EF4-FFF2-40B4-BE49-F238E27FC236}">
                <a16:creationId xmlns:a16="http://schemas.microsoft.com/office/drawing/2014/main" xmlns="" id="{98C910E9-5E28-B09A-B84E-53DCBA389EC7}"/>
              </a:ext>
            </a:extLst>
          </p:cNvPr>
          <p:cNvPicPr preferRelativeResize="0"/>
          <p:nvPr/>
        </p:nvPicPr>
        <p:blipFill rotWithShape="1">
          <a:blip r:embed="rId3">
            <a:alphaModFix amt="75000"/>
          </a:blip>
          <a:srcRect l="15261" t="6068"/>
          <a:stretch/>
        </p:blipFill>
        <p:spPr>
          <a:xfrm rot="-10799997">
            <a:off x="5538057" y="2467224"/>
            <a:ext cx="6883403" cy="4724395"/>
          </a:xfrm>
          <a:prstGeom prst="rect">
            <a:avLst/>
          </a:prstGeom>
          <a:noFill/>
          <a:ln>
            <a:noFill/>
          </a:ln>
        </p:spPr>
      </p:pic>
      <mc:AlternateContent xmlns:mc="http://schemas.openxmlformats.org/markup-compatibility/2006">
        <mc:Choice xmlns:am3d="http://schemas.microsoft.com/office/drawing/2017/model3d" xmlns="" Requires="am3d">
          <p:graphicFrame>
            <p:nvGraphicFramePr>
              <p:cNvPr id="5" name="Modèle 3D 4">
                <a:extLst>
                  <a:ext uri="{FF2B5EF4-FFF2-40B4-BE49-F238E27FC236}">
                    <a16:creationId xmlns:a16="http://schemas.microsoft.com/office/drawing/2014/main" id="{73840230-D9DA-3D15-50E5-A7CB066B886D}"/>
                  </a:ext>
                </a:extLst>
              </p:cNvPr>
              <p:cNvGraphicFramePr>
                <a:graphicFrameLocks noChangeAspect="1"/>
              </p:cNvGraphicFramePr>
              <p:nvPr/>
            </p:nvGraphicFramePr>
            <p:xfrm>
              <a:off x="-1717764" y="3103676"/>
              <a:ext cx="6087654" cy="2698192"/>
            </p:xfrm>
            <a:graphic>
              <a:graphicData uri="http://schemas.microsoft.com/office/drawing/2017/model3d">
                <am3d:model3d r:embed="rId4">
                  <am3d:spPr>
                    <a:xfrm>
                      <a:off x="0" y="0"/>
                      <a:ext cx="6087654" cy="2698192"/>
                    </a:xfrm>
                    <a:prstGeom prst="rect">
                      <a:avLst/>
                    </a:prstGeom>
                  </am3d:spPr>
                  <am3d:camera>
                    <am3d:pos x="0" y="0" z="52111699"/>
                    <am3d:up dx="0" dy="36000000" dz="0"/>
                    <am3d:lookAt x="0" y="0" z="0"/>
                    <am3d:perspective fov="2700000"/>
                  </am3d:camera>
                  <am3d:trans>
                    <am3d:meterPerModelUnit n="138171" d="1000000"/>
                    <am3d:preTrans dx="-5226310" dy="18382049" dz="-1373137"/>
                    <am3d:scale>
                      <am3d:sx n="1000000" d="1000000"/>
                      <am3d:sy n="1000000" d="1000000"/>
                      <am3d:sz n="1000000" d="1000000"/>
                    </am3d:scale>
                    <am3d:rot ax="8886140" ay="1449628" az="9942538"/>
                    <am3d:postTrans dx="0" dy="0" dz="0"/>
                  </am3d:trans>
                  <am3d:raster rName="Office3DRenderer" rVer="16.0.8326">
                    <am3d:blip r:embed="rId5"/>
                  </am3d:raster>
                  <am3d:objViewport viewportSz="716569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Modèle 3D 4">
                <a:extLst>
                  <a:ext uri="{FF2B5EF4-FFF2-40B4-BE49-F238E27FC236}">
                    <a16:creationId xmlns:a16="http://schemas.microsoft.com/office/drawing/2014/main" xmlns="" id="{73840230-D9DA-3D15-50E5-A7CB066B886D}"/>
                  </a:ext>
                </a:extLst>
              </p:cNvPr>
              <p:cNvPicPr>
                <a:picLocks noGrp="1" noRot="1" noChangeAspect="1" noMove="1" noResize="1" noEditPoints="1" noAdjustHandles="1" noChangeArrowheads="1" noChangeShapeType="1" noCrop="1"/>
              </p:cNvPicPr>
              <p:nvPr/>
            </p:nvPicPr>
            <p:blipFill>
              <a:blip r:embed="rId6"/>
              <a:stretch>
                <a:fillRect/>
              </a:stretch>
            </p:blipFill>
            <p:spPr>
              <a:xfrm>
                <a:off x="-1717764" y="3103676"/>
                <a:ext cx="6087654" cy="2698192"/>
              </a:xfrm>
              <a:prstGeom prst="rect">
                <a:avLst/>
              </a:prstGeom>
            </p:spPr>
          </p:pic>
        </mc:Fallback>
      </mc:AlternateContent>
      <p:grpSp>
        <p:nvGrpSpPr>
          <p:cNvPr id="9" name="Groupe 8">
            <a:extLst>
              <a:ext uri="{FF2B5EF4-FFF2-40B4-BE49-F238E27FC236}">
                <a16:creationId xmlns:a16="http://schemas.microsoft.com/office/drawing/2014/main" xmlns="" id="{4E48278B-EA15-361C-2306-4F0123C54659}"/>
              </a:ext>
            </a:extLst>
          </p:cNvPr>
          <p:cNvGrpSpPr/>
          <p:nvPr/>
        </p:nvGrpSpPr>
        <p:grpSpPr>
          <a:xfrm>
            <a:off x="13299276" y="1318505"/>
            <a:ext cx="5081319" cy="1183392"/>
            <a:chOff x="1397098" y="2754630"/>
            <a:chExt cx="3619844" cy="659402"/>
          </a:xfrm>
        </p:grpSpPr>
        <p:sp>
          <p:nvSpPr>
            <p:cNvPr id="10" name="Ellipse 9">
              <a:extLst>
                <a:ext uri="{FF2B5EF4-FFF2-40B4-BE49-F238E27FC236}">
                  <a16:creationId xmlns:a16="http://schemas.microsoft.com/office/drawing/2014/main" xmlns="" id="{40670987-011A-1DE7-D57D-B911AC931723}"/>
                </a:ext>
              </a:extLst>
            </p:cNvPr>
            <p:cNvSpPr/>
            <p:nvPr/>
          </p:nvSpPr>
          <p:spPr>
            <a:xfrm>
              <a:off x="1397098" y="2754630"/>
              <a:ext cx="3619844" cy="640080"/>
            </a:xfrm>
            <a:prstGeom prst="ellipse">
              <a:avLst/>
            </a:prstGeom>
            <a:noFill/>
            <a:ln w="7620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11" name="Ellipse 10">
              <a:extLst>
                <a:ext uri="{FF2B5EF4-FFF2-40B4-BE49-F238E27FC236}">
                  <a16:creationId xmlns:a16="http://schemas.microsoft.com/office/drawing/2014/main" xmlns="" id="{FEBF6601-E185-C0A6-98FD-9474B8AEEAAA}"/>
                </a:ext>
              </a:extLst>
            </p:cNvPr>
            <p:cNvSpPr/>
            <p:nvPr/>
          </p:nvSpPr>
          <p:spPr>
            <a:xfrm>
              <a:off x="4284000" y="3198032"/>
              <a:ext cx="216000" cy="216000"/>
            </a:xfrm>
            <a:prstGeom prst="ellipse">
              <a:avLst/>
            </a:prstGeom>
            <a:solidFill>
              <a:schemeClr val="bg1"/>
            </a:solidFill>
            <a:ln w="5715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grpSp>
        <p:nvGrpSpPr>
          <p:cNvPr id="15" name="Groupe 14">
            <a:extLst>
              <a:ext uri="{FF2B5EF4-FFF2-40B4-BE49-F238E27FC236}">
                <a16:creationId xmlns:a16="http://schemas.microsoft.com/office/drawing/2014/main" xmlns="" id="{744A4E99-97AF-72EE-17AE-FBE684EF2E30}"/>
              </a:ext>
            </a:extLst>
          </p:cNvPr>
          <p:cNvGrpSpPr/>
          <p:nvPr/>
        </p:nvGrpSpPr>
        <p:grpSpPr>
          <a:xfrm>
            <a:off x="13863100" y="2196735"/>
            <a:ext cx="3953668" cy="766908"/>
            <a:chOff x="1397098" y="2754630"/>
            <a:chExt cx="3619844" cy="659402"/>
          </a:xfrm>
        </p:grpSpPr>
        <p:sp>
          <p:nvSpPr>
            <p:cNvPr id="16" name="Ellipse 15">
              <a:extLst>
                <a:ext uri="{FF2B5EF4-FFF2-40B4-BE49-F238E27FC236}">
                  <a16:creationId xmlns:a16="http://schemas.microsoft.com/office/drawing/2014/main" xmlns="" id="{E685D55F-8260-134B-9F16-D8B26E2133CC}"/>
                </a:ext>
              </a:extLst>
            </p:cNvPr>
            <p:cNvSpPr/>
            <p:nvPr/>
          </p:nvSpPr>
          <p:spPr>
            <a:xfrm>
              <a:off x="1397098" y="2754630"/>
              <a:ext cx="3619844" cy="640080"/>
            </a:xfrm>
            <a:prstGeom prst="ellipse">
              <a:avLst/>
            </a:prstGeom>
            <a:noFill/>
            <a:ln w="7620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17" name="Ellipse 16">
              <a:extLst>
                <a:ext uri="{FF2B5EF4-FFF2-40B4-BE49-F238E27FC236}">
                  <a16:creationId xmlns:a16="http://schemas.microsoft.com/office/drawing/2014/main" xmlns="" id="{5C8779FA-B10F-128E-BAE2-C7B07E0CF914}"/>
                </a:ext>
              </a:extLst>
            </p:cNvPr>
            <p:cNvSpPr/>
            <p:nvPr/>
          </p:nvSpPr>
          <p:spPr>
            <a:xfrm>
              <a:off x="4284000" y="3198032"/>
              <a:ext cx="216000" cy="216000"/>
            </a:xfrm>
            <a:prstGeom prst="ellipse">
              <a:avLst/>
            </a:prstGeom>
            <a:solidFill>
              <a:schemeClr val="bg1"/>
            </a:solidFill>
            <a:ln w="5715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grpSp>
        <p:nvGrpSpPr>
          <p:cNvPr id="18" name="Groupe 17">
            <a:extLst>
              <a:ext uri="{FF2B5EF4-FFF2-40B4-BE49-F238E27FC236}">
                <a16:creationId xmlns:a16="http://schemas.microsoft.com/office/drawing/2014/main" xmlns="" id="{BB289EB1-0952-2BDC-B39D-0F668DBFA8B6}"/>
              </a:ext>
            </a:extLst>
          </p:cNvPr>
          <p:cNvGrpSpPr/>
          <p:nvPr/>
        </p:nvGrpSpPr>
        <p:grpSpPr>
          <a:xfrm>
            <a:off x="14477453" y="2861831"/>
            <a:ext cx="2724960" cy="650411"/>
            <a:chOff x="1397098" y="2754630"/>
            <a:chExt cx="3619844" cy="659402"/>
          </a:xfrm>
        </p:grpSpPr>
        <p:sp>
          <p:nvSpPr>
            <p:cNvPr id="19" name="Ellipse 18">
              <a:extLst>
                <a:ext uri="{FF2B5EF4-FFF2-40B4-BE49-F238E27FC236}">
                  <a16:creationId xmlns:a16="http://schemas.microsoft.com/office/drawing/2014/main" xmlns="" id="{7BFB8B48-0BEC-A93D-29AA-4F0D603D3B8B}"/>
                </a:ext>
              </a:extLst>
            </p:cNvPr>
            <p:cNvSpPr/>
            <p:nvPr/>
          </p:nvSpPr>
          <p:spPr>
            <a:xfrm>
              <a:off x="1397098" y="2754630"/>
              <a:ext cx="3619844" cy="640080"/>
            </a:xfrm>
            <a:prstGeom prst="ellipse">
              <a:avLst/>
            </a:prstGeom>
            <a:noFill/>
            <a:ln w="7620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20" name="Ellipse 19">
              <a:extLst>
                <a:ext uri="{FF2B5EF4-FFF2-40B4-BE49-F238E27FC236}">
                  <a16:creationId xmlns:a16="http://schemas.microsoft.com/office/drawing/2014/main" xmlns="" id="{DDCB79C0-7BC0-700A-2D66-D1F560FD05B0}"/>
                </a:ext>
              </a:extLst>
            </p:cNvPr>
            <p:cNvSpPr/>
            <p:nvPr/>
          </p:nvSpPr>
          <p:spPr>
            <a:xfrm>
              <a:off x="4284000" y="3198032"/>
              <a:ext cx="216000" cy="216000"/>
            </a:xfrm>
            <a:prstGeom prst="ellipse">
              <a:avLst/>
            </a:prstGeom>
            <a:solidFill>
              <a:schemeClr val="bg1"/>
            </a:solidFill>
            <a:ln w="57150">
              <a:solidFill>
                <a:schemeClr val="bg1"/>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grpSp>
        <p:nvGrpSpPr>
          <p:cNvPr id="23" name="Google Shape;310;p30">
            <a:extLst>
              <a:ext uri="{FF2B5EF4-FFF2-40B4-BE49-F238E27FC236}">
                <a16:creationId xmlns:a16="http://schemas.microsoft.com/office/drawing/2014/main" xmlns="" id="{1621C10B-05B3-B2D5-B94A-5291BCB56692}"/>
              </a:ext>
            </a:extLst>
          </p:cNvPr>
          <p:cNvGrpSpPr/>
          <p:nvPr/>
        </p:nvGrpSpPr>
        <p:grpSpPr>
          <a:xfrm>
            <a:off x="9996715" y="320590"/>
            <a:ext cx="1193573" cy="1110588"/>
            <a:chOff x="827351" y="3629733"/>
            <a:chExt cx="1431601" cy="1332065"/>
          </a:xfrm>
        </p:grpSpPr>
        <p:sp>
          <p:nvSpPr>
            <p:cNvPr id="24" name="Google Shape;311;p30">
              <a:extLst>
                <a:ext uri="{FF2B5EF4-FFF2-40B4-BE49-F238E27FC236}">
                  <a16:creationId xmlns:a16="http://schemas.microsoft.com/office/drawing/2014/main" xmlns="" id="{F703FCAC-A24D-6176-4486-C896715471F5}"/>
                </a:ext>
              </a:extLst>
            </p:cNvPr>
            <p:cNvSpPr/>
            <p:nvPr/>
          </p:nvSpPr>
          <p:spPr>
            <a:xfrm>
              <a:off x="827351" y="3629733"/>
              <a:ext cx="778158" cy="1291382"/>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5" name="Google Shape;312;p30">
              <a:extLst>
                <a:ext uri="{FF2B5EF4-FFF2-40B4-BE49-F238E27FC236}">
                  <a16:creationId xmlns:a16="http://schemas.microsoft.com/office/drawing/2014/main" xmlns="" id="{B09D8D64-F53F-1B02-D056-1D0F2A9B5097}"/>
                </a:ext>
              </a:extLst>
            </p:cNvPr>
            <p:cNvSpPr/>
            <p:nvPr/>
          </p:nvSpPr>
          <p:spPr>
            <a:xfrm>
              <a:off x="1180441" y="4291832"/>
              <a:ext cx="1078511"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6" name="Google Shape;313;p30">
              <a:extLst>
                <a:ext uri="{FF2B5EF4-FFF2-40B4-BE49-F238E27FC236}">
                  <a16:creationId xmlns:a16="http://schemas.microsoft.com/office/drawing/2014/main" xmlns="" id="{D58B69CB-EC16-573E-FCE3-84074CE3102E}"/>
                </a:ext>
              </a:extLst>
            </p:cNvPr>
            <p:cNvSpPr/>
            <p:nvPr/>
          </p:nvSpPr>
          <p:spPr>
            <a:xfrm>
              <a:off x="1251453" y="3629733"/>
              <a:ext cx="1007497" cy="702841"/>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7" name="Google Shape;314;p30">
            <a:extLst>
              <a:ext uri="{FF2B5EF4-FFF2-40B4-BE49-F238E27FC236}">
                <a16:creationId xmlns:a16="http://schemas.microsoft.com/office/drawing/2014/main" xmlns="" id="{069E18DC-39AA-8411-8BF3-8125E593F59E}"/>
              </a:ext>
            </a:extLst>
          </p:cNvPr>
          <p:cNvGrpSpPr/>
          <p:nvPr/>
        </p:nvGrpSpPr>
        <p:grpSpPr>
          <a:xfrm>
            <a:off x="10645491" y="2016091"/>
            <a:ext cx="798643" cy="743116"/>
            <a:chOff x="827350" y="3629733"/>
            <a:chExt cx="1431600" cy="1332067"/>
          </a:xfrm>
        </p:grpSpPr>
        <p:sp>
          <p:nvSpPr>
            <p:cNvPr id="28" name="Google Shape;315;p30">
              <a:extLst>
                <a:ext uri="{FF2B5EF4-FFF2-40B4-BE49-F238E27FC236}">
                  <a16:creationId xmlns:a16="http://schemas.microsoft.com/office/drawing/2014/main" xmlns="" id="{7A7E371C-5D2C-365C-FB76-3C8D2672908E}"/>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9" name="Google Shape;316;p30">
              <a:extLst>
                <a:ext uri="{FF2B5EF4-FFF2-40B4-BE49-F238E27FC236}">
                  <a16:creationId xmlns:a16="http://schemas.microsoft.com/office/drawing/2014/main" xmlns="" id="{05EF422A-3D04-04C9-9DB4-3936984A8BFA}"/>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0" name="Google Shape;317;p30">
              <a:extLst>
                <a:ext uri="{FF2B5EF4-FFF2-40B4-BE49-F238E27FC236}">
                  <a16:creationId xmlns:a16="http://schemas.microsoft.com/office/drawing/2014/main" xmlns="" id="{4A86B9BA-98E2-FC7D-10A8-2BA46FBAED90}"/>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1" name="Google Shape;318;p30">
            <a:extLst>
              <a:ext uri="{FF2B5EF4-FFF2-40B4-BE49-F238E27FC236}">
                <a16:creationId xmlns:a16="http://schemas.microsoft.com/office/drawing/2014/main" xmlns="" id="{34000890-EF51-D185-D40E-9202F91DCBA6}"/>
              </a:ext>
            </a:extLst>
          </p:cNvPr>
          <p:cNvGrpSpPr/>
          <p:nvPr/>
        </p:nvGrpSpPr>
        <p:grpSpPr>
          <a:xfrm>
            <a:off x="8887247" y="1109266"/>
            <a:ext cx="619024" cy="575985"/>
            <a:chOff x="827350" y="3629733"/>
            <a:chExt cx="1431600" cy="1332067"/>
          </a:xfrm>
        </p:grpSpPr>
        <p:sp>
          <p:nvSpPr>
            <p:cNvPr id="32" name="Google Shape;319;p30">
              <a:extLst>
                <a:ext uri="{FF2B5EF4-FFF2-40B4-BE49-F238E27FC236}">
                  <a16:creationId xmlns:a16="http://schemas.microsoft.com/office/drawing/2014/main" xmlns="" id="{12A8159C-2275-CF2B-BC48-17EC1A4951C1}"/>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3" name="Google Shape;320;p30">
              <a:extLst>
                <a:ext uri="{FF2B5EF4-FFF2-40B4-BE49-F238E27FC236}">
                  <a16:creationId xmlns:a16="http://schemas.microsoft.com/office/drawing/2014/main" xmlns="" id="{2C84E393-671B-55E6-CB2F-17CF359D955E}"/>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4" name="Google Shape;321;p30">
              <a:extLst>
                <a:ext uri="{FF2B5EF4-FFF2-40B4-BE49-F238E27FC236}">
                  <a16:creationId xmlns:a16="http://schemas.microsoft.com/office/drawing/2014/main" xmlns="" id="{30DDB3BC-CACC-ED21-5115-AA5CF0DA5BA7}"/>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37" name="Groupe 36">
            <a:extLst>
              <a:ext uri="{FF2B5EF4-FFF2-40B4-BE49-F238E27FC236}">
                <a16:creationId xmlns:a16="http://schemas.microsoft.com/office/drawing/2014/main" xmlns="" id="{17D29905-A1F5-804A-351D-6F1C3608C5AB}"/>
              </a:ext>
            </a:extLst>
          </p:cNvPr>
          <p:cNvGrpSpPr/>
          <p:nvPr/>
        </p:nvGrpSpPr>
        <p:grpSpPr>
          <a:xfrm>
            <a:off x="5376229" y="1828805"/>
            <a:ext cx="5333526" cy="670066"/>
            <a:chOff x="3903593" y="2358783"/>
            <a:chExt cx="4000144" cy="785814"/>
          </a:xfrm>
        </p:grpSpPr>
        <p:sp>
          <p:nvSpPr>
            <p:cNvPr id="35" name="Google Shape;281;p30">
              <a:extLst>
                <a:ext uri="{FF2B5EF4-FFF2-40B4-BE49-F238E27FC236}">
                  <a16:creationId xmlns:a16="http://schemas.microsoft.com/office/drawing/2014/main" xmlns="" id="{A2FEB3D3-37B8-EFF7-9C21-C76EF05B2188}"/>
                </a:ext>
              </a:extLst>
            </p:cNvPr>
            <p:cNvSpPr/>
            <p:nvPr/>
          </p:nvSpPr>
          <p:spPr>
            <a:xfrm>
              <a:off x="3905939" y="2358783"/>
              <a:ext cx="3997798" cy="785814"/>
            </a:xfrm>
            <a:prstGeom prst="snip2DiagRect">
              <a:avLst>
                <a:gd name="adj1" fmla="val 0"/>
                <a:gd name="adj2" fmla="val 16667"/>
              </a:avLst>
            </a:prstGeom>
            <a:solidFill>
              <a:schemeClr val="tx2"/>
            </a:solidFill>
            <a:ln w="9525" cap="flat" cmpd="sng">
              <a:solidFill>
                <a:schemeClr val="bg1"/>
              </a:solidFill>
              <a:prstDash val="lgDashDot"/>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36" name="Google Shape;282;p30">
              <a:extLst>
                <a:ext uri="{FF2B5EF4-FFF2-40B4-BE49-F238E27FC236}">
                  <a16:creationId xmlns:a16="http://schemas.microsoft.com/office/drawing/2014/main" xmlns="" id="{C1591422-2E4E-1AF5-E87C-52CD4E8EEE37}"/>
                </a:ext>
              </a:extLst>
            </p:cNvPr>
            <p:cNvSpPr txBox="1">
              <a:spLocks/>
            </p:cNvSpPr>
            <p:nvPr/>
          </p:nvSpPr>
          <p:spPr>
            <a:xfrm>
              <a:off x="3903593" y="2524365"/>
              <a:ext cx="3997797" cy="553703"/>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800"/>
                <a:buFont typeface="Audiowide"/>
                <a:buNone/>
                <a:defRPr sz="2800" b="0" i="0" u="none" strike="noStrike" cap="none">
                  <a:solidFill>
                    <a:schemeClr val="lt1"/>
                  </a:solidFill>
                  <a:latin typeface="Audiowide"/>
                  <a:ea typeface="Audiowide"/>
                  <a:cs typeface="Audiowide"/>
                  <a:sym typeface="Audiowide"/>
                </a:defRPr>
              </a:lvl1pPr>
              <a:lvl2pPr marR="0" lvl="1"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ctr"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marL="0" marR="0" lvl="0" indent="0" algn="ctr" defTabSz="1219170" rtl="0" eaLnBrk="1" fontAlgn="auto" latinLnBrk="0" hangingPunct="1">
                <a:lnSpc>
                  <a:spcPct val="100000"/>
                </a:lnSpc>
                <a:spcBef>
                  <a:spcPts val="0"/>
                </a:spcBef>
                <a:spcAft>
                  <a:spcPts val="0"/>
                </a:spcAft>
                <a:buClr>
                  <a:srgbClr val="FFFFFF"/>
                </a:buClr>
                <a:buSzPts val="2800"/>
                <a:buFont typeface="Audiowide"/>
                <a:buNone/>
                <a:tabLst/>
                <a:defRPr/>
              </a:pPr>
              <a:r>
                <a:rPr kumimoji="0" lang="ar-EG" sz="2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Sakkal Majalla" panose="02000000000000000000" pitchFamily="2" charset="-78"/>
                  <a:cs typeface="Sakkal Majalla" panose="02000000000000000000" pitchFamily="2" charset="-78"/>
                  <a:sym typeface="Audiowide"/>
                </a:rPr>
                <a:t>الكلمة ختامية</a:t>
              </a:r>
              <a:endParaRPr kumimoji="0" lang="fr-FR" sz="2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Sakkal Majalla" panose="02000000000000000000" pitchFamily="2" charset="-78"/>
                <a:cs typeface="Sakkal Majalla" panose="02000000000000000000" pitchFamily="2" charset="-78"/>
                <a:sym typeface="Audiowide"/>
              </a:endParaRPr>
            </a:p>
          </p:txBody>
        </p:sp>
      </p:grpSp>
      <p:sp>
        <p:nvSpPr>
          <p:cNvPr id="39" name="Ellipse 38">
            <a:extLst>
              <a:ext uri="{FF2B5EF4-FFF2-40B4-BE49-F238E27FC236}">
                <a16:creationId xmlns:a16="http://schemas.microsoft.com/office/drawing/2014/main" xmlns="" id="{00F2387C-7C72-55E1-F4D6-235834190ACC}"/>
              </a:ext>
            </a:extLst>
          </p:cNvPr>
          <p:cNvSpPr/>
          <p:nvPr/>
        </p:nvSpPr>
        <p:spPr>
          <a:xfrm>
            <a:off x="-2784001" y="-5367759"/>
            <a:ext cx="17760000" cy="1776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0" name="Ellipse 39">
            <a:extLst>
              <a:ext uri="{FF2B5EF4-FFF2-40B4-BE49-F238E27FC236}">
                <a16:creationId xmlns:a16="http://schemas.microsoft.com/office/drawing/2014/main" xmlns="" id="{8E7B8D8A-4980-DF04-099C-C4EB7597FA35}"/>
              </a:ext>
            </a:extLst>
          </p:cNvPr>
          <p:cNvSpPr/>
          <p:nvPr/>
        </p:nvSpPr>
        <p:spPr>
          <a:xfrm>
            <a:off x="-3504001" y="-6194287"/>
            <a:ext cx="19200000" cy="1920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1" name="Ellipse 40">
            <a:extLst>
              <a:ext uri="{FF2B5EF4-FFF2-40B4-BE49-F238E27FC236}">
                <a16:creationId xmlns:a16="http://schemas.microsoft.com/office/drawing/2014/main" xmlns="" id="{D74F50A8-38E7-085B-59A2-BDCECB944048}"/>
              </a:ext>
            </a:extLst>
          </p:cNvPr>
          <p:cNvSpPr/>
          <p:nvPr/>
        </p:nvSpPr>
        <p:spPr>
          <a:xfrm rot="7255569">
            <a:off x="-864003" y="-3660813"/>
            <a:ext cx="13920000" cy="13920000"/>
          </a:xfrm>
          <a:prstGeom prst="ellipse">
            <a:avLst/>
          </a:prstGeom>
          <a:noFill/>
          <a:ln w="28575">
            <a:solidFill>
              <a:schemeClr val="bg1">
                <a:lumMod val="85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2" name="Ellipse 41">
            <a:extLst>
              <a:ext uri="{FF2B5EF4-FFF2-40B4-BE49-F238E27FC236}">
                <a16:creationId xmlns:a16="http://schemas.microsoft.com/office/drawing/2014/main" xmlns="" id="{F4C87ABD-EB96-089F-6AF2-D90587C6419A}"/>
              </a:ext>
            </a:extLst>
          </p:cNvPr>
          <p:cNvSpPr/>
          <p:nvPr/>
        </p:nvSpPr>
        <p:spPr>
          <a:xfrm rot="21045300">
            <a:off x="-2304001" y="-4420464"/>
            <a:ext cx="16800000" cy="16800000"/>
          </a:xfrm>
          <a:prstGeom prst="ellipse">
            <a:avLst/>
          </a:prstGeom>
          <a:noFill/>
          <a:ln w="76200">
            <a:solidFill>
              <a:schemeClr val="accent1">
                <a:lumMod val="40000"/>
                <a:lumOff val="60000"/>
              </a:schemeClr>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43" name="Google Shape;298;p30">
            <a:extLst>
              <a:ext uri="{FF2B5EF4-FFF2-40B4-BE49-F238E27FC236}">
                <a16:creationId xmlns:a16="http://schemas.microsoft.com/office/drawing/2014/main" xmlns="" id="{F3D82370-CE7D-827D-8F02-9AA186F14D13}"/>
              </a:ext>
            </a:extLst>
          </p:cNvPr>
          <p:cNvGrpSpPr/>
          <p:nvPr/>
        </p:nvGrpSpPr>
        <p:grpSpPr>
          <a:xfrm rot="14653837">
            <a:off x="-1487139" y="6239547"/>
            <a:ext cx="1571516" cy="1462255"/>
            <a:chOff x="827350" y="3629733"/>
            <a:chExt cx="1431600" cy="1332067"/>
          </a:xfrm>
        </p:grpSpPr>
        <p:sp>
          <p:nvSpPr>
            <p:cNvPr id="44" name="Google Shape;299;p30">
              <a:extLst>
                <a:ext uri="{FF2B5EF4-FFF2-40B4-BE49-F238E27FC236}">
                  <a16:creationId xmlns:a16="http://schemas.microsoft.com/office/drawing/2014/main" xmlns="" id="{BEB11267-4FBA-B564-6C4D-3E6A688F9EBB}"/>
                </a:ext>
              </a:extLst>
            </p:cNvPr>
            <p:cNvSpPr/>
            <p:nvPr/>
          </p:nvSpPr>
          <p:spPr>
            <a:xfrm>
              <a:off x="827350" y="3629733"/>
              <a:ext cx="778157" cy="1291383"/>
            </a:xfrm>
            <a:custGeom>
              <a:avLst/>
              <a:gdLst/>
              <a:ahLst/>
              <a:cxnLst/>
              <a:rect l="l" t="t" r="r" b="b"/>
              <a:pathLst>
                <a:path w="13752" h="22822" extrusionOk="0">
                  <a:moveTo>
                    <a:pt x="7495" y="1"/>
                  </a:moveTo>
                  <a:lnTo>
                    <a:pt x="0" y="11105"/>
                  </a:lnTo>
                  <a:lnTo>
                    <a:pt x="6241" y="22822"/>
                  </a:lnTo>
                  <a:lnTo>
                    <a:pt x="13751" y="11702"/>
                  </a:lnTo>
                  <a:lnTo>
                    <a:pt x="7495" y="1"/>
                  </a:lnTo>
                  <a:close/>
                </a:path>
              </a:pathLst>
            </a:custGeom>
            <a:gradFill>
              <a:gsLst>
                <a:gs pos="0">
                  <a:schemeClr val="dk2"/>
                </a:gs>
                <a:gs pos="100000">
                  <a:schemeClr val="dk1"/>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5" name="Google Shape;300;p30">
              <a:extLst>
                <a:ext uri="{FF2B5EF4-FFF2-40B4-BE49-F238E27FC236}">
                  <a16:creationId xmlns:a16="http://schemas.microsoft.com/office/drawing/2014/main" xmlns="" id="{336F1354-EEDE-E5D0-26F2-0B4A0AC8720C}"/>
                </a:ext>
              </a:extLst>
            </p:cNvPr>
            <p:cNvSpPr/>
            <p:nvPr/>
          </p:nvSpPr>
          <p:spPr>
            <a:xfrm>
              <a:off x="1180440" y="4291834"/>
              <a:ext cx="1078510" cy="669966"/>
            </a:xfrm>
            <a:custGeom>
              <a:avLst/>
              <a:gdLst/>
              <a:ahLst/>
              <a:cxnLst/>
              <a:rect l="l" t="t" r="r" b="b"/>
              <a:pathLst>
                <a:path w="19060" h="11840" extrusionOk="0">
                  <a:moveTo>
                    <a:pt x="7511" y="1"/>
                  </a:moveTo>
                  <a:lnTo>
                    <a:pt x="19059" y="720"/>
                  </a:lnTo>
                  <a:lnTo>
                    <a:pt x="11564" y="11840"/>
                  </a:lnTo>
                  <a:lnTo>
                    <a:pt x="1" y="11121"/>
                  </a:lnTo>
                  <a:close/>
                </a:path>
              </a:pathLst>
            </a:custGeom>
            <a:gradFill>
              <a:gsLst>
                <a:gs pos="0">
                  <a:schemeClr val="accent1"/>
                </a:gs>
                <a:gs pos="100000">
                  <a:schemeClr val="lt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6" name="Google Shape;301;p30">
              <a:extLst>
                <a:ext uri="{FF2B5EF4-FFF2-40B4-BE49-F238E27FC236}">
                  <a16:creationId xmlns:a16="http://schemas.microsoft.com/office/drawing/2014/main" xmlns="" id="{ED8D4AC2-0479-03C3-9C78-9FA56DDAF17F}"/>
                </a:ext>
              </a:extLst>
            </p:cNvPr>
            <p:cNvSpPr/>
            <p:nvPr/>
          </p:nvSpPr>
          <p:spPr>
            <a:xfrm>
              <a:off x="1251454" y="3629733"/>
              <a:ext cx="1007496" cy="702842"/>
            </a:xfrm>
            <a:custGeom>
              <a:avLst/>
              <a:gdLst/>
              <a:ahLst/>
              <a:cxnLst/>
              <a:rect l="l" t="t" r="r" b="b"/>
              <a:pathLst>
                <a:path w="17805" h="12421" extrusionOk="0">
                  <a:moveTo>
                    <a:pt x="0" y="1"/>
                  </a:moveTo>
                  <a:lnTo>
                    <a:pt x="11564" y="704"/>
                  </a:lnTo>
                  <a:lnTo>
                    <a:pt x="17804" y="12421"/>
                  </a:lnTo>
                  <a:lnTo>
                    <a:pt x="6256" y="11702"/>
                  </a:lnTo>
                  <a:close/>
                </a:path>
              </a:pathLst>
            </a:custGeom>
            <a:gradFill>
              <a:gsLst>
                <a:gs pos="0">
                  <a:schemeClr val="lt2"/>
                </a:gs>
                <a:gs pos="100000">
                  <a:schemeClr val="dk2"/>
                </a:gs>
              </a:gsLst>
              <a:lin ang="5400012"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48" name="Ellipse 47">
            <a:extLst>
              <a:ext uri="{FF2B5EF4-FFF2-40B4-BE49-F238E27FC236}">
                <a16:creationId xmlns:a16="http://schemas.microsoft.com/office/drawing/2014/main" xmlns="" id="{8DA87C8F-DE2C-AF0C-0CE3-067FD7CDABA8}"/>
              </a:ext>
            </a:extLst>
          </p:cNvPr>
          <p:cNvSpPr/>
          <p:nvPr/>
        </p:nvSpPr>
        <p:spPr>
          <a:xfrm rot="14874605">
            <a:off x="-5225598" y="-7291323"/>
            <a:ext cx="22643191" cy="21607128"/>
          </a:xfrm>
          <a:prstGeom prst="ellipse">
            <a:avLst/>
          </a:prstGeom>
          <a:noFill/>
          <a:ln w="44450">
            <a:solidFill>
              <a:schemeClr val="accent1">
                <a:lumMod val="60000"/>
                <a:lumOff val="4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sp>
        <p:nvSpPr>
          <p:cNvPr id="49" name="Ellipse 48">
            <a:extLst>
              <a:ext uri="{FF2B5EF4-FFF2-40B4-BE49-F238E27FC236}">
                <a16:creationId xmlns:a16="http://schemas.microsoft.com/office/drawing/2014/main" xmlns="" id="{3D5A00F4-587F-DD88-15DE-69AA03FEC8BC}"/>
              </a:ext>
            </a:extLst>
          </p:cNvPr>
          <p:cNvSpPr/>
          <p:nvPr/>
        </p:nvSpPr>
        <p:spPr>
          <a:xfrm rot="7230913">
            <a:off x="-1465314" y="-4026738"/>
            <a:ext cx="15284155" cy="14864897"/>
          </a:xfrm>
          <a:prstGeom prst="ellipse">
            <a:avLst/>
          </a:prstGeom>
          <a:noFill/>
          <a:ln w="44450">
            <a:solidFill>
              <a:schemeClr val="bg1"/>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fr-FR" sz="1867" b="0" i="0" u="none" strike="noStrike" kern="0" cap="none" spc="0" normalizeH="0" baseline="0" noProof="0">
              <a:ln>
                <a:noFill/>
              </a:ln>
              <a:solidFill>
                <a:srgbClr val="FFFFFF"/>
              </a:solidFill>
              <a:effectLst/>
              <a:uLnTx/>
              <a:uFillTx/>
              <a:latin typeface="Arial"/>
              <a:ea typeface="+mn-ea"/>
              <a:cs typeface="+mn-cs"/>
              <a:sym typeface="Arial"/>
            </a:endParaRPr>
          </a:p>
        </p:txBody>
      </p:sp>
      <p:grpSp>
        <p:nvGrpSpPr>
          <p:cNvPr id="50" name="Google Shape;291;p30">
            <a:extLst>
              <a:ext uri="{FF2B5EF4-FFF2-40B4-BE49-F238E27FC236}">
                <a16:creationId xmlns:a16="http://schemas.microsoft.com/office/drawing/2014/main" xmlns="" id="{098DBF79-8A0E-EBF3-30B5-063347F41F4D}"/>
              </a:ext>
            </a:extLst>
          </p:cNvPr>
          <p:cNvGrpSpPr/>
          <p:nvPr/>
        </p:nvGrpSpPr>
        <p:grpSpPr>
          <a:xfrm>
            <a:off x="13863100" y="7996148"/>
            <a:ext cx="384801" cy="1462257"/>
            <a:chOff x="1006700" y="2603975"/>
            <a:chExt cx="55450" cy="210700"/>
          </a:xfrm>
        </p:grpSpPr>
        <p:sp>
          <p:nvSpPr>
            <p:cNvPr id="51" name="Google Shape;292;p30">
              <a:extLst>
                <a:ext uri="{FF2B5EF4-FFF2-40B4-BE49-F238E27FC236}">
                  <a16:creationId xmlns:a16="http://schemas.microsoft.com/office/drawing/2014/main" xmlns="" id="{975875AD-6843-E412-A522-D5E11694DCFE}"/>
                </a:ext>
              </a:extLst>
            </p:cNvPr>
            <p:cNvSpPr/>
            <p:nvPr/>
          </p:nvSpPr>
          <p:spPr>
            <a:xfrm>
              <a:off x="1006700" y="262997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2" name="Google Shape;293;p30">
              <a:extLst>
                <a:ext uri="{FF2B5EF4-FFF2-40B4-BE49-F238E27FC236}">
                  <a16:creationId xmlns:a16="http://schemas.microsoft.com/office/drawing/2014/main" xmlns="" id="{9EABD952-55F8-A57A-E212-7CA07C8C544B}"/>
                </a:ext>
              </a:extLst>
            </p:cNvPr>
            <p:cNvSpPr/>
            <p:nvPr/>
          </p:nvSpPr>
          <p:spPr>
            <a:xfrm>
              <a:off x="1032700" y="260397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3" name="Google Shape;294;p30">
              <a:extLst>
                <a:ext uri="{FF2B5EF4-FFF2-40B4-BE49-F238E27FC236}">
                  <a16:creationId xmlns:a16="http://schemas.microsoft.com/office/drawing/2014/main" xmlns="" id="{6960C413-5BE6-F08C-49A3-5BA285314ED4}"/>
                </a:ext>
              </a:extLst>
            </p:cNvPr>
            <p:cNvSpPr/>
            <p:nvPr/>
          </p:nvSpPr>
          <p:spPr>
            <a:xfrm>
              <a:off x="1006700" y="2707200"/>
              <a:ext cx="55450" cy="3850"/>
            </a:xfrm>
            <a:custGeom>
              <a:avLst/>
              <a:gdLst/>
              <a:ahLst/>
              <a:cxnLst/>
              <a:rect l="l" t="t" r="r" b="b"/>
              <a:pathLst>
                <a:path w="2218" h="154" extrusionOk="0">
                  <a:moveTo>
                    <a:pt x="0" y="1"/>
                  </a:moveTo>
                  <a:lnTo>
                    <a:pt x="0" y="154"/>
                  </a:lnTo>
                  <a:lnTo>
                    <a:pt x="2218" y="154"/>
                  </a:lnTo>
                  <a:lnTo>
                    <a:pt x="221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4" name="Google Shape;295;p30">
              <a:extLst>
                <a:ext uri="{FF2B5EF4-FFF2-40B4-BE49-F238E27FC236}">
                  <a16:creationId xmlns:a16="http://schemas.microsoft.com/office/drawing/2014/main" xmlns="" id="{C893E36F-B323-ED65-4417-7DAB676A7F97}"/>
                </a:ext>
              </a:extLst>
            </p:cNvPr>
            <p:cNvSpPr/>
            <p:nvPr/>
          </p:nvSpPr>
          <p:spPr>
            <a:xfrm>
              <a:off x="1032700" y="2681600"/>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5" name="Google Shape;296;p30">
              <a:extLst>
                <a:ext uri="{FF2B5EF4-FFF2-40B4-BE49-F238E27FC236}">
                  <a16:creationId xmlns:a16="http://schemas.microsoft.com/office/drawing/2014/main" xmlns="" id="{E81C4BD0-B342-48A1-2600-AE0A38CB7439}"/>
                </a:ext>
              </a:extLst>
            </p:cNvPr>
            <p:cNvSpPr/>
            <p:nvPr/>
          </p:nvSpPr>
          <p:spPr>
            <a:xfrm>
              <a:off x="1006700" y="2785225"/>
              <a:ext cx="55450" cy="3850"/>
            </a:xfrm>
            <a:custGeom>
              <a:avLst/>
              <a:gdLst/>
              <a:ahLst/>
              <a:cxnLst/>
              <a:rect l="l" t="t" r="r" b="b"/>
              <a:pathLst>
                <a:path w="2218" h="154" extrusionOk="0">
                  <a:moveTo>
                    <a:pt x="0" y="0"/>
                  </a:moveTo>
                  <a:lnTo>
                    <a:pt x="0" y="153"/>
                  </a:lnTo>
                  <a:lnTo>
                    <a:pt x="2218" y="153"/>
                  </a:lnTo>
                  <a:lnTo>
                    <a:pt x="2218"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56" name="Google Shape;297;p30">
              <a:extLst>
                <a:ext uri="{FF2B5EF4-FFF2-40B4-BE49-F238E27FC236}">
                  <a16:creationId xmlns:a16="http://schemas.microsoft.com/office/drawing/2014/main" xmlns="" id="{74529EFA-CFDB-5206-6C4A-C6E2C887E3A3}"/>
                </a:ext>
              </a:extLst>
            </p:cNvPr>
            <p:cNvSpPr/>
            <p:nvPr/>
          </p:nvSpPr>
          <p:spPr>
            <a:xfrm>
              <a:off x="1032700" y="2759225"/>
              <a:ext cx="3850" cy="55450"/>
            </a:xfrm>
            <a:custGeom>
              <a:avLst/>
              <a:gdLst/>
              <a:ahLst/>
              <a:cxnLst/>
              <a:rect l="l" t="t" r="r" b="b"/>
              <a:pathLst>
                <a:path w="154" h="2218" extrusionOk="0">
                  <a:moveTo>
                    <a:pt x="0" y="0"/>
                  </a:moveTo>
                  <a:lnTo>
                    <a:pt x="0" y="2218"/>
                  </a:lnTo>
                  <a:lnTo>
                    <a:pt x="153" y="2218"/>
                  </a:lnTo>
                  <a:lnTo>
                    <a:pt x="153"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47" name="TextBox 46">
            <a:extLst>
              <a:ext uri="{FF2B5EF4-FFF2-40B4-BE49-F238E27FC236}">
                <a16:creationId xmlns:a16="http://schemas.microsoft.com/office/drawing/2014/main" xmlns="" id="{F9FEB49F-C528-4611-AB19-D642F4AABFE9}"/>
              </a:ext>
            </a:extLst>
          </p:cNvPr>
          <p:cNvSpPr txBox="1"/>
          <p:nvPr/>
        </p:nvSpPr>
        <p:spPr>
          <a:xfrm>
            <a:off x="5436127" y="2735248"/>
            <a:ext cx="5069138" cy="3298275"/>
          </a:xfrm>
          <a:prstGeom prst="rect">
            <a:avLst/>
          </a:prstGeom>
          <a:noFill/>
        </p:spPr>
        <p:txBody>
          <a:bodyPr wrap="square">
            <a:spAutoFit/>
          </a:bodyPr>
          <a:lstStyle/>
          <a:p>
            <a:pPr algn="r" rtl="1">
              <a:lnSpc>
                <a:spcPct val="107000"/>
              </a:lnSpc>
              <a:spcAft>
                <a:spcPts val="800"/>
              </a:spcAft>
            </a:pPr>
            <a:r>
              <a:rPr lang="ar-SA"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في ختام هذا العمل، نقف لحظة تأمل وامتنان</a:t>
            </a:r>
            <a:r>
              <a:rPr lang="en-US"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a:t>
            </a:r>
            <a:br>
              <a:rPr lang="en-US"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br>
            <a:r>
              <a:rPr lang="ar-SA"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لقد كانت هذه التجربة أكثر من مجرد مشروع أكاديمي، بل كانت رحلة معرفية وإنسانية خضناها بشغف، واجهنا خلالها تحديات فكرية وتقنية، وسعينا بكل ما أوتينا من جهد وإرادة لتقديم عمل يليق بثقة أساتذتنا، ودعم أهلنا، وتعاون زملائنا</a:t>
            </a:r>
            <a:r>
              <a:rPr lang="en-US"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a:t>
            </a:r>
            <a:endParaRPr lang="en-US" sz="11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gn="r" rtl="1">
              <a:lnSpc>
                <a:spcPct val="107000"/>
              </a:lnSpc>
              <a:spcAft>
                <a:spcPts val="800"/>
              </a:spcAft>
            </a:pPr>
            <a:r>
              <a:rPr lang="ar-SA"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لقد تعلّمنا أن الإنجاز لا يولد من الفكرة وحدها، بل من الإيمان بها، والسعي المستمر نحو تحقيقها، والقدرة على تحويل النظرية إلى واقع، والخطط إلى خطوات ملموسة</a:t>
            </a:r>
            <a:r>
              <a:rPr lang="en-US"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a:t>
            </a:r>
            <a:endParaRPr lang="en-US" sz="11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gn="r" rtl="1">
              <a:lnSpc>
                <a:spcPct val="107000"/>
              </a:lnSpc>
              <a:spcAft>
                <a:spcPts val="800"/>
              </a:spcAft>
            </a:pPr>
            <a:r>
              <a:rPr lang="ar-SA"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نشكر كل من كان له أثر في هذا الطريق، ولو بكلمة تشجيع أو دعاء صادق. ونعد أن يكون هذا المشروع خطوة أولى في مسيرة علمية ومهنية نطمح أن تكون مليئة بالعطاء، والابتكار، والمسؤولية</a:t>
            </a:r>
            <a:r>
              <a:rPr lang="en-US"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a:t>
            </a:r>
            <a:endParaRPr lang="en-US" sz="11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a:p>
            <a:pPr algn="r" rtl="1">
              <a:lnSpc>
                <a:spcPct val="107000"/>
              </a:lnSpc>
              <a:spcAft>
                <a:spcPts val="800"/>
              </a:spcAft>
            </a:pPr>
            <a:r>
              <a:rPr lang="ar-SA"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وإلى كل من يقرأ هذه الصفحات</a:t>
            </a:r>
            <a:r>
              <a:rPr lang="en-US"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a:t>
            </a:r>
            <a:br>
              <a:rPr lang="en-US" sz="1600"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br>
            <a:r>
              <a:rPr lang="ar-SA" sz="1600" b="1"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آمنوا بأفكاركم، واعملوا من أجلها، فربما تكون نواة لتغييرٍ حقيقي</a:t>
            </a:r>
            <a:r>
              <a:rPr lang="en-US" sz="1600" b="1" dirty="0">
                <a:solidFill>
                  <a:schemeClr val="bg1"/>
                </a:solidFill>
                <a:latin typeface="Sakkal Majalla" panose="02000000000000000000" pitchFamily="2" charset="-78"/>
                <a:ea typeface="Times New Roman" panose="02020603050405020304" pitchFamily="18" charset="0"/>
                <a:cs typeface="Sakkal Majalla" panose="02000000000000000000" pitchFamily="2" charset="-78"/>
              </a:rPr>
              <a:t>.</a:t>
            </a:r>
            <a:endParaRPr lang="en-US" sz="1100" dirty="0">
              <a:solidFill>
                <a:schemeClr val="bg1"/>
              </a:solidFill>
              <a:latin typeface="Sakkal Majalla" panose="02000000000000000000" pitchFamily="2" charset="-78"/>
              <a:ea typeface="Calibri" panose="020F0502020204030204" pitchFamily="34" charset="0"/>
              <a:cs typeface="Sakkal Majalla" panose="02000000000000000000" pitchFamily="2" charset="-78"/>
            </a:endParaRPr>
          </a:p>
        </p:txBody>
      </p:sp>
      <mc:AlternateContent xmlns:mc="http://schemas.openxmlformats.org/markup-compatibility/2006">
        <mc:Choice xmlns:am3d="http://schemas.microsoft.com/office/drawing/2017/model3d" xmlns="" Requires="am3d">
          <p:graphicFrame>
            <p:nvGraphicFramePr>
              <p:cNvPr id="2" name="3D Model 1">
                <a:extLst>
                  <a:ext uri="{FF2B5EF4-FFF2-40B4-BE49-F238E27FC236}">
                    <a16:creationId xmlns:a16="http://schemas.microsoft.com/office/drawing/2014/main" id="{3FC1EAE0-4189-4FC9-AE99-D81AEB1CCEE8}"/>
                  </a:ext>
                </a:extLst>
              </p:cNvPr>
              <p:cNvGraphicFramePr>
                <a:graphicFrameLocks noChangeAspect="1"/>
              </p:cNvGraphicFramePr>
              <p:nvPr/>
            </p:nvGraphicFramePr>
            <p:xfrm>
              <a:off x="2086582" y="1892863"/>
              <a:ext cx="2797453" cy="2497733"/>
            </p:xfrm>
            <a:graphic>
              <a:graphicData uri="http://schemas.microsoft.com/office/drawing/2017/model3d">
                <am3d:model3d r:embed="rId7">
                  <am3d:spPr>
                    <a:xfrm>
                      <a:off x="0" y="0"/>
                      <a:ext cx="2797453" cy="2497733"/>
                    </a:xfrm>
                    <a:prstGeom prst="rect">
                      <a:avLst/>
                    </a:prstGeom>
                  </am3d:spPr>
                  <am3d:camera>
                    <am3d:pos x="0" y="0" z="70842890"/>
                    <am3d:up dx="0" dy="36000000" dz="0"/>
                    <am3d:lookAt x="0" y="0" z="0"/>
                    <am3d:perspective fov="2700000"/>
                  </am3d:camera>
                  <am3d:trans>
                    <am3d:meterPerModelUnit n="2000" d="1000000"/>
                    <am3d:preTrans dx="0" dy="0" dz="-9253988"/>
                    <am3d:scale>
                      <am3d:sx n="1000000" d="1000000"/>
                      <am3d:sy n="1000000" d="1000000"/>
                      <am3d:sz n="1000000" d="1000000"/>
                    </am3d:scale>
                    <am3d:rot ay="1520710"/>
                    <am3d:postTrans dx="0" dy="0" dz="0"/>
                  </am3d:trans>
                  <am3d:raster rName="Office3DRenderer" rVer="16.0.8326">
                    <am3d:blip r:embed="rId8"/>
                  </am3d:raster>
                  <am3d:objViewport viewportSz="40957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xmlns="" id="{3FC1EAE0-4189-4FC9-AE99-D81AEB1CCEE8}"/>
                  </a:ext>
                </a:extLst>
              </p:cNvPr>
              <p:cNvPicPr>
                <a:picLocks noGrp="1" noRot="1" noChangeAspect="1" noMove="1" noResize="1" noEditPoints="1" noAdjustHandles="1" noChangeArrowheads="1" noChangeShapeType="1" noCrop="1"/>
              </p:cNvPicPr>
              <p:nvPr/>
            </p:nvPicPr>
            <p:blipFill>
              <a:blip r:embed="rId9"/>
              <a:stretch>
                <a:fillRect/>
              </a:stretch>
            </p:blipFill>
            <p:spPr>
              <a:xfrm>
                <a:off x="2086582" y="1892863"/>
                <a:ext cx="2797453" cy="2497733"/>
              </a:xfrm>
              <a:prstGeom prst="rect">
                <a:avLst/>
              </a:prstGeom>
            </p:spPr>
          </p:pic>
        </mc:Fallback>
      </mc:AlternateContent>
    </p:spTree>
    <p:extLst>
      <p:ext uri="{BB962C8B-B14F-4D97-AF65-F5344CB8AC3E}">
        <p14:creationId xmlns:p14="http://schemas.microsoft.com/office/powerpoint/2010/main" val="395692359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wipe(left)">
                                      <p:cBhvr>
                                        <p:cTn id="7" dur="500"/>
                                        <p:tgtEl>
                                          <p:spTgt spid="37"/>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animEffect transition="in" filter="barn(inVertical)">
                                      <p:cBhvr>
                                        <p:cTn id="13"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yber-Futuristic AI Technology Thesis Defense by Slidesgo">
  <a:themeElements>
    <a:clrScheme name="Simple Light">
      <a:dk1>
        <a:srgbClr val="031126"/>
      </a:dk1>
      <a:lt1>
        <a:srgbClr val="FFFFFF"/>
      </a:lt1>
      <a:dk2>
        <a:srgbClr val="10355F"/>
      </a:dk2>
      <a:lt2>
        <a:srgbClr val="3B8794"/>
      </a:lt2>
      <a:accent1>
        <a:srgbClr val="51AFDB"/>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1811</TotalTime>
  <Words>2799</Words>
  <Application>Microsoft Office PowerPoint</Application>
  <PresentationFormat>Widescreen</PresentationFormat>
  <Paragraphs>499</Paragraphs>
  <Slides>47</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47</vt:i4>
      </vt:variant>
    </vt:vector>
  </HeadingPairs>
  <TitlesOfParts>
    <vt:vector size="57" baseType="lpstr">
      <vt:lpstr>Arial</vt:lpstr>
      <vt:lpstr>Audiowide</vt:lpstr>
      <vt:lpstr>Calibri</vt:lpstr>
      <vt:lpstr>Calibri Light</vt:lpstr>
      <vt:lpstr>Karla</vt:lpstr>
      <vt:lpstr>Sakkal Majalla</vt:lpstr>
      <vt:lpstr>Symbol</vt:lpstr>
      <vt:lpstr>Times New Roman</vt:lpstr>
      <vt:lpstr>Office Theme</vt:lpstr>
      <vt:lpstr>Cyber-Futuristic AI Technology Thesis Defense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Microsoft account</cp:lastModifiedBy>
  <cp:revision>59</cp:revision>
  <dcterms:created xsi:type="dcterms:W3CDTF">2025-06-29T15:03:44Z</dcterms:created>
  <dcterms:modified xsi:type="dcterms:W3CDTF">2026-01-27T14:19:14Z</dcterms:modified>
</cp:coreProperties>
</file>