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76" r:id="rId2"/>
    <p:sldId id="286" r:id="rId3"/>
    <p:sldId id="257" r:id="rId4"/>
    <p:sldId id="264" r:id="rId5"/>
    <p:sldId id="266" r:id="rId6"/>
    <p:sldId id="265" r:id="rId7"/>
    <p:sldId id="256" r:id="rId8"/>
    <p:sldId id="267" r:id="rId9"/>
    <p:sldId id="259" r:id="rId10"/>
    <p:sldId id="261" r:id="rId11"/>
    <p:sldId id="279" r:id="rId12"/>
    <p:sldId id="277" r:id="rId13"/>
    <p:sldId id="278" r:id="rId14"/>
    <p:sldId id="283" r:id="rId15"/>
    <p:sldId id="284" r:id="rId16"/>
    <p:sldId id="285" r:id="rId17"/>
    <p:sldId id="262" r:id="rId18"/>
    <p:sldId id="287" r:id="rId19"/>
    <p:sldId id="288" r:id="rId20"/>
    <p:sldId id="28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EF17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36" autoAdjust="0"/>
    <p:restoredTop sz="91398" autoAdjust="0"/>
  </p:normalViewPr>
  <p:slideViewPr>
    <p:cSldViewPr>
      <p:cViewPr>
        <p:scale>
          <a:sx n="64" d="100"/>
          <a:sy n="64" d="100"/>
        </p:scale>
        <p:origin x="-3036" y="-12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7EA220-1520-4B7A-A3D4-DEB3BE216828}" type="datetimeFigureOut">
              <a:rPr lang="en-US" smtClean="0"/>
              <a:pPr/>
              <a:t>5/23/2016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981C2E-C258-4B4C-8A08-F05E83FBA482}" type="slidenum">
              <a:rPr lang="en-US" smtClean="0"/>
              <a:pPr/>
              <a:t>‹#›</a:t>
            </a:fld>
            <a:endParaRPr lang="en-US"/>
          </a:p>
        </p:txBody>
      </p:sp>
    </p:spTree>
    <p:extLst>
      <p:ext uri="{BB962C8B-B14F-4D97-AF65-F5344CB8AC3E}">
        <p14:creationId xmlns:p14="http://schemas.microsoft.com/office/powerpoint/2010/main" val="1661878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6981C2E-C258-4B4C-8A08-F05E83FBA482}"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6981C2E-C258-4B4C-8A08-F05E83FBA482}"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89</a:t>
            </a:r>
            <a:endParaRPr lang="en-US" dirty="0"/>
          </a:p>
        </p:txBody>
      </p:sp>
      <p:sp>
        <p:nvSpPr>
          <p:cNvPr id="4" name="Slide Number Placeholder 3"/>
          <p:cNvSpPr>
            <a:spLocks noGrp="1"/>
          </p:cNvSpPr>
          <p:nvPr>
            <p:ph type="sldNum" sz="quarter" idx="10"/>
          </p:nvPr>
        </p:nvSpPr>
        <p:spPr/>
        <p:txBody>
          <a:bodyPr/>
          <a:lstStyle/>
          <a:p>
            <a:fld id="{E6981C2E-C258-4B4C-8A08-F05E83FBA48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6981C2E-C258-4B4C-8A08-F05E83FBA482}"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6981C2E-C258-4B4C-8A08-F05E83FBA482}"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6981C2E-C258-4B4C-8A08-F05E83FBA482}"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6981C2E-C258-4B4C-8A08-F05E83FBA482}"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CC611F-FEC6-486D-95AC-81B78CE8910F}" type="datetimeFigureOut">
              <a:rPr lang="en-US" smtClean="0"/>
              <a:pPr/>
              <a:t>5/23/2016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5835BA-7CC8-4856-8D89-E5AB4B494F1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CC611F-FEC6-486D-95AC-81B78CE8910F}" type="datetimeFigureOut">
              <a:rPr lang="en-US" smtClean="0"/>
              <a:pPr/>
              <a:t>5/23/2016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5835BA-7CC8-4856-8D89-E5AB4B494F1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CC611F-FEC6-486D-95AC-81B78CE8910F}" type="datetimeFigureOut">
              <a:rPr lang="en-US" smtClean="0"/>
              <a:pPr/>
              <a:t>5/23/2016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5835BA-7CC8-4856-8D89-E5AB4B494F1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CC611F-FEC6-486D-95AC-81B78CE8910F}" type="datetimeFigureOut">
              <a:rPr lang="en-US" smtClean="0"/>
              <a:pPr/>
              <a:t>5/23/2016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5835BA-7CC8-4856-8D89-E5AB4B494F1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CC611F-FEC6-486D-95AC-81B78CE8910F}" type="datetimeFigureOut">
              <a:rPr lang="en-US" smtClean="0"/>
              <a:pPr/>
              <a:t>5/23/2016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5835BA-7CC8-4856-8D89-E5AB4B494F1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CC611F-FEC6-486D-95AC-81B78CE8910F}" type="datetimeFigureOut">
              <a:rPr lang="en-US" smtClean="0"/>
              <a:pPr/>
              <a:t>5/23/2016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5835BA-7CC8-4856-8D89-E5AB4B494F1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CC611F-FEC6-486D-95AC-81B78CE8910F}" type="datetimeFigureOut">
              <a:rPr lang="en-US" smtClean="0"/>
              <a:pPr/>
              <a:t>5/23/2016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5835BA-7CC8-4856-8D89-E5AB4B494F1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CC611F-FEC6-486D-95AC-81B78CE8910F}" type="datetimeFigureOut">
              <a:rPr lang="en-US" smtClean="0"/>
              <a:pPr/>
              <a:t>5/23/2016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5835BA-7CC8-4856-8D89-E5AB4B494F1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CC611F-FEC6-486D-95AC-81B78CE8910F}" type="datetimeFigureOut">
              <a:rPr lang="en-US" smtClean="0"/>
              <a:pPr/>
              <a:t>5/23/2016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5835BA-7CC8-4856-8D89-E5AB4B494F1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CC611F-FEC6-486D-95AC-81B78CE8910F}" type="datetimeFigureOut">
              <a:rPr lang="en-US" smtClean="0"/>
              <a:pPr/>
              <a:t>5/23/2016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5835BA-7CC8-4856-8D89-E5AB4B494F1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CC611F-FEC6-486D-95AC-81B78CE8910F}" type="datetimeFigureOut">
              <a:rPr lang="en-US" smtClean="0"/>
              <a:pPr/>
              <a:t>5/23/2016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5835BA-7CC8-4856-8D89-E5AB4B494F1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r="-5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CC611F-FEC6-486D-95AC-81B78CE8910F}" type="datetimeFigureOut">
              <a:rPr lang="en-US" smtClean="0"/>
              <a:pPr/>
              <a:t>5/23/2016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5835BA-7CC8-4856-8D89-E5AB4B494F1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notesSlide" Target="../notesSlides/notesSlide5.xml"/><Relationship Id="rId16"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http://www.ibdaa.ps/files/image/nnu-seal-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81000"/>
            <a:ext cx="3295650" cy="298686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76225" y="3367868"/>
            <a:ext cx="8077200" cy="461665"/>
          </a:xfrm>
          <a:prstGeom prst="rect">
            <a:avLst/>
          </a:prstGeom>
          <a:noFill/>
        </p:spPr>
        <p:txBody>
          <a:bodyPr wrap="square" rtlCol="0">
            <a:spAutoFit/>
          </a:bodyPr>
          <a:lstStyle/>
          <a:p>
            <a:pPr algn="ctr"/>
            <a:r>
              <a:rPr lang="en-US" sz="2400" b="1" dirty="0" smtClean="0"/>
              <a:t>DWDM TECHNOLOGY PALTEL TOPLOGY FOR PALESTINE </a:t>
            </a:r>
            <a:endParaRPr lang="en-US" sz="2400" b="1" dirty="0"/>
          </a:p>
        </p:txBody>
      </p:sp>
      <p:sp>
        <p:nvSpPr>
          <p:cNvPr id="3" name="TextBox 2"/>
          <p:cNvSpPr txBox="1"/>
          <p:nvPr/>
        </p:nvSpPr>
        <p:spPr>
          <a:xfrm>
            <a:off x="1914525" y="4114800"/>
            <a:ext cx="4800600" cy="707886"/>
          </a:xfrm>
          <a:prstGeom prst="rect">
            <a:avLst/>
          </a:prstGeom>
          <a:noFill/>
        </p:spPr>
        <p:txBody>
          <a:bodyPr wrap="square" rtlCol="0">
            <a:spAutoFit/>
          </a:bodyPr>
          <a:lstStyle/>
          <a:p>
            <a:pPr algn="ctr"/>
            <a:r>
              <a:rPr lang="en-US" sz="2000" b="1" dirty="0" smtClean="0"/>
              <a:t>Prepared by: </a:t>
            </a:r>
          </a:p>
          <a:p>
            <a:r>
              <a:rPr lang="en-US" sz="2000" b="1" dirty="0" err="1" smtClean="0"/>
              <a:t>Nermeen</a:t>
            </a:r>
            <a:r>
              <a:rPr lang="en-US" sz="2000" b="1" dirty="0" smtClean="0"/>
              <a:t> </a:t>
            </a:r>
            <a:r>
              <a:rPr lang="en-US" sz="2000" b="1" dirty="0" err="1" smtClean="0"/>
              <a:t>Saleh</a:t>
            </a:r>
            <a:r>
              <a:rPr lang="en-US" sz="2000" b="1" dirty="0"/>
              <a:t> </a:t>
            </a:r>
            <a:r>
              <a:rPr lang="en-US" sz="2000" b="1" dirty="0" smtClean="0"/>
              <a:t> ,Salma </a:t>
            </a:r>
            <a:r>
              <a:rPr lang="en-US" sz="2000" b="1" dirty="0" err="1" smtClean="0"/>
              <a:t>Soufan</a:t>
            </a:r>
            <a:r>
              <a:rPr lang="en-US" sz="2000" b="1" dirty="0" smtClean="0"/>
              <a:t> ,</a:t>
            </a:r>
            <a:r>
              <a:rPr lang="en-US" sz="2000" b="1" dirty="0" err="1" smtClean="0"/>
              <a:t>Dima</a:t>
            </a:r>
            <a:r>
              <a:rPr lang="en-US" sz="2000" b="1" dirty="0" smtClean="0"/>
              <a:t> Khalil </a:t>
            </a:r>
            <a:endParaRPr lang="en-US" sz="2000" b="1" dirty="0"/>
          </a:p>
        </p:txBody>
      </p:sp>
      <p:sp>
        <p:nvSpPr>
          <p:cNvPr id="4" name="TextBox 3"/>
          <p:cNvSpPr txBox="1"/>
          <p:nvPr/>
        </p:nvSpPr>
        <p:spPr>
          <a:xfrm>
            <a:off x="2185987" y="5101280"/>
            <a:ext cx="4257675" cy="400110"/>
          </a:xfrm>
          <a:prstGeom prst="rect">
            <a:avLst/>
          </a:prstGeom>
          <a:noFill/>
        </p:spPr>
        <p:txBody>
          <a:bodyPr wrap="square" rtlCol="0">
            <a:spAutoFit/>
          </a:bodyPr>
          <a:lstStyle/>
          <a:p>
            <a:r>
              <a:rPr lang="en-US" sz="2000" b="1" dirty="0" smtClean="0"/>
              <a:t>Under Supervision of : </a:t>
            </a:r>
            <a:r>
              <a:rPr lang="en-US" sz="2000" b="1" dirty="0" err="1" smtClean="0"/>
              <a:t>Dr.Yousef</a:t>
            </a:r>
            <a:r>
              <a:rPr lang="en-US" sz="2000" b="1" dirty="0" smtClean="0"/>
              <a:t> </a:t>
            </a:r>
            <a:r>
              <a:rPr lang="en-US" sz="2000" b="1" dirty="0" err="1" smtClean="0"/>
              <a:t>Dama</a:t>
            </a:r>
            <a:r>
              <a:rPr lang="en-US" sz="2000" b="1" dirty="0" smtClean="0"/>
              <a:t> </a:t>
            </a:r>
            <a:endParaRPr lang="en-US"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extBox 13"/>
          <p:cNvSpPr txBox="1"/>
          <p:nvPr/>
        </p:nvSpPr>
        <p:spPr>
          <a:xfrm>
            <a:off x="838200" y="3276600"/>
            <a:ext cx="4267200" cy="369332"/>
          </a:xfrm>
          <a:prstGeom prst="rect">
            <a:avLst/>
          </a:prstGeom>
          <a:noFill/>
        </p:spPr>
        <p:txBody>
          <a:bodyPr wrap="square" rtlCol="0">
            <a:spAutoFit/>
          </a:bodyPr>
          <a:lstStyle/>
          <a:p>
            <a:endParaRPr lang="en-US" dirty="0"/>
          </a:p>
        </p:txBody>
      </p:sp>
      <p:sp>
        <p:nvSpPr>
          <p:cNvPr id="15" name="TextBox 14"/>
          <p:cNvSpPr txBox="1"/>
          <p:nvPr/>
        </p:nvSpPr>
        <p:spPr>
          <a:xfrm>
            <a:off x="1143000" y="2667000"/>
            <a:ext cx="7848600" cy="1477328"/>
          </a:xfrm>
          <a:prstGeom prst="rect">
            <a:avLst/>
          </a:prstGeom>
          <a:noFill/>
        </p:spPr>
        <p:txBody>
          <a:bodyPr wrap="square" rtlCol="0">
            <a:spAutoFit/>
          </a:bodyPr>
          <a:lstStyle/>
          <a:p>
            <a:pPr algn="just"/>
            <a:r>
              <a:rPr lang="en-US" dirty="0" smtClean="0"/>
              <a:t>In a world where mobile device network additions are growing faster than the population, and machine2mchime device network additions are also growing faster than mobile device additions. The problem of bandwidth is clearly becoming highly important and requires a good solution. So not only does the network needs to grow, but it also needs to grow more cost effectively.</a:t>
            </a:r>
            <a:endParaRPr lang="en-US" dirty="0"/>
          </a:p>
        </p:txBody>
      </p:sp>
      <p:sp>
        <p:nvSpPr>
          <p:cNvPr id="17" name="Rectangle 16"/>
          <p:cNvSpPr/>
          <p:nvPr/>
        </p:nvSpPr>
        <p:spPr>
          <a:xfrm>
            <a:off x="2667000" y="5943600"/>
            <a:ext cx="609600" cy="6858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410200" y="4267200"/>
            <a:ext cx="609600" cy="23622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3352800" y="5638800"/>
            <a:ext cx="609600" cy="9906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038600" y="5105400"/>
            <a:ext cx="609600" cy="1524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724400" y="4648200"/>
            <a:ext cx="609600" cy="19812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0" y="-102307"/>
            <a:ext cx="9144000" cy="2083507"/>
            <a:chOff x="0" y="-102307"/>
            <a:chExt cx="9144000" cy="2083507"/>
          </a:xfrm>
        </p:grpSpPr>
        <p:pic>
          <p:nvPicPr>
            <p:cNvPr id="3076" name="Picture 4"/>
            <p:cNvPicPr>
              <a:picLocks noChangeAspect="1" noChangeArrowheads="1"/>
            </p:cNvPicPr>
            <p:nvPr/>
          </p:nvPicPr>
          <p:blipFill>
            <a:blip r:embed="rId2" cstate="print"/>
            <a:srcRect/>
            <a:stretch>
              <a:fillRect/>
            </a:stretch>
          </p:blipFill>
          <p:spPr bwMode="auto">
            <a:xfrm>
              <a:off x="0" y="0"/>
              <a:ext cx="9144000" cy="1981200"/>
            </a:xfrm>
            <a:prstGeom prst="rect">
              <a:avLst/>
            </a:prstGeom>
            <a:noFill/>
            <a:ln w="9525">
              <a:noFill/>
              <a:miter lim="800000"/>
              <a:headEnd/>
              <a:tailEnd/>
            </a:ln>
          </p:spPr>
        </p:pic>
        <p:sp>
          <p:nvSpPr>
            <p:cNvPr id="5" name="TextBox 4"/>
            <p:cNvSpPr txBox="1"/>
            <p:nvPr/>
          </p:nvSpPr>
          <p:spPr>
            <a:xfrm rot="18850149">
              <a:off x="1066457" y="518923"/>
              <a:ext cx="1094360" cy="461665"/>
            </a:xfrm>
            <a:prstGeom prst="rect">
              <a:avLst/>
            </a:prstGeom>
            <a:noFill/>
          </p:spPr>
          <p:txBody>
            <a:bodyPr wrap="square" rtlCol="0">
              <a:spAutoFit/>
            </a:bodyPr>
            <a:lstStyle/>
            <a:p>
              <a:r>
                <a:rPr lang="en-US" sz="2400" dirty="0" smtClean="0"/>
                <a:t>WE</a:t>
              </a:r>
              <a:endParaRPr lang="en-US" sz="2400" dirty="0"/>
            </a:p>
          </p:txBody>
        </p:sp>
        <p:sp>
          <p:nvSpPr>
            <p:cNvPr id="7" name="TextBox 6"/>
            <p:cNvSpPr txBox="1"/>
            <p:nvPr/>
          </p:nvSpPr>
          <p:spPr>
            <a:xfrm rot="18728405">
              <a:off x="2618617" y="495983"/>
              <a:ext cx="1115858" cy="461665"/>
            </a:xfrm>
            <a:prstGeom prst="rect">
              <a:avLst/>
            </a:prstGeom>
            <a:noFill/>
          </p:spPr>
          <p:txBody>
            <a:bodyPr wrap="square" rtlCol="0">
              <a:spAutoFit/>
            </a:bodyPr>
            <a:lstStyle/>
            <a:p>
              <a:r>
                <a:rPr lang="en-US" sz="2400" dirty="0" smtClean="0"/>
                <a:t>ARE</a:t>
              </a:r>
              <a:endParaRPr lang="en-US" sz="2400" dirty="0"/>
            </a:p>
          </p:txBody>
        </p:sp>
        <p:sp>
          <p:nvSpPr>
            <p:cNvPr id="8" name="TextBox 7"/>
            <p:cNvSpPr txBox="1"/>
            <p:nvPr/>
          </p:nvSpPr>
          <p:spPr>
            <a:xfrm rot="18934790">
              <a:off x="3821200" y="544647"/>
              <a:ext cx="1689168" cy="461665"/>
            </a:xfrm>
            <a:prstGeom prst="rect">
              <a:avLst/>
            </a:prstGeom>
            <a:noFill/>
          </p:spPr>
          <p:txBody>
            <a:bodyPr wrap="square" rtlCol="0">
              <a:spAutoFit/>
            </a:bodyPr>
            <a:lstStyle/>
            <a:p>
              <a:r>
                <a:rPr lang="en-US" sz="2400" dirty="0" smtClean="0"/>
                <a:t>RUNNING</a:t>
              </a:r>
              <a:endParaRPr lang="en-US" sz="2400" dirty="0"/>
            </a:p>
          </p:txBody>
        </p:sp>
        <p:sp>
          <p:nvSpPr>
            <p:cNvPr id="9" name="TextBox 8"/>
            <p:cNvSpPr txBox="1"/>
            <p:nvPr/>
          </p:nvSpPr>
          <p:spPr>
            <a:xfrm rot="18993081">
              <a:off x="5538283" y="418042"/>
              <a:ext cx="1676400" cy="738664"/>
            </a:xfrm>
            <a:prstGeom prst="rect">
              <a:avLst/>
            </a:prstGeom>
            <a:noFill/>
          </p:spPr>
          <p:txBody>
            <a:bodyPr wrap="square" rtlCol="0">
              <a:spAutoFit/>
            </a:bodyPr>
            <a:lstStyle/>
            <a:p>
              <a:r>
                <a:rPr lang="en-US" sz="2400" dirty="0" smtClean="0"/>
                <a:t>OUT OF</a:t>
              </a:r>
            </a:p>
            <a:p>
              <a:endParaRPr lang="en-US" dirty="0"/>
            </a:p>
          </p:txBody>
        </p:sp>
        <p:sp>
          <p:nvSpPr>
            <p:cNvPr id="11" name="TextBox 10"/>
            <p:cNvSpPr txBox="1"/>
            <p:nvPr/>
          </p:nvSpPr>
          <p:spPr>
            <a:xfrm rot="18883645">
              <a:off x="6736307" y="581260"/>
              <a:ext cx="1828800" cy="461665"/>
            </a:xfrm>
            <a:prstGeom prst="rect">
              <a:avLst/>
            </a:prstGeom>
            <a:noFill/>
          </p:spPr>
          <p:txBody>
            <a:bodyPr wrap="square" rtlCol="0">
              <a:spAutoFit/>
            </a:bodyPr>
            <a:lstStyle/>
            <a:p>
              <a:r>
                <a:rPr lang="en-US" sz="2400" dirty="0" smtClean="0"/>
                <a:t>BANDWIDTH</a:t>
              </a:r>
              <a:endParaRPr lang="en-US" sz="2400" dirty="0"/>
            </a:p>
          </p:txBody>
        </p:sp>
      </p:grpSp>
      <p:pic>
        <p:nvPicPr>
          <p:cNvPr id="3074" name="Picture 2"/>
          <p:cNvPicPr>
            <a:picLocks noChangeAspect="1" noChangeArrowheads="1"/>
          </p:cNvPicPr>
          <p:nvPr/>
        </p:nvPicPr>
        <p:blipFill>
          <a:blip r:embed="rId3" cstate="print"/>
          <a:srcRect/>
          <a:stretch>
            <a:fillRect/>
          </a:stretch>
        </p:blipFill>
        <p:spPr bwMode="auto">
          <a:xfrm>
            <a:off x="76200" y="1905000"/>
            <a:ext cx="990600" cy="990600"/>
          </a:xfrm>
          <a:prstGeom prst="rect">
            <a:avLst/>
          </a:prstGeom>
          <a:noFill/>
          <a:ln w="9525">
            <a:noFill/>
            <a:miter lim="800000"/>
            <a:headEnd/>
            <a:tailEnd/>
          </a:ln>
        </p:spPr>
      </p:pic>
      <p:sp>
        <p:nvSpPr>
          <p:cNvPr id="13" name="TextBox 12"/>
          <p:cNvSpPr txBox="1"/>
          <p:nvPr/>
        </p:nvSpPr>
        <p:spPr>
          <a:xfrm>
            <a:off x="609600" y="2083713"/>
            <a:ext cx="2819400" cy="461665"/>
          </a:xfrm>
          <a:prstGeom prst="rect">
            <a:avLst/>
          </a:prstGeom>
          <a:noFill/>
        </p:spPr>
        <p:txBody>
          <a:bodyPr wrap="square" rtlCol="0">
            <a:spAutoFit/>
          </a:bodyPr>
          <a:lstStyle/>
          <a:p>
            <a:r>
              <a:rPr lang="en-US" sz="2400" dirty="0" smtClean="0">
                <a:solidFill>
                  <a:srgbClr val="00B0F0"/>
                </a:solidFill>
              </a:rPr>
              <a:t>INTRODUCTION</a:t>
            </a:r>
            <a:endParaRPr lang="en-US" sz="2400" dirty="0">
              <a:solidFill>
                <a:srgbClr val="00B0F0"/>
              </a:solidFill>
            </a:endParaRPr>
          </a:p>
        </p:txBody>
      </p:sp>
      <p:sp>
        <p:nvSpPr>
          <p:cNvPr id="19" name="TextBox 18"/>
          <p:cNvSpPr txBox="1"/>
          <p:nvPr/>
        </p:nvSpPr>
        <p:spPr>
          <a:xfrm>
            <a:off x="8162769" y="6324600"/>
            <a:ext cx="685800" cy="369332"/>
          </a:xfrm>
          <a:prstGeom prst="rect">
            <a:avLst/>
          </a:prstGeom>
          <a:noFill/>
        </p:spPr>
        <p:txBody>
          <a:bodyPr wrap="square" rtlCol="0">
            <a:spAutoFit/>
          </a:bodyPr>
          <a:lstStyle/>
          <a:p>
            <a:r>
              <a:rPr lang="en-US" dirty="0" smtClean="0"/>
              <a:t>8</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heckerboard(down)">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 calcmode="lin" valueType="num">
                                      <p:cBhvr additive="base">
                                        <p:cTn id="12" dur="500" fill="hold"/>
                                        <p:tgtEl>
                                          <p:spTgt spid="3074"/>
                                        </p:tgtEl>
                                        <p:attrNameLst>
                                          <p:attrName>ppt_x</p:attrName>
                                        </p:attrNameLst>
                                      </p:cBhvr>
                                      <p:tavLst>
                                        <p:tav tm="0">
                                          <p:val>
                                            <p:strVal val="0-#ppt_w/2"/>
                                          </p:val>
                                        </p:tav>
                                        <p:tav tm="100000">
                                          <p:val>
                                            <p:strVal val="#ppt_x"/>
                                          </p:val>
                                        </p:tav>
                                      </p:tavLst>
                                    </p:anim>
                                    <p:anim calcmode="lin" valueType="num">
                                      <p:cBhvr additive="base">
                                        <p:cTn id="13" dur="500" fill="hold"/>
                                        <p:tgtEl>
                                          <p:spTgt spid="307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1+#ppt_w/2"/>
                                          </p:val>
                                        </p:tav>
                                        <p:tav tm="100000">
                                          <p:val>
                                            <p:strVal val="#ppt_x"/>
                                          </p:val>
                                        </p:tav>
                                      </p:tavLst>
                                    </p:anim>
                                    <p:anim calcmode="lin" valueType="num">
                                      <p:cBhvr additive="base">
                                        <p:cTn id="25"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slide(fromBottom)">
                                      <p:cBhvr>
                                        <p:cTn id="30" dur="2000"/>
                                        <p:tgtEl>
                                          <p:spTgt spid="17"/>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slide(fromBottom)">
                                      <p:cBhvr>
                                        <p:cTn id="33" dur="2000"/>
                                        <p:tgtEl>
                                          <p:spTgt spid="21"/>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slide(fromBottom)">
                                      <p:cBhvr>
                                        <p:cTn id="36" dur="2000"/>
                                        <p:tgtEl>
                                          <p:spTgt spid="22"/>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slide(fromBottom)">
                                      <p:cBhvr>
                                        <p:cTn id="39" dur="2000"/>
                                        <p:tgtEl>
                                          <p:spTgt spid="23"/>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slide(fromBottom)">
                                      <p:cBhvr>
                                        <p:cTn id="42"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animBg="1"/>
      <p:bldP spid="18" grpId="0" animBg="1"/>
      <p:bldP spid="21" grpId="0" animBg="1"/>
      <p:bldP spid="22" grpId="0" animBg="1"/>
      <p:bldP spid="23" grpId="0" animBg="1"/>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http://www.teejr.com/wp-content/uploads/2015/04/cost1.jpg"/>
          <p:cNvPicPr>
            <a:picLocks noChangeAspect="1" noChangeArrowheads="1"/>
          </p:cNvPicPr>
          <p:nvPr/>
        </p:nvPicPr>
        <p:blipFill>
          <a:blip r:embed="rId3" cstate="print"/>
          <a:srcRect/>
          <a:stretch>
            <a:fillRect/>
          </a:stretch>
        </p:blipFill>
        <p:spPr bwMode="auto">
          <a:xfrm>
            <a:off x="4572000" y="0"/>
            <a:ext cx="4572000" cy="6858000"/>
          </a:xfrm>
          <a:prstGeom prst="rect">
            <a:avLst/>
          </a:prstGeom>
          <a:noFill/>
        </p:spPr>
      </p:pic>
      <p:pic>
        <p:nvPicPr>
          <p:cNvPr id="5" name="Picture 2"/>
          <p:cNvPicPr>
            <a:picLocks noChangeAspect="1" noChangeArrowheads="1"/>
          </p:cNvPicPr>
          <p:nvPr/>
        </p:nvPicPr>
        <p:blipFill>
          <a:blip r:embed="rId4" cstate="print"/>
          <a:srcRect/>
          <a:stretch>
            <a:fillRect/>
          </a:stretch>
        </p:blipFill>
        <p:spPr bwMode="auto">
          <a:xfrm>
            <a:off x="76200" y="152400"/>
            <a:ext cx="990600" cy="990600"/>
          </a:xfrm>
          <a:prstGeom prst="rect">
            <a:avLst/>
          </a:prstGeom>
          <a:noFill/>
          <a:ln w="9525">
            <a:noFill/>
            <a:miter lim="800000"/>
            <a:headEnd/>
            <a:tailEnd/>
          </a:ln>
        </p:spPr>
      </p:pic>
      <p:sp>
        <p:nvSpPr>
          <p:cNvPr id="6" name="TextBox 5"/>
          <p:cNvSpPr txBox="1"/>
          <p:nvPr/>
        </p:nvSpPr>
        <p:spPr>
          <a:xfrm>
            <a:off x="609600" y="376535"/>
            <a:ext cx="3886200" cy="461665"/>
          </a:xfrm>
          <a:prstGeom prst="rect">
            <a:avLst/>
          </a:prstGeom>
          <a:noFill/>
        </p:spPr>
        <p:txBody>
          <a:bodyPr wrap="square" rtlCol="0">
            <a:spAutoFit/>
          </a:bodyPr>
          <a:lstStyle/>
          <a:p>
            <a:r>
              <a:rPr lang="en-US" sz="2400" dirty="0" smtClean="0">
                <a:solidFill>
                  <a:srgbClr val="00B0F0"/>
                </a:solidFill>
              </a:rPr>
              <a:t>Data granularity:</a:t>
            </a:r>
          </a:p>
        </p:txBody>
      </p:sp>
      <p:sp>
        <p:nvSpPr>
          <p:cNvPr id="7" name="TextBox 6"/>
          <p:cNvSpPr txBox="1"/>
          <p:nvPr/>
        </p:nvSpPr>
        <p:spPr>
          <a:xfrm>
            <a:off x="1066800" y="1981201"/>
            <a:ext cx="3352800" cy="4154984"/>
          </a:xfrm>
          <a:prstGeom prst="rect">
            <a:avLst/>
          </a:prstGeom>
          <a:noFill/>
        </p:spPr>
        <p:txBody>
          <a:bodyPr wrap="square" rtlCol="0">
            <a:spAutoFit/>
          </a:bodyPr>
          <a:lstStyle/>
          <a:p>
            <a:pPr algn="just"/>
            <a:r>
              <a:rPr lang="en-US" sz="2400" dirty="0" smtClean="0"/>
              <a:t>There are two solutions available for providing higher bandwidth and so solve the problem of higher bandwidth.</a:t>
            </a:r>
          </a:p>
          <a:p>
            <a:pPr algn="just"/>
            <a:endParaRPr lang="en-US" sz="2400" dirty="0" smtClean="0"/>
          </a:p>
          <a:p>
            <a:pPr algn="just">
              <a:buFont typeface="Arial" pitchFamily="34" charset="0"/>
              <a:buChar char="•"/>
            </a:pPr>
            <a:r>
              <a:rPr lang="en-US" sz="2400" dirty="0" smtClean="0"/>
              <a:t> Replace the 44 wavelength with 88 wavelengths</a:t>
            </a:r>
          </a:p>
          <a:p>
            <a:pPr algn="just">
              <a:buFont typeface="Arial" pitchFamily="34" charset="0"/>
              <a:buChar char="•"/>
            </a:pPr>
            <a:r>
              <a:rPr lang="en-US" sz="2400" dirty="0" smtClean="0"/>
              <a:t>Replace the 10g cards with 100g cards</a:t>
            </a:r>
          </a:p>
        </p:txBody>
      </p:sp>
      <p:sp>
        <p:nvSpPr>
          <p:cNvPr id="8" name="TextBox 7"/>
          <p:cNvSpPr txBox="1"/>
          <p:nvPr/>
        </p:nvSpPr>
        <p:spPr>
          <a:xfrm>
            <a:off x="1066800" y="914400"/>
            <a:ext cx="2514600" cy="954107"/>
          </a:xfrm>
          <a:prstGeom prst="rect">
            <a:avLst/>
          </a:prstGeom>
          <a:noFill/>
        </p:spPr>
        <p:txBody>
          <a:bodyPr wrap="square" rtlCol="0">
            <a:spAutoFit/>
          </a:bodyPr>
          <a:lstStyle/>
          <a:p>
            <a:r>
              <a:rPr lang="en-US" sz="2800" b="1" dirty="0" smtClean="0">
                <a:solidFill>
                  <a:srgbClr val="00B0F0"/>
                </a:solidFill>
              </a:rPr>
              <a:t>which cost less to deploy </a:t>
            </a:r>
            <a:endParaRPr lang="en-US" sz="2800" dirty="0"/>
          </a:p>
        </p:txBody>
      </p:sp>
      <p:sp>
        <p:nvSpPr>
          <p:cNvPr id="9" name="TextBox 8"/>
          <p:cNvSpPr txBox="1"/>
          <p:nvPr/>
        </p:nvSpPr>
        <p:spPr>
          <a:xfrm>
            <a:off x="8162769" y="6324600"/>
            <a:ext cx="685800" cy="369332"/>
          </a:xfrm>
          <a:prstGeom prst="rect">
            <a:avLst/>
          </a:prstGeom>
          <a:noFill/>
        </p:spPr>
        <p:txBody>
          <a:bodyPr wrap="square" rtlCol="0">
            <a:spAutoFit/>
          </a:bodyPr>
          <a:lstStyle/>
          <a:p>
            <a:r>
              <a:rPr lang="en-US" dirty="0" smtClean="0"/>
              <a:t>10</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2" name="Group 81"/>
          <p:cNvGrpSpPr/>
          <p:nvPr/>
        </p:nvGrpSpPr>
        <p:grpSpPr>
          <a:xfrm>
            <a:off x="1143000" y="304800"/>
            <a:ext cx="4114800" cy="6132731"/>
            <a:chOff x="2209800" y="228600"/>
            <a:chExt cx="4114800" cy="6132731"/>
          </a:xfrm>
        </p:grpSpPr>
        <p:pic>
          <p:nvPicPr>
            <p:cNvPr id="4098" name="Picture 2"/>
            <p:cNvPicPr>
              <a:picLocks noChangeAspect="1" noChangeArrowheads="1"/>
            </p:cNvPicPr>
            <p:nvPr/>
          </p:nvPicPr>
          <p:blipFill>
            <a:blip r:embed="rId2" cstate="print"/>
            <a:srcRect/>
            <a:stretch>
              <a:fillRect/>
            </a:stretch>
          </p:blipFill>
          <p:spPr bwMode="auto">
            <a:xfrm>
              <a:off x="2362200" y="228600"/>
              <a:ext cx="3657600" cy="3124200"/>
            </a:xfrm>
            <a:prstGeom prst="rect">
              <a:avLst/>
            </a:prstGeom>
            <a:noFill/>
            <a:ln w="9525">
              <a:noFill/>
              <a:miter lim="800000"/>
              <a:headEnd/>
              <a:tailEnd/>
            </a:ln>
          </p:spPr>
        </p:pic>
        <p:sp>
          <p:nvSpPr>
            <p:cNvPr id="7" name="TextBox 6"/>
            <p:cNvSpPr txBox="1"/>
            <p:nvPr/>
          </p:nvSpPr>
          <p:spPr>
            <a:xfrm>
              <a:off x="3276600" y="685800"/>
              <a:ext cx="1676400" cy="830997"/>
            </a:xfrm>
            <a:prstGeom prst="rect">
              <a:avLst/>
            </a:prstGeom>
            <a:noFill/>
          </p:spPr>
          <p:txBody>
            <a:bodyPr wrap="square" rtlCol="0">
              <a:spAutoFit/>
            </a:bodyPr>
            <a:lstStyle/>
            <a:p>
              <a:pPr algn="ctr"/>
              <a:r>
                <a:rPr lang="en-US" sz="2400" dirty="0" smtClean="0"/>
                <a:t>Solution number 1</a:t>
              </a:r>
              <a:endParaRPr lang="en-US" sz="2400" dirty="0"/>
            </a:p>
          </p:txBody>
        </p:sp>
        <p:sp>
          <p:nvSpPr>
            <p:cNvPr id="10" name="TextBox 9"/>
            <p:cNvSpPr txBox="1"/>
            <p:nvPr/>
          </p:nvSpPr>
          <p:spPr>
            <a:xfrm>
              <a:off x="3276600" y="1600200"/>
              <a:ext cx="1828800" cy="923330"/>
            </a:xfrm>
            <a:prstGeom prst="rect">
              <a:avLst/>
            </a:prstGeom>
            <a:noFill/>
          </p:spPr>
          <p:txBody>
            <a:bodyPr wrap="square" rtlCol="0">
              <a:spAutoFit/>
            </a:bodyPr>
            <a:lstStyle/>
            <a:p>
              <a:pPr algn="just"/>
              <a:r>
                <a:rPr lang="en-US" b="1" dirty="0" smtClean="0"/>
                <a:t>Replace the 44 wavelength with 88 wavelengths</a:t>
              </a:r>
              <a:endParaRPr lang="en-US" b="1" dirty="0"/>
            </a:p>
          </p:txBody>
        </p:sp>
        <p:sp>
          <p:nvSpPr>
            <p:cNvPr id="12" name="TextBox 11"/>
            <p:cNvSpPr txBox="1"/>
            <p:nvPr/>
          </p:nvSpPr>
          <p:spPr>
            <a:xfrm>
              <a:off x="2514600" y="3429000"/>
              <a:ext cx="1066800" cy="461665"/>
            </a:xfrm>
            <a:prstGeom prst="rect">
              <a:avLst/>
            </a:prstGeom>
            <a:noFill/>
          </p:spPr>
          <p:txBody>
            <a:bodyPr wrap="square" rtlCol="0">
              <a:spAutoFit/>
            </a:bodyPr>
            <a:lstStyle/>
            <a:p>
              <a:r>
                <a:rPr lang="en-US" sz="2400" dirty="0" smtClean="0"/>
                <a:t>PROS</a:t>
              </a:r>
              <a:endParaRPr lang="en-US" sz="2400" dirty="0"/>
            </a:p>
          </p:txBody>
        </p:sp>
        <p:sp>
          <p:nvSpPr>
            <p:cNvPr id="13" name="TextBox 12"/>
            <p:cNvSpPr txBox="1"/>
            <p:nvPr/>
          </p:nvSpPr>
          <p:spPr>
            <a:xfrm>
              <a:off x="4876800" y="3429000"/>
              <a:ext cx="1066800" cy="461665"/>
            </a:xfrm>
            <a:prstGeom prst="rect">
              <a:avLst/>
            </a:prstGeom>
            <a:noFill/>
          </p:spPr>
          <p:txBody>
            <a:bodyPr wrap="square" rtlCol="0">
              <a:spAutoFit/>
            </a:bodyPr>
            <a:lstStyle/>
            <a:p>
              <a:r>
                <a:rPr lang="en-US" sz="2400" dirty="0" smtClean="0"/>
                <a:t>CONS</a:t>
              </a:r>
              <a:endParaRPr lang="en-US" sz="2400" dirty="0"/>
            </a:p>
          </p:txBody>
        </p:sp>
        <p:cxnSp>
          <p:nvCxnSpPr>
            <p:cNvPr id="17" name="Straight Connector 16"/>
            <p:cNvCxnSpPr/>
            <p:nvPr/>
          </p:nvCxnSpPr>
          <p:spPr>
            <a:xfrm>
              <a:off x="2286000" y="3810000"/>
              <a:ext cx="12192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724400" y="3810000"/>
              <a:ext cx="1143000" cy="0"/>
            </a:xfrm>
            <a:prstGeom prst="line">
              <a:avLst/>
            </a:prstGeom>
            <a:ln w="50800">
              <a:solidFill>
                <a:srgbClr val="EF172C"/>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209800" y="3962400"/>
              <a:ext cx="2209800" cy="646331"/>
            </a:xfrm>
            <a:prstGeom prst="rect">
              <a:avLst/>
            </a:prstGeom>
            <a:noFill/>
          </p:spPr>
          <p:txBody>
            <a:bodyPr wrap="square" rtlCol="0">
              <a:spAutoFit/>
            </a:bodyPr>
            <a:lstStyle/>
            <a:p>
              <a:r>
                <a:rPr lang="en-US" dirty="0" smtClean="0"/>
                <a:t>more robust to channel impairments</a:t>
              </a:r>
              <a:endParaRPr lang="en-US" dirty="0"/>
            </a:p>
          </p:txBody>
        </p:sp>
        <p:sp>
          <p:nvSpPr>
            <p:cNvPr id="23" name="TextBox 22"/>
            <p:cNvSpPr txBox="1"/>
            <p:nvPr/>
          </p:nvSpPr>
          <p:spPr>
            <a:xfrm>
              <a:off x="2286000" y="4800600"/>
              <a:ext cx="1295400" cy="646331"/>
            </a:xfrm>
            <a:prstGeom prst="rect">
              <a:avLst/>
            </a:prstGeom>
            <a:noFill/>
          </p:spPr>
          <p:txBody>
            <a:bodyPr wrap="square" rtlCol="0">
              <a:spAutoFit/>
            </a:bodyPr>
            <a:lstStyle/>
            <a:p>
              <a:r>
                <a:rPr lang="en-US" dirty="0" smtClean="0"/>
                <a:t>requires low OSNR</a:t>
              </a:r>
              <a:endParaRPr lang="en-US" dirty="0"/>
            </a:p>
          </p:txBody>
        </p:sp>
        <p:sp>
          <p:nvSpPr>
            <p:cNvPr id="24" name="TextBox 23"/>
            <p:cNvSpPr txBox="1"/>
            <p:nvPr/>
          </p:nvSpPr>
          <p:spPr>
            <a:xfrm>
              <a:off x="2362200" y="5715000"/>
              <a:ext cx="1143000" cy="646331"/>
            </a:xfrm>
            <a:prstGeom prst="rect">
              <a:avLst/>
            </a:prstGeom>
            <a:noFill/>
          </p:spPr>
          <p:txBody>
            <a:bodyPr wrap="square" rtlCol="0">
              <a:spAutoFit/>
            </a:bodyPr>
            <a:lstStyle/>
            <a:p>
              <a:r>
                <a:rPr lang="en-US" dirty="0" smtClean="0"/>
                <a:t>more flexible</a:t>
              </a:r>
              <a:endParaRPr lang="en-US" dirty="0"/>
            </a:p>
          </p:txBody>
        </p:sp>
        <p:sp>
          <p:nvSpPr>
            <p:cNvPr id="25" name="TextBox 24"/>
            <p:cNvSpPr txBox="1"/>
            <p:nvPr/>
          </p:nvSpPr>
          <p:spPr>
            <a:xfrm>
              <a:off x="4648200" y="3962400"/>
              <a:ext cx="1676400" cy="646331"/>
            </a:xfrm>
            <a:prstGeom prst="rect">
              <a:avLst/>
            </a:prstGeom>
            <a:noFill/>
          </p:spPr>
          <p:txBody>
            <a:bodyPr wrap="square" rtlCol="0">
              <a:spAutoFit/>
            </a:bodyPr>
            <a:lstStyle/>
            <a:p>
              <a:r>
                <a:rPr lang="en-US" dirty="0" smtClean="0"/>
                <a:t>new equipment installations</a:t>
              </a:r>
              <a:endParaRPr lang="en-US" dirty="0"/>
            </a:p>
          </p:txBody>
        </p:sp>
        <p:sp>
          <p:nvSpPr>
            <p:cNvPr id="26" name="TextBox 25"/>
            <p:cNvSpPr txBox="1"/>
            <p:nvPr/>
          </p:nvSpPr>
          <p:spPr>
            <a:xfrm>
              <a:off x="4648200" y="4715470"/>
              <a:ext cx="1600200" cy="923330"/>
            </a:xfrm>
            <a:prstGeom prst="rect">
              <a:avLst/>
            </a:prstGeom>
            <a:noFill/>
          </p:spPr>
          <p:txBody>
            <a:bodyPr wrap="square" rtlCol="0">
              <a:spAutoFit/>
            </a:bodyPr>
            <a:lstStyle/>
            <a:p>
              <a:r>
                <a:rPr lang="en-US" dirty="0" smtClean="0"/>
                <a:t>planning and deployment costs</a:t>
              </a:r>
              <a:endParaRPr lang="en-US" dirty="0"/>
            </a:p>
          </p:txBody>
        </p:sp>
      </p:grpSp>
      <p:sp>
        <p:nvSpPr>
          <p:cNvPr id="85" name="TextBox 84"/>
          <p:cNvSpPr txBox="1"/>
          <p:nvPr/>
        </p:nvSpPr>
        <p:spPr>
          <a:xfrm>
            <a:off x="5562600" y="762000"/>
            <a:ext cx="3276600" cy="2677656"/>
          </a:xfrm>
          <a:prstGeom prst="rect">
            <a:avLst/>
          </a:prstGeom>
          <a:noFill/>
        </p:spPr>
        <p:txBody>
          <a:bodyPr wrap="square" rtlCol="0">
            <a:spAutoFit/>
          </a:bodyPr>
          <a:lstStyle/>
          <a:p>
            <a:pPr algn="just"/>
            <a:r>
              <a:rPr lang="en-US" sz="2400" u="sng" dirty="0" smtClean="0"/>
              <a:t>Despite the </a:t>
            </a:r>
            <a:r>
              <a:rPr lang="en-US" sz="2400" u="sng" dirty="0" err="1" smtClean="0"/>
              <a:t>adavntages</a:t>
            </a:r>
            <a:r>
              <a:rPr lang="en-US" sz="2400" u="sng" dirty="0" smtClean="0"/>
              <a:t> mentioned before , it is not very recommended because changing the whole infrastructure is not an easy task and costly.</a:t>
            </a:r>
            <a:endParaRPr lang="en-US" sz="2400" u="sng" dirty="0"/>
          </a:p>
        </p:txBody>
      </p:sp>
      <p:pic>
        <p:nvPicPr>
          <p:cNvPr id="4102" name="Picture 6" descr="http://nextlevelremodeling.com/wp-content/uploads/2013/02/remodeling-south-jersey-cost-vs-value-275x300.jpg"/>
          <p:cNvPicPr>
            <a:picLocks noChangeAspect="1" noChangeArrowheads="1"/>
          </p:cNvPicPr>
          <p:nvPr/>
        </p:nvPicPr>
        <p:blipFill>
          <a:blip r:embed="rId3" cstate="print"/>
          <a:srcRect/>
          <a:stretch>
            <a:fillRect/>
          </a:stretch>
        </p:blipFill>
        <p:spPr bwMode="auto">
          <a:xfrm>
            <a:off x="5943600" y="3429000"/>
            <a:ext cx="2619375" cy="2857500"/>
          </a:xfrm>
          <a:prstGeom prst="rect">
            <a:avLst/>
          </a:prstGeom>
          <a:noFill/>
        </p:spPr>
      </p:pic>
      <p:sp>
        <p:nvSpPr>
          <p:cNvPr id="18" name="TextBox 17"/>
          <p:cNvSpPr txBox="1"/>
          <p:nvPr/>
        </p:nvSpPr>
        <p:spPr>
          <a:xfrm>
            <a:off x="8162769" y="6324600"/>
            <a:ext cx="685800" cy="369332"/>
          </a:xfrm>
          <a:prstGeom prst="rect">
            <a:avLst/>
          </a:prstGeom>
          <a:noFill/>
        </p:spPr>
        <p:txBody>
          <a:bodyPr wrap="square" rtlCol="0">
            <a:spAutoFit/>
          </a:bodyPr>
          <a:lstStyle/>
          <a:p>
            <a:r>
              <a:rPr lang="en-US" dirty="0" smtClean="0"/>
              <a:t>11</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 name="Group 12"/>
          <p:cNvGrpSpPr/>
          <p:nvPr/>
        </p:nvGrpSpPr>
        <p:grpSpPr>
          <a:xfrm>
            <a:off x="304800" y="0"/>
            <a:ext cx="3505200" cy="2933700"/>
            <a:chOff x="2971800" y="190500"/>
            <a:chExt cx="3505200" cy="2933700"/>
          </a:xfrm>
        </p:grpSpPr>
        <p:pic>
          <p:nvPicPr>
            <p:cNvPr id="4" name="Picture 4"/>
            <p:cNvPicPr>
              <a:picLocks noChangeAspect="1" noChangeArrowheads="1"/>
            </p:cNvPicPr>
            <p:nvPr/>
          </p:nvPicPr>
          <p:blipFill>
            <a:blip r:embed="rId2" cstate="print"/>
            <a:srcRect/>
            <a:stretch>
              <a:fillRect/>
            </a:stretch>
          </p:blipFill>
          <p:spPr bwMode="auto">
            <a:xfrm>
              <a:off x="2971800" y="190500"/>
              <a:ext cx="3505200" cy="2933700"/>
            </a:xfrm>
            <a:prstGeom prst="rect">
              <a:avLst/>
            </a:prstGeom>
            <a:noFill/>
            <a:ln w="9525">
              <a:noFill/>
              <a:miter lim="800000"/>
              <a:headEnd/>
              <a:tailEnd/>
            </a:ln>
          </p:spPr>
        </p:pic>
        <p:sp>
          <p:nvSpPr>
            <p:cNvPr id="5" name="TextBox 4"/>
            <p:cNvSpPr txBox="1"/>
            <p:nvPr/>
          </p:nvSpPr>
          <p:spPr>
            <a:xfrm>
              <a:off x="3810000" y="609600"/>
              <a:ext cx="1676400" cy="830997"/>
            </a:xfrm>
            <a:prstGeom prst="rect">
              <a:avLst/>
            </a:prstGeom>
            <a:noFill/>
          </p:spPr>
          <p:txBody>
            <a:bodyPr wrap="square" rtlCol="0">
              <a:spAutoFit/>
            </a:bodyPr>
            <a:lstStyle/>
            <a:p>
              <a:pPr algn="ctr"/>
              <a:r>
                <a:rPr lang="en-US" sz="2400" dirty="0" smtClean="0"/>
                <a:t>Solution number 2</a:t>
              </a:r>
              <a:endParaRPr lang="en-US" sz="2400" dirty="0"/>
            </a:p>
          </p:txBody>
        </p:sp>
        <p:sp>
          <p:nvSpPr>
            <p:cNvPr id="6" name="TextBox 5"/>
            <p:cNvSpPr txBox="1"/>
            <p:nvPr/>
          </p:nvSpPr>
          <p:spPr>
            <a:xfrm>
              <a:off x="3810000" y="1524000"/>
              <a:ext cx="1828800" cy="923330"/>
            </a:xfrm>
            <a:prstGeom prst="rect">
              <a:avLst/>
            </a:prstGeom>
            <a:noFill/>
          </p:spPr>
          <p:txBody>
            <a:bodyPr wrap="square" rtlCol="0">
              <a:spAutoFit/>
            </a:bodyPr>
            <a:lstStyle/>
            <a:p>
              <a:pPr algn="just"/>
              <a:r>
                <a:rPr lang="en-US" b="1" dirty="0" smtClean="0"/>
                <a:t>Replace the 10g cards with 100g cards</a:t>
              </a:r>
              <a:endParaRPr lang="en-US" b="1" dirty="0"/>
            </a:p>
          </p:txBody>
        </p:sp>
      </p:grpSp>
      <p:sp>
        <p:nvSpPr>
          <p:cNvPr id="16" name="TextBox 15"/>
          <p:cNvSpPr txBox="1"/>
          <p:nvPr/>
        </p:nvSpPr>
        <p:spPr>
          <a:xfrm>
            <a:off x="762000" y="2895600"/>
            <a:ext cx="2895600" cy="1754326"/>
          </a:xfrm>
          <a:prstGeom prst="rect">
            <a:avLst/>
          </a:prstGeom>
          <a:noFill/>
        </p:spPr>
        <p:txBody>
          <a:bodyPr wrap="square" rtlCol="0">
            <a:spAutoFit/>
          </a:bodyPr>
          <a:lstStyle/>
          <a:p>
            <a:pPr algn="just"/>
            <a:r>
              <a:rPr lang="en-US" dirty="0" smtClean="0"/>
              <a:t>This solution requires multiplexing ten 10gig wavelengths to produces 1 100gig wavelength by using a 100G </a:t>
            </a:r>
            <a:r>
              <a:rPr lang="en-US" dirty="0" err="1" smtClean="0"/>
              <a:t>muxponder</a:t>
            </a:r>
            <a:r>
              <a:rPr lang="en-US" dirty="0" smtClean="0"/>
              <a:t> cards.</a:t>
            </a:r>
          </a:p>
          <a:p>
            <a:pPr algn="just"/>
            <a:endParaRPr lang="en-US" dirty="0"/>
          </a:p>
        </p:txBody>
      </p:sp>
      <p:sp>
        <p:nvSpPr>
          <p:cNvPr id="19" name="TextBox 18"/>
          <p:cNvSpPr txBox="1"/>
          <p:nvPr/>
        </p:nvSpPr>
        <p:spPr>
          <a:xfrm>
            <a:off x="838200" y="4570964"/>
            <a:ext cx="3048000" cy="2031325"/>
          </a:xfrm>
          <a:prstGeom prst="rect">
            <a:avLst/>
          </a:prstGeom>
          <a:noFill/>
        </p:spPr>
        <p:txBody>
          <a:bodyPr wrap="square" rtlCol="0">
            <a:spAutoFit/>
          </a:bodyPr>
          <a:lstStyle/>
          <a:p>
            <a:pPr algn="just"/>
            <a:r>
              <a:rPr lang="en-US" dirty="0" smtClean="0"/>
              <a:t>Deploying a 100gig signal requirements:</a:t>
            </a:r>
          </a:p>
          <a:p>
            <a:pPr algn="just">
              <a:buFont typeface="Arial" pitchFamily="34" charset="0"/>
              <a:buChar char="•"/>
            </a:pPr>
            <a:r>
              <a:rPr lang="en-US" dirty="0" smtClean="0"/>
              <a:t>the OSNR must be improved</a:t>
            </a:r>
          </a:p>
          <a:p>
            <a:pPr algn="just">
              <a:buFont typeface="Arial" pitchFamily="34" charset="0"/>
              <a:buChar char="•"/>
            </a:pPr>
            <a:r>
              <a:rPr lang="en-US" dirty="0" smtClean="0"/>
              <a:t>more resilience to chromatic dispersion</a:t>
            </a:r>
          </a:p>
          <a:p>
            <a:pPr algn="just">
              <a:buFont typeface="Arial" pitchFamily="34" charset="0"/>
              <a:buChar char="•"/>
            </a:pPr>
            <a:r>
              <a:rPr lang="en-US" dirty="0" smtClean="0"/>
              <a:t>the signal must be squeezed in to the 100 Gig spacing</a:t>
            </a:r>
          </a:p>
        </p:txBody>
      </p:sp>
      <p:sp>
        <p:nvSpPr>
          <p:cNvPr id="24" name="TextBox 23"/>
          <p:cNvSpPr txBox="1"/>
          <p:nvPr/>
        </p:nvSpPr>
        <p:spPr>
          <a:xfrm>
            <a:off x="4495800" y="457200"/>
            <a:ext cx="3886200" cy="954107"/>
          </a:xfrm>
          <a:prstGeom prst="rect">
            <a:avLst/>
          </a:prstGeom>
          <a:noFill/>
        </p:spPr>
        <p:txBody>
          <a:bodyPr wrap="square" rtlCol="0">
            <a:spAutoFit/>
          </a:bodyPr>
          <a:lstStyle/>
          <a:p>
            <a:r>
              <a:rPr lang="en-US" sz="2800" b="1" dirty="0" smtClean="0">
                <a:solidFill>
                  <a:srgbClr val="FF6699"/>
                </a:solidFill>
              </a:rPr>
              <a:t>10gig signal VS. 100gig signal</a:t>
            </a:r>
            <a:endParaRPr lang="en-US" sz="2800" b="1" dirty="0">
              <a:solidFill>
                <a:srgbClr val="FF6699"/>
              </a:solidFill>
            </a:endParaRPr>
          </a:p>
        </p:txBody>
      </p:sp>
      <p:sp>
        <p:nvSpPr>
          <p:cNvPr id="25" name="TextBox 24"/>
          <p:cNvSpPr txBox="1"/>
          <p:nvPr/>
        </p:nvSpPr>
        <p:spPr>
          <a:xfrm>
            <a:off x="4495800" y="1447800"/>
            <a:ext cx="4343400" cy="3416320"/>
          </a:xfrm>
          <a:prstGeom prst="rect">
            <a:avLst/>
          </a:prstGeom>
          <a:noFill/>
        </p:spPr>
        <p:txBody>
          <a:bodyPr wrap="square" rtlCol="0">
            <a:spAutoFit/>
          </a:bodyPr>
          <a:lstStyle/>
          <a:p>
            <a:pPr algn="just">
              <a:buFont typeface="Arial" pitchFamily="34" charset="0"/>
              <a:buChar char="•"/>
            </a:pPr>
            <a:r>
              <a:rPr lang="en-US" dirty="0" smtClean="0"/>
              <a:t>The spectral width of a 100G OOK signal is ten times larger than 10G OOK signal, making it too wide to pass through DWDM filters without excessive penalties</a:t>
            </a:r>
          </a:p>
          <a:p>
            <a:pPr algn="just">
              <a:buFont typeface="Arial" pitchFamily="34" charset="0"/>
              <a:buChar char="•"/>
            </a:pPr>
            <a:r>
              <a:rPr lang="en-US" dirty="0" smtClean="0"/>
              <a:t>The necessary modulator, driver and receiver electronics to attempt 100G OOK transmission are difficult to fabricate, making them hard to source and prohibitively expensive</a:t>
            </a:r>
          </a:p>
          <a:p>
            <a:pPr algn="just">
              <a:buFont typeface="Arial" pitchFamily="34" charset="0"/>
              <a:buChar char="•"/>
            </a:pPr>
            <a:r>
              <a:rPr lang="en-US" dirty="0" smtClean="0"/>
              <a:t>chromatic dispersion limits transmission reach to a few kilometers before regeneration is required</a:t>
            </a:r>
            <a:endParaRPr lang="en-US" dirty="0"/>
          </a:p>
        </p:txBody>
      </p:sp>
      <p:sp>
        <p:nvSpPr>
          <p:cNvPr id="28" name="TextBox 27"/>
          <p:cNvSpPr txBox="1"/>
          <p:nvPr/>
        </p:nvSpPr>
        <p:spPr>
          <a:xfrm>
            <a:off x="4648200" y="5257800"/>
            <a:ext cx="3505200" cy="830997"/>
          </a:xfrm>
          <a:prstGeom prst="rect">
            <a:avLst/>
          </a:prstGeom>
          <a:noFill/>
        </p:spPr>
        <p:txBody>
          <a:bodyPr wrap="square" rtlCol="0">
            <a:spAutoFit/>
          </a:bodyPr>
          <a:lstStyle/>
          <a:p>
            <a:r>
              <a:rPr lang="en-US" sz="2400" b="1" dirty="0" smtClean="0"/>
              <a:t>HOW TO SLOVE THE ABOVE  PROBLEMS?</a:t>
            </a:r>
            <a:endParaRPr lang="en-US" sz="2400" b="1" dirty="0"/>
          </a:p>
        </p:txBody>
      </p:sp>
      <p:pic>
        <p:nvPicPr>
          <p:cNvPr id="29" name="Picture 2"/>
          <p:cNvPicPr>
            <a:picLocks noChangeAspect="1" noChangeArrowheads="1"/>
          </p:cNvPicPr>
          <p:nvPr/>
        </p:nvPicPr>
        <p:blipFill>
          <a:blip r:embed="rId3" cstate="print"/>
          <a:srcRect/>
          <a:stretch>
            <a:fillRect/>
          </a:stretch>
        </p:blipFill>
        <p:spPr bwMode="auto">
          <a:xfrm>
            <a:off x="7543800" y="4572000"/>
            <a:ext cx="1285875" cy="1828800"/>
          </a:xfrm>
          <a:prstGeom prst="rect">
            <a:avLst/>
          </a:prstGeom>
          <a:noFill/>
          <a:ln w="9525">
            <a:noFill/>
            <a:miter lim="800000"/>
            <a:headEnd/>
            <a:tailEnd/>
          </a:ln>
        </p:spPr>
      </p:pic>
      <p:sp>
        <p:nvSpPr>
          <p:cNvPr id="30" name="TextBox 29"/>
          <p:cNvSpPr txBox="1"/>
          <p:nvPr/>
        </p:nvSpPr>
        <p:spPr>
          <a:xfrm>
            <a:off x="4572000" y="6412468"/>
            <a:ext cx="4114800" cy="369332"/>
          </a:xfrm>
          <a:prstGeom prst="rect">
            <a:avLst/>
          </a:prstGeom>
          <a:noFill/>
        </p:spPr>
        <p:txBody>
          <a:bodyPr wrap="square" rtlCol="0">
            <a:spAutoFit/>
          </a:bodyPr>
          <a:lstStyle/>
          <a:p>
            <a:r>
              <a:rPr lang="en-US" b="1" dirty="0" smtClean="0"/>
              <a:t>deploy a DP-QPSK modulation scheme</a:t>
            </a:r>
            <a:r>
              <a:rPr lang="en-US" dirty="0" smtClean="0"/>
              <a:t>.  </a:t>
            </a:r>
            <a:endParaRPr lang="en-US" dirty="0"/>
          </a:p>
        </p:txBody>
      </p:sp>
      <p:sp>
        <p:nvSpPr>
          <p:cNvPr id="20" name="TextBox 19"/>
          <p:cNvSpPr txBox="1"/>
          <p:nvPr/>
        </p:nvSpPr>
        <p:spPr>
          <a:xfrm>
            <a:off x="8343900" y="6383311"/>
            <a:ext cx="685800" cy="369332"/>
          </a:xfrm>
          <a:prstGeom prst="rect">
            <a:avLst/>
          </a:prstGeom>
          <a:noFill/>
        </p:spPr>
        <p:txBody>
          <a:bodyPr wrap="square" rtlCol="0">
            <a:spAutoFit/>
          </a:bodyPr>
          <a:lstStyle/>
          <a:p>
            <a:r>
              <a:rPr lang="en-US" dirty="0" smtClean="0"/>
              <a:t>12</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1295400" y="4724400"/>
            <a:ext cx="7086600" cy="923330"/>
          </a:xfrm>
          <a:prstGeom prst="rect">
            <a:avLst/>
          </a:prstGeom>
          <a:noFill/>
        </p:spPr>
        <p:txBody>
          <a:bodyPr wrap="square" rtlCol="0">
            <a:spAutoFit/>
          </a:bodyPr>
          <a:lstStyle/>
          <a:p>
            <a:pPr algn="just"/>
            <a:r>
              <a:rPr lang="en-US" dirty="0" smtClean="0"/>
              <a:t>After solving the problems mentioned above we must decide whether to use the 100gig signal or change  to 10gig with 50GHz spacing(44 wavelengths)</a:t>
            </a:r>
            <a:endParaRPr lang="en-US" dirty="0"/>
          </a:p>
        </p:txBody>
      </p:sp>
      <p:pic>
        <p:nvPicPr>
          <p:cNvPr id="10" name="Picture 2" descr="http://cdn2.hubspot.net/hubfs/495780/Cost.jpeg"/>
          <p:cNvPicPr>
            <a:picLocks noChangeAspect="1" noChangeArrowheads="1"/>
          </p:cNvPicPr>
          <p:nvPr/>
        </p:nvPicPr>
        <p:blipFill>
          <a:blip r:embed="rId2" cstate="print"/>
          <a:srcRect/>
          <a:stretch>
            <a:fillRect/>
          </a:stretch>
        </p:blipFill>
        <p:spPr bwMode="auto">
          <a:xfrm>
            <a:off x="4800600" y="990600"/>
            <a:ext cx="3886200" cy="2438400"/>
          </a:xfrm>
          <a:prstGeom prst="rect">
            <a:avLst/>
          </a:prstGeom>
          <a:noFill/>
        </p:spPr>
      </p:pic>
      <p:sp>
        <p:nvSpPr>
          <p:cNvPr id="14" name="TextBox 13"/>
          <p:cNvSpPr txBox="1"/>
          <p:nvPr/>
        </p:nvSpPr>
        <p:spPr>
          <a:xfrm>
            <a:off x="1295400" y="869430"/>
            <a:ext cx="1066800" cy="461665"/>
          </a:xfrm>
          <a:prstGeom prst="rect">
            <a:avLst/>
          </a:prstGeom>
          <a:noFill/>
        </p:spPr>
        <p:txBody>
          <a:bodyPr wrap="square" rtlCol="0">
            <a:spAutoFit/>
          </a:bodyPr>
          <a:lstStyle/>
          <a:p>
            <a:r>
              <a:rPr lang="en-US" sz="2400" dirty="0" smtClean="0"/>
              <a:t>PROS</a:t>
            </a:r>
            <a:endParaRPr lang="en-US" sz="2400" dirty="0"/>
          </a:p>
        </p:txBody>
      </p:sp>
      <p:cxnSp>
        <p:nvCxnSpPr>
          <p:cNvPr id="16" name="Straight Connector 15"/>
          <p:cNvCxnSpPr/>
          <p:nvPr/>
        </p:nvCxnSpPr>
        <p:spPr>
          <a:xfrm>
            <a:off x="1066800" y="1250430"/>
            <a:ext cx="12192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14400" y="1646872"/>
            <a:ext cx="2743200" cy="1477328"/>
          </a:xfrm>
          <a:prstGeom prst="rect">
            <a:avLst/>
          </a:prstGeom>
          <a:noFill/>
        </p:spPr>
        <p:txBody>
          <a:bodyPr wrap="square" rtlCol="0">
            <a:spAutoFit/>
          </a:bodyPr>
          <a:lstStyle/>
          <a:p>
            <a:pPr algn="just"/>
            <a:r>
              <a:rPr lang="en-US" dirty="0" smtClean="0"/>
              <a:t>the service provider has effectively extended the life of the existing network and remaining bandwidth by up to 10 times</a:t>
            </a:r>
            <a:endParaRPr lang="en-US" dirty="0"/>
          </a:p>
        </p:txBody>
      </p:sp>
      <p:sp>
        <p:nvSpPr>
          <p:cNvPr id="7" name="TextBox 6"/>
          <p:cNvSpPr txBox="1"/>
          <p:nvPr/>
        </p:nvSpPr>
        <p:spPr>
          <a:xfrm>
            <a:off x="8343900" y="6324600"/>
            <a:ext cx="685800" cy="369332"/>
          </a:xfrm>
          <a:prstGeom prst="rect">
            <a:avLst/>
          </a:prstGeom>
          <a:noFill/>
        </p:spPr>
        <p:txBody>
          <a:bodyPr wrap="square" rtlCol="0">
            <a:spAutoFit/>
          </a:bodyPr>
          <a:lstStyle/>
          <a:p>
            <a:r>
              <a:rPr lang="en-US" dirty="0" smtClean="0"/>
              <a:t>13</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76200" y="152400"/>
            <a:ext cx="990600" cy="990600"/>
          </a:xfrm>
          <a:prstGeom prst="rect">
            <a:avLst/>
          </a:prstGeom>
          <a:noFill/>
          <a:ln w="9525">
            <a:noFill/>
            <a:miter lim="800000"/>
            <a:headEnd/>
            <a:tailEnd/>
          </a:ln>
        </p:spPr>
      </p:pic>
      <p:sp>
        <p:nvSpPr>
          <p:cNvPr id="5" name="TextBox 4"/>
          <p:cNvSpPr txBox="1"/>
          <p:nvPr/>
        </p:nvSpPr>
        <p:spPr>
          <a:xfrm>
            <a:off x="609600" y="376535"/>
            <a:ext cx="8001000" cy="461665"/>
          </a:xfrm>
          <a:prstGeom prst="rect">
            <a:avLst/>
          </a:prstGeom>
          <a:noFill/>
        </p:spPr>
        <p:txBody>
          <a:bodyPr wrap="square" rtlCol="0">
            <a:spAutoFit/>
          </a:bodyPr>
          <a:lstStyle/>
          <a:p>
            <a:r>
              <a:rPr lang="en-US" sz="2400" dirty="0" smtClean="0">
                <a:solidFill>
                  <a:srgbClr val="00B0F0"/>
                </a:solidFill>
              </a:rPr>
              <a:t>Feasibility study for the 100g deployment in DWDM network</a:t>
            </a:r>
            <a:endParaRPr lang="en-US" sz="2400" dirty="0">
              <a:solidFill>
                <a:srgbClr val="00B0F0"/>
              </a:solidFill>
            </a:endParaRPr>
          </a:p>
        </p:txBody>
      </p:sp>
      <p:sp>
        <p:nvSpPr>
          <p:cNvPr id="6" name="TextBox 5"/>
          <p:cNvSpPr txBox="1"/>
          <p:nvPr/>
        </p:nvSpPr>
        <p:spPr>
          <a:xfrm>
            <a:off x="685800" y="1143001"/>
            <a:ext cx="2743200" cy="2585323"/>
          </a:xfrm>
          <a:prstGeom prst="rect">
            <a:avLst/>
          </a:prstGeom>
          <a:noFill/>
        </p:spPr>
        <p:txBody>
          <a:bodyPr wrap="square" rtlCol="0">
            <a:spAutoFit/>
          </a:bodyPr>
          <a:lstStyle/>
          <a:p>
            <a:r>
              <a:rPr lang="en-US" dirty="0" smtClean="0"/>
              <a:t>In the 10G system, each 11 STAR card costs </a:t>
            </a:r>
            <a:r>
              <a:rPr lang="en-US" dirty="0" smtClean="0">
                <a:solidFill>
                  <a:srgbClr val="00B0F0"/>
                </a:solidFill>
              </a:rPr>
              <a:t>7,000$. </a:t>
            </a:r>
            <a:r>
              <a:rPr lang="en-US" dirty="0" smtClean="0"/>
              <a:t>So to establish a link between two points, the cards will cost </a:t>
            </a:r>
            <a:r>
              <a:rPr lang="en-US" dirty="0" smtClean="0">
                <a:solidFill>
                  <a:srgbClr val="00B0F0"/>
                </a:solidFill>
              </a:rPr>
              <a:t>14,000$.</a:t>
            </a:r>
          </a:p>
          <a:p>
            <a:endParaRPr lang="en-US" dirty="0" smtClean="0">
              <a:solidFill>
                <a:srgbClr val="00B0F0"/>
              </a:solidFill>
            </a:endParaRPr>
          </a:p>
          <a:p>
            <a:r>
              <a:rPr lang="en-US" dirty="0" smtClean="0"/>
              <a:t>in 100G system each port on the  costs </a:t>
            </a:r>
            <a:r>
              <a:rPr lang="en-US" b="1" dirty="0" smtClean="0">
                <a:solidFill>
                  <a:srgbClr val="00B0F0"/>
                </a:solidFill>
              </a:rPr>
              <a:t>1500</a:t>
            </a:r>
            <a:r>
              <a:rPr lang="en-US" dirty="0" smtClean="0">
                <a:solidFill>
                  <a:srgbClr val="00B0F0"/>
                </a:solidFill>
              </a:rPr>
              <a:t>$.</a:t>
            </a:r>
          </a:p>
          <a:p>
            <a:endParaRPr lang="en-US" dirty="0" smtClean="0">
              <a:solidFill>
                <a:srgbClr val="00B0F0"/>
              </a:solidFill>
            </a:endParaRPr>
          </a:p>
        </p:txBody>
      </p:sp>
      <p:sp>
        <p:nvSpPr>
          <p:cNvPr id="7" name="TextBox 6"/>
          <p:cNvSpPr txBox="1"/>
          <p:nvPr/>
        </p:nvSpPr>
        <p:spPr>
          <a:xfrm>
            <a:off x="4038600" y="1066800"/>
            <a:ext cx="4038600" cy="3139321"/>
          </a:xfrm>
          <a:prstGeom prst="rect">
            <a:avLst/>
          </a:prstGeom>
          <a:noFill/>
        </p:spPr>
        <p:txBody>
          <a:bodyPr wrap="square" rtlCol="0">
            <a:spAutoFit/>
          </a:bodyPr>
          <a:lstStyle/>
          <a:p>
            <a:r>
              <a:rPr lang="en-US" dirty="0" smtClean="0"/>
              <a:t>In our network, Med1-Swaimeh link carries 25 wavelengths. Such link will cost 25*14,000=350,000$.these 350,000 are not wasted since they can be reused in another node in case the demand increased.  </a:t>
            </a:r>
          </a:p>
          <a:p>
            <a:r>
              <a:rPr lang="en-US" dirty="0" smtClean="0"/>
              <a:t>To carry 25 wavelengths, two ports will be fully utilized ,and the third one will  be half filled, the total cost will be </a:t>
            </a:r>
          </a:p>
          <a:p>
            <a:r>
              <a:rPr lang="en-US" dirty="0" smtClean="0"/>
              <a:t>(2*10*1500+5*1500)*2= 75,000$</a:t>
            </a:r>
          </a:p>
          <a:p>
            <a:endParaRPr lang="en-US" dirty="0"/>
          </a:p>
        </p:txBody>
      </p:sp>
      <p:sp>
        <p:nvSpPr>
          <p:cNvPr id="8" name="Oval 7"/>
          <p:cNvSpPr/>
          <p:nvPr/>
        </p:nvSpPr>
        <p:spPr>
          <a:xfrm>
            <a:off x="3657600" y="3962400"/>
            <a:ext cx="4800600" cy="2514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572000" y="4267200"/>
            <a:ext cx="3048000" cy="1754326"/>
          </a:xfrm>
          <a:prstGeom prst="rect">
            <a:avLst/>
          </a:prstGeom>
          <a:noFill/>
        </p:spPr>
        <p:txBody>
          <a:bodyPr wrap="square" rtlCol="0">
            <a:spAutoFit/>
          </a:bodyPr>
          <a:lstStyle/>
          <a:p>
            <a:pPr algn="just"/>
            <a:r>
              <a:rPr lang="en-US" b="1" dirty="0" smtClean="0"/>
              <a:t>This solution will save 312,500$. In this way,  we have stayed in budget and scaled the network to meet the increasing demands at the same time</a:t>
            </a:r>
            <a:endParaRPr lang="en-US" dirty="0"/>
          </a:p>
        </p:txBody>
      </p:sp>
      <p:sp>
        <p:nvSpPr>
          <p:cNvPr id="10" name="TextBox 9"/>
          <p:cNvSpPr txBox="1"/>
          <p:nvPr/>
        </p:nvSpPr>
        <p:spPr>
          <a:xfrm>
            <a:off x="8162769" y="6324600"/>
            <a:ext cx="685800" cy="369332"/>
          </a:xfrm>
          <a:prstGeom prst="rect">
            <a:avLst/>
          </a:prstGeom>
          <a:noFill/>
        </p:spPr>
        <p:txBody>
          <a:bodyPr wrap="square" rtlCol="0">
            <a:spAutoFit/>
          </a:bodyPr>
          <a:lstStyle/>
          <a:p>
            <a:r>
              <a:rPr lang="en-US" dirty="0" smtClean="0"/>
              <a:t>14</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1752600"/>
            <a:ext cx="9144000" cy="2971800"/>
          </a:xfrm>
          <a:prstGeom prst="rect">
            <a:avLst/>
          </a:prstGeom>
          <a:solidFill>
            <a:srgbClr val="FF6699">
              <a:alpha val="6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04800" y="609600"/>
            <a:ext cx="6553200" cy="646331"/>
          </a:xfrm>
          <a:prstGeom prst="rect">
            <a:avLst/>
          </a:prstGeom>
          <a:noFill/>
        </p:spPr>
        <p:txBody>
          <a:bodyPr wrap="square" rtlCol="0">
            <a:spAutoFit/>
          </a:bodyPr>
          <a:lstStyle/>
          <a:p>
            <a:r>
              <a:rPr lang="en-US" sz="3600" dirty="0" smtClean="0"/>
              <a:t>TO BE HAPPY</a:t>
            </a:r>
            <a:endParaRPr lang="en-US" sz="3600" dirty="0"/>
          </a:p>
        </p:txBody>
      </p:sp>
      <p:sp>
        <p:nvSpPr>
          <p:cNvPr id="6" name="TextBox 5"/>
          <p:cNvSpPr txBox="1"/>
          <p:nvPr/>
        </p:nvSpPr>
        <p:spPr>
          <a:xfrm>
            <a:off x="685800" y="2844225"/>
            <a:ext cx="7924800" cy="584775"/>
          </a:xfrm>
          <a:prstGeom prst="rect">
            <a:avLst/>
          </a:prstGeom>
          <a:noFill/>
        </p:spPr>
        <p:txBody>
          <a:bodyPr wrap="square" rtlCol="0">
            <a:spAutoFit/>
          </a:bodyPr>
          <a:lstStyle/>
          <a:p>
            <a:r>
              <a:rPr lang="en-US" sz="3200" b="1" dirty="0" smtClean="0"/>
              <a:t>JUST MOVE TO THE 100gig SIGNAL SOLUTION</a:t>
            </a:r>
            <a:endParaRPr lang="en-US" sz="3200" b="1" dirty="0"/>
          </a:p>
        </p:txBody>
      </p:sp>
      <p:sp>
        <p:nvSpPr>
          <p:cNvPr id="7" name="TextBox 6"/>
          <p:cNvSpPr txBox="1"/>
          <p:nvPr/>
        </p:nvSpPr>
        <p:spPr>
          <a:xfrm>
            <a:off x="8162769" y="6324600"/>
            <a:ext cx="685800" cy="369332"/>
          </a:xfrm>
          <a:prstGeom prst="rect">
            <a:avLst/>
          </a:prstGeom>
          <a:noFill/>
        </p:spPr>
        <p:txBody>
          <a:bodyPr wrap="square" rtlCol="0">
            <a:spAutoFit/>
          </a:bodyPr>
          <a:lstStyle/>
          <a:p>
            <a:r>
              <a:rPr lang="en-US" dirty="0" smtClean="0"/>
              <a:t>15</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1752600"/>
            <a:ext cx="9144000" cy="5105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6934200" y="6324600"/>
            <a:ext cx="533400" cy="5334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8839200" y="5715000"/>
            <a:ext cx="304800" cy="3048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620000" y="6172200"/>
            <a:ext cx="685800" cy="6858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8382000" y="6096000"/>
            <a:ext cx="762000" cy="76200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p:cNvGrpSpPr/>
          <p:nvPr/>
        </p:nvGrpSpPr>
        <p:grpSpPr>
          <a:xfrm>
            <a:off x="0" y="0"/>
            <a:ext cx="10363200" cy="1752600"/>
            <a:chOff x="0" y="0"/>
            <a:chExt cx="10363200" cy="1752600"/>
          </a:xfrm>
        </p:grpSpPr>
        <p:sp>
          <p:nvSpPr>
            <p:cNvPr id="15" name="Rectangle 14"/>
            <p:cNvSpPr/>
            <p:nvPr/>
          </p:nvSpPr>
          <p:spPr>
            <a:xfrm>
              <a:off x="0" y="0"/>
              <a:ext cx="9144000" cy="1752600"/>
            </a:xfrm>
            <a:prstGeom prst="rect">
              <a:avLst/>
            </a:prstGeom>
            <a:blipFill>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4648200" y="228600"/>
              <a:ext cx="5715000" cy="1384995"/>
            </a:xfrm>
            <a:prstGeom prst="rect">
              <a:avLst/>
            </a:prstGeom>
            <a:noFill/>
          </p:spPr>
          <p:txBody>
            <a:bodyPr wrap="square" rtlCol="0">
              <a:spAutoFit/>
            </a:bodyPr>
            <a:lstStyle/>
            <a:p>
              <a:r>
                <a:rPr lang="en-US" sz="4200" dirty="0" smtClean="0">
                  <a:solidFill>
                    <a:schemeClr val="accent6"/>
                  </a:solidFill>
                </a:rPr>
                <a:t>APPLICATION IMPLEMENTATION</a:t>
              </a:r>
              <a:endParaRPr lang="en-US" sz="4200" dirty="0">
                <a:solidFill>
                  <a:schemeClr val="accent6"/>
                </a:solidFill>
              </a:endParaRPr>
            </a:p>
          </p:txBody>
        </p:sp>
      </p:grpSp>
      <p:sp>
        <p:nvSpPr>
          <p:cNvPr id="32" name="TextBox 31"/>
          <p:cNvSpPr txBox="1"/>
          <p:nvPr/>
        </p:nvSpPr>
        <p:spPr>
          <a:xfrm>
            <a:off x="533400" y="1981200"/>
            <a:ext cx="2743200" cy="461665"/>
          </a:xfrm>
          <a:prstGeom prst="rect">
            <a:avLst/>
          </a:prstGeom>
          <a:noFill/>
        </p:spPr>
        <p:txBody>
          <a:bodyPr wrap="square" rtlCol="0">
            <a:spAutoFit/>
          </a:bodyPr>
          <a:lstStyle/>
          <a:p>
            <a:r>
              <a:rPr lang="en-US" sz="2400" dirty="0" smtClean="0">
                <a:solidFill>
                  <a:schemeClr val="accent6"/>
                </a:solidFill>
              </a:rPr>
              <a:t>INTRODUCTION</a:t>
            </a:r>
            <a:endParaRPr lang="en-US" sz="2400" dirty="0">
              <a:solidFill>
                <a:schemeClr val="accent6"/>
              </a:solidFill>
            </a:endParaRPr>
          </a:p>
        </p:txBody>
      </p:sp>
      <p:sp>
        <p:nvSpPr>
          <p:cNvPr id="33" name="TextBox 32"/>
          <p:cNvSpPr txBox="1"/>
          <p:nvPr/>
        </p:nvSpPr>
        <p:spPr>
          <a:xfrm>
            <a:off x="1066800" y="2514600"/>
            <a:ext cx="7696200" cy="923330"/>
          </a:xfrm>
          <a:prstGeom prst="rect">
            <a:avLst/>
          </a:prstGeom>
          <a:noFill/>
        </p:spPr>
        <p:txBody>
          <a:bodyPr wrap="square" rtlCol="0">
            <a:spAutoFit/>
          </a:bodyPr>
          <a:lstStyle/>
          <a:p>
            <a:pPr algn="just"/>
            <a:r>
              <a:rPr lang="en-US" dirty="0" smtClean="0"/>
              <a:t>This application is implemented based on JAVA language for the purpose of monitoring the DWDM network it supports five different modules that are shown below</a:t>
            </a:r>
            <a:endParaRPr lang="en-US" dirty="0"/>
          </a:p>
        </p:txBody>
      </p:sp>
      <p:grpSp>
        <p:nvGrpSpPr>
          <p:cNvPr id="51" name="Group 50"/>
          <p:cNvGrpSpPr/>
          <p:nvPr/>
        </p:nvGrpSpPr>
        <p:grpSpPr>
          <a:xfrm>
            <a:off x="1678900" y="4265950"/>
            <a:ext cx="1752600" cy="685800"/>
            <a:chOff x="1678900" y="4265950"/>
            <a:chExt cx="1752600" cy="685800"/>
          </a:xfrm>
        </p:grpSpPr>
        <p:sp>
          <p:nvSpPr>
            <p:cNvPr id="37" name="Rectangle 36"/>
            <p:cNvSpPr/>
            <p:nvPr/>
          </p:nvSpPr>
          <p:spPr>
            <a:xfrm>
              <a:off x="1678900" y="4265950"/>
              <a:ext cx="1752600" cy="68580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1831300" y="4418350"/>
              <a:ext cx="1524000" cy="384721"/>
            </a:xfrm>
            <a:prstGeom prst="rect">
              <a:avLst/>
            </a:prstGeom>
            <a:noFill/>
          </p:spPr>
          <p:txBody>
            <a:bodyPr wrap="square" rtlCol="0">
              <a:spAutoFit/>
            </a:bodyPr>
            <a:lstStyle/>
            <a:p>
              <a:r>
                <a:rPr lang="en-US" sz="1900" b="1" dirty="0" smtClean="0">
                  <a:solidFill>
                    <a:schemeClr val="accent6">
                      <a:lumMod val="60000"/>
                      <a:lumOff val="40000"/>
                    </a:schemeClr>
                  </a:solidFill>
                </a:rPr>
                <a:t>NEW ROUTE</a:t>
              </a:r>
              <a:endParaRPr lang="en-US" sz="1900" b="1" dirty="0">
                <a:solidFill>
                  <a:schemeClr val="accent6">
                    <a:lumMod val="60000"/>
                    <a:lumOff val="40000"/>
                  </a:schemeClr>
                </a:solidFill>
              </a:endParaRPr>
            </a:p>
          </p:txBody>
        </p:sp>
      </p:grpSp>
      <p:grpSp>
        <p:nvGrpSpPr>
          <p:cNvPr id="58" name="Group 57"/>
          <p:cNvGrpSpPr/>
          <p:nvPr/>
        </p:nvGrpSpPr>
        <p:grpSpPr>
          <a:xfrm>
            <a:off x="5966080" y="4290940"/>
            <a:ext cx="1981200" cy="685800"/>
            <a:chOff x="5966080" y="4290940"/>
            <a:chExt cx="1981200" cy="685800"/>
          </a:xfrm>
        </p:grpSpPr>
        <p:sp>
          <p:nvSpPr>
            <p:cNvPr id="50" name="Rectangle 49"/>
            <p:cNvSpPr/>
            <p:nvPr/>
          </p:nvSpPr>
          <p:spPr>
            <a:xfrm>
              <a:off x="5966080" y="4290940"/>
              <a:ext cx="1752600" cy="68580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5966080" y="4443340"/>
              <a:ext cx="1981200" cy="369332"/>
            </a:xfrm>
            <a:prstGeom prst="rect">
              <a:avLst/>
            </a:prstGeom>
            <a:noFill/>
          </p:spPr>
          <p:txBody>
            <a:bodyPr wrap="square" rtlCol="0">
              <a:spAutoFit/>
            </a:bodyPr>
            <a:lstStyle/>
            <a:p>
              <a:r>
                <a:rPr lang="en-US" b="1" dirty="0" smtClean="0">
                  <a:solidFill>
                    <a:schemeClr val="accent6">
                      <a:lumMod val="60000"/>
                      <a:lumOff val="40000"/>
                    </a:schemeClr>
                  </a:solidFill>
                </a:rPr>
                <a:t>CONTROL PANEL</a:t>
              </a:r>
              <a:endParaRPr lang="en-US" b="1" dirty="0">
                <a:solidFill>
                  <a:schemeClr val="accent6">
                    <a:lumMod val="60000"/>
                    <a:lumOff val="40000"/>
                  </a:schemeClr>
                </a:solidFill>
              </a:endParaRPr>
            </a:p>
          </p:txBody>
        </p:sp>
      </p:grpSp>
      <p:grpSp>
        <p:nvGrpSpPr>
          <p:cNvPr id="52" name="Group 51"/>
          <p:cNvGrpSpPr/>
          <p:nvPr/>
        </p:nvGrpSpPr>
        <p:grpSpPr>
          <a:xfrm>
            <a:off x="3814980" y="4273450"/>
            <a:ext cx="1752600" cy="685800"/>
            <a:chOff x="3814980" y="4273450"/>
            <a:chExt cx="1752600" cy="685800"/>
          </a:xfrm>
        </p:grpSpPr>
        <p:sp>
          <p:nvSpPr>
            <p:cNvPr id="49" name="Rectangle 48"/>
            <p:cNvSpPr/>
            <p:nvPr/>
          </p:nvSpPr>
          <p:spPr>
            <a:xfrm>
              <a:off x="3814980" y="4273450"/>
              <a:ext cx="1752600" cy="68580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4119780" y="4425850"/>
              <a:ext cx="1371600" cy="384721"/>
            </a:xfrm>
            <a:prstGeom prst="rect">
              <a:avLst/>
            </a:prstGeom>
            <a:noFill/>
          </p:spPr>
          <p:txBody>
            <a:bodyPr wrap="square" rtlCol="0">
              <a:spAutoFit/>
            </a:bodyPr>
            <a:lstStyle/>
            <a:p>
              <a:r>
                <a:rPr lang="en-US" sz="1900" b="1" dirty="0" smtClean="0">
                  <a:solidFill>
                    <a:schemeClr val="accent6">
                      <a:lumMod val="60000"/>
                      <a:lumOff val="40000"/>
                    </a:schemeClr>
                  </a:solidFill>
                </a:rPr>
                <a:t>FIBER CUT</a:t>
              </a:r>
              <a:endParaRPr lang="en-US" sz="1900" b="1" dirty="0">
                <a:solidFill>
                  <a:schemeClr val="accent6">
                    <a:lumMod val="60000"/>
                    <a:lumOff val="40000"/>
                  </a:schemeClr>
                </a:solidFill>
              </a:endParaRPr>
            </a:p>
          </p:txBody>
        </p:sp>
      </p:grpSp>
      <p:grpSp>
        <p:nvGrpSpPr>
          <p:cNvPr id="56" name="Group 55"/>
          <p:cNvGrpSpPr/>
          <p:nvPr/>
        </p:nvGrpSpPr>
        <p:grpSpPr>
          <a:xfrm>
            <a:off x="4893040" y="5181600"/>
            <a:ext cx="1905000" cy="685800"/>
            <a:chOff x="4893040" y="5181600"/>
            <a:chExt cx="1905000" cy="685800"/>
          </a:xfrm>
        </p:grpSpPr>
        <p:sp>
          <p:nvSpPr>
            <p:cNvPr id="48" name="Rectangle 47"/>
            <p:cNvSpPr/>
            <p:nvPr/>
          </p:nvSpPr>
          <p:spPr>
            <a:xfrm>
              <a:off x="4893040" y="5181600"/>
              <a:ext cx="1752600" cy="68580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5045440" y="5334000"/>
              <a:ext cx="1752600" cy="384721"/>
            </a:xfrm>
            <a:prstGeom prst="rect">
              <a:avLst/>
            </a:prstGeom>
            <a:noFill/>
          </p:spPr>
          <p:txBody>
            <a:bodyPr wrap="square" rtlCol="0">
              <a:spAutoFit/>
            </a:bodyPr>
            <a:lstStyle/>
            <a:p>
              <a:r>
                <a:rPr lang="en-US" sz="1900" b="1" dirty="0" smtClean="0">
                  <a:solidFill>
                    <a:schemeClr val="accent6">
                      <a:lumMod val="60000"/>
                      <a:lumOff val="40000"/>
                    </a:schemeClr>
                  </a:solidFill>
                </a:rPr>
                <a:t>LINK DESIGN</a:t>
              </a:r>
              <a:endParaRPr lang="en-US" sz="1900" b="1" dirty="0">
                <a:solidFill>
                  <a:schemeClr val="accent6">
                    <a:lumMod val="60000"/>
                    <a:lumOff val="40000"/>
                  </a:schemeClr>
                </a:solidFill>
              </a:endParaRPr>
            </a:p>
          </p:txBody>
        </p:sp>
      </p:grpSp>
      <p:grpSp>
        <p:nvGrpSpPr>
          <p:cNvPr id="55" name="Group 54"/>
          <p:cNvGrpSpPr/>
          <p:nvPr/>
        </p:nvGrpSpPr>
        <p:grpSpPr>
          <a:xfrm>
            <a:off x="2590800" y="5181600"/>
            <a:ext cx="1752600" cy="685800"/>
            <a:chOff x="2590800" y="5181600"/>
            <a:chExt cx="1752600" cy="685800"/>
          </a:xfrm>
        </p:grpSpPr>
        <p:sp>
          <p:nvSpPr>
            <p:cNvPr id="47" name="Rectangle 46"/>
            <p:cNvSpPr/>
            <p:nvPr/>
          </p:nvSpPr>
          <p:spPr>
            <a:xfrm>
              <a:off x="2590800" y="5181600"/>
              <a:ext cx="1752600" cy="68580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2743200" y="5334000"/>
              <a:ext cx="1524000" cy="384721"/>
            </a:xfrm>
            <a:prstGeom prst="rect">
              <a:avLst/>
            </a:prstGeom>
            <a:noFill/>
          </p:spPr>
          <p:txBody>
            <a:bodyPr wrap="square" rtlCol="0">
              <a:spAutoFit/>
            </a:bodyPr>
            <a:lstStyle/>
            <a:p>
              <a:r>
                <a:rPr lang="en-US" sz="1900" b="1" dirty="0" smtClean="0">
                  <a:solidFill>
                    <a:schemeClr val="accent6">
                      <a:lumMod val="60000"/>
                      <a:lumOff val="40000"/>
                    </a:schemeClr>
                  </a:solidFill>
                </a:rPr>
                <a:t>UTILIZATION</a:t>
              </a:r>
              <a:endParaRPr lang="en-US" sz="1900" b="1" dirty="0">
                <a:solidFill>
                  <a:schemeClr val="accent6">
                    <a:lumMod val="60000"/>
                    <a:lumOff val="40000"/>
                  </a:schemeClr>
                </a:solidFill>
              </a:endParaRPr>
            </a:p>
          </p:txBody>
        </p:sp>
      </p:grpSp>
      <p:sp>
        <p:nvSpPr>
          <p:cNvPr id="28" name="TextBox 27"/>
          <p:cNvSpPr txBox="1"/>
          <p:nvPr/>
        </p:nvSpPr>
        <p:spPr>
          <a:xfrm>
            <a:off x="8373256" y="6324600"/>
            <a:ext cx="685800" cy="369332"/>
          </a:xfrm>
          <a:prstGeom prst="rect">
            <a:avLst/>
          </a:prstGeom>
          <a:noFill/>
        </p:spPr>
        <p:txBody>
          <a:bodyPr wrap="square" rtlCol="0">
            <a:spAutoFit/>
          </a:bodyPr>
          <a:lstStyle/>
          <a:p>
            <a:r>
              <a:rPr lang="en-US" dirty="0" smtClean="0"/>
              <a:t>16</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checkerboard(down)">
                                      <p:cBhvr>
                                        <p:cTn id="7" dur="500"/>
                                        <p:tgtEl>
                                          <p:spTgt spid="5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0-#ppt_w/2"/>
                                          </p:val>
                                        </p:tav>
                                        <p:tav tm="100000">
                                          <p:val>
                                            <p:strVal val="#ppt_x"/>
                                          </p:val>
                                        </p:tav>
                                      </p:tavLst>
                                    </p:anim>
                                    <p:anim calcmode="lin" valueType="num">
                                      <p:cBhvr additive="base">
                                        <p:cTn id="12"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1+#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nodeType="click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strips(downLeft)">
                                      <p:cBhvr>
                                        <p:cTn id="23" dur="500"/>
                                        <p:tgtEl>
                                          <p:spTgt spid="51"/>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nodeType="click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strips(downLeft)">
                                      <p:cBhvr>
                                        <p:cTn id="28" dur="500"/>
                                        <p:tgtEl>
                                          <p:spTgt spid="52"/>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nodeType="click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strips(downLeft)">
                                      <p:cBhvr>
                                        <p:cTn id="33" dur="500"/>
                                        <p:tgtEl>
                                          <p:spTgt spid="58"/>
                                        </p:tgtEl>
                                      </p:cBhvr>
                                    </p:animEffect>
                                  </p:childTnLst>
                                </p:cTn>
                              </p:par>
                            </p:childTnLst>
                          </p:cTn>
                        </p:par>
                      </p:childTnLst>
                    </p:cTn>
                  </p:par>
                  <p:par>
                    <p:cTn id="34" fill="hold">
                      <p:stCondLst>
                        <p:cond delay="indefinite"/>
                      </p:stCondLst>
                      <p:childTnLst>
                        <p:par>
                          <p:cTn id="35" fill="hold">
                            <p:stCondLst>
                              <p:cond delay="0"/>
                            </p:stCondLst>
                            <p:childTnLst>
                              <p:par>
                                <p:cTn id="36" presetID="18" presetClass="entr" presetSubtype="12" fill="hold" nodeType="click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strips(downLeft)">
                                      <p:cBhvr>
                                        <p:cTn id="38" dur="500"/>
                                        <p:tgtEl>
                                          <p:spTgt spid="55"/>
                                        </p:tgtEl>
                                      </p:cBhvr>
                                    </p:animEffect>
                                  </p:childTnLst>
                                </p:cTn>
                              </p:par>
                            </p:childTnLst>
                          </p:cTn>
                        </p:par>
                      </p:childTnLst>
                    </p:cTn>
                  </p:par>
                  <p:par>
                    <p:cTn id="39" fill="hold">
                      <p:stCondLst>
                        <p:cond delay="indefinite"/>
                      </p:stCondLst>
                      <p:childTnLst>
                        <p:par>
                          <p:cTn id="40" fill="hold">
                            <p:stCondLst>
                              <p:cond delay="0"/>
                            </p:stCondLst>
                            <p:childTnLst>
                              <p:par>
                                <p:cTn id="41" presetID="18" presetClass="entr" presetSubtype="12" fill="hold" nodeType="click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strips(downLeft)">
                                      <p:cBhvr>
                                        <p:cTn id="4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tx2">
                    <a:lumMod val="60000"/>
                    <a:lumOff val="40000"/>
                  </a:schemeClr>
                </a:solidFill>
              </a:rPr>
              <a:t>Planning the network and determine the services </a:t>
            </a:r>
          </a:p>
          <a:p>
            <a:r>
              <a:rPr lang="en-US" dirty="0" smtClean="0">
                <a:solidFill>
                  <a:schemeClr val="tx2">
                    <a:lumMod val="60000"/>
                    <a:lumOff val="40000"/>
                  </a:schemeClr>
                </a:solidFill>
              </a:rPr>
              <a:t>Implementing the database </a:t>
            </a:r>
          </a:p>
          <a:p>
            <a:r>
              <a:rPr lang="en-US" dirty="0" smtClean="0">
                <a:solidFill>
                  <a:schemeClr val="tx2">
                    <a:lumMod val="60000"/>
                    <a:lumOff val="40000"/>
                  </a:schemeClr>
                </a:solidFill>
              </a:rPr>
              <a:t>Choosing a routing algorithm</a:t>
            </a:r>
          </a:p>
          <a:p>
            <a:r>
              <a:rPr lang="en-US" dirty="0" err="1" smtClean="0">
                <a:solidFill>
                  <a:schemeClr val="tx2">
                    <a:lumMod val="60000"/>
                    <a:lumOff val="40000"/>
                  </a:schemeClr>
                </a:solidFill>
              </a:rPr>
              <a:t>Lamda</a:t>
            </a:r>
            <a:r>
              <a:rPr lang="en-US" dirty="0" smtClean="0">
                <a:solidFill>
                  <a:schemeClr val="tx2">
                    <a:lumMod val="60000"/>
                    <a:lumOff val="40000"/>
                  </a:schemeClr>
                </a:solidFill>
              </a:rPr>
              <a:t> and path assignment </a:t>
            </a:r>
          </a:p>
          <a:p>
            <a:endParaRPr lang="en-US" dirty="0"/>
          </a:p>
        </p:txBody>
      </p:sp>
      <p:sp>
        <p:nvSpPr>
          <p:cNvPr id="4" name="Rectangle 3"/>
          <p:cNvSpPr/>
          <p:nvPr/>
        </p:nvSpPr>
        <p:spPr>
          <a:xfrm>
            <a:off x="263299" y="381000"/>
            <a:ext cx="8880701" cy="923330"/>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Design Steps For The Software</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TextBox 5"/>
          <p:cNvSpPr txBox="1"/>
          <p:nvPr/>
        </p:nvSpPr>
        <p:spPr>
          <a:xfrm>
            <a:off x="8001000" y="5867400"/>
            <a:ext cx="609600" cy="369332"/>
          </a:xfrm>
          <a:prstGeom prst="rect">
            <a:avLst/>
          </a:prstGeom>
          <a:noFill/>
        </p:spPr>
        <p:txBody>
          <a:bodyPr wrap="square" rtlCol="0">
            <a:spAutoFit/>
          </a:bodyPr>
          <a:lstStyle/>
          <a:p>
            <a:r>
              <a:rPr lang="en-US" dirty="0" smtClean="0"/>
              <a:t>17</a:t>
            </a:r>
            <a:endParaRPr lang="en-US" dirty="0"/>
          </a:p>
        </p:txBody>
      </p:sp>
    </p:spTree>
    <p:extLst>
      <p:ext uri="{BB962C8B-B14F-4D97-AF65-F5344CB8AC3E}">
        <p14:creationId xmlns:p14="http://schemas.microsoft.com/office/powerpoint/2010/main" val="16101087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p:cNvSpPr txBox="1"/>
          <p:nvPr/>
        </p:nvSpPr>
        <p:spPr>
          <a:xfrm>
            <a:off x="1143000" y="1143000"/>
            <a:ext cx="6858000" cy="954107"/>
          </a:xfrm>
          <a:prstGeom prst="rect">
            <a:avLst/>
          </a:prstGeom>
          <a:noFill/>
        </p:spPr>
        <p:txBody>
          <a:bodyPr wrap="square" rtlCol="0">
            <a:spAutoFit/>
          </a:bodyPr>
          <a:lstStyle/>
          <a:p>
            <a:pPr algn="ctr"/>
            <a:r>
              <a:rPr lang="en-US" sz="2800" dirty="0" smtClean="0"/>
              <a:t>The Functionalities and the modules of the software are shown in the following  demo </a:t>
            </a:r>
            <a:endParaRPr lang="en-US" sz="2800" dirty="0"/>
          </a:p>
        </p:txBody>
      </p:sp>
      <p:sp>
        <p:nvSpPr>
          <p:cNvPr id="5" name="TextBox 4"/>
          <p:cNvSpPr txBox="1"/>
          <p:nvPr/>
        </p:nvSpPr>
        <p:spPr>
          <a:xfrm>
            <a:off x="7772400" y="6025621"/>
            <a:ext cx="990600" cy="369332"/>
          </a:xfrm>
          <a:prstGeom prst="rect">
            <a:avLst/>
          </a:prstGeom>
          <a:noFill/>
        </p:spPr>
        <p:txBody>
          <a:bodyPr wrap="square" rtlCol="0">
            <a:spAutoFit/>
          </a:bodyPr>
          <a:lstStyle/>
          <a:p>
            <a:r>
              <a:rPr lang="en-US" dirty="0" smtClean="0"/>
              <a:t>18</a:t>
            </a:r>
            <a:endParaRPr lang="en-US" dirty="0"/>
          </a:p>
        </p:txBody>
      </p:sp>
    </p:spTree>
    <p:extLst>
      <p:ext uri="{BB962C8B-B14F-4D97-AF65-F5344CB8AC3E}">
        <p14:creationId xmlns:p14="http://schemas.microsoft.com/office/powerpoint/2010/main" val="1946563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miter lim="800000"/>
            <a:headEnd/>
            <a:tailEnd/>
          </a:ln>
        </p:spPr>
      </p:pic>
      <p:sp>
        <p:nvSpPr>
          <p:cNvPr id="6" name="TextBox 5"/>
          <p:cNvSpPr txBox="1"/>
          <p:nvPr/>
        </p:nvSpPr>
        <p:spPr>
          <a:xfrm>
            <a:off x="2057400" y="2590800"/>
            <a:ext cx="4953000" cy="1446550"/>
          </a:xfrm>
          <a:prstGeom prst="rect">
            <a:avLst/>
          </a:prstGeom>
          <a:noFill/>
        </p:spPr>
        <p:txBody>
          <a:bodyPr wrap="square" rtlCol="0">
            <a:spAutoFit/>
          </a:bodyPr>
          <a:lstStyle/>
          <a:p>
            <a:pPr algn="ctr"/>
            <a:r>
              <a:rPr lang="en-US" sz="4400" b="1" dirty="0" smtClean="0">
                <a:solidFill>
                  <a:srgbClr val="00B0F0"/>
                </a:solidFill>
              </a:rPr>
              <a:t>DWDM Technology PALTEL Topology</a:t>
            </a:r>
            <a:endParaRPr lang="en-US" sz="4400" b="1" dirty="0">
              <a:solidFill>
                <a:srgbClr val="00B0F0"/>
              </a:solidFill>
            </a:endParaRPr>
          </a:p>
        </p:txBody>
      </p:sp>
      <p:sp>
        <p:nvSpPr>
          <p:cNvPr id="2" name="TextBox 1"/>
          <p:cNvSpPr txBox="1"/>
          <p:nvPr/>
        </p:nvSpPr>
        <p:spPr>
          <a:xfrm>
            <a:off x="8162769" y="6324600"/>
            <a:ext cx="685800" cy="369332"/>
          </a:xfrm>
          <a:prstGeom prst="rect">
            <a:avLst/>
          </a:prstGeom>
          <a:noFill/>
        </p:spPr>
        <p:txBody>
          <a:bodyPr wrap="square" rtlCol="0">
            <a:spAutoFit/>
          </a:bodyPr>
          <a:lstStyle/>
          <a:p>
            <a:r>
              <a:rPr lang="en-US" dirty="0" smtClean="0"/>
              <a:t>1</a:t>
            </a:r>
            <a:endParaRPr lang="en-US" dirty="0"/>
          </a:p>
        </p:txBody>
      </p:sp>
    </p:spTree>
    <p:extLst>
      <p:ext uri="{BB962C8B-B14F-4D97-AF65-F5344CB8AC3E}">
        <p14:creationId xmlns:p14="http://schemas.microsoft.com/office/powerpoint/2010/main" val="4146547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381000" y="685800"/>
            <a:ext cx="3316935"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Conclusio</a:t>
            </a:r>
            <a:r>
              <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TextBox 5"/>
          <p:cNvSpPr txBox="1"/>
          <p:nvPr/>
        </p:nvSpPr>
        <p:spPr>
          <a:xfrm>
            <a:off x="-8743" y="2133600"/>
            <a:ext cx="8847943" cy="2862322"/>
          </a:xfrm>
          <a:prstGeom prst="rect">
            <a:avLst/>
          </a:prstGeom>
          <a:noFill/>
        </p:spPr>
        <p:txBody>
          <a:bodyPr wrap="square" rtlCol="0">
            <a:spAutoFit/>
          </a:bodyPr>
          <a:lstStyle/>
          <a:p>
            <a:r>
              <a:rPr lang="en-US" sz="2000" b="1" dirty="0" smtClean="0"/>
              <a:t>In this project we have achieved the following </a:t>
            </a:r>
          </a:p>
          <a:p>
            <a:endParaRPr lang="en-US" sz="2000" b="1" dirty="0" smtClean="0"/>
          </a:p>
          <a:p>
            <a:pPr marL="342900" indent="-342900">
              <a:buFont typeface="+mj-lt"/>
              <a:buAutoNum type="arabicPeriod"/>
            </a:pPr>
            <a:r>
              <a:rPr lang="en-US" sz="2000" b="1" dirty="0" smtClean="0"/>
              <a:t>We have  completed the third phase of PALTEL PLAN for DWDM network design in Palestine</a:t>
            </a:r>
          </a:p>
          <a:p>
            <a:pPr marL="342900" indent="-342900">
              <a:buFont typeface="+mj-lt"/>
              <a:buAutoNum type="arabicPeriod"/>
            </a:pPr>
            <a:r>
              <a:rPr lang="en-US" sz="2000" b="1" dirty="0" smtClean="0"/>
              <a:t>We have improved the network and founded a solution for  enhancing the capacity of the network </a:t>
            </a:r>
          </a:p>
          <a:p>
            <a:pPr marL="342900" indent="-342900">
              <a:buFont typeface="+mj-lt"/>
              <a:buAutoNum type="arabicPeriod"/>
            </a:pPr>
            <a:r>
              <a:rPr lang="en-US" sz="2000" b="1" dirty="0" smtClean="0"/>
              <a:t>We have implemented a software for the purpose of monitoring and managing the DWDM network </a:t>
            </a:r>
          </a:p>
          <a:p>
            <a:pPr marL="342900" indent="-342900">
              <a:buFont typeface="+mj-lt"/>
              <a:buAutoNum type="arabicPeriod"/>
            </a:pPr>
            <a:endParaRPr lang="en-US" sz="2000" b="1" dirty="0"/>
          </a:p>
        </p:txBody>
      </p:sp>
      <p:sp>
        <p:nvSpPr>
          <p:cNvPr id="7" name="TextBox 6"/>
          <p:cNvSpPr txBox="1"/>
          <p:nvPr/>
        </p:nvSpPr>
        <p:spPr>
          <a:xfrm>
            <a:off x="8077200" y="6172200"/>
            <a:ext cx="418704" cy="369332"/>
          </a:xfrm>
          <a:prstGeom prst="rect">
            <a:avLst/>
          </a:prstGeom>
          <a:noFill/>
        </p:spPr>
        <p:txBody>
          <a:bodyPr wrap="none" rtlCol="0">
            <a:spAutoFit/>
          </a:bodyPr>
          <a:lstStyle/>
          <a:p>
            <a:r>
              <a:rPr lang="en-US" dirty="0" smtClean="0"/>
              <a:t>19</a:t>
            </a:r>
            <a:endParaRPr lang="en-US" dirty="0"/>
          </a:p>
        </p:txBody>
      </p:sp>
    </p:spTree>
    <p:extLst>
      <p:ext uri="{BB962C8B-B14F-4D97-AF65-F5344CB8AC3E}">
        <p14:creationId xmlns:p14="http://schemas.microsoft.com/office/powerpoint/2010/main" val="1000101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80"/>
          <p:cNvSpPr/>
          <p:nvPr/>
        </p:nvSpPr>
        <p:spPr>
          <a:xfrm>
            <a:off x="0" y="0"/>
            <a:ext cx="3810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4343400" y="2357735"/>
            <a:ext cx="4419600" cy="461665"/>
          </a:xfrm>
          <a:prstGeom prst="rect">
            <a:avLst/>
          </a:prstGeom>
          <a:noFill/>
        </p:spPr>
        <p:txBody>
          <a:bodyPr wrap="square" rtlCol="0">
            <a:spAutoFit/>
          </a:bodyPr>
          <a:lstStyle/>
          <a:p>
            <a:r>
              <a:rPr lang="en-US" sz="2400" b="1" dirty="0" smtClean="0">
                <a:solidFill>
                  <a:schemeClr val="accent3"/>
                </a:solidFill>
                <a:latin typeface="Route 159 Bold"/>
                <a:cs typeface="Aharoni" pitchFamily="2" charset="-79"/>
              </a:rPr>
              <a:t>DWDM network design</a:t>
            </a:r>
            <a:endParaRPr lang="en-US" sz="2400" b="1" dirty="0">
              <a:solidFill>
                <a:schemeClr val="accent3"/>
              </a:solidFill>
              <a:latin typeface="Route 159 Bold"/>
              <a:cs typeface="Aharoni" pitchFamily="2" charset="-79"/>
            </a:endParaRPr>
          </a:p>
        </p:txBody>
      </p:sp>
      <p:sp>
        <p:nvSpPr>
          <p:cNvPr id="37" name="TextBox 36"/>
          <p:cNvSpPr txBox="1"/>
          <p:nvPr/>
        </p:nvSpPr>
        <p:spPr>
          <a:xfrm>
            <a:off x="4343400" y="1062335"/>
            <a:ext cx="3276600" cy="461665"/>
          </a:xfrm>
          <a:prstGeom prst="rect">
            <a:avLst/>
          </a:prstGeom>
          <a:noFill/>
        </p:spPr>
        <p:txBody>
          <a:bodyPr wrap="square" rtlCol="0">
            <a:spAutoFit/>
          </a:bodyPr>
          <a:lstStyle/>
          <a:p>
            <a:r>
              <a:rPr lang="en-US" sz="2400" b="1" dirty="0" smtClean="0">
                <a:solidFill>
                  <a:schemeClr val="accent2">
                    <a:lumMod val="40000"/>
                    <a:lumOff val="60000"/>
                  </a:schemeClr>
                </a:solidFill>
                <a:latin typeface="Route 159 Bold"/>
                <a:cs typeface="Aharoni" pitchFamily="2" charset="-79"/>
              </a:rPr>
              <a:t>REVIEW</a:t>
            </a:r>
            <a:endParaRPr lang="en-US" sz="2400" b="1" dirty="0">
              <a:solidFill>
                <a:schemeClr val="accent2">
                  <a:lumMod val="40000"/>
                  <a:lumOff val="60000"/>
                </a:schemeClr>
              </a:solidFill>
              <a:latin typeface="Route 159 Bold"/>
              <a:cs typeface="Aharoni" pitchFamily="2" charset="-79"/>
            </a:endParaRPr>
          </a:p>
        </p:txBody>
      </p:sp>
      <p:sp>
        <p:nvSpPr>
          <p:cNvPr id="35" name="TextBox 34"/>
          <p:cNvSpPr txBox="1"/>
          <p:nvPr/>
        </p:nvSpPr>
        <p:spPr>
          <a:xfrm>
            <a:off x="4343400" y="3886200"/>
            <a:ext cx="4800600" cy="461665"/>
          </a:xfrm>
          <a:prstGeom prst="rect">
            <a:avLst/>
          </a:prstGeom>
          <a:noFill/>
        </p:spPr>
        <p:txBody>
          <a:bodyPr wrap="square" rtlCol="0">
            <a:spAutoFit/>
          </a:bodyPr>
          <a:lstStyle/>
          <a:p>
            <a:r>
              <a:rPr lang="en-US" sz="2400" b="1" dirty="0" smtClean="0">
                <a:solidFill>
                  <a:schemeClr val="accent6">
                    <a:lumMod val="60000"/>
                    <a:lumOff val="40000"/>
                  </a:schemeClr>
                </a:solidFill>
                <a:latin typeface="Route 159 Bold"/>
                <a:cs typeface="Aharoni" pitchFamily="2" charset="-79"/>
              </a:rPr>
              <a:t>Running out of bandwidth</a:t>
            </a:r>
            <a:endParaRPr lang="en-US" sz="2400" b="1" dirty="0">
              <a:solidFill>
                <a:schemeClr val="accent6">
                  <a:lumMod val="60000"/>
                  <a:lumOff val="40000"/>
                </a:schemeClr>
              </a:solidFill>
              <a:latin typeface="Route 159 Bold"/>
              <a:cs typeface="Aharoni" pitchFamily="2" charset="-79"/>
            </a:endParaRPr>
          </a:p>
        </p:txBody>
      </p:sp>
      <p:sp>
        <p:nvSpPr>
          <p:cNvPr id="40" name="TextBox 39"/>
          <p:cNvSpPr txBox="1"/>
          <p:nvPr/>
        </p:nvSpPr>
        <p:spPr>
          <a:xfrm>
            <a:off x="4267200" y="5410200"/>
            <a:ext cx="4648200" cy="461665"/>
          </a:xfrm>
          <a:prstGeom prst="rect">
            <a:avLst/>
          </a:prstGeom>
          <a:noFill/>
        </p:spPr>
        <p:txBody>
          <a:bodyPr wrap="square" rtlCol="0">
            <a:spAutoFit/>
          </a:bodyPr>
          <a:lstStyle/>
          <a:p>
            <a:r>
              <a:rPr lang="en-US" sz="2400" b="1" dirty="0" smtClean="0">
                <a:solidFill>
                  <a:schemeClr val="accent6">
                    <a:lumMod val="75000"/>
                  </a:schemeClr>
                </a:solidFill>
                <a:latin typeface="Route 159 Bold"/>
                <a:cs typeface="Aharoni" pitchFamily="2" charset="-79"/>
              </a:rPr>
              <a:t>Software implementation</a:t>
            </a:r>
            <a:endParaRPr lang="en-US" sz="2400" b="1" dirty="0">
              <a:solidFill>
                <a:schemeClr val="accent6">
                  <a:lumMod val="75000"/>
                </a:schemeClr>
              </a:solidFill>
              <a:latin typeface="Route 159 Bold"/>
              <a:cs typeface="Aharoni" pitchFamily="2" charset="-79"/>
            </a:endParaRPr>
          </a:p>
        </p:txBody>
      </p:sp>
      <p:sp>
        <p:nvSpPr>
          <p:cNvPr id="90" name="Rectangle 89"/>
          <p:cNvSpPr/>
          <p:nvPr/>
        </p:nvSpPr>
        <p:spPr>
          <a:xfrm>
            <a:off x="0" y="0"/>
            <a:ext cx="3962400" cy="6858000"/>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9" name="Group 88"/>
          <p:cNvGrpSpPr/>
          <p:nvPr/>
        </p:nvGrpSpPr>
        <p:grpSpPr>
          <a:xfrm>
            <a:off x="3276600" y="76200"/>
            <a:ext cx="1343025" cy="7239000"/>
            <a:chOff x="3124199" y="2"/>
            <a:chExt cx="1343025" cy="7239000"/>
          </a:xfrm>
        </p:grpSpPr>
        <p:pic>
          <p:nvPicPr>
            <p:cNvPr id="4106" name="Picture 10" descr="C:\Program Files (x86)\Microsoft Office\MEDIA\OFFICE12\Lines\BD14997_.gif"/>
            <p:cNvPicPr>
              <a:picLocks noChangeAspect="1" noChangeArrowheads="1"/>
            </p:cNvPicPr>
            <p:nvPr/>
          </p:nvPicPr>
          <p:blipFill>
            <a:blip r:embed="rId3" cstate="print"/>
            <a:srcRect/>
            <a:stretch>
              <a:fillRect/>
            </a:stretch>
          </p:blipFill>
          <p:spPr bwMode="auto">
            <a:xfrm rot="5400000">
              <a:off x="366712" y="2757489"/>
              <a:ext cx="6858000" cy="1343025"/>
            </a:xfrm>
            <a:prstGeom prst="rect">
              <a:avLst/>
            </a:prstGeom>
            <a:noFill/>
          </p:spPr>
        </p:pic>
        <p:cxnSp>
          <p:nvCxnSpPr>
            <p:cNvPr id="62" name="Straight Connector 61"/>
            <p:cNvCxnSpPr/>
            <p:nvPr/>
          </p:nvCxnSpPr>
          <p:spPr>
            <a:xfrm>
              <a:off x="3809999" y="381002"/>
              <a:ext cx="0" cy="6858000"/>
            </a:xfrm>
            <a:prstGeom prst="line">
              <a:avLst/>
            </a:prstGeom>
          </p:spPr>
          <p:style>
            <a:lnRef idx="1">
              <a:schemeClr val="accent1"/>
            </a:lnRef>
            <a:fillRef idx="0">
              <a:schemeClr val="accent1"/>
            </a:fillRef>
            <a:effectRef idx="0">
              <a:schemeClr val="accent1"/>
            </a:effectRef>
            <a:fontRef idx="minor">
              <a:schemeClr val="tx1"/>
            </a:fontRef>
          </p:style>
        </p:cxnSp>
        <p:sp>
          <p:nvSpPr>
            <p:cNvPr id="68" name="Oval 67"/>
            <p:cNvSpPr/>
            <p:nvPr/>
          </p:nvSpPr>
          <p:spPr>
            <a:xfrm>
              <a:off x="3581400" y="914402"/>
              <a:ext cx="457200" cy="5334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3581400" y="2286002"/>
              <a:ext cx="457200" cy="533400"/>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3581400" y="3810002"/>
              <a:ext cx="457200" cy="5334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3581400" y="5334000"/>
              <a:ext cx="457200" cy="53340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
          <p:nvSpPr>
            <p:cNvPr id="74" name="TextBox 73"/>
            <p:cNvSpPr txBox="1"/>
            <p:nvPr/>
          </p:nvSpPr>
          <p:spPr>
            <a:xfrm>
              <a:off x="3657600" y="990602"/>
              <a:ext cx="381000" cy="369332"/>
            </a:xfrm>
            <a:prstGeom prst="rect">
              <a:avLst/>
            </a:prstGeom>
            <a:noFill/>
          </p:spPr>
          <p:txBody>
            <a:bodyPr wrap="square" rtlCol="0">
              <a:spAutoFit/>
            </a:bodyPr>
            <a:lstStyle/>
            <a:p>
              <a:r>
                <a:rPr lang="en-US" dirty="0" smtClean="0"/>
                <a:t>1</a:t>
              </a:r>
              <a:endParaRPr lang="en-US" dirty="0"/>
            </a:p>
          </p:txBody>
        </p:sp>
        <p:sp>
          <p:nvSpPr>
            <p:cNvPr id="76" name="TextBox 75"/>
            <p:cNvSpPr txBox="1"/>
            <p:nvPr/>
          </p:nvSpPr>
          <p:spPr>
            <a:xfrm>
              <a:off x="3657600" y="2373870"/>
              <a:ext cx="381000" cy="369332"/>
            </a:xfrm>
            <a:prstGeom prst="rect">
              <a:avLst/>
            </a:prstGeom>
            <a:noFill/>
          </p:spPr>
          <p:txBody>
            <a:bodyPr wrap="square" rtlCol="0">
              <a:spAutoFit/>
            </a:bodyPr>
            <a:lstStyle/>
            <a:p>
              <a:r>
                <a:rPr lang="en-US" dirty="0" smtClean="0"/>
                <a:t>2</a:t>
              </a:r>
              <a:endParaRPr lang="en-US" dirty="0"/>
            </a:p>
          </p:txBody>
        </p:sp>
        <p:sp>
          <p:nvSpPr>
            <p:cNvPr id="78" name="TextBox 77"/>
            <p:cNvSpPr txBox="1"/>
            <p:nvPr/>
          </p:nvSpPr>
          <p:spPr>
            <a:xfrm>
              <a:off x="3657600" y="3886202"/>
              <a:ext cx="381000" cy="369332"/>
            </a:xfrm>
            <a:prstGeom prst="rect">
              <a:avLst/>
            </a:prstGeom>
            <a:noFill/>
          </p:spPr>
          <p:txBody>
            <a:bodyPr wrap="square" rtlCol="0">
              <a:spAutoFit/>
            </a:bodyPr>
            <a:lstStyle/>
            <a:p>
              <a:r>
                <a:rPr lang="en-US" dirty="0" smtClean="0"/>
                <a:t>3</a:t>
              </a:r>
              <a:endParaRPr lang="en-US" dirty="0"/>
            </a:p>
          </p:txBody>
        </p:sp>
        <p:sp>
          <p:nvSpPr>
            <p:cNvPr id="79" name="TextBox 78"/>
            <p:cNvSpPr txBox="1"/>
            <p:nvPr/>
          </p:nvSpPr>
          <p:spPr>
            <a:xfrm>
              <a:off x="3657599" y="5410202"/>
              <a:ext cx="381000" cy="369332"/>
            </a:xfrm>
            <a:prstGeom prst="rect">
              <a:avLst/>
            </a:prstGeom>
            <a:noFill/>
          </p:spPr>
          <p:txBody>
            <a:bodyPr wrap="square" rtlCol="0">
              <a:spAutoFit/>
            </a:bodyPr>
            <a:lstStyle/>
            <a:p>
              <a:r>
                <a:rPr lang="en-US" dirty="0" smtClean="0"/>
                <a:t>4</a:t>
              </a:r>
              <a:endParaRPr lang="en-US" dirty="0"/>
            </a:p>
          </p:txBody>
        </p:sp>
      </p:grpSp>
      <p:sp>
        <p:nvSpPr>
          <p:cNvPr id="23" name="TextBox 22"/>
          <p:cNvSpPr txBox="1"/>
          <p:nvPr/>
        </p:nvSpPr>
        <p:spPr>
          <a:xfrm>
            <a:off x="304800" y="1981200"/>
            <a:ext cx="3200400" cy="2554545"/>
          </a:xfrm>
          <a:prstGeom prst="rect">
            <a:avLst/>
          </a:prstGeom>
          <a:noFill/>
        </p:spPr>
        <p:txBody>
          <a:bodyPr wrap="square" rtlCol="0">
            <a:spAutoFit/>
          </a:bodyPr>
          <a:lstStyle/>
          <a:p>
            <a:pPr algn="ctr"/>
            <a:endParaRPr lang="en-US" sz="4000" i="1" dirty="0" smtClean="0">
              <a:solidFill>
                <a:srgbClr val="00B0F0"/>
              </a:solidFill>
              <a:latin typeface="Rockwell" pitchFamily="18" charset="0"/>
            </a:endParaRPr>
          </a:p>
          <a:p>
            <a:pPr algn="ctr"/>
            <a:r>
              <a:rPr lang="en-US" sz="4000" i="1" dirty="0" smtClean="0">
                <a:solidFill>
                  <a:srgbClr val="00B0F0"/>
                </a:solidFill>
                <a:latin typeface="Route 159 Bold"/>
                <a:cs typeface="Aharoni" pitchFamily="2" charset="-79"/>
              </a:rPr>
              <a:t>TABLE</a:t>
            </a:r>
          </a:p>
          <a:p>
            <a:pPr algn="ctr"/>
            <a:r>
              <a:rPr lang="en-US" sz="4000" i="1" dirty="0" smtClean="0">
                <a:solidFill>
                  <a:schemeClr val="bg1"/>
                </a:solidFill>
                <a:latin typeface="Route 159 Bold"/>
                <a:cs typeface="Aharoni" pitchFamily="2" charset="-79"/>
              </a:rPr>
              <a:t>OF </a:t>
            </a:r>
          </a:p>
          <a:p>
            <a:pPr algn="ctr"/>
            <a:r>
              <a:rPr lang="en-US" sz="4000" i="1" dirty="0" smtClean="0">
                <a:solidFill>
                  <a:schemeClr val="bg1"/>
                </a:solidFill>
                <a:latin typeface="Route 159 Bold"/>
                <a:cs typeface="Aharoni" pitchFamily="2" charset="-79"/>
              </a:rPr>
              <a:t>CONTENTS </a:t>
            </a:r>
            <a:endParaRPr lang="en-US" sz="4000" i="1" dirty="0">
              <a:solidFill>
                <a:schemeClr val="bg1"/>
              </a:solidFill>
              <a:latin typeface="Route 159 Bold"/>
              <a:cs typeface="Aharoni" pitchFamily="2" charset="-79"/>
            </a:endParaRPr>
          </a:p>
        </p:txBody>
      </p:sp>
      <p:sp>
        <p:nvSpPr>
          <p:cNvPr id="21" name="TextBox 20"/>
          <p:cNvSpPr txBox="1"/>
          <p:nvPr/>
        </p:nvSpPr>
        <p:spPr>
          <a:xfrm>
            <a:off x="8162769" y="6324600"/>
            <a:ext cx="685800" cy="369332"/>
          </a:xfrm>
          <a:prstGeom prst="rect">
            <a:avLst/>
          </a:prstGeom>
          <a:noFill/>
        </p:spPr>
        <p:txBody>
          <a:bodyPr wrap="square" rtlCol="0">
            <a:spAutoFit/>
          </a:bodyPr>
          <a:lstStyle/>
          <a:p>
            <a:r>
              <a:rPr lang="en-US" dirty="0" smtClean="0"/>
              <a:t>2</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checkerboard(across)">
                                      <p:cBhvr>
                                        <p:cTn id="7" dur="500"/>
                                        <p:tgtEl>
                                          <p:spTgt spid="9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0-#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fill="hold"/>
                                        <p:tgtEl>
                                          <p:spTgt spid="37"/>
                                        </p:tgtEl>
                                        <p:attrNameLst>
                                          <p:attrName>ppt_x</p:attrName>
                                        </p:attrNameLst>
                                      </p:cBhvr>
                                      <p:tavLst>
                                        <p:tav tm="0">
                                          <p:val>
                                            <p:strVal val="#ppt_x"/>
                                          </p:val>
                                        </p:tav>
                                        <p:tav tm="100000">
                                          <p:val>
                                            <p:strVal val="#ppt_x"/>
                                          </p:val>
                                        </p:tav>
                                      </p:tavLst>
                                    </p:anim>
                                    <p:anim calcmode="lin" valueType="num">
                                      <p:cBhvr additive="base">
                                        <p:cTn id="19"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1" fill="hold" grpId="0" nodeType="click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1" fill="hold" grpId="0" nodeType="click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fill="hold"/>
                                        <p:tgtEl>
                                          <p:spTgt spid="40"/>
                                        </p:tgtEl>
                                        <p:attrNameLst>
                                          <p:attrName>ppt_x</p:attrName>
                                        </p:attrNameLst>
                                      </p:cBhvr>
                                      <p:tavLst>
                                        <p:tav tm="0">
                                          <p:val>
                                            <p:strVal val="#ppt_x"/>
                                          </p:val>
                                        </p:tav>
                                        <p:tav tm="100000">
                                          <p:val>
                                            <p:strVal val="#ppt_x"/>
                                          </p:val>
                                        </p:tav>
                                      </p:tavLst>
                                    </p:anim>
                                    <p:anim calcmode="lin" valueType="num">
                                      <p:cBhvr additive="base">
                                        <p:cTn id="37" dur="500" fill="hold"/>
                                        <p:tgtEl>
                                          <p:spTgt spid="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7" grpId="0"/>
      <p:bldP spid="35" grpId="0"/>
      <p:bldP spid="40" grpId="0"/>
      <p:bldP spid="90" grpId="0" animBg="1"/>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483" name="Picture 3" descr="http://www.baixcorp.com/Pics_App/client_images/3D%20Lights%20with%20Border.jpg"/>
          <p:cNvPicPr>
            <a:picLocks noChangeAspect="1" noChangeArrowheads="1"/>
          </p:cNvPicPr>
          <p:nvPr/>
        </p:nvPicPr>
        <p:blipFill>
          <a:blip r:embed="rId3" cstate="print"/>
          <a:srcRect/>
          <a:stretch>
            <a:fillRect/>
          </a:stretch>
        </p:blipFill>
        <p:spPr bwMode="auto">
          <a:xfrm>
            <a:off x="0" y="0"/>
            <a:ext cx="9144000" cy="3200400"/>
          </a:xfrm>
          <a:prstGeom prst="rect">
            <a:avLst/>
          </a:prstGeom>
          <a:noFill/>
        </p:spPr>
      </p:pic>
      <p:sp>
        <p:nvSpPr>
          <p:cNvPr id="4" name="Rectangle 3"/>
          <p:cNvSpPr/>
          <p:nvPr/>
        </p:nvSpPr>
        <p:spPr>
          <a:xfrm>
            <a:off x="0" y="0"/>
            <a:ext cx="3352800" cy="923330"/>
          </a:xfrm>
          <a:prstGeom prst="rect">
            <a:avLst/>
          </a:prstGeom>
        </p:spPr>
        <p:txBody>
          <a:bodyPr wrap="square">
            <a:spAutoFit/>
          </a:bodyPr>
          <a:lstStyle/>
          <a:p>
            <a:r>
              <a:rPr lang="en-US" sz="5400" b="1" dirty="0" smtClean="0">
                <a:solidFill>
                  <a:schemeClr val="accent2">
                    <a:lumMod val="40000"/>
                    <a:lumOff val="60000"/>
                  </a:schemeClr>
                </a:solidFill>
                <a:latin typeface="Route 159 Bold"/>
                <a:cs typeface="Aharoni" pitchFamily="2" charset="-79"/>
              </a:rPr>
              <a:t>REVIEW</a:t>
            </a:r>
            <a:endParaRPr lang="en-US" sz="5400" b="1" dirty="0">
              <a:solidFill>
                <a:schemeClr val="accent2">
                  <a:lumMod val="40000"/>
                  <a:lumOff val="60000"/>
                </a:schemeClr>
              </a:solidFill>
              <a:latin typeface="Route 159 Bold"/>
              <a:cs typeface="Aharoni" pitchFamily="2" charset="-79"/>
            </a:endParaRPr>
          </a:p>
        </p:txBody>
      </p:sp>
      <p:sp>
        <p:nvSpPr>
          <p:cNvPr id="5" name="Rectangle 4"/>
          <p:cNvSpPr/>
          <p:nvPr/>
        </p:nvSpPr>
        <p:spPr>
          <a:xfrm>
            <a:off x="0" y="3200400"/>
            <a:ext cx="9144000" cy="3657600"/>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781800" y="2514600"/>
            <a:ext cx="1447800" cy="12954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962400" y="2514600"/>
            <a:ext cx="1447800" cy="12954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990600" y="2590800"/>
            <a:ext cx="1447800" cy="129540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143000" y="2895600"/>
            <a:ext cx="1143000" cy="646331"/>
          </a:xfrm>
          <a:prstGeom prst="rect">
            <a:avLst/>
          </a:prstGeom>
          <a:noFill/>
        </p:spPr>
        <p:txBody>
          <a:bodyPr wrap="square" rtlCol="0">
            <a:spAutoFit/>
          </a:bodyPr>
          <a:lstStyle/>
          <a:p>
            <a:r>
              <a:rPr lang="en-US" b="1" dirty="0" smtClean="0"/>
              <a:t>WHY </a:t>
            </a:r>
            <a:r>
              <a:rPr lang="en-US" dirty="0" smtClean="0"/>
              <a:t>DWDM </a:t>
            </a:r>
            <a:r>
              <a:rPr lang="en-US" b="1" dirty="0" smtClean="0"/>
              <a:t>?!</a:t>
            </a:r>
            <a:endParaRPr lang="en-US" b="1" dirty="0"/>
          </a:p>
        </p:txBody>
      </p:sp>
      <p:sp>
        <p:nvSpPr>
          <p:cNvPr id="10" name="TextBox 9"/>
          <p:cNvSpPr txBox="1"/>
          <p:nvPr/>
        </p:nvSpPr>
        <p:spPr>
          <a:xfrm>
            <a:off x="533400" y="4038600"/>
            <a:ext cx="2438400" cy="2308324"/>
          </a:xfrm>
          <a:prstGeom prst="rect">
            <a:avLst/>
          </a:prstGeom>
          <a:noFill/>
          <a:ln w="0">
            <a:solidFill>
              <a:schemeClr val="bg1">
                <a:lumMod val="50000"/>
              </a:schemeClr>
            </a:solidFill>
          </a:ln>
        </p:spPr>
        <p:txBody>
          <a:bodyPr wrap="square" rtlCol="0">
            <a:spAutoFit/>
          </a:bodyPr>
          <a:lstStyle/>
          <a:p>
            <a:pPr algn="just"/>
            <a:r>
              <a:rPr lang="en-US" dirty="0" smtClean="0"/>
              <a:t>The world of telecomm-</a:t>
            </a:r>
            <a:r>
              <a:rPr lang="en-US" dirty="0" err="1" smtClean="0"/>
              <a:t>unication</a:t>
            </a:r>
            <a:r>
              <a:rPr lang="en-US" dirty="0" smtClean="0"/>
              <a:t> networking is changing rapidly. Where once we had kilobits, we now demand megabit and gigabits. And soon the world will start using terabits. </a:t>
            </a:r>
            <a:endParaRPr lang="en-US" dirty="0"/>
          </a:p>
        </p:txBody>
      </p:sp>
      <p:sp>
        <p:nvSpPr>
          <p:cNvPr id="12" name="TextBox 11"/>
          <p:cNvSpPr txBox="1"/>
          <p:nvPr/>
        </p:nvSpPr>
        <p:spPr>
          <a:xfrm>
            <a:off x="4191000" y="2819400"/>
            <a:ext cx="1066800" cy="646331"/>
          </a:xfrm>
          <a:prstGeom prst="rect">
            <a:avLst/>
          </a:prstGeom>
          <a:noFill/>
        </p:spPr>
        <p:txBody>
          <a:bodyPr wrap="square" rtlCol="0">
            <a:spAutoFit/>
          </a:bodyPr>
          <a:lstStyle/>
          <a:p>
            <a:r>
              <a:rPr lang="en-US" b="1" dirty="0" smtClean="0"/>
              <a:t>WHAT</a:t>
            </a:r>
            <a:r>
              <a:rPr lang="en-US" dirty="0" smtClean="0"/>
              <a:t> is DWDM</a:t>
            </a:r>
            <a:r>
              <a:rPr lang="en-US" b="1" dirty="0" smtClean="0"/>
              <a:t>?!</a:t>
            </a:r>
            <a:endParaRPr lang="en-US" b="1" dirty="0"/>
          </a:p>
        </p:txBody>
      </p:sp>
      <p:sp>
        <p:nvSpPr>
          <p:cNvPr id="15" name="TextBox 14"/>
          <p:cNvSpPr txBox="1"/>
          <p:nvPr/>
        </p:nvSpPr>
        <p:spPr>
          <a:xfrm>
            <a:off x="2971800" y="4038600"/>
            <a:ext cx="3352800" cy="2585323"/>
          </a:xfrm>
          <a:prstGeom prst="rect">
            <a:avLst/>
          </a:prstGeom>
          <a:noFill/>
        </p:spPr>
        <p:txBody>
          <a:bodyPr wrap="square" rtlCol="0">
            <a:spAutoFit/>
          </a:bodyPr>
          <a:lstStyle/>
          <a:p>
            <a:pPr algn="just"/>
            <a:r>
              <a:rPr lang="en-US" dirty="0" smtClean="0"/>
              <a:t>is a technology which multiplexes a number of optical carrier signals onto a single optical fiber by using     different wavelengths of laser light. This technique enables bidirectional communications over one strand of fiber, as well as increasing the capacity of the system.</a:t>
            </a:r>
            <a:endParaRPr lang="en-US" dirty="0"/>
          </a:p>
        </p:txBody>
      </p:sp>
      <p:sp>
        <p:nvSpPr>
          <p:cNvPr id="18" name="TextBox 17"/>
          <p:cNvSpPr txBox="1"/>
          <p:nvPr/>
        </p:nvSpPr>
        <p:spPr>
          <a:xfrm>
            <a:off x="6858000" y="2819400"/>
            <a:ext cx="1447800" cy="646331"/>
          </a:xfrm>
          <a:prstGeom prst="rect">
            <a:avLst/>
          </a:prstGeom>
          <a:noFill/>
        </p:spPr>
        <p:txBody>
          <a:bodyPr wrap="square" rtlCol="0">
            <a:spAutoFit/>
          </a:bodyPr>
          <a:lstStyle/>
          <a:p>
            <a:r>
              <a:rPr lang="en-US" dirty="0" smtClean="0"/>
              <a:t>DWDM</a:t>
            </a:r>
            <a:r>
              <a:rPr lang="en-US" b="1" dirty="0" smtClean="0"/>
              <a:t> </a:t>
            </a:r>
          </a:p>
          <a:p>
            <a:r>
              <a:rPr lang="en-US" b="1" dirty="0" smtClean="0"/>
              <a:t>Equipments </a:t>
            </a:r>
            <a:endParaRPr lang="en-US" b="1" dirty="0"/>
          </a:p>
        </p:txBody>
      </p:sp>
      <p:sp>
        <p:nvSpPr>
          <p:cNvPr id="19" name="TextBox 18"/>
          <p:cNvSpPr txBox="1"/>
          <p:nvPr/>
        </p:nvSpPr>
        <p:spPr>
          <a:xfrm>
            <a:off x="6400800" y="4038600"/>
            <a:ext cx="2743200" cy="2031325"/>
          </a:xfrm>
          <a:prstGeom prst="rect">
            <a:avLst/>
          </a:prstGeom>
          <a:noFill/>
        </p:spPr>
        <p:txBody>
          <a:bodyPr wrap="square" rtlCol="0">
            <a:spAutoFit/>
          </a:bodyPr>
          <a:lstStyle/>
          <a:p>
            <a:r>
              <a:rPr lang="en-US" dirty="0" smtClean="0"/>
              <a:t>1-Transponder/</a:t>
            </a:r>
            <a:r>
              <a:rPr lang="en-US" dirty="0" err="1" smtClean="0"/>
              <a:t>Muxponder</a:t>
            </a:r>
            <a:r>
              <a:rPr lang="en-US" dirty="0" smtClean="0"/>
              <a:t>  Transceivers </a:t>
            </a:r>
          </a:p>
          <a:p>
            <a:r>
              <a:rPr lang="en-US" dirty="0" smtClean="0"/>
              <a:t>2-MUX/DEMUX</a:t>
            </a:r>
          </a:p>
          <a:p>
            <a:r>
              <a:rPr lang="en-US" dirty="0" smtClean="0"/>
              <a:t>3-Amplifiers</a:t>
            </a:r>
          </a:p>
          <a:p>
            <a:r>
              <a:rPr lang="en-US" dirty="0" smtClean="0"/>
              <a:t>4- ROADM(Optical Add Drop Multiplexer).</a:t>
            </a:r>
          </a:p>
          <a:p>
            <a:endParaRPr lang="en-US" dirty="0"/>
          </a:p>
        </p:txBody>
      </p:sp>
      <p:grpSp>
        <p:nvGrpSpPr>
          <p:cNvPr id="23" name="Group 22"/>
          <p:cNvGrpSpPr/>
          <p:nvPr/>
        </p:nvGrpSpPr>
        <p:grpSpPr>
          <a:xfrm>
            <a:off x="7543800" y="5562600"/>
            <a:ext cx="1600200" cy="1295400"/>
            <a:chOff x="7543800" y="5562600"/>
            <a:chExt cx="1600200" cy="1295400"/>
          </a:xfrm>
        </p:grpSpPr>
        <p:sp>
          <p:nvSpPr>
            <p:cNvPr id="20" name="Oval 19"/>
            <p:cNvSpPr/>
            <p:nvPr/>
          </p:nvSpPr>
          <p:spPr>
            <a:xfrm>
              <a:off x="8382000" y="6096000"/>
              <a:ext cx="762000" cy="762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8763000" y="5562600"/>
              <a:ext cx="381000" cy="3810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7543800" y="6248400"/>
              <a:ext cx="609600" cy="609600"/>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p:cNvSpPr txBox="1"/>
          <p:nvPr/>
        </p:nvSpPr>
        <p:spPr>
          <a:xfrm>
            <a:off x="8420100" y="6268332"/>
            <a:ext cx="685800" cy="369332"/>
          </a:xfrm>
          <a:prstGeom prst="rect">
            <a:avLst/>
          </a:prstGeom>
          <a:noFill/>
        </p:spPr>
        <p:txBody>
          <a:bodyPr wrap="square" rtlCol="0">
            <a:spAutoFit/>
          </a:bodyPr>
          <a:lstStyle/>
          <a:p>
            <a:r>
              <a:rPr lang="en-US" dirty="0" smtClean="0"/>
              <a:t>3</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blinds(horizontal)">
                                      <p:cBhvr>
                                        <p:cTn id="7" dur="500"/>
                                        <p:tgtEl>
                                          <p:spTgt spid="2048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34"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 from="(-#ppt_w/2)" to="(#ppt_x)" calcmode="lin" valueType="num">
                                      <p:cBhvr>
                                        <p:cTn id="16" dur="600" fill="hold">
                                          <p:stCondLst>
                                            <p:cond delay="0"/>
                                          </p:stCondLst>
                                        </p:cTn>
                                        <p:tgtEl>
                                          <p:spTgt spid="9"/>
                                        </p:tgtEl>
                                        <p:attrNameLst>
                                          <p:attrName>ppt_x</p:attrName>
                                        </p:attrNameLst>
                                      </p:cBhvr>
                                    </p:anim>
                                    <p:anim from="0" to="-1.0" calcmode="lin" valueType="num">
                                      <p:cBhvr>
                                        <p:cTn id="17" dur="200" decel="50000" autoRev="1" fill="hold">
                                          <p:stCondLst>
                                            <p:cond delay="600"/>
                                          </p:stCondLst>
                                        </p:cTn>
                                        <p:tgtEl>
                                          <p:spTgt spid="9"/>
                                        </p:tgtEl>
                                        <p:attrNameLst>
                                          <p:attrName>xshear</p:attrName>
                                        </p:attrNameLst>
                                      </p:cBhvr>
                                    </p:anim>
                                    <p:animScale>
                                      <p:cBhvr>
                                        <p:cTn id="18" dur="200" decel="100000" autoRev="1" fill="hold">
                                          <p:stCondLst>
                                            <p:cond delay="600"/>
                                          </p:stCondLst>
                                        </p:cTn>
                                        <p:tgtEl>
                                          <p:spTgt spid="9"/>
                                        </p:tgtEl>
                                      </p:cBhvr>
                                      <p:from x="100000" y="100000"/>
                                      <p:to x="80000" y="100000"/>
                                    </p:animScale>
                                    <p:anim by="(#ppt_h/3+#ppt_w*0.1)" calcmode="lin" valueType="num">
                                      <p:cBhvr additive="sum">
                                        <p:cTn id="19" dur="200" decel="100000" autoRev="1" fill="hold">
                                          <p:stCondLst>
                                            <p:cond delay="600"/>
                                          </p:stCondLst>
                                        </p:cTn>
                                        <p:tgtEl>
                                          <p:spTgt spid="9"/>
                                        </p:tgtEl>
                                        <p:attrNameLst>
                                          <p:attrName>ppt_x</p:attrName>
                                        </p:attrNameLst>
                                      </p:cBhvr>
                                    </p:anim>
                                  </p:childTnLst>
                                </p:cTn>
                              </p:par>
                              <p:par>
                                <p:cTn id="20" presetID="34"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from="(-#ppt_w/2)" to="(#ppt_x)" calcmode="lin" valueType="num">
                                      <p:cBhvr>
                                        <p:cTn id="22" dur="600" fill="hold">
                                          <p:stCondLst>
                                            <p:cond delay="0"/>
                                          </p:stCondLst>
                                        </p:cTn>
                                        <p:tgtEl>
                                          <p:spTgt spid="8"/>
                                        </p:tgtEl>
                                        <p:attrNameLst>
                                          <p:attrName>ppt_x</p:attrName>
                                        </p:attrNameLst>
                                      </p:cBhvr>
                                    </p:anim>
                                    <p:anim from="0" to="-1.0" calcmode="lin" valueType="num">
                                      <p:cBhvr>
                                        <p:cTn id="23" dur="200" decel="50000" autoRev="1" fill="hold">
                                          <p:stCondLst>
                                            <p:cond delay="600"/>
                                          </p:stCondLst>
                                        </p:cTn>
                                        <p:tgtEl>
                                          <p:spTgt spid="8"/>
                                        </p:tgtEl>
                                        <p:attrNameLst>
                                          <p:attrName>xshear</p:attrName>
                                        </p:attrNameLst>
                                      </p:cBhvr>
                                    </p:anim>
                                    <p:animScale>
                                      <p:cBhvr>
                                        <p:cTn id="24" dur="200" decel="100000" autoRev="1" fill="hold">
                                          <p:stCondLst>
                                            <p:cond delay="600"/>
                                          </p:stCondLst>
                                        </p:cTn>
                                        <p:tgtEl>
                                          <p:spTgt spid="8"/>
                                        </p:tgtEl>
                                      </p:cBhvr>
                                      <p:from x="100000" y="100000"/>
                                      <p:to x="80000" y="100000"/>
                                    </p:animScale>
                                    <p:anim by="(#ppt_h/3+#ppt_w*0.1)" calcmode="lin" valueType="num">
                                      <p:cBhvr additive="sum">
                                        <p:cTn id="25" dur="200" decel="100000" autoRev="1" fill="hold">
                                          <p:stCondLst>
                                            <p:cond delay="600"/>
                                          </p:stCondLst>
                                        </p:cTn>
                                        <p:tgtEl>
                                          <p:spTgt spid="8"/>
                                        </p:tgtEl>
                                        <p:attrNameLst>
                                          <p:attrName>ppt_x</p:attrName>
                                        </p:attrNameLst>
                                      </p:cBhvr>
                                    </p:anim>
                                  </p:childTnLst>
                                </p:cTn>
                              </p:par>
                            </p:childTnLst>
                          </p:cTn>
                        </p:par>
                      </p:childTnLst>
                    </p:cTn>
                  </p:par>
                  <p:par>
                    <p:cTn id="26" fill="hold">
                      <p:stCondLst>
                        <p:cond delay="indefinite"/>
                      </p:stCondLst>
                      <p:childTnLst>
                        <p:par>
                          <p:cTn id="27" fill="hold">
                            <p:stCondLst>
                              <p:cond delay="0"/>
                            </p:stCondLst>
                            <p:childTnLst>
                              <p:par>
                                <p:cTn id="28" presetID="34"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 from="(-#ppt_w/2)" to="(#ppt_x)" calcmode="lin" valueType="num">
                                      <p:cBhvr>
                                        <p:cTn id="30" dur="600" fill="hold">
                                          <p:stCondLst>
                                            <p:cond delay="0"/>
                                          </p:stCondLst>
                                        </p:cTn>
                                        <p:tgtEl>
                                          <p:spTgt spid="7"/>
                                        </p:tgtEl>
                                        <p:attrNameLst>
                                          <p:attrName>ppt_x</p:attrName>
                                        </p:attrNameLst>
                                      </p:cBhvr>
                                    </p:anim>
                                    <p:anim from="0" to="-1.0" calcmode="lin" valueType="num">
                                      <p:cBhvr>
                                        <p:cTn id="31" dur="200" decel="50000" autoRev="1" fill="hold">
                                          <p:stCondLst>
                                            <p:cond delay="600"/>
                                          </p:stCondLst>
                                        </p:cTn>
                                        <p:tgtEl>
                                          <p:spTgt spid="7"/>
                                        </p:tgtEl>
                                        <p:attrNameLst>
                                          <p:attrName>xshear</p:attrName>
                                        </p:attrNameLst>
                                      </p:cBhvr>
                                    </p:anim>
                                    <p:animScale>
                                      <p:cBhvr>
                                        <p:cTn id="32" dur="200" decel="100000" autoRev="1" fill="hold">
                                          <p:stCondLst>
                                            <p:cond delay="600"/>
                                          </p:stCondLst>
                                        </p:cTn>
                                        <p:tgtEl>
                                          <p:spTgt spid="7"/>
                                        </p:tgtEl>
                                      </p:cBhvr>
                                      <p:from x="100000" y="100000"/>
                                      <p:to x="80000" y="100000"/>
                                    </p:animScale>
                                    <p:anim by="(#ppt_h/3+#ppt_w*0.1)" calcmode="lin" valueType="num">
                                      <p:cBhvr additive="sum">
                                        <p:cTn id="33" dur="200" decel="100000" autoRev="1" fill="hold">
                                          <p:stCondLst>
                                            <p:cond delay="600"/>
                                          </p:stCondLst>
                                        </p:cTn>
                                        <p:tgtEl>
                                          <p:spTgt spid="7"/>
                                        </p:tgtEl>
                                        <p:attrNameLst>
                                          <p:attrName>ppt_x</p:attrName>
                                        </p:attrNameLst>
                                      </p:cBhvr>
                                    </p:anim>
                                  </p:childTnLst>
                                </p:cTn>
                              </p:par>
                              <p:par>
                                <p:cTn id="34" presetID="34"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from="(-#ppt_w/2)" to="(#ppt_x)" calcmode="lin" valueType="num">
                                      <p:cBhvr>
                                        <p:cTn id="36" dur="600" fill="hold">
                                          <p:stCondLst>
                                            <p:cond delay="0"/>
                                          </p:stCondLst>
                                        </p:cTn>
                                        <p:tgtEl>
                                          <p:spTgt spid="12"/>
                                        </p:tgtEl>
                                        <p:attrNameLst>
                                          <p:attrName>ppt_x</p:attrName>
                                        </p:attrNameLst>
                                      </p:cBhvr>
                                    </p:anim>
                                    <p:anim from="0" to="-1.0" calcmode="lin" valueType="num">
                                      <p:cBhvr>
                                        <p:cTn id="37" dur="200" decel="50000" autoRev="1" fill="hold">
                                          <p:stCondLst>
                                            <p:cond delay="600"/>
                                          </p:stCondLst>
                                        </p:cTn>
                                        <p:tgtEl>
                                          <p:spTgt spid="12"/>
                                        </p:tgtEl>
                                        <p:attrNameLst>
                                          <p:attrName>xshear</p:attrName>
                                        </p:attrNameLst>
                                      </p:cBhvr>
                                    </p:anim>
                                    <p:animScale>
                                      <p:cBhvr>
                                        <p:cTn id="38" dur="200" decel="100000" autoRev="1" fill="hold">
                                          <p:stCondLst>
                                            <p:cond delay="600"/>
                                          </p:stCondLst>
                                        </p:cTn>
                                        <p:tgtEl>
                                          <p:spTgt spid="12"/>
                                        </p:tgtEl>
                                      </p:cBhvr>
                                      <p:from x="100000" y="100000"/>
                                      <p:to x="80000" y="100000"/>
                                    </p:animScale>
                                    <p:anim by="(#ppt_h/3+#ppt_w*0.1)" calcmode="lin" valueType="num">
                                      <p:cBhvr additive="sum">
                                        <p:cTn id="39" dur="200" decel="100000" autoRev="1" fill="hold">
                                          <p:stCondLst>
                                            <p:cond delay="600"/>
                                          </p:stCondLst>
                                        </p:cTn>
                                        <p:tgtEl>
                                          <p:spTgt spid="12"/>
                                        </p:tgtEl>
                                        <p:attrNameLst>
                                          <p:attrName>ppt_x</p:attrName>
                                        </p:attrNameLst>
                                      </p:cBhvr>
                                    </p:anim>
                                  </p:childTnLst>
                                </p:cTn>
                              </p:par>
                            </p:childTnLst>
                          </p:cTn>
                        </p:par>
                      </p:childTnLst>
                    </p:cTn>
                  </p:par>
                  <p:par>
                    <p:cTn id="40" fill="hold">
                      <p:stCondLst>
                        <p:cond delay="indefinite"/>
                      </p:stCondLst>
                      <p:childTnLst>
                        <p:par>
                          <p:cTn id="41" fill="hold">
                            <p:stCondLst>
                              <p:cond delay="0"/>
                            </p:stCondLst>
                            <p:childTnLst>
                              <p:par>
                                <p:cTn id="42" presetID="34" presetClass="entr" presetSubtype="0"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anim from="(-#ppt_w/2)" to="(#ppt_x)" calcmode="lin" valueType="num">
                                      <p:cBhvr>
                                        <p:cTn id="44" dur="600" fill="hold">
                                          <p:stCondLst>
                                            <p:cond delay="0"/>
                                          </p:stCondLst>
                                        </p:cTn>
                                        <p:tgtEl>
                                          <p:spTgt spid="18"/>
                                        </p:tgtEl>
                                        <p:attrNameLst>
                                          <p:attrName>ppt_x</p:attrName>
                                        </p:attrNameLst>
                                      </p:cBhvr>
                                    </p:anim>
                                    <p:anim from="0" to="-1.0" calcmode="lin" valueType="num">
                                      <p:cBhvr>
                                        <p:cTn id="45" dur="200" decel="50000" autoRev="1" fill="hold">
                                          <p:stCondLst>
                                            <p:cond delay="600"/>
                                          </p:stCondLst>
                                        </p:cTn>
                                        <p:tgtEl>
                                          <p:spTgt spid="18"/>
                                        </p:tgtEl>
                                        <p:attrNameLst>
                                          <p:attrName>xshear</p:attrName>
                                        </p:attrNameLst>
                                      </p:cBhvr>
                                    </p:anim>
                                    <p:animScale>
                                      <p:cBhvr>
                                        <p:cTn id="46" dur="200" decel="100000" autoRev="1" fill="hold">
                                          <p:stCondLst>
                                            <p:cond delay="600"/>
                                          </p:stCondLst>
                                        </p:cTn>
                                        <p:tgtEl>
                                          <p:spTgt spid="18"/>
                                        </p:tgtEl>
                                      </p:cBhvr>
                                      <p:from x="100000" y="100000"/>
                                      <p:to x="80000" y="100000"/>
                                    </p:animScale>
                                    <p:anim by="(#ppt_h/3+#ppt_w*0.1)" calcmode="lin" valueType="num">
                                      <p:cBhvr additive="sum">
                                        <p:cTn id="47" dur="200" decel="100000" autoRev="1" fill="hold">
                                          <p:stCondLst>
                                            <p:cond delay="600"/>
                                          </p:stCondLst>
                                        </p:cTn>
                                        <p:tgtEl>
                                          <p:spTgt spid="18"/>
                                        </p:tgtEl>
                                        <p:attrNameLst>
                                          <p:attrName>ppt_x</p:attrName>
                                        </p:attrNameLst>
                                      </p:cBhvr>
                                    </p:anim>
                                  </p:childTnLst>
                                </p:cTn>
                              </p:par>
                              <p:par>
                                <p:cTn id="48" presetID="34" presetClass="entr" presetSubtype="0"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 from="(-#ppt_w/2)" to="(#ppt_x)" calcmode="lin" valueType="num">
                                      <p:cBhvr>
                                        <p:cTn id="50" dur="600" fill="hold">
                                          <p:stCondLst>
                                            <p:cond delay="0"/>
                                          </p:stCondLst>
                                        </p:cTn>
                                        <p:tgtEl>
                                          <p:spTgt spid="6"/>
                                        </p:tgtEl>
                                        <p:attrNameLst>
                                          <p:attrName>ppt_x</p:attrName>
                                        </p:attrNameLst>
                                      </p:cBhvr>
                                    </p:anim>
                                    <p:anim from="0" to="-1.0" calcmode="lin" valueType="num">
                                      <p:cBhvr>
                                        <p:cTn id="51" dur="200" decel="50000" autoRev="1" fill="hold">
                                          <p:stCondLst>
                                            <p:cond delay="600"/>
                                          </p:stCondLst>
                                        </p:cTn>
                                        <p:tgtEl>
                                          <p:spTgt spid="6"/>
                                        </p:tgtEl>
                                        <p:attrNameLst>
                                          <p:attrName>xshear</p:attrName>
                                        </p:attrNameLst>
                                      </p:cBhvr>
                                    </p:anim>
                                    <p:animScale>
                                      <p:cBhvr>
                                        <p:cTn id="52" dur="200" decel="100000" autoRev="1" fill="hold">
                                          <p:stCondLst>
                                            <p:cond delay="600"/>
                                          </p:stCondLst>
                                        </p:cTn>
                                        <p:tgtEl>
                                          <p:spTgt spid="6"/>
                                        </p:tgtEl>
                                      </p:cBhvr>
                                      <p:from x="100000" y="100000"/>
                                      <p:to x="80000" y="100000"/>
                                    </p:animScale>
                                    <p:anim by="(#ppt_h/3+#ppt_w*0.1)" calcmode="lin" valueType="num">
                                      <p:cBhvr additive="sum">
                                        <p:cTn id="53" dur="200" decel="100000" autoRev="1" fill="hold">
                                          <p:stCondLst>
                                            <p:cond delay="600"/>
                                          </p:stCondLst>
                                        </p:cTn>
                                        <p:tgtEl>
                                          <p:spTgt spid="6"/>
                                        </p:tgtEl>
                                        <p:attrNameLst>
                                          <p:attrName>ppt_x</p:attrName>
                                        </p:attrNameLst>
                                      </p:cBhvr>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ppt_x"/>
                                          </p:val>
                                        </p:tav>
                                        <p:tav tm="100000">
                                          <p:val>
                                            <p:strVal val="#ppt_x"/>
                                          </p:val>
                                        </p:tav>
                                      </p:tavLst>
                                    </p:anim>
                                    <p:anim calcmode="lin" valueType="num">
                                      <p:cBhvr additive="base">
                                        <p:cTn id="6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fill="hold"/>
                                        <p:tgtEl>
                                          <p:spTgt spid="19"/>
                                        </p:tgtEl>
                                        <p:attrNameLst>
                                          <p:attrName>ppt_x</p:attrName>
                                        </p:attrNameLst>
                                      </p:cBhvr>
                                      <p:tavLst>
                                        <p:tav tm="0">
                                          <p:val>
                                            <p:strVal val="#ppt_x"/>
                                          </p:val>
                                        </p:tav>
                                        <p:tav tm="100000">
                                          <p:val>
                                            <p:strVal val="#ppt_x"/>
                                          </p:val>
                                        </p:tav>
                                      </p:tavLst>
                                    </p:anim>
                                    <p:anim calcmode="lin" valueType="num">
                                      <p:cBhvr additive="base">
                                        <p:cTn id="7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p:bldP spid="10" grpId="0" animBg="1"/>
      <p:bldP spid="12" grpId="0"/>
      <p:bldP spid="15"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Box 11"/>
          <p:cNvSpPr txBox="1"/>
          <p:nvPr/>
        </p:nvSpPr>
        <p:spPr>
          <a:xfrm>
            <a:off x="990600" y="2743200"/>
            <a:ext cx="7543800" cy="646331"/>
          </a:xfrm>
          <a:prstGeom prst="rect">
            <a:avLst/>
          </a:prstGeom>
          <a:noFill/>
        </p:spPr>
        <p:txBody>
          <a:bodyPr wrap="square" rtlCol="0">
            <a:spAutoFit/>
          </a:bodyPr>
          <a:lstStyle/>
          <a:p>
            <a:r>
              <a:rPr lang="en-US" dirty="0" smtClean="0"/>
              <a:t>Designing a DWDM point to point link or a ring requires some specifications that needs to defined before starting implementation  </a:t>
            </a:r>
            <a:endParaRPr lang="en-US" dirty="0"/>
          </a:p>
        </p:txBody>
      </p:sp>
      <p:graphicFrame>
        <p:nvGraphicFramePr>
          <p:cNvPr id="17" name="Table 16"/>
          <p:cNvGraphicFramePr>
            <a:graphicFrameLocks noGrp="1"/>
          </p:cNvGraphicFramePr>
          <p:nvPr/>
        </p:nvGraphicFramePr>
        <p:xfrm>
          <a:off x="1600200" y="4267200"/>
          <a:ext cx="5867400" cy="1981200"/>
        </p:xfrm>
        <a:graphic>
          <a:graphicData uri="http://schemas.openxmlformats.org/drawingml/2006/table">
            <a:tbl>
              <a:tblPr firstRow="1" bandRow="1">
                <a:tableStyleId>{0505E3EF-67EA-436B-97B2-0124C06EBD24}</a:tableStyleId>
              </a:tblPr>
              <a:tblGrid>
                <a:gridCol w="2933700"/>
                <a:gridCol w="2933700"/>
              </a:tblGrid>
              <a:tr h="396240">
                <a:tc>
                  <a:txBody>
                    <a:bodyPr/>
                    <a:lstStyle/>
                    <a:p>
                      <a:pPr marL="0" marR="0" algn="ctr">
                        <a:spcBef>
                          <a:spcPts val="0"/>
                        </a:spcBef>
                        <a:spcAft>
                          <a:spcPts val="0"/>
                        </a:spcAft>
                      </a:pPr>
                      <a:r>
                        <a:rPr lang="en-US" sz="1600" dirty="0"/>
                        <a:t>Total Capacity</a:t>
                      </a:r>
                      <a:endParaRPr lang="en-US" sz="1600" dirty="0">
                        <a:solidFill>
                          <a:srgbClr val="000000"/>
                        </a:solidFill>
                        <a:latin typeface="Times New Roman"/>
                        <a:ea typeface="Corbel"/>
                      </a:endParaRPr>
                    </a:p>
                  </a:txBody>
                  <a:tcPr marL="68580" marR="68580" marT="0" marB="0"/>
                </a:tc>
                <a:tc>
                  <a:txBody>
                    <a:bodyPr/>
                    <a:lstStyle/>
                    <a:p>
                      <a:pPr marL="0" marR="0" algn="ctr">
                        <a:spcBef>
                          <a:spcPts val="0"/>
                        </a:spcBef>
                        <a:spcAft>
                          <a:spcPts val="0"/>
                        </a:spcAft>
                      </a:pPr>
                      <a:r>
                        <a:rPr lang="en-US" sz="1600" dirty="0"/>
                        <a:t>440Gbps</a:t>
                      </a:r>
                      <a:endParaRPr lang="en-US" sz="1600" dirty="0">
                        <a:solidFill>
                          <a:srgbClr val="000000"/>
                        </a:solidFill>
                        <a:latin typeface="Times New Roman"/>
                        <a:ea typeface="Corbel"/>
                      </a:endParaRPr>
                    </a:p>
                  </a:txBody>
                  <a:tcPr marL="68580" marR="68580" marT="0" marB="0"/>
                </a:tc>
              </a:tr>
              <a:tr h="396240">
                <a:tc>
                  <a:txBody>
                    <a:bodyPr/>
                    <a:lstStyle/>
                    <a:p>
                      <a:pPr marL="0" marR="0" algn="ctr">
                        <a:spcBef>
                          <a:spcPts val="0"/>
                        </a:spcBef>
                        <a:spcAft>
                          <a:spcPts val="0"/>
                        </a:spcAft>
                      </a:pPr>
                      <a:r>
                        <a:rPr lang="en-US" sz="1600" dirty="0"/>
                        <a:t>Number of channels</a:t>
                      </a:r>
                      <a:endParaRPr lang="en-US" sz="1600" dirty="0">
                        <a:solidFill>
                          <a:srgbClr val="000000"/>
                        </a:solidFill>
                        <a:latin typeface="Times New Roman"/>
                        <a:ea typeface="Corbel"/>
                      </a:endParaRPr>
                    </a:p>
                  </a:txBody>
                  <a:tcPr marL="68580" marR="68580" marT="0" marB="0"/>
                </a:tc>
                <a:tc>
                  <a:txBody>
                    <a:bodyPr/>
                    <a:lstStyle/>
                    <a:p>
                      <a:pPr marL="0" marR="0" algn="ctr">
                        <a:spcBef>
                          <a:spcPts val="0"/>
                        </a:spcBef>
                        <a:spcAft>
                          <a:spcPts val="0"/>
                        </a:spcAft>
                      </a:pPr>
                      <a:r>
                        <a:rPr lang="en-US" sz="1600" dirty="0"/>
                        <a:t>44</a:t>
                      </a:r>
                      <a:endParaRPr lang="en-US" sz="1600" dirty="0">
                        <a:solidFill>
                          <a:srgbClr val="000000"/>
                        </a:solidFill>
                        <a:latin typeface="Times New Roman"/>
                        <a:ea typeface="Corbel"/>
                      </a:endParaRPr>
                    </a:p>
                  </a:txBody>
                  <a:tcPr marL="68580" marR="68580" marT="0" marB="0"/>
                </a:tc>
              </a:tr>
              <a:tr h="396240">
                <a:tc>
                  <a:txBody>
                    <a:bodyPr/>
                    <a:lstStyle/>
                    <a:p>
                      <a:pPr marL="0" marR="0" algn="ctr">
                        <a:spcBef>
                          <a:spcPts val="0"/>
                        </a:spcBef>
                        <a:spcAft>
                          <a:spcPts val="0"/>
                        </a:spcAft>
                      </a:pPr>
                      <a:r>
                        <a:rPr lang="en-US" sz="1600" dirty="0"/>
                        <a:t>Data rate of each channel</a:t>
                      </a:r>
                      <a:endParaRPr lang="en-US" sz="1600" dirty="0">
                        <a:solidFill>
                          <a:srgbClr val="000000"/>
                        </a:solidFill>
                        <a:latin typeface="Times New Roman"/>
                        <a:ea typeface="Corbel"/>
                      </a:endParaRPr>
                    </a:p>
                  </a:txBody>
                  <a:tcPr marL="68580" marR="68580" marT="0" marB="0"/>
                </a:tc>
                <a:tc>
                  <a:txBody>
                    <a:bodyPr/>
                    <a:lstStyle/>
                    <a:p>
                      <a:pPr marL="0" marR="0" algn="ctr">
                        <a:spcBef>
                          <a:spcPts val="0"/>
                        </a:spcBef>
                        <a:spcAft>
                          <a:spcPts val="0"/>
                        </a:spcAft>
                      </a:pPr>
                      <a:r>
                        <a:rPr lang="en-US" sz="1600" dirty="0"/>
                        <a:t>10Gbps</a:t>
                      </a:r>
                      <a:endParaRPr lang="en-US" sz="1600" dirty="0">
                        <a:solidFill>
                          <a:srgbClr val="000000"/>
                        </a:solidFill>
                        <a:latin typeface="Times New Roman"/>
                        <a:ea typeface="Corbel"/>
                      </a:endParaRPr>
                    </a:p>
                  </a:txBody>
                  <a:tcPr marL="68580" marR="68580" marT="0" marB="0"/>
                </a:tc>
              </a:tr>
              <a:tr h="396240">
                <a:tc>
                  <a:txBody>
                    <a:bodyPr/>
                    <a:lstStyle/>
                    <a:p>
                      <a:pPr marL="0" marR="0" algn="ctr">
                        <a:spcBef>
                          <a:spcPts val="0"/>
                        </a:spcBef>
                        <a:spcAft>
                          <a:spcPts val="0"/>
                        </a:spcAft>
                      </a:pPr>
                      <a:r>
                        <a:rPr lang="en-US" sz="1600" dirty="0"/>
                        <a:t>Target BER</a:t>
                      </a:r>
                      <a:endParaRPr lang="en-US" sz="1600" dirty="0">
                        <a:solidFill>
                          <a:srgbClr val="000000"/>
                        </a:solidFill>
                        <a:latin typeface="Times New Roman"/>
                        <a:ea typeface="Corbel"/>
                      </a:endParaRPr>
                    </a:p>
                  </a:txBody>
                  <a:tcPr marL="68580" marR="68580" marT="0" marB="0"/>
                </a:tc>
                <a:tc>
                  <a:txBody>
                    <a:bodyPr/>
                    <a:lstStyle/>
                    <a:p>
                      <a:pPr marL="0" marR="0" algn="ctr">
                        <a:spcBef>
                          <a:spcPts val="0"/>
                        </a:spcBef>
                        <a:spcAft>
                          <a:spcPts val="0"/>
                        </a:spcAft>
                      </a:pPr>
                      <a:endParaRPr lang="en-US" sz="1600" dirty="0">
                        <a:solidFill>
                          <a:srgbClr val="000000"/>
                        </a:solidFill>
                        <a:latin typeface="Corbel"/>
                        <a:ea typeface="Corbel"/>
                      </a:endParaRPr>
                    </a:p>
                  </a:txBody>
                  <a:tcPr marL="68580" marR="68580" marT="0" marB="0"/>
                </a:tc>
              </a:tr>
              <a:tr h="396240">
                <a:tc>
                  <a:txBody>
                    <a:bodyPr/>
                    <a:lstStyle/>
                    <a:p>
                      <a:pPr marL="0" marR="0" algn="ctr">
                        <a:spcBef>
                          <a:spcPts val="0"/>
                        </a:spcBef>
                        <a:spcAft>
                          <a:spcPts val="0"/>
                        </a:spcAft>
                      </a:pPr>
                      <a:r>
                        <a:rPr lang="en-US" sz="1600" dirty="0"/>
                        <a:t>Target OSNR at the receiver</a:t>
                      </a:r>
                      <a:endParaRPr lang="en-US" sz="1600" dirty="0">
                        <a:solidFill>
                          <a:srgbClr val="000000"/>
                        </a:solidFill>
                        <a:latin typeface="Times New Roman"/>
                        <a:ea typeface="Corbel"/>
                      </a:endParaRPr>
                    </a:p>
                  </a:txBody>
                  <a:tcPr marL="68580" marR="68580" marT="0" marB="0"/>
                </a:tc>
                <a:tc>
                  <a:txBody>
                    <a:bodyPr/>
                    <a:lstStyle/>
                    <a:p>
                      <a:pPr marL="0" marR="0" algn="ctr">
                        <a:spcBef>
                          <a:spcPts val="0"/>
                        </a:spcBef>
                        <a:spcAft>
                          <a:spcPts val="0"/>
                        </a:spcAft>
                      </a:pPr>
                      <a:r>
                        <a:rPr lang="en-US" sz="1600" dirty="0"/>
                        <a:t>20-30 dB</a:t>
                      </a:r>
                      <a:endParaRPr lang="en-US" sz="1600" dirty="0">
                        <a:solidFill>
                          <a:srgbClr val="000000"/>
                        </a:solidFill>
                        <a:latin typeface="Times New Roman"/>
                        <a:ea typeface="Corbel"/>
                      </a:endParaRPr>
                    </a:p>
                  </a:txBody>
                  <a:tcPr marL="68580" marR="68580" marT="0" marB="0"/>
                </a:tc>
              </a:tr>
            </a:tbl>
          </a:graphicData>
        </a:graphic>
      </p:graphicFrame>
      <p:pic>
        <p:nvPicPr>
          <p:cNvPr id="1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486400" y="5463886"/>
            <a:ext cx="1066800" cy="327314"/>
          </a:xfrm>
          <a:prstGeom prst="rect">
            <a:avLst/>
          </a:prstGeom>
          <a:noFill/>
        </p:spPr>
      </p:pic>
      <p:grpSp>
        <p:nvGrpSpPr>
          <p:cNvPr id="20" name="Group 19"/>
          <p:cNvGrpSpPr/>
          <p:nvPr/>
        </p:nvGrpSpPr>
        <p:grpSpPr>
          <a:xfrm>
            <a:off x="7543800" y="5638800"/>
            <a:ext cx="1600200" cy="1219200"/>
            <a:chOff x="7543800" y="5638800"/>
            <a:chExt cx="1600200" cy="1219200"/>
          </a:xfrm>
        </p:grpSpPr>
        <p:sp>
          <p:nvSpPr>
            <p:cNvPr id="21" name="Oval 20"/>
            <p:cNvSpPr/>
            <p:nvPr/>
          </p:nvSpPr>
          <p:spPr>
            <a:xfrm>
              <a:off x="8382000" y="6096000"/>
              <a:ext cx="762000" cy="762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8534400" y="5638800"/>
              <a:ext cx="381000" cy="3810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7543800" y="6248400"/>
              <a:ext cx="609600" cy="609600"/>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Oval 28"/>
          <p:cNvSpPr/>
          <p:nvPr/>
        </p:nvSpPr>
        <p:spPr>
          <a:xfrm>
            <a:off x="7924800" y="5715000"/>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0" y="0"/>
            <a:ext cx="9753600" cy="2155685"/>
            <a:chOff x="0" y="0"/>
            <a:chExt cx="9753600" cy="2155685"/>
          </a:xfrm>
        </p:grpSpPr>
        <p:sp>
          <p:nvSpPr>
            <p:cNvPr id="35" name="Rectangle 34"/>
            <p:cNvSpPr/>
            <p:nvPr/>
          </p:nvSpPr>
          <p:spPr>
            <a:xfrm>
              <a:off x="0" y="0"/>
              <a:ext cx="9144000" cy="2057400"/>
            </a:xfrm>
            <a:prstGeom prst="rect">
              <a:avLst/>
            </a:prstGeom>
            <a:blipFill>
              <a:blip r:embed="rId4"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0" y="0"/>
              <a:ext cx="7467600" cy="1323439"/>
            </a:xfrm>
            <a:prstGeom prst="rect">
              <a:avLst/>
            </a:prstGeom>
            <a:noFill/>
          </p:spPr>
          <p:txBody>
            <a:bodyPr wrap="square" rtlCol="0">
              <a:spAutoFit/>
            </a:bodyPr>
            <a:lstStyle/>
            <a:p>
              <a:r>
                <a:rPr lang="en-US" sz="4000" dirty="0" smtClean="0">
                  <a:solidFill>
                    <a:srgbClr val="92D050"/>
                  </a:solidFill>
                  <a:latin typeface="Route 159 Bold"/>
                </a:rPr>
                <a:t>DWDM Network Design</a:t>
              </a:r>
            </a:p>
            <a:p>
              <a:r>
                <a:rPr lang="en-US" sz="4000" dirty="0" smtClean="0">
                  <a:solidFill>
                    <a:srgbClr val="92D050"/>
                  </a:solidFill>
                  <a:latin typeface="Route 159 Bold"/>
                </a:rPr>
                <a:t>and</a:t>
              </a:r>
              <a:endParaRPr lang="en-US" sz="4000" dirty="0">
                <a:solidFill>
                  <a:srgbClr val="92D050"/>
                </a:solidFill>
                <a:latin typeface="Route 159 Bold"/>
              </a:endParaRPr>
            </a:p>
          </p:txBody>
        </p:sp>
        <p:sp>
          <p:nvSpPr>
            <p:cNvPr id="37" name="TextBox 36"/>
            <p:cNvSpPr txBox="1"/>
            <p:nvPr/>
          </p:nvSpPr>
          <p:spPr>
            <a:xfrm>
              <a:off x="3886200" y="1447800"/>
              <a:ext cx="5867400" cy="707885"/>
            </a:xfrm>
            <a:prstGeom prst="rect">
              <a:avLst/>
            </a:prstGeom>
            <a:noFill/>
          </p:spPr>
          <p:txBody>
            <a:bodyPr wrap="square" rtlCol="0">
              <a:spAutoFit/>
            </a:bodyPr>
            <a:lstStyle/>
            <a:p>
              <a:r>
                <a:rPr lang="en-US" sz="4000" dirty="0" smtClean="0">
                  <a:solidFill>
                    <a:srgbClr val="92D050"/>
                  </a:solidFill>
                  <a:latin typeface="Route 159 Bold"/>
                </a:rPr>
                <a:t>Numerical Calculations</a:t>
              </a:r>
              <a:endParaRPr lang="en-US" sz="4000" dirty="0">
                <a:latin typeface="Route 159 Bold"/>
              </a:endParaRPr>
            </a:p>
          </p:txBody>
        </p:sp>
      </p:grpSp>
      <p:pic>
        <p:nvPicPr>
          <p:cNvPr id="2051" name="Picture 3"/>
          <p:cNvPicPr>
            <a:picLocks noChangeAspect="1" noChangeArrowheads="1"/>
          </p:cNvPicPr>
          <p:nvPr/>
        </p:nvPicPr>
        <p:blipFill>
          <a:blip r:embed="rId5" cstate="print"/>
          <a:srcRect/>
          <a:stretch>
            <a:fillRect/>
          </a:stretch>
        </p:blipFill>
        <p:spPr bwMode="auto">
          <a:xfrm>
            <a:off x="0" y="2133600"/>
            <a:ext cx="914400" cy="1066800"/>
          </a:xfrm>
          <a:prstGeom prst="rect">
            <a:avLst/>
          </a:prstGeom>
          <a:noFill/>
          <a:ln w="9525">
            <a:noFill/>
            <a:miter lim="800000"/>
            <a:headEnd/>
            <a:tailEnd/>
          </a:ln>
        </p:spPr>
      </p:pic>
      <p:sp>
        <p:nvSpPr>
          <p:cNvPr id="8" name="TextBox 7"/>
          <p:cNvSpPr txBox="1"/>
          <p:nvPr/>
        </p:nvSpPr>
        <p:spPr>
          <a:xfrm>
            <a:off x="457200" y="2357735"/>
            <a:ext cx="3657600" cy="461665"/>
          </a:xfrm>
          <a:prstGeom prst="rect">
            <a:avLst/>
          </a:prstGeom>
          <a:noFill/>
        </p:spPr>
        <p:txBody>
          <a:bodyPr wrap="square" rtlCol="0">
            <a:spAutoFit/>
          </a:bodyPr>
          <a:lstStyle/>
          <a:p>
            <a:r>
              <a:rPr lang="en-US" sz="2400" dirty="0" smtClean="0">
                <a:solidFill>
                  <a:srgbClr val="92D050"/>
                </a:solidFill>
              </a:rPr>
              <a:t>INTRODUCTION</a:t>
            </a:r>
            <a:r>
              <a:rPr lang="en-US" dirty="0" smtClean="0"/>
              <a:t> </a:t>
            </a:r>
            <a:endParaRPr lang="en-US" dirty="0"/>
          </a:p>
        </p:txBody>
      </p:sp>
      <p:pic>
        <p:nvPicPr>
          <p:cNvPr id="24" name="Picture 3"/>
          <p:cNvPicPr>
            <a:picLocks noChangeAspect="1" noChangeArrowheads="1"/>
          </p:cNvPicPr>
          <p:nvPr/>
        </p:nvPicPr>
        <p:blipFill>
          <a:blip r:embed="rId5" cstate="print"/>
          <a:srcRect/>
          <a:stretch>
            <a:fillRect/>
          </a:stretch>
        </p:blipFill>
        <p:spPr bwMode="auto">
          <a:xfrm>
            <a:off x="0" y="3352800"/>
            <a:ext cx="914400" cy="1066800"/>
          </a:xfrm>
          <a:prstGeom prst="rect">
            <a:avLst/>
          </a:prstGeom>
          <a:noFill/>
          <a:ln w="9525">
            <a:noFill/>
            <a:miter lim="800000"/>
            <a:headEnd/>
            <a:tailEnd/>
          </a:ln>
        </p:spPr>
      </p:pic>
      <p:sp>
        <p:nvSpPr>
          <p:cNvPr id="14" name="TextBox 13"/>
          <p:cNvSpPr txBox="1"/>
          <p:nvPr/>
        </p:nvSpPr>
        <p:spPr>
          <a:xfrm>
            <a:off x="457200" y="3581400"/>
            <a:ext cx="5943600" cy="461665"/>
          </a:xfrm>
          <a:prstGeom prst="rect">
            <a:avLst/>
          </a:prstGeom>
          <a:noFill/>
        </p:spPr>
        <p:txBody>
          <a:bodyPr wrap="square" rtlCol="0">
            <a:spAutoFit/>
          </a:bodyPr>
          <a:lstStyle/>
          <a:p>
            <a:r>
              <a:rPr lang="en-US" sz="2400" dirty="0" smtClean="0">
                <a:solidFill>
                  <a:srgbClr val="92D050"/>
                </a:solidFill>
              </a:rPr>
              <a:t>TARGET DESIGN SPECIFICATIONS</a:t>
            </a:r>
            <a:endParaRPr lang="en-US" dirty="0"/>
          </a:p>
        </p:txBody>
      </p:sp>
      <p:sp>
        <p:nvSpPr>
          <p:cNvPr id="18" name="TextBox 17"/>
          <p:cNvSpPr txBox="1"/>
          <p:nvPr/>
        </p:nvSpPr>
        <p:spPr>
          <a:xfrm>
            <a:off x="8458200" y="6324600"/>
            <a:ext cx="685800" cy="369332"/>
          </a:xfrm>
          <a:prstGeom prst="rect">
            <a:avLst/>
          </a:prstGeom>
          <a:noFill/>
        </p:spPr>
        <p:txBody>
          <a:bodyPr wrap="square" rtlCol="0">
            <a:spAutoFit/>
          </a:bodyPr>
          <a:lstStyle/>
          <a:p>
            <a:r>
              <a:rPr lang="en-US" dirty="0" smtClean="0"/>
              <a:t>4</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heckerboard(down)">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051"/>
                                        </p:tgtEl>
                                        <p:attrNameLst>
                                          <p:attrName>style.visibility</p:attrName>
                                        </p:attrNameLst>
                                      </p:cBhvr>
                                      <p:to>
                                        <p:strVal val="visible"/>
                                      </p:to>
                                    </p:set>
                                    <p:anim calcmode="lin" valueType="num">
                                      <p:cBhvr additive="base">
                                        <p:cTn id="12" dur="500" fill="hold"/>
                                        <p:tgtEl>
                                          <p:spTgt spid="2051"/>
                                        </p:tgtEl>
                                        <p:attrNameLst>
                                          <p:attrName>ppt_x</p:attrName>
                                        </p:attrNameLst>
                                      </p:cBhvr>
                                      <p:tavLst>
                                        <p:tav tm="0">
                                          <p:val>
                                            <p:strVal val="0-#ppt_w/2"/>
                                          </p:val>
                                        </p:tav>
                                        <p:tav tm="100000">
                                          <p:val>
                                            <p:strVal val="#ppt_x"/>
                                          </p:val>
                                        </p:tav>
                                      </p:tavLst>
                                    </p:anim>
                                    <p:anim calcmode="lin" valueType="num">
                                      <p:cBhvr additive="base">
                                        <p:cTn id="13" dur="500" fill="hold"/>
                                        <p:tgtEl>
                                          <p:spTgt spid="205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1"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1+#ppt_w/2"/>
                                          </p:val>
                                        </p:tav>
                                        <p:tav tm="100000">
                                          <p:val>
                                            <p:strVal val="#ppt_x"/>
                                          </p:val>
                                        </p:tav>
                                      </p:tavLst>
                                    </p:anim>
                                    <p:anim calcmode="lin" valueType="num">
                                      <p:cBhvr additive="base">
                                        <p:cTn id="25"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0-#ppt_w/2"/>
                                          </p:val>
                                        </p:tav>
                                        <p:tav tm="100000">
                                          <p:val>
                                            <p:strVal val="#ppt_x"/>
                                          </p:val>
                                        </p:tav>
                                      </p:tavLst>
                                    </p:anim>
                                    <p:anim calcmode="lin" valueType="num">
                                      <p:cBhvr additive="base">
                                        <p:cTn id="31"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1+#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nodeType="click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8" grpId="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1" name="Group 30"/>
          <p:cNvGrpSpPr/>
          <p:nvPr/>
        </p:nvGrpSpPr>
        <p:grpSpPr>
          <a:xfrm>
            <a:off x="7581900" y="5576887"/>
            <a:ext cx="1600200" cy="1295400"/>
            <a:chOff x="7543800" y="5562600"/>
            <a:chExt cx="1600200" cy="1295400"/>
          </a:xfrm>
        </p:grpSpPr>
        <p:sp>
          <p:nvSpPr>
            <p:cNvPr id="32" name="Oval 31"/>
            <p:cNvSpPr/>
            <p:nvPr/>
          </p:nvSpPr>
          <p:spPr>
            <a:xfrm>
              <a:off x="8382000" y="6096000"/>
              <a:ext cx="762000" cy="762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8763000" y="5562600"/>
              <a:ext cx="381000" cy="3810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543800" y="6248400"/>
              <a:ext cx="609600" cy="609600"/>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1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1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1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0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03" name="Rectangle 11"/>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1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79" name="Group 78"/>
          <p:cNvGrpSpPr/>
          <p:nvPr/>
        </p:nvGrpSpPr>
        <p:grpSpPr>
          <a:xfrm>
            <a:off x="4343400" y="1066800"/>
            <a:ext cx="5105400" cy="2031325"/>
            <a:chOff x="4724400" y="2590800"/>
            <a:chExt cx="5105400" cy="2031325"/>
          </a:xfrm>
        </p:grpSpPr>
        <p:sp>
          <p:nvSpPr>
            <p:cNvPr id="50" name="TextBox 49"/>
            <p:cNvSpPr txBox="1"/>
            <p:nvPr/>
          </p:nvSpPr>
          <p:spPr>
            <a:xfrm>
              <a:off x="4724400" y="2590800"/>
              <a:ext cx="5105400" cy="2031325"/>
            </a:xfrm>
            <a:prstGeom prst="rect">
              <a:avLst/>
            </a:prstGeom>
            <a:noFill/>
          </p:spPr>
          <p:txBody>
            <a:bodyPr wrap="square" rtlCol="0">
              <a:spAutoFit/>
            </a:bodyPr>
            <a:lstStyle/>
            <a:p>
              <a:r>
                <a:rPr lang="en-US" dirty="0" smtClean="0"/>
                <a:t>Where:</a:t>
              </a:r>
            </a:p>
            <a:p>
              <a:r>
                <a:rPr lang="en-US" dirty="0" smtClean="0"/>
                <a:t>      is the wavelength and it is 1550 nm</a:t>
              </a:r>
            </a:p>
            <a:p>
              <a:r>
                <a:rPr lang="en-US" dirty="0" smtClean="0"/>
                <a:t> C  is the speed of light 3*10^8</a:t>
              </a:r>
            </a:p>
            <a:p>
              <a:r>
                <a:rPr lang="en-US" dirty="0" smtClean="0"/>
                <a:t> D is the dispersion coefficient 17 </a:t>
              </a:r>
              <a:r>
                <a:rPr lang="en-US" dirty="0" err="1" smtClean="0"/>
                <a:t>ps</a:t>
              </a:r>
              <a:r>
                <a:rPr lang="en-US" dirty="0" smtClean="0"/>
                <a:t>/nm.km</a:t>
              </a:r>
            </a:p>
            <a:p>
              <a:r>
                <a:rPr lang="en-US" dirty="0" smtClean="0"/>
                <a:t> Bo  is the data rate of each channel</a:t>
              </a:r>
            </a:p>
            <a:p>
              <a:endParaRPr lang="en-US" dirty="0" smtClean="0"/>
            </a:p>
            <a:p>
              <a:endParaRPr lang="en-US" dirty="0"/>
            </a:p>
          </p:txBody>
        </p:sp>
        <p:sp>
          <p:nvSpPr>
            <p:cNvPr id="59" name="Rectangle 58"/>
            <p:cNvSpPr/>
            <p:nvPr/>
          </p:nvSpPr>
          <p:spPr>
            <a:xfrm>
              <a:off x="4800600" y="2895600"/>
              <a:ext cx="381000" cy="369332"/>
            </a:xfrm>
            <a:prstGeom prst="rect">
              <a:avLst/>
            </a:prstGeom>
          </p:spPr>
          <p:txBody>
            <a:bodyPr wrap="square">
              <a:spAutoFit/>
            </a:bodyPr>
            <a:lstStyle/>
            <a:p>
              <a:r>
                <a:rPr lang="en-US" dirty="0" smtClean="0"/>
                <a:t>λ</a:t>
              </a:r>
              <a:endParaRPr lang="en-US" dirty="0"/>
            </a:p>
          </p:txBody>
        </p:sp>
      </p:grpSp>
      <p:sp>
        <p:nvSpPr>
          <p:cNvPr id="822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23" name="Rectangle 3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27" name="Rectangle 3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29" name="Rectangle 37"/>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100" b="0" i="0" u="none" strike="noStrike" cap="none" normalizeH="0" baseline="0" smtClean="0">
                <a:ln>
                  <a:noFill/>
                </a:ln>
                <a:solidFill>
                  <a:schemeClr val="tx1"/>
                </a:solidFill>
                <a:effectLst/>
                <a:latin typeface="Corbel" pitchFamily="34" charset="0"/>
                <a:ea typeface="Times New Roman" pitchFamily="18" charset="0"/>
                <a:cs typeface="Tahoma" pitchFamily="34" charset="0"/>
              </a:rPr>
              <a:t>.</a:t>
            </a:r>
            <a:r>
              <a:rPr kumimoji="0" lang="en-US" altLang="ja-JP" sz="800" b="0" i="0" u="none" strike="noStrike" cap="none" normalizeH="0" baseline="0" smtClean="0">
                <a:ln>
                  <a:noFill/>
                </a:ln>
                <a:solidFill>
                  <a:schemeClr val="tx1"/>
                </a:solidFill>
                <a:effectLst/>
                <a:latin typeface="Arial" pitchFamily="34" charset="0"/>
                <a:cs typeface="Arial" pitchFamily="34" charset="0"/>
              </a:rPr>
              <a:t> </a:t>
            </a:r>
            <a:endParaRPr kumimoji="0" lang="en-US" altLang="ja-JP" sz="1800" b="0" i="0" u="none" strike="noStrike" cap="none" normalizeH="0" baseline="0" smtClean="0">
              <a:ln>
                <a:noFill/>
              </a:ln>
              <a:solidFill>
                <a:schemeClr val="tx1"/>
              </a:solidFill>
              <a:effectLst/>
              <a:latin typeface="Arial" pitchFamily="34" charset="0"/>
              <a:cs typeface="Arial" pitchFamily="34" charset="0"/>
            </a:endParaRPr>
          </a:p>
        </p:txBody>
      </p:sp>
      <p:sp>
        <p:nvSpPr>
          <p:cNvPr id="8231" name="Rectangle 3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 name="TextBox 73"/>
          <p:cNvSpPr txBox="1"/>
          <p:nvPr/>
        </p:nvSpPr>
        <p:spPr>
          <a:xfrm>
            <a:off x="4648200" y="2895600"/>
            <a:ext cx="3505200" cy="3139321"/>
          </a:xfrm>
          <a:prstGeom prst="rect">
            <a:avLst/>
          </a:prstGeom>
          <a:solidFill>
            <a:schemeClr val="accent6">
              <a:lumMod val="20000"/>
              <a:lumOff val="80000"/>
            </a:schemeClr>
          </a:solidFill>
          <a:ln w="22225">
            <a:solidFill>
              <a:schemeClr val="accent1">
                <a:shade val="50000"/>
              </a:schemeClr>
            </a:solidFill>
          </a:ln>
        </p:spPr>
        <p:txBody>
          <a:bodyPr wrap="square" rtlCol="0">
            <a:spAutoFit/>
          </a:bodyPr>
          <a:lstStyle/>
          <a:p>
            <a:pPr algn="just"/>
            <a:r>
              <a:rPr lang="en-US" sz="2200" dirty="0" smtClean="0"/>
              <a:t>This means that the signal can pass 18.5km without the need for dispersion compensation and so in our case since the distances are larger than 18.5 a card called DCM(dispersion compensation module) must be used</a:t>
            </a:r>
            <a:endParaRPr lang="en-US" sz="2200" dirty="0"/>
          </a:p>
        </p:txBody>
      </p:sp>
      <p:grpSp>
        <p:nvGrpSpPr>
          <p:cNvPr id="77" name="Group 76"/>
          <p:cNvGrpSpPr/>
          <p:nvPr/>
        </p:nvGrpSpPr>
        <p:grpSpPr>
          <a:xfrm>
            <a:off x="609600" y="3429000"/>
            <a:ext cx="2819400" cy="1676400"/>
            <a:chOff x="838200" y="2286000"/>
            <a:chExt cx="2819400" cy="1676400"/>
          </a:xfrm>
        </p:grpSpPr>
        <p:sp>
          <p:nvSpPr>
            <p:cNvPr id="66" name="Rectangle 65"/>
            <p:cNvSpPr/>
            <p:nvPr/>
          </p:nvSpPr>
          <p:spPr>
            <a:xfrm>
              <a:off x="838200" y="2286000"/>
              <a:ext cx="2819400" cy="16764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7"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43000" y="2514600"/>
              <a:ext cx="1676400" cy="428625"/>
            </a:xfrm>
            <a:prstGeom prst="rect">
              <a:avLst/>
            </a:prstGeom>
            <a:solidFill>
              <a:schemeClr val="accent6">
                <a:lumMod val="20000"/>
                <a:lumOff val="80000"/>
              </a:schemeClr>
            </a:solidFill>
          </p:spPr>
        </p:pic>
        <p:pic>
          <p:nvPicPr>
            <p:cNvPr id="8209" name="Picture 1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143000" y="3200400"/>
              <a:ext cx="1752600" cy="438150"/>
            </a:xfrm>
            <a:prstGeom prst="rect">
              <a:avLst/>
            </a:prstGeom>
            <a:solidFill>
              <a:schemeClr val="accent6">
                <a:lumMod val="20000"/>
                <a:lumOff val="80000"/>
              </a:schemeClr>
            </a:solidFill>
          </p:spPr>
        </p:pic>
      </p:grpSp>
      <p:sp>
        <p:nvSpPr>
          <p:cNvPr id="25" name="TextBox 24"/>
          <p:cNvSpPr txBox="1"/>
          <p:nvPr/>
        </p:nvSpPr>
        <p:spPr>
          <a:xfrm>
            <a:off x="609600" y="1066800"/>
            <a:ext cx="3124200" cy="2308324"/>
          </a:xfrm>
          <a:prstGeom prst="rect">
            <a:avLst/>
          </a:prstGeom>
          <a:noFill/>
        </p:spPr>
        <p:txBody>
          <a:bodyPr wrap="square" rtlCol="0">
            <a:spAutoFit/>
          </a:bodyPr>
          <a:lstStyle/>
          <a:p>
            <a:pPr algn="just"/>
            <a:r>
              <a:rPr lang="en-US" dirty="0" smtClean="0"/>
              <a:t>The first step is to measure the distance that  a signal can pass without the need for dispersion compensation according to the following equations that find the spectral line width then use it to find the maximum distance    </a:t>
            </a:r>
            <a:endParaRPr lang="en-US" dirty="0"/>
          </a:p>
        </p:txBody>
      </p:sp>
      <p:sp>
        <p:nvSpPr>
          <p:cNvPr id="8233"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82" name="Group 81"/>
          <p:cNvGrpSpPr/>
          <p:nvPr/>
        </p:nvGrpSpPr>
        <p:grpSpPr>
          <a:xfrm>
            <a:off x="609600" y="5105400"/>
            <a:ext cx="9601200" cy="1676400"/>
            <a:chOff x="609600" y="5105400"/>
            <a:chExt cx="9601200" cy="1676400"/>
          </a:xfrm>
        </p:grpSpPr>
        <p:grpSp>
          <p:nvGrpSpPr>
            <p:cNvPr id="76" name="Group 75"/>
            <p:cNvGrpSpPr/>
            <p:nvPr/>
          </p:nvGrpSpPr>
          <p:grpSpPr>
            <a:xfrm>
              <a:off x="609600" y="5105400"/>
              <a:ext cx="9601200" cy="1676400"/>
              <a:chOff x="762000" y="4572000"/>
              <a:chExt cx="9601200" cy="1676400"/>
            </a:xfrm>
          </p:grpSpPr>
          <p:sp>
            <p:nvSpPr>
              <p:cNvPr id="62" name="Rectangle 61"/>
              <p:cNvSpPr/>
              <p:nvPr/>
            </p:nvSpPr>
            <p:spPr>
              <a:xfrm>
                <a:off x="762000" y="4572000"/>
                <a:ext cx="2819400" cy="16764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endParaRPr lang="en-US" altLang="ja-JP" sz="3200" dirty="0" smtClean="0">
                  <a:solidFill>
                    <a:schemeClr val="tx1"/>
                  </a:solidFill>
                  <a:latin typeface="Arial" pitchFamily="34" charset="0"/>
                  <a:cs typeface="Arial" pitchFamily="34" charset="0"/>
                </a:endParaRPr>
              </a:p>
            </p:txBody>
          </p:sp>
          <p:pic>
            <p:nvPicPr>
              <p:cNvPr id="8225" name="Picture 3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371600" y="5534025"/>
                <a:ext cx="1200150" cy="333375"/>
              </a:xfrm>
              <a:prstGeom prst="rect">
                <a:avLst/>
              </a:prstGeom>
              <a:noFill/>
            </p:spPr>
          </p:pic>
          <p:sp>
            <p:nvSpPr>
              <p:cNvPr id="8228" name="Rectangle 36"/>
              <p:cNvSpPr>
                <a:spLocks noChangeArrowheads="1"/>
              </p:cNvSpPr>
              <p:nvPr/>
            </p:nvSpPr>
            <p:spPr bwMode="auto">
              <a:xfrm>
                <a:off x="1219200" y="5715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100" b="0" i="0" u="none" strike="noStrike" cap="none" normalizeH="0" baseline="0" dirty="0" smtClean="0">
                    <a:ln>
                      <a:noFill/>
                    </a:ln>
                    <a:solidFill>
                      <a:schemeClr val="tx1"/>
                    </a:solidFill>
                    <a:effectLst/>
                    <a:latin typeface="Corbel" pitchFamily="34" charset="0"/>
                    <a:ea typeface="Times New Roman" pitchFamily="18" charset="0"/>
                    <a:cs typeface="Tahoma" pitchFamily="34" charset="0"/>
                  </a:rPr>
                  <a:t>(</a:t>
                </a:r>
                <a:endParaRPr kumimoji="0" lang="en-US" altLang="ja-JP"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230" name="Picture 3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838200" y="4800600"/>
                <a:ext cx="2514600" cy="428625"/>
              </a:xfrm>
              <a:prstGeom prst="rect">
                <a:avLst/>
              </a:prstGeom>
              <a:noFill/>
            </p:spPr>
          </p:pic>
        </p:grpSp>
        <p:pic>
          <p:nvPicPr>
            <p:cNvPr id="8232" name="Picture 4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62000" y="6019800"/>
              <a:ext cx="371475" cy="409575"/>
            </a:xfrm>
            <a:prstGeom prst="rect">
              <a:avLst/>
            </a:prstGeom>
            <a:noFill/>
          </p:spPr>
        </p:pic>
      </p:grpSp>
      <p:pic>
        <p:nvPicPr>
          <p:cNvPr id="37" name="Picture 3"/>
          <p:cNvPicPr>
            <a:picLocks noChangeAspect="1" noChangeArrowheads="1"/>
          </p:cNvPicPr>
          <p:nvPr/>
        </p:nvPicPr>
        <p:blipFill>
          <a:blip r:embed="rId8" cstate="print"/>
          <a:srcRect/>
          <a:stretch>
            <a:fillRect/>
          </a:stretch>
        </p:blipFill>
        <p:spPr bwMode="auto">
          <a:xfrm>
            <a:off x="0" y="0"/>
            <a:ext cx="1066800" cy="1143000"/>
          </a:xfrm>
          <a:prstGeom prst="rect">
            <a:avLst/>
          </a:prstGeom>
          <a:noFill/>
          <a:ln w="9525">
            <a:noFill/>
            <a:miter lim="800000"/>
            <a:headEnd/>
            <a:tailEnd/>
          </a:ln>
        </p:spPr>
      </p:pic>
      <p:sp>
        <p:nvSpPr>
          <p:cNvPr id="27" name="TextBox 26"/>
          <p:cNvSpPr txBox="1"/>
          <p:nvPr/>
        </p:nvSpPr>
        <p:spPr>
          <a:xfrm>
            <a:off x="457200" y="304800"/>
            <a:ext cx="7620000" cy="461665"/>
          </a:xfrm>
          <a:prstGeom prst="rect">
            <a:avLst/>
          </a:prstGeom>
          <a:noFill/>
        </p:spPr>
        <p:txBody>
          <a:bodyPr wrap="square" rtlCol="0">
            <a:spAutoFit/>
          </a:bodyPr>
          <a:lstStyle/>
          <a:p>
            <a:r>
              <a:rPr lang="en-US" sz="2400" dirty="0" smtClean="0">
                <a:solidFill>
                  <a:srgbClr val="92D050"/>
                </a:solidFill>
              </a:rPr>
              <a:t>DETERMINE THE DISPERSION LIMITATION OF THE SYSTEM</a:t>
            </a:r>
            <a:endParaRPr lang="en-US" sz="2400" dirty="0">
              <a:solidFill>
                <a:srgbClr val="92D050"/>
              </a:solidFill>
            </a:endParaRPr>
          </a:p>
        </p:txBody>
      </p:sp>
      <p:sp>
        <p:nvSpPr>
          <p:cNvPr id="36" name="TextBox 35"/>
          <p:cNvSpPr txBox="1"/>
          <p:nvPr/>
        </p:nvSpPr>
        <p:spPr>
          <a:xfrm>
            <a:off x="8420100" y="6262843"/>
            <a:ext cx="685800" cy="369332"/>
          </a:xfrm>
          <a:prstGeom prst="rect">
            <a:avLst/>
          </a:prstGeom>
          <a:noFill/>
        </p:spPr>
        <p:txBody>
          <a:bodyPr wrap="square" rtlCol="0">
            <a:spAutoFit/>
          </a:bodyPr>
          <a:lstStyle/>
          <a:p>
            <a:r>
              <a:rPr lang="en-US" dirty="0" smtClean="0"/>
              <a:t>5</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strips(downRigh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ppt_x"/>
                                          </p:val>
                                        </p:tav>
                                        <p:tav tm="100000">
                                          <p:val>
                                            <p:strVal val="#ppt_x"/>
                                          </p:val>
                                        </p:tav>
                                      </p:tavLst>
                                    </p:anim>
                                    <p:anim calcmode="lin" valueType="num">
                                      <p:cBhvr additive="base">
                                        <p:cTn id="1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nodeType="clickEffect">
                                  <p:stCondLst>
                                    <p:cond delay="0"/>
                                  </p:stCondLst>
                                  <p:childTnLst>
                                    <p:set>
                                      <p:cBhvr>
                                        <p:cTn id="17" dur="1" fill="hold">
                                          <p:stCondLst>
                                            <p:cond delay="0"/>
                                          </p:stCondLst>
                                        </p:cTn>
                                        <p:tgtEl>
                                          <p:spTgt spid="77"/>
                                        </p:tgtEl>
                                        <p:attrNameLst>
                                          <p:attrName>style.visibility</p:attrName>
                                        </p:attrNameLst>
                                      </p:cBhvr>
                                      <p:to>
                                        <p:strVal val="visible"/>
                                      </p:to>
                                    </p:set>
                                    <p:animEffect transition="in" filter="strips(downLeft)">
                                      <p:cBhvr>
                                        <p:cTn id="18" dur="500"/>
                                        <p:tgtEl>
                                          <p:spTgt spid="77"/>
                                        </p:tgtEl>
                                      </p:cBhvr>
                                    </p:animEffect>
                                  </p:childTnLst>
                                </p:cTn>
                              </p:par>
                              <p:par>
                                <p:cTn id="19" presetID="18" presetClass="entr" presetSubtype="3" fill="hold" nodeType="with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strips(upRight)">
                                      <p:cBhvr>
                                        <p:cTn id="21" dur="500"/>
                                        <p:tgtEl>
                                          <p:spTgt spid="8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79"/>
                                        </p:tgtEl>
                                        <p:attrNameLst>
                                          <p:attrName>style.visibility</p:attrName>
                                        </p:attrNameLst>
                                      </p:cBhvr>
                                      <p:to>
                                        <p:strVal val="visible"/>
                                      </p:to>
                                    </p:set>
                                    <p:anim calcmode="lin" valueType="num">
                                      <p:cBhvr additive="base">
                                        <p:cTn id="26" dur="500" fill="hold"/>
                                        <p:tgtEl>
                                          <p:spTgt spid="79"/>
                                        </p:tgtEl>
                                        <p:attrNameLst>
                                          <p:attrName>ppt_x</p:attrName>
                                        </p:attrNameLst>
                                      </p:cBhvr>
                                      <p:tavLst>
                                        <p:tav tm="0">
                                          <p:val>
                                            <p:strVal val="#ppt_x"/>
                                          </p:val>
                                        </p:tav>
                                        <p:tav tm="100000">
                                          <p:val>
                                            <p:strVal val="#ppt_x"/>
                                          </p:val>
                                        </p:tav>
                                      </p:tavLst>
                                    </p:anim>
                                    <p:anim calcmode="lin" valueType="num">
                                      <p:cBhvr additive="base">
                                        <p:cTn id="27"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7" presetClass="entr" presetSubtype="0" fill="hold" grpId="0" nodeType="clickEffect">
                                  <p:stCondLst>
                                    <p:cond delay="0"/>
                                  </p:stCondLst>
                                  <p:iterate type="lt">
                                    <p:tmPct val="50000"/>
                                  </p:iterate>
                                  <p:childTnLst>
                                    <p:set>
                                      <p:cBhvr>
                                        <p:cTn id="31" dur="1" fill="hold">
                                          <p:stCondLst>
                                            <p:cond delay="0"/>
                                          </p:stCondLst>
                                        </p:cTn>
                                        <p:tgtEl>
                                          <p:spTgt spid="74"/>
                                        </p:tgtEl>
                                        <p:attrNameLst>
                                          <p:attrName>style.visibility</p:attrName>
                                        </p:attrNameLst>
                                      </p:cBhvr>
                                      <p:to>
                                        <p:strVal val="visible"/>
                                      </p:to>
                                    </p:set>
                                    <p:anim calcmode="discrete" valueType="clr">
                                      <p:cBhvr override="childStyle">
                                        <p:cTn id="32" dur="80"/>
                                        <p:tgtEl>
                                          <p:spTgt spid="74"/>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74"/>
                                        </p:tgtEl>
                                        <p:attrNameLst>
                                          <p:attrName>fillcolor</p:attrName>
                                        </p:attrNameLst>
                                      </p:cBhvr>
                                      <p:tavLst>
                                        <p:tav tm="0">
                                          <p:val>
                                            <p:clrVal>
                                              <a:schemeClr val="accent2"/>
                                            </p:clrVal>
                                          </p:val>
                                        </p:tav>
                                        <p:tav tm="50000">
                                          <p:val>
                                            <p:clrVal>
                                              <a:schemeClr val="hlink"/>
                                            </p:clrVal>
                                          </p:val>
                                        </p:tav>
                                      </p:tavLst>
                                    </p:anim>
                                    <p:set>
                                      <p:cBhvr>
                                        <p:cTn id="34" dur="80"/>
                                        <p:tgtEl>
                                          <p:spTgt spid="7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25"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est bank.jpg"/>
          <p:cNvPicPr>
            <a:picLocks noChangeAspect="1"/>
          </p:cNvPicPr>
          <p:nvPr/>
        </p:nvPicPr>
        <p:blipFill>
          <a:blip r:embed="rId2" cstate="print"/>
          <a:stretch>
            <a:fillRect/>
          </a:stretch>
        </p:blipFill>
        <p:spPr>
          <a:xfrm>
            <a:off x="0" y="1219200"/>
            <a:ext cx="9144000" cy="5638800"/>
          </a:xfrm>
          <a:prstGeom prst="rect">
            <a:avLst/>
          </a:prstGeom>
        </p:spPr>
      </p:pic>
      <p:sp>
        <p:nvSpPr>
          <p:cNvPr id="7" name="Rounded Rectangle 6"/>
          <p:cNvSpPr/>
          <p:nvPr/>
        </p:nvSpPr>
        <p:spPr>
          <a:xfrm>
            <a:off x="2743200" y="2286000"/>
            <a:ext cx="3810000" cy="3505200"/>
          </a:xfrm>
          <a:prstGeom prst="roundRect">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743200" y="3352800"/>
            <a:ext cx="3886200" cy="1676400"/>
          </a:xfrm>
          <a:prstGeom prst="roundRect">
            <a:avLst/>
          </a:prstGeom>
          <a:blipFill>
            <a:blip r:embed="rId4"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1295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43" descr="https://upload.wikimedia.org/wikipedia/commons/thumb/4/47/Paltel_new_logo.png/200px-Paltel_new_logo.png"/>
          <p:cNvPicPr>
            <a:picLocks noChangeAspect="1" noChangeArrowheads="1"/>
          </p:cNvPicPr>
          <p:nvPr/>
        </p:nvPicPr>
        <p:blipFill>
          <a:blip r:embed="rId5" cstate="print"/>
          <a:srcRect/>
          <a:stretch>
            <a:fillRect/>
          </a:stretch>
        </p:blipFill>
        <p:spPr bwMode="auto">
          <a:xfrm>
            <a:off x="7772400" y="76200"/>
            <a:ext cx="1295400" cy="11430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76200" y="76200"/>
            <a:ext cx="1066800" cy="1143000"/>
          </a:xfrm>
          <a:prstGeom prst="rect">
            <a:avLst/>
          </a:prstGeom>
          <a:noFill/>
          <a:ln w="9525">
            <a:noFill/>
            <a:miter lim="800000"/>
            <a:headEnd/>
            <a:tailEnd/>
          </a:ln>
        </p:spPr>
      </p:pic>
      <p:sp>
        <p:nvSpPr>
          <p:cNvPr id="11" name="TextBox 10"/>
          <p:cNvSpPr txBox="1"/>
          <p:nvPr/>
        </p:nvSpPr>
        <p:spPr>
          <a:xfrm>
            <a:off x="609600" y="381000"/>
            <a:ext cx="2667000" cy="430887"/>
          </a:xfrm>
          <a:prstGeom prst="rect">
            <a:avLst/>
          </a:prstGeom>
          <a:noFill/>
        </p:spPr>
        <p:txBody>
          <a:bodyPr wrap="square" rtlCol="0">
            <a:spAutoFit/>
          </a:bodyPr>
          <a:lstStyle/>
          <a:p>
            <a:r>
              <a:rPr lang="en-US" sz="2200" dirty="0" smtClean="0">
                <a:solidFill>
                  <a:srgbClr val="92D050"/>
                </a:solidFill>
              </a:rPr>
              <a:t>NORTH RING DESIGN</a:t>
            </a:r>
            <a:endParaRPr lang="en-US" sz="2200" dirty="0">
              <a:solidFill>
                <a:srgbClr val="92D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mph" presetSubtype="0" fill="hold" grpId="1" nodeType="clickEffect">
                                  <p:stCondLst>
                                    <p:cond delay="0"/>
                                  </p:stCondLst>
                                  <p:childTnLst>
                                    <p:animScale>
                                      <p:cBhvr>
                                        <p:cTn id="21" dur="500" fill="hold"/>
                                        <p:tgtEl>
                                          <p:spTgt spid="7"/>
                                        </p:tgtEl>
                                      </p:cBhvr>
                                      <p:by x="150000" y="150000"/>
                                    </p:animScale>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2" nodeType="clickEffect">
                                  <p:stCondLst>
                                    <p:cond delay="0"/>
                                  </p:stCondLst>
                                  <p:childTnLst>
                                    <p:set>
                                      <p:cBhvr>
                                        <p:cTn id="30" dur="1" fill="hold">
                                          <p:stCondLst>
                                            <p:cond delay="0"/>
                                          </p:stCondLst>
                                        </p:cTn>
                                        <p:tgtEl>
                                          <p:spTgt spid="7"/>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6" presetClass="emph" presetSubtype="0" fill="hold" grpId="1" nodeType="clickEffect">
                                  <p:stCondLst>
                                    <p:cond delay="0"/>
                                  </p:stCondLst>
                                  <p:childTnLst>
                                    <p:animScale>
                                      <p:cBhvr>
                                        <p:cTn id="34" dur="5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P spid="6" grpId="0" animBg="1"/>
      <p:bldP spid="6" grpId="1"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9000" r="-36000" b="-12000"/>
          </a:stretch>
        </a:blipFill>
        <a:effectLst/>
      </p:bgPr>
    </p:bg>
    <p:spTree>
      <p:nvGrpSpPr>
        <p:cNvPr id="1" name=""/>
        <p:cNvGrpSpPr/>
        <p:nvPr/>
      </p:nvGrpSpPr>
      <p:grpSpPr>
        <a:xfrm>
          <a:off x="0" y="0"/>
          <a:ext cx="0" cy="0"/>
          <a:chOff x="0" y="0"/>
          <a:chExt cx="0" cy="0"/>
        </a:xfrm>
      </p:grpSpPr>
      <p:sp>
        <p:nvSpPr>
          <p:cNvPr id="50" name="Rectangle 49"/>
          <p:cNvSpPr/>
          <p:nvPr/>
        </p:nvSpPr>
        <p:spPr>
          <a:xfrm>
            <a:off x="0" y="0"/>
            <a:ext cx="9144000" cy="1143000"/>
          </a:xfrm>
          <a:prstGeom prst="rect">
            <a:avLst/>
          </a:prstGeom>
          <a:solidFill>
            <a:schemeClr val="bg1"/>
          </a:solidFill>
          <a:ln w="0">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p:cNvGrpSpPr/>
          <p:nvPr/>
        </p:nvGrpSpPr>
        <p:grpSpPr>
          <a:xfrm>
            <a:off x="1066800" y="1828800"/>
            <a:ext cx="1143000" cy="1219200"/>
            <a:chOff x="1066800" y="1828800"/>
            <a:chExt cx="1143000" cy="1219200"/>
          </a:xfrm>
        </p:grpSpPr>
        <p:sp>
          <p:nvSpPr>
            <p:cNvPr id="8" name="Oval 7"/>
            <p:cNvSpPr/>
            <p:nvPr/>
          </p:nvSpPr>
          <p:spPr>
            <a:xfrm>
              <a:off x="1066800" y="1828800"/>
              <a:ext cx="990600" cy="12192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066800" y="1981200"/>
              <a:ext cx="1143000" cy="923330"/>
            </a:xfrm>
            <a:prstGeom prst="rect">
              <a:avLst/>
            </a:prstGeom>
            <a:noFill/>
          </p:spPr>
          <p:txBody>
            <a:bodyPr wrap="square" rtlCol="0">
              <a:spAutoFit/>
            </a:bodyPr>
            <a:lstStyle/>
            <a:p>
              <a:r>
                <a:rPr lang="en-US" dirty="0" smtClean="0"/>
                <a:t>Total Distance=63 Km</a:t>
              </a:r>
              <a:endParaRPr lang="en-US" dirty="0"/>
            </a:p>
          </p:txBody>
        </p:sp>
      </p:grpSp>
      <p:cxnSp>
        <p:nvCxnSpPr>
          <p:cNvPr id="11" name="Curved Connector 10"/>
          <p:cNvCxnSpPr/>
          <p:nvPr/>
        </p:nvCxnSpPr>
        <p:spPr>
          <a:xfrm flipV="1">
            <a:off x="2057400" y="1676400"/>
            <a:ext cx="1295400" cy="6858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5943600" y="228600"/>
            <a:ext cx="990600" cy="1219200"/>
            <a:chOff x="6477000" y="381000"/>
            <a:chExt cx="990600" cy="1219200"/>
          </a:xfrm>
          <a:solidFill>
            <a:schemeClr val="accent3">
              <a:lumMod val="60000"/>
              <a:lumOff val="40000"/>
            </a:schemeClr>
          </a:solidFill>
        </p:grpSpPr>
        <p:sp>
          <p:nvSpPr>
            <p:cNvPr id="19" name="Oval 18"/>
            <p:cNvSpPr/>
            <p:nvPr/>
          </p:nvSpPr>
          <p:spPr>
            <a:xfrm>
              <a:off x="6477000" y="381000"/>
              <a:ext cx="990600" cy="12192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629400" y="685800"/>
              <a:ext cx="666750" cy="533400"/>
            </a:xfrm>
            <a:prstGeom prst="rect">
              <a:avLst/>
            </a:prstGeom>
            <a:grpFill/>
          </p:spPr>
        </p:pic>
      </p:grpSp>
      <p:grpSp>
        <p:nvGrpSpPr>
          <p:cNvPr id="21" name="Group 20"/>
          <p:cNvGrpSpPr/>
          <p:nvPr/>
        </p:nvGrpSpPr>
        <p:grpSpPr>
          <a:xfrm>
            <a:off x="7848600" y="1828800"/>
            <a:ext cx="990600" cy="1219200"/>
            <a:chOff x="8153400" y="2286000"/>
            <a:chExt cx="990600" cy="1219200"/>
          </a:xfrm>
          <a:solidFill>
            <a:schemeClr val="accent3">
              <a:lumMod val="60000"/>
              <a:lumOff val="40000"/>
            </a:schemeClr>
          </a:solidFill>
        </p:grpSpPr>
        <p:sp>
          <p:nvSpPr>
            <p:cNvPr id="22" name="Oval 21"/>
            <p:cNvSpPr/>
            <p:nvPr/>
          </p:nvSpPr>
          <p:spPr>
            <a:xfrm>
              <a:off x="8153400" y="2286000"/>
              <a:ext cx="990600" cy="12192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8229600" y="2619375"/>
              <a:ext cx="838200" cy="276225"/>
            </a:xfrm>
            <a:prstGeom prst="rect">
              <a:avLst/>
            </a:prstGeom>
            <a:grpFill/>
          </p:spPr>
        </p:pic>
        <p:pic>
          <p:nvPicPr>
            <p:cNvPr id="24"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8305800" y="2847975"/>
              <a:ext cx="762000" cy="428625"/>
            </a:xfrm>
            <a:prstGeom prst="rect">
              <a:avLst/>
            </a:prstGeom>
            <a:grpFill/>
          </p:spPr>
        </p:pic>
      </p:grpSp>
      <p:grpSp>
        <p:nvGrpSpPr>
          <p:cNvPr id="25" name="Group 24"/>
          <p:cNvGrpSpPr/>
          <p:nvPr/>
        </p:nvGrpSpPr>
        <p:grpSpPr>
          <a:xfrm>
            <a:off x="4343400" y="2667000"/>
            <a:ext cx="1066800" cy="1219200"/>
            <a:chOff x="7620000" y="5029200"/>
            <a:chExt cx="1066800" cy="1219200"/>
          </a:xfrm>
          <a:solidFill>
            <a:schemeClr val="accent3">
              <a:lumMod val="60000"/>
              <a:lumOff val="40000"/>
            </a:schemeClr>
          </a:solidFill>
        </p:grpSpPr>
        <p:sp>
          <p:nvSpPr>
            <p:cNvPr id="26" name="Oval 25"/>
            <p:cNvSpPr/>
            <p:nvPr/>
          </p:nvSpPr>
          <p:spPr>
            <a:xfrm>
              <a:off x="7620000" y="5029200"/>
              <a:ext cx="1066800" cy="12192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14"/>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696200" y="5535064"/>
              <a:ext cx="971550" cy="256136"/>
            </a:xfrm>
            <a:prstGeom prst="rect">
              <a:avLst/>
            </a:prstGeom>
            <a:grpFill/>
          </p:spPr>
        </p:pic>
      </p:grpSp>
      <p:grpSp>
        <p:nvGrpSpPr>
          <p:cNvPr id="28" name="Group 27"/>
          <p:cNvGrpSpPr/>
          <p:nvPr/>
        </p:nvGrpSpPr>
        <p:grpSpPr>
          <a:xfrm>
            <a:off x="7848600" y="5029200"/>
            <a:ext cx="990600" cy="1219200"/>
            <a:chOff x="4495800" y="5257800"/>
            <a:chExt cx="990600" cy="1219200"/>
          </a:xfrm>
          <a:solidFill>
            <a:schemeClr val="accent3">
              <a:lumMod val="60000"/>
              <a:lumOff val="40000"/>
            </a:schemeClr>
          </a:solidFill>
        </p:grpSpPr>
        <p:sp>
          <p:nvSpPr>
            <p:cNvPr id="29" name="Oval 28"/>
            <p:cNvSpPr/>
            <p:nvPr/>
          </p:nvSpPr>
          <p:spPr>
            <a:xfrm>
              <a:off x="4495800" y="5257800"/>
              <a:ext cx="990600" cy="12192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2"/>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648200" y="5457825"/>
              <a:ext cx="733425" cy="257175"/>
            </a:xfrm>
            <a:prstGeom prst="rect">
              <a:avLst/>
            </a:prstGeom>
            <a:grpFill/>
          </p:spPr>
        </p:pic>
        <p:pic>
          <p:nvPicPr>
            <p:cNvPr id="31" name="Picture 21"/>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4800600" y="5686425"/>
              <a:ext cx="333375" cy="257175"/>
            </a:xfrm>
            <a:prstGeom prst="rect">
              <a:avLst/>
            </a:prstGeom>
            <a:grpFill/>
          </p:spPr>
        </p:pic>
        <p:pic>
          <p:nvPicPr>
            <p:cNvPr id="32" name="Picture 25"/>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4572000" y="5895975"/>
              <a:ext cx="885825" cy="276225"/>
            </a:xfrm>
            <a:prstGeom prst="rect">
              <a:avLst/>
            </a:prstGeom>
            <a:grpFill/>
          </p:spPr>
        </p:pic>
      </p:grpSp>
      <p:grpSp>
        <p:nvGrpSpPr>
          <p:cNvPr id="33" name="Group 32"/>
          <p:cNvGrpSpPr/>
          <p:nvPr/>
        </p:nvGrpSpPr>
        <p:grpSpPr>
          <a:xfrm>
            <a:off x="5029200" y="5181600"/>
            <a:ext cx="990600" cy="1219200"/>
            <a:chOff x="1143000" y="4876800"/>
            <a:chExt cx="990600" cy="1219200"/>
          </a:xfrm>
          <a:solidFill>
            <a:schemeClr val="accent3">
              <a:lumMod val="60000"/>
              <a:lumOff val="40000"/>
            </a:schemeClr>
          </a:solidFill>
        </p:grpSpPr>
        <p:sp>
          <p:nvSpPr>
            <p:cNvPr id="34" name="Oval 33"/>
            <p:cNvSpPr/>
            <p:nvPr/>
          </p:nvSpPr>
          <p:spPr>
            <a:xfrm>
              <a:off x="1143000" y="4876800"/>
              <a:ext cx="990600" cy="12192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29"/>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1219200" y="5334000"/>
              <a:ext cx="866775" cy="257175"/>
            </a:xfrm>
            <a:prstGeom prst="rect">
              <a:avLst/>
            </a:prstGeom>
            <a:grpFill/>
          </p:spPr>
        </p:pic>
      </p:grpSp>
      <p:cxnSp>
        <p:nvCxnSpPr>
          <p:cNvPr id="37" name="Curved Connector 36"/>
          <p:cNvCxnSpPr/>
          <p:nvPr/>
        </p:nvCxnSpPr>
        <p:spPr>
          <a:xfrm flipV="1">
            <a:off x="4343400" y="762000"/>
            <a:ext cx="1600200" cy="9144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hape 38"/>
          <p:cNvCxnSpPr>
            <a:stCxn id="19" idx="6"/>
            <a:endCxn id="22" idx="0"/>
          </p:cNvCxnSpPr>
          <p:nvPr/>
        </p:nvCxnSpPr>
        <p:spPr>
          <a:xfrm>
            <a:off x="6934200" y="838200"/>
            <a:ext cx="1409700" cy="990600"/>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Curved Connector 40"/>
          <p:cNvCxnSpPr>
            <a:stCxn id="22" idx="2"/>
            <a:endCxn id="26" idx="6"/>
          </p:cNvCxnSpPr>
          <p:nvPr/>
        </p:nvCxnSpPr>
        <p:spPr>
          <a:xfrm rot="10800000" flipV="1">
            <a:off x="5410200" y="2438400"/>
            <a:ext cx="2438400" cy="8382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Curved Connector 43"/>
          <p:cNvCxnSpPr>
            <a:stCxn id="26" idx="4"/>
            <a:endCxn id="29" idx="0"/>
          </p:cNvCxnSpPr>
          <p:nvPr/>
        </p:nvCxnSpPr>
        <p:spPr>
          <a:xfrm rot="16200000" flipH="1">
            <a:off x="6038850" y="2724150"/>
            <a:ext cx="1143000" cy="34671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Curved Connector 45"/>
          <p:cNvCxnSpPr>
            <a:stCxn id="29" idx="2"/>
            <a:endCxn id="34" idx="6"/>
          </p:cNvCxnSpPr>
          <p:nvPr/>
        </p:nvCxnSpPr>
        <p:spPr>
          <a:xfrm rot="10800000" flipV="1">
            <a:off x="6019800" y="5638800"/>
            <a:ext cx="1828800" cy="1524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rot="10800000" flipV="1">
            <a:off x="2133600" y="1907232"/>
            <a:ext cx="1295400" cy="738664"/>
          </a:xfrm>
          <a:prstGeom prst="rect">
            <a:avLst/>
          </a:prstGeom>
          <a:noFill/>
        </p:spPr>
        <p:txBody>
          <a:bodyPr wrap="square" rtlCol="0">
            <a:spAutoFit/>
          </a:bodyPr>
          <a:lstStyle/>
          <a:p>
            <a:r>
              <a:rPr lang="en-US" sz="1400" dirty="0" smtClean="0"/>
              <a:t>Find Number of Segments (N)</a:t>
            </a:r>
            <a:endParaRPr lang="en-US" sz="1400" dirty="0"/>
          </a:p>
        </p:txBody>
      </p:sp>
      <p:sp>
        <p:nvSpPr>
          <p:cNvPr id="58" name="TextBox 57"/>
          <p:cNvSpPr txBox="1"/>
          <p:nvPr/>
        </p:nvSpPr>
        <p:spPr>
          <a:xfrm>
            <a:off x="4495800" y="914400"/>
            <a:ext cx="1066800" cy="738664"/>
          </a:xfrm>
          <a:prstGeom prst="rect">
            <a:avLst/>
          </a:prstGeom>
          <a:noFill/>
        </p:spPr>
        <p:txBody>
          <a:bodyPr wrap="square" rtlCol="0">
            <a:spAutoFit/>
          </a:bodyPr>
          <a:lstStyle/>
          <a:p>
            <a:r>
              <a:rPr lang="en-US" sz="1400" dirty="0" smtClean="0"/>
              <a:t>Find the received Power  </a:t>
            </a:r>
            <a:endParaRPr lang="en-US" sz="1400" dirty="0"/>
          </a:p>
        </p:txBody>
      </p:sp>
      <p:sp>
        <p:nvSpPr>
          <p:cNvPr id="59" name="TextBox 58"/>
          <p:cNvSpPr txBox="1"/>
          <p:nvPr/>
        </p:nvSpPr>
        <p:spPr>
          <a:xfrm>
            <a:off x="7162800" y="685800"/>
            <a:ext cx="1371600" cy="1169551"/>
          </a:xfrm>
          <a:prstGeom prst="rect">
            <a:avLst/>
          </a:prstGeom>
          <a:noFill/>
        </p:spPr>
        <p:txBody>
          <a:bodyPr wrap="square" rtlCol="0">
            <a:spAutoFit/>
          </a:bodyPr>
          <a:lstStyle/>
          <a:p>
            <a:r>
              <a:rPr lang="en-US" sz="1400" dirty="0" smtClean="0"/>
              <a:t>Since the total distance is 63(small) the amplifier span= 63Km</a:t>
            </a:r>
            <a:endParaRPr lang="en-US" sz="1400" dirty="0"/>
          </a:p>
        </p:txBody>
      </p:sp>
      <p:sp>
        <p:nvSpPr>
          <p:cNvPr id="60" name="TextBox 59"/>
          <p:cNvSpPr txBox="1"/>
          <p:nvPr/>
        </p:nvSpPr>
        <p:spPr>
          <a:xfrm>
            <a:off x="5867400" y="2448580"/>
            <a:ext cx="1828800" cy="523220"/>
          </a:xfrm>
          <a:prstGeom prst="rect">
            <a:avLst/>
          </a:prstGeom>
          <a:noFill/>
        </p:spPr>
        <p:txBody>
          <a:bodyPr wrap="square" rtlCol="0">
            <a:spAutoFit/>
          </a:bodyPr>
          <a:lstStyle/>
          <a:p>
            <a:r>
              <a:rPr lang="en-US" sz="1400" dirty="0" smtClean="0"/>
              <a:t>Now, find min input power of the amplifier</a:t>
            </a:r>
            <a:endParaRPr lang="en-US" sz="1400" dirty="0"/>
          </a:p>
        </p:txBody>
      </p:sp>
      <p:grpSp>
        <p:nvGrpSpPr>
          <p:cNvPr id="64" name="Group 63"/>
          <p:cNvGrpSpPr/>
          <p:nvPr/>
        </p:nvGrpSpPr>
        <p:grpSpPr>
          <a:xfrm>
            <a:off x="3352800" y="1066800"/>
            <a:ext cx="990600" cy="1219200"/>
            <a:chOff x="3352800" y="1066800"/>
            <a:chExt cx="990600" cy="1219200"/>
          </a:xfrm>
        </p:grpSpPr>
        <p:sp>
          <p:nvSpPr>
            <p:cNvPr id="65" name="Oval 64"/>
            <p:cNvSpPr/>
            <p:nvPr/>
          </p:nvSpPr>
          <p:spPr>
            <a:xfrm>
              <a:off x="3352800" y="1066800"/>
              <a:ext cx="990600" cy="12192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 name="Picture 1"/>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3429000" y="1295400"/>
              <a:ext cx="838200" cy="638175"/>
            </a:xfrm>
            <a:prstGeom prst="rect">
              <a:avLst/>
            </a:prstGeom>
            <a:noFill/>
          </p:spPr>
        </p:pic>
      </p:grpSp>
      <p:pic>
        <p:nvPicPr>
          <p:cNvPr id="67" name="Picture 12"/>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562600" y="3124200"/>
            <a:ext cx="3352800" cy="381000"/>
          </a:xfrm>
          <a:prstGeom prst="rect">
            <a:avLst/>
          </a:prstGeom>
          <a:noFill/>
        </p:spPr>
      </p:pic>
      <p:sp>
        <p:nvSpPr>
          <p:cNvPr id="68" name="TextBox 67"/>
          <p:cNvSpPr txBox="1"/>
          <p:nvPr/>
        </p:nvSpPr>
        <p:spPr>
          <a:xfrm>
            <a:off x="5181600" y="3810000"/>
            <a:ext cx="2667000" cy="523220"/>
          </a:xfrm>
          <a:prstGeom prst="rect">
            <a:avLst/>
          </a:prstGeom>
          <a:noFill/>
        </p:spPr>
        <p:txBody>
          <a:bodyPr wrap="square" rtlCol="0">
            <a:spAutoFit/>
          </a:bodyPr>
          <a:lstStyle/>
          <a:p>
            <a:r>
              <a:rPr lang="en-US" sz="1400" dirty="0" smtClean="0"/>
              <a:t>Find the span loss to find the gain of the amplifier</a:t>
            </a:r>
            <a:endParaRPr lang="en-US" sz="1400" dirty="0"/>
          </a:p>
        </p:txBody>
      </p:sp>
      <p:sp>
        <p:nvSpPr>
          <p:cNvPr id="69" name="TextBox 68"/>
          <p:cNvSpPr txBox="1"/>
          <p:nvPr/>
        </p:nvSpPr>
        <p:spPr>
          <a:xfrm>
            <a:off x="6400800" y="5486400"/>
            <a:ext cx="1295400" cy="584775"/>
          </a:xfrm>
          <a:prstGeom prst="rect">
            <a:avLst/>
          </a:prstGeom>
          <a:noFill/>
        </p:spPr>
        <p:txBody>
          <a:bodyPr wrap="square" rtlCol="0">
            <a:spAutoFit/>
          </a:bodyPr>
          <a:lstStyle/>
          <a:p>
            <a:r>
              <a:rPr lang="en-US" sz="1400" dirty="0" smtClean="0"/>
              <a:t>Calculate the </a:t>
            </a:r>
            <a:r>
              <a:rPr lang="en-US" b="1" dirty="0" smtClean="0"/>
              <a:t>OSNR</a:t>
            </a:r>
            <a:endParaRPr lang="en-US" b="1" dirty="0"/>
          </a:p>
        </p:txBody>
      </p:sp>
      <p:pic>
        <p:nvPicPr>
          <p:cNvPr id="70" name="Picture 16"/>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5133975" y="4572000"/>
            <a:ext cx="4010025" cy="381000"/>
          </a:xfrm>
          <a:prstGeom prst="rect">
            <a:avLst/>
          </a:prstGeom>
          <a:noFill/>
        </p:spPr>
      </p:pic>
      <p:pic>
        <p:nvPicPr>
          <p:cNvPr id="71" name="Picture 27"/>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5334000" y="6448425"/>
            <a:ext cx="2762250" cy="409575"/>
          </a:xfrm>
          <a:prstGeom prst="rect">
            <a:avLst/>
          </a:prstGeom>
          <a:noFill/>
        </p:spPr>
      </p:pic>
      <p:cxnSp>
        <p:nvCxnSpPr>
          <p:cNvPr id="73" name="Elbow Connector 72"/>
          <p:cNvCxnSpPr/>
          <p:nvPr/>
        </p:nvCxnSpPr>
        <p:spPr>
          <a:xfrm rot="5400000">
            <a:off x="5943600" y="1371600"/>
            <a:ext cx="304800" cy="3048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grpSp>
        <p:nvGrpSpPr>
          <p:cNvPr id="74" name="Group 73"/>
          <p:cNvGrpSpPr/>
          <p:nvPr/>
        </p:nvGrpSpPr>
        <p:grpSpPr>
          <a:xfrm>
            <a:off x="5486400" y="1676400"/>
            <a:ext cx="1371600" cy="541867"/>
            <a:chOff x="5791200" y="2133600"/>
            <a:chExt cx="1828800" cy="609600"/>
          </a:xfrm>
        </p:grpSpPr>
        <p:sp>
          <p:nvSpPr>
            <p:cNvPr id="75" name="Rectangle 74"/>
            <p:cNvSpPr/>
            <p:nvPr/>
          </p:nvSpPr>
          <p:spPr>
            <a:xfrm>
              <a:off x="5791200" y="2133600"/>
              <a:ext cx="1828800" cy="609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p:cNvSpPr txBox="1"/>
            <p:nvPr/>
          </p:nvSpPr>
          <p:spPr>
            <a:xfrm>
              <a:off x="5943600" y="2195810"/>
              <a:ext cx="1600200" cy="461665"/>
            </a:xfrm>
            <a:prstGeom prst="rect">
              <a:avLst/>
            </a:prstGeom>
            <a:noFill/>
          </p:spPr>
          <p:txBody>
            <a:bodyPr wrap="square" rtlCol="0">
              <a:spAutoFit/>
            </a:bodyPr>
            <a:lstStyle/>
            <a:p>
              <a:r>
                <a:rPr lang="en-US" sz="1200" dirty="0" smtClean="0"/>
                <a:t>System needs Amplification </a:t>
              </a:r>
              <a:endParaRPr lang="en-US" sz="1200" dirty="0"/>
            </a:p>
          </p:txBody>
        </p:sp>
      </p:grpSp>
      <p:pic>
        <p:nvPicPr>
          <p:cNvPr id="49" name="Picture 3"/>
          <p:cNvPicPr>
            <a:picLocks noChangeAspect="1" noChangeArrowheads="1"/>
          </p:cNvPicPr>
          <p:nvPr/>
        </p:nvPicPr>
        <p:blipFill>
          <a:blip r:embed="rId16" cstate="print"/>
          <a:srcRect/>
          <a:stretch>
            <a:fillRect/>
          </a:stretch>
        </p:blipFill>
        <p:spPr bwMode="auto">
          <a:xfrm>
            <a:off x="76200" y="76200"/>
            <a:ext cx="1066800" cy="1066800"/>
          </a:xfrm>
          <a:prstGeom prst="rect">
            <a:avLst/>
          </a:prstGeom>
          <a:noFill/>
          <a:ln w="9525">
            <a:noFill/>
            <a:miter lim="800000"/>
            <a:headEnd/>
            <a:tailEnd/>
          </a:ln>
        </p:spPr>
      </p:pic>
      <p:sp>
        <p:nvSpPr>
          <p:cNvPr id="6" name="TextBox 5"/>
          <p:cNvSpPr txBox="1"/>
          <p:nvPr/>
        </p:nvSpPr>
        <p:spPr>
          <a:xfrm>
            <a:off x="533400" y="304800"/>
            <a:ext cx="6400800" cy="430887"/>
          </a:xfrm>
          <a:prstGeom prst="rect">
            <a:avLst/>
          </a:prstGeom>
          <a:noFill/>
        </p:spPr>
        <p:txBody>
          <a:bodyPr wrap="square" rtlCol="0">
            <a:spAutoFit/>
          </a:bodyPr>
          <a:lstStyle/>
          <a:p>
            <a:r>
              <a:rPr lang="en-US" sz="2200" dirty="0" smtClean="0">
                <a:solidFill>
                  <a:srgbClr val="92D050"/>
                </a:solidFill>
              </a:rPr>
              <a:t>NABLUS-AZZON NUMERICAL CALCULATIONS</a:t>
            </a:r>
            <a:endParaRPr lang="en-US" sz="2200" dirty="0">
              <a:solidFill>
                <a:srgbClr val="92D050"/>
              </a:solidFill>
            </a:endParaRPr>
          </a:p>
        </p:txBody>
      </p:sp>
      <p:sp>
        <p:nvSpPr>
          <p:cNvPr id="52" name="TextBox 51"/>
          <p:cNvSpPr txBox="1"/>
          <p:nvPr/>
        </p:nvSpPr>
        <p:spPr>
          <a:xfrm>
            <a:off x="8534400" y="6415946"/>
            <a:ext cx="685800" cy="369332"/>
          </a:xfrm>
          <a:prstGeom prst="rect">
            <a:avLst/>
          </a:prstGeom>
          <a:noFill/>
        </p:spPr>
        <p:txBody>
          <a:bodyPr wrap="square" rtlCol="0">
            <a:spAutoFit/>
          </a:bodyPr>
          <a:lstStyle/>
          <a:p>
            <a:r>
              <a:rPr lang="en-US" dirty="0" smtClean="0"/>
              <a:t>6</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box(in)">
                                      <p:cBhvr>
                                        <p:cTn id="19" dur="500"/>
                                        <p:tgtEl>
                                          <p:spTgt spid="57"/>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3"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strips(upRight)">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box(in)">
                                      <p:cBhvr>
                                        <p:cTn id="29" dur="500"/>
                                        <p:tgtEl>
                                          <p:spTgt spid="51"/>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nodeType="click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box(in)">
                                      <p:cBhvr>
                                        <p:cTn id="34" dur="500"/>
                                        <p:tgtEl>
                                          <p:spTgt spid="64"/>
                                        </p:tgtEl>
                                      </p:cBhvr>
                                    </p:animEffect>
                                  </p:childTnLst>
                                </p:cTn>
                              </p:par>
                            </p:childTnLst>
                          </p:cTn>
                        </p:par>
                      </p:childTnLst>
                    </p:cTn>
                  </p:par>
                  <p:par>
                    <p:cTn id="35" fill="hold">
                      <p:stCondLst>
                        <p:cond delay="indefinite"/>
                      </p:stCondLst>
                      <p:childTnLst>
                        <p:par>
                          <p:cTn id="36" fill="hold">
                            <p:stCondLst>
                              <p:cond delay="0"/>
                            </p:stCondLst>
                            <p:childTnLst>
                              <p:par>
                                <p:cTn id="37" presetID="18" presetClass="entr" presetSubtype="3" fill="hold"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strips(upRight)">
                                      <p:cBhvr>
                                        <p:cTn id="39" dur="500"/>
                                        <p:tgtEl>
                                          <p:spTgt spid="37"/>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1" nodeType="click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box(in)">
                                      <p:cBhvr>
                                        <p:cTn id="44" dur="500"/>
                                        <p:tgtEl>
                                          <p:spTgt spid="58"/>
                                        </p:tgtEl>
                                      </p:cBhvr>
                                    </p:animEffect>
                                  </p:childTnLst>
                                </p:cTn>
                              </p:par>
                            </p:childTnLst>
                          </p:cTn>
                        </p:par>
                      </p:childTnLst>
                    </p:cTn>
                  </p:par>
                  <p:par>
                    <p:cTn id="45" fill="hold">
                      <p:stCondLst>
                        <p:cond delay="indefinite"/>
                      </p:stCondLst>
                      <p:childTnLst>
                        <p:par>
                          <p:cTn id="46" fill="hold">
                            <p:stCondLst>
                              <p:cond delay="0"/>
                            </p:stCondLst>
                            <p:childTnLst>
                              <p:par>
                                <p:cTn id="47" presetID="4" presetClass="entr" presetSubtype="16"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box(in)">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74"/>
                                        </p:tgtEl>
                                        <p:attrNameLst>
                                          <p:attrName>style.visibility</p:attrName>
                                        </p:attrNameLst>
                                      </p:cBhvr>
                                      <p:to>
                                        <p:strVal val="visible"/>
                                      </p:to>
                                    </p:set>
                                    <p:anim calcmode="lin" valueType="num">
                                      <p:cBhvr additive="base">
                                        <p:cTn id="54" dur="500" fill="hold"/>
                                        <p:tgtEl>
                                          <p:spTgt spid="74"/>
                                        </p:tgtEl>
                                        <p:attrNameLst>
                                          <p:attrName>ppt_x</p:attrName>
                                        </p:attrNameLst>
                                      </p:cBhvr>
                                      <p:tavLst>
                                        <p:tav tm="0">
                                          <p:val>
                                            <p:strVal val="#ppt_x"/>
                                          </p:val>
                                        </p:tav>
                                        <p:tav tm="100000">
                                          <p:val>
                                            <p:strVal val="#ppt_x"/>
                                          </p:val>
                                        </p:tav>
                                      </p:tavLst>
                                    </p:anim>
                                    <p:anim calcmode="lin" valueType="num">
                                      <p:cBhvr additive="base">
                                        <p:cTn id="55"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8" presetClass="emph" presetSubtype="0" fill="hold" nodeType="clickEffect">
                                  <p:stCondLst>
                                    <p:cond delay="0"/>
                                  </p:stCondLst>
                                  <p:childTnLst>
                                    <p:animRot by="21600000">
                                      <p:cBhvr>
                                        <p:cTn id="59" dur="2000" fill="hold"/>
                                        <p:tgtEl>
                                          <p:spTgt spid="74"/>
                                        </p:tgtEl>
                                        <p:attrNameLst>
                                          <p:attrName>r</p:attrName>
                                        </p:attrNameLst>
                                      </p:cBhvr>
                                    </p:animRot>
                                  </p:childTnLst>
                                </p:cTn>
                              </p:par>
                              <p:par>
                                <p:cTn id="60" presetID="4" presetClass="entr" presetSubtype="16" fill="hold" nodeType="withEffect">
                                  <p:stCondLst>
                                    <p:cond delay="0"/>
                                  </p:stCondLst>
                                  <p:childTnLst>
                                    <p:set>
                                      <p:cBhvr>
                                        <p:cTn id="61" dur="1" fill="hold">
                                          <p:stCondLst>
                                            <p:cond delay="0"/>
                                          </p:stCondLst>
                                        </p:cTn>
                                        <p:tgtEl>
                                          <p:spTgt spid="73"/>
                                        </p:tgtEl>
                                        <p:attrNameLst>
                                          <p:attrName>style.visibility</p:attrName>
                                        </p:attrNameLst>
                                      </p:cBhvr>
                                      <p:to>
                                        <p:strVal val="visible"/>
                                      </p:to>
                                    </p:set>
                                    <p:animEffect transition="in" filter="box(in)">
                                      <p:cBhvr>
                                        <p:cTn id="62" dur="500"/>
                                        <p:tgtEl>
                                          <p:spTgt spid="73"/>
                                        </p:tgtEl>
                                      </p:cBhvr>
                                    </p:animEffect>
                                  </p:childTnLst>
                                </p:cTn>
                              </p:par>
                            </p:childTnLst>
                          </p:cTn>
                        </p:par>
                      </p:childTnLst>
                    </p:cTn>
                  </p:par>
                  <p:par>
                    <p:cTn id="63" fill="hold">
                      <p:stCondLst>
                        <p:cond delay="indefinite"/>
                      </p:stCondLst>
                      <p:childTnLst>
                        <p:par>
                          <p:cTn id="64" fill="hold">
                            <p:stCondLst>
                              <p:cond delay="0"/>
                            </p:stCondLst>
                            <p:childTnLst>
                              <p:par>
                                <p:cTn id="65" presetID="18" presetClass="entr" presetSubtype="6" fill="hold" nodeType="click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strips(downRight)">
                                      <p:cBhvr>
                                        <p:cTn id="67" dur="500"/>
                                        <p:tgtEl>
                                          <p:spTgt spid="39"/>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grpId="0" nodeType="clickEffect">
                                  <p:stCondLst>
                                    <p:cond delay="0"/>
                                  </p:stCondLst>
                                  <p:iterate type="lt">
                                    <p:tmPct val="0"/>
                                  </p:iterate>
                                  <p:childTnLst>
                                    <p:set>
                                      <p:cBhvr>
                                        <p:cTn id="71" dur="1" fill="hold">
                                          <p:stCondLst>
                                            <p:cond delay="0"/>
                                          </p:stCondLst>
                                        </p:cTn>
                                        <p:tgtEl>
                                          <p:spTgt spid="59"/>
                                        </p:tgtEl>
                                        <p:attrNameLst>
                                          <p:attrName>style.visibility</p:attrName>
                                        </p:attrNameLst>
                                      </p:cBhvr>
                                      <p:to>
                                        <p:strVal val="visible"/>
                                      </p:to>
                                    </p:set>
                                    <p:animEffect transition="in" filter="box(in)">
                                      <p:cBhvr>
                                        <p:cTn id="72" dur="500"/>
                                        <p:tgtEl>
                                          <p:spTgt spid="59"/>
                                        </p:tgtEl>
                                      </p:cBhvr>
                                    </p:animEffect>
                                  </p:childTnLst>
                                </p:cTn>
                              </p:par>
                            </p:childTnLst>
                          </p:cTn>
                        </p:par>
                      </p:childTnLst>
                    </p:cTn>
                  </p:par>
                  <p:par>
                    <p:cTn id="73" fill="hold">
                      <p:stCondLst>
                        <p:cond delay="indefinite"/>
                      </p:stCondLst>
                      <p:childTnLst>
                        <p:par>
                          <p:cTn id="74" fill="hold">
                            <p:stCondLst>
                              <p:cond delay="0"/>
                            </p:stCondLst>
                            <p:childTnLst>
                              <p:par>
                                <p:cTn id="75" presetID="20" presetClass="emph" presetSubtype="0" fill="hold" grpId="1" nodeType="clickEffect">
                                  <p:stCondLst>
                                    <p:cond delay="0"/>
                                  </p:stCondLst>
                                  <p:iterate type="lt">
                                    <p:tmPct val="10000"/>
                                  </p:iterate>
                                  <p:childTnLst>
                                    <p:set>
                                      <p:cBhvr override="childStyle">
                                        <p:cTn id="76" dur="250" autoRev="1" fill="hold"/>
                                        <p:tgtEl>
                                          <p:spTgt spid="59"/>
                                        </p:tgtEl>
                                        <p:attrNameLst>
                                          <p:attrName>style.color</p:attrName>
                                        </p:attrNameLst>
                                      </p:cBhvr>
                                      <p:to>
                                        <p:clrVal>
                                          <a:srgbClr val="990303"/>
                                        </p:clrVal>
                                      </p:to>
                                    </p:set>
                                    <p:set>
                                      <p:cBhvr>
                                        <p:cTn id="77" dur="250" autoRev="1" fill="hold"/>
                                        <p:tgtEl>
                                          <p:spTgt spid="59"/>
                                        </p:tgtEl>
                                        <p:attrNameLst>
                                          <p:attrName>fillcolor</p:attrName>
                                        </p:attrNameLst>
                                      </p:cBhvr>
                                      <p:to>
                                        <p:clrVal>
                                          <a:srgbClr val="990303"/>
                                        </p:clrVal>
                                      </p:to>
                                    </p:set>
                                    <p:set>
                                      <p:cBhvr>
                                        <p:cTn id="78" dur="250" autoRev="1" fill="hold"/>
                                        <p:tgtEl>
                                          <p:spTgt spid="59"/>
                                        </p:tgtEl>
                                        <p:attrNameLst>
                                          <p:attrName>fill.type</p:attrName>
                                        </p:attrNameLst>
                                      </p:cBhvr>
                                      <p:to>
                                        <p:strVal val="solid"/>
                                      </p:to>
                                    </p:se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box(in)">
                                      <p:cBhvr>
                                        <p:cTn id="83" dur="500"/>
                                        <p:tgtEl>
                                          <p:spTgt spid="21"/>
                                        </p:tgtEl>
                                      </p:cBhvr>
                                    </p:animEffect>
                                  </p:childTnLst>
                                </p:cTn>
                              </p:par>
                            </p:childTnLst>
                          </p:cTn>
                        </p:par>
                      </p:childTnLst>
                    </p:cTn>
                  </p:par>
                  <p:par>
                    <p:cTn id="84" fill="hold">
                      <p:stCondLst>
                        <p:cond delay="indefinite"/>
                      </p:stCondLst>
                      <p:childTnLst>
                        <p:par>
                          <p:cTn id="85" fill="hold">
                            <p:stCondLst>
                              <p:cond delay="0"/>
                            </p:stCondLst>
                            <p:childTnLst>
                              <p:par>
                                <p:cTn id="86" presetID="18" presetClass="entr" presetSubtype="12" fill="hold" nodeType="click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strips(downLeft)">
                                      <p:cBhvr>
                                        <p:cTn id="88" dur="500"/>
                                        <p:tgtEl>
                                          <p:spTgt spid="41"/>
                                        </p:tgtEl>
                                      </p:cBhvr>
                                    </p:animEffect>
                                  </p:childTnLst>
                                </p:cTn>
                              </p:par>
                            </p:childTnLst>
                          </p:cTn>
                        </p:par>
                      </p:childTnLst>
                    </p:cTn>
                  </p:par>
                  <p:par>
                    <p:cTn id="89" fill="hold">
                      <p:stCondLst>
                        <p:cond delay="indefinite"/>
                      </p:stCondLst>
                      <p:childTnLst>
                        <p:par>
                          <p:cTn id="90" fill="hold">
                            <p:stCondLst>
                              <p:cond delay="0"/>
                            </p:stCondLst>
                            <p:childTnLst>
                              <p:par>
                                <p:cTn id="91" presetID="4" presetClass="entr" presetSubtype="16" fill="hold" grpId="0" nodeType="clickEffect">
                                  <p:stCondLst>
                                    <p:cond delay="0"/>
                                  </p:stCondLst>
                                  <p:childTnLst>
                                    <p:set>
                                      <p:cBhvr>
                                        <p:cTn id="92" dur="1" fill="hold">
                                          <p:stCondLst>
                                            <p:cond delay="0"/>
                                          </p:stCondLst>
                                        </p:cTn>
                                        <p:tgtEl>
                                          <p:spTgt spid="60"/>
                                        </p:tgtEl>
                                        <p:attrNameLst>
                                          <p:attrName>style.visibility</p:attrName>
                                        </p:attrNameLst>
                                      </p:cBhvr>
                                      <p:to>
                                        <p:strVal val="visible"/>
                                      </p:to>
                                    </p:set>
                                    <p:animEffect transition="in" filter="box(in)">
                                      <p:cBhvr>
                                        <p:cTn id="93" dur="500"/>
                                        <p:tgtEl>
                                          <p:spTgt spid="60"/>
                                        </p:tgtEl>
                                      </p:cBhvr>
                                    </p:animEffect>
                                  </p:childTnLst>
                                </p:cTn>
                              </p:par>
                            </p:childTnLst>
                          </p:cTn>
                        </p:par>
                      </p:childTnLst>
                    </p:cTn>
                  </p:par>
                  <p:par>
                    <p:cTn id="94" fill="hold">
                      <p:stCondLst>
                        <p:cond delay="indefinite"/>
                      </p:stCondLst>
                      <p:childTnLst>
                        <p:par>
                          <p:cTn id="95" fill="hold">
                            <p:stCondLst>
                              <p:cond delay="0"/>
                            </p:stCondLst>
                            <p:childTnLst>
                              <p:par>
                                <p:cTn id="96" presetID="18" presetClass="entr" presetSubtype="6" fill="hold" nodeType="clickEffect">
                                  <p:stCondLst>
                                    <p:cond delay="0"/>
                                  </p:stCondLst>
                                  <p:childTnLst>
                                    <p:set>
                                      <p:cBhvr>
                                        <p:cTn id="97" dur="1" fill="hold">
                                          <p:stCondLst>
                                            <p:cond delay="0"/>
                                          </p:stCondLst>
                                        </p:cTn>
                                        <p:tgtEl>
                                          <p:spTgt spid="67"/>
                                        </p:tgtEl>
                                        <p:attrNameLst>
                                          <p:attrName>style.visibility</p:attrName>
                                        </p:attrNameLst>
                                      </p:cBhvr>
                                      <p:to>
                                        <p:strVal val="visible"/>
                                      </p:to>
                                    </p:set>
                                    <p:animEffect transition="in" filter="strips(downRight)">
                                      <p:cBhvr>
                                        <p:cTn id="98" dur="1000"/>
                                        <p:tgtEl>
                                          <p:spTgt spid="67"/>
                                        </p:tgtEl>
                                      </p:cBhvr>
                                    </p:animEffect>
                                  </p:childTnLst>
                                </p:cTn>
                              </p:par>
                            </p:childTnLst>
                          </p:cTn>
                        </p:par>
                      </p:childTnLst>
                    </p:cTn>
                  </p:par>
                  <p:par>
                    <p:cTn id="99" fill="hold">
                      <p:stCondLst>
                        <p:cond delay="indefinite"/>
                      </p:stCondLst>
                      <p:childTnLst>
                        <p:par>
                          <p:cTn id="100" fill="hold">
                            <p:stCondLst>
                              <p:cond delay="0"/>
                            </p:stCondLst>
                            <p:childTnLst>
                              <p:par>
                                <p:cTn id="101" presetID="4" presetClass="entr" presetSubtype="16" fill="hold" nodeType="click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box(in)">
                                      <p:cBhvr>
                                        <p:cTn id="103" dur="500"/>
                                        <p:tgtEl>
                                          <p:spTgt spid="25"/>
                                        </p:tgtEl>
                                      </p:cBhvr>
                                    </p:animEffect>
                                  </p:childTnLst>
                                </p:cTn>
                              </p:par>
                            </p:childTnLst>
                          </p:cTn>
                        </p:par>
                      </p:childTnLst>
                    </p:cTn>
                  </p:par>
                  <p:par>
                    <p:cTn id="104" fill="hold">
                      <p:stCondLst>
                        <p:cond delay="indefinite"/>
                      </p:stCondLst>
                      <p:childTnLst>
                        <p:par>
                          <p:cTn id="105" fill="hold">
                            <p:stCondLst>
                              <p:cond delay="0"/>
                            </p:stCondLst>
                            <p:childTnLst>
                              <p:par>
                                <p:cTn id="106" presetID="18" presetClass="exit" presetSubtype="6" fill="hold" nodeType="clickEffect">
                                  <p:stCondLst>
                                    <p:cond delay="0"/>
                                  </p:stCondLst>
                                  <p:childTnLst>
                                    <p:animEffect transition="out" filter="strips(downRight)">
                                      <p:cBhvr>
                                        <p:cTn id="107" dur="1000"/>
                                        <p:tgtEl>
                                          <p:spTgt spid="67"/>
                                        </p:tgtEl>
                                      </p:cBhvr>
                                    </p:animEffect>
                                    <p:set>
                                      <p:cBhvr>
                                        <p:cTn id="108" dur="1" fill="hold">
                                          <p:stCondLst>
                                            <p:cond delay="999"/>
                                          </p:stCondLst>
                                        </p:cTn>
                                        <p:tgtEl>
                                          <p:spTgt spid="67"/>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8" presetClass="entr" presetSubtype="6" fill="hold" nodeType="click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strips(downRight)">
                                      <p:cBhvr>
                                        <p:cTn id="113" dur="500"/>
                                        <p:tgtEl>
                                          <p:spTgt spid="44"/>
                                        </p:tgtEl>
                                      </p:cBhvr>
                                    </p:animEffect>
                                  </p:childTnLst>
                                </p:cTn>
                              </p:par>
                            </p:childTnLst>
                          </p:cTn>
                        </p:par>
                      </p:childTnLst>
                    </p:cTn>
                  </p:par>
                  <p:par>
                    <p:cTn id="114" fill="hold">
                      <p:stCondLst>
                        <p:cond delay="indefinite"/>
                      </p:stCondLst>
                      <p:childTnLst>
                        <p:par>
                          <p:cTn id="115" fill="hold">
                            <p:stCondLst>
                              <p:cond delay="0"/>
                            </p:stCondLst>
                            <p:childTnLst>
                              <p:par>
                                <p:cTn id="116" presetID="4" presetClass="entr" presetSubtype="16" fill="hold" grpId="0" nodeType="clickEffect">
                                  <p:stCondLst>
                                    <p:cond delay="0"/>
                                  </p:stCondLst>
                                  <p:childTnLst>
                                    <p:set>
                                      <p:cBhvr>
                                        <p:cTn id="117" dur="1" fill="hold">
                                          <p:stCondLst>
                                            <p:cond delay="0"/>
                                          </p:stCondLst>
                                        </p:cTn>
                                        <p:tgtEl>
                                          <p:spTgt spid="68"/>
                                        </p:tgtEl>
                                        <p:attrNameLst>
                                          <p:attrName>style.visibility</p:attrName>
                                        </p:attrNameLst>
                                      </p:cBhvr>
                                      <p:to>
                                        <p:strVal val="visible"/>
                                      </p:to>
                                    </p:set>
                                    <p:animEffect transition="in" filter="box(in)">
                                      <p:cBhvr>
                                        <p:cTn id="118" dur="500"/>
                                        <p:tgtEl>
                                          <p:spTgt spid="68"/>
                                        </p:tgtEl>
                                      </p:cBhvr>
                                    </p:animEffect>
                                  </p:childTnLst>
                                </p:cTn>
                              </p:par>
                            </p:childTnLst>
                          </p:cTn>
                        </p:par>
                      </p:childTnLst>
                    </p:cTn>
                  </p:par>
                  <p:par>
                    <p:cTn id="119" fill="hold">
                      <p:stCondLst>
                        <p:cond delay="indefinite"/>
                      </p:stCondLst>
                      <p:childTnLst>
                        <p:par>
                          <p:cTn id="120" fill="hold">
                            <p:stCondLst>
                              <p:cond delay="0"/>
                            </p:stCondLst>
                            <p:childTnLst>
                              <p:par>
                                <p:cTn id="121" presetID="18" presetClass="entr" presetSubtype="6" fill="hold" nodeType="clickEffect">
                                  <p:stCondLst>
                                    <p:cond delay="0"/>
                                  </p:stCondLst>
                                  <p:childTnLst>
                                    <p:set>
                                      <p:cBhvr>
                                        <p:cTn id="122" dur="1" fill="hold">
                                          <p:stCondLst>
                                            <p:cond delay="0"/>
                                          </p:stCondLst>
                                        </p:cTn>
                                        <p:tgtEl>
                                          <p:spTgt spid="70"/>
                                        </p:tgtEl>
                                        <p:attrNameLst>
                                          <p:attrName>style.visibility</p:attrName>
                                        </p:attrNameLst>
                                      </p:cBhvr>
                                      <p:to>
                                        <p:strVal val="visible"/>
                                      </p:to>
                                    </p:set>
                                    <p:animEffect transition="in" filter="strips(downRight)">
                                      <p:cBhvr>
                                        <p:cTn id="123" dur="1000"/>
                                        <p:tgtEl>
                                          <p:spTgt spid="70"/>
                                        </p:tgtEl>
                                      </p:cBhvr>
                                    </p:animEffect>
                                  </p:childTnLst>
                                </p:cTn>
                              </p:par>
                            </p:childTnLst>
                          </p:cTn>
                        </p:par>
                      </p:childTnLst>
                    </p:cTn>
                  </p:par>
                  <p:par>
                    <p:cTn id="124" fill="hold">
                      <p:stCondLst>
                        <p:cond delay="indefinite"/>
                      </p:stCondLst>
                      <p:childTnLst>
                        <p:par>
                          <p:cTn id="125" fill="hold">
                            <p:stCondLst>
                              <p:cond delay="0"/>
                            </p:stCondLst>
                            <p:childTnLst>
                              <p:par>
                                <p:cTn id="126" presetID="4" presetClass="entr" presetSubtype="16" fill="hold" nodeType="clickEffect">
                                  <p:stCondLst>
                                    <p:cond delay="0"/>
                                  </p:stCondLst>
                                  <p:childTnLst>
                                    <p:set>
                                      <p:cBhvr>
                                        <p:cTn id="127" dur="1" fill="hold">
                                          <p:stCondLst>
                                            <p:cond delay="0"/>
                                          </p:stCondLst>
                                        </p:cTn>
                                        <p:tgtEl>
                                          <p:spTgt spid="28"/>
                                        </p:tgtEl>
                                        <p:attrNameLst>
                                          <p:attrName>style.visibility</p:attrName>
                                        </p:attrNameLst>
                                      </p:cBhvr>
                                      <p:to>
                                        <p:strVal val="visible"/>
                                      </p:to>
                                    </p:set>
                                    <p:animEffect transition="in" filter="box(in)">
                                      <p:cBhvr>
                                        <p:cTn id="128" dur="500"/>
                                        <p:tgtEl>
                                          <p:spTgt spid="28"/>
                                        </p:tgtEl>
                                      </p:cBhvr>
                                    </p:animEffect>
                                  </p:childTnLst>
                                </p:cTn>
                              </p:par>
                            </p:childTnLst>
                          </p:cTn>
                        </p:par>
                      </p:childTnLst>
                    </p:cTn>
                  </p:par>
                  <p:par>
                    <p:cTn id="129" fill="hold">
                      <p:stCondLst>
                        <p:cond delay="indefinite"/>
                      </p:stCondLst>
                      <p:childTnLst>
                        <p:par>
                          <p:cTn id="130" fill="hold">
                            <p:stCondLst>
                              <p:cond delay="0"/>
                            </p:stCondLst>
                            <p:childTnLst>
                              <p:par>
                                <p:cTn id="131" presetID="18" presetClass="exit" presetSubtype="6" fill="hold" nodeType="clickEffect">
                                  <p:stCondLst>
                                    <p:cond delay="0"/>
                                  </p:stCondLst>
                                  <p:childTnLst>
                                    <p:animEffect transition="out" filter="strips(downRight)">
                                      <p:cBhvr>
                                        <p:cTn id="132" dur="1000"/>
                                        <p:tgtEl>
                                          <p:spTgt spid="70"/>
                                        </p:tgtEl>
                                      </p:cBhvr>
                                    </p:animEffect>
                                    <p:set>
                                      <p:cBhvr>
                                        <p:cTn id="133" dur="1" fill="hold">
                                          <p:stCondLst>
                                            <p:cond delay="999"/>
                                          </p:stCondLst>
                                        </p:cTn>
                                        <p:tgtEl>
                                          <p:spTgt spid="70"/>
                                        </p:tgtEl>
                                        <p:attrNameLst>
                                          <p:attrName>style.visibility</p:attrName>
                                        </p:attrNameLst>
                                      </p:cBhvr>
                                      <p:to>
                                        <p:strVal val="hidden"/>
                                      </p:to>
                                    </p:set>
                                  </p:childTnLst>
                                </p:cTn>
                              </p:par>
                            </p:childTnLst>
                          </p:cTn>
                        </p:par>
                      </p:childTnLst>
                    </p:cTn>
                  </p:par>
                  <p:par>
                    <p:cTn id="134" fill="hold">
                      <p:stCondLst>
                        <p:cond delay="indefinite"/>
                      </p:stCondLst>
                      <p:childTnLst>
                        <p:par>
                          <p:cTn id="135" fill="hold">
                            <p:stCondLst>
                              <p:cond delay="0"/>
                            </p:stCondLst>
                            <p:childTnLst>
                              <p:par>
                                <p:cTn id="136" presetID="18" presetClass="entr" presetSubtype="12" fill="hold" nodeType="clickEffect">
                                  <p:stCondLst>
                                    <p:cond delay="0"/>
                                  </p:stCondLst>
                                  <p:childTnLst>
                                    <p:set>
                                      <p:cBhvr>
                                        <p:cTn id="137" dur="1" fill="hold">
                                          <p:stCondLst>
                                            <p:cond delay="0"/>
                                          </p:stCondLst>
                                        </p:cTn>
                                        <p:tgtEl>
                                          <p:spTgt spid="46"/>
                                        </p:tgtEl>
                                        <p:attrNameLst>
                                          <p:attrName>style.visibility</p:attrName>
                                        </p:attrNameLst>
                                      </p:cBhvr>
                                      <p:to>
                                        <p:strVal val="visible"/>
                                      </p:to>
                                    </p:set>
                                    <p:animEffect transition="in" filter="strips(downLeft)">
                                      <p:cBhvr>
                                        <p:cTn id="138" dur="500"/>
                                        <p:tgtEl>
                                          <p:spTgt spid="46"/>
                                        </p:tgtEl>
                                      </p:cBhvr>
                                    </p:animEffect>
                                  </p:childTnLst>
                                </p:cTn>
                              </p:par>
                            </p:childTnLst>
                          </p:cTn>
                        </p:par>
                      </p:childTnLst>
                    </p:cTn>
                  </p:par>
                  <p:par>
                    <p:cTn id="139" fill="hold">
                      <p:stCondLst>
                        <p:cond delay="indefinite"/>
                      </p:stCondLst>
                      <p:childTnLst>
                        <p:par>
                          <p:cTn id="140" fill="hold">
                            <p:stCondLst>
                              <p:cond delay="0"/>
                            </p:stCondLst>
                            <p:childTnLst>
                              <p:par>
                                <p:cTn id="141" presetID="4" presetClass="entr" presetSubtype="16" fill="hold" grpId="0" nodeType="clickEffect">
                                  <p:stCondLst>
                                    <p:cond delay="0"/>
                                  </p:stCondLst>
                                  <p:childTnLst>
                                    <p:set>
                                      <p:cBhvr>
                                        <p:cTn id="142" dur="1" fill="hold">
                                          <p:stCondLst>
                                            <p:cond delay="0"/>
                                          </p:stCondLst>
                                        </p:cTn>
                                        <p:tgtEl>
                                          <p:spTgt spid="69"/>
                                        </p:tgtEl>
                                        <p:attrNameLst>
                                          <p:attrName>style.visibility</p:attrName>
                                        </p:attrNameLst>
                                      </p:cBhvr>
                                      <p:to>
                                        <p:strVal val="visible"/>
                                      </p:to>
                                    </p:set>
                                    <p:animEffect transition="in" filter="box(in)">
                                      <p:cBhvr>
                                        <p:cTn id="143" dur="500"/>
                                        <p:tgtEl>
                                          <p:spTgt spid="69"/>
                                        </p:tgtEl>
                                      </p:cBhvr>
                                    </p:animEffect>
                                  </p:childTnLst>
                                </p:cTn>
                              </p:par>
                            </p:childTnLst>
                          </p:cTn>
                        </p:par>
                      </p:childTnLst>
                    </p:cTn>
                  </p:par>
                  <p:par>
                    <p:cTn id="144" fill="hold">
                      <p:stCondLst>
                        <p:cond delay="indefinite"/>
                      </p:stCondLst>
                      <p:childTnLst>
                        <p:par>
                          <p:cTn id="145" fill="hold">
                            <p:stCondLst>
                              <p:cond delay="0"/>
                            </p:stCondLst>
                            <p:childTnLst>
                              <p:par>
                                <p:cTn id="146" presetID="18" presetClass="entr" presetSubtype="6" fill="hold" nodeType="clickEffect">
                                  <p:stCondLst>
                                    <p:cond delay="0"/>
                                  </p:stCondLst>
                                  <p:childTnLst>
                                    <p:set>
                                      <p:cBhvr>
                                        <p:cTn id="147" dur="1" fill="hold">
                                          <p:stCondLst>
                                            <p:cond delay="0"/>
                                          </p:stCondLst>
                                        </p:cTn>
                                        <p:tgtEl>
                                          <p:spTgt spid="71"/>
                                        </p:tgtEl>
                                        <p:attrNameLst>
                                          <p:attrName>style.visibility</p:attrName>
                                        </p:attrNameLst>
                                      </p:cBhvr>
                                      <p:to>
                                        <p:strVal val="visible"/>
                                      </p:to>
                                    </p:set>
                                    <p:animEffect transition="in" filter="strips(downRight)">
                                      <p:cBhvr>
                                        <p:cTn id="148" dur="1000"/>
                                        <p:tgtEl>
                                          <p:spTgt spid="71"/>
                                        </p:tgtEl>
                                      </p:cBhvr>
                                    </p:animEffect>
                                  </p:childTnLst>
                                </p:cTn>
                              </p:par>
                            </p:childTnLst>
                          </p:cTn>
                        </p:par>
                      </p:childTnLst>
                    </p:cTn>
                  </p:par>
                  <p:par>
                    <p:cTn id="149" fill="hold">
                      <p:stCondLst>
                        <p:cond delay="indefinite"/>
                      </p:stCondLst>
                      <p:childTnLst>
                        <p:par>
                          <p:cTn id="150" fill="hold">
                            <p:stCondLst>
                              <p:cond delay="0"/>
                            </p:stCondLst>
                            <p:childTnLst>
                              <p:par>
                                <p:cTn id="151" presetID="4" presetClass="entr" presetSubtype="16" fill="hold" nodeType="clickEffect">
                                  <p:stCondLst>
                                    <p:cond delay="0"/>
                                  </p:stCondLst>
                                  <p:childTnLst>
                                    <p:set>
                                      <p:cBhvr>
                                        <p:cTn id="152" dur="1" fill="hold">
                                          <p:stCondLst>
                                            <p:cond delay="0"/>
                                          </p:stCondLst>
                                        </p:cTn>
                                        <p:tgtEl>
                                          <p:spTgt spid="33"/>
                                        </p:tgtEl>
                                        <p:attrNameLst>
                                          <p:attrName>style.visibility</p:attrName>
                                        </p:attrNameLst>
                                      </p:cBhvr>
                                      <p:to>
                                        <p:strVal val="visible"/>
                                      </p:to>
                                    </p:set>
                                    <p:animEffect transition="in" filter="box(in)">
                                      <p:cBhvr>
                                        <p:cTn id="15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8" grpId="1"/>
      <p:bldP spid="59" grpId="0"/>
      <p:bldP spid="59" grpId="1"/>
      <p:bldP spid="60" grpId="0"/>
      <p:bldP spid="68" grpId="0"/>
      <p:bldP spid="69"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2000" r="-50000" b="-9000"/>
          </a:stretch>
        </a:blipFill>
        <a:effectLst/>
      </p:bgPr>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752600" y="1600200"/>
          <a:ext cx="6553200" cy="2209800"/>
        </p:xfrm>
        <a:graphic>
          <a:graphicData uri="http://schemas.openxmlformats.org/drawingml/2006/table">
            <a:tbl>
              <a:tblPr firstRow="1" bandRow="1">
                <a:tableStyleId>{8799B23B-EC83-4686-B30A-512413B5E67A}</a:tableStyleId>
              </a:tblPr>
              <a:tblGrid>
                <a:gridCol w="1310640"/>
                <a:gridCol w="1310640"/>
                <a:gridCol w="1310640"/>
                <a:gridCol w="1310640"/>
                <a:gridCol w="1310640"/>
              </a:tblGrid>
              <a:tr h="441960">
                <a:tc>
                  <a:txBody>
                    <a:bodyPr/>
                    <a:lstStyle/>
                    <a:p>
                      <a:pPr marL="0" marR="0" algn="ctr">
                        <a:lnSpc>
                          <a:spcPct val="110000"/>
                        </a:lnSpc>
                        <a:spcBef>
                          <a:spcPts val="600"/>
                        </a:spcBef>
                        <a:spcAft>
                          <a:spcPts val="0"/>
                        </a:spcAft>
                      </a:pPr>
                      <a:r>
                        <a:rPr lang="en-US" sz="1400" dirty="0" smtClean="0"/>
                        <a:t>Link Name</a:t>
                      </a:r>
                      <a:endParaRPr lang="en-US" sz="1400" dirty="0">
                        <a:solidFill>
                          <a:schemeClr val="tx1"/>
                        </a:solidFill>
                        <a:latin typeface="Corbel"/>
                        <a:ea typeface="Times New Roman"/>
                        <a:cs typeface="Tahoma"/>
                      </a:endParaRPr>
                    </a:p>
                  </a:txBody>
                  <a:tcPr marL="68580" marR="68580" marT="0" marB="0"/>
                </a:tc>
                <a:tc>
                  <a:txBody>
                    <a:bodyPr/>
                    <a:lstStyle/>
                    <a:p>
                      <a:pPr marL="0" marR="0" algn="ctr">
                        <a:spcBef>
                          <a:spcPts val="0"/>
                        </a:spcBef>
                        <a:spcAft>
                          <a:spcPts val="0"/>
                        </a:spcAft>
                      </a:pPr>
                      <a:r>
                        <a:rPr lang="en-US" sz="1400" dirty="0" smtClean="0"/>
                        <a:t>=</a:t>
                      </a:r>
                      <a:endParaRPr lang="en-US" sz="1400" dirty="0">
                        <a:solidFill>
                          <a:schemeClr val="tx1"/>
                        </a:solidFill>
                        <a:latin typeface="Times New Roman"/>
                        <a:ea typeface="Corbel"/>
                      </a:endParaRPr>
                    </a:p>
                  </a:txBody>
                  <a:tcPr marL="68580" marR="68580" marT="0" marB="0"/>
                </a:tc>
                <a:tc>
                  <a:txBody>
                    <a:bodyPr/>
                    <a:lstStyle/>
                    <a:p>
                      <a:pPr marL="0" marR="0" algn="ctr">
                        <a:spcBef>
                          <a:spcPts val="0"/>
                        </a:spcBef>
                        <a:spcAft>
                          <a:spcPts val="0"/>
                        </a:spcAft>
                      </a:pPr>
                      <a:endParaRPr lang="en-US" sz="1400">
                        <a:solidFill>
                          <a:schemeClr val="tx1"/>
                        </a:solidFill>
                        <a:latin typeface="Times New Roman"/>
                        <a:ea typeface="Corbel"/>
                      </a:endParaRPr>
                    </a:p>
                  </a:txBody>
                  <a:tcPr marL="68580" marR="68580" marT="0" marB="0"/>
                </a:tc>
                <a:tc>
                  <a:txBody>
                    <a:bodyPr/>
                    <a:lstStyle/>
                    <a:p>
                      <a:pPr marL="0" marR="0" algn="ctr">
                        <a:spcBef>
                          <a:spcPts val="0"/>
                        </a:spcBef>
                        <a:spcAft>
                          <a:spcPts val="0"/>
                        </a:spcAft>
                      </a:pPr>
                      <a:r>
                        <a:rPr lang="en-US" sz="1400" smtClean="0"/>
                        <a:t>Estimated Loss</a:t>
                      </a:r>
                      <a:endParaRPr lang="en-US" sz="1400">
                        <a:solidFill>
                          <a:schemeClr val="tx1"/>
                        </a:solidFill>
                        <a:latin typeface="Times New Roman"/>
                        <a:ea typeface="Corbel"/>
                      </a:endParaRPr>
                    </a:p>
                  </a:txBody>
                  <a:tcPr marL="68580" marR="68580" marT="0" marB="0"/>
                </a:tc>
                <a:tc>
                  <a:txBody>
                    <a:bodyPr/>
                    <a:lstStyle/>
                    <a:p>
                      <a:pPr marL="0" marR="0" algn="ctr">
                        <a:spcBef>
                          <a:spcPts val="0"/>
                        </a:spcBef>
                        <a:spcAft>
                          <a:spcPts val="0"/>
                        </a:spcAft>
                      </a:pPr>
                      <a:r>
                        <a:rPr lang="en-US" sz="1400" dirty="0" smtClean="0"/>
                        <a:t>OSNR</a:t>
                      </a:r>
                      <a:endParaRPr lang="en-US" sz="1400" dirty="0">
                        <a:solidFill>
                          <a:schemeClr val="tx1"/>
                        </a:solidFill>
                        <a:latin typeface="Times New Roman"/>
                        <a:ea typeface="Corbel"/>
                      </a:endParaRPr>
                    </a:p>
                  </a:txBody>
                  <a:tcPr marL="68580" marR="68580" marT="0" marB="0"/>
                </a:tc>
              </a:tr>
              <a:tr h="441960">
                <a:tc>
                  <a:txBody>
                    <a:bodyPr/>
                    <a:lstStyle/>
                    <a:p>
                      <a:pPr marL="0" marR="0" algn="ctr">
                        <a:lnSpc>
                          <a:spcPct val="110000"/>
                        </a:lnSpc>
                        <a:spcBef>
                          <a:spcPts val="600"/>
                        </a:spcBef>
                        <a:spcAft>
                          <a:spcPts val="0"/>
                        </a:spcAft>
                      </a:pPr>
                      <a:r>
                        <a:rPr lang="en-US" sz="1400" smtClean="0"/>
                        <a:t>Nablus-Jenin</a:t>
                      </a:r>
                      <a:endParaRPr lang="en-US" sz="1400">
                        <a:solidFill>
                          <a:schemeClr val="tx1"/>
                        </a:solidFill>
                        <a:latin typeface="Corbel"/>
                        <a:ea typeface="Times New Roman"/>
                        <a:cs typeface="Tahoma"/>
                      </a:endParaRPr>
                    </a:p>
                  </a:txBody>
                  <a:tcPr marL="68580" marR="68580" marT="0" marB="0"/>
                </a:tc>
                <a:tc>
                  <a:txBody>
                    <a:bodyPr/>
                    <a:lstStyle/>
                    <a:p>
                      <a:pPr marL="0" marR="0" algn="ctr">
                        <a:spcBef>
                          <a:spcPts val="0"/>
                        </a:spcBef>
                        <a:spcAft>
                          <a:spcPts val="0"/>
                        </a:spcAft>
                      </a:pPr>
                      <a:r>
                        <a:rPr lang="en-US" sz="1400" dirty="0" smtClean="0"/>
                        <a:t>59.5km</a:t>
                      </a:r>
                      <a:endParaRPr lang="en-US" sz="1400" dirty="0">
                        <a:solidFill>
                          <a:schemeClr val="tx1"/>
                        </a:solidFill>
                        <a:latin typeface="Times New Roman"/>
                        <a:ea typeface="Corbel"/>
                      </a:endParaRPr>
                    </a:p>
                  </a:txBody>
                  <a:tcPr marL="68580" marR="68580" marT="0" marB="0"/>
                </a:tc>
                <a:tc>
                  <a:txBody>
                    <a:bodyPr/>
                    <a:lstStyle/>
                    <a:p>
                      <a:pPr marL="0" marR="0" algn="ctr">
                        <a:spcBef>
                          <a:spcPts val="0"/>
                        </a:spcBef>
                        <a:spcAft>
                          <a:spcPts val="0"/>
                        </a:spcAft>
                      </a:pPr>
                      <a:r>
                        <a:rPr lang="en-US" sz="1400" dirty="0" smtClean="0"/>
                        <a:t>-22.95</a:t>
                      </a:r>
                      <a:endParaRPr lang="en-US" sz="1400" dirty="0">
                        <a:solidFill>
                          <a:schemeClr val="tx1"/>
                        </a:solidFill>
                        <a:latin typeface="Times New Roman"/>
                        <a:ea typeface="Corbel"/>
                      </a:endParaRPr>
                    </a:p>
                  </a:txBody>
                  <a:tcPr marL="68580" marR="68580" marT="0" marB="0"/>
                </a:tc>
                <a:tc>
                  <a:txBody>
                    <a:bodyPr/>
                    <a:lstStyle/>
                    <a:p>
                      <a:pPr marL="0" marR="0" algn="ctr">
                        <a:lnSpc>
                          <a:spcPct val="110000"/>
                        </a:lnSpc>
                        <a:spcBef>
                          <a:spcPts val="600"/>
                        </a:spcBef>
                        <a:spcAft>
                          <a:spcPts val="0"/>
                        </a:spcAft>
                      </a:pPr>
                      <a:r>
                        <a:rPr lang="en-US" sz="1400" dirty="0" smtClean="0"/>
                        <a:t>23.875</a:t>
                      </a:r>
                      <a:endParaRPr lang="en-US" sz="1400" dirty="0">
                        <a:solidFill>
                          <a:schemeClr val="tx1"/>
                        </a:solidFill>
                        <a:latin typeface="Corbel"/>
                        <a:ea typeface="Times New Roman"/>
                        <a:cs typeface="Tahoma"/>
                      </a:endParaRPr>
                    </a:p>
                  </a:txBody>
                  <a:tcPr marL="68580" marR="68580" marT="0" marB="0"/>
                </a:tc>
                <a:tc>
                  <a:txBody>
                    <a:bodyPr/>
                    <a:lstStyle/>
                    <a:p>
                      <a:pPr marL="0" marR="0" algn="ctr">
                        <a:spcBef>
                          <a:spcPts val="0"/>
                        </a:spcBef>
                        <a:spcAft>
                          <a:spcPts val="0"/>
                        </a:spcAft>
                      </a:pPr>
                      <a:r>
                        <a:rPr lang="en-US" sz="1400" smtClean="0"/>
                        <a:t>30</a:t>
                      </a:r>
                      <a:endParaRPr lang="en-US" sz="1400">
                        <a:solidFill>
                          <a:schemeClr val="tx1"/>
                        </a:solidFill>
                        <a:latin typeface="Times New Roman"/>
                        <a:ea typeface="Corbel"/>
                      </a:endParaRPr>
                    </a:p>
                  </a:txBody>
                  <a:tcPr marL="68580" marR="68580" marT="0" marB="0"/>
                </a:tc>
              </a:tr>
              <a:tr h="441960">
                <a:tc>
                  <a:txBody>
                    <a:bodyPr/>
                    <a:lstStyle/>
                    <a:p>
                      <a:pPr marL="0" marR="0" algn="ctr">
                        <a:lnSpc>
                          <a:spcPct val="110000"/>
                        </a:lnSpc>
                        <a:spcBef>
                          <a:spcPts val="600"/>
                        </a:spcBef>
                        <a:spcAft>
                          <a:spcPts val="0"/>
                        </a:spcAft>
                      </a:pPr>
                      <a:r>
                        <a:rPr lang="en-US" sz="1400" smtClean="0"/>
                        <a:t>Jenin-Tolkarem</a:t>
                      </a:r>
                      <a:endParaRPr lang="en-US" sz="1400">
                        <a:solidFill>
                          <a:schemeClr val="tx1"/>
                        </a:solidFill>
                        <a:latin typeface="Corbel"/>
                        <a:ea typeface="Times New Roman"/>
                        <a:cs typeface="Tahoma"/>
                      </a:endParaRPr>
                    </a:p>
                  </a:txBody>
                  <a:tcPr marL="68580" marR="68580" marT="0" marB="0"/>
                </a:tc>
                <a:tc>
                  <a:txBody>
                    <a:bodyPr/>
                    <a:lstStyle/>
                    <a:p>
                      <a:pPr marL="0" marR="0" algn="ctr">
                        <a:spcBef>
                          <a:spcPts val="0"/>
                        </a:spcBef>
                        <a:spcAft>
                          <a:spcPts val="0"/>
                        </a:spcAft>
                      </a:pPr>
                      <a:r>
                        <a:rPr lang="en-US" sz="1400" smtClean="0"/>
                        <a:t>60km</a:t>
                      </a:r>
                      <a:endParaRPr lang="en-US" sz="1400">
                        <a:solidFill>
                          <a:schemeClr val="tx1"/>
                        </a:solidFill>
                        <a:latin typeface="Times New Roman"/>
                        <a:ea typeface="Corbel"/>
                      </a:endParaRPr>
                    </a:p>
                  </a:txBody>
                  <a:tcPr marL="68580" marR="68580" marT="0" marB="0"/>
                </a:tc>
                <a:tc>
                  <a:txBody>
                    <a:bodyPr/>
                    <a:lstStyle/>
                    <a:p>
                      <a:pPr marL="0" marR="0" algn="ctr">
                        <a:spcBef>
                          <a:spcPts val="0"/>
                        </a:spcBef>
                        <a:spcAft>
                          <a:spcPts val="0"/>
                        </a:spcAft>
                      </a:pPr>
                      <a:r>
                        <a:rPr lang="en-US" sz="1400" dirty="0" smtClean="0"/>
                        <a:t>-22.95</a:t>
                      </a:r>
                      <a:endParaRPr lang="en-US" sz="1400" dirty="0">
                        <a:solidFill>
                          <a:schemeClr val="tx1"/>
                        </a:solidFill>
                        <a:latin typeface="Times New Roman"/>
                        <a:ea typeface="Corbel"/>
                      </a:endParaRPr>
                    </a:p>
                  </a:txBody>
                  <a:tcPr marL="68580" marR="68580" marT="0" marB="0"/>
                </a:tc>
                <a:tc>
                  <a:txBody>
                    <a:bodyPr/>
                    <a:lstStyle/>
                    <a:p>
                      <a:pPr marL="0" marR="0" algn="ctr">
                        <a:lnSpc>
                          <a:spcPct val="110000"/>
                        </a:lnSpc>
                        <a:spcBef>
                          <a:spcPts val="600"/>
                        </a:spcBef>
                        <a:spcAft>
                          <a:spcPts val="0"/>
                        </a:spcAft>
                      </a:pPr>
                      <a:r>
                        <a:rPr lang="en-US" sz="1400" smtClean="0"/>
                        <a:t>24</a:t>
                      </a:r>
                      <a:endParaRPr lang="en-US" sz="1400">
                        <a:solidFill>
                          <a:schemeClr val="tx1"/>
                        </a:solidFill>
                        <a:latin typeface="Corbel"/>
                        <a:ea typeface="Times New Roman"/>
                        <a:cs typeface="Tahoma"/>
                      </a:endParaRPr>
                    </a:p>
                  </a:txBody>
                  <a:tcPr marL="68580" marR="68580" marT="0" marB="0"/>
                </a:tc>
                <a:tc>
                  <a:txBody>
                    <a:bodyPr/>
                    <a:lstStyle/>
                    <a:p>
                      <a:pPr marL="0" marR="0" algn="ctr">
                        <a:spcBef>
                          <a:spcPts val="0"/>
                        </a:spcBef>
                        <a:spcAft>
                          <a:spcPts val="0"/>
                        </a:spcAft>
                      </a:pPr>
                      <a:r>
                        <a:rPr lang="en-US" sz="1400" smtClean="0"/>
                        <a:t>30</a:t>
                      </a:r>
                      <a:endParaRPr lang="en-US" sz="1400">
                        <a:solidFill>
                          <a:schemeClr val="tx1"/>
                        </a:solidFill>
                        <a:latin typeface="Times New Roman"/>
                        <a:ea typeface="Corbel"/>
                      </a:endParaRPr>
                    </a:p>
                  </a:txBody>
                  <a:tcPr marL="68580" marR="68580" marT="0" marB="0"/>
                </a:tc>
              </a:tr>
              <a:tr h="441960">
                <a:tc>
                  <a:txBody>
                    <a:bodyPr/>
                    <a:lstStyle/>
                    <a:p>
                      <a:pPr marL="0" marR="0" algn="ctr">
                        <a:lnSpc>
                          <a:spcPct val="110000"/>
                        </a:lnSpc>
                        <a:spcBef>
                          <a:spcPts val="600"/>
                        </a:spcBef>
                        <a:spcAft>
                          <a:spcPts val="0"/>
                        </a:spcAft>
                      </a:pPr>
                      <a:r>
                        <a:rPr lang="en-US" sz="1400" smtClean="0"/>
                        <a:t>Tolkarem-Azzon</a:t>
                      </a:r>
                      <a:endParaRPr lang="en-US" sz="1400">
                        <a:solidFill>
                          <a:schemeClr val="tx1"/>
                        </a:solidFill>
                        <a:latin typeface="Corbel"/>
                        <a:ea typeface="Times New Roman"/>
                        <a:cs typeface="Tahoma"/>
                      </a:endParaRPr>
                    </a:p>
                  </a:txBody>
                  <a:tcPr marL="68580" marR="68580" marT="0" marB="0"/>
                </a:tc>
                <a:tc>
                  <a:txBody>
                    <a:bodyPr/>
                    <a:lstStyle/>
                    <a:p>
                      <a:pPr marL="0" marR="0" algn="ctr">
                        <a:spcBef>
                          <a:spcPts val="0"/>
                        </a:spcBef>
                        <a:spcAft>
                          <a:spcPts val="0"/>
                        </a:spcAft>
                      </a:pPr>
                      <a:r>
                        <a:rPr lang="en-US" sz="1400" smtClean="0"/>
                        <a:t>31km</a:t>
                      </a:r>
                      <a:endParaRPr lang="en-US" sz="1400">
                        <a:solidFill>
                          <a:schemeClr val="tx1"/>
                        </a:solidFill>
                        <a:latin typeface="Times New Roman"/>
                        <a:ea typeface="Corbel"/>
                      </a:endParaRPr>
                    </a:p>
                  </a:txBody>
                  <a:tcPr marL="68580" marR="68580" marT="0" marB="0"/>
                </a:tc>
                <a:tc>
                  <a:txBody>
                    <a:bodyPr/>
                    <a:lstStyle/>
                    <a:p>
                      <a:pPr marL="0" marR="0" algn="ctr">
                        <a:spcBef>
                          <a:spcPts val="0"/>
                        </a:spcBef>
                        <a:spcAft>
                          <a:spcPts val="0"/>
                        </a:spcAft>
                      </a:pPr>
                      <a:r>
                        <a:rPr lang="en-US" sz="1400" dirty="0" smtClean="0">
                          <a:solidFill>
                            <a:schemeClr val="tx1"/>
                          </a:solidFill>
                          <a:latin typeface="Times New Roman"/>
                          <a:ea typeface="Corbel"/>
                        </a:rPr>
                        <a:t>-14</a:t>
                      </a:r>
                      <a:endParaRPr lang="en-US" sz="1400" dirty="0">
                        <a:solidFill>
                          <a:schemeClr val="tx1"/>
                        </a:solidFill>
                        <a:latin typeface="Times New Roman"/>
                        <a:ea typeface="Corbel"/>
                      </a:endParaRPr>
                    </a:p>
                  </a:txBody>
                  <a:tcPr marL="68580" marR="68580" marT="0" marB="0"/>
                </a:tc>
                <a:tc>
                  <a:txBody>
                    <a:bodyPr/>
                    <a:lstStyle/>
                    <a:p>
                      <a:pPr marL="0" marR="0" algn="ctr">
                        <a:lnSpc>
                          <a:spcPct val="110000"/>
                        </a:lnSpc>
                        <a:spcBef>
                          <a:spcPts val="600"/>
                        </a:spcBef>
                        <a:spcAft>
                          <a:spcPts val="0"/>
                        </a:spcAft>
                      </a:pPr>
                      <a:r>
                        <a:rPr lang="en-US" sz="1400" dirty="0" smtClean="0"/>
                        <a:t>-----</a:t>
                      </a:r>
                      <a:endParaRPr lang="en-US" sz="1400" dirty="0">
                        <a:solidFill>
                          <a:schemeClr val="tx1"/>
                        </a:solidFill>
                        <a:latin typeface="Corbel"/>
                        <a:ea typeface="Times New Roman"/>
                        <a:cs typeface="Tahoma"/>
                      </a:endParaRPr>
                    </a:p>
                  </a:txBody>
                  <a:tcPr marL="68580" marR="68580" marT="0" marB="0"/>
                </a:tc>
                <a:tc>
                  <a:txBody>
                    <a:bodyPr/>
                    <a:lstStyle/>
                    <a:p>
                      <a:pPr marL="0" marR="0" algn="ctr">
                        <a:spcBef>
                          <a:spcPts val="0"/>
                        </a:spcBef>
                        <a:spcAft>
                          <a:spcPts val="0"/>
                        </a:spcAft>
                      </a:pPr>
                      <a:r>
                        <a:rPr lang="en-US" sz="1400" dirty="0" smtClean="0"/>
                        <a:t>-----</a:t>
                      </a:r>
                      <a:endParaRPr lang="en-US" sz="1400" dirty="0">
                        <a:solidFill>
                          <a:schemeClr val="tx1"/>
                        </a:solidFill>
                        <a:latin typeface="Times New Roman"/>
                        <a:ea typeface="Corbel"/>
                      </a:endParaRPr>
                    </a:p>
                  </a:txBody>
                  <a:tcPr marL="68580" marR="68580" marT="0" marB="0"/>
                </a:tc>
              </a:tr>
              <a:tr h="441960">
                <a:tc>
                  <a:txBody>
                    <a:bodyPr/>
                    <a:lstStyle/>
                    <a:p>
                      <a:pPr marL="0" marR="0" algn="ctr">
                        <a:lnSpc>
                          <a:spcPct val="110000"/>
                        </a:lnSpc>
                        <a:spcBef>
                          <a:spcPts val="600"/>
                        </a:spcBef>
                        <a:spcAft>
                          <a:spcPts val="0"/>
                        </a:spcAft>
                      </a:pPr>
                      <a:r>
                        <a:rPr lang="en-US" sz="1400" dirty="0" err="1" smtClean="0"/>
                        <a:t>Azzon</a:t>
                      </a:r>
                      <a:r>
                        <a:rPr lang="en-US" sz="1400" dirty="0" smtClean="0"/>
                        <a:t>-Nablus</a:t>
                      </a:r>
                      <a:endParaRPr lang="en-US" sz="1400" dirty="0">
                        <a:solidFill>
                          <a:schemeClr val="tx1"/>
                        </a:solidFill>
                        <a:latin typeface="Corbel"/>
                        <a:ea typeface="Times New Roman"/>
                        <a:cs typeface="Tahoma"/>
                      </a:endParaRPr>
                    </a:p>
                  </a:txBody>
                  <a:tcPr marL="68580" marR="68580" marT="0" marB="0"/>
                </a:tc>
                <a:tc>
                  <a:txBody>
                    <a:bodyPr/>
                    <a:lstStyle/>
                    <a:p>
                      <a:pPr marL="0" marR="0" algn="ctr">
                        <a:spcBef>
                          <a:spcPts val="0"/>
                        </a:spcBef>
                        <a:spcAft>
                          <a:spcPts val="0"/>
                        </a:spcAft>
                      </a:pPr>
                      <a:r>
                        <a:rPr lang="en-US" sz="1400" smtClean="0"/>
                        <a:t>63km</a:t>
                      </a:r>
                      <a:endParaRPr lang="en-US" sz="1400">
                        <a:solidFill>
                          <a:schemeClr val="tx1"/>
                        </a:solidFill>
                        <a:latin typeface="Times New Roman"/>
                        <a:ea typeface="Corbel"/>
                      </a:endParaRPr>
                    </a:p>
                  </a:txBody>
                  <a:tcPr marL="68580" marR="68580" marT="0" marB="0"/>
                </a:tc>
                <a:tc>
                  <a:txBody>
                    <a:bodyPr/>
                    <a:lstStyle/>
                    <a:p>
                      <a:pPr marL="0" marR="0" algn="ctr">
                        <a:spcBef>
                          <a:spcPts val="0"/>
                        </a:spcBef>
                        <a:spcAft>
                          <a:spcPts val="0"/>
                        </a:spcAft>
                      </a:pPr>
                      <a:r>
                        <a:rPr lang="en-US" sz="1400" smtClean="0"/>
                        <a:t>-23.8</a:t>
                      </a:r>
                      <a:endParaRPr lang="en-US" sz="1400">
                        <a:solidFill>
                          <a:schemeClr val="tx1"/>
                        </a:solidFill>
                        <a:latin typeface="Times New Roman"/>
                        <a:ea typeface="Corbel"/>
                      </a:endParaRPr>
                    </a:p>
                  </a:txBody>
                  <a:tcPr marL="68580" marR="68580" marT="0" marB="0"/>
                </a:tc>
                <a:tc>
                  <a:txBody>
                    <a:bodyPr/>
                    <a:lstStyle/>
                    <a:p>
                      <a:pPr marL="0" marR="0" algn="ctr">
                        <a:lnSpc>
                          <a:spcPct val="110000"/>
                        </a:lnSpc>
                        <a:spcBef>
                          <a:spcPts val="600"/>
                        </a:spcBef>
                        <a:spcAft>
                          <a:spcPts val="0"/>
                        </a:spcAft>
                      </a:pPr>
                      <a:r>
                        <a:rPr lang="en-US" sz="1400" dirty="0" smtClean="0"/>
                        <a:t>24.85</a:t>
                      </a:r>
                      <a:endParaRPr lang="en-US" sz="1400" dirty="0">
                        <a:solidFill>
                          <a:schemeClr val="tx1"/>
                        </a:solidFill>
                        <a:latin typeface="Corbel"/>
                        <a:ea typeface="Times New Roman"/>
                        <a:cs typeface="Tahoma"/>
                      </a:endParaRPr>
                    </a:p>
                  </a:txBody>
                  <a:tcPr marL="68580" marR="68580" marT="0" marB="0"/>
                </a:tc>
                <a:tc>
                  <a:txBody>
                    <a:bodyPr/>
                    <a:lstStyle/>
                    <a:p>
                      <a:pPr marL="0" marR="0" algn="ctr">
                        <a:spcBef>
                          <a:spcPts val="0"/>
                        </a:spcBef>
                        <a:spcAft>
                          <a:spcPts val="0"/>
                        </a:spcAft>
                      </a:pPr>
                      <a:r>
                        <a:rPr lang="en-US" sz="1400" dirty="0" smtClean="0"/>
                        <a:t>29.15</a:t>
                      </a:r>
                      <a:endParaRPr lang="en-US" sz="1400" dirty="0">
                        <a:solidFill>
                          <a:schemeClr val="tx1"/>
                        </a:solidFill>
                        <a:latin typeface="Times New Roman"/>
                        <a:ea typeface="Corbel"/>
                      </a:endParaRPr>
                    </a:p>
                  </a:txBody>
                  <a:tcPr marL="68580" marR="68580" marT="0" marB="0"/>
                </a:tc>
              </a:tr>
            </a:tbl>
          </a:graphicData>
        </a:graphic>
      </p:graphicFrame>
      <p:sp>
        <p:nvSpPr>
          <p:cNvPr id="1843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37" name="Rectangle 5"/>
          <p:cNvSpPr>
            <a:spLocks noChangeArrowheads="1"/>
          </p:cNvSpPr>
          <p:nvPr/>
        </p:nvSpPr>
        <p:spPr bwMode="auto">
          <a:xfrm>
            <a:off x="0" y="495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3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7" name="Group 16"/>
          <p:cNvGrpSpPr/>
          <p:nvPr/>
        </p:nvGrpSpPr>
        <p:grpSpPr>
          <a:xfrm>
            <a:off x="3276600" y="1524000"/>
            <a:ext cx="1981200" cy="285750"/>
            <a:chOff x="3352800" y="1343025"/>
            <a:chExt cx="1981200" cy="285750"/>
          </a:xfrm>
        </p:grpSpPr>
        <p:pic>
          <p:nvPicPr>
            <p:cNvPr id="18434"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352800" y="1343025"/>
              <a:ext cx="314325" cy="257175"/>
            </a:xfrm>
            <a:prstGeom prst="rect">
              <a:avLst/>
            </a:prstGeom>
            <a:noFill/>
          </p:spPr>
        </p:pic>
        <p:pic>
          <p:nvPicPr>
            <p:cNvPr id="18433"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886200" y="1362075"/>
              <a:ext cx="314325" cy="238125"/>
            </a:xfrm>
            <a:prstGeom prst="rect">
              <a:avLst/>
            </a:prstGeom>
            <a:noFill/>
          </p:spPr>
        </p:pic>
        <p:pic>
          <p:nvPicPr>
            <p:cNvPr id="18438" name="Picture 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876800" y="1371600"/>
              <a:ext cx="457200" cy="257175"/>
            </a:xfrm>
            <a:prstGeom prst="rect">
              <a:avLst/>
            </a:prstGeom>
            <a:noFill/>
          </p:spPr>
        </p:pic>
      </p:grpSp>
      <p:grpSp>
        <p:nvGrpSpPr>
          <p:cNvPr id="16" name="Group 15"/>
          <p:cNvGrpSpPr/>
          <p:nvPr/>
        </p:nvGrpSpPr>
        <p:grpSpPr>
          <a:xfrm>
            <a:off x="5638800" y="3962400"/>
            <a:ext cx="3352800" cy="2743200"/>
            <a:chOff x="5638800" y="3962400"/>
            <a:chExt cx="3352800" cy="2743200"/>
          </a:xfrm>
        </p:grpSpPr>
        <p:sp>
          <p:nvSpPr>
            <p:cNvPr id="14" name="Oval 13"/>
            <p:cNvSpPr/>
            <p:nvPr/>
          </p:nvSpPr>
          <p:spPr>
            <a:xfrm>
              <a:off x="5638800" y="3962400"/>
              <a:ext cx="3352800" cy="27432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172200" y="4267200"/>
              <a:ext cx="2438400" cy="2308324"/>
            </a:xfrm>
            <a:prstGeom prst="rect">
              <a:avLst/>
            </a:prstGeom>
            <a:noFill/>
          </p:spPr>
          <p:txBody>
            <a:bodyPr wrap="square" rtlCol="0">
              <a:spAutoFit/>
            </a:bodyPr>
            <a:lstStyle/>
            <a:p>
              <a:pPr algn="just"/>
              <a:r>
                <a:rPr lang="en-US" b="1" i="1" u="sng" dirty="0" smtClean="0">
                  <a:solidFill>
                    <a:srgbClr val="00B0F0"/>
                  </a:solidFill>
                </a:rPr>
                <a:t>For </a:t>
              </a:r>
              <a:r>
                <a:rPr lang="en-US" b="1" i="1" u="sng" dirty="0" err="1" smtClean="0">
                  <a:solidFill>
                    <a:srgbClr val="00B0F0"/>
                  </a:solidFill>
                </a:rPr>
                <a:t>Tolkarem</a:t>
              </a:r>
              <a:r>
                <a:rPr lang="en-US" b="1" i="1" u="sng" dirty="0" smtClean="0">
                  <a:solidFill>
                    <a:srgbClr val="00B0F0"/>
                  </a:solidFill>
                </a:rPr>
                <a:t>- </a:t>
              </a:r>
              <a:r>
                <a:rPr lang="en-US" b="1" i="1" u="sng" dirty="0" err="1" smtClean="0">
                  <a:solidFill>
                    <a:srgbClr val="00B0F0"/>
                  </a:solidFill>
                </a:rPr>
                <a:t>Azzon</a:t>
              </a:r>
              <a:r>
                <a:rPr lang="en-US" b="1" i="1" u="sng" dirty="0" smtClean="0">
                  <a:solidFill>
                    <a:srgbClr val="00B0F0"/>
                  </a:solidFill>
                </a:rPr>
                <a:t> link, it was found that the signal can reach it’s distention without the need for optical amplifier since the distance is 31 Km </a:t>
              </a:r>
            </a:p>
            <a:p>
              <a:endParaRPr lang="en-US" dirty="0"/>
            </a:p>
          </p:txBody>
        </p:sp>
      </p:grpSp>
      <p:pic>
        <p:nvPicPr>
          <p:cNvPr id="20" name="Picture 3"/>
          <p:cNvPicPr>
            <a:picLocks noChangeAspect="1" noChangeArrowheads="1"/>
          </p:cNvPicPr>
          <p:nvPr/>
        </p:nvPicPr>
        <p:blipFill>
          <a:blip r:embed="rId7" cstate="print"/>
          <a:srcRect/>
          <a:stretch>
            <a:fillRect/>
          </a:stretch>
        </p:blipFill>
        <p:spPr bwMode="auto">
          <a:xfrm>
            <a:off x="0" y="0"/>
            <a:ext cx="1066800" cy="1143000"/>
          </a:xfrm>
          <a:prstGeom prst="rect">
            <a:avLst/>
          </a:prstGeom>
          <a:noFill/>
          <a:ln w="9525">
            <a:noFill/>
            <a:miter lim="800000"/>
            <a:headEnd/>
            <a:tailEnd/>
          </a:ln>
        </p:spPr>
      </p:pic>
      <p:sp>
        <p:nvSpPr>
          <p:cNvPr id="5" name="TextBox 4"/>
          <p:cNvSpPr txBox="1"/>
          <p:nvPr/>
        </p:nvSpPr>
        <p:spPr>
          <a:xfrm>
            <a:off x="533400" y="228600"/>
            <a:ext cx="4800600" cy="461665"/>
          </a:xfrm>
          <a:prstGeom prst="rect">
            <a:avLst/>
          </a:prstGeom>
          <a:noFill/>
        </p:spPr>
        <p:txBody>
          <a:bodyPr wrap="square" rtlCol="0">
            <a:spAutoFit/>
          </a:bodyPr>
          <a:lstStyle/>
          <a:p>
            <a:r>
              <a:rPr lang="en-US" sz="2400" dirty="0" smtClean="0">
                <a:solidFill>
                  <a:srgbClr val="92D050"/>
                </a:solidFill>
              </a:rPr>
              <a:t>North Ring Design Results </a:t>
            </a:r>
            <a:endParaRPr lang="en-US" sz="2400" dirty="0">
              <a:solidFill>
                <a:srgbClr val="92D050"/>
              </a:solidFill>
            </a:endParaRPr>
          </a:p>
        </p:txBody>
      </p:sp>
      <p:sp>
        <p:nvSpPr>
          <p:cNvPr id="18" name="TextBox 17"/>
          <p:cNvSpPr txBox="1"/>
          <p:nvPr/>
        </p:nvSpPr>
        <p:spPr>
          <a:xfrm>
            <a:off x="8374505" y="6394979"/>
            <a:ext cx="685800" cy="369332"/>
          </a:xfrm>
          <a:prstGeom prst="rect">
            <a:avLst/>
          </a:prstGeom>
          <a:noFill/>
        </p:spPr>
        <p:txBody>
          <a:bodyPr wrap="square" rtlCol="0">
            <a:spAutoFit/>
          </a:bodyPr>
          <a:lstStyle/>
          <a:p>
            <a:r>
              <a:rPr lang="en-US" dirty="0" smtClean="0"/>
              <a:t>7</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0-#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ppt_x"/>
                                          </p:val>
                                        </p:tav>
                                        <p:tav tm="100000">
                                          <p:val>
                                            <p:strVal val="#ppt_x"/>
                                          </p:val>
                                        </p:tav>
                                      </p:tavLst>
                                    </p:anim>
                                    <p:anim calcmode="lin" valueType="num">
                                      <p:cBhvr additive="base">
                                        <p:cTn id="28"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0" presetClass="path" presetSubtype="0" accel="50000" decel="50000" fill="hold" nodeType="clickEffect">
                                  <p:stCondLst>
                                    <p:cond delay="0"/>
                                  </p:stCondLst>
                                  <p:childTnLst>
                                    <p:animMotion origin="layout" path="M -3.33333E-6 1.72063E-6 L -0.28333 -0.28862 " pathEditMode="relative" ptsTypes="AA">
                                      <p:cBhvr>
                                        <p:cTn id="32" dur="1000" fill="hold"/>
                                        <p:tgtEl>
                                          <p:spTgt spid="16"/>
                                        </p:tgtEl>
                                        <p:attrNameLst>
                                          <p:attrName>ppt_x</p:attrName>
                                          <p:attrName>ppt_y</p:attrName>
                                        </p:attrNameLst>
                                      </p:cBhvr>
                                    </p:animMotion>
                                  </p:childTnLst>
                                </p:cTn>
                              </p:par>
                            </p:childTnLst>
                          </p:cTn>
                        </p:par>
                        <p:par>
                          <p:cTn id="33" fill="hold">
                            <p:stCondLst>
                              <p:cond delay="1000"/>
                            </p:stCondLst>
                            <p:childTnLst>
                              <p:par>
                                <p:cTn id="34" presetID="6" presetClass="emph" presetSubtype="0" fill="hold" nodeType="afterEffect">
                                  <p:stCondLst>
                                    <p:cond delay="0"/>
                                  </p:stCondLst>
                                  <p:childTnLst>
                                    <p:animScale>
                                      <p:cBhvr>
                                        <p:cTn id="35" dur="500" fill="hold"/>
                                        <p:tgtEl>
                                          <p:spTgt spid="1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4970</TotalTime>
  <Words>1052</Words>
  <Application>Microsoft Office PowerPoint</Application>
  <PresentationFormat>On-screen Show (4:3)</PresentationFormat>
  <Paragraphs>187</Paragraphs>
  <Slides>20</Slides>
  <Notes>7</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Elec</cp:lastModifiedBy>
  <cp:revision>25</cp:revision>
  <dcterms:created xsi:type="dcterms:W3CDTF">2016-05-04T20:29:53Z</dcterms:created>
  <dcterms:modified xsi:type="dcterms:W3CDTF">2016-05-24T06:57:14Z</dcterms:modified>
</cp:coreProperties>
</file>