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 bookmarkIdSeed="4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337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315" r:id="rId38"/>
    <p:sldId id="291" r:id="rId39"/>
    <p:sldId id="306" r:id="rId40"/>
    <p:sldId id="307" r:id="rId41"/>
    <p:sldId id="308" r:id="rId42"/>
    <p:sldId id="309" r:id="rId43"/>
    <p:sldId id="293" r:id="rId44"/>
    <p:sldId id="292" r:id="rId45"/>
    <p:sldId id="294" r:id="rId46"/>
    <p:sldId id="295" r:id="rId47"/>
    <p:sldId id="296" r:id="rId48"/>
    <p:sldId id="297" r:id="rId49"/>
    <p:sldId id="305" r:id="rId50"/>
    <p:sldId id="298" r:id="rId51"/>
    <p:sldId id="299" r:id="rId52"/>
    <p:sldId id="300" r:id="rId53"/>
    <p:sldId id="301" r:id="rId54"/>
    <p:sldId id="302" r:id="rId55"/>
    <p:sldId id="303" r:id="rId56"/>
    <p:sldId id="304" r:id="rId57"/>
    <p:sldId id="310" r:id="rId58"/>
    <p:sldId id="311" r:id="rId59"/>
    <p:sldId id="312" r:id="rId60"/>
    <p:sldId id="313" r:id="rId61"/>
    <p:sldId id="334" r:id="rId62"/>
    <p:sldId id="332" r:id="rId63"/>
    <p:sldId id="333" r:id="rId64"/>
    <p:sldId id="335" r:id="rId65"/>
    <p:sldId id="341" r:id="rId66"/>
    <p:sldId id="314" r:id="rId67"/>
    <p:sldId id="316" r:id="rId68"/>
    <p:sldId id="317" r:id="rId69"/>
    <p:sldId id="318" r:id="rId70"/>
    <p:sldId id="319" r:id="rId71"/>
    <p:sldId id="320" r:id="rId72"/>
    <p:sldId id="321" r:id="rId73"/>
    <p:sldId id="322" r:id="rId74"/>
    <p:sldId id="323" r:id="rId75"/>
    <p:sldId id="324" r:id="rId76"/>
    <p:sldId id="325" r:id="rId77"/>
    <p:sldId id="326" r:id="rId78"/>
    <p:sldId id="327" r:id="rId79"/>
    <p:sldId id="328" r:id="rId80"/>
    <p:sldId id="329" r:id="rId81"/>
    <p:sldId id="330" r:id="rId82"/>
    <p:sldId id="331" r:id="rId83"/>
    <p:sldId id="336" r:id="rId84"/>
    <p:sldId id="338" r:id="rId85"/>
    <p:sldId id="339" r:id="rId86"/>
    <p:sldId id="340" r:id="rId8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673" autoAdjust="0"/>
    <p:restoredTop sz="94660"/>
  </p:normalViewPr>
  <p:slideViewPr>
    <p:cSldViewPr>
      <p:cViewPr>
        <p:scale>
          <a:sx n="75" d="100"/>
          <a:sy n="75" d="100"/>
        </p:scale>
        <p:origin x="-990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presProps" Target="presProps.xml"/><Relationship Id="rId9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7F3286-2485-47E2-939E-12800A516059}" type="datetimeFigureOut">
              <a:rPr lang="ar-SA" smtClean="0"/>
              <a:t>7/11/1434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2D16C8-BE33-47A2-8C89-AB99AE634F0E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7F3286-2485-47E2-939E-12800A516059}" type="datetimeFigureOut">
              <a:rPr lang="ar-SA" smtClean="0"/>
              <a:t>7/11/1434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2D16C8-BE33-47A2-8C89-AB99AE634F0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7F3286-2485-47E2-939E-12800A516059}" type="datetimeFigureOut">
              <a:rPr lang="ar-SA" smtClean="0"/>
              <a:t>7/11/1434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2D16C8-BE33-47A2-8C89-AB99AE634F0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7F3286-2485-47E2-939E-12800A516059}" type="datetimeFigureOut">
              <a:rPr lang="ar-SA" smtClean="0"/>
              <a:t>7/11/1434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2D16C8-BE33-47A2-8C89-AB99AE634F0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7F3286-2485-47E2-939E-12800A516059}" type="datetimeFigureOut">
              <a:rPr lang="ar-SA" smtClean="0"/>
              <a:t>7/11/1434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2D16C8-BE33-47A2-8C89-AB99AE634F0E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7F3286-2485-47E2-939E-12800A516059}" type="datetimeFigureOut">
              <a:rPr lang="ar-SA" smtClean="0"/>
              <a:t>7/11/1434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2D16C8-BE33-47A2-8C89-AB99AE634F0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7F3286-2485-47E2-939E-12800A516059}" type="datetimeFigureOut">
              <a:rPr lang="ar-SA" smtClean="0"/>
              <a:t>7/11/1434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2D16C8-BE33-47A2-8C89-AB99AE634F0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7F3286-2485-47E2-939E-12800A516059}" type="datetimeFigureOut">
              <a:rPr lang="ar-SA" smtClean="0"/>
              <a:t>7/11/1434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2D16C8-BE33-47A2-8C89-AB99AE634F0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7F3286-2485-47E2-939E-12800A516059}" type="datetimeFigureOut">
              <a:rPr lang="ar-SA" smtClean="0"/>
              <a:t>7/11/1434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2D16C8-BE33-47A2-8C89-AB99AE634F0E}" type="slidenum">
              <a:rPr lang="ar-SA" smtClean="0"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7F3286-2485-47E2-939E-12800A516059}" type="datetimeFigureOut">
              <a:rPr lang="ar-SA" smtClean="0"/>
              <a:t>7/11/1434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2D16C8-BE33-47A2-8C89-AB99AE634F0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7F3286-2485-47E2-939E-12800A516059}" type="datetimeFigureOut">
              <a:rPr lang="ar-SA" smtClean="0"/>
              <a:t>7/11/1434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2D16C8-BE33-47A2-8C89-AB99AE634F0E}" type="slidenum">
              <a:rPr lang="ar-SA" smtClean="0"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27F3286-2485-47E2-939E-12800A516059}" type="datetimeFigureOut">
              <a:rPr lang="ar-SA" smtClean="0"/>
              <a:t>7/11/1434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E2D16C8-BE33-47A2-8C89-AB99AE634F0E}" type="slidenum">
              <a:rPr lang="ar-SA" smtClean="0"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051720" y="404664"/>
            <a:ext cx="7772400" cy="893961"/>
          </a:xfrm>
        </p:spPr>
        <p:txBody>
          <a:bodyPr/>
          <a:lstStyle/>
          <a:p>
            <a:r>
              <a:rPr lang="ar-JO" dirty="0"/>
              <a:t>بســـــــــــم الله الرحمن الرحيم 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1772816"/>
            <a:ext cx="6400800" cy="3865984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Graduation Project 2 Presentation </a:t>
            </a:r>
          </a:p>
          <a:p>
            <a:pPr algn="ctr"/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New Design of a Multipurpose Building</a:t>
            </a:r>
          </a:p>
          <a:p>
            <a:endParaRPr lang="en-US" dirty="0"/>
          </a:p>
          <a:p>
            <a:r>
              <a:rPr lang="en-US" dirty="0" smtClean="0"/>
              <a:t>Prepared By : </a:t>
            </a:r>
          </a:p>
          <a:p>
            <a:pPr algn="ctr"/>
            <a:r>
              <a:rPr lang="en-US" dirty="0" err="1" smtClean="0">
                <a:solidFill>
                  <a:srgbClr val="C00000"/>
                </a:solidFill>
              </a:rPr>
              <a:t>Amjad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Zidan</a:t>
            </a:r>
            <a:endParaRPr lang="en-US" dirty="0" smtClean="0">
              <a:solidFill>
                <a:srgbClr val="C00000"/>
              </a:solidFill>
            </a:endParaRPr>
          </a:p>
          <a:p>
            <a:pPr algn="ctr"/>
            <a:r>
              <a:rPr lang="en-US" dirty="0" smtClean="0">
                <a:solidFill>
                  <a:srgbClr val="C00000"/>
                </a:solidFill>
              </a:rPr>
              <a:t>Osama </a:t>
            </a:r>
            <a:r>
              <a:rPr lang="en-US" dirty="0" err="1" smtClean="0">
                <a:solidFill>
                  <a:srgbClr val="C00000"/>
                </a:solidFill>
              </a:rPr>
              <a:t>Rashad</a:t>
            </a:r>
            <a:endParaRPr lang="en-US" dirty="0" smtClean="0">
              <a:solidFill>
                <a:srgbClr val="C00000"/>
              </a:solidFill>
            </a:endParaRPr>
          </a:p>
          <a:p>
            <a:pPr algn="ctr"/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smtClean="0">
                <a:solidFill>
                  <a:srgbClr val="C00000"/>
                </a:solidFill>
              </a:rPr>
              <a:t>Ashraf </a:t>
            </a:r>
            <a:r>
              <a:rPr lang="en-US" dirty="0" err="1" smtClean="0">
                <a:solidFill>
                  <a:srgbClr val="C00000"/>
                </a:solidFill>
              </a:rPr>
              <a:t>Moshref</a:t>
            </a:r>
            <a:endParaRPr lang="en-US" dirty="0" smtClean="0">
              <a:solidFill>
                <a:srgbClr val="C00000"/>
              </a:solidFill>
            </a:endParaRPr>
          </a:p>
          <a:p>
            <a:endParaRPr lang="en-US" dirty="0"/>
          </a:p>
          <a:p>
            <a:pPr algn="ctr"/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Supervised by : Eng. </a:t>
            </a:r>
            <a:r>
              <a:rPr lang="en-US" dirty="0" err="1" smtClean="0">
                <a:solidFill>
                  <a:srgbClr val="0070C0"/>
                </a:solidFill>
              </a:rPr>
              <a:t>Mo’ayad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Salhab</a:t>
            </a:r>
            <a:endParaRPr lang="ar-SA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993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9" descr="C:\Users\Public\twist\6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15653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224136"/>
          </a:xfrm>
        </p:spPr>
        <p:txBody>
          <a:bodyPr/>
          <a:lstStyle/>
          <a:p>
            <a:r>
              <a:rPr lang="en-US" dirty="0" smtClean="0"/>
              <a:t>    </a:t>
            </a:r>
            <a:r>
              <a:rPr lang="en-US" dirty="0" smtClean="0">
                <a:solidFill>
                  <a:srgbClr val="C00000"/>
                </a:solidFill>
              </a:rPr>
              <a:t>Main Hall </a:t>
            </a:r>
            <a:endParaRPr lang="ar-SA" dirty="0">
              <a:solidFill>
                <a:srgbClr val="C00000"/>
              </a:solidFill>
            </a:endParaRPr>
          </a:p>
        </p:txBody>
      </p:sp>
      <p:pic>
        <p:nvPicPr>
          <p:cNvPr id="4" name="Picture 12" descr="D:\Graduation Project 2\Arch\kiij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43608" y="1340768"/>
            <a:ext cx="7776864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27081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>
                <a:solidFill>
                  <a:srgbClr val="C00000"/>
                </a:solidFill>
              </a:rPr>
              <a:t>Stairs</a:t>
            </a:r>
            <a:r>
              <a:rPr lang="en-US" dirty="0" smtClean="0"/>
              <a:t> </a:t>
            </a:r>
            <a:endParaRPr lang="ar-SA" dirty="0"/>
          </a:p>
        </p:txBody>
      </p:sp>
      <p:pic>
        <p:nvPicPr>
          <p:cNvPr id="4" name="Picture 4" descr="D:\Graduation Project 2\Arch\GGFF - Copy.pn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115616" y="1447800"/>
            <a:ext cx="7704856" cy="5293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37238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C00000"/>
                </a:solidFill>
              </a:rPr>
              <a:t>Stairs</a:t>
            </a:r>
            <a:endParaRPr lang="ar-SA" sz="4800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" name="Picture 2" descr="D:\Graduation Project 2\Arch\stairs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518" y="1628800"/>
            <a:ext cx="3672408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D:\Graduation Project 2\Arch\Stairs 2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016" y="1578496"/>
            <a:ext cx="4104456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89432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C00000"/>
                </a:solidFill>
              </a:rPr>
              <a:t>Ground Floor </a:t>
            </a:r>
            <a:endParaRPr lang="ar-SA" sz="5400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5" descr="D:\Graduation Project 2\Arch\GGFF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5616" y="1196752"/>
            <a:ext cx="8028384" cy="5589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72720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C00000"/>
                </a:solidFill>
              </a:rPr>
              <a:t>Ground Floor</a:t>
            </a:r>
            <a:endParaRPr lang="ar-SA" sz="5400" dirty="0">
              <a:solidFill>
                <a:srgbClr val="C00000"/>
              </a:solidFill>
            </a:endParaRPr>
          </a:p>
        </p:txBody>
      </p:sp>
      <p:pic>
        <p:nvPicPr>
          <p:cNvPr id="4" name="Picture 6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435100" y="1684656"/>
            <a:ext cx="7499350" cy="432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4642793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en-US" sz="5400" dirty="0" smtClean="0">
                <a:solidFill>
                  <a:srgbClr val="C00000"/>
                </a:solidFill>
              </a:rPr>
              <a:t>Second Floor</a:t>
            </a:r>
            <a:br>
              <a:rPr lang="en-US" sz="5400" dirty="0" smtClean="0">
                <a:solidFill>
                  <a:srgbClr val="C00000"/>
                </a:solidFill>
              </a:rPr>
            </a:br>
            <a:r>
              <a:rPr lang="en-US" sz="5400" dirty="0" smtClean="0">
                <a:solidFill>
                  <a:srgbClr val="C00000"/>
                </a:solidFill>
              </a:rPr>
              <a:t>Offices</a:t>
            </a:r>
            <a:endParaRPr lang="ar-SA" sz="5400" dirty="0">
              <a:solidFill>
                <a:srgbClr val="C00000"/>
              </a:solidFill>
            </a:endParaRPr>
          </a:p>
        </p:txBody>
      </p:sp>
      <p:pic>
        <p:nvPicPr>
          <p:cNvPr id="4" name="Picture 7" descr="D:\Graduation Project 2\Arch\GF.pn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763688" y="1700808"/>
            <a:ext cx="6794069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76965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C00000"/>
                </a:solidFill>
              </a:rPr>
              <a:t>Offices</a:t>
            </a:r>
            <a:endParaRPr lang="ar-SA" sz="6000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8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3608" y="1387170"/>
            <a:ext cx="8100392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62436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3</a:t>
            </a:r>
            <a:r>
              <a:rPr lang="en-US" baseline="30000" dirty="0" smtClean="0">
                <a:solidFill>
                  <a:srgbClr val="C00000"/>
                </a:solidFill>
              </a:rPr>
              <a:t>rd</a:t>
            </a:r>
            <a:r>
              <a:rPr lang="en-US" dirty="0" smtClean="0">
                <a:solidFill>
                  <a:srgbClr val="C00000"/>
                </a:solidFill>
              </a:rPr>
              <a:t> &amp; 4</a:t>
            </a:r>
            <a:r>
              <a:rPr lang="en-US" baseline="30000" dirty="0" smtClean="0">
                <a:solidFill>
                  <a:srgbClr val="C00000"/>
                </a:solidFill>
              </a:rPr>
              <a:t>th</a:t>
            </a:r>
            <a:r>
              <a:rPr lang="en-US" dirty="0" smtClean="0">
                <a:solidFill>
                  <a:srgbClr val="C00000"/>
                </a:solidFill>
              </a:rPr>
              <a:t> Floors</a:t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dirty="0" smtClean="0">
                <a:solidFill>
                  <a:srgbClr val="C00000"/>
                </a:solidFill>
              </a:rPr>
              <a:t>Residential</a:t>
            </a:r>
            <a:endParaRPr lang="ar-SA" dirty="0">
              <a:solidFill>
                <a:srgbClr val="C00000"/>
              </a:solidFill>
            </a:endParaRPr>
          </a:p>
        </p:txBody>
      </p:sp>
      <p:pic>
        <p:nvPicPr>
          <p:cNvPr id="4" name="Picture 10" descr="D:\Graduation Project 2\Arch\F4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43608" y="1484784"/>
            <a:ext cx="8208911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1051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C00000"/>
                </a:solidFill>
              </a:rPr>
              <a:t>Residential</a:t>
            </a:r>
            <a:endParaRPr lang="ar-SA" sz="5400" dirty="0">
              <a:solidFill>
                <a:srgbClr val="C00000"/>
              </a:solidFill>
            </a:endParaRPr>
          </a:p>
        </p:txBody>
      </p:sp>
      <p:pic>
        <p:nvPicPr>
          <p:cNvPr id="4" name="Picture 11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435100" y="1867842"/>
            <a:ext cx="7499350" cy="3960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430316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Main Idea </a:t>
            </a:r>
            <a:endParaRPr lang="ar-SA" dirty="0"/>
          </a:p>
        </p:txBody>
      </p:sp>
      <p:pic>
        <p:nvPicPr>
          <p:cNvPr id="4" name="Picture 6" descr="D:\Graduation Project 2\Arch\33333.pn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435100" y="2017948"/>
            <a:ext cx="7499350" cy="3660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32413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C00000"/>
                </a:solidFill>
              </a:rPr>
              <a:t>Ramps</a:t>
            </a:r>
            <a:endParaRPr lang="ar-SA" sz="5400" dirty="0">
              <a:solidFill>
                <a:srgbClr val="C00000"/>
              </a:solidFill>
            </a:endParaRPr>
          </a:p>
        </p:txBody>
      </p:sp>
      <p:pic>
        <p:nvPicPr>
          <p:cNvPr id="4" name="Picture 24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43608" y="1268760"/>
            <a:ext cx="7344816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5607425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C00000"/>
                </a:solidFill>
              </a:rPr>
              <a:t>Ramps Location</a:t>
            </a:r>
            <a:endParaRPr lang="ar-SA" sz="5400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27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3608" y="1466982"/>
            <a:ext cx="7848872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58552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>
                <a:solidFill>
                  <a:srgbClr val="C00000"/>
                </a:solidFill>
                <a:effectLst/>
              </a:rPr>
              <a:t>Environmental Design </a:t>
            </a:r>
            <a:endParaRPr lang="ar-SA" sz="4000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l">
              <a:buNone/>
            </a:pPr>
            <a:endParaRPr lang="en-US" dirty="0" smtClean="0"/>
          </a:p>
          <a:p>
            <a:pPr marL="82296" indent="0" algn="l">
              <a:buNone/>
            </a:pPr>
            <a:r>
              <a:rPr lang="en-US" dirty="0" smtClean="0">
                <a:solidFill>
                  <a:srgbClr val="C00000"/>
                </a:solidFill>
              </a:rPr>
              <a:t>1- Acoustical </a:t>
            </a:r>
            <a:r>
              <a:rPr lang="en-US" dirty="0">
                <a:solidFill>
                  <a:srgbClr val="C00000"/>
                </a:solidFill>
              </a:rPr>
              <a:t>and Thermal </a:t>
            </a:r>
            <a:r>
              <a:rPr lang="en-US" dirty="0" smtClean="0">
                <a:solidFill>
                  <a:srgbClr val="C00000"/>
                </a:solidFill>
              </a:rPr>
              <a:t>Insulation</a:t>
            </a:r>
          </a:p>
          <a:p>
            <a:pPr marL="82296" indent="0" algn="l">
              <a:buNone/>
            </a:pPr>
            <a:endParaRPr lang="en-US" dirty="0" smtClean="0">
              <a:solidFill>
                <a:srgbClr val="C00000"/>
              </a:solidFill>
            </a:endParaRPr>
          </a:p>
          <a:p>
            <a:pPr marL="82296" indent="0" algn="l">
              <a:buNone/>
            </a:pPr>
            <a:r>
              <a:rPr lang="en-US" dirty="0" smtClean="0">
                <a:solidFill>
                  <a:srgbClr val="C00000"/>
                </a:solidFill>
              </a:rPr>
              <a:t>2-</a:t>
            </a:r>
            <a:r>
              <a:rPr lang="en-US" dirty="0">
                <a:solidFill>
                  <a:srgbClr val="C00000"/>
                </a:solidFill>
              </a:rPr>
              <a:t>Natural Day </a:t>
            </a:r>
            <a:r>
              <a:rPr lang="en-US" dirty="0" smtClean="0">
                <a:solidFill>
                  <a:srgbClr val="C00000"/>
                </a:solidFill>
              </a:rPr>
              <a:t>Lighting</a:t>
            </a:r>
          </a:p>
          <a:p>
            <a:pPr marL="82296" indent="0" algn="l">
              <a:buNone/>
            </a:pPr>
            <a:endParaRPr lang="en-US" dirty="0" smtClean="0">
              <a:solidFill>
                <a:srgbClr val="C00000"/>
              </a:solidFill>
            </a:endParaRPr>
          </a:p>
          <a:p>
            <a:pPr marL="82296" indent="0" algn="l">
              <a:buNone/>
            </a:pPr>
            <a:r>
              <a:rPr lang="en-US" dirty="0" smtClean="0">
                <a:solidFill>
                  <a:srgbClr val="C00000"/>
                </a:solidFill>
              </a:rPr>
              <a:t>3-Shading  </a:t>
            </a:r>
            <a:endParaRPr lang="ar-SA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709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3816424" cy="3946450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dirty="0">
                <a:solidFill>
                  <a:srgbClr val="C00000"/>
                </a:solidFill>
              </a:rPr>
              <a:t>Acoustical and Thermal Insulation</a:t>
            </a:r>
            <a:br>
              <a:rPr lang="en-US" dirty="0">
                <a:solidFill>
                  <a:srgbClr val="C00000"/>
                </a:solidFill>
              </a:rPr>
            </a:br>
            <a:endParaRPr lang="ar-SA" dirty="0">
              <a:solidFill>
                <a:srgbClr val="C00000"/>
              </a:solidFill>
            </a:endParaRPr>
          </a:p>
        </p:txBody>
      </p:sp>
      <p:pic>
        <p:nvPicPr>
          <p:cNvPr id="4" name="Picture 4" descr="D:\Graduation Project 2\Arch\Untitled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499992" y="7350"/>
            <a:ext cx="4611888" cy="436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5091593"/>
              </p:ext>
            </p:extLst>
          </p:nvPr>
        </p:nvGraphicFramePr>
        <p:xfrm>
          <a:off x="1043609" y="4365104"/>
          <a:ext cx="7992887" cy="23556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68573"/>
                <a:gridCol w="1356078"/>
                <a:gridCol w="1435848"/>
                <a:gridCol w="1435848"/>
                <a:gridCol w="1196540"/>
              </a:tblGrid>
              <a:tr h="1631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Type of material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Thickness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K ( w/m.k)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 ( m</a:t>
                      </a:r>
                      <a:r>
                        <a:rPr lang="en-US" sz="1200" baseline="30000">
                          <a:effectLst/>
                        </a:rPr>
                        <a:t>2</a:t>
                      </a:r>
                      <a:r>
                        <a:rPr lang="en-US" sz="1200">
                          <a:effectLst/>
                        </a:rPr>
                        <a:t>.k/w)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STC (db)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631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Outside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………….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………….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…………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631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Stone 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0.07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2600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0.027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631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Rei. Concrete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2100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0.095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631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Polyurethane foam 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0.03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0.03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1.000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631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Gypsum Board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0.21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0.048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823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Cement Plaster with lime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0.87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0.023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631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Rock wool 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0.044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0.455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631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Inside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…………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…………..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0.13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………..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5842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Total R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1.817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Total STC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98024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U(w/m</a:t>
                      </a:r>
                      <a:r>
                        <a:rPr lang="en-US" sz="1100" baseline="30000">
                          <a:effectLst/>
                        </a:rPr>
                        <a:t>2</a:t>
                      </a:r>
                      <a:r>
                        <a:rPr lang="en-US" sz="1100">
                          <a:effectLst/>
                        </a:rPr>
                        <a:t>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0.55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63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379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71600" y="0"/>
            <a:ext cx="3456384" cy="4077072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Acoustical </a:t>
            </a:r>
            <a:r>
              <a:rPr lang="en-US" dirty="0">
                <a:solidFill>
                  <a:srgbClr val="C00000"/>
                </a:solidFill>
              </a:rPr>
              <a:t>and Thermal Insulation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pic>
        <p:nvPicPr>
          <p:cNvPr id="4" name="Picture 5" descr="D:\Graduation Project 2\Arch\23232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427984" y="0"/>
            <a:ext cx="4716016" cy="4149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988187"/>
              </p:ext>
            </p:extLst>
          </p:nvPr>
        </p:nvGraphicFramePr>
        <p:xfrm>
          <a:off x="1043608" y="4149079"/>
          <a:ext cx="8100393" cy="270891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03119"/>
                <a:gridCol w="1374317"/>
                <a:gridCol w="1455162"/>
                <a:gridCol w="1455162"/>
                <a:gridCol w="1212633"/>
              </a:tblGrid>
              <a:tr h="2190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Type of material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Thickness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K ( w/m.k)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 ( m</a:t>
                      </a:r>
                      <a:r>
                        <a:rPr lang="en-US" sz="1200" baseline="30000">
                          <a:effectLst/>
                        </a:rPr>
                        <a:t>2</a:t>
                      </a:r>
                      <a:r>
                        <a:rPr lang="en-US" sz="1200">
                          <a:effectLst/>
                        </a:rPr>
                        <a:t>.k/w)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STC (</a:t>
                      </a:r>
                      <a:r>
                        <a:rPr lang="en-US" sz="1200" dirty="0" err="1">
                          <a:effectLst/>
                        </a:rPr>
                        <a:t>db</a:t>
                      </a:r>
                      <a:r>
                        <a:rPr lang="en-US" sz="1200" dirty="0">
                          <a:effectLst/>
                        </a:rPr>
                        <a:t>)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190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Outside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………….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………….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…………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348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Cement Plaster with lime 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0.015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0.87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0.017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190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Hollow Block 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0.1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0.833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38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190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Polyurethane foam 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0.01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0.03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0.333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190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Gypsum Board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0.01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0.179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0.056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348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Cement Plaster with lime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0.015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0.87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0.017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190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Inside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…………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…………..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0.13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………..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33399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Total R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1.427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Total STC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9175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U(w/m</a:t>
                      </a:r>
                      <a:r>
                        <a:rPr lang="en-US" sz="1100" baseline="30000">
                          <a:effectLst/>
                        </a:rPr>
                        <a:t>2</a:t>
                      </a:r>
                      <a:r>
                        <a:rPr lang="en-US" sz="1100">
                          <a:effectLst/>
                        </a:rPr>
                        <a:t>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0.701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57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553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71600" y="19926"/>
            <a:ext cx="3600400" cy="3985138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Acoustical </a:t>
            </a:r>
            <a:r>
              <a:rPr lang="en-US" dirty="0">
                <a:solidFill>
                  <a:srgbClr val="C00000"/>
                </a:solidFill>
              </a:rPr>
              <a:t>and Thermal Insulation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3037992"/>
              </p:ext>
            </p:extLst>
          </p:nvPr>
        </p:nvGraphicFramePr>
        <p:xfrm>
          <a:off x="971600" y="4005064"/>
          <a:ext cx="8161567" cy="28529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22779"/>
                <a:gridCol w="1384697"/>
                <a:gridCol w="1466150"/>
                <a:gridCol w="1466150"/>
                <a:gridCol w="1221791"/>
              </a:tblGrid>
              <a:tr h="2429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Type of material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Thickness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K ( w/m.k)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 ( m</a:t>
                      </a:r>
                      <a:r>
                        <a:rPr lang="en-US" sz="1200" baseline="30000">
                          <a:effectLst/>
                        </a:rPr>
                        <a:t>2</a:t>
                      </a:r>
                      <a:r>
                        <a:rPr lang="en-US" sz="1200">
                          <a:effectLst/>
                        </a:rPr>
                        <a:t>.k/w)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STC (db)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429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Outside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………….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………….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…………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021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Cement Plaster with lime 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0.015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0.87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0.017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429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Hollow Block 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0.833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38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429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Gypsum Board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0.179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0.112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021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Cement Plaster with lime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0.015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0.87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0.017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429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Inside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…………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…………..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0.13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………..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81701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Total R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1.15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Total STC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52127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U(w/m</a:t>
                      </a:r>
                      <a:r>
                        <a:rPr lang="en-US" sz="1100" baseline="30000">
                          <a:effectLst/>
                        </a:rPr>
                        <a:t>2</a:t>
                      </a:r>
                      <a:r>
                        <a:rPr lang="en-US" sz="1100">
                          <a:effectLst/>
                        </a:rPr>
                        <a:t>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0.87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45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" name="Picture 6" descr="D:\Graduation Project 2\Arch\1111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9926"/>
            <a:ext cx="4561166" cy="398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9723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effectLst/>
              </a:rPr>
              <a:t>Natural </a:t>
            </a:r>
            <a:r>
              <a:rPr lang="en-US" dirty="0">
                <a:solidFill>
                  <a:srgbClr val="C00000"/>
                </a:solidFill>
                <a:effectLst/>
              </a:rPr>
              <a:t>Day Lighting</a:t>
            </a:r>
            <a:r>
              <a:rPr lang="en-US" dirty="0">
                <a:effectLst/>
              </a:rPr>
              <a:t>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l">
              <a:buNone/>
            </a:pPr>
            <a:r>
              <a:rPr lang="en-US" b="1" i="1" dirty="0" smtClean="0"/>
              <a:t>Shape </a:t>
            </a:r>
            <a:r>
              <a:rPr lang="en-US" b="1" i="1" dirty="0"/>
              <a:t>of building on </a:t>
            </a:r>
            <a:r>
              <a:rPr lang="en-US" b="1" i="1" dirty="0" err="1" smtClean="0"/>
              <a:t>Ecotect</a:t>
            </a:r>
            <a:endParaRPr lang="en-US" b="1" i="1" dirty="0" smtClean="0"/>
          </a:p>
          <a:p>
            <a:pPr marL="82296" indent="0" algn="l">
              <a:buNone/>
            </a:pPr>
            <a:r>
              <a:rPr lang="en-US" b="1" i="1" dirty="0" smtClean="0"/>
              <a:t> </a:t>
            </a:r>
            <a:endParaRPr lang="ar-SA" dirty="0"/>
          </a:p>
        </p:txBody>
      </p:sp>
      <p:pic>
        <p:nvPicPr>
          <p:cNvPr id="4" name="Picture 5" descr="C:\Users\Microsoft\Desktop\shape of the building on ecotect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181153"/>
            <a:ext cx="8100392" cy="46768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026396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The Shadow of the Building in summer </a:t>
            </a:r>
            <a:endParaRPr lang="ar-SA" sz="3600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/>
              <a:t>Building shadow at 8am 15</a:t>
            </a:r>
            <a:r>
              <a:rPr lang="en-US" b="1" i="1" baseline="30000" dirty="0"/>
              <a:t>th</a:t>
            </a:r>
            <a:r>
              <a:rPr lang="en-US" b="1" i="1" dirty="0"/>
              <a:t> of May </a:t>
            </a:r>
            <a:endParaRPr lang="en-US" dirty="0"/>
          </a:p>
        </p:txBody>
      </p:sp>
      <p:pic>
        <p:nvPicPr>
          <p:cNvPr id="4" name="Picture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9632" y="2132856"/>
            <a:ext cx="7344816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119896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C00000"/>
                </a:solidFill>
              </a:rPr>
              <a:t>The Shadow of the Building in </a:t>
            </a:r>
            <a:r>
              <a:rPr lang="en-US" sz="3600" dirty="0" smtClean="0">
                <a:solidFill>
                  <a:srgbClr val="C00000"/>
                </a:solidFill>
              </a:rPr>
              <a:t>Winter</a:t>
            </a:r>
            <a:endParaRPr lang="ar-SA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l">
              <a:buNone/>
            </a:pPr>
            <a:r>
              <a:rPr lang="en-US" b="1" i="1" dirty="0"/>
              <a:t>Building shadow at 8AM 21</a:t>
            </a:r>
            <a:r>
              <a:rPr lang="en-US" b="1" i="1" baseline="30000" dirty="0"/>
              <a:t>st</a:t>
            </a:r>
            <a:r>
              <a:rPr lang="en-US" b="1" i="1" dirty="0"/>
              <a:t> of </a:t>
            </a:r>
            <a:r>
              <a:rPr lang="en-US" b="1" i="1" dirty="0" smtClean="0"/>
              <a:t>January</a:t>
            </a:r>
          </a:p>
          <a:p>
            <a:pPr marL="82296" indent="0" algn="l">
              <a:buNone/>
            </a:pPr>
            <a:endParaRPr lang="ar-SA" dirty="0"/>
          </a:p>
        </p:txBody>
      </p:sp>
      <p:pic>
        <p:nvPicPr>
          <p:cNvPr id="4" name="Picture 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648" y="1972994"/>
            <a:ext cx="7560840" cy="4885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1300015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>
                <a:solidFill>
                  <a:srgbClr val="C00000"/>
                </a:solidFill>
                <a:effectLst/>
              </a:rPr>
              <a:t>The Sun Path in Summer in May </a:t>
            </a:r>
            <a:endParaRPr lang="ar-SA" dirty="0">
              <a:solidFill>
                <a:srgbClr val="C00000"/>
              </a:solidFill>
            </a:endParaRPr>
          </a:p>
        </p:txBody>
      </p:sp>
      <p:pic>
        <p:nvPicPr>
          <p:cNvPr id="4" name="Picture 8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59632" y="1268760"/>
            <a:ext cx="7632848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56203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08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rgbClr val="C00000"/>
                </a:solidFill>
              </a:rPr>
              <a:t>Summary : 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dirty="0" smtClean="0">
                <a:solidFill>
                  <a:srgbClr val="C00000"/>
                </a:solidFill>
              </a:rPr>
              <a:t>1- </a:t>
            </a:r>
            <a:r>
              <a:rPr lang="en-US" dirty="0">
                <a:solidFill>
                  <a:srgbClr val="C00000"/>
                </a:solidFill>
              </a:rPr>
              <a:t>Architectural </a:t>
            </a:r>
            <a:r>
              <a:rPr lang="en-US" dirty="0" smtClean="0">
                <a:solidFill>
                  <a:srgbClr val="C00000"/>
                </a:solidFill>
              </a:rPr>
              <a:t>Design</a:t>
            </a:r>
          </a:p>
          <a:p>
            <a:pPr marL="0" indent="0" algn="l">
              <a:buNone/>
            </a:pPr>
            <a:r>
              <a:rPr lang="en-US" dirty="0" smtClean="0">
                <a:solidFill>
                  <a:srgbClr val="C00000"/>
                </a:solidFill>
              </a:rPr>
              <a:t>2- </a:t>
            </a:r>
            <a:r>
              <a:rPr lang="en-US" dirty="0">
                <a:solidFill>
                  <a:srgbClr val="C00000"/>
                </a:solidFill>
              </a:rPr>
              <a:t>Environmental </a:t>
            </a:r>
            <a:r>
              <a:rPr lang="en-US" dirty="0" smtClean="0">
                <a:solidFill>
                  <a:srgbClr val="C00000"/>
                </a:solidFill>
              </a:rPr>
              <a:t>Design</a:t>
            </a:r>
          </a:p>
          <a:p>
            <a:pPr marL="0" indent="0" algn="l">
              <a:buNone/>
            </a:pPr>
            <a:r>
              <a:rPr lang="en-US" dirty="0" smtClean="0">
                <a:solidFill>
                  <a:srgbClr val="C00000"/>
                </a:solidFill>
              </a:rPr>
              <a:t>3-</a:t>
            </a:r>
            <a:r>
              <a:rPr lang="en-US" dirty="0">
                <a:solidFill>
                  <a:srgbClr val="C00000"/>
                </a:solidFill>
              </a:rPr>
              <a:t>Structural </a:t>
            </a:r>
            <a:r>
              <a:rPr lang="en-US" dirty="0" smtClean="0">
                <a:solidFill>
                  <a:srgbClr val="C00000"/>
                </a:solidFill>
              </a:rPr>
              <a:t>design</a:t>
            </a:r>
          </a:p>
          <a:p>
            <a:pPr marL="0" indent="0" algn="l">
              <a:buNone/>
            </a:pPr>
            <a:r>
              <a:rPr lang="en-US" dirty="0" smtClean="0">
                <a:solidFill>
                  <a:srgbClr val="C00000"/>
                </a:solidFill>
              </a:rPr>
              <a:t>4-</a:t>
            </a:r>
            <a:r>
              <a:rPr lang="en-US" dirty="0">
                <a:solidFill>
                  <a:srgbClr val="C00000"/>
                </a:solidFill>
              </a:rPr>
              <a:t>Mechanical </a:t>
            </a:r>
            <a:r>
              <a:rPr lang="en-US" dirty="0" smtClean="0">
                <a:solidFill>
                  <a:srgbClr val="C00000"/>
                </a:solidFill>
              </a:rPr>
              <a:t>design</a:t>
            </a:r>
          </a:p>
          <a:p>
            <a:pPr marL="0" indent="0" algn="l">
              <a:buNone/>
            </a:pPr>
            <a:r>
              <a:rPr lang="en-US" dirty="0" smtClean="0">
                <a:solidFill>
                  <a:srgbClr val="C00000"/>
                </a:solidFill>
              </a:rPr>
              <a:t>5-</a:t>
            </a:r>
            <a:r>
              <a:rPr lang="en-US" dirty="0">
                <a:solidFill>
                  <a:srgbClr val="C00000"/>
                </a:solidFill>
              </a:rPr>
              <a:t>Electrical </a:t>
            </a:r>
            <a:r>
              <a:rPr lang="en-US" dirty="0" smtClean="0">
                <a:solidFill>
                  <a:srgbClr val="C00000"/>
                </a:solidFill>
              </a:rPr>
              <a:t>design</a:t>
            </a:r>
          </a:p>
          <a:p>
            <a:pPr marL="0" indent="0" algn="l">
              <a:buNone/>
            </a:pPr>
            <a:r>
              <a:rPr lang="en-US" dirty="0" smtClean="0">
                <a:solidFill>
                  <a:srgbClr val="C00000"/>
                </a:solidFill>
              </a:rPr>
              <a:t>6-</a:t>
            </a:r>
            <a:r>
              <a:rPr lang="en-US" dirty="0">
                <a:solidFill>
                  <a:srgbClr val="C00000"/>
                </a:solidFill>
              </a:rPr>
              <a:t>Safety &amp; Fire </a:t>
            </a:r>
            <a:r>
              <a:rPr lang="en-US" dirty="0" smtClean="0">
                <a:solidFill>
                  <a:srgbClr val="C00000"/>
                </a:solidFill>
              </a:rPr>
              <a:t>Design</a:t>
            </a:r>
          </a:p>
          <a:p>
            <a:pPr marL="0" indent="0" algn="l">
              <a:buNone/>
            </a:pPr>
            <a:r>
              <a:rPr lang="en-US" dirty="0" smtClean="0">
                <a:solidFill>
                  <a:srgbClr val="C00000"/>
                </a:solidFill>
              </a:rPr>
              <a:t>7-</a:t>
            </a:r>
            <a:r>
              <a:rPr lang="en-US" dirty="0">
                <a:solidFill>
                  <a:srgbClr val="C00000"/>
                </a:solidFill>
              </a:rPr>
              <a:t>Quantity Surveying &amp; Specifications</a:t>
            </a:r>
            <a:endParaRPr lang="ar-SA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83791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i="1" dirty="0">
                <a:solidFill>
                  <a:srgbClr val="C00000"/>
                </a:solidFill>
                <a:effectLst/>
              </a:rPr>
              <a:t>The Sun Path in Winter in January </a:t>
            </a:r>
            <a:endParaRPr lang="ar-SA" sz="3600" dirty="0">
              <a:solidFill>
                <a:srgbClr val="C00000"/>
              </a:solidFill>
            </a:endParaRPr>
          </a:p>
        </p:txBody>
      </p:sp>
      <p:pic>
        <p:nvPicPr>
          <p:cNvPr id="4" name="Picture 9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75656" y="1484784"/>
            <a:ext cx="7200800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61987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i="1" dirty="0">
                <a:solidFill>
                  <a:srgbClr val="C00000"/>
                </a:solidFill>
                <a:effectLst/>
              </a:rPr>
              <a:t>Daylight levels samples of selected areas in the building </a:t>
            </a:r>
            <a:endParaRPr lang="ar-SA" sz="3600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l">
              <a:buNone/>
            </a:pPr>
            <a:r>
              <a:rPr lang="en-US" b="1" i="1" dirty="0"/>
              <a:t>Hall in Ground Floor Daylight levels</a:t>
            </a:r>
            <a:endParaRPr lang="en-US" dirty="0"/>
          </a:p>
          <a:p>
            <a:pPr marL="82296" indent="0" algn="l">
              <a:buNone/>
            </a:pPr>
            <a:endParaRPr lang="ar-SA" dirty="0"/>
          </a:p>
        </p:txBody>
      </p:sp>
      <p:pic>
        <p:nvPicPr>
          <p:cNvPr id="4" name="Picture 8" descr="C:\Users\Microsoft\Desktop\Hall in Ground Floor Daylight levels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7820" y="2124074"/>
            <a:ext cx="7140644" cy="303311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10" descr="C:\Users\Microsoft\Desktop\Hall in Ground Floor Daylight levels111111.g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5301208"/>
            <a:ext cx="3798927" cy="12241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9440557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>
                <a:solidFill>
                  <a:srgbClr val="C00000"/>
                </a:solidFill>
                <a:effectLst/>
              </a:rPr>
              <a:t>Shop 9(cafeteria) Daylight levels</a:t>
            </a: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endParaRPr lang="ar-SA" dirty="0"/>
          </a:p>
        </p:txBody>
      </p:sp>
      <p:pic>
        <p:nvPicPr>
          <p:cNvPr id="4" name="Picture 11" descr="C:\Users\Microsoft\Desktop\Shop 9(cafteria) Daylight levels.gif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268761"/>
            <a:ext cx="7632848" cy="367240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12" descr="C:\Users\Microsoft\Desktop\Shop 9(cafteria) Daylight levels11111111.g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5085184"/>
            <a:ext cx="3509377" cy="10801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5448389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i="1" dirty="0">
                <a:solidFill>
                  <a:srgbClr val="C00000"/>
                </a:solidFill>
                <a:effectLst/>
              </a:rPr>
              <a:t>Staff Room office 6 daylight levels</a:t>
            </a:r>
            <a:r>
              <a:rPr lang="en-US" sz="3600" dirty="0">
                <a:solidFill>
                  <a:srgbClr val="C00000"/>
                </a:solidFill>
                <a:effectLst/>
              </a:rPr>
              <a:t/>
            </a:r>
            <a:br>
              <a:rPr lang="en-US" sz="3600" dirty="0">
                <a:solidFill>
                  <a:srgbClr val="C00000"/>
                </a:solidFill>
                <a:effectLst/>
              </a:rPr>
            </a:br>
            <a:endParaRPr lang="ar-SA" sz="3600" dirty="0">
              <a:solidFill>
                <a:srgbClr val="C00000"/>
              </a:solidFill>
            </a:endParaRPr>
          </a:p>
        </p:txBody>
      </p:sp>
      <p:pic>
        <p:nvPicPr>
          <p:cNvPr id="4" name="Picture 13" descr="C:\Users\Microsoft\Desktop\Staff Room office 6 daylight levels .gif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24744"/>
            <a:ext cx="7499350" cy="3981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14" descr="C:\Users\Microsoft\Desktop\Staff Room office 6 daylight levels111111 .g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5085184"/>
            <a:ext cx="3988167" cy="12961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67899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  <a:effectLst/>
              </a:rPr>
              <a:t>Shading</a:t>
            </a:r>
            <a:endParaRPr lang="ar-SA" b="1" dirty="0">
              <a:solidFill>
                <a:srgbClr val="C00000"/>
              </a:solidFill>
            </a:endParaRPr>
          </a:p>
        </p:txBody>
      </p:sp>
      <p:pic>
        <p:nvPicPr>
          <p:cNvPr id="6" name="Picture 6" descr="D:\Graduation Project 2\sdddd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31640" y="2492896"/>
            <a:ext cx="4201112" cy="3867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مربع نص 6"/>
          <p:cNvSpPr txBox="1"/>
          <p:nvPr/>
        </p:nvSpPr>
        <p:spPr>
          <a:xfrm>
            <a:off x="1259632" y="1484784"/>
            <a:ext cx="4032448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  <a:t>For south 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</a:rPr>
              <a:t>elevation</a:t>
            </a:r>
          </a:p>
          <a:p>
            <a:pPr algn="l" rtl="0"/>
            <a:r>
              <a:rPr lang="en-US" sz="2800" b="1" dirty="0"/>
              <a:t>Cantilever</a:t>
            </a:r>
            <a:endParaRPr lang="ar-SA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4932040" y="1500172"/>
            <a:ext cx="5220072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  <a:t>For East/West 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</a:rPr>
              <a:t>elevation</a:t>
            </a:r>
          </a:p>
          <a:p>
            <a:pPr algn="l"/>
            <a:r>
              <a:rPr lang="en-US" sz="2800" b="1" dirty="0"/>
              <a:t>Vertical shutter</a:t>
            </a:r>
            <a:r>
              <a:rPr lang="en-US" sz="2800" dirty="0"/>
              <a:t> </a:t>
            </a:r>
            <a:endParaRPr lang="ar-SA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489179"/>
            <a:ext cx="2736304" cy="4169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2245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Structural Design 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l" rtl="0">
              <a:buNone/>
            </a:pPr>
            <a:r>
              <a:rPr lang="en-US" dirty="0" smtClean="0">
                <a:solidFill>
                  <a:srgbClr val="C00000"/>
                </a:solidFill>
              </a:rPr>
              <a:t>The design codes used in the design process in our project :</a:t>
            </a:r>
          </a:p>
          <a:p>
            <a:pPr marL="82296" indent="0" algn="l" rtl="0">
              <a:buNone/>
            </a:pPr>
            <a:endParaRPr lang="en-US" dirty="0">
              <a:solidFill>
                <a:srgbClr val="C00000"/>
              </a:solidFill>
            </a:endParaRPr>
          </a:p>
          <a:p>
            <a:pPr marL="82296" indent="0" algn="ctr" rtl="0">
              <a:buNone/>
            </a:pPr>
            <a:endParaRPr lang="en-US" dirty="0" smtClean="0">
              <a:solidFill>
                <a:srgbClr val="C00000"/>
              </a:solidFill>
            </a:endParaRPr>
          </a:p>
          <a:p>
            <a:pPr marL="82296" indent="0" algn="ctr" rtl="0">
              <a:buNone/>
            </a:pPr>
            <a:r>
              <a:rPr lang="en-US" sz="2600" dirty="0" smtClean="0"/>
              <a:t>American Concrete Institute ACI318-09</a:t>
            </a:r>
          </a:p>
          <a:p>
            <a:pPr marL="82296" indent="0" algn="ctr" rtl="0">
              <a:buNone/>
            </a:pPr>
            <a:r>
              <a:rPr lang="en-US" sz="2600" dirty="0" smtClean="0"/>
              <a:t>The seismic design code UBC97</a:t>
            </a:r>
          </a:p>
          <a:p>
            <a:pPr marL="82296" indent="0" algn="l" rtl="0">
              <a:buNone/>
            </a:pPr>
            <a:endParaRPr lang="en-US" dirty="0">
              <a:solidFill>
                <a:srgbClr val="C00000"/>
              </a:solidFill>
            </a:endParaRPr>
          </a:p>
          <a:p>
            <a:pPr marL="82296" indent="0" algn="l" rtl="0">
              <a:buNone/>
            </a:pPr>
            <a:endParaRPr lang="en-US" sz="2600" dirty="0" smtClean="0">
              <a:solidFill>
                <a:srgbClr val="C00000"/>
              </a:solidFill>
            </a:endParaRPr>
          </a:p>
          <a:p>
            <a:pPr marL="82296" indent="0" algn="l" rtl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7600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>
                <a:solidFill>
                  <a:srgbClr val="C00000"/>
                </a:solidFill>
              </a:rPr>
              <a:t>Loads and Specifications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005536"/>
          </a:xfrm>
        </p:spPr>
        <p:txBody>
          <a:bodyPr/>
          <a:lstStyle/>
          <a:p>
            <a:pPr algn="l" rtl="0"/>
            <a:r>
              <a:rPr lang="en-US" sz="2600" dirty="0" smtClean="0">
                <a:solidFill>
                  <a:srgbClr val="C00000"/>
                </a:solidFill>
              </a:rPr>
              <a:t>Live Load : </a:t>
            </a:r>
          </a:p>
          <a:p>
            <a:pPr marL="82296" indent="0" algn="l" rtl="0">
              <a:buNone/>
            </a:pPr>
            <a:r>
              <a:rPr lang="en-US" sz="2200" dirty="0" smtClean="0"/>
              <a:t>In Mall 0.5ton/m2 (500kg/m2)</a:t>
            </a:r>
          </a:p>
          <a:p>
            <a:pPr marL="82296" indent="0" algn="l" rtl="0">
              <a:buNone/>
            </a:pPr>
            <a:r>
              <a:rPr lang="en-US" sz="2200" dirty="0" smtClean="0"/>
              <a:t>In Residential and Offices 0.3ton/m2 (300kg/m2)</a:t>
            </a:r>
          </a:p>
          <a:p>
            <a:pPr algn="l" rtl="0"/>
            <a:r>
              <a:rPr lang="en-US" sz="2600" dirty="0" smtClean="0">
                <a:solidFill>
                  <a:srgbClr val="C00000"/>
                </a:solidFill>
              </a:rPr>
              <a:t>Super Imposed Dead Load : </a:t>
            </a:r>
          </a:p>
          <a:p>
            <a:pPr marL="82296" indent="0" algn="l" rtl="0">
              <a:buNone/>
            </a:pPr>
            <a:r>
              <a:rPr lang="en-US" sz="2200" dirty="0" smtClean="0"/>
              <a:t>0.35ton/m2 (350kg/m2)</a:t>
            </a:r>
          </a:p>
          <a:p>
            <a:pPr algn="l" rtl="0"/>
            <a:r>
              <a:rPr lang="en-US" sz="2600" dirty="0" err="1" smtClean="0">
                <a:solidFill>
                  <a:srgbClr val="C00000"/>
                </a:solidFill>
              </a:rPr>
              <a:t>ƒ`c</a:t>
            </a:r>
            <a:r>
              <a:rPr lang="en-US" sz="2600" dirty="0" smtClean="0">
                <a:solidFill>
                  <a:srgbClr val="C00000"/>
                </a:solidFill>
              </a:rPr>
              <a:t> :</a:t>
            </a:r>
          </a:p>
          <a:p>
            <a:pPr marL="82296" indent="0" algn="l" rtl="0">
              <a:buNone/>
            </a:pPr>
            <a:r>
              <a:rPr lang="en-US" sz="2200" dirty="0" smtClean="0"/>
              <a:t>B350 </a:t>
            </a:r>
            <a:r>
              <a:rPr lang="en-US" sz="2200" dirty="0"/>
              <a:t>for slabs, beams and footings (</a:t>
            </a:r>
            <a:r>
              <a:rPr lang="en-US" sz="2200" dirty="0" err="1"/>
              <a:t>ƒ`c</a:t>
            </a:r>
            <a:r>
              <a:rPr lang="en-US" sz="2200" dirty="0"/>
              <a:t> = 280 kg/cm²)</a:t>
            </a:r>
          </a:p>
          <a:p>
            <a:pPr marL="82296" indent="0" algn="l" rtl="0">
              <a:buNone/>
            </a:pPr>
            <a:r>
              <a:rPr lang="en-US" sz="2200" dirty="0" smtClean="0"/>
              <a:t>B400 </a:t>
            </a:r>
            <a:r>
              <a:rPr lang="en-US" sz="2200" dirty="0"/>
              <a:t>for columns (</a:t>
            </a:r>
            <a:r>
              <a:rPr lang="en-US" sz="2200" dirty="0" err="1"/>
              <a:t>ƒ`c</a:t>
            </a:r>
            <a:r>
              <a:rPr lang="en-US" sz="2200" dirty="0"/>
              <a:t> = 300 kg/cm²</a:t>
            </a:r>
            <a:r>
              <a:rPr lang="en-US" sz="2200" dirty="0" smtClean="0"/>
              <a:t>)</a:t>
            </a:r>
          </a:p>
          <a:p>
            <a:pPr lvl="0" algn="l" rtl="0"/>
            <a:r>
              <a:rPr lang="en-US" sz="2600" dirty="0" err="1" smtClean="0">
                <a:solidFill>
                  <a:srgbClr val="C00000"/>
                </a:solidFill>
              </a:rPr>
              <a:t>fy</a:t>
            </a:r>
            <a:r>
              <a:rPr lang="en-US" sz="2600" dirty="0" smtClean="0">
                <a:solidFill>
                  <a:srgbClr val="C00000"/>
                </a:solidFill>
              </a:rPr>
              <a:t> : </a:t>
            </a:r>
          </a:p>
          <a:p>
            <a:pPr marL="82296" lvl="0" indent="0" algn="l" rtl="0">
              <a:buNone/>
            </a:pPr>
            <a:r>
              <a:rPr lang="en-US" sz="2200" dirty="0" smtClean="0"/>
              <a:t>4200kg</a:t>
            </a:r>
            <a:r>
              <a:rPr lang="en-US" sz="2200" dirty="0"/>
              <a:t>\ </a:t>
            </a:r>
            <a:r>
              <a:rPr lang="en-US" sz="2200" dirty="0" smtClean="0"/>
              <a:t>cm²</a:t>
            </a:r>
            <a:endParaRPr lang="en-US" sz="2200" dirty="0"/>
          </a:p>
          <a:p>
            <a:pPr algn="l" rtl="0"/>
            <a:r>
              <a:rPr lang="en-US" sz="2600" dirty="0" smtClean="0">
                <a:solidFill>
                  <a:srgbClr val="C00000"/>
                </a:solidFill>
              </a:rPr>
              <a:t>Bearing Capacity (BC) : </a:t>
            </a:r>
            <a:r>
              <a:rPr lang="en-US" sz="2200" dirty="0" smtClean="0"/>
              <a:t>35ton/m2</a:t>
            </a:r>
          </a:p>
        </p:txBody>
      </p:sp>
    </p:spTree>
    <p:extLst>
      <p:ext uri="{BB962C8B-B14F-4D97-AF65-F5344CB8AC3E}">
        <p14:creationId xmlns:p14="http://schemas.microsoft.com/office/powerpoint/2010/main" val="3724785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Center of Columns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84784"/>
            <a:ext cx="7984232" cy="5373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66599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b="1" dirty="0" smtClean="0">
                <a:solidFill>
                  <a:srgbClr val="C00000"/>
                </a:solidFill>
              </a:rPr>
              <a:t>Columns and Reinforcement Details</a:t>
            </a:r>
            <a:endParaRPr lang="ar-SA" sz="30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6651859"/>
              </p:ext>
            </p:extLst>
          </p:nvPr>
        </p:nvGraphicFramePr>
        <p:xfrm>
          <a:off x="3563888" y="4509120"/>
          <a:ext cx="5256585" cy="1830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34353"/>
                <a:gridCol w="1208944"/>
                <a:gridCol w="1329979"/>
                <a:gridCol w="1583309"/>
              </a:tblGrid>
              <a:tr h="2287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Col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h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As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287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G1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8Ф14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287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8Ф14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287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G3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8Ф16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287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8Ф14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287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G5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8Ф14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287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G6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8Ф16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287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G7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8Ф14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196752"/>
            <a:ext cx="3024336" cy="3308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644008" y="3687996"/>
            <a:ext cx="3096344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Steel bars for each group 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7300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b="1" dirty="0" smtClean="0">
                <a:solidFill>
                  <a:srgbClr val="C00000"/>
                </a:solidFill>
              </a:rPr>
              <a:t>Slabs and Beams</a:t>
            </a:r>
            <a:endParaRPr lang="ar-SA" sz="3000" b="1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1447800"/>
            <a:ext cx="4720568" cy="901080"/>
          </a:xfrm>
        </p:spPr>
        <p:txBody>
          <a:bodyPr>
            <a:normAutofit/>
          </a:bodyPr>
          <a:lstStyle/>
          <a:p>
            <a:pPr algn="l" rtl="0"/>
            <a:r>
              <a:rPr lang="en-US" sz="2600" dirty="0" smtClean="0"/>
              <a:t>Basement Slab </a:t>
            </a:r>
            <a:endParaRPr lang="ar-SA" sz="2600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988753"/>
            <a:ext cx="7848872" cy="4752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2923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" name="Picture 8" descr="C:\Users\Public\twist\99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180528" y="-99392"/>
            <a:ext cx="10945216" cy="6957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189956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b="1" dirty="0">
                <a:solidFill>
                  <a:srgbClr val="C00000"/>
                </a:solidFill>
              </a:rPr>
              <a:t>Slabs and Beams</a:t>
            </a:r>
            <a:endParaRPr lang="ar-SA" sz="3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1447800"/>
            <a:ext cx="4432536" cy="685056"/>
          </a:xfrm>
        </p:spPr>
        <p:txBody>
          <a:bodyPr/>
          <a:lstStyle/>
          <a:p>
            <a:pPr algn="l" rtl="0"/>
            <a:r>
              <a:rPr lang="en-US" sz="2600" dirty="0" smtClean="0"/>
              <a:t>Ground and First Floor Slab</a:t>
            </a:r>
            <a:endParaRPr lang="ar-SA" sz="2600" dirty="0"/>
          </a:p>
          <a:p>
            <a:pPr algn="l" rtl="0"/>
            <a:endParaRPr lang="ar-SA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1653" y="2060848"/>
            <a:ext cx="7982347" cy="4797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9497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b="1" dirty="0">
                <a:solidFill>
                  <a:srgbClr val="C00000"/>
                </a:solidFill>
              </a:rPr>
              <a:t>Slabs and Beams</a:t>
            </a:r>
            <a:endParaRPr lang="ar-SA" sz="3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1447800"/>
            <a:ext cx="4360528" cy="829072"/>
          </a:xfrm>
        </p:spPr>
        <p:txBody>
          <a:bodyPr>
            <a:normAutofit/>
          </a:bodyPr>
          <a:lstStyle/>
          <a:p>
            <a:pPr algn="l" rtl="0"/>
            <a:r>
              <a:rPr lang="en-US" sz="2600" dirty="0" smtClean="0"/>
              <a:t>Second Floor Slab</a:t>
            </a:r>
            <a:endParaRPr lang="ar-SA" sz="2600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190750"/>
            <a:ext cx="7560840" cy="466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716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b="1" dirty="0">
                <a:solidFill>
                  <a:srgbClr val="C00000"/>
                </a:solidFill>
              </a:rPr>
              <a:t>Slabs and Beams</a:t>
            </a:r>
            <a:endParaRPr lang="ar-SA" sz="3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1447800"/>
            <a:ext cx="5080608" cy="757064"/>
          </a:xfrm>
        </p:spPr>
        <p:txBody>
          <a:bodyPr>
            <a:normAutofit/>
          </a:bodyPr>
          <a:lstStyle/>
          <a:p>
            <a:pPr algn="l" rtl="0"/>
            <a:r>
              <a:rPr lang="en-US" sz="2600" dirty="0" smtClean="0"/>
              <a:t>Third and Forth Floor Slab</a:t>
            </a:r>
            <a:endParaRPr lang="ar-SA" sz="2600" dirty="0"/>
          </a:p>
          <a:p>
            <a:endParaRPr lang="ar-SA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060848"/>
            <a:ext cx="8086452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3537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b="1" dirty="0" smtClean="0">
                <a:solidFill>
                  <a:srgbClr val="C00000"/>
                </a:solidFill>
              </a:rPr>
              <a:t>Section Through Ribs</a:t>
            </a:r>
            <a:endParaRPr lang="ar-SA" sz="3000" b="1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484784"/>
            <a:ext cx="7560840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5576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b="1" dirty="0" smtClean="0">
                <a:solidFill>
                  <a:srgbClr val="C00000"/>
                </a:solidFill>
              </a:rPr>
              <a:t>Slabs</a:t>
            </a:r>
            <a:endParaRPr lang="ar-SA" sz="3000" b="1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71600" y="1416817"/>
            <a:ext cx="2304256" cy="4800600"/>
          </a:xfrm>
        </p:spPr>
        <p:txBody>
          <a:bodyPr>
            <a:normAutofit/>
          </a:bodyPr>
          <a:lstStyle/>
          <a:p>
            <a:pPr marL="82296" indent="0" algn="l" rtl="0">
              <a:buNone/>
            </a:pPr>
            <a:r>
              <a:rPr lang="en-US" sz="2600" dirty="0" smtClean="0"/>
              <a:t>Reinforcement Details for Basement Slab</a:t>
            </a:r>
            <a:endParaRPr lang="ar-SA" sz="26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849411"/>
            <a:ext cx="5832648" cy="596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10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b="1" dirty="0">
                <a:solidFill>
                  <a:srgbClr val="C00000"/>
                </a:solidFill>
              </a:rPr>
              <a:t>Slabs</a:t>
            </a:r>
            <a:endParaRPr lang="ar-SA" sz="3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43608" y="1470968"/>
            <a:ext cx="2304256" cy="4800600"/>
          </a:xfrm>
        </p:spPr>
        <p:txBody>
          <a:bodyPr>
            <a:normAutofit/>
          </a:bodyPr>
          <a:lstStyle/>
          <a:p>
            <a:pPr marL="82296" indent="0" algn="l" rtl="0">
              <a:buNone/>
            </a:pPr>
            <a:r>
              <a:rPr lang="en-US" sz="2600" dirty="0"/>
              <a:t>Reinforcement Details for </a:t>
            </a:r>
            <a:r>
              <a:rPr lang="en-US" sz="2600" dirty="0" smtClean="0"/>
              <a:t>Ground and First Floor </a:t>
            </a:r>
            <a:r>
              <a:rPr lang="en-US" sz="2600" dirty="0"/>
              <a:t>Slab</a:t>
            </a:r>
            <a:endParaRPr lang="ar-SA" sz="26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052736"/>
            <a:ext cx="5760640" cy="5616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0230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b="1" dirty="0">
                <a:solidFill>
                  <a:srgbClr val="C00000"/>
                </a:solidFill>
              </a:rPr>
              <a:t>Slabs</a:t>
            </a:r>
            <a:endParaRPr lang="ar-SA" sz="3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43608" y="1416250"/>
            <a:ext cx="2304256" cy="4907632"/>
          </a:xfrm>
        </p:spPr>
        <p:txBody>
          <a:bodyPr>
            <a:normAutofit/>
          </a:bodyPr>
          <a:lstStyle/>
          <a:p>
            <a:pPr marL="82296" indent="0" algn="l" rtl="0">
              <a:buNone/>
            </a:pPr>
            <a:r>
              <a:rPr lang="en-US" sz="2600" dirty="0"/>
              <a:t>Reinforcement Details for </a:t>
            </a:r>
            <a:r>
              <a:rPr lang="en-US" sz="2600" dirty="0" smtClean="0"/>
              <a:t>Second, Third and forth floor Slab</a:t>
            </a:r>
            <a:endParaRPr lang="ar-SA" sz="26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196751"/>
            <a:ext cx="5868144" cy="5481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7611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b="1" dirty="0" smtClean="0">
                <a:solidFill>
                  <a:srgbClr val="C00000"/>
                </a:solidFill>
              </a:rPr>
              <a:t>Beams</a:t>
            </a:r>
            <a:endParaRPr lang="ar-SA" sz="3000" b="1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349204" y="1196752"/>
            <a:ext cx="6895204" cy="864096"/>
          </a:xfrm>
        </p:spPr>
        <p:txBody>
          <a:bodyPr>
            <a:normAutofit/>
          </a:bodyPr>
          <a:lstStyle/>
          <a:p>
            <a:pPr algn="l" rtl="0"/>
            <a:r>
              <a:rPr lang="en-US" sz="2600" dirty="0" smtClean="0"/>
              <a:t>Long Section in Beam 1 in Basement Slab</a:t>
            </a:r>
            <a:endParaRPr lang="ar-SA" sz="26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512" y="1700808"/>
            <a:ext cx="8109272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0629907"/>
              </p:ext>
            </p:extLst>
          </p:nvPr>
        </p:nvGraphicFramePr>
        <p:xfrm>
          <a:off x="1068512" y="4797152"/>
          <a:ext cx="7967984" cy="18928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76466"/>
                <a:gridCol w="2555027"/>
                <a:gridCol w="3036491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Beam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Top reinforcement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Bottom reinforcement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b1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6Ø14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6Ø14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6Ø14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6Ø14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b3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6Ø14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6Ø14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6Ø14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6Ø14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822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b5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6Ø14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6Ø14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b6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6Ø14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6Ø14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b7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6Ø14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6Ø14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b8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6Ø14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6Ø14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6375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b="1" dirty="0">
                <a:solidFill>
                  <a:srgbClr val="C00000"/>
                </a:solidFill>
              </a:rPr>
              <a:t>Beams</a:t>
            </a:r>
            <a:endParaRPr lang="ar-SA" sz="3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1447800"/>
            <a:ext cx="3928480" cy="685056"/>
          </a:xfrm>
        </p:spPr>
        <p:txBody>
          <a:bodyPr>
            <a:normAutofit/>
          </a:bodyPr>
          <a:lstStyle/>
          <a:p>
            <a:pPr marL="82296" indent="0" algn="l" rtl="0">
              <a:buNone/>
            </a:pPr>
            <a:r>
              <a:rPr lang="en-US" sz="2000" dirty="0" smtClean="0"/>
              <a:t>Cross </a:t>
            </a:r>
            <a:r>
              <a:rPr lang="en-US" sz="2000" dirty="0"/>
              <a:t>Section </a:t>
            </a:r>
            <a:r>
              <a:rPr lang="en-US" sz="2000" dirty="0" smtClean="0"/>
              <a:t>1 in </a:t>
            </a:r>
            <a:r>
              <a:rPr lang="en-US" sz="2000" dirty="0"/>
              <a:t>Beam 1 </a:t>
            </a:r>
            <a:endParaRPr lang="ar-SA" sz="20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7744" y="1988840"/>
            <a:ext cx="3537692" cy="3079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مربع نص 4"/>
          <p:cNvSpPr txBox="1"/>
          <p:nvPr/>
        </p:nvSpPr>
        <p:spPr>
          <a:xfrm>
            <a:off x="5513164" y="1453196"/>
            <a:ext cx="3167732" cy="67710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/>
              <a:t>Cross Section </a:t>
            </a:r>
            <a:r>
              <a:rPr lang="en-US" sz="2000" dirty="0" smtClean="0"/>
              <a:t>2 </a:t>
            </a:r>
            <a:r>
              <a:rPr lang="en-US" sz="2000" dirty="0"/>
              <a:t>in Beam 1 </a:t>
            </a:r>
            <a:endParaRPr lang="ar-SA" sz="2000" dirty="0"/>
          </a:p>
          <a:p>
            <a:endParaRPr lang="ar-SA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063229"/>
            <a:ext cx="3377649" cy="3009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8099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b="1" dirty="0" smtClean="0">
                <a:solidFill>
                  <a:srgbClr val="C00000"/>
                </a:solidFill>
              </a:rPr>
              <a:t>Footings and Tie Beams</a:t>
            </a:r>
            <a:endParaRPr lang="ar-SA" sz="3000" b="1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12776"/>
            <a:ext cx="7895888" cy="511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5985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4" descr="C:\Users\Public\twist\2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0933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1337740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b="1" dirty="0" smtClean="0">
                <a:solidFill>
                  <a:srgbClr val="C00000"/>
                </a:solidFill>
              </a:rPr>
              <a:t>Footings</a:t>
            </a:r>
            <a:endParaRPr lang="ar-SA" sz="3000" b="1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1447800"/>
            <a:ext cx="2920368" cy="685056"/>
          </a:xfrm>
        </p:spPr>
        <p:txBody>
          <a:bodyPr>
            <a:normAutofit/>
          </a:bodyPr>
          <a:lstStyle/>
          <a:p>
            <a:pPr algn="l" rtl="0"/>
            <a:r>
              <a:rPr lang="en-US" sz="2600" dirty="0" smtClean="0"/>
              <a:t>Single Footing</a:t>
            </a:r>
            <a:endParaRPr lang="ar-SA" sz="26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132856"/>
            <a:ext cx="7920880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9660132"/>
              </p:ext>
            </p:extLst>
          </p:nvPr>
        </p:nvGraphicFramePr>
        <p:xfrm>
          <a:off x="1115614" y="5085185"/>
          <a:ext cx="7920884" cy="16561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93563"/>
                <a:gridCol w="1373316"/>
                <a:gridCol w="1293563"/>
                <a:gridCol w="1373316"/>
                <a:gridCol w="1293563"/>
                <a:gridCol w="1293563"/>
              </a:tblGrid>
              <a:tr h="2783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Footing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length(m)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width(m)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height(m)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As L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As W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783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F1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1.7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1.7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9Ф16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7Ф16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783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0.5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11Ф16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10Ф16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783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F3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2.5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0.55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12Ф18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10Ф18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646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7Ф14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7Ф14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783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F5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0.5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15Ф18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14Ф18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729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b="1" dirty="0">
                <a:solidFill>
                  <a:srgbClr val="C00000"/>
                </a:solidFill>
              </a:rPr>
              <a:t>Footings</a:t>
            </a:r>
            <a:endParaRPr lang="ar-SA" sz="3000" b="1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1447800"/>
            <a:ext cx="4432536" cy="1261120"/>
          </a:xfrm>
        </p:spPr>
        <p:txBody>
          <a:bodyPr/>
          <a:lstStyle/>
          <a:p>
            <a:pPr algn="l" rtl="0"/>
            <a:r>
              <a:rPr lang="en-US" sz="2600" dirty="0" smtClean="0"/>
              <a:t>Combined </a:t>
            </a:r>
            <a:r>
              <a:rPr lang="en-US" sz="2600" dirty="0"/>
              <a:t>Footing</a:t>
            </a:r>
            <a:endParaRPr lang="ar-SA" sz="2600" dirty="0"/>
          </a:p>
          <a:p>
            <a:pPr marL="82296" indent="0" algn="l" rtl="0">
              <a:buNone/>
            </a:pPr>
            <a:endParaRPr lang="ar-SA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8607" y="2132856"/>
            <a:ext cx="7723055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1951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b="1" dirty="0" smtClean="0">
                <a:solidFill>
                  <a:srgbClr val="C00000"/>
                </a:solidFill>
              </a:rPr>
              <a:t>Stairs </a:t>
            </a:r>
            <a:endParaRPr lang="ar-SA" sz="3000" b="1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1447800"/>
            <a:ext cx="7168840" cy="1117104"/>
          </a:xfrm>
        </p:spPr>
        <p:txBody>
          <a:bodyPr>
            <a:normAutofit/>
          </a:bodyPr>
          <a:lstStyle/>
          <a:p>
            <a:pPr algn="l" rtl="0"/>
            <a:r>
              <a:rPr lang="en-US" sz="2600" dirty="0" smtClean="0"/>
              <a:t>Reinforcement Details for Stairs</a:t>
            </a:r>
            <a:endParaRPr lang="ar-SA" sz="2600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3012" y="2564904"/>
            <a:ext cx="7115175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926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b="1" dirty="0" smtClean="0">
                <a:solidFill>
                  <a:srgbClr val="C00000"/>
                </a:solidFill>
              </a:rPr>
              <a:t>Joints Reinforcement Details </a:t>
            </a:r>
            <a:endParaRPr lang="ar-SA" sz="3000" b="1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64472"/>
            <a:ext cx="8028384" cy="5633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983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b="1" dirty="0">
                <a:solidFill>
                  <a:srgbClr val="C00000"/>
                </a:solidFill>
              </a:rPr>
              <a:t>Seismic </a:t>
            </a:r>
            <a:r>
              <a:rPr lang="en-US" sz="3000" b="1" dirty="0" smtClean="0">
                <a:solidFill>
                  <a:srgbClr val="C00000"/>
                </a:solidFill>
              </a:rPr>
              <a:t>Design</a:t>
            </a:r>
            <a:endParaRPr lang="ar-SA" sz="3000" b="1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1447800"/>
            <a:ext cx="4936592" cy="1117104"/>
          </a:xfrm>
        </p:spPr>
        <p:txBody>
          <a:bodyPr>
            <a:normAutofit/>
          </a:bodyPr>
          <a:lstStyle/>
          <a:p>
            <a:pPr algn="l" rtl="0"/>
            <a:r>
              <a:rPr lang="en-US" sz="2600" dirty="0" smtClean="0"/>
              <a:t>Seismic Separation</a:t>
            </a:r>
            <a:endParaRPr lang="ar-SA" sz="2600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132856"/>
            <a:ext cx="6192688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2612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b="1" dirty="0">
                <a:solidFill>
                  <a:srgbClr val="C00000"/>
                </a:solidFill>
              </a:rPr>
              <a:t>Seismic Design</a:t>
            </a:r>
            <a:endParaRPr lang="ar-SA" sz="3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600" dirty="0" smtClean="0"/>
              <a:t>The Seismic Checks using Sap2000 :</a:t>
            </a:r>
          </a:p>
          <a:p>
            <a:pPr marL="82296" indent="0" algn="l" rtl="0">
              <a:buNone/>
            </a:pPr>
            <a:endParaRPr lang="en-US" sz="2600" dirty="0"/>
          </a:p>
          <a:p>
            <a:pPr marL="82296" indent="0" algn="l" rtl="0">
              <a:buNone/>
            </a:pPr>
            <a:r>
              <a:rPr lang="en-US" sz="2200" dirty="0" smtClean="0"/>
              <a:t>1- Compatibility Check </a:t>
            </a:r>
          </a:p>
          <a:p>
            <a:pPr marL="82296" indent="0" algn="l" rtl="0">
              <a:buNone/>
            </a:pPr>
            <a:endParaRPr lang="en-US" sz="2200" dirty="0" smtClean="0"/>
          </a:p>
          <a:p>
            <a:pPr marL="82296" indent="0" algn="l" rtl="0">
              <a:buNone/>
            </a:pPr>
            <a:r>
              <a:rPr lang="en-US" sz="2200" dirty="0" smtClean="0"/>
              <a:t>2- Equilibrium Check </a:t>
            </a:r>
          </a:p>
          <a:p>
            <a:pPr marL="82296" indent="0" algn="l" rtl="0">
              <a:buNone/>
            </a:pPr>
            <a:endParaRPr lang="en-US" sz="2200" dirty="0"/>
          </a:p>
          <a:p>
            <a:pPr marL="82296" indent="0" algn="l" rtl="0">
              <a:buNone/>
            </a:pPr>
            <a:r>
              <a:rPr lang="en-US" sz="2200" dirty="0" smtClean="0"/>
              <a:t>3- Check for </a:t>
            </a:r>
            <a:r>
              <a:rPr lang="en-US" sz="2200" dirty="0"/>
              <a:t>I</a:t>
            </a:r>
            <a:r>
              <a:rPr lang="en-US" sz="2200" dirty="0" smtClean="0"/>
              <a:t>nternal Forces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4258886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b="1" dirty="0" smtClean="0">
                <a:solidFill>
                  <a:srgbClr val="C00000"/>
                </a:solidFill>
              </a:rPr>
              <a:t>Mechanical Design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1556792"/>
            <a:ext cx="5080608" cy="4824536"/>
          </a:xfrm>
        </p:spPr>
        <p:txBody>
          <a:bodyPr>
            <a:normAutofit/>
          </a:bodyPr>
          <a:lstStyle/>
          <a:p>
            <a:pPr algn="l" rtl="0"/>
            <a:r>
              <a:rPr lang="en-US" sz="2800" dirty="0" smtClean="0">
                <a:solidFill>
                  <a:srgbClr val="C00000"/>
                </a:solidFill>
              </a:rPr>
              <a:t>The Mechanical Design Consists of four stages</a:t>
            </a:r>
          </a:p>
          <a:p>
            <a:pPr marL="82296" indent="0" algn="l" rtl="0">
              <a:buNone/>
            </a:pPr>
            <a:endParaRPr lang="en-US" sz="2800" dirty="0" smtClean="0">
              <a:solidFill>
                <a:srgbClr val="C00000"/>
              </a:solidFill>
            </a:endParaRPr>
          </a:p>
          <a:p>
            <a:pPr marL="82296" indent="0" algn="l" rtl="0">
              <a:buNone/>
            </a:pPr>
            <a:r>
              <a:rPr lang="en-US" sz="2800" dirty="0" smtClean="0">
                <a:solidFill>
                  <a:srgbClr val="C00000"/>
                </a:solidFill>
              </a:rPr>
              <a:t>1-Drainage </a:t>
            </a:r>
          </a:p>
          <a:p>
            <a:pPr marL="82296" indent="0" algn="l" rtl="0">
              <a:buNone/>
            </a:pPr>
            <a:r>
              <a:rPr lang="en-US" sz="2800" dirty="0" smtClean="0">
                <a:solidFill>
                  <a:srgbClr val="C00000"/>
                </a:solidFill>
              </a:rPr>
              <a:t>2-Water Supply </a:t>
            </a:r>
          </a:p>
          <a:p>
            <a:pPr marL="82296" indent="0" algn="l" rtl="0">
              <a:buNone/>
            </a:pPr>
            <a:r>
              <a:rPr lang="en-US" sz="2800" dirty="0" smtClean="0">
                <a:solidFill>
                  <a:srgbClr val="C00000"/>
                </a:solidFill>
              </a:rPr>
              <a:t>3-HVAC</a:t>
            </a:r>
          </a:p>
          <a:p>
            <a:pPr marL="82296" indent="0" algn="l" rtl="0">
              <a:buNone/>
            </a:pPr>
            <a:r>
              <a:rPr lang="en-US" sz="2800" dirty="0" smtClean="0">
                <a:solidFill>
                  <a:srgbClr val="C00000"/>
                </a:solidFill>
              </a:rPr>
              <a:t>4-Elevators</a:t>
            </a:r>
            <a:endParaRPr lang="ar-SA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5321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b="1" dirty="0" smtClean="0">
                <a:solidFill>
                  <a:srgbClr val="C00000"/>
                </a:solidFill>
              </a:rPr>
              <a:t>Drainage </a:t>
            </a:r>
            <a:endParaRPr lang="ar-SA" sz="3000" b="1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5661248"/>
            <a:ext cx="7498080" cy="587152"/>
          </a:xfrm>
        </p:spPr>
        <p:txBody>
          <a:bodyPr>
            <a:normAutofit/>
          </a:bodyPr>
          <a:lstStyle/>
          <a:p>
            <a:pPr algn="l" rtl="0"/>
            <a:r>
              <a:rPr lang="en-US" sz="2600" dirty="0" smtClean="0"/>
              <a:t>The Drainage system for third floor</a:t>
            </a:r>
            <a:endParaRPr lang="ar-SA" sz="2600" dirty="0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988840"/>
            <a:ext cx="3024336" cy="2797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9423" y="836712"/>
            <a:ext cx="4518662" cy="4423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3773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b="1" dirty="0">
                <a:solidFill>
                  <a:srgbClr val="C00000"/>
                </a:solidFill>
              </a:rPr>
              <a:t>Drainage </a:t>
            </a:r>
            <a:endParaRPr lang="ar-SA" sz="3000" dirty="0"/>
          </a:p>
        </p:txBody>
      </p:sp>
      <p:pic>
        <p:nvPicPr>
          <p:cNvPr id="24578" name="Picture 2" descr="C:\Users\Ashraf\Desktop\drainage tree (1)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9" y="1412776"/>
            <a:ext cx="8100392" cy="544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7220775"/>
              </p:ext>
            </p:extLst>
          </p:nvPr>
        </p:nvGraphicFramePr>
        <p:xfrm>
          <a:off x="1043608" y="2276872"/>
          <a:ext cx="2088232" cy="237626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43993"/>
                <a:gridCol w="1044239"/>
              </a:tblGrid>
              <a:tr h="7128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</a:rPr>
                        <a:t>Floors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</a:rPr>
                        <a:t>Number of  Drainage Fixture units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752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</a:rPr>
                        <a:t>Ground floor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</a:rPr>
                        <a:t>40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752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"/>
                        </a:spcAft>
                        <a:tabLst>
                          <a:tab pos="2568575" algn="r"/>
                        </a:tabLst>
                      </a:pPr>
                      <a:r>
                        <a:rPr lang="en-US" sz="1200">
                          <a:effectLst/>
                        </a:rPr>
                        <a:t>First floor	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</a:rPr>
                        <a:t>40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376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</a:rPr>
                        <a:t>Second floor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</a:rPr>
                        <a:t>63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376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</a:rPr>
                        <a:t>Third floor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</a:rPr>
                        <a:t>98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376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</a:rPr>
                        <a:t>Fourth floor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"/>
                        </a:spcAft>
                      </a:pPr>
                      <a:r>
                        <a:rPr lang="en-US" sz="1200" dirty="0">
                          <a:effectLst/>
                        </a:rPr>
                        <a:t>98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0952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3000" b="1" dirty="0" smtClean="0">
                <a:solidFill>
                  <a:srgbClr val="C00000"/>
                </a:solidFill>
              </a:rPr>
              <a:t>Water </a:t>
            </a:r>
            <a:r>
              <a:rPr lang="en-US" sz="3000" b="1" dirty="0">
                <a:solidFill>
                  <a:srgbClr val="C00000"/>
                </a:solidFill>
              </a:rPr>
              <a:t>Supply </a:t>
            </a:r>
            <a:r>
              <a:rPr lang="en-US" sz="3000" b="1" dirty="0" smtClean="0">
                <a:solidFill>
                  <a:srgbClr val="C00000"/>
                </a:solidFill>
              </a:rPr>
              <a:t/>
            </a:r>
            <a:br>
              <a:rPr lang="en-US" sz="3000" b="1" dirty="0" smtClean="0">
                <a:solidFill>
                  <a:srgbClr val="C00000"/>
                </a:solidFill>
              </a:rPr>
            </a:br>
            <a:endParaRPr lang="ar-SA" sz="30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15617" y="5301208"/>
            <a:ext cx="7858868" cy="1556792"/>
          </a:xfrm>
        </p:spPr>
        <p:txBody>
          <a:bodyPr>
            <a:normAutofit fontScale="92500" lnSpcReduction="10000"/>
          </a:bodyPr>
          <a:lstStyle/>
          <a:p>
            <a:pPr algn="l" rtl="0"/>
            <a:r>
              <a:rPr lang="en-US" sz="2400" b="1" dirty="0"/>
              <a:t>2'' for Water </a:t>
            </a:r>
            <a:r>
              <a:rPr lang="en-US" sz="2400" b="1" dirty="0" smtClean="0"/>
              <a:t>meter for each Apartment</a:t>
            </a:r>
            <a:endParaRPr lang="en-US" sz="2400" dirty="0"/>
          </a:p>
          <a:p>
            <a:pPr algn="l" rtl="0"/>
            <a:r>
              <a:rPr lang="en-US" sz="2400" b="1" dirty="0"/>
              <a:t>2.5forMain Vertical Pipe</a:t>
            </a:r>
            <a:endParaRPr lang="en-US" sz="2400" dirty="0"/>
          </a:p>
          <a:p>
            <a:pPr algn="l" rtl="0"/>
            <a:r>
              <a:rPr lang="en-US" sz="2400" b="1" dirty="0"/>
              <a:t>2'' for Horizontal </a:t>
            </a:r>
            <a:r>
              <a:rPr lang="en-US" sz="2400" b="1" dirty="0" smtClean="0"/>
              <a:t>Pipe</a:t>
            </a:r>
            <a:endParaRPr lang="en-US" sz="2400" dirty="0"/>
          </a:p>
          <a:p>
            <a:pPr algn="l" rtl="0"/>
            <a:r>
              <a:rPr lang="en-US" sz="2400" b="1" dirty="0"/>
              <a:t>3/4'' for </a:t>
            </a:r>
            <a:r>
              <a:rPr lang="en-US" sz="2400" b="1" dirty="0" smtClean="0"/>
              <a:t>Horizontal(Branch) inside Pipe</a:t>
            </a:r>
            <a:endParaRPr lang="en-US" sz="2400" dirty="0"/>
          </a:p>
          <a:p>
            <a:pPr marL="82296" indent="0" algn="l" rtl="0">
              <a:buNone/>
            </a:pPr>
            <a:endParaRPr lang="en-US" dirty="0"/>
          </a:p>
          <a:p>
            <a:endParaRPr lang="ar-SA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980729"/>
            <a:ext cx="5626621" cy="4107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2296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7" descr="C:\Users\Public\twist\3D View 1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34880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HVAC System 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l">
              <a:buNone/>
            </a:pPr>
            <a:endParaRPr lang="en-US" dirty="0" smtClean="0"/>
          </a:p>
          <a:p>
            <a:pPr marL="82296" indent="0" algn="l">
              <a:buNone/>
            </a:pPr>
            <a:r>
              <a:rPr lang="en-US" sz="3600" dirty="0" smtClean="0">
                <a:solidFill>
                  <a:srgbClr val="C00000"/>
                </a:solidFill>
              </a:rPr>
              <a:t>1- Heating </a:t>
            </a:r>
          </a:p>
          <a:p>
            <a:pPr marL="82296" indent="0" algn="l">
              <a:buNone/>
            </a:pPr>
            <a:endParaRPr lang="en-US" sz="3600" dirty="0">
              <a:solidFill>
                <a:srgbClr val="C00000"/>
              </a:solidFill>
            </a:endParaRPr>
          </a:p>
          <a:p>
            <a:pPr marL="82296" indent="0" algn="l">
              <a:buNone/>
            </a:pPr>
            <a:r>
              <a:rPr lang="en-US" sz="3600" dirty="0" smtClean="0">
                <a:solidFill>
                  <a:srgbClr val="C00000"/>
                </a:solidFill>
              </a:rPr>
              <a:t>2- Cooling</a:t>
            </a:r>
            <a:endParaRPr lang="ar-SA" sz="3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208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Heating Loss</a:t>
            </a:r>
            <a:endParaRPr lang="ar-SA" dirty="0">
              <a:solidFill>
                <a:srgbClr val="C00000"/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623087"/>
              </p:ext>
            </p:extLst>
          </p:nvPr>
        </p:nvGraphicFramePr>
        <p:xfrm>
          <a:off x="1187626" y="1772816"/>
          <a:ext cx="7776862" cy="4536506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797456"/>
                <a:gridCol w="1554042"/>
                <a:gridCol w="872544"/>
                <a:gridCol w="1018919"/>
                <a:gridCol w="1580656"/>
                <a:gridCol w="1953245"/>
              </a:tblGrid>
              <a:tr h="155631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WE USE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# COLUMS(3C)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M'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# radiators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TOTAL LOSS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ROOM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9669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9.8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0.0408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1999.74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Zone 1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9669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7.2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0.0257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1249.36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Zone 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9669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8.4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0.0258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1289.7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Zone 3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9669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13.1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0.0500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2632.36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Zone 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9669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8.7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0.0262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1294.64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Zone 5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9669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8.9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0.0367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1437.27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Zone 6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276486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Heating System </a:t>
            </a:r>
            <a:endParaRPr lang="ar-SA" dirty="0">
              <a:solidFill>
                <a:srgbClr val="C00000"/>
              </a:solidFill>
            </a:endParaRPr>
          </a:p>
        </p:txBody>
      </p:sp>
      <p:pic>
        <p:nvPicPr>
          <p:cNvPr id="4" name="Picture 4" descr="C:\Users\Dell\Desktop\HVAC FINAL\GP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15616" y="1412776"/>
            <a:ext cx="7767091" cy="4835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1375705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Heating Gain </a:t>
            </a:r>
            <a:endParaRPr lang="ar-SA" dirty="0">
              <a:solidFill>
                <a:srgbClr val="C00000"/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6800308"/>
              </p:ext>
            </p:extLst>
          </p:nvPr>
        </p:nvGraphicFramePr>
        <p:xfrm>
          <a:off x="1043607" y="1484781"/>
          <a:ext cx="8100393" cy="4608514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733908"/>
                <a:gridCol w="822220"/>
                <a:gridCol w="822220"/>
                <a:gridCol w="753702"/>
                <a:gridCol w="753702"/>
                <a:gridCol w="720205"/>
                <a:gridCol w="753702"/>
                <a:gridCol w="959257"/>
                <a:gridCol w="959257"/>
                <a:gridCol w="822220"/>
              </a:tblGrid>
              <a:tr h="373664"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1100">
                        <a:effectLst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Q total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QL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Qs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1100">
                        <a:effectLst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ROOM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98574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equipment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occupants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ventilation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equipment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lighting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occupants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ventilation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Q </a:t>
                      </a:r>
                      <a:r>
                        <a:rPr lang="en-US" sz="800" baseline="-25000">
                          <a:effectLst/>
                        </a:rPr>
                        <a:t>WIN+ WALL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77223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2818.85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120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88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576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139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130.05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119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232.8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1553.0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MASTER BEDROOM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7223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2180.3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88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576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170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134.3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119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232.8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860.2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BEDROOM A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7223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2566.15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120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88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576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224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123.25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119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232.8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1083.1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BEDROOM B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366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6005.8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750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132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1036.8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2363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139.4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178.5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419.04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987.9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KITCHIN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7223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2502.4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352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1304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85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374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476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931.2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1213.4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GUEST RROM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366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12229.2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990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748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5068.8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2981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901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1011.5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2048.64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5697.6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TOTAL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2170269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Cooling System 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3608" y="1418907"/>
            <a:ext cx="7992888" cy="5439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1983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b="1" dirty="0" smtClean="0">
                <a:solidFill>
                  <a:srgbClr val="C00000"/>
                </a:solidFill>
              </a:rPr>
              <a:t>Elevator Design </a:t>
            </a:r>
            <a:endParaRPr lang="ar-SA" sz="30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l" rtl="0">
              <a:buNone/>
            </a:pPr>
            <a:r>
              <a:rPr lang="en-US" sz="2600" dirty="0" smtClean="0"/>
              <a:t>Average Population : 1300 person</a:t>
            </a:r>
          </a:p>
          <a:p>
            <a:pPr marL="82296" indent="0" algn="l" rtl="0">
              <a:buNone/>
            </a:pPr>
            <a:r>
              <a:rPr lang="en-US" sz="2600" dirty="0" smtClean="0"/>
              <a:t>%HC : 14% (Center City type)</a:t>
            </a:r>
          </a:p>
          <a:p>
            <a:pPr marL="82296" indent="0" algn="l" rtl="0">
              <a:buNone/>
            </a:pPr>
            <a:r>
              <a:rPr lang="en-US" sz="2600" dirty="0" smtClean="0"/>
              <a:t>After Calculations </a:t>
            </a:r>
          </a:p>
          <a:p>
            <a:pPr marL="82296" indent="0" algn="l" rtl="0">
              <a:buNone/>
            </a:pPr>
            <a:r>
              <a:rPr lang="en-US" sz="2600" dirty="0" smtClean="0"/>
              <a:t>N = 5 </a:t>
            </a:r>
            <a:r>
              <a:rPr lang="en-US" sz="2600" dirty="0" smtClean="0"/>
              <a:t>   , 3500/</a:t>
            </a:r>
            <a:r>
              <a:rPr lang="en-US" sz="2600" dirty="0" err="1" smtClean="0"/>
              <a:t>lb</a:t>
            </a:r>
            <a:r>
              <a:rPr lang="en-US" sz="2600" dirty="0" smtClean="0"/>
              <a:t> 400fpm</a:t>
            </a:r>
            <a:endParaRPr lang="en-US" sz="2600" dirty="0"/>
          </a:p>
          <a:p>
            <a:pPr marL="82296" indent="0" algn="l" rtl="0">
              <a:buNone/>
            </a:pPr>
            <a:endParaRPr lang="en-US" sz="2600" dirty="0" smtClean="0"/>
          </a:p>
          <a:p>
            <a:pPr marL="82296" indent="0" algn="l" rtl="0">
              <a:buNone/>
            </a:pPr>
            <a:r>
              <a:rPr lang="en-US" sz="2600" dirty="0" smtClean="0"/>
              <a:t>But </a:t>
            </a:r>
            <a:r>
              <a:rPr lang="en-US" sz="2600" dirty="0"/>
              <a:t>because there's many stairs in the building and to satisfy symmetry to the building for seismic code requirements and for Architectural considerations, it was more practical to use 4 elevators.</a:t>
            </a:r>
          </a:p>
          <a:p>
            <a:pPr marL="82296" indent="0" algn="l" rtl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6950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Electrical Design 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err="1" smtClean="0">
                <a:solidFill>
                  <a:srgbClr val="C00000"/>
                </a:solidFill>
              </a:rPr>
              <a:t>Dialux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smtClean="0">
                <a:solidFill>
                  <a:srgbClr val="C00000"/>
                </a:solidFill>
              </a:rPr>
              <a:t>Sample</a:t>
            </a:r>
          </a:p>
          <a:p>
            <a:pPr algn="l" rtl="0"/>
            <a:r>
              <a:rPr lang="en-US" dirty="0" smtClean="0">
                <a:solidFill>
                  <a:srgbClr val="C00000"/>
                </a:solidFill>
              </a:rPr>
              <a:t>Sockets Calculations and samples</a:t>
            </a:r>
          </a:p>
          <a:p>
            <a:pPr algn="l" rtl="0"/>
            <a:r>
              <a:rPr lang="en-US" dirty="0" smtClean="0">
                <a:solidFill>
                  <a:srgbClr val="C00000"/>
                </a:solidFill>
              </a:rPr>
              <a:t>Lighting Calculations</a:t>
            </a:r>
          </a:p>
          <a:p>
            <a:pPr algn="l" rtl="0"/>
            <a:r>
              <a:rPr lang="en-US" dirty="0" smtClean="0">
                <a:solidFill>
                  <a:srgbClr val="C00000"/>
                </a:solidFill>
              </a:rPr>
              <a:t>Main Distribution Board “MDB”</a:t>
            </a:r>
          </a:p>
          <a:p>
            <a:pPr algn="l" rtl="0"/>
            <a:r>
              <a:rPr lang="en-US" dirty="0" smtClean="0">
                <a:solidFill>
                  <a:srgbClr val="C00000"/>
                </a:solidFill>
              </a:rPr>
              <a:t>Branch Calculations</a:t>
            </a:r>
          </a:p>
        </p:txBody>
      </p:sp>
    </p:spTree>
    <p:extLst>
      <p:ext uri="{BB962C8B-B14F-4D97-AF65-F5344CB8AC3E}">
        <p14:creationId xmlns:p14="http://schemas.microsoft.com/office/powerpoint/2010/main" val="126502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b="1" dirty="0" err="1" smtClean="0">
                <a:solidFill>
                  <a:srgbClr val="C00000"/>
                </a:solidFill>
              </a:rPr>
              <a:t>Dialux</a:t>
            </a:r>
            <a:endParaRPr lang="ar-SA" sz="3000" b="1" dirty="0">
              <a:solidFill>
                <a:srgbClr val="C00000"/>
              </a:solidFill>
            </a:endParaRPr>
          </a:p>
        </p:txBody>
      </p:sp>
      <p:pic>
        <p:nvPicPr>
          <p:cNvPr id="4" name="Picture 19" descr="C:\Users\Microsoft\Desktop\بدون عن;;وان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772816"/>
            <a:ext cx="6408712" cy="236590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20" descr="C:\Users\Microsoft\Desktop\Cafteria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138724"/>
            <a:ext cx="4032448" cy="2636912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6" name="جدول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7731485"/>
              </p:ext>
            </p:extLst>
          </p:nvPr>
        </p:nvGraphicFramePr>
        <p:xfrm>
          <a:off x="5365080" y="4509120"/>
          <a:ext cx="3338833" cy="21031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56472"/>
                <a:gridCol w="556472"/>
                <a:gridCol w="556129"/>
                <a:gridCol w="507008"/>
                <a:gridCol w="575365"/>
                <a:gridCol w="587387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Surface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 [%]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 </a:t>
                      </a:r>
                      <a:r>
                        <a:rPr lang="en-US" sz="1200" dirty="0" err="1">
                          <a:effectLst/>
                        </a:rPr>
                        <a:t>avg</a:t>
                      </a:r>
                      <a:r>
                        <a:rPr lang="en-US" sz="1200" dirty="0">
                          <a:effectLst/>
                        </a:rPr>
                        <a:t> [lx]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 min [lx]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 max [lx]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u0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Work plane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/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480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58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846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0.122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Floor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334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686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0.067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Ceiling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73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137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38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298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0.277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Walls (7)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75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170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29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527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/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مربع نص 7"/>
          <p:cNvSpPr txBox="1"/>
          <p:nvPr/>
        </p:nvSpPr>
        <p:spPr>
          <a:xfrm>
            <a:off x="1475656" y="1200408"/>
            <a:ext cx="7128792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200" dirty="0" smtClean="0"/>
              <a:t>Cafeteria Luminaire and Lighting Calculations using </a:t>
            </a:r>
            <a:r>
              <a:rPr lang="en-US" sz="2200" dirty="0" err="1" smtClean="0"/>
              <a:t>Dialux</a:t>
            </a:r>
            <a:endParaRPr lang="ar-SA" sz="2200" dirty="0"/>
          </a:p>
        </p:txBody>
      </p:sp>
    </p:spTree>
    <p:extLst>
      <p:ext uri="{BB962C8B-B14F-4D97-AF65-F5344CB8AC3E}">
        <p14:creationId xmlns:p14="http://schemas.microsoft.com/office/powerpoint/2010/main" val="798884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b="1" dirty="0">
                <a:solidFill>
                  <a:srgbClr val="C00000"/>
                </a:solidFill>
                <a:effectLst/>
              </a:rPr>
              <a:t>Socket </a:t>
            </a:r>
            <a:r>
              <a:rPr lang="en-US" sz="3000" b="1" dirty="0" smtClean="0">
                <a:solidFill>
                  <a:srgbClr val="C00000"/>
                </a:solidFill>
                <a:effectLst/>
              </a:rPr>
              <a:t>Calculations</a:t>
            </a:r>
            <a:endParaRPr lang="ar-SA" sz="3000" b="1" dirty="0">
              <a:solidFill>
                <a:srgbClr val="C00000"/>
              </a:solidFill>
            </a:endParaRPr>
          </a:p>
        </p:txBody>
      </p:sp>
      <p:graphicFrame>
        <p:nvGraphicFramePr>
          <p:cNvPr id="6" name="عنصر نائب للمحتوى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8260666"/>
              </p:ext>
            </p:extLst>
          </p:nvPr>
        </p:nvGraphicFramePr>
        <p:xfrm>
          <a:off x="3203848" y="1124744"/>
          <a:ext cx="5349528" cy="5528644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1072863"/>
                <a:gridCol w="1008850"/>
                <a:gridCol w="1201011"/>
                <a:gridCol w="1226097"/>
                <a:gridCol w="840707"/>
              </a:tblGrid>
              <a:tr h="296397"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Total current</a:t>
                      </a:r>
                      <a:endParaRPr lang="en-US" sz="7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total number of sockets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number of sockets</a:t>
                      </a:r>
                      <a:endParaRPr lang="en-US" sz="7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Place</a:t>
                      </a:r>
                      <a:endParaRPr lang="en-US" sz="700" dirty="0">
                        <a:effectLst/>
                        <a:latin typeface="Calibri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No. of floor</a:t>
                      </a:r>
                      <a:endParaRPr lang="en-US" sz="700" dirty="0">
                        <a:effectLst/>
                        <a:latin typeface="Calibri"/>
                      </a:endParaRPr>
                    </a:p>
                  </a:txBody>
                  <a:tcPr marL="45244" marR="45244" marT="0" marB="0"/>
                </a:tc>
              </a:tr>
              <a:tr h="328268"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500 Amp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100(5A)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100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General(all shops)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Ground Floor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</a:tr>
              <a:tr h="165478"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240 Amp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16(15A)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16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Special Loads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</a:tr>
              <a:tr h="165478"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20 Amp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4(5A)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WC’s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</a:tr>
              <a:tr h="165478"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20 Amp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4(5A)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Lobby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</a:tr>
              <a:tr h="19472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780 Amp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 gridSpan="3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Total Current in Ground Floor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</a:tr>
              <a:tr h="165478"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500 Amp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100(5A)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100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General(all shops)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First Floor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</a:tr>
              <a:tr h="165478"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20 Amp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4(5A)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WC’s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</a:tr>
              <a:tr h="165478"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520 Amp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 gridSpan="3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Total Current in First Floor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</a:tr>
              <a:tr h="165478"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65 Amp</a:t>
                      </a:r>
                      <a:endParaRPr lang="en-US" sz="7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13(5A)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13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Office 1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Second Floor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</a:tr>
              <a:tr h="165478"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70 Amp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14(5A)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14</a:t>
                      </a:r>
                      <a:endParaRPr lang="en-US" sz="7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Office 2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</a:tr>
              <a:tr h="165478"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70 Amp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14(5A)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14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Office 3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</a:tr>
              <a:tr h="165478"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95 Amp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19(5A)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19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Office 4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</a:tr>
              <a:tr h="165478"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100 Amp</a:t>
                      </a:r>
                      <a:endParaRPr lang="en-US" sz="7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20(5A)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20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Office 5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</a:tr>
              <a:tr h="165478"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105 Amp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21(5A)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21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Office 6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</a:tr>
              <a:tr h="165478"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85 Amp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17(5A)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17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Office 7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</a:tr>
              <a:tr h="165478"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20 Amp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4(5A)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Lobby 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</a:tr>
              <a:tr h="165478"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610 Amp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 gridSpan="3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Total Current in Second Floor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</a:tr>
              <a:tr h="165478"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160 Amp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32(5A)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32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Apartment 1 -West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Third Floor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</a:tr>
              <a:tr h="165478"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160 Amp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32(5A)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32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Apartment 2 -West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</a:tr>
              <a:tr h="165478"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170 Amp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34(5A)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34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Apartment 3 -East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</a:tr>
              <a:tr h="165478"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165 Amp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33(5A)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33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Apartment 4 -East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</a:tr>
              <a:tr h="165478"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655 Amp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 gridSpan="3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Total Current in Third Floor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</a:tr>
              <a:tr h="165478"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160 Amp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32(5A)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32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Apartment 1 -West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Fourth Floor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</a:tr>
              <a:tr h="165478"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160 Amp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32(5A)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32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Apartment 2 -West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</a:tr>
              <a:tr h="165478"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170 Amp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34(5A)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34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Apartment 3 -East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</a:tr>
              <a:tr h="165478"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165 Amp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33(5A)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33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Apartment 4 –East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</a:tr>
              <a:tr h="31716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700">
                        <a:effectLst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n-US" sz="800">
                          <a:effectLst/>
                        </a:rPr>
                        <a:t>655 Amp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 gridSpan="3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700">
                        <a:effectLst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Total Current in Fourth Floor</a:t>
                      </a:r>
                      <a:endParaRPr lang="en-US" sz="7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 dirty="0">
                          <a:effectLst/>
                        </a:rPr>
                        <a:t> </a:t>
                      </a:r>
                      <a:endParaRPr lang="en-US" sz="7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</a:tr>
              <a:tr h="33719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en-US" sz="700" dirty="0">
                        <a:effectLst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3220 Amp</a:t>
                      </a:r>
                      <a:endParaRPr lang="en-US" sz="16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 gridSpan="3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</a:rPr>
                        <a:t>Total </a:t>
                      </a:r>
                      <a:r>
                        <a:rPr lang="en-US" sz="1600" b="1" dirty="0">
                          <a:effectLst/>
                        </a:rPr>
                        <a:t>Current in the Building</a:t>
                      </a:r>
                      <a:endParaRPr lang="en-US" sz="16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5244" marR="45244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 dirty="0">
                          <a:effectLst/>
                        </a:rPr>
                        <a:t> </a:t>
                      </a:r>
                      <a:endParaRPr lang="en-US" sz="7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7" name="مربع نص 6"/>
          <p:cNvSpPr txBox="1"/>
          <p:nvPr/>
        </p:nvSpPr>
        <p:spPr>
          <a:xfrm>
            <a:off x="1115616" y="1628800"/>
            <a:ext cx="1800200" cy="178510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200" dirty="0" smtClean="0"/>
              <a:t>Sockets Calculations in the entire Commercial Center</a:t>
            </a:r>
            <a:endParaRPr lang="ar-SA" sz="2200" dirty="0"/>
          </a:p>
        </p:txBody>
      </p:sp>
    </p:spTree>
    <p:extLst>
      <p:ext uri="{BB962C8B-B14F-4D97-AF65-F5344CB8AC3E}">
        <p14:creationId xmlns:p14="http://schemas.microsoft.com/office/powerpoint/2010/main" val="2063623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b="1" dirty="0">
                <a:solidFill>
                  <a:srgbClr val="C00000"/>
                </a:solidFill>
                <a:effectLst/>
              </a:rPr>
              <a:t>Socket Calculations</a:t>
            </a:r>
            <a:endParaRPr lang="ar-SA" sz="3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59632" y="1447800"/>
            <a:ext cx="3528392" cy="1189112"/>
          </a:xfrm>
        </p:spPr>
        <p:txBody>
          <a:bodyPr>
            <a:normAutofit fontScale="70000" lnSpcReduction="20000"/>
          </a:bodyPr>
          <a:lstStyle/>
          <a:p>
            <a:pPr marL="82296" indent="0" algn="l" rtl="0">
              <a:buNone/>
            </a:pPr>
            <a:r>
              <a:rPr lang="en-US" dirty="0" smtClean="0"/>
              <a:t>Socket Calculations Sample and Sockets Distribution for  (Apartment 2 F3)</a:t>
            </a:r>
            <a:endParaRPr lang="ar-S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772816"/>
            <a:ext cx="4152900" cy="481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جدول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1473768"/>
              </p:ext>
            </p:extLst>
          </p:nvPr>
        </p:nvGraphicFramePr>
        <p:xfrm>
          <a:off x="1114749" y="2996952"/>
          <a:ext cx="3672407" cy="1316736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600562"/>
                <a:gridCol w="724817"/>
                <a:gridCol w="862878"/>
                <a:gridCol w="880902"/>
                <a:gridCol w="603248"/>
              </a:tblGrid>
              <a:tr h="34925"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Total current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total number of sockets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number of sockets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Place</a:t>
                      </a: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No. of floor</a:t>
                      </a:r>
                      <a:endParaRPr lang="en-US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</a:tr>
              <a:tr h="34925"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160 Amp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32(5A)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Apartment 2 -West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Third Floor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6789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10" descr="C:\Users\Public\twist\7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43608" y="1268760"/>
            <a:ext cx="7848872" cy="43460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45744787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b="1" dirty="0">
                <a:solidFill>
                  <a:srgbClr val="C00000"/>
                </a:solidFill>
                <a:effectLst/>
              </a:rPr>
              <a:t>Lighting C</a:t>
            </a:r>
            <a:r>
              <a:rPr lang="en-US" sz="3000" b="1" dirty="0" smtClean="0">
                <a:solidFill>
                  <a:srgbClr val="C00000"/>
                </a:solidFill>
                <a:effectLst/>
              </a:rPr>
              <a:t>alculations</a:t>
            </a:r>
            <a:endParaRPr lang="ar-SA" sz="3000" dirty="0"/>
          </a:p>
        </p:txBody>
      </p:sp>
      <p:graphicFrame>
        <p:nvGraphicFramePr>
          <p:cNvPr id="6" name="عنصر نائب للمحتوى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1492943"/>
              </p:ext>
            </p:extLst>
          </p:nvPr>
        </p:nvGraphicFramePr>
        <p:xfrm>
          <a:off x="1115616" y="2060848"/>
          <a:ext cx="6629400" cy="2785872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1457187"/>
                <a:gridCol w="864704"/>
                <a:gridCol w="675750"/>
                <a:gridCol w="827074"/>
                <a:gridCol w="1507628"/>
                <a:gridCol w="1297057"/>
              </a:tblGrid>
              <a:tr h="37020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Total watt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Watt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Type of lamp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place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3304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288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36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Fluorescent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Shop 1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2733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288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36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Fluorescent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Security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6162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576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36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Fluorescent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Shop 3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1590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360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36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Fluorescent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Shop 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1590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36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PL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0447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36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Fluorescent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Shop 5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0447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432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36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Fluorescent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Shop 6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9875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288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36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Fluorescent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Shop 7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8732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576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36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Fluorescent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Shop 8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8732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PL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8732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1296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36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Fluorescent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Shop 9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مربع نص 7"/>
          <p:cNvSpPr txBox="1"/>
          <p:nvPr/>
        </p:nvSpPr>
        <p:spPr>
          <a:xfrm>
            <a:off x="1259632" y="1340768"/>
            <a:ext cx="6768752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200" dirty="0" smtClean="0"/>
              <a:t>A sample of the Ground Floor Calculations for Lighting </a:t>
            </a:r>
            <a:endParaRPr lang="ar-SA" sz="2200" dirty="0"/>
          </a:p>
        </p:txBody>
      </p:sp>
      <p:graphicFrame>
        <p:nvGraphicFramePr>
          <p:cNvPr id="9" name="جدول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4931803"/>
              </p:ext>
            </p:extLst>
          </p:nvPr>
        </p:nvGraphicFramePr>
        <p:xfrm>
          <a:off x="1043608" y="4869160"/>
          <a:ext cx="6629400" cy="280416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1457187"/>
                <a:gridCol w="5172213"/>
              </a:tblGrid>
              <a:tr h="26733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13100 Watt</a:t>
                      </a:r>
                      <a:endParaRPr lang="en-US" sz="16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Total Watt in Ground Floor</a:t>
                      </a:r>
                      <a:endParaRPr lang="en-US" sz="16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10" name="جدول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3108715"/>
              </p:ext>
            </p:extLst>
          </p:nvPr>
        </p:nvGraphicFramePr>
        <p:xfrm>
          <a:off x="1253828" y="5445224"/>
          <a:ext cx="6054476" cy="771144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1055473"/>
                <a:gridCol w="4999003"/>
              </a:tblGrid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45160 Watt</a:t>
                      </a:r>
                      <a:endParaRPr lang="en-US" sz="22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Total </a:t>
                      </a:r>
                      <a:r>
                        <a:rPr lang="en-US" sz="2200" dirty="0" smtClean="0">
                          <a:effectLst/>
                        </a:rPr>
                        <a:t> Watt </a:t>
                      </a:r>
                      <a:r>
                        <a:rPr lang="en-US" sz="2200" dirty="0">
                          <a:effectLst/>
                        </a:rPr>
                        <a:t>in the Building</a:t>
                      </a:r>
                      <a:endParaRPr lang="en-US" sz="2200" b="1" i="1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6613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3000" b="1" dirty="0">
                <a:solidFill>
                  <a:srgbClr val="C00000"/>
                </a:solidFill>
                <a:effectLst/>
              </a:rPr>
              <a:t>Lighting Calculations</a:t>
            </a:r>
            <a:endParaRPr lang="ar-SA" sz="30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268760"/>
            <a:ext cx="5115507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عنصر نائب للمحتوى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8340941"/>
              </p:ext>
            </p:extLst>
          </p:nvPr>
        </p:nvGraphicFramePr>
        <p:xfrm>
          <a:off x="1763688" y="5661248"/>
          <a:ext cx="6629400" cy="630936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1457187"/>
                <a:gridCol w="864704"/>
                <a:gridCol w="675750"/>
                <a:gridCol w="827074"/>
                <a:gridCol w="1507628"/>
                <a:gridCol w="1297057"/>
              </a:tblGrid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2016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28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36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Fluorescent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Office 7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36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PL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28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BEGA T16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مربع نص 6"/>
          <p:cNvSpPr txBox="1"/>
          <p:nvPr/>
        </p:nvSpPr>
        <p:spPr>
          <a:xfrm>
            <a:off x="1331640" y="1700808"/>
            <a:ext cx="2376264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Lighting Calculations Sample and Distribution of Luminaires for Office 6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1587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ar-SA" sz="3000" dirty="0" smtClean="0">
                <a:solidFill>
                  <a:srgbClr val="C00000"/>
                </a:solidFill>
              </a:rPr>
              <a:t> </a:t>
            </a:r>
            <a:r>
              <a:rPr lang="en-US" sz="3000" dirty="0" smtClean="0">
                <a:solidFill>
                  <a:srgbClr val="C00000"/>
                </a:solidFill>
              </a:rPr>
              <a:t>MDB(Main Distribution Board)</a:t>
            </a:r>
            <a:endParaRPr lang="ar-SA" sz="3000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1447800"/>
            <a:ext cx="6448760" cy="1189112"/>
          </a:xfrm>
        </p:spPr>
        <p:txBody>
          <a:bodyPr>
            <a:normAutofit/>
          </a:bodyPr>
          <a:lstStyle/>
          <a:p>
            <a:pPr algn="l" rtl="0"/>
            <a:r>
              <a:rPr lang="en-US" sz="2600" dirty="0" smtClean="0"/>
              <a:t>MDB Details</a:t>
            </a:r>
            <a:endParaRPr lang="ar-SA" sz="2600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564904"/>
            <a:ext cx="6228184" cy="241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2777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000" dirty="0">
                <a:solidFill>
                  <a:srgbClr val="C00000"/>
                </a:solidFill>
              </a:rPr>
              <a:t> </a:t>
            </a:r>
            <a:r>
              <a:rPr lang="en-US" sz="3000" dirty="0">
                <a:solidFill>
                  <a:srgbClr val="C00000"/>
                </a:solidFill>
              </a:rPr>
              <a:t>MDB(Main Distribution Board)</a:t>
            </a:r>
            <a:endParaRPr lang="ar-SA" sz="3000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556792"/>
            <a:ext cx="7416824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7955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b="1" dirty="0">
                <a:solidFill>
                  <a:srgbClr val="C00000"/>
                </a:solidFill>
                <a:effectLst/>
              </a:rPr>
              <a:t>Branch </a:t>
            </a:r>
            <a:r>
              <a:rPr lang="en-US" sz="3000" b="1" dirty="0" smtClean="0">
                <a:solidFill>
                  <a:srgbClr val="C00000"/>
                </a:solidFill>
                <a:effectLst/>
              </a:rPr>
              <a:t>Circuit Calculations </a:t>
            </a:r>
            <a:endParaRPr lang="ar-SA" sz="3000" b="1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03648" y="1844824"/>
            <a:ext cx="7498080" cy="2629272"/>
          </a:xfrm>
        </p:spPr>
        <p:txBody>
          <a:bodyPr/>
          <a:lstStyle/>
          <a:p>
            <a:pPr algn="l" rtl="0"/>
            <a:r>
              <a:rPr lang="en-US" sz="2200" dirty="0"/>
              <a:t>- Diversity Factor for lighting = 0.8</a:t>
            </a:r>
          </a:p>
          <a:p>
            <a:pPr algn="l" rtl="0"/>
            <a:r>
              <a:rPr lang="en-US" sz="2200" dirty="0"/>
              <a:t>- Diversity Factor for sockets = 0.2</a:t>
            </a:r>
          </a:p>
          <a:p>
            <a:pPr algn="l" rtl="0"/>
            <a:r>
              <a:rPr lang="en-US" sz="2200" dirty="0"/>
              <a:t>- Safety Factor =1.5</a:t>
            </a:r>
          </a:p>
          <a:p>
            <a:pPr algn="l" rtl="0"/>
            <a:r>
              <a:rPr lang="en-US" sz="2200" dirty="0"/>
              <a:t>- Power Factor = 0.8</a:t>
            </a:r>
          </a:p>
          <a:p>
            <a:pPr algn="l" rtl="0"/>
            <a:r>
              <a:rPr lang="en-US" sz="2200" dirty="0"/>
              <a:t>- Current for lighting = 10 Amp</a:t>
            </a:r>
          </a:p>
          <a:p>
            <a:pPr algn="l" rtl="0"/>
            <a:r>
              <a:rPr lang="en-US" sz="2200" dirty="0"/>
              <a:t>- Current for sockets = 16 Amp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67858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b="1" dirty="0">
                <a:solidFill>
                  <a:srgbClr val="C00000"/>
                </a:solidFill>
                <a:effectLst/>
              </a:rPr>
              <a:t>Branch Circuit Calculations </a:t>
            </a:r>
            <a:endParaRPr lang="ar-SA" sz="3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59632" y="1196752"/>
            <a:ext cx="5184576" cy="3024336"/>
          </a:xfrm>
        </p:spPr>
        <p:txBody>
          <a:bodyPr>
            <a:normAutofit fontScale="85000" lnSpcReduction="10000"/>
          </a:bodyPr>
          <a:lstStyle/>
          <a:p>
            <a:pPr lvl="0" algn="l" rtl="0"/>
            <a:r>
              <a:rPr lang="en-US" sz="2400" b="1" i="1" dirty="0"/>
              <a:t>Circuit breaker sample for Apartment 2 F3 </a:t>
            </a:r>
            <a:r>
              <a:rPr lang="en-US" sz="2400" b="1" i="1" dirty="0" smtClean="0"/>
              <a:t>:</a:t>
            </a:r>
            <a:r>
              <a:rPr lang="en-US" sz="2400" i="1" dirty="0"/>
              <a:t> </a:t>
            </a:r>
            <a:endParaRPr lang="en-US" sz="2400" dirty="0"/>
          </a:p>
          <a:p>
            <a:pPr algn="l" rtl="0"/>
            <a:r>
              <a:rPr lang="en-US" sz="2400" dirty="0"/>
              <a:t>Lighting load for </a:t>
            </a:r>
            <a:r>
              <a:rPr lang="en-US" sz="2400" dirty="0" smtClean="0"/>
              <a:t>Apartment 2 F3 </a:t>
            </a:r>
            <a:r>
              <a:rPr lang="en-US" sz="2400" dirty="0"/>
              <a:t>= 930Watt</a:t>
            </a:r>
          </a:p>
          <a:p>
            <a:pPr algn="l" rtl="0"/>
            <a:r>
              <a:rPr lang="en-US" sz="2400" dirty="0"/>
              <a:t>Sockets load for </a:t>
            </a:r>
            <a:r>
              <a:rPr lang="en-US" sz="2400" dirty="0" smtClean="0"/>
              <a:t>Apartment 2 F3= </a:t>
            </a:r>
            <a:r>
              <a:rPr lang="en-US" sz="2400" dirty="0"/>
              <a:t>160 Amp</a:t>
            </a:r>
          </a:p>
          <a:p>
            <a:pPr algn="l" rtl="0"/>
            <a:r>
              <a:rPr lang="en-US" sz="2400" dirty="0" smtClean="0"/>
              <a:t>N </a:t>
            </a:r>
            <a:r>
              <a:rPr lang="en-US" sz="2400" dirty="0"/>
              <a:t>for lighting branches= 5 Circuit breaker for lighting</a:t>
            </a:r>
          </a:p>
          <a:p>
            <a:pPr algn="l" rtl="0"/>
            <a:r>
              <a:rPr lang="en-US" sz="2400" dirty="0"/>
              <a:t>N for sockets branches= 32/2 = 16 Circuit breaker for sockets.</a:t>
            </a:r>
          </a:p>
          <a:p>
            <a:pPr algn="l" rtl="0"/>
            <a:endParaRPr lang="ar-SA" dirty="0"/>
          </a:p>
        </p:txBody>
      </p:sp>
      <p:pic>
        <p:nvPicPr>
          <p:cNvPr id="4" name="Picture 21" descr="C:\Users\Microsoft\Desktop\Apartment 2 Branch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789040"/>
            <a:ext cx="6984776" cy="30689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21797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Safety and Fire Design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717504"/>
          </a:xfrm>
        </p:spPr>
        <p:txBody>
          <a:bodyPr/>
          <a:lstStyle/>
          <a:p>
            <a:pPr algn="l" rtl="0"/>
            <a:endParaRPr lang="en-US" sz="2600" dirty="0" smtClean="0"/>
          </a:p>
          <a:p>
            <a:pPr algn="l" rtl="0"/>
            <a:endParaRPr lang="en-US" sz="2600" dirty="0"/>
          </a:p>
          <a:p>
            <a:pPr algn="l" rtl="0"/>
            <a:r>
              <a:rPr lang="en-US" sz="2600" dirty="0" smtClean="0">
                <a:solidFill>
                  <a:srgbClr val="C00000"/>
                </a:solidFill>
              </a:rPr>
              <a:t>Fire System and Details </a:t>
            </a:r>
          </a:p>
          <a:p>
            <a:pPr algn="l" rtl="0"/>
            <a:endParaRPr lang="en-US" sz="2600" dirty="0">
              <a:solidFill>
                <a:srgbClr val="C00000"/>
              </a:solidFill>
            </a:endParaRPr>
          </a:p>
          <a:p>
            <a:pPr marL="82296" indent="0" algn="l" rtl="0">
              <a:buNone/>
            </a:pPr>
            <a:endParaRPr lang="en-US" sz="2600" dirty="0" smtClean="0">
              <a:solidFill>
                <a:srgbClr val="C00000"/>
              </a:solidFill>
            </a:endParaRPr>
          </a:p>
          <a:p>
            <a:pPr algn="l" rtl="0"/>
            <a:r>
              <a:rPr lang="en-US" sz="2600" dirty="0" smtClean="0">
                <a:solidFill>
                  <a:srgbClr val="C00000"/>
                </a:solidFill>
              </a:rPr>
              <a:t>Fire Exits</a:t>
            </a:r>
          </a:p>
          <a:p>
            <a:pPr marL="82296" indent="0" algn="l" rtl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36917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b="1" dirty="0" smtClean="0">
                <a:solidFill>
                  <a:srgbClr val="C00000"/>
                </a:solidFill>
              </a:rPr>
              <a:t>Fire System Details</a:t>
            </a:r>
            <a:endParaRPr lang="ar-SA" sz="3000" b="1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444208" y="4653136"/>
            <a:ext cx="2489480" cy="1595264"/>
          </a:xfrm>
        </p:spPr>
        <p:txBody>
          <a:bodyPr/>
          <a:lstStyle/>
          <a:p>
            <a:pPr marL="82296" indent="0" algn="l" rtl="0">
              <a:buNone/>
            </a:pPr>
            <a:r>
              <a:rPr lang="en-US" dirty="0" smtClean="0"/>
              <a:t>Fire System details in Offices (1)</a:t>
            </a:r>
            <a:endParaRPr lang="ar-SA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980728"/>
            <a:ext cx="2322586" cy="3615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96752"/>
            <a:ext cx="5157394" cy="54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346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b="1" dirty="0">
                <a:solidFill>
                  <a:srgbClr val="C00000"/>
                </a:solidFill>
              </a:rPr>
              <a:t>Fire System Details</a:t>
            </a:r>
            <a:endParaRPr lang="ar-SA" sz="3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372200" y="4653136"/>
            <a:ext cx="2561488" cy="1595264"/>
          </a:xfrm>
        </p:spPr>
        <p:txBody>
          <a:bodyPr/>
          <a:lstStyle/>
          <a:p>
            <a:pPr marL="82296" indent="0" algn="l" rtl="0">
              <a:buNone/>
            </a:pPr>
            <a:r>
              <a:rPr lang="en-US" dirty="0"/>
              <a:t>Fire System details in Offices </a:t>
            </a:r>
            <a:r>
              <a:rPr lang="en-US" dirty="0" smtClean="0"/>
              <a:t>(2)</a:t>
            </a:r>
            <a:endParaRPr lang="ar-SA" dirty="0"/>
          </a:p>
          <a:p>
            <a:endParaRPr lang="ar-S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980728"/>
            <a:ext cx="2322586" cy="3615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196752"/>
            <a:ext cx="5142921" cy="544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5683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b="1" dirty="0">
                <a:solidFill>
                  <a:srgbClr val="C00000"/>
                </a:solidFill>
              </a:rPr>
              <a:t>Fire </a:t>
            </a:r>
            <a:r>
              <a:rPr lang="en-US" sz="3000" b="1" dirty="0" smtClean="0">
                <a:solidFill>
                  <a:srgbClr val="C00000"/>
                </a:solidFill>
              </a:rPr>
              <a:t>Exits</a:t>
            </a:r>
            <a:endParaRPr lang="ar-SA" sz="3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1447800"/>
            <a:ext cx="4792576" cy="1189112"/>
          </a:xfrm>
        </p:spPr>
        <p:txBody>
          <a:bodyPr>
            <a:normAutofit/>
          </a:bodyPr>
          <a:lstStyle/>
          <a:p>
            <a:pPr marL="82296" indent="0" algn="l" rtl="0">
              <a:buNone/>
            </a:pPr>
            <a:r>
              <a:rPr lang="en-US" sz="2200" dirty="0" smtClean="0"/>
              <a:t>Fire Exits in the Ground and First Floor</a:t>
            </a:r>
            <a:endParaRPr lang="ar-SA" sz="2200" dirty="0"/>
          </a:p>
        </p:txBody>
      </p:sp>
      <p:pic>
        <p:nvPicPr>
          <p:cNvPr id="4" name="Picture 1" descr="D:\Graduation Project 2\Arch\GGFF - Copy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624" y="1988840"/>
            <a:ext cx="7488832" cy="4869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42180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i="1" dirty="0">
                <a:solidFill>
                  <a:srgbClr val="C00000"/>
                </a:solidFill>
              </a:rPr>
              <a:t>ARCHITECTURAL DESIGN</a:t>
            </a:r>
            <a:r>
              <a:rPr lang="en-US" b="1" i="1" dirty="0">
                <a:solidFill>
                  <a:srgbClr val="FF0000"/>
                </a:solidFill>
              </a:rPr>
              <a:t> 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</a:rPr>
              <a:t>    Basic Elements :</a:t>
            </a:r>
          </a:p>
          <a:p>
            <a:pPr marL="0" indent="0" algn="l">
              <a:buNone/>
            </a:pPr>
            <a:endParaRPr lang="en-US" sz="4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l">
              <a:buNone/>
            </a:pP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</a:rPr>
              <a:t>    1- The Main Entrance </a:t>
            </a:r>
          </a:p>
          <a:p>
            <a:pPr marL="0" indent="0" algn="l">
              <a:buNone/>
            </a:pP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</a:rPr>
              <a:t>    2- The Main Hall </a:t>
            </a:r>
          </a:p>
          <a:p>
            <a:pPr marL="0" indent="0" algn="l">
              <a:buNone/>
            </a:pP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</a:rPr>
              <a:t>    3- Stairs </a:t>
            </a:r>
          </a:p>
          <a:p>
            <a:pPr marL="0" indent="0" algn="l">
              <a:buNone/>
            </a:pP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ar-SA" sz="4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96506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3000" b="1" dirty="0">
                <a:solidFill>
                  <a:srgbClr val="C00000"/>
                </a:solidFill>
              </a:rPr>
              <a:t>Fire Exits</a:t>
            </a:r>
            <a:endParaRPr lang="ar-SA" sz="3000" dirty="0"/>
          </a:p>
        </p:txBody>
      </p:sp>
      <p:pic>
        <p:nvPicPr>
          <p:cNvPr id="4" name="Picture 2" descr="D:\Graduation Project 2\Arch\GF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87624" y="1988840"/>
            <a:ext cx="7704856" cy="4869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ستطيل 4"/>
          <p:cNvSpPr/>
          <p:nvPr/>
        </p:nvSpPr>
        <p:spPr>
          <a:xfrm>
            <a:off x="1495128" y="1340768"/>
            <a:ext cx="366715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2296" indent="0" algn="l" rtl="0">
              <a:buNone/>
            </a:pPr>
            <a:r>
              <a:rPr lang="en-US" sz="2200" dirty="0"/>
              <a:t>Fire Exits in the </a:t>
            </a:r>
            <a:r>
              <a:rPr lang="en-US" sz="2200" dirty="0" smtClean="0"/>
              <a:t>Second Floor</a:t>
            </a:r>
            <a:endParaRPr lang="ar-SA" sz="2200" dirty="0"/>
          </a:p>
        </p:txBody>
      </p:sp>
    </p:spTree>
    <p:extLst>
      <p:ext uri="{BB962C8B-B14F-4D97-AF65-F5344CB8AC3E}">
        <p14:creationId xmlns:p14="http://schemas.microsoft.com/office/powerpoint/2010/main" val="3855914252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3000" b="1" dirty="0">
                <a:solidFill>
                  <a:srgbClr val="C00000"/>
                </a:solidFill>
              </a:rPr>
              <a:t>Fire Exits</a:t>
            </a:r>
            <a:endParaRPr lang="ar-SA" sz="3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1447800"/>
            <a:ext cx="4720568" cy="757064"/>
          </a:xfrm>
        </p:spPr>
        <p:txBody>
          <a:bodyPr>
            <a:normAutofit/>
          </a:bodyPr>
          <a:lstStyle/>
          <a:p>
            <a:pPr marL="82296" indent="0" algn="l" rtl="0">
              <a:buNone/>
            </a:pPr>
            <a:r>
              <a:rPr lang="en-US" sz="2600" dirty="0"/>
              <a:t>Fire Exits in the Second Floor</a:t>
            </a:r>
            <a:endParaRPr lang="ar-SA" sz="2600" dirty="0"/>
          </a:p>
          <a:p>
            <a:pPr algn="l" rtl="0"/>
            <a:endParaRPr lang="ar-SA" dirty="0"/>
          </a:p>
        </p:txBody>
      </p:sp>
      <p:pic>
        <p:nvPicPr>
          <p:cNvPr id="4" name="Picture 3" descr="D:\Graduation Project 2\Arch\F4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204864"/>
            <a:ext cx="6984776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58153714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3000" b="1" dirty="0">
                <a:solidFill>
                  <a:srgbClr val="C00000"/>
                </a:solidFill>
              </a:rPr>
              <a:t>Fire Exits</a:t>
            </a:r>
            <a:endParaRPr lang="ar-SA" sz="3000" dirty="0"/>
          </a:p>
        </p:txBody>
      </p:sp>
      <p:pic>
        <p:nvPicPr>
          <p:cNvPr id="4" name="Picture 4" descr="C:\Users\Public\twist\3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03648" y="2204864"/>
            <a:ext cx="7499350" cy="4390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مربع نص 5"/>
          <p:cNvSpPr txBox="1"/>
          <p:nvPr/>
        </p:nvSpPr>
        <p:spPr>
          <a:xfrm>
            <a:off x="1547664" y="1196752"/>
            <a:ext cx="6624736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200" dirty="0" smtClean="0"/>
              <a:t>The Western Fire Exit in the Eastern </a:t>
            </a:r>
            <a:r>
              <a:rPr lang="en-US" sz="2200" dirty="0"/>
              <a:t>p</a:t>
            </a:r>
            <a:r>
              <a:rPr lang="en-US" sz="2200" dirty="0" smtClean="0"/>
              <a:t>art of the Third and Forth Floor </a:t>
            </a:r>
            <a:endParaRPr lang="ar-SA" sz="2200" dirty="0"/>
          </a:p>
        </p:txBody>
      </p:sp>
    </p:spTree>
    <p:extLst>
      <p:ext uri="{BB962C8B-B14F-4D97-AF65-F5344CB8AC3E}">
        <p14:creationId xmlns:p14="http://schemas.microsoft.com/office/powerpoint/2010/main" val="2205943966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i="1" dirty="0">
                <a:solidFill>
                  <a:srgbClr val="C00000"/>
                </a:solidFill>
                <a:effectLst/>
              </a:rPr>
              <a:t>Quantity Surveying &amp; Specifications </a:t>
            </a:r>
            <a:endParaRPr lang="ar-SA" sz="3600" dirty="0">
              <a:solidFill>
                <a:srgbClr val="C00000"/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5519598"/>
              </p:ext>
            </p:extLst>
          </p:nvPr>
        </p:nvGraphicFramePr>
        <p:xfrm>
          <a:off x="1187624" y="2348880"/>
          <a:ext cx="7488831" cy="288031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96277"/>
                <a:gridCol w="2496277"/>
                <a:gridCol w="2496277"/>
              </a:tblGrid>
              <a:tr h="4800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Volume of concrete 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Cost 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800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Walls 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271.1 (m</a:t>
                      </a:r>
                      <a:r>
                        <a:rPr lang="en-US" sz="1400" baseline="30000">
                          <a:effectLst/>
                        </a:rPr>
                        <a:t>3</a:t>
                      </a:r>
                      <a:r>
                        <a:rPr lang="en-US" sz="1400">
                          <a:effectLst/>
                        </a:rPr>
                        <a:t>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94885 NIS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800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Floor and roof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4925.46 (m</a:t>
                      </a:r>
                      <a:r>
                        <a:rPr lang="en-US" sz="1400" baseline="30000">
                          <a:effectLst/>
                        </a:rPr>
                        <a:t>3</a:t>
                      </a:r>
                      <a:r>
                        <a:rPr lang="en-US" sz="1400">
                          <a:effectLst/>
                        </a:rPr>
                        <a:t>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1723911 NIS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800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Columns 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145.64 (m</a:t>
                      </a:r>
                      <a:r>
                        <a:rPr lang="en-US" sz="1400" baseline="30000">
                          <a:effectLst/>
                        </a:rPr>
                        <a:t>3</a:t>
                      </a:r>
                      <a:r>
                        <a:rPr lang="en-US" sz="1400">
                          <a:effectLst/>
                        </a:rPr>
                        <a:t>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50974 NIS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800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Footing 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99.12 (m</a:t>
                      </a:r>
                      <a:r>
                        <a:rPr lang="en-US" sz="1400" baseline="30000">
                          <a:effectLst/>
                        </a:rPr>
                        <a:t>3</a:t>
                      </a:r>
                      <a:r>
                        <a:rPr lang="en-US" sz="1400">
                          <a:effectLst/>
                        </a:rPr>
                        <a:t>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34692 NIS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800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Total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5441.32 (m</a:t>
                      </a:r>
                      <a:r>
                        <a:rPr lang="en-US" sz="1400" baseline="30000">
                          <a:effectLst/>
                        </a:rPr>
                        <a:t>3</a:t>
                      </a:r>
                      <a:r>
                        <a:rPr lang="en-US" sz="1400">
                          <a:effectLst/>
                        </a:rPr>
                        <a:t>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1904462 NIS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مربع نص 4"/>
          <p:cNvSpPr txBox="1"/>
          <p:nvPr/>
        </p:nvSpPr>
        <p:spPr>
          <a:xfrm>
            <a:off x="1547664" y="1484784"/>
            <a:ext cx="2952328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800" dirty="0" smtClean="0">
                <a:solidFill>
                  <a:srgbClr val="C00000"/>
                </a:solidFill>
              </a:rPr>
              <a:t>Total Concrete </a:t>
            </a:r>
            <a:endParaRPr lang="ar-SA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1241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Total Steel </a:t>
            </a:r>
            <a:endParaRPr lang="ar-SA" dirty="0">
              <a:solidFill>
                <a:srgbClr val="C00000"/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8716514"/>
              </p:ext>
            </p:extLst>
          </p:nvPr>
        </p:nvGraphicFramePr>
        <p:xfrm>
          <a:off x="1115615" y="2060850"/>
          <a:ext cx="8028384" cy="39604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76128"/>
                <a:gridCol w="2676128"/>
                <a:gridCol w="2676128"/>
              </a:tblGrid>
              <a:tr h="6600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Volume of concrete 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Cost 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600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Walls 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271.1 (m</a:t>
                      </a:r>
                      <a:r>
                        <a:rPr lang="en-US" sz="1400" baseline="30000">
                          <a:effectLst/>
                        </a:rPr>
                        <a:t>3</a:t>
                      </a:r>
                      <a:r>
                        <a:rPr lang="en-US" sz="1400">
                          <a:effectLst/>
                        </a:rPr>
                        <a:t>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94885 NIS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600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Floor and roof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4925.46 (m</a:t>
                      </a:r>
                      <a:r>
                        <a:rPr lang="en-US" sz="1400" baseline="30000">
                          <a:effectLst/>
                        </a:rPr>
                        <a:t>3</a:t>
                      </a:r>
                      <a:r>
                        <a:rPr lang="en-US" sz="1400">
                          <a:effectLst/>
                        </a:rPr>
                        <a:t>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1723911 NIS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600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Columns 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145.64 (m</a:t>
                      </a:r>
                      <a:r>
                        <a:rPr lang="en-US" sz="1400" baseline="30000">
                          <a:effectLst/>
                        </a:rPr>
                        <a:t>3</a:t>
                      </a:r>
                      <a:r>
                        <a:rPr lang="en-US" sz="1400">
                          <a:effectLst/>
                        </a:rPr>
                        <a:t>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50974 NIS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600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Footing 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99.12 (m</a:t>
                      </a:r>
                      <a:r>
                        <a:rPr lang="en-US" sz="1400" baseline="30000">
                          <a:effectLst/>
                        </a:rPr>
                        <a:t>3</a:t>
                      </a:r>
                      <a:r>
                        <a:rPr lang="en-US" sz="1400">
                          <a:effectLst/>
                        </a:rPr>
                        <a:t>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34692 NIS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600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Total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5441.32 (m</a:t>
                      </a:r>
                      <a:r>
                        <a:rPr lang="en-US" sz="1400" baseline="30000">
                          <a:effectLst/>
                        </a:rPr>
                        <a:t>3</a:t>
                      </a:r>
                      <a:r>
                        <a:rPr lang="en-US" sz="1400">
                          <a:effectLst/>
                        </a:rPr>
                        <a:t>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1904462 NIS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5908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Total Cost</a:t>
            </a:r>
            <a:endParaRPr lang="ar-SA" dirty="0">
              <a:solidFill>
                <a:srgbClr val="C00000"/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4880103"/>
              </p:ext>
            </p:extLst>
          </p:nvPr>
        </p:nvGraphicFramePr>
        <p:xfrm>
          <a:off x="1115616" y="1412779"/>
          <a:ext cx="8028384" cy="51125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13721"/>
                <a:gridCol w="4014663"/>
              </a:tblGrid>
              <a:tr h="7303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Earth work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158960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303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Concrete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1904462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303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steel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889657.6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303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block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96476.1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303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Stone 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52602.42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303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Labor 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450000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303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Total 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3604760.54 NIS 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428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For Listing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95736" y="2420888"/>
            <a:ext cx="5872696" cy="3133328"/>
          </a:xfrm>
        </p:spPr>
        <p:txBody>
          <a:bodyPr>
            <a:noAutofit/>
          </a:bodyPr>
          <a:lstStyle/>
          <a:p>
            <a:pPr marL="82296" indent="0" algn="l">
              <a:buNone/>
            </a:pPr>
            <a:r>
              <a:rPr lang="en-US" sz="6600" dirty="0" smtClean="0">
                <a:solidFill>
                  <a:srgbClr val="C00000"/>
                </a:solidFill>
              </a:rPr>
              <a:t>Any Questions ?</a:t>
            </a:r>
            <a:endParaRPr lang="ar-SA" sz="6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3989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Site Plan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2050" name="Picture 2" descr="G:\site pla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84784"/>
            <a:ext cx="8600506" cy="4884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1317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732</TotalTime>
  <Words>1738</Words>
  <Application>Microsoft Office PowerPoint</Application>
  <PresentationFormat>عرض على الشاشة (3:4)‏</PresentationFormat>
  <Paragraphs>904</Paragraphs>
  <Slides>86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86</vt:i4>
      </vt:variant>
    </vt:vector>
  </HeadingPairs>
  <TitlesOfParts>
    <vt:vector size="87" baseType="lpstr">
      <vt:lpstr>انقلاب</vt:lpstr>
      <vt:lpstr>بســـــــــــم الله الرحمن الرحيم </vt:lpstr>
      <vt:lpstr>Project Main Idea </vt:lpstr>
      <vt:lpstr>Summary :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ARCHITECTURAL DESIGN </vt:lpstr>
      <vt:lpstr>Site Plan</vt:lpstr>
      <vt:lpstr>عرض تقديمي في PowerPoint</vt:lpstr>
      <vt:lpstr>    Main Hall </vt:lpstr>
      <vt:lpstr>Stairs </vt:lpstr>
      <vt:lpstr>Stairs</vt:lpstr>
      <vt:lpstr>Ground Floor </vt:lpstr>
      <vt:lpstr>Ground Floor</vt:lpstr>
      <vt:lpstr>Second Floor Offices</vt:lpstr>
      <vt:lpstr>Offices</vt:lpstr>
      <vt:lpstr>3rd &amp; 4th Floors Residential</vt:lpstr>
      <vt:lpstr>Residential</vt:lpstr>
      <vt:lpstr>Ramps</vt:lpstr>
      <vt:lpstr>Ramps Location</vt:lpstr>
      <vt:lpstr>Environmental Design </vt:lpstr>
      <vt:lpstr> Acoustical and Thermal Insulation </vt:lpstr>
      <vt:lpstr>Acoustical and Thermal Insulation </vt:lpstr>
      <vt:lpstr>Acoustical and Thermal Insulation </vt:lpstr>
      <vt:lpstr>Natural Day Lighting </vt:lpstr>
      <vt:lpstr>The Shadow of the Building in summer </vt:lpstr>
      <vt:lpstr>The Shadow of the Building in Winter</vt:lpstr>
      <vt:lpstr>The Sun Path in Summer in May </vt:lpstr>
      <vt:lpstr>The Sun Path in Winter in January </vt:lpstr>
      <vt:lpstr>Daylight levels samples of selected areas in the building </vt:lpstr>
      <vt:lpstr>Shop 9(cafeteria) Daylight levels </vt:lpstr>
      <vt:lpstr>Staff Room office 6 daylight levels </vt:lpstr>
      <vt:lpstr>Shading</vt:lpstr>
      <vt:lpstr>Structural Design </vt:lpstr>
      <vt:lpstr>Loads and Specifications</vt:lpstr>
      <vt:lpstr>Center of Columns</vt:lpstr>
      <vt:lpstr>Columns and Reinforcement Details</vt:lpstr>
      <vt:lpstr>Slabs and Beams</vt:lpstr>
      <vt:lpstr>Slabs and Beams</vt:lpstr>
      <vt:lpstr>Slabs and Beams</vt:lpstr>
      <vt:lpstr>Slabs and Beams</vt:lpstr>
      <vt:lpstr>Section Through Ribs</vt:lpstr>
      <vt:lpstr>Slabs</vt:lpstr>
      <vt:lpstr>Slabs</vt:lpstr>
      <vt:lpstr>Slabs</vt:lpstr>
      <vt:lpstr>Beams</vt:lpstr>
      <vt:lpstr>Beams</vt:lpstr>
      <vt:lpstr>Footings and Tie Beams</vt:lpstr>
      <vt:lpstr>Footings</vt:lpstr>
      <vt:lpstr>Footings</vt:lpstr>
      <vt:lpstr>Stairs </vt:lpstr>
      <vt:lpstr>Joints Reinforcement Details </vt:lpstr>
      <vt:lpstr>Seismic Design</vt:lpstr>
      <vt:lpstr>Seismic Design</vt:lpstr>
      <vt:lpstr>Mechanical Design </vt:lpstr>
      <vt:lpstr>Drainage </vt:lpstr>
      <vt:lpstr>Drainage </vt:lpstr>
      <vt:lpstr>Water Supply  </vt:lpstr>
      <vt:lpstr>HVAC System </vt:lpstr>
      <vt:lpstr>Heating Loss</vt:lpstr>
      <vt:lpstr>Heating System </vt:lpstr>
      <vt:lpstr>Heating Gain </vt:lpstr>
      <vt:lpstr>Cooling System </vt:lpstr>
      <vt:lpstr>Elevator Design </vt:lpstr>
      <vt:lpstr>Electrical Design </vt:lpstr>
      <vt:lpstr>Dialux</vt:lpstr>
      <vt:lpstr>Socket Calculations</vt:lpstr>
      <vt:lpstr>Socket Calculations</vt:lpstr>
      <vt:lpstr>Lighting Calculations</vt:lpstr>
      <vt:lpstr>Lighting Calculations</vt:lpstr>
      <vt:lpstr> MDB(Main Distribution Board)</vt:lpstr>
      <vt:lpstr> MDB(Main Distribution Board)</vt:lpstr>
      <vt:lpstr>Branch Circuit Calculations </vt:lpstr>
      <vt:lpstr>Branch Circuit Calculations </vt:lpstr>
      <vt:lpstr>Safety and Fire Design</vt:lpstr>
      <vt:lpstr>Fire System Details</vt:lpstr>
      <vt:lpstr>Fire System Details</vt:lpstr>
      <vt:lpstr>Fire Exits</vt:lpstr>
      <vt:lpstr>Fire Exits</vt:lpstr>
      <vt:lpstr>Fire Exits</vt:lpstr>
      <vt:lpstr>Fire Exits</vt:lpstr>
      <vt:lpstr>Quantity Surveying &amp; Specifications </vt:lpstr>
      <vt:lpstr>Total Steel </vt:lpstr>
      <vt:lpstr>Total Cost</vt:lpstr>
      <vt:lpstr>Thank You For Listing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بســـــــــــم الله الرحمن الرحيم</dc:title>
  <dc:creator>Ashraf</dc:creator>
  <cp:lastModifiedBy>Ashraf</cp:lastModifiedBy>
  <cp:revision>54</cp:revision>
  <dcterms:created xsi:type="dcterms:W3CDTF">2013-05-19T17:55:39Z</dcterms:created>
  <dcterms:modified xsi:type="dcterms:W3CDTF">2013-05-20T10:33:08Z</dcterms:modified>
</cp:coreProperties>
</file>