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4010" r:id="rId4"/>
  </p:sldMasterIdLst>
  <p:sldIdLst>
    <p:sldId id="257" r:id="rId5"/>
    <p:sldId id="261" r:id="rId6"/>
    <p:sldId id="274" r:id="rId7"/>
    <p:sldId id="277" r:id="rId8"/>
    <p:sldId id="278" r:id="rId9"/>
    <p:sldId id="275" r:id="rId10"/>
    <p:sldId id="279" r:id="rId11"/>
    <p:sldId id="273" r:id="rId12"/>
    <p:sldId id="28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28"/>
  </p:normalViewPr>
  <p:slideViewPr>
    <p:cSldViewPr snapToGrid="0" snapToObjects="1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27687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63424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2708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79973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77416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53083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53211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98211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70518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8614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2262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852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0461DC49-1338-C24E-A3BB-5919AD12F5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6914" y="-127179"/>
            <a:ext cx="12192258" cy="7112358"/>
          </a:xfrm>
          <a:prstGeom prst="rect">
            <a:avLst/>
          </a:pr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xmlns="" id="{6E661E49-0788-40C2-A5B6-638ADED711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21442" y="4156748"/>
            <a:ext cx="6831673" cy="1086237"/>
          </a:xfrm>
        </p:spPr>
        <p:txBody>
          <a:bodyPr>
            <a:noAutofit/>
          </a:bodyPr>
          <a:lstStyle/>
          <a:p>
            <a:endParaRPr lang="en-US" sz="1800" dirty="0">
              <a:solidFill>
                <a:schemeClr val="bg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Prepared By : </a:t>
            </a:r>
          </a:p>
          <a:p>
            <a:r>
              <a:rPr lang="en-US" sz="1800" b="1" dirty="0">
                <a:solidFill>
                  <a:schemeClr val="tx1"/>
                </a:solidFill>
              </a:rPr>
              <a:t>Tasneem Sawalha</a:t>
            </a:r>
          </a:p>
          <a:p>
            <a:r>
              <a:rPr lang="en-US" sz="1800" b="1" dirty="0">
                <a:solidFill>
                  <a:schemeClr val="tx1"/>
                </a:solidFill>
              </a:rPr>
              <a:t>Yasmeen Mohammad</a:t>
            </a:r>
          </a:p>
          <a:p>
            <a:endParaRPr lang="en-US" sz="1800" dirty="0">
              <a:solidFill>
                <a:schemeClr val="bg1"/>
              </a:solidFill>
            </a:endParaRP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08031" y="1614648"/>
            <a:ext cx="77751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>
                <a:latin typeface="Bell MT" panose="02020503060305020303" pitchFamily="18" charset="0"/>
              </a:rPr>
              <a:t>E-class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92131" y="5896192"/>
            <a:ext cx="42902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Supervisors:</a:t>
            </a:r>
          </a:p>
          <a:p>
            <a:pPr algn="ctr"/>
            <a:r>
              <a:rPr lang="en-US" dirty="0"/>
              <a:t>Dr. Manar Qamhieh</a:t>
            </a:r>
          </a:p>
          <a:p>
            <a:pPr algn="ctr"/>
            <a:r>
              <a:rPr lang="en-US" dirty="0"/>
              <a:t>Dr. Emad Natsheh</a:t>
            </a:r>
          </a:p>
        </p:txBody>
      </p:sp>
    </p:spTree>
    <p:extLst>
      <p:ext uri="{BB962C8B-B14F-4D97-AF65-F5344CB8AC3E}">
        <p14:creationId xmlns:p14="http://schemas.microsoft.com/office/powerpoint/2010/main" xmlns="" val="1546580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3F6D5E8-15CF-4755-910B-1B5A1E7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4" y="685800"/>
            <a:ext cx="6176776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8000" b="1" u="sng" dirty="0">
                <a:solidFill>
                  <a:schemeClr val="accent1">
                    <a:lumMod val="75000"/>
                  </a:schemeClr>
                </a:solidFill>
              </a:rPr>
              <a:t>Outline</a:t>
            </a:r>
            <a:endParaRPr lang="en-US" sz="54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00824" y="1802674"/>
            <a:ext cx="658186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Introduction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" sz="28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Comic Sans MS"/>
                <a:cs typeface="Comic Sans MS"/>
                <a:sym typeface="Comic Sans MS"/>
              </a:rPr>
              <a:t>Main </a:t>
            </a:r>
            <a:r>
              <a:rPr lang="en" sz="28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Comic Sans MS"/>
                <a:cs typeface="Comic Sans MS"/>
                <a:sym typeface="Comic Sans MS"/>
              </a:rPr>
              <a:t>Features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" sz="2800" b="1" dirty="0" smtClean="0">
              <a:solidFill>
                <a:schemeClr val="accent1">
                  <a:lumMod val="75000"/>
                </a:schemeClr>
              </a:solidFill>
              <a:latin typeface="+mj-lt"/>
              <a:ea typeface="Comic Sans MS"/>
              <a:cs typeface="Comic Sans MS"/>
              <a:sym typeface="Comic Sans MS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" sz="28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Comic Sans MS"/>
                <a:cs typeface="Comic Sans MS"/>
                <a:sym typeface="Comic Sans MS"/>
              </a:rPr>
              <a:t>Techniques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Constraints.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Comic Sans MS"/>
                <a:cs typeface="Arial" pitchFamily="34" charset="0"/>
                <a:sym typeface="Comic Sans MS"/>
              </a:rPr>
              <a:t>Future Work</a:t>
            </a:r>
            <a:r>
              <a:rPr lang="en-US" sz="2800" b="1" dirty="0" smtClean="0">
                <a:solidFill>
                  <a:srgbClr val="000000"/>
                </a:solidFill>
                <a:latin typeface="+mj-lt"/>
                <a:ea typeface="Comic Sans MS"/>
                <a:cs typeface="Arial" pitchFamily="34" charset="0"/>
                <a:sym typeface="Comic Sans MS"/>
              </a:rPr>
              <a:t/>
            </a:r>
            <a:br>
              <a:rPr lang="en-US" sz="2800" b="1" dirty="0" smtClean="0">
                <a:solidFill>
                  <a:srgbClr val="000000"/>
                </a:solidFill>
                <a:latin typeface="+mj-lt"/>
                <a:ea typeface="Comic Sans MS"/>
                <a:cs typeface="Arial" pitchFamily="34" charset="0"/>
                <a:sym typeface="Comic Sans MS"/>
              </a:rPr>
            </a:b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Demo.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081C1BD-B077-477E-97A5-01F0C1272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-1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679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50198" y="2717074"/>
            <a:ext cx="75053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u="sng" dirty="0">
                <a:solidFill>
                  <a:schemeClr val="accent1">
                    <a:lumMod val="75000"/>
                  </a:schemeClr>
                </a:solidFill>
              </a:rPr>
              <a:t>Introduction </a:t>
            </a:r>
          </a:p>
        </p:txBody>
      </p:sp>
    </p:spTree>
    <p:extLst>
      <p:ext uri="{BB962C8B-B14F-4D97-AF65-F5344CB8AC3E}">
        <p14:creationId xmlns:p14="http://schemas.microsoft.com/office/powerpoint/2010/main" xmlns="" val="628812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b="1" dirty="0">
                <a:latin typeface="Bahnschrift Light Condensed" pitchFamily="34" charset="0"/>
                <a:ea typeface="Comic Sans MS"/>
                <a:cs typeface="Comic Sans MS"/>
                <a:sym typeface="Comic Sans MS"/>
              </a:rPr>
              <a:t>Main Features </a:t>
            </a:r>
            <a:endParaRPr lang="ar-SA" b="1" dirty="0">
              <a:latin typeface="Bahnschrift Light Condensed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40080" y="1672046"/>
            <a:ext cx="10332720" cy="4349931"/>
          </a:xfrm>
        </p:spPr>
        <p:txBody>
          <a:bodyPr>
            <a:normAutofit fontScale="85000" lnSpcReduction="20000"/>
          </a:bodyPr>
          <a:lstStyle/>
          <a:p>
            <a:r>
              <a:rPr lang="en-US" sz="4000" dirty="0" smtClean="0">
                <a:latin typeface="Bahnschrift Light Condensed" pitchFamily="34" charset="0"/>
              </a:rPr>
              <a:t>Courses management</a:t>
            </a:r>
          </a:p>
          <a:p>
            <a:pPr>
              <a:buNone/>
            </a:pPr>
            <a:r>
              <a:rPr lang="en" sz="4000" dirty="0" smtClean="0">
                <a:solidFill>
                  <a:srgbClr val="000000"/>
                </a:solidFill>
                <a:latin typeface="Bahnschrift Light Condensed" pitchFamily="34" charset="0"/>
                <a:ea typeface="Comic Sans MS"/>
                <a:cs typeface="Comic Sans MS"/>
                <a:sym typeface="Comic Sans MS"/>
              </a:rPr>
              <a:t>  </a:t>
            </a:r>
            <a:r>
              <a:rPr lang="en" sz="4000" dirty="0">
                <a:solidFill>
                  <a:srgbClr val="000000"/>
                </a:solidFill>
                <a:latin typeface="Bahnschrift Light Condensed" pitchFamily="34" charset="0"/>
                <a:ea typeface="Comic Sans MS"/>
                <a:cs typeface="Comic Sans MS"/>
                <a:sym typeface="Comic Sans MS"/>
              </a:rPr>
              <a:t>such as </a:t>
            </a:r>
            <a:r>
              <a:rPr lang="en-US" sz="4000" dirty="0">
                <a:solidFill>
                  <a:srgbClr val="000000"/>
                </a:solidFill>
                <a:latin typeface="Bahnschrift Light Condensed" pitchFamily="34" charset="0"/>
                <a:ea typeface="Comic Sans MS"/>
                <a:cs typeface="Comic Sans MS"/>
                <a:sym typeface="Comic Sans MS"/>
              </a:rPr>
              <a:t>new courses ,registration the students in course ,the period of the courses ,activation expired courses ,contents of courses.</a:t>
            </a:r>
            <a:endParaRPr lang="en-US" sz="4000" dirty="0">
              <a:latin typeface="Bahnschrift Light Condensed" pitchFamily="34" charset="0"/>
            </a:endParaRPr>
          </a:p>
          <a:p>
            <a:pPr marL="45720" indent="0">
              <a:buNone/>
            </a:pPr>
            <a:endParaRPr lang="en-US" sz="4000" dirty="0">
              <a:latin typeface="Bahnschrift Light Condensed" pitchFamily="34" charset="0"/>
            </a:endParaRPr>
          </a:p>
          <a:p>
            <a:r>
              <a:rPr lang="en-US" sz="4000" dirty="0">
                <a:latin typeface="Bahnschrift Light Condensed" pitchFamily="34" charset="0"/>
              </a:rPr>
              <a:t>Chat room and personal chat ,</a:t>
            </a:r>
          </a:p>
          <a:p>
            <a:r>
              <a:rPr lang="en-US" sz="4000" dirty="0">
                <a:latin typeface="Bahnschrift Light Condensed" pitchFamily="34" charset="0"/>
              </a:rPr>
              <a:t>Slides viewer, uploads slides</a:t>
            </a:r>
          </a:p>
          <a:p>
            <a:r>
              <a:rPr lang="en-US" sz="4000" dirty="0">
                <a:latin typeface="Bahnschrift Light Condensed" pitchFamily="34" charset="0"/>
              </a:rPr>
              <a:t>Questions and Timer</a:t>
            </a:r>
          </a:p>
          <a:p>
            <a:r>
              <a:rPr lang="en-US" sz="4000" dirty="0">
                <a:latin typeface="Bahnschrift Light Condensed" pitchFamily="34" charset="0"/>
              </a:rPr>
              <a:t>Quizzes and graph</a:t>
            </a:r>
            <a:endParaRPr lang="ar-SA" sz="4000" dirty="0">
              <a:latin typeface="Bahnschrift Light Condensed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>
                <a:latin typeface="Bahnschrift Light Condensed" pitchFamily="34" charset="0"/>
                <a:ea typeface="Comic Sans MS"/>
                <a:cs typeface="Comic Sans MS"/>
                <a:sym typeface="Comic Sans MS"/>
              </a:rPr>
              <a:t>Techniques</a:t>
            </a:r>
            <a:endParaRPr lang="ar-SA" dirty="0">
              <a:latin typeface="Bahnschrift Light Condensed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dirty="0">
                <a:solidFill>
                  <a:srgbClr val="000000"/>
                </a:solidFill>
                <a:latin typeface="Bahnschrift Light Condensed" pitchFamily="34" charset="0"/>
                <a:ea typeface="Comic Sans MS"/>
                <a:cs typeface="Comic Sans MS"/>
                <a:sym typeface="Comic Sans MS"/>
              </a:rPr>
              <a:t>The Website and Mobile Application are developed  using new trending  development frameworks such as  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500" dirty="0">
                <a:solidFill>
                  <a:srgbClr val="000000"/>
                </a:solidFill>
                <a:latin typeface="Bahnschrift Light Condensed" pitchFamily="34" charset="0"/>
                <a:ea typeface="Comic Sans MS"/>
                <a:cs typeface="Comic Sans MS"/>
                <a:sym typeface="Comic Sans MS"/>
              </a:rPr>
              <a:t>React JS for Front-End , </a:t>
            </a:r>
            <a:r>
              <a:rPr lang="en-US" sz="3500" dirty="0">
                <a:latin typeface="Bahnschrift Light Condensed" pitchFamily="34" charset="0"/>
              </a:rPr>
              <a:t>Firebase Realtime Database </a:t>
            </a:r>
            <a:br>
              <a:rPr lang="en-US" sz="3500" dirty="0">
                <a:latin typeface="Bahnschrift Light Condensed" pitchFamily="34" charset="0"/>
              </a:rPr>
            </a:br>
            <a:r>
              <a:rPr lang="en-US" sz="3500" dirty="0">
                <a:solidFill>
                  <a:srgbClr val="000000"/>
                </a:solidFill>
                <a:latin typeface="Bahnschrift Light Condensed" pitchFamily="34" charset="0"/>
                <a:ea typeface="Comic Sans MS"/>
                <a:cs typeface="Comic Sans MS"/>
                <a:sym typeface="Comic Sans MS"/>
              </a:rPr>
              <a:t>for Back-End for Website.</a:t>
            </a:r>
          </a:p>
          <a:p>
            <a:pPr marL="558800" indent="-457200"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3500" dirty="0">
                <a:solidFill>
                  <a:srgbClr val="000000"/>
                </a:solidFill>
                <a:latin typeface="Bahnschrift Light Condensed" pitchFamily="34" charset="0"/>
                <a:ea typeface="Comic Sans MS"/>
                <a:cs typeface="Comic Sans MS"/>
                <a:sym typeface="Comic Sans MS"/>
              </a:rPr>
              <a:t>React native for Front-End  , </a:t>
            </a:r>
            <a:r>
              <a:rPr lang="en-US" sz="3500" dirty="0">
                <a:latin typeface="Bahnschrift Light Condensed" pitchFamily="34" charset="0"/>
              </a:rPr>
              <a:t>Firebase Realtime Database </a:t>
            </a:r>
            <a:r>
              <a:rPr lang="en-US" sz="3500" dirty="0">
                <a:solidFill>
                  <a:srgbClr val="000000"/>
                </a:solidFill>
                <a:latin typeface="Bahnschrift Light Condensed" pitchFamily="34" charset="0"/>
                <a:ea typeface="Comic Sans MS"/>
                <a:cs typeface="Comic Sans MS"/>
                <a:sym typeface="Comic Sans MS"/>
              </a:rPr>
              <a:t>for Back-End for Mobile Application</a:t>
            </a:r>
            <a:endParaRPr lang="ar-SA" sz="3500" dirty="0">
              <a:latin typeface="Bahnschrift Light Condensed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u="sng" dirty="0"/>
              <a:t>Constraints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000" y="2215166"/>
            <a:ext cx="9558196" cy="267765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Network connection.</a:t>
            </a:r>
            <a:endParaRPr lang="ar-EG" sz="28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000000"/>
                </a:solidFill>
                <a:latin typeface="Arial" pitchFamily="34" charset="0"/>
                <a:ea typeface="Comic Sans MS"/>
                <a:cs typeface="Arial" pitchFamily="34" charset="0"/>
                <a:sym typeface="Comic Sans MS"/>
              </a:rPr>
              <a:t>Learning  React JS and react native and dealing it with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Realtime Database.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Dealing with pdf.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Time.</a:t>
            </a:r>
          </a:p>
          <a:p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271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58240" y="929640"/>
            <a:ext cx="9875520" cy="1356360"/>
          </a:xfrm>
        </p:spPr>
        <p:txBody>
          <a:bodyPr>
            <a:normAutofit/>
          </a:bodyPr>
          <a:lstStyle/>
          <a:p>
            <a:pPr lvl="0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omic Sans MS"/>
                <a:cs typeface="Arial" pitchFamily="34" charset="0"/>
                <a:sym typeface="Comic Sans MS"/>
              </a:rPr>
              <a:t>Future Work</a:t>
            </a:r>
            <a:r>
              <a:rPr lang="en-US" b="1" dirty="0">
                <a:solidFill>
                  <a:srgbClr val="000000"/>
                </a:solidFill>
                <a:latin typeface="Arial" pitchFamily="34" charset="0"/>
                <a:ea typeface="Comic Sans MS"/>
                <a:cs typeface="Arial" pitchFamily="34" charset="0"/>
                <a:sym typeface="Comic Sans MS"/>
              </a:rPr>
              <a:t/>
            </a:r>
            <a:br>
              <a:rPr lang="en-US" b="1" dirty="0">
                <a:solidFill>
                  <a:srgbClr val="000000"/>
                </a:solidFill>
                <a:latin typeface="Arial" pitchFamily="34" charset="0"/>
                <a:ea typeface="Comic Sans MS"/>
                <a:cs typeface="Arial" pitchFamily="34" charset="0"/>
                <a:sym typeface="Comic Sans MS"/>
              </a:rPr>
            </a:b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1894114"/>
          </a:xfrm>
        </p:spPr>
        <p:txBody>
          <a:bodyPr>
            <a:normAutofit/>
          </a:bodyPr>
          <a:lstStyle/>
          <a:p>
            <a:pPr lvl="0"/>
            <a:r>
              <a:rPr lang="en-US" sz="3000" dirty="0">
                <a:solidFill>
                  <a:schemeClr val="tx1"/>
                </a:solidFill>
                <a:latin typeface="Arial" pitchFamily="34" charset="0"/>
                <a:ea typeface="Comic Sans MS"/>
                <a:cs typeface="Arial" pitchFamily="34" charset="0"/>
                <a:sym typeface="Comic Sans MS"/>
              </a:rPr>
              <a:t>Notifications.</a:t>
            </a:r>
          </a:p>
          <a:p>
            <a:pPr lvl="0"/>
            <a:r>
              <a:rPr lang="en-US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Attendance and absence of students.</a:t>
            </a:r>
            <a:endParaRPr lang="ar-SA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BE62510-A175-9D47-9EDF-D9FB6C162CE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-145765"/>
            <a:ext cx="12324522" cy="70722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30068" y="2288707"/>
            <a:ext cx="104643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xmlns="" val="1799120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BE62510-A175-9D47-9EDF-D9FB6C162CE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0"/>
            <a:ext cx="12324522" cy="6859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63841" y="-2968477"/>
            <a:ext cx="8436679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</a:rPr>
              <a:t/>
            </a:r>
            <a:br>
              <a:rPr lang="en-US" sz="7200" dirty="0">
                <a:solidFill>
                  <a:schemeClr val="bg1"/>
                </a:solidFill>
              </a:rPr>
            </a:br>
            <a:r>
              <a:rPr lang="en-US" sz="7200" dirty="0">
                <a:solidFill>
                  <a:schemeClr val="bg1"/>
                </a:solidFill>
              </a:rPr>
              <a:t/>
            </a:r>
            <a:br>
              <a:rPr lang="en-US" sz="7200" dirty="0">
                <a:solidFill>
                  <a:schemeClr val="bg1"/>
                </a:solidFill>
              </a:rPr>
            </a:br>
            <a:r>
              <a:rPr lang="en-US" sz="7200" dirty="0">
                <a:solidFill>
                  <a:schemeClr val="bg1"/>
                </a:solidFill>
              </a:rPr>
              <a:t/>
            </a:r>
            <a:br>
              <a:rPr lang="en-US" sz="7200" dirty="0">
                <a:solidFill>
                  <a:schemeClr val="bg1"/>
                </a:solidFill>
              </a:rPr>
            </a:br>
            <a:r>
              <a:rPr lang="en-US" sz="7200" dirty="0">
                <a:solidFill>
                  <a:schemeClr val="bg1"/>
                </a:solidFill>
              </a:rPr>
              <a:t/>
            </a:r>
            <a:br>
              <a:rPr lang="en-US" sz="7200" dirty="0">
                <a:solidFill>
                  <a:schemeClr val="bg1"/>
                </a:solidFill>
              </a:rPr>
            </a:br>
            <a:r>
              <a:rPr lang="en-US" sz="7200" dirty="0">
                <a:solidFill>
                  <a:schemeClr val="bg1"/>
                </a:solidFill>
              </a:rPr>
              <a:t/>
            </a:r>
            <a:br>
              <a:rPr lang="en-US" sz="7200" dirty="0">
                <a:solidFill>
                  <a:schemeClr val="bg1"/>
                </a:solidFill>
              </a:rPr>
            </a:br>
            <a:r>
              <a:rPr lang="en-US" sz="9600" b="1" dirty="0">
                <a:latin typeface="Edwardian Script ITC" panose="030303020407070D0804" pitchFamily="66" charset="0"/>
              </a:rPr>
              <a:t>Thank You </a:t>
            </a:r>
            <a:r>
              <a:rPr lang="en-US" sz="7200" dirty="0">
                <a:solidFill>
                  <a:schemeClr val="bg1"/>
                </a:solidFill>
              </a:rPr>
              <a:t/>
            </a:r>
            <a:br>
              <a:rPr lang="en-US" sz="7200" dirty="0">
                <a:solidFill>
                  <a:schemeClr val="bg1"/>
                </a:solidFill>
              </a:rPr>
            </a:br>
            <a:r>
              <a:rPr lang="en-US" sz="7200" dirty="0">
                <a:solidFill>
                  <a:schemeClr val="bg1"/>
                </a:solidFill>
              </a:rPr>
              <a:t/>
            </a:r>
            <a:br>
              <a:rPr lang="en-US" sz="7200" dirty="0">
                <a:solidFill>
                  <a:schemeClr val="bg1"/>
                </a:solidFill>
              </a:rPr>
            </a:br>
            <a:endParaRPr lang="en-US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9120912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Basis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9353CA-EF3F-4D96-8F9E-BA3DF3D2F3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CA442BD-83B0-4DB1-B55C-CCF3E345E4CC}">
  <ds:schemaRefs>
    <ds:schemaRef ds:uri="http://purl.org/dc/terms/"/>
    <ds:schemaRef ds:uri="71af3243-3dd4-4a8d-8c0d-dd76da1f02a5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16c05727-aa75-4e4a-9b5f-8a80a1165891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C70632E-1EF2-4913-B664-271525CD06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0</TotalTime>
  <Words>134</Words>
  <Application>Microsoft Office PowerPoint</Application>
  <PresentationFormat>مخصص</PresentationFormat>
  <Paragraphs>42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Basis</vt:lpstr>
      <vt:lpstr>الشريحة 1</vt:lpstr>
      <vt:lpstr>Outline</vt:lpstr>
      <vt:lpstr>الشريحة 3</vt:lpstr>
      <vt:lpstr>Main Features </vt:lpstr>
      <vt:lpstr>Techniques</vt:lpstr>
      <vt:lpstr>Constraints </vt:lpstr>
      <vt:lpstr>Future Work </vt:lpstr>
      <vt:lpstr>الشريحة 8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Travelo</dc:title>
  <dc:creator/>
  <cp:lastModifiedBy/>
  <cp:revision>1</cp:revision>
  <dcterms:created xsi:type="dcterms:W3CDTF">2019-05-18T18:11:55Z</dcterms:created>
  <dcterms:modified xsi:type="dcterms:W3CDTF">2019-12-22T20:16:52Z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