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5" r:id="rId5"/>
    <p:sldId id="259" r:id="rId6"/>
    <p:sldId id="260" r:id="rId7"/>
    <p:sldId id="261" r:id="rId8"/>
    <p:sldId id="262" r:id="rId9"/>
    <p:sldId id="264" r:id="rId10"/>
    <p:sldId id="307" r:id="rId11"/>
    <p:sldId id="266" r:id="rId12"/>
    <p:sldId id="306" r:id="rId13"/>
    <p:sldId id="280" r:id="rId14"/>
    <p:sldId id="281" r:id="rId15"/>
    <p:sldId id="282" r:id="rId16"/>
    <p:sldId id="273" r:id="rId17"/>
    <p:sldId id="283" r:id="rId18"/>
    <p:sldId id="285" r:id="rId19"/>
    <p:sldId id="286" r:id="rId20"/>
    <p:sldId id="284" r:id="rId21"/>
    <p:sldId id="289" r:id="rId22"/>
    <p:sldId id="290" r:id="rId23"/>
    <p:sldId id="291" r:id="rId24"/>
    <p:sldId id="287" r:id="rId25"/>
    <p:sldId id="288"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27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624" autoAdjust="0"/>
  </p:normalViewPr>
  <p:slideViewPr>
    <p:cSldViewPr>
      <p:cViewPr>
        <p:scale>
          <a:sx n="77" d="100"/>
          <a:sy n="77" d="100"/>
        </p:scale>
        <p:origin x="-306" y="-42"/>
      </p:cViewPr>
      <p:guideLst>
        <p:guide orient="horz" pos="2160"/>
        <p:guide pos="2880"/>
      </p:guideLst>
    </p:cSldViewPr>
  </p:slideViewPr>
  <p:outlineViewPr>
    <p:cViewPr>
      <p:scale>
        <a:sx n="33" d="100"/>
        <a:sy n="33" d="100"/>
      </p:scale>
      <p:origin x="94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sam%20Adas\Downloads\abc-paret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A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'[abc-pareto.xlsx]Sheet3'!$P$28</c:f>
              <c:strCache>
                <c:ptCount val="1"/>
                <c:pt idx="0">
                  <c:v>usage value</c:v>
                </c:pt>
              </c:strCache>
            </c:strRef>
          </c:tx>
          <c:spPr>
            <a:solidFill>
              <a:schemeClr val="accent1"/>
            </a:solidFill>
            <a:ln>
              <a:noFill/>
            </a:ln>
            <a:effectLst/>
          </c:spPr>
          <c:invertIfNegative val="0"/>
          <c:cat>
            <c:strRef>
              <c:f>'[abc-pareto.xlsx]Sheet3'!$O$29:$O$34</c:f>
              <c:strCache>
                <c:ptCount val="6"/>
                <c:pt idx="0">
                  <c:v>melon button</c:v>
                </c:pt>
                <c:pt idx="1">
                  <c:v>sun button</c:v>
                </c:pt>
                <c:pt idx="2">
                  <c:v>Armash</c:v>
                </c:pt>
                <c:pt idx="3">
                  <c:v>Kasho</c:v>
                </c:pt>
                <c:pt idx="4">
                  <c:v>Pistachio</c:v>
                </c:pt>
                <c:pt idx="5">
                  <c:v>Almonds</c:v>
                </c:pt>
              </c:strCache>
            </c:strRef>
          </c:cat>
          <c:val>
            <c:numRef>
              <c:f>'[abc-pareto.xlsx]Sheet3'!$P$29:$P$34</c:f>
              <c:numCache>
                <c:formatCode>General</c:formatCode>
                <c:ptCount val="6"/>
                <c:pt idx="0">
                  <c:v>1722411</c:v>
                </c:pt>
                <c:pt idx="1">
                  <c:v>734733</c:v>
                </c:pt>
                <c:pt idx="2">
                  <c:v>142545.79999999999</c:v>
                </c:pt>
                <c:pt idx="3">
                  <c:v>128821.48</c:v>
                </c:pt>
                <c:pt idx="4">
                  <c:v>70962.899999999994</c:v>
                </c:pt>
                <c:pt idx="5">
                  <c:v>61309.200000000004</c:v>
                </c:pt>
              </c:numCache>
            </c:numRef>
          </c:val>
        </c:ser>
        <c:dLbls>
          <c:showLegendKey val="0"/>
          <c:showVal val="0"/>
          <c:showCatName val="0"/>
          <c:showSerName val="0"/>
          <c:showPercent val="0"/>
          <c:showBubbleSize val="0"/>
        </c:dLbls>
        <c:gapWidth val="219"/>
        <c:overlap val="-27"/>
        <c:axId val="84193280"/>
        <c:axId val="84194816"/>
      </c:barChart>
      <c:lineChart>
        <c:grouping val="standard"/>
        <c:varyColors val="0"/>
        <c:ser>
          <c:idx val="1"/>
          <c:order val="1"/>
          <c:tx>
            <c:strRef>
              <c:f>'[abc-pareto.xlsx]Sheet3'!$Q$28</c:f>
              <c:strCache>
                <c:ptCount val="1"/>
                <c:pt idx="0">
                  <c:v>percentage</c:v>
                </c:pt>
              </c:strCache>
            </c:strRef>
          </c:tx>
          <c:spPr>
            <a:ln w="28575" cap="rnd">
              <a:solidFill>
                <a:schemeClr val="accent2"/>
              </a:solidFill>
              <a:round/>
            </a:ln>
            <a:effectLst/>
          </c:spPr>
          <c:marker>
            <c:symbol val="none"/>
          </c:marker>
          <c:cat>
            <c:strRef>
              <c:f>'[abc-pareto.xlsx]Sheet3'!$O$29:$O$34</c:f>
              <c:strCache>
                <c:ptCount val="6"/>
                <c:pt idx="0">
                  <c:v>melon button</c:v>
                </c:pt>
                <c:pt idx="1">
                  <c:v>sun button</c:v>
                </c:pt>
                <c:pt idx="2">
                  <c:v>Armash</c:v>
                </c:pt>
                <c:pt idx="3">
                  <c:v>Kasho</c:v>
                </c:pt>
                <c:pt idx="4">
                  <c:v>Pistachio</c:v>
                </c:pt>
                <c:pt idx="5">
                  <c:v>Almonds</c:v>
                </c:pt>
              </c:strCache>
            </c:strRef>
          </c:cat>
          <c:val>
            <c:numRef>
              <c:f>'[abc-pareto.xlsx]Sheet3'!$Q$29:$Q$34</c:f>
              <c:numCache>
                <c:formatCode>0%</c:formatCode>
                <c:ptCount val="6"/>
                <c:pt idx="0">
                  <c:v>0.60207669411166653</c:v>
                </c:pt>
                <c:pt idx="1">
                  <c:v>0.85890599658055988</c:v>
                </c:pt>
                <c:pt idx="2">
                  <c:v>0.90873353717540162</c:v>
                </c:pt>
                <c:pt idx="3">
                  <c:v>0.95376367853479405</c:v>
                </c:pt>
                <c:pt idx="4">
                  <c:v>0.97856908690513966</c:v>
                </c:pt>
                <c:pt idx="5">
                  <c:v>1</c:v>
                </c:pt>
              </c:numCache>
            </c:numRef>
          </c:val>
          <c:smooth val="0"/>
        </c:ser>
        <c:dLbls>
          <c:showLegendKey val="0"/>
          <c:showVal val="0"/>
          <c:showCatName val="0"/>
          <c:showSerName val="0"/>
          <c:showPercent val="0"/>
          <c:showBubbleSize val="0"/>
        </c:dLbls>
        <c:marker val="1"/>
        <c:smooth val="0"/>
        <c:axId val="84198144"/>
        <c:axId val="84196352"/>
      </c:lineChart>
      <c:catAx>
        <c:axId val="84193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AE"/>
          </a:p>
        </c:txPr>
        <c:crossAx val="84194816"/>
        <c:crosses val="autoZero"/>
        <c:auto val="1"/>
        <c:lblAlgn val="ctr"/>
        <c:lblOffset val="100"/>
        <c:noMultiLvlLbl val="0"/>
      </c:catAx>
      <c:valAx>
        <c:axId val="841948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AE"/>
          </a:p>
        </c:txPr>
        <c:crossAx val="84193280"/>
        <c:crosses val="autoZero"/>
        <c:crossBetween val="between"/>
      </c:valAx>
      <c:valAx>
        <c:axId val="84196352"/>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AE"/>
          </a:p>
        </c:txPr>
        <c:crossAx val="84198144"/>
        <c:crosses val="max"/>
        <c:crossBetween val="between"/>
      </c:valAx>
      <c:catAx>
        <c:axId val="84198144"/>
        <c:scaling>
          <c:orientation val="minMax"/>
        </c:scaling>
        <c:delete val="1"/>
        <c:axPos val="b"/>
        <c:numFmt formatCode="General" sourceLinked="1"/>
        <c:majorTickMark val="none"/>
        <c:minorTickMark val="none"/>
        <c:tickLblPos val="nextTo"/>
        <c:crossAx val="8419635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AE"/>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ar-A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4A0873-6617-4F6B-966D-1AB72667BCA8}" type="doc">
      <dgm:prSet loTypeId="urn:microsoft.com/office/officeart/2005/8/layout/radial5" loCatId="cycle" qsTypeId="urn:microsoft.com/office/officeart/2005/8/quickstyle/3d3" qsCatId="3D" csTypeId="urn:microsoft.com/office/officeart/2005/8/colors/accent0_3" csCatId="mainScheme" phldr="1"/>
      <dgm:spPr/>
      <dgm:t>
        <a:bodyPr/>
        <a:lstStyle/>
        <a:p>
          <a:pPr rtl="1"/>
          <a:endParaRPr lang="ar-SA"/>
        </a:p>
      </dgm:t>
    </dgm:pt>
    <dgm:pt modelId="{EBC12EA5-21AC-4032-93CF-BC07A023C37A}">
      <dgm:prSet/>
      <dgm:spPr/>
      <dgm:t>
        <a:bodyPr/>
        <a:lstStyle/>
        <a:p>
          <a:pPr rtl="1"/>
          <a:r>
            <a:rPr lang="en-US" smtClean="0"/>
            <a:t>define</a:t>
          </a:r>
          <a:endParaRPr lang="ar-SA" dirty="0"/>
        </a:p>
      </dgm:t>
    </dgm:pt>
    <dgm:pt modelId="{1A2E693A-E6D1-46F3-80EE-CBC2FF2FCF6F}" type="parTrans" cxnId="{F71890D5-8A9D-412E-A6F3-11BEFF124BE9}">
      <dgm:prSet/>
      <dgm:spPr/>
      <dgm:t>
        <a:bodyPr/>
        <a:lstStyle/>
        <a:p>
          <a:pPr rtl="1"/>
          <a:endParaRPr lang="ar-SA"/>
        </a:p>
      </dgm:t>
    </dgm:pt>
    <dgm:pt modelId="{F3C1CFE0-4D67-4296-8397-3C2DAD60F070}" type="sibTrans" cxnId="{F71890D5-8A9D-412E-A6F3-11BEFF124BE9}">
      <dgm:prSet/>
      <dgm:spPr/>
      <dgm:t>
        <a:bodyPr/>
        <a:lstStyle/>
        <a:p>
          <a:pPr rtl="1"/>
          <a:endParaRPr lang="ar-SA"/>
        </a:p>
      </dgm:t>
    </dgm:pt>
    <dgm:pt modelId="{DA6E5D9E-C600-4928-B031-D917BFCBE0E7}">
      <dgm:prSet/>
      <dgm:spPr/>
      <dgm:t>
        <a:bodyPr/>
        <a:lstStyle/>
        <a:p>
          <a:pPr rtl="1"/>
          <a:r>
            <a:rPr lang="en-US" smtClean="0"/>
            <a:t>analyze</a:t>
          </a:r>
          <a:endParaRPr lang="ar-SA" dirty="0"/>
        </a:p>
      </dgm:t>
    </dgm:pt>
    <dgm:pt modelId="{4ADF6209-DC83-4D62-B889-73209BFAFBD5}" type="parTrans" cxnId="{BCB3321D-50EE-4F49-A065-77C03C20C02B}">
      <dgm:prSet/>
      <dgm:spPr/>
      <dgm:t>
        <a:bodyPr/>
        <a:lstStyle/>
        <a:p>
          <a:pPr rtl="1"/>
          <a:endParaRPr lang="ar-SA"/>
        </a:p>
      </dgm:t>
    </dgm:pt>
    <dgm:pt modelId="{96D0F73E-346F-496A-9A34-64C296FE2043}" type="sibTrans" cxnId="{BCB3321D-50EE-4F49-A065-77C03C20C02B}">
      <dgm:prSet/>
      <dgm:spPr/>
      <dgm:t>
        <a:bodyPr/>
        <a:lstStyle/>
        <a:p>
          <a:pPr rtl="1"/>
          <a:endParaRPr lang="ar-SA"/>
        </a:p>
      </dgm:t>
    </dgm:pt>
    <dgm:pt modelId="{B684841E-3843-47FC-B30A-469A984B1EF5}">
      <dgm:prSet phldrT="[نص]"/>
      <dgm:spPr/>
      <dgm:t>
        <a:bodyPr/>
        <a:lstStyle/>
        <a:p>
          <a:pPr rtl="1"/>
          <a:r>
            <a:rPr lang="en-US" smtClean="0"/>
            <a:t>DMAIC</a:t>
          </a:r>
          <a:endParaRPr lang="ar-SA" dirty="0"/>
        </a:p>
      </dgm:t>
    </dgm:pt>
    <dgm:pt modelId="{24CB7975-EC4A-4659-9260-3B36EC3D0E97}" type="sibTrans" cxnId="{125F6232-D6F3-47A3-99C9-AC0F3333403F}">
      <dgm:prSet/>
      <dgm:spPr/>
      <dgm:t>
        <a:bodyPr/>
        <a:lstStyle/>
        <a:p>
          <a:pPr rtl="1"/>
          <a:endParaRPr lang="ar-SA"/>
        </a:p>
      </dgm:t>
    </dgm:pt>
    <dgm:pt modelId="{AC7AD668-7BD5-498A-BF1A-0A0FAEE2037D}" type="parTrans" cxnId="{125F6232-D6F3-47A3-99C9-AC0F3333403F}">
      <dgm:prSet/>
      <dgm:spPr/>
      <dgm:t>
        <a:bodyPr/>
        <a:lstStyle/>
        <a:p>
          <a:pPr rtl="1"/>
          <a:endParaRPr lang="ar-SA"/>
        </a:p>
      </dgm:t>
    </dgm:pt>
    <dgm:pt modelId="{8BC5EC71-9402-4656-8463-378314F0A3C9}">
      <dgm:prSet/>
      <dgm:spPr/>
      <dgm:t>
        <a:bodyPr/>
        <a:lstStyle/>
        <a:p>
          <a:pPr rtl="1"/>
          <a:endParaRPr lang="ar-AE"/>
        </a:p>
      </dgm:t>
    </dgm:pt>
    <dgm:pt modelId="{005ACF93-53FE-4EE6-85B5-9DE7A9778D96}" type="parTrans" cxnId="{B0B749E7-98E8-4084-8A22-95A8AA1F5F4C}">
      <dgm:prSet/>
      <dgm:spPr/>
      <dgm:t>
        <a:bodyPr/>
        <a:lstStyle/>
        <a:p>
          <a:pPr rtl="1"/>
          <a:endParaRPr lang="ar-SA"/>
        </a:p>
      </dgm:t>
    </dgm:pt>
    <dgm:pt modelId="{FD32F1ED-66C8-49D6-8CB7-3BD35344E854}" type="sibTrans" cxnId="{B0B749E7-98E8-4084-8A22-95A8AA1F5F4C}">
      <dgm:prSet/>
      <dgm:spPr/>
      <dgm:t>
        <a:bodyPr/>
        <a:lstStyle/>
        <a:p>
          <a:pPr rtl="1"/>
          <a:endParaRPr lang="ar-SA"/>
        </a:p>
      </dgm:t>
    </dgm:pt>
    <dgm:pt modelId="{00D9CAE4-3BC2-4ECC-8132-915BCFD216AA}">
      <dgm:prSet phldrT="[نص]"/>
      <dgm:spPr/>
      <dgm:t>
        <a:bodyPr/>
        <a:lstStyle/>
        <a:p>
          <a:pPr rtl="1"/>
          <a:r>
            <a:rPr lang="en-GB" dirty="0" smtClean="0"/>
            <a:t>measure</a:t>
          </a:r>
          <a:endParaRPr lang="ar-SA" dirty="0"/>
        </a:p>
      </dgm:t>
    </dgm:pt>
    <dgm:pt modelId="{7C544EF1-A897-482F-8FE5-1FDB0BAF7C49}" type="sibTrans" cxnId="{FCEF5597-AEAA-43D6-99D4-9088727B1AFE}">
      <dgm:prSet/>
      <dgm:spPr/>
      <dgm:t>
        <a:bodyPr/>
        <a:lstStyle/>
        <a:p>
          <a:pPr rtl="1"/>
          <a:endParaRPr lang="ar-SA"/>
        </a:p>
      </dgm:t>
    </dgm:pt>
    <dgm:pt modelId="{FAC6C695-8360-4DDA-9A70-2C16D57F4019}" type="parTrans" cxnId="{FCEF5597-AEAA-43D6-99D4-9088727B1AFE}">
      <dgm:prSet/>
      <dgm:spPr/>
      <dgm:t>
        <a:bodyPr/>
        <a:lstStyle/>
        <a:p>
          <a:pPr rtl="1"/>
          <a:endParaRPr lang="ar-SA"/>
        </a:p>
      </dgm:t>
    </dgm:pt>
    <dgm:pt modelId="{F0C4BB1C-2F58-4223-9B3A-CF3C78D5BC80}">
      <dgm:prSet/>
      <dgm:spPr/>
      <dgm:t>
        <a:bodyPr/>
        <a:lstStyle/>
        <a:p>
          <a:pPr rtl="1"/>
          <a:r>
            <a:rPr lang="en-GB" dirty="0" smtClean="0"/>
            <a:t>Improve</a:t>
          </a:r>
          <a:endParaRPr lang="ar-SA" dirty="0"/>
        </a:p>
      </dgm:t>
    </dgm:pt>
    <dgm:pt modelId="{15F0DC57-D2B7-42D2-B702-AD51B8BD89D4}" type="parTrans" cxnId="{96F4CE1C-B0AB-4E35-8A8B-C5D98EB930A3}">
      <dgm:prSet/>
      <dgm:spPr/>
      <dgm:t>
        <a:bodyPr/>
        <a:lstStyle/>
        <a:p>
          <a:pPr rtl="1"/>
          <a:endParaRPr lang="ar-SA"/>
        </a:p>
      </dgm:t>
    </dgm:pt>
    <dgm:pt modelId="{05B701A4-6172-487A-BD48-D71ECF778747}" type="sibTrans" cxnId="{96F4CE1C-B0AB-4E35-8A8B-C5D98EB930A3}">
      <dgm:prSet/>
      <dgm:spPr/>
      <dgm:t>
        <a:bodyPr/>
        <a:lstStyle/>
        <a:p>
          <a:pPr rtl="1"/>
          <a:endParaRPr lang="ar-SA"/>
        </a:p>
      </dgm:t>
    </dgm:pt>
    <dgm:pt modelId="{C4045DAD-7798-4CAB-BA86-58A5AB3E835A}">
      <dgm:prSet/>
      <dgm:spPr/>
      <dgm:t>
        <a:bodyPr/>
        <a:lstStyle/>
        <a:p>
          <a:pPr rtl="1"/>
          <a:r>
            <a:rPr lang="en-GB" dirty="0" smtClean="0"/>
            <a:t>control</a:t>
          </a:r>
          <a:endParaRPr lang="ar-SA" dirty="0"/>
        </a:p>
      </dgm:t>
    </dgm:pt>
    <dgm:pt modelId="{012D7A06-DC67-4C88-902A-1C03C9772499}" type="parTrans" cxnId="{59D4237A-5644-4F77-9D90-04FD22E1AAEB}">
      <dgm:prSet/>
      <dgm:spPr/>
      <dgm:t>
        <a:bodyPr/>
        <a:lstStyle/>
        <a:p>
          <a:pPr rtl="1"/>
          <a:endParaRPr lang="ar-SA"/>
        </a:p>
      </dgm:t>
    </dgm:pt>
    <dgm:pt modelId="{8D29E784-FFB4-45DE-B93E-570B5B3CBF19}" type="sibTrans" cxnId="{59D4237A-5644-4F77-9D90-04FD22E1AAEB}">
      <dgm:prSet/>
      <dgm:spPr/>
      <dgm:t>
        <a:bodyPr/>
        <a:lstStyle/>
        <a:p>
          <a:pPr rtl="1"/>
          <a:endParaRPr lang="ar-SA"/>
        </a:p>
      </dgm:t>
    </dgm:pt>
    <dgm:pt modelId="{77393FE9-53AD-4BDB-9962-13188BDEC33D}" type="pres">
      <dgm:prSet presAssocID="{0D4A0873-6617-4F6B-966D-1AB72667BCA8}" presName="Name0" presStyleCnt="0">
        <dgm:presLayoutVars>
          <dgm:chMax val="1"/>
          <dgm:dir/>
          <dgm:animLvl val="ctr"/>
          <dgm:resizeHandles val="exact"/>
        </dgm:presLayoutVars>
      </dgm:prSet>
      <dgm:spPr/>
      <dgm:t>
        <a:bodyPr/>
        <a:lstStyle/>
        <a:p>
          <a:pPr rtl="1"/>
          <a:endParaRPr lang="ar-AE"/>
        </a:p>
      </dgm:t>
    </dgm:pt>
    <dgm:pt modelId="{CA557E30-45A0-4BA5-95FE-4710D684F525}" type="pres">
      <dgm:prSet presAssocID="{B684841E-3843-47FC-B30A-469A984B1EF5}" presName="centerShape" presStyleLbl="node0" presStyleIdx="0" presStyleCnt="1"/>
      <dgm:spPr/>
      <dgm:t>
        <a:bodyPr/>
        <a:lstStyle/>
        <a:p>
          <a:pPr rtl="1"/>
          <a:endParaRPr lang="ar-SA"/>
        </a:p>
      </dgm:t>
    </dgm:pt>
    <dgm:pt modelId="{010D7007-87DD-473A-97D9-3D85036F6E96}" type="pres">
      <dgm:prSet presAssocID="{1A2E693A-E6D1-46F3-80EE-CBC2FF2FCF6F}" presName="parTrans" presStyleLbl="sibTrans2D1" presStyleIdx="0" presStyleCnt="5"/>
      <dgm:spPr/>
      <dgm:t>
        <a:bodyPr/>
        <a:lstStyle/>
        <a:p>
          <a:pPr rtl="1"/>
          <a:endParaRPr lang="ar-AE"/>
        </a:p>
      </dgm:t>
    </dgm:pt>
    <dgm:pt modelId="{CD24C607-6D7A-4C4C-97D3-DE75050107C6}" type="pres">
      <dgm:prSet presAssocID="{1A2E693A-E6D1-46F3-80EE-CBC2FF2FCF6F}" presName="connectorText" presStyleLbl="sibTrans2D1" presStyleIdx="0" presStyleCnt="5"/>
      <dgm:spPr/>
      <dgm:t>
        <a:bodyPr/>
        <a:lstStyle/>
        <a:p>
          <a:pPr rtl="1"/>
          <a:endParaRPr lang="ar-AE"/>
        </a:p>
      </dgm:t>
    </dgm:pt>
    <dgm:pt modelId="{E3E62915-9F83-4462-AA42-CCA754117F95}" type="pres">
      <dgm:prSet presAssocID="{EBC12EA5-21AC-4032-93CF-BC07A023C37A}" presName="node" presStyleLbl="node1" presStyleIdx="0" presStyleCnt="5">
        <dgm:presLayoutVars>
          <dgm:bulletEnabled val="1"/>
        </dgm:presLayoutVars>
      </dgm:prSet>
      <dgm:spPr/>
      <dgm:t>
        <a:bodyPr/>
        <a:lstStyle/>
        <a:p>
          <a:pPr rtl="1"/>
          <a:endParaRPr lang="ar-SA"/>
        </a:p>
      </dgm:t>
    </dgm:pt>
    <dgm:pt modelId="{76FCF659-8AD0-46C5-911C-5CBF279A7361}" type="pres">
      <dgm:prSet presAssocID="{FAC6C695-8360-4DDA-9A70-2C16D57F4019}" presName="parTrans" presStyleLbl="sibTrans2D1" presStyleIdx="1" presStyleCnt="5"/>
      <dgm:spPr/>
      <dgm:t>
        <a:bodyPr/>
        <a:lstStyle/>
        <a:p>
          <a:pPr rtl="1"/>
          <a:endParaRPr lang="ar-AE"/>
        </a:p>
      </dgm:t>
    </dgm:pt>
    <dgm:pt modelId="{1ECCBAB3-F6B4-414B-98E6-E14D5BED582A}" type="pres">
      <dgm:prSet presAssocID="{FAC6C695-8360-4DDA-9A70-2C16D57F4019}" presName="connectorText" presStyleLbl="sibTrans2D1" presStyleIdx="1" presStyleCnt="5"/>
      <dgm:spPr/>
      <dgm:t>
        <a:bodyPr/>
        <a:lstStyle/>
        <a:p>
          <a:pPr rtl="1"/>
          <a:endParaRPr lang="ar-AE"/>
        </a:p>
      </dgm:t>
    </dgm:pt>
    <dgm:pt modelId="{7E75D30C-6850-4FDB-9EA3-4D938EC7F3B6}" type="pres">
      <dgm:prSet presAssocID="{00D9CAE4-3BC2-4ECC-8132-915BCFD216AA}" presName="node" presStyleLbl="node1" presStyleIdx="1" presStyleCnt="5">
        <dgm:presLayoutVars>
          <dgm:bulletEnabled val="1"/>
        </dgm:presLayoutVars>
      </dgm:prSet>
      <dgm:spPr/>
      <dgm:t>
        <a:bodyPr/>
        <a:lstStyle/>
        <a:p>
          <a:pPr rtl="1"/>
          <a:endParaRPr lang="ar-SA"/>
        </a:p>
      </dgm:t>
    </dgm:pt>
    <dgm:pt modelId="{B17CF96F-84A7-4E7E-A8EE-F24EE17D94D4}" type="pres">
      <dgm:prSet presAssocID="{4ADF6209-DC83-4D62-B889-73209BFAFBD5}" presName="parTrans" presStyleLbl="sibTrans2D1" presStyleIdx="2" presStyleCnt="5"/>
      <dgm:spPr/>
      <dgm:t>
        <a:bodyPr/>
        <a:lstStyle/>
        <a:p>
          <a:pPr rtl="1"/>
          <a:endParaRPr lang="ar-AE"/>
        </a:p>
      </dgm:t>
    </dgm:pt>
    <dgm:pt modelId="{B778C238-C0DA-4786-B89B-B541982C76F4}" type="pres">
      <dgm:prSet presAssocID="{4ADF6209-DC83-4D62-B889-73209BFAFBD5}" presName="connectorText" presStyleLbl="sibTrans2D1" presStyleIdx="2" presStyleCnt="5"/>
      <dgm:spPr/>
      <dgm:t>
        <a:bodyPr/>
        <a:lstStyle/>
        <a:p>
          <a:pPr rtl="1"/>
          <a:endParaRPr lang="ar-AE"/>
        </a:p>
      </dgm:t>
    </dgm:pt>
    <dgm:pt modelId="{A77CB022-2600-45B6-9C25-A51A00C5B6FA}" type="pres">
      <dgm:prSet presAssocID="{DA6E5D9E-C600-4928-B031-D917BFCBE0E7}" presName="node" presStyleLbl="node1" presStyleIdx="2" presStyleCnt="5">
        <dgm:presLayoutVars>
          <dgm:bulletEnabled val="1"/>
        </dgm:presLayoutVars>
      </dgm:prSet>
      <dgm:spPr/>
      <dgm:t>
        <a:bodyPr/>
        <a:lstStyle/>
        <a:p>
          <a:pPr rtl="1"/>
          <a:endParaRPr lang="ar-SA"/>
        </a:p>
      </dgm:t>
    </dgm:pt>
    <dgm:pt modelId="{495D493E-9DC5-4DEA-B9A1-FF7D4D511231}" type="pres">
      <dgm:prSet presAssocID="{15F0DC57-D2B7-42D2-B702-AD51B8BD89D4}" presName="parTrans" presStyleLbl="sibTrans2D1" presStyleIdx="3" presStyleCnt="5"/>
      <dgm:spPr/>
      <dgm:t>
        <a:bodyPr/>
        <a:lstStyle/>
        <a:p>
          <a:pPr rtl="1"/>
          <a:endParaRPr lang="ar-AE"/>
        </a:p>
      </dgm:t>
    </dgm:pt>
    <dgm:pt modelId="{4B8B7B39-1548-4424-9704-2399CF77C577}" type="pres">
      <dgm:prSet presAssocID="{15F0DC57-D2B7-42D2-B702-AD51B8BD89D4}" presName="connectorText" presStyleLbl="sibTrans2D1" presStyleIdx="3" presStyleCnt="5"/>
      <dgm:spPr/>
      <dgm:t>
        <a:bodyPr/>
        <a:lstStyle/>
        <a:p>
          <a:pPr rtl="1"/>
          <a:endParaRPr lang="ar-AE"/>
        </a:p>
      </dgm:t>
    </dgm:pt>
    <dgm:pt modelId="{2808567D-5513-4C2B-8E31-56E95AB53708}" type="pres">
      <dgm:prSet presAssocID="{F0C4BB1C-2F58-4223-9B3A-CF3C78D5BC80}" presName="node" presStyleLbl="node1" presStyleIdx="3" presStyleCnt="5">
        <dgm:presLayoutVars>
          <dgm:bulletEnabled val="1"/>
        </dgm:presLayoutVars>
      </dgm:prSet>
      <dgm:spPr/>
      <dgm:t>
        <a:bodyPr/>
        <a:lstStyle/>
        <a:p>
          <a:pPr rtl="1"/>
          <a:endParaRPr lang="ar-SA"/>
        </a:p>
      </dgm:t>
    </dgm:pt>
    <dgm:pt modelId="{12DDA844-2D21-4037-A151-BE980391A0A1}" type="pres">
      <dgm:prSet presAssocID="{012D7A06-DC67-4C88-902A-1C03C9772499}" presName="parTrans" presStyleLbl="sibTrans2D1" presStyleIdx="4" presStyleCnt="5"/>
      <dgm:spPr/>
      <dgm:t>
        <a:bodyPr/>
        <a:lstStyle/>
        <a:p>
          <a:pPr rtl="1"/>
          <a:endParaRPr lang="ar-AE"/>
        </a:p>
      </dgm:t>
    </dgm:pt>
    <dgm:pt modelId="{E1729C9C-8E4C-4673-AE38-65339ECCF74B}" type="pres">
      <dgm:prSet presAssocID="{012D7A06-DC67-4C88-902A-1C03C9772499}" presName="connectorText" presStyleLbl="sibTrans2D1" presStyleIdx="4" presStyleCnt="5"/>
      <dgm:spPr/>
      <dgm:t>
        <a:bodyPr/>
        <a:lstStyle/>
        <a:p>
          <a:pPr rtl="1"/>
          <a:endParaRPr lang="ar-AE"/>
        </a:p>
      </dgm:t>
    </dgm:pt>
    <dgm:pt modelId="{F6F0F91C-9E8B-41FF-AAD4-8C5466EB69BD}" type="pres">
      <dgm:prSet presAssocID="{C4045DAD-7798-4CAB-BA86-58A5AB3E835A}" presName="node" presStyleLbl="node1" presStyleIdx="4" presStyleCnt="5">
        <dgm:presLayoutVars>
          <dgm:bulletEnabled val="1"/>
        </dgm:presLayoutVars>
      </dgm:prSet>
      <dgm:spPr/>
      <dgm:t>
        <a:bodyPr/>
        <a:lstStyle/>
        <a:p>
          <a:pPr rtl="1"/>
          <a:endParaRPr lang="ar-SA"/>
        </a:p>
      </dgm:t>
    </dgm:pt>
  </dgm:ptLst>
  <dgm:cxnLst>
    <dgm:cxn modelId="{BCB3321D-50EE-4F49-A065-77C03C20C02B}" srcId="{B684841E-3843-47FC-B30A-469A984B1EF5}" destId="{DA6E5D9E-C600-4928-B031-D917BFCBE0E7}" srcOrd="2" destOrd="0" parTransId="{4ADF6209-DC83-4D62-B889-73209BFAFBD5}" sibTransId="{96D0F73E-346F-496A-9A34-64C296FE2043}"/>
    <dgm:cxn modelId="{73C8A9CB-B5E0-4619-96C6-D7FBA7DAFE92}" type="presOf" srcId="{EBC12EA5-21AC-4032-93CF-BC07A023C37A}" destId="{E3E62915-9F83-4462-AA42-CCA754117F95}" srcOrd="0" destOrd="0" presId="urn:microsoft.com/office/officeart/2005/8/layout/radial5"/>
    <dgm:cxn modelId="{125F6232-D6F3-47A3-99C9-AC0F3333403F}" srcId="{0D4A0873-6617-4F6B-966D-1AB72667BCA8}" destId="{B684841E-3843-47FC-B30A-469A984B1EF5}" srcOrd="0" destOrd="0" parTransId="{AC7AD668-7BD5-498A-BF1A-0A0FAEE2037D}" sibTransId="{24CB7975-EC4A-4659-9260-3B36EC3D0E97}"/>
    <dgm:cxn modelId="{CCC864DE-A6DF-494B-BB09-BEA63566D6E4}" type="presOf" srcId="{4ADF6209-DC83-4D62-B889-73209BFAFBD5}" destId="{B778C238-C0DA-4786-B89B-B541982C76F4}" srcOrd="1" destOrd="0" presId="urn:microsoft.com/office/officeart/2005/8/layout/radial5"/>
    <dgm:cxn modelId="{91546DE8-264F-4871-A123-FE0906B506E6}" type="presOf" srcId="{1A2E693A-E6D1-46F3-80EE-CBC2FF2FCF6F}" destId="{010D7007-87DD-473A-97D9-3D85036F6E96}" srcOrd="0" destOrd="0" presId="urn:microsoft.com/office/officeart/2005/8/layout/radial5"/>
    <dgm:cxn modelId="{CF3C77C8-8A68-4CCF-A7C7-3386B5A39B0D}" type="presOf" srcId="{F0C4BB1C-2F58-4223-9B3A-CF3C78D5BC80}" destId="{2808567D-5513-4C2B-8E31-56E95AB53708}" srcOrd="0" destOrd="0" presId="urn:microsoft.com/office/officeart/2005/8/layout/radial5"/>
    <dgm:cxn modelId="{B0B749E7-98E8-4084-8A22-95A8AA1F5F4C}" srcId="{0D4A0873-6617-4F6B-966D-1AB72667BCA8}" destId="{8BC5EC71-9402-4656-8463-378314F0A3C9}" srcOrd="1" destOrd="0" parTransId="{005ACF93-53FE-4EE6-85B5-9DE7A9778D96}" sibTransId="{FD32F1ED-66C8-49D6-8CB7-3BD35344E854}"/>
    <dgm:cxn modelId="{CC04720A-4BAA-4F2A-9FB9-566AF95382A4}" type="presOf" srcId="{15F0DC57-D2B7-42D2-B702-AD51B8BD89D4}" destId="{495D493E-9DC5-4DEA-B9A1-FF7D4D511231}" srcOrd="0" destOrd="0" presId="urn:microsoft.com/office/officeart/2005/8/layout/radial5"/>
    <dgm:cxn modelId="{1EEFF8B7-0077-4CB4-ADC5-DC4445BF1A21}" type="presOf" srcId="{C4045DAD-7798-4CAB-BA86-58A5AB3E835A}" destId="{F6F0F91C-9E8B-41FF-AAD4-8C5466EB69BD}" srcOrd="0" destOrd="0" presId="urn:microsoft.com/office/officeart/2005/8/layout/radial5"/>
    <dgm:cxn modelId="{59D4237A-5644-4F77-9D90-04FD22E1AAEB}" srcId="{B684841E-3843-47FC-B30A-469A984B1EF5}" destId="{C4045DAD-7798-4CAB-BA86-58A5AB3E835A}" srcOrd="4" destOrd="0" parTransId="{012D7A06-DC67-4C88-902A-1C03C9772499}" sibTransId="{8D29E784-FFB4-45DE-B93E-570B5B3CBF19}"/>
    <dgm:cxn modelId="{130AC283-D8B1-4FD0-A76D-455106E60B72}" type="presOf" srcId="{1A2E693A-E6D1-46F3-80EE-CBC2FF2FCF6F}" destId="{CD24C607-6D7A-4C4C-97D3-DE75050107C6}" srcOrd="1" destOrd="0" presId="urn:microsoft.com/office/officeart/2005/8/layout/radial5"/>
    <dgm:cxn modelId="{E582D983-05DF-442C-828F-BD682F2C39E2}" type="presOf" srcId="{15F0DC57-D2B7-42D2-B702-AD51B8BD89D4}" destId="{4B8B7B39-1548-4424-9704-2399CF77C577}" srcOrd="1" destOrd="0" presId="urn:microsoft.com/office/officeart/2005/8/layout/radial5"/>
    <dgm:cxn modelId="{C4D416E0-C290-45A4-89B3-14DE587946EC}" type="presOf" srcId="{012D7A06-DC67-4C88-902A-1C03C9772499}" destId="{E1729C9C-8E4C-4673-AE38-65339ECCF74B}" srcOrd="1" destOrd="0" presId="urn:microsoft.com/office/officeart/2005/8/layout/radial5"/>
    <dgm:cxn modelId="{7CA3FEB5-C215-425E-A1AF-B38F4DFEC6E1}" type="presOf" srcId="{0D4A0873-6617-4F6B-966D-1AB72667BCA8}" destId="{77393FE9-53AD-4BDB-9962-13188BDEC33D}" srcOrd="0" destOrd="0" presId="urn:microsoft.com/office/officeart/2005/8/layout/radial5"/>
    <dgm:cxn modelId="{9EBC869E-7360-416C-A258-419B245C4976}" type="presOf" srcId="{4ADF6209-DC83-4D62-B889-73209BFAFBD5}" destId="{B17CF96F-84A7-4E7E-A8EE-F24EE17D94D4}" srcOrd="0" destOrd="0" presId="urn:microsoft.com/office/officeart/2005/8/layout/radial5"/>
    <dgm:cxn modelId="{ED0D8B51-E5DF-4D49-9A8E-CEB130CD4890}" type="presOf" srcId="{FAC6C695-8360-4DDA-9A70-2C16D57F4019}" destId="{76FCF659-8AD0-46C5-911C-5CBF279A7361}" srcOrd="0" destOrd="0" presId="urn:microsoft.com/office/officeart/2005/8/layout/radial5"/>
    <dgm:cxn modelId="{F71890D5-8A9D-412E-A6F3-11BEFF124BE9}" srcId="{B684841E-3843-47FC-B30A-469A984B1EF5}" destId="{EBC12EA5-21AC-4032-93CF-BC07A023C37A}" srcOrd="0" destOrd="0" parTransId="{1A2E693A-E6D1-46F3-80EE-CBC2FF2FCF6F}" sibTransId="{F3C1CFE0-4D67-4296-8397-3C2DAD60F070}"/>
    <dgm:cxn modelId="{89E0A1F6-D402-4CF6-B8AE-988FE8A1AB00}" type="presOf" srcId="{DA6E5D9E-C600-4928-B031-D917BFCBE0E7}" destId="{A77CB022-2600-45B6-9C25-A51A00C5B6FA}" srcOrd="0" destOrd="0" presId="urn:microsoft.com/office/officeart/2005/8/layout/radial5"/>
    <dgm:cxn modelId="{66DBC816-DD43-4149-BD5C-C23472360B4D}" type="presOf" srcId="{00D9CAE4-3BC2-4ECC-8132-915BCFD216AA}" destId="{7E75D30C-6850-4FDB-9EA3-4D938EC7F3B6}" srcOrd="0" destOrd="0" presId="urn:microsoft.com/office/officeart/2005/8/layout/radial5"/>
    <dgm:cxn modelId="{96F4CE1C-B0AB-4E35-8A8B-C5D98EB930A3}" srcId="{B684841E-3843-47FC-B30A-469A984B1EF5}" destId="{F0C4BB1C-2F58-4223-9B3A-CF3C78D5BC80}" srcOrd="3" destOrd="0" parTransId="{15F0DC57-D2B7-42D2-B702-AD51B8BD89D4}" sibTransId="{05B701A4-6172-487A-BD48-D71ECF778747}"/>
    <dgm:cxn modelId="{6365B915-0863-40B4-AA7D-E2F8D8B22214}" type="presOf" srcId="{B684841E-3843-47FC-B30A-469A984B1EF5}" destId="{CA557E30-45A0-4BA5-95FE-4710D684F525}" srcOrd="0" destOrd="0" presId="urn:microsoft.com/office/officeart/2005/8/layout/radial5"/>
    <dgm:cxn modelId="{FCEF5597-AEAA-43D6-99D4-9088727B1AFE}" srcId="{B684841E-3843-47FC-B30A-469A984B1EF5}" destId="{00D9CAE4-3BC2-4ECC-8132-915BCFD216AA}" srcOrd="1" destOrd="0" parTransId="{FAC6C695-8360-4DDA-9A70-2C16D57F4019}" sibTransId="{7C544EF1-A897-482F-8FE5-1FDB0BAF7C49}"/>
    <dgm:cxn modelId="{F7690566-6131-4E70-A837-1A64E0C169F6}" type="presOf" srcId="{FAC6C695-8360-4DDA-9A70-2C16D57F4019}" destId="{1ECCBAB3-F6B4-414B-98E6-E14D5BED582A}" srcOrd="1" destOrd="0" presId="urn:microsoft.com/office/officeart/2005/8/layout/radial5"/>
    <dgm:cxn modelId="{EC26A5D8-1AED-45B9-A87A-891F8949F07D}" type="presOf" srcId="{012D7A06-DC67-4C88-902A-1C03C9772499}" destId="{12DDA844-2D21-4037-A151-BE980391A0A1}" srcOrd="0" destOrd="0" presId="urn:microsoft.com/office/officeart/2005/8/layout/radial5"/>
    <dgm:cxn modelId="{63AAA163-2FFF-4419-9B7B-A42A64F36006}" type="presParOf" srcId="{77393FE9-53AD-4BDB-9962-13188BDEC33D}" destId="{CA557E30-45A0-4BA5-95FE-4710D684F525}" srcOrd="0" destOrd="0" presId="urn:microsoft.com/office/officeart/2005/8/layout/radial5"/>
    <dgm:cxn modelId="{E21229D3-2EDB-4114-9475-5E6BB4270849}" type="presParOf" srcId="{77393FE9-53AD-4BDB-9962-13188BDEC33D}" destId="{010D7007-87DD-473A-97D9-3D85036F6E96}" srcOrd="1" destOrd="0" presId="urn:microsoft.com/office/officeart/2005/8/layout/radial5"/>
    <dgm:cxn modelId="{EFF3B7D7-D09E-4049-8FF5-25A3B757E854}" type="presParOf" srcId="{010D7007-87DD-473A-97D9-3D85036F6E96}" destId="{CD24C607-6D7A-4C4C-97D3-DE75050107C6}" srcOrd="0" destOrd="0" presId="urn:microsoft.com/office/officeart/2005/8/layout/radial5"/>
    <dgm:cxn modelId="{4D4B13E1-7F7D-481D-B4E5-EB1711EDE128}" type="presParOf" srcId="{77393FE9-53AD-4BDB-9962-13188BDEC33D}" destId="{E3E62915-9F83-4462-AA42-CCA754117F95}" srcOrd="2" destOrd="0" presId="urn:microsoft.com/office/officeart/2005/8/layout/radial5"/>
    <dgm:cxn modelId="{F42E26C1-8AEA-43F4-B661-B80AFFC1528C}" type="presParOf" srcId="{77393FE9-53AD-4BDB-9962-13188BDEC33D}" destId="{76FCF659-8AD0-46C5-911C-5CBF279A7361}" srcOrd="3" destOrd="0" presId="urn:microsoft.com/office/officeart/2005/8/layout/radial5"/>
    <dgm:cxn modelId="{22042A42-39C6-4EDF-9CA2-DB38BAA19CC1}" type="presParOf" srcId="{76FCF659-8AD0-46C5-911C-5CBF279A7361}" destId="{1ECCBAB3-F6B4-414B-98E6-E14D5BED582A}" srcOrd="0" destOrd="0" presId="urn:microsoft.com/office/officeart/2005/8/layout/radial5"/>
    <dgm:cxn modelId="{FE9CC545-91E4-4D8D-B2B0-F7C94E28D766}" type="presParOf" srcId="{77393FE9-53AD-4BDB-9962-13188BDEC33D}" destId="{7E75D30C-6850-4FDB-9EA3-4D938EC7F3B6}" srcOrd="4" destOrd="0" presId="urn:microsoft.com/office/officeart/2005/8/layout/radial5"/>
    <dgm:cxn modelId="{C1D3E33C-4188-4AA6-B7D9-2DF5C11C761C}" type="presParOf" srcId="{77393FE9-53AD-4BDB-9962-13188BDEC33D}" destId="{B17CF96F-84A7-4E7E-A8EE-F24EE17D94D4}" srcOrd="5" destOrd="0" presId="urn:microsoft.com/office/officeart/2005/8/layout/radial5"/>
    <dgm:cxn modelId="{AE66A90C-3067-415C-90B5-C64E1C861BD0}" type="presParOf" srcId="{B17CF96F-84A7-4E7E-A8EE-F24EE17D94D4}" destId="{B778C238-C0DA-4786-B89B-B541982C76F4}" srcOrd="0" destOrd="0" presId="urn:microsoft.com/office/officeart/2005/8/layout/radial5"/>
    <dgm:cxn modelId="{35CF5338-32B1-47A0-A408-627AAED0A19C}" type="presParOf" srcId="{77393FE9-53AD-4BDB-9962-13188BDEC33D}" destId="{A77CB022-2600-45B6-9C25-A51A00C5B6FA}" srcOrd="6" destOrd="0" presId="urn:microsoft.com/office/officeart/2005/8/layout/radial5"/>
    <dgm:cxn modelId="{688F00E9-4373-476C-8D61-6E88D2068C78}" type="presParOf" srcId="{77393FE9-53AD-4BDB-9962-13188BDEC33D}" destId="{495D493E-9DC5-4DEA-B9A1-FF7D4D511231}" srcOrd="7" destOrd="0" presId="urn:microsoft.com/office/officeart/2005/8/layout/radial5"/>
    <dgm:cxn modelId="{12DABAAA-A295-4D76-A8E3-E60CF3D9AC7C}" type="presParOf" srcId="{495D493E-9DC5-4DEA-B9A1-FF7D4D511231}" destId="{4B8B7B39-1548-4424-9704-2399CF77C577}" srcOrd="0" destOrd="0" presId="urn:microsoft.com/office/officeart/2005/8/layout/radial5"/>
    <dgm:cxn modelId="{3DEB2785-3F47-4303-AACF-5934B4EAC118}" type="presParOf" srcId="{77393FE9-53AD-4BDB-9962-13188BDEC33D}" destId="{2808567D-5513-4C2B-8E31-56E95AB53708}" srcOrd="8" destOrd="0" presId="urn:microsoft.com/office/officeart/2005/8/layout/radial5"/>
    <dgm:cxn modelId="{D1DFBF9C-9C02-45F9-B5C6-4537C134A431}" type="presParOf" srcId="{77393FE9-53AD-4BDB-9962-13188BDEC33D}" destId="{12DDA844-2D21-4037-A151-BE980391A0A1}" srcOrd="9" destOrd="0" presId="urn:microsoft.com/office/officeart/2005/8/layout/radial5"/>
    <dgm:cxn modelId="{DCDCB663-A595-4047-9EC3-52E7056E9722}" type="presParOf" srcId="{12DDA844-2D21-4037-A151-BE980391A0A1}" destId="{E1729C9C-8E4C-4673-AE38-65339ECCF74B}" srcOrd="0" destOrd="0" presId="urn:microsoft.com/office/officeart/2005/8/layout/radial5"/>
    <dgm:cxn modelId="{68190E61-2698-42E9-8ECF-A2FFA92C4A6E}" type="presParOf" srcId="{77393FE9-53AD-4BDB-9962-13188BDEC33D}" destId="{F6F0F91C-9E8B-41FF-AAD4-8C5466EB69BD}"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E541AF-2F43-4E48-ACD1-ACD6CD6A3A14}"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E541AF-2F43-4E48-ACD1-ACD6CD6A3A14}"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E541AF-2F43-4E48-ACD1-ACD6CD6A3A14}"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E541AF-2F43-4E48-ACD1-ACD6CD6A3A14}"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E541AF-2F43-4E48-ACD1-ACD6CD6A3A14}"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E541AF-2F43-4E48-ACD1-ACD6CD6A3A14}" type="datetimeFigureOut">
              <a:rPr lang="en-US" smtClean="0"/>
              <a:pPr/>
              <a:t>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E541AF-2F43-4E48-ACD1-ACD6CD6A3A14}" type="datetimeFigureOut">
              <a:rPr lang="en-US" smtClean="0"/>
              <a:pPr/>
              <a:t>1/20/2019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E541AF-2F43-4E48-ACD1-ACD6CD6A3A14}" type="datetimeFigureOut">
              <a:rPr lang="en-US" smtClean="0"/>
              <a:pPr/>
              <a:t>1/20/2019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541AF-2F43-4E48-ACD1-ACD6CD6A3A14}" type="datetimeFigureOut">
              <a:rPr lang="en-US" smtClean="0"/>
              <a:pPr/>
              <a:t>1/20/2019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926797-0ECF-4EE7-88CF-E920683D74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E541AF-2F43-4E48-ACD1-ACD6CD6A3A14}" type="datetimeFigureOut">
              <a:rPr lang="en-US" smtClean="0"/>
              <a:pPr/>
              <a:t>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926797-0ECF-4EE7-88CF-E920683D7481}"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2E541AF-2F43-4E48-ACD1-ACD6CD6A3A14}" type="datetimeFigureOut">
              <a:rPr lang="en-US" smtClean="0"/>
              <a:pPr/>
              <a:t>1/20/2019</a:t>
            </a:fld>
            <a:endParaRPr lang="en-US"/>
          </a:p>
        </p:txBody>
      </p:sp>
      <p:sp>
        <p:nvSpPr>
          <p:cNvPr id="9" name="Slide Number Placeholder 8"/>
          <p:cNvSpPr>
            <a:spLocks noGrp="1"/>
          </p:cNvSpPr>
          <p:nvPr>
            <p:ph type="sldNum" sz="quarter" idx="11"/>
          </p:nvPr>
        </p:nvSpPr>
        <p:spPr/>
        <p:txBody>
          <a:bodyPr/>
          <a:lstStyle/>
          <a:p>
            <a:fld id="{02926797-0ECF-4EE7-88CF-E920683D748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2926797-0ECF-4EE7-88CF-E920683D7481}"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2E541AF-2F43-4E48-ACD1-ACD6CD6A3A14}" type="datetimeFigureOut">
              <a:rPr lang="en-US" smtClean="0"/>
              <a:pPr/>
              <a:t>1/20/2019</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1676400"/>
            <a:ext cx="8501122" cy="4538682"/>
          </a:xfrm>
        </p:spPr>
        <p:txBody>
          <a:bodyPr>
            <a:normAutofit fontScale="77500" lnSpcReduction="20000"/>
          </a:bodyPr>
          <a:lstStyle/>
          <a:p>
            <a:pPr algn="ctr"/>
            <a:endParaRPr lang="en-US" dirty="0"/>
          </a:p>
          <a:p>
            <a:pPr algn="ctr"/>
            <a:r>
              <a:rPr lang="en-US" sz="1900" dirty="0"/>
              <a:t> </a:t>
            </a:r>
            <a:r>
              <a:rPr lang="en-US" sz="1900" dirty="0">
                <a:solidFill>
                  <a:schemeClr val="tx1"/>
                </a:solidFill>
              </a:rPr>
              <a:t>An-Najah National University </a:t>
            </a:r>
          </a:p>
          <a:p>
            <a:pPr algn="ctr"/>
            <a:r>
              <a:rPr lang="en-US" sz="1900" dirty="0">
                <a:solidFill>
                  <a:schemeClr val="tx1"/>
                </a:solidFill>
              </a:rPr>
              <a:t>Faculty of Engineering and Information Technology </a:t>
            </a:r>
          </a:p>
          <a:p>
            <a:pPr algn="ctr"/>
            <a:r>
              <a:rPr lang="en-US" sz="1900" dirty="0">
                <a:solidFill>
                  <a:schemeClr val="tx1"/>
                </a:solidFill>
              </a:rPr>
              <a:t>Industrial Engineering Department </a:t>
            </a:r>
            <a:endParaRPr lang="en-US" sz="1900" dirty="0" smtClean="0">
              <a:solidFill>
                <a:schemeClr val="tx1"/>
              </a:solidFill>
            </a:endParaRPr>
          </a:p>
          <a:p>
            <a:pPr algn="ctr"/>
            <a:endParaRPr lang="en-US" sz="1600" dirty="0"/>
          </a:p>
          <a:p>
            <a:pPr algn="ctr"/>
            <a:r>
              <a:rPr lang="en-US" sz="2100" dirty="0" smtClean="0">
                <a:solidFill>
                  <a:schemeClr val="tx1"/>
                </a:solidFill>
              </a:rPr>
              <a:t> </a:t>
            </a:r>
            <a:r>
              <a:rPr lang="en-US" sz="2100" dirty="0" smtClean="0">
                <a:solidFill>
                  <a:schemeClr val="tx1"/>
                </a:solidFill>
              </a:rPr>
              <a:t>Implementation </a:t>
            </a:r>
            <a:r>
              <a:rPr lang="en-US" sz="2100" dirty="0">
                <a:solidFill>
                  <a:schemeClr val="tx1"/>
                </a:solidFill>
              </a:rPr>
              <a:t>of Lean Manufacturing </a:t>
            </a:r>
            <a:r>
              <a:rPr lang="en-US" sz="2100" dirty="0" smtClean="0">
                <a:solidFill>
                  <a:schemeClr val="tx1"/>
                </a:solidFill>
              </a:rPr>
              <a:t>Tools</a:t>
            </a:r>
          </a:p>
          <a:p>
            <a:pPr algn="ctr"/>
            <a:r>
              <a:rPr lang="en-US" sz="2100" dirty="0" smtClean="0">
                <a:solidFill>
                  <a:schemeClr val="tx1"/>
                </a:solidFill>
              </a:rPr>
              <a:t>At Al-</a:t>
            </a:r>
            <a:r>
              <a:rPr lang="en-US" sz="2100" dirty="0" err="1" smtClean="0">
                <a:solidFill>
                  <a:schemeClr val="tx1"/>
                </a:solidFill>
              </a:rPr>
              <a:t>Maslamani</a:t>
            </a:r>
            <a:r>
              <a:rPr lang="en-US" sz="2100" dirty="0" smtClean="0">
                <a:solidFill>
                  <a:schemeClr val="tx1"/>
                </a:solidFill>
              </a:rPr>
              <a:t> Factory: Inventory waste reduction </a:t>
            </a:r>
          </a:p>
          <a:p>
            <a:endParaRPr lang="en-US" sz="2100" dirty="0"/>
          </a:p>
          <a:p>
            <a:r>
              <a:rPr lang="en-US" sz="2100" dirty="0"/>
              <a:t> </a:t>
            </a:r>
            <a:r>
              <a:rPr lang="en-US" sz="2100" dirty="0">
                <a:solidFill>
                  <a:schemeClr val="tx1"/>
                </a:solidFill>
              </a:rPr>
              <a:t>Prepared by: </a:t>
            </a:r>
            <a:endParaRPr lang="en-US" sz="2100" dirty="0" smtClean="0">
              <a:solidFill>
                <a:schemeClr val="tx1"/>
              </a:solidFill>
            </a:endParaRPr>
          </a:p>
          <a:p>
            <a:endParaRPr lang="en-US" sz="2100" dirty="0" smtClean="0"/>
          </a:p>
          <a:p>
            <a:pPr algn="l"/>
            <a:r>
              <a:rPr lang="en-US" sz="2100" dirty="0" smtClean="0">
                <a:solidFill>
                  <a:schemeClr val="tx1"/>
                </a:solidFill>
              </a:rPr>
              <a:t>Ansam Adas                                                                                                         Raghad Hakawati      </a:t>
            </a:r>
            <a:endParaRPr lang="en-US" sz="2100" dirty="0" smtClean="0"/>
          </a:p>
          <a:p>
            <a:pPr algn="l"/>
            <a:r>
              <a:rPr lang="en-US" sz="2100" dirty="0" smtClean="0">
                <a:solidFill>
                  <a:schemeClr val="tx1"/>
                </a:solidFill>
              </a:rPr>
              <a:t>Batoul Thuluth </a:t>
            </a:r>
            <a:r>
              <a:rPr lang="en-US" sz="2100" dirty="0" smtClean="0"/>
              <a:t>                                                                                                      </a:t>
            </a:r>
            <a:r>
              <a:rPr lang="en-US" sz="2100" dirty="0" smtClean="0">
                <a:solidFill>
                  <a:schemeClr val="tx1"/>
                </a:solidFill>
              </a:rPr>
              <a:t>Saly Al Omar </a:t>
            </a:r>
            <a:r>
              <a:rPr lang="en-US" sz="2100" dirty="0" smtClean="0"/>
              <a:t> </a:t>
            </a:r>
          </a:p>
          <a:p>
            <a:pPr algn="l"/>
            <a:r>
              <a:rPr lang="en-US" sz="2100" dirty="0" smtClean="0">
                <a:solidFill>
                  <a:schemeClr val="tx1"/>
                </a:solidFill>
              </a:rPr>
              <a:t>Fareda Al-Abed                                                                                                      Lara Takrori </a:t>
            </a:r>
            <a:endParaRPr lang="en-US" sz="2100" dirty="0" smtClean="0"/>
          </a:p>
          <a:p>
            <a:pPr algn="l"/>
            <a:r>
              <a:rPr lang="en-US" sz="2100" dirty="0" smtClean="0"/>
              <a:t>                                                                                                                                                 </a:t>
            </a:r>
          </a:p>
          <a:p>
            <a:pPr algn="l"/>
            <a:endParaRPr lang="en-US" sz="2100" dirty="0"/>
          </a:p>
          <a:p>
            <a:endParaRPr lang="en-US" sz="1200" dirty="0"/>
          </a:p>
          <a:p>
            <a:r>
              <a:rPr lang="en-US" sz="1200" dirty="0"/>
              <a:t> </a:t>
            </a:r>
            <a:r>
              <a:rPr lang="en-US" sz="2300" dirty="0">
                <a:solidFill>
                  <a:schemeClr val="tx1"/>
                </a:solidFill>
              </a:rPr>
              <a:t>Supervised by: Dr. Yahya Saleh </a:t>
            </a:r>
          </a:p>
          <a:p>
            <a:r>
              <a:rPr lang="en-US" sz="2300" dirty="0">
                <a:solidFill>
                  <a:schemeClr val="tx1"/>
                </a:solidFill>
              </a:rPr>
              <a:t>Date: 3rd, may, 2018 </a:t>
            </a:r>
            <a:r>
              <a:rPr lang="en-US" sz="2300" dirty="0" smtClean="0">
                <a:solidFill>
                  <a:schemeClr val="tx1"/>
                </a:solidFill>
              </a:rPr>
              <a:t>  </a:t>
            </a:r>
            <a:endParaRPr lang="en-US" sz="2300"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3276600" y="0"/>
            <a:ext cx="1600200" cy="158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0"/>
            <a:ext cx="7772400" cy="1470025"/>
          </a:xfrm>
        </p:spPr>
        <p:txBody>
          <a:bodyPr/>
          <a:lstStyle/>
          <a:p>
            <a:r>
              <a:rPr lang="en-US" dirty="0" smtClean="0"/>
              <a:t>Project Aims </a:t>
            </a:r>
            <a:endParaRPr lang="ar-SA" dirty="0"/>
          </a:p>
        </p:txBody>
      </p:sp>
      <p:sp>
        <p:nvSpPr>
          <p:cNvPr id="3" name="عنوان فرعي 2"/>
          <p:cNvSpPr>
            <a:spLocks noGrp="1"/>
          </p:cNvSpPr>
          <p:nvPr>
            <p:ph type="subTitle" idx="1"/>
          </p:nvPr>
        </p:nvSpPr>
        <p:spPr>
          <a:xfrm>
            <a:off x="1000100" y="2071678"/>
            <a:ext cx="6858048" cy="3138494"/>
          </a:xfrm>
        </p:spPr>
        <p:txBody>
          <a:bodyPr>
            <a:normAutofit/>
          </a:bodyPr>
          <a:lstStyle/>
          <a:p>
            <a:pPr algn="l"/>
            <a:r>
              <a:rPr lang="en-US" dirty="0" smtClean="0">
                <a:solidFill>
                  <a:schemeClr val="tx1"/>
                </a:solidFill>
              </a:rPr>
              <a:t> The current project aims are applying a set of lean manufacturing techniques in Al-Maslamani Company for the ultimate goal of reducing and/or eliminating the generated wastes and they don’t have forecasting system. The ordering policy done randomly.</a:t>
            </a:r>
            <a:endParaRPr lang="ar-SA"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214290"/>
            <a:ext cx="7772400" cy="1470025"/>
          </a:xfrm>
        </p:spPr>
        <p:txBody>
          <a:bodyPr/>
          <a:lstStyle/>
          <a:p>
            <a:r>
              <a:rPr lang="en-US" dirty="0" smtClean="0"/>
              <a:t>Methodology </a:t>
            </a:r>
            <a:endParaRPr lang="ar-SA" dirty="0"/>
          </a:p>
        </p:txBody>
      </p:sp>
      <p:sp>
        <p:nvSpPr>
          <p:cNvPr id="3" name="عنوان فرعي 2"/>
          <p:cNvSpPr>
            <a:spLocks noGrp="1"/>
          </p:cNvSpPr>
          <p:nvPr>
            <p:ph type="subTitle" idx="1"/>
          </p:nvPr>
        </p:nvSpPr>
        <p:spPr>
          <a:xfrm>
            <a:off x="571472" y="1643050"/>
            <a:ext cx="8286776" cy="4429156"/>
          </a:xfrm>
        </p:spPr>
        <p:txBody>
          <a:bodyPr>
            <a:normAutofit/>
          </a:bodyPr>
          <a:lstStyle/>
          <a:p>
            <a:pPr algn="l" rtl="0"/>
            <a:r>
              <a:rPr lang="en-US" sz="3000" dirty="0" smtClean="0">
                <a:solidFill>
                  <a:schemeClr val="tx1"/>
                </a:solidFill>
              </a:rPr>
              <a:t>After scientific visit of the company ,making a meetings with industrial engineer </a:t>
            </a:r>
            <a:r>
              <a:rPr lang="en-US" sz="3000" dirty="0" err="1" smtClean="0">
                <a:solidFill>
                  <a:schemeClr val="tx1"/>
                </a:solidFill>
              </a:rPr>
              <a:t>Waed</a:t>
            </a:r>
            <a:r>
              <a:rPr lang="en-US" sz="3000" dirty="0" smtClean="0">
                <a:solidFill>
                  <a:schemeClr val="tx1"/>
                </a:solidFill>
              </a:rPr>
              <a:t> </a:t>
            </a:r>
            <a:r>
              <a:rPr lang="en-US" sz="3000" dirty="0" err="1" smtClean="0">
                <a:solidFill>
                  <a:schemeClr val="tx1"/>
                </a:solidFill>
              </a:rPr>
              <a:t>Bouzia</a:t>
            </a:r>
            <a:r>
              <a:rPr lang="en-US" sz="3000" dirty="0" smtClean="0">
                <a:solidFill>
                  <a:schemeClr val="tx1"/>
                </a:solidFill>
              </a:rPr>
              <a:t> , collecting data and using it in our project by applying a systematic way (DMAIC methodology), which is a data-driven quality strategy used to improve processes</a:t>
            </a:r>
            <a:r>
              <a:rPr lang="en-US" dirty="0" smtClean="0">
                <a:solidFill>
                  <a:schemeClr val="tx1"/>
                </a:solidFill>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1142976" y="928670"/>
          <a:ext cx="6477024"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the wastes</a:t>
            </a:r>
            <a:endParaRPr lang="ar-JO"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3373001"/>
              </p:ext>
            </p:extLst>
          </p:nvPr>
        </p:nvGraphicFramePr>
        <p:xfrm>
          <a:off x="609600" y="1524000"/>
          <a:ext cx="7239000" cy="5105401"/>
        </p:xfrm>
        <a:graphic>
          <a:graphicData uri="http://schemas.openxmlformats.org/drawingml/2006/table">
            <a:tbl>
              <a:tblPr rtl="1" firstRow="1" firstCol="1" bandRow="1">
                <a:tableStyleId>{5C22544A-7EE6-4342-B048-85BDC9FD1C3A}</a:tableStyleId>
              </a:tblPr>
              <a:tblGrid>
                <a:gridCol w="2492114"/>
                <a:gridCol w="2610787"/>
                <a:gridCol w="2136099"/>
              </a:tblGrid>
              <a:tr h="411153">
                <a:tc>
                  <a:txBody>
                    <a:bodyPr/>
                    <a:lstStyle/>
                    <a:p>
                      <a:pPr algn="r" rtl="1">
                        <a:lnSpc>
                          <a:spcPct val="115000"/>
                        </a:lnSpc>
                        <a:spcAft>
                          <a:spcPts val="1000"/>
                        </a:spcAft>
                      </a:pPr>
                      <a:r>
                        <a:rPr lang="en-GB" sz="1200" dirty="0">
                          <a:effectLst/>
                        </a:rPr>
                        <a:t>Description</a:t>
                      </a:r>
                      <a:endParaRPr lang="en-US" sz="1200" dirty="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a:effectLst/>
                        </a:rPr>
                        <a:t>Examples</a:t>
                      </a:r>
                      <a:endParaRPr lang="en-US" sz="120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dirty="0">
                          <a:effectLst/>
                        </a:rPr>
                        <a:t>Type of waste</a:t>
                      </a:r>
                      <a:endParaRPr lang="en-US" sz="1200" dirty="0">
                        <a:effectLst/>
                        <a:latin typeface="Calibri"/>
                        <a:ea typeface="Calibri"/>
                        <a:cs typeface="Arial"/>
                      </a:endParaRPr>
                    </a:p>
                  </a:txBody>
                  <a:tcPr marL="66205" marR="66205" marT="9195" marB="0"/>
                </a:tc>
              </a:tr>
              <a:tr h="924416">
                <a:tc>
                  <a:txBody>
                    <a:bodyPr/>
                    <a:lstStyle/>
                    <a:p>
                      <a:pPr algn="l" rtl="1">
                        <a:lnSpc>
                          <a:spcPct val="115000"/>
                        </a:lnSpc>
                        <a:spcAft>
                          <a:spcPts val="1000"/>
                        </a:spcAft>
                      </a:pPr>
                      <a:r>
                        <a:rPr lang="en-US" sz="1200">
                          <a:effectLst/>
                        </a:rPr>
                        <a:t>●Each one of them need special condition like humidity, temperature and ventilation.</a:t>
                      </a:r>
                      <a:endParaRPr lang="en-US" sz="1200">
                        <a:effectLst/>
                        <a:latin typeface="Calibri"/>
                        <a:ea typeface="Calibri"/>
                        <a:cs typeface="Arial"/>
                      </a:endParaRPr>
                    </a:p>
                  </a:txBody>
                  <a:tcPr marL="66205" marR="66205" marT="9195" marB="0"/>
                </a:tc>
                <a:tc>
                  <a:txBody>
                    <a:bodyPr/>
                    <a:lstStyle/>
                    <a:p>
                      <a:pPr algn="l" rtl="1">
                        <a:lnSpc>
                          <a:spcPct val="115000"/>
                        </a:lnSpc>
                        <a:spcAft>
                          <a:spcPts val="1000"/>
                        </a:spcAft>
                      </a:pPr>
                      <a:r>
                        <a:rPr lang="en-US" sz="1200" dirty="0">
                          <a:effectLst/>
                        </a:rPr>
                        <a:t>●Same storage place for the raw material such as sun button,</a:t>
                      </a:r>
                      <a:r>
                        <a:rPr lang="en-GB" sz="1200" dirty="0">
                          <a:effectLst/>
                        </a:rPr>
                        <a:t> pistachio</a:t>
                      </a:r>
                      <a:r>
                        <a:rPr lang="en-US" sz="1200" dirty="0">
                          <a:effectLst/>
                        </a:rPr>
                        <a:t> and finished product.</a:t>
                      </a:r>
                      <a:endParaRPr lang="en-US" sz="1200" dirty="0">
                        <a:effectLst/>
                        <a:latin typeface="Calibri"/>
                        <a:ea typeface="Calibri"/>
                        <a:cs typeface="Arial"/>
                      </a:endParaRPr>
                    </a:p>
                  </a:txBody>
                  <a:tcPr marL="66205" marR="66205" marT="9195" marB="0"/>
                </a:tc>
                <a:tc rowSpan="5">
                  <a:txBody>
                    <a:bodyPr/>
                    <a:lstStyle/>
                    <a:p>
                      <a:pPr algn="l" rtl="1">
                        <a:lnSpc>
                          <a:spcPct val="115000"/>
                        </a:lnSpc>
                        <a:spcAft>
                          <a:spcPts val="1000"/>
                        </a:spcAft>
                      </a:pPr>
                      <a:r>
                        <a:rPr lang="en-GB" sz="1200" dirty="0">
                          <a:effectLst/>
                        </a:rPr>
                        <a:t>Inventory</a:t>
                      </a:r>
                      <a:endParaRPr lang="en-US" sz="1200" dirty="0">
                        <a:effectLst/>
                        <a:latin typeface="Calibri"/>
                        <a:ea typeface="Calibri"/>
                        <a:cs typeface="Arial"/>
                      </a:endParaRPr>
                    </a:p>
                  </a:txBody>
                  <a:tcPr marL="66205" marR="66205" marT="9195" marB="0"/>
                </a:tc>
              </a:tr>
              <a:tr h="853980">
                <a:tc>
                  <a:txBody>
                    <a:bodyPr/>
                    <a:lstStyle/>
                    <a:p>
                      <a:pPr algn="l" rtl="1">
                        <a:lnSpc>
                          <a:spcPct val="115000"/>
                        </a:lnSpc>
                        <a:spcAft>
                          <a:spcPts val="1000"/>
                        </a:spcAft>
                      </a:pPr>
                      <a:r>
                        <a:rPr lang="en-US" sz="1200">
                          <a:effectLst/>
                        </a:rPr>
                        <a:t>●</a:t>
                      </a:r>
                      <a:r>
                        <a:rPr lang="en-GB" sz="1200">
                          <a:effectLst/>
                        </a:rPr>
                        <a:t>This lead to problem with customer order whether excess or shortage.</a:t>
                      </a:r>
                      <a:endParaRPr lang="en-US" sz="120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dirty="0">
                          <a:effectLst/>
                        </a:rPr>
                        <a:t>●Bad communication and coordination between the production manager and warehouse management.</a:t>
                      </a:r>
                      <a:endParaRPr lang="en-US" sz="1200" dirty="0">
                        <a:effectLst/>
                        <a:latin typeface="Calibri"/>
                        <a:ea typeface="Calibri"/>
                        <a:cs typeface="Arial"/>
                      </a:endParaRPr>
                    </a:p>
                  </a:txBody>
                  <a:tcPr marL="66205" marR="66205" marT="9195" marB="0"/>
                </a:tc>
                <a:tc vMerge="1">
                  <a:txBody>
                    <a:bodyPr/>
                    <a:lstStyle/>
                    <a:p>
                      <a:pPr rtl="1"/>
                      <a:endParaRPr lang="ar-JO"/>
                    </a:p>
                  </a:txBody>
                  <a:tcPr/>
                </a:tc>
              </a:tr>
              <a:tr h="1207891">
                <a:tc>
                  <a:txBody>
                    <a:bodyPr/>
                    <a:lstStyle/>
                    <a:p>
                      <a:pPr algn="l" rtl="1">
                        <a:lnSpc>
                          <a:spcPct val="115000"/>
                        </a:lnSpc>
                        <a:spcAft>
                          <a:spcPts val="1000"/>
                        </a:spcAft>
                      </a:pPr>
                      <a:r>
                        <a:rPr lang="en-US" sz="1200">
                          <a:effectLst/>
                        </a:rPr>
                        <a:t>●</a:t>
                      </a:r>
                      <a:r>
                        <a:rPr lang="en-GB" sz="1200">
                          <a:effectLst/>
                        </a:rPr>
                        <a:t>This is possible to restrict the movement of workers, also it may burn easily, so this affect the safety of workers.</a:t>
                      </a:r>
                      <a:endParaRPr lang="en-US" sz="120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dirty="0">
                          <a:effectLst/>
                        </a:rPr>
                        <a:t>●The carton for packaging stored in the production plane instead of putting them on the warehouses.</a:t>
                      </a:r>
                      <a:endParaRPr lang="en-US" sz="1200" dirty="0">
                        <a:effectLst/>
                      </a:endParaRPr>
                    </a:p>
                    <a:p>
                      <a:pPr algn="l" rtl="1">
                        <a:lnSpc>
                          <a:spcPct val="115000"/>
                        </a:lnSpc>
                        <a:spcAft>
                          <a:spcPts val="1000"/>
                        </a:spcAft>
                      </a:pPr>
                      <a:r>
                        <a:rPr lang="ar-SA" sz="1200" dirty="0">
                          <a:effectLst/>
                        </a:rPr>
                        <a:t> </a:t>
                      </a:r>
                      <a:endParaRPr lang="en-US" sz="1200" dirty="0">
                        <a:effectLst/>
                        <a:latin typeface="Calibri"/>
                        <a:ea typeface="Calibri"/>
                        <a:cs typeface="Arial"/>
                      </a:endParaRPr>
                    </a:p>
                  </a:txBody>
                  <a:tcPr marL="66205" marR="66205" marT="9195" marB="0"/>
                </a:tc>
                <a:tc vMerge="1">
                  <a:txBody>
                    <a:bodyPr/>
                    <a:lstStyle/>
                    <a:p>
                      <a:pPr rtl="1"/>
                      <a:endParaRPr lang="ar-JO"/>
                    </a:p>
                  </a:txBody>
                  <a:tcPr/>
                </a:tc>
              </a:tr>
              <a:tr h="639900">
                <a:tc>
                  <a:txBody>
                    <a:bodyPr/>
                    <a:lstStyle/>
                    <a:p>
                      <a:pPr algn="l" rtl="1">
                        <a:lnSpc>
                          <a:spcPct val="115000"/>
                        </a:lnSpc>
                        <a:spcAft>
                          <a:spcPts val="1000"/>
                        </a:spcAft>
                      </a:pPr>
                      <a:r>
                        <a:rPr lang="en-GB" sz="1200">
                          <a:effectLst/>
                        </a:rPr>
                        <a:t>●This will generate a problem in extracting and transferring.</a:t>
                      </a:r>
                      <a:endParaRPr lang="en-US" sz="120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dirty="0">
                          <a:effectLst/>
                        </a:rPr>
                        <a:t>●Miss ordering of the ballets that contains the raw materials “layout problem”.</a:t>
                      </a:r>
                      <a:endParaRPr lang="en-US" sz="1200" dirty="0">
                        <a:effectLst/>
                        <a:latin typeface="Calibri"/>
                        <a:ea typeface="Calibri"/>
                        <a:cs typeface="Arial"/>
                      </a:endParaRPr>
                    </a:p>
                  </a:txBody>
                  <a:tcPr marL="66205" marR="66205" marT="9195" marB="0"/>
                </a:tc>
                <a:tc vMerge="1">
                  <a:txBody>
                    <a:bodyPr/>
                    <a:lstStyle/>
                    <a:p>
                      <a:pPr rtl="1"/>
                      <a:endParaRPr lang="ar-JO"/>
                    </a:p>
                  </a:txBody>
                  <a:tcPr/>
                </a:tc>
              </a:tr>
              <a:tr h="1068061">
                <a:tc>
                  <a:txBody>
                    <a:bodyPr/>
                    <a:lstStyle/>
                    <a:p>
                      <a:pPr algn="l" rtl="1">
                        <a:lnSpc>
                          <a:spcPct val="115000"/>
                        </a:lnSpc>
                        <a:spcAft>
                          <a:spcPts val="1000"/>
                        </a:spcAft>
                      </a:pPr>
                      <a:r>
                        <a:rPr lang="en-GB" sz="1200" dirty="0">
                          <a:effectLst/>
                        </a:rPr>
                        <a:t>●This take a space of warehouse instead of exploit it for useful purpose, moreover, this is extra expenses.</a:t>
                      </a:r>
                      <a:endParaRPr lang="en-US" sz="1200" dirty="0">
                        <a:effectLst/>
                        <a:latin typeface="Calibri"/>
                        <a:ea typeface="Calibri"/>
                        <a:cs typeface="Arial"/>
                      </a:endParaRPr>
                    </a:p>
                  </a:txBody>
                  <a:tcPr marL="66205" marR="66205" marT="9195" marB="0"/>
                </a:tc>
                <a:tc>
                  <a:txBody>
                    <a:bodyPr/>
                    <a:lstStyle/>
                    <a:p>
                      <a:pPr algn="l" rtl="1">
                        <a:lnSpc>
                          <a:spcPct val="115000"/>
                        </a:lnSpc>
                        <a:spcAft>
                          <a:spcPts val="1000"/>
                        </a:spcAft>
                      </a:pPr>
                      <a:r>
                        <a:rPr lang="en-GB" sz="1200" dirty="0">
                          <a:effectLst/>
                        </a:rPr>
                        <a:t>●The long period for storing the sun button.</a:t>
                      </a:r>
                      <a:endParaRPr lang="en-US" sz="1200" dirty="0">
                        <a:effectLst/>
                      </a:endParaRPr>
                    </a:p>
                    <a:p>
                      <a:pPr algn="l" rtl="1">
                        <a:lnSpc>
                          <a:spcPct val="115000"/>
                        </a:lnSpc>
                        <a:spcAft>
                          <a:spcPts val="1000"/>
                        </a:spcAft>
                      </a:pPr>
                      <a:r>
                        <a:rPr lang="en-GB" sz="1200" dirty="0">
                          <a:effectLst/>
                        </a:rPr>
                        <a:t> </a:t>
                      </a:r>
                      <a:endParaRPr lang="en-US" sz="1200" dirty="0">
                        <a:effectLst/>
                        <a:latin typeface="Calibri"/>
                        <a:ea typeface="Calibri"/>
                        <a:cs typeface="Arial"/>
                      </a:endParaRPr>
                    </a:p>
                  </a:txBody>
                  <a:tcPr marL="66205" marR="66205" marT="9195" marB="0"/>
                </a:tc>
                <a:tc vMerge="1">
                  <a:txBody>
                    <a:bodyPr/>
                    <a:lstStyle/>
                    <a:p>
                      <a:pPr rtl="1"/>
                      <a:endParaRPr lang="ar-JO"/>
                    </a:p>
                  </a:txBody>
                  <a:tcPr/>
                </a:tc>
              </a:tr>
            </a:tbl>
          </a:graphicData>
        </a:graphic>
      </p:graphicFrame>
    </p:spTree>
    <p:extLst>
      <p:ext uri="{BB962C8B-B14F-4D97-AF65-F5344CB8AC3E}">
        <p14:creationId xmlns:p14="http://schemas.microsoft.com/office/powerpoint/2010/main" val="2674655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771032"/>
              </p:ext>
            </p:extLst>
          </p:nvPr>
        </p:nvGraphicFramePr>
        <p:xfrm>
          <a:off x="990600" y="762002"/>
          <a:ext cx="7696200" cy="5867397"/>
        </p:xfrm>
        <a:graphic>
          <a:graphicData uri="http://schemas.openxmlformats.org/drawingml/2006/table">
            <a:tbl>
              <a:tblPr rtl="1" firstRow="1" firstCol="1" bandRow="1">
                <a:tableStyleId>{5C22544A-7EE6-4342-B048-85BDC9FD1C3A}</a:tableStyleId>
              </a:tblPr>
              <a:tblGrid>
                <a:gridCol w="2649511"/>
                <a:gridCol w="2775680"/>
                <a:gridCol w="2271009"/>
              </a:tblGrid>
              <a:tr h="854727">
                <a:tc>
                  <a:txBody>
                    <a:bodyPr/>
                    <a:lstStyle/>
                    <a:p>
                      <a:pPr algn="l" rtl="1">
                        <a:lnSpc>
                          <a:spcPct val="115000"/>
                        </a:lnSpc>
                        <a:spcAft>
                          <a:spcPts val="1000"/>
                        </a:spcAft>
                      </a:pPr>
                      <a:r>
                        <a:rPr lang="en-GB" sz="1200" dirty="0">
                          <a:effectLst/>
                        </a:rPr>
                        <a:t>●Instead of using it as a final product, they throw it away.</a:t>
                      </a:r>
                      <a:endParaRPr lang="en-US" sz="1200" dirty="0">
                        <a:effectLst/>
                        <a:latin typeface="Calibri"/>
                        <a:ea typeface="Calibri"/>
                        <a:cs typeface="Arial"/>
                      </a:endParaRPr>
                    </a:p>
                  </a:txBody>
                  <a:tcPr marL="60496" marR="60496" marT="8402" marB="0"/>
                </a:tc>
                <a:tc>
                  <a:txBody>
                    <a:bodyPr/>
                    <a:lstStyle/>
                    <a:p>
                      <a:pPr algn="l" rtl="1">
                        <a:lnSpc>
                          <a:spcPct val="115000"/>
                        </a:lnSpc>
                        <a:spcAft>
                          <a:spcPts val="1000"/>
                        </a:spcAft>
                      </a:pPr>
                      <a:r>
                        <a:rPr lang="en-GB" sz="1200">
                          <a:effectLst/>
                        </a:rPr>
                        <a:t>● Transferring the products from the roasting machine to cooling or packaging location manually.</a:t>
                      </a:r>
                      <a:endParaRPr lang="en-US" sz="1200">
                        <a:effectLst/>
                        <a:latin typeface="Calibri"/>
                        <a:ea typeface="Calibri"/>
                        <a:cs typeface="Arial"/>
                      </a:endParaRPr>
                    </a:p>
                  </a:txBody>
                  <a:tcPr marL="60496" marR="60496" marT="8402" marB="0"/>
                </a:tc>
                <a:tc rowSpan="6">
                  <a:txBody>
                    <a:bodyPr/>
                    <a:lstStyle/>
                    <a:p>
                      <a:pPr algn="l" rtl="1">
                        <a:lnSpc>
                          <a:spcPct val="115000"/>
                        </a:lnSpc>
                        <a:spcAft>
                          <a:spcPts val="1000"/>
                        </a:spcAft>
                      </a:pPr>
                      <a:r>
                        <a:rPr lang="en-GB" sz="1200" dirty="0">
                          <a:effectLst/>
                        </a:rPr>
                        <a:t>Defects</a:t>
                      </a:r>
                      <a:endParaRPr lang="en-US" sz="1200" dirty="0">
                        <a:effectLst/>
                        <a:latin typeface="Calibri"/>
                        <a:ea typeface="Calibri"/>
                        <a:cs typeface="Arial"/>
                      </a:endParaRPr>
                    </a:p>
                  </a:txBody>
                  <a:tcPr marL="60496" marR="60496" marT="8402" marB="0"/>
                </a:tc>
              </a:tr>
              <a:tr h="854727">
                <a:tc>
                  <a:txBody>
                    <a:bodyPr/>
                    <a:lstStyle/>
                    <a:p>
                      <a:pPr algn="l" rtl="1">
                        <a:lnSpc>
                          <a:spcPct val="115000"/>
                        </a:lnSpc>
                        <a:spcAft>
                          <a:spcPts val="1000"/>
                        </a:spcAft>
                      </a:pPr>
                      <a:r>
                        <a:rPr lang="en-GB" sz="1200">
                          <a:effectLst/>
                        </a:rPr>
                        <a:t>●This amount of salt is disposed and can't use it again as it affects the quality and surely it's a lost cost.</a:t>
                      </a:r>
                      <a:endParaRPr lang="en-US" sz="1200">
                        <a:effectLst/>
                        <a:latin typeface="Calibri"/>
                        <a:ea typeface="Calibri"/>
                        <a:cs typeface="Arial"/>
                      </a:endParaRPr>
                    </a:p>
                  </a:txBody>
                  <a:tcPr marL="60496" marR="60496" marT="8402" marB="0"/>
                </a:tc>
                <a:tc>
                  <a:txBody>
                    <a:bodyPr/>
                    <a:lstStyle/>
                    <a:p>
                      <a:pPr algn="l" rtl="1">
                        <a:lnSpc>
                          <a:spcPct val="115000"/>
                        </a:lnSpc>
                        <a:spcAft>
                          <a:spcPts val="1000"/>
                        </a:spcAft>
                      </a:pPr>
                      <a:r>
                        <a:rPr lang="en-GB" sz="1200" dirty="0">
                          <a:effectLst/>
                        </a:rPr>
                        <a:t>●The large amount of salt and spices that they use as a flavour leaks out during roasting.</a:t>
                      </a:r>
                      <a:endParaRPr lang="en-US" sz="1200" dirty="0">
                        <a:effectLst/>
                        <a:latin typeface="Calibri"/>
                        <a:ea typeface="Calibri"/>
                        <a:cs typeface="Arial"/>
                      </a:endParaRPr>
                    </a:p>
                  </a:txBody>
                  <a:tcPr marL="60496" marR="60496" marT="8402" marB="0"/>
                </a:tc>
                <a:tc vMerge="1">
                  <a:txBody>
                    <a:bodyPr/>
                    <a:lstStyle/>
                    <a:p>
                      <a:pPr rtl="1"/>
                      <a:endParaRPr lang="ar-JO"/>
                    </a:p>
                  </a:txBody>
                  <a:tcPr/>
                </a:tc>
              </a:tr>
              <a:tr h="1068985">
                <a:tc>
                  <a:txBody>
                    <a:bodyPr/>
                    <a:lstStyle/>
                    <a:p>
                      <a:pPr algn="l" rtl="1">
                        <a:lnSpc>
                          <a:spcPct val="115000"/>
                        </a:lnSpc>
                        <a:spcAft>
                          <a:spcPts val="1000"/>
                        </a:spcAft>
                      </a:pPr>
                      <a:r>
                        <a:rPr lang="en-GB" sz="1200">
                          <a:effectLst/>
                        </a:rPr>
                        <a:t>●This burns the product as a result of that, the best quality is decreased, and they sold it less than what it should.</a:t>
                      </a:r>
                      <a:endParaRPr lang="en-US" sz="1200">
                        <a:effectLst/>
                        <a:latin typeface="Calibri"/>
                        <a:ea typeface="Calibri"/>
                        <a:cs typeface="Arial"/>
                      </a:endParaRPr>
                    </a:p>
                  </a:txBody>
                  <a:tcPr marL="60496" marR="60496" marT="8402" marB="0"/>
                </a:tc>
                <a:tc>
                  <a:txBody>
                    <a:bodyPr/>
                    <a:lstStyle/>
                    <a:p>
                      <a:pPr algn="l" rtl="1">
                        <a:lnSpc>
                          <a:spcPct val="115000"/>
                        </a:lnSpc>
                        <a:spcAft>
                          <a:spcPts val="1000"/>
                        </a:spcAft>
                      </a:pPr>
                      <a:r>
                        <a:rPr lang="en-GB" sz="1200" dirty="0">
                          <a:effectLst/>
                        </a:rPr>
                        <a:t>●Sometimes the high temperature of the roaster or the existence of that raw material in it for a period long than the allowed.</a:t>
                      </a:r>
                      <a:endParaRPr lang="en-US" sz="1200" dirty="0">
                        <a:effectLst/>
                        <a:latin typeface="Calibri"/>
                        <a:ea typeface="Calibri"/>
                        <a:cs typeface="Arial"/>
                      </a:endParaRPr>
                    </a:p>
                  </a:txBody>
                  <a:tcPr marL="60496" marR="60496" marT="8402" marB="0"/>
                </a:tc>
                <a:tc vMerge="1">
                  <a:txBody>
                    <a:bodyPr/>
                    <a:lstStyle/>
                    <a:p>
                      <a:pPr rtl="1"/>
                      <a:endParaRPr lang="ar-JO"/>
                    </a:p>
                  </a:txBody>
                  <a:tcPr/>
                </a:tc>
              </a:tr>
              <a:tr h="1068985">
                <a:tc>
                  <a:txBody>
                    <a:bodyPr/>
                    <a:lstStyle/>
                    <a:p>
                      <a:pPr algn="l" rtl="1">
                        <a:lnSpc>
                          <a:spcPct val="115000"/>
                        </a:lnSpc>
                        <a:spcAft>
                          <a:spcPts val="1000"/>
                        </a:spcAft>
                      </a:pPr>
                      <a:r>
                        <a:rPr lang="en-GB" sz="1200">
                          <a:effectLst/>
                        </a:rPr>
                        <a:t>●Certainly, this make a problem with the retailers, like losing customer trust. In addition, throwing away these bags will cost them.</a:t>
                      </a:r>
                      <a:endParaRPr lang="en-US" sz="1200">
                        <a:effectLst/>
                        <a:latin typeface="Calibri"/>
                        <a:ea typeface="Calibri"/>
                        <a:cs typeface="Arial"/>
                      </a:endParaRPr>
                    </a:p>
                  </a:txBody>
                  <a:tcPr marL="60496" marR="60496" marT="8402" marB="0"/>
                </a:tc>
                <a:tc>
                  <a:txBody>
                    <a:bodyPr/>
                    <a:lstStyle/>
                    <a:p>
                      <a:pPr algn="l" rtl="1">
                        <a:lnSpc>
                          <a:spcPct val="115000"/>
                        </a:lnSpc>
                        <a:spcAft>
                          <a:spcPts val="1000"/>
                        </a:spcAft>
                      </a:pPr>
                      <a:r>
                        <a:rPr lang="en-GB" sz="1200" dirty="0">
                          <a:effectLst/>
                        </a:rPr>
                        <a:t>●During the packaging process, some of the bags are empty.</a:t>
                      </a:r>
                      <a:endParaRPr lang="en-US" sz="1200" dirty="0">
                        <a:effectLst/>
                      </a:endParaRPr>
                    </a:p>
                    <a:p>
                      <a:pPr algn="l" rtl="1">
                        <a:lnSpc>
                          <a:spcPct val="115000"/>
                        </a:lnSpc>
                        <a:spcAft>
                          <a:spcPts val="1000"/>
                        </a:spcAft>
                      </a:pPr>
                      <a:r>
                        <a:rPr lang="ar-SA" sz="1200" dirty="0">
                          <a:effectLst/>
                        </a:rPr>
                        <a:t> </a:t>
                      </a:r>
                      <a:endParaRPr lang="en-US" sz="1200" dirty="0">
                        <a:effectLst/>
                        <a:latin typeface="Calibri"/>
                        <a:ea typeface="Calibri"/>
                        <a:cs typeface="Arial"/>
                      </a:endParaRPr>
                    </a:p>
                  </a:txBody>
                  <a:tcPr marL="60496" marR="60496" marT="8402" marB="0"/>
                </a:tc>
                <a:tc vMerge="1">
                  <a:txBody>
                    <a:bodyPr/>
                    <a:lstStyle/>
                    <a:p>
                      <a:pPr rtl="1"/>
                      <a:endParaRPr lang="ar-JO"/>
                    </a:p>
                  </a:txBody>
                  <a:tcPr/>
                </a:tc>
              </a:tr>
              <a:tr h="854727">
                <a:tc>
                  <a:txBody>
                    <a:bodyPr/>
                    <a:lstStyle/>
                    <a:p>
                      <a:pPr algn="l" rtl="1">
                        <a:lnSpc>
                          <a:spcPct val="115000"/>
                        </a:lnSpc>
                        <a:spcAft>
                          <a:spcPts val="1000"/>
                        </a:spcAft>
                      </a:pPr>
                      <a:r>
                        <a:rPr lang="en-GB" sz="1200">
                          <a:effectLst/>
                        </a:rPr>
                        <a:t>●This error makes a problem with the ministry of health and reduce the customer satisfaction.</a:t>
                      </a:r>
                      <a:endParaRPr lang="en-US" sz="1200">
                        <a:effectLst/>
                        <a:latin typeface="Calibri"/>
                        <a:ea typeface="Calibri"/>
                        <a:cs typeface="Arial"/>
                      </a:endParaRPr>
                    </a:p>
                  </a:txBody>
                  <a:tcPr marL="60496" marR="60496" marT="8402" marB="0"/>
                </a:tc>
                <a:tc>
                  <a:txBody>
                    <a:bodyPr/>
                    <a:lstStyle/>
                    <a:p>
                      <a:pPr algn="l" rtl="1">
                        <a:lnSpc>
                          <a:spcPct val="115000"/>
                        </a:lnSpc>
                        <a:spcAft>
                          <a:spcPts val="1000"/>
                        </a:spcAft>
                      </a:pPr>
                      <a:r>
                        <a:rPr lang="en-GB" sz="1200" dirty="0">
                          <a:effectLst/>
                        </a:rPr>
                        <a:t>●Rarely, the expire and production date sometimes is not clear during the printing process.</a:t>
                      </a:r>
                      <a:endParaRPr lang="en-US" sz="1200" dirty="0">
                        <a:effectLst/>
                        <a:latin typeface="Calibri"/>
                        <a:ea typeface="Calibri"/>
                        <a:cs typeface="Arial"/>
                      </a:endParaRPr>
                    </a:p>
                  </a:txBody>
                  <a:tcPr marL="60496" marR="60496" marT="8402" marB="0"/>
                </a:tc>
                <a:tc vMerge="1">
                  <a:txBody>
                    <a:bodyPr/>
                    <a:lstStyle/>
                    <a:p>
                      <a:pPr rtl="1"/>
                      <a:endParaRPr lang="ar-JO"/>
                    </a:p>
                  </a:txBody>
                  <a:tcPr/>
                </a:tc>
              </a:tr>
              <a:tr h="1165246">
                <a:tc>
                  <a:txBody>
                    <a:bodyPr/>
                    <a:lstStyle/>
                    <a:p>
                      <a:pPr algn="l" rtl="1">
                        <a:lnSpc>
                          <a:spcPct val="115000"/>
                        </a:lnSpc>
                        <a:spcAft>
                          <a:spcPts val="1000"/>
                        </a:spcAft>
                      </a:pPr>
                      <a:r>
                        <a:rPr lang="en-US" sz="1200">
                          <a:effectLst/>
                        </a:rPr>
                        <a:t>●This causes the nuts to fall.  </a:t>
                      </a:r>
                    </a:p>
                    <a:p>
                      <a:pPr algn="l" rtl="1">
                        <a:lnSpc>
                          <a:spcPct val="115000"/>
                        </a:lnSpc>
                        <a:spcAft>
                          <a:spcPts val="1000"/>
                        </a:spcAft>
                      </a:pPr>
                      <a:r>
                        <a:rPr lang="en-GB" sz="1200">
                          <a:effectLst/>
                        </a:rPr>
                        <a:t> </a:t>
                      </a:r>
                      <a:endParaRPr lang="en-US" sz="1200">
                        <a:effectLst/>
                      </a:endParaRPr>
                    </a:p>
                    <a:p>
                      <a:pPr algn="l" rtl="1">
                        <a:lnSpc>
                          <a:spcPct val="115000"/>
                        </a:lnSpc>
                        <a:spcAft>
                          <a:spcPts val="1000"/>
                        </a:spcAft>
                      </a:pPr>
                      <a:r>
                        <a:rPr lang="en-GB" sz="1200">
                          <a:effectLst/>
                        </a:rPr>
                        <a:t> </a:t>
                      </a:r>
                      <a:endParaRPr lang="en-US" sz="1200">
                        <a:effectLst/>
                        <a:latin typeface="Calibri"/>
                        <a:ea typeface="Calibri"/>
                        <a:cs typeface="Arial"/>
                      </a:endParaRPr>
                    </a:p>
                  </a:txBody>
                  <a:tcPr marL="60496" marR="60496" marT="8402" marB="0"/>
                </a:tc>
                <a:tc>
                  <a:txBody>
                    <a:bodyPr/>
                    <a:lstStyle/>
                    <a:p>
                      <a:pPr algn="l" rtl="1">
                        <a:lnSpc>
                          <a:spcPct val="115000"/>
                        </a:lnSpc>
                        <a:spcAft>
                          <a:spcPts val="1000"/>
                        </a:spcAft>
                      </a:pPr>
                      <a:r>
                        <a:rPr lang="en-US" sz="1200" dirty="0">
                          <a:effectLst/>
                        </a:rPr>
                        <a:t>●The rubber conveyer that transfers the roasted nuts to packaging machine is broken. </a:t>
                      </a:r>
                      <a:endParaRPr lang="en-US" sz="1200" dirty="0">
                        <a:effectLst/>
                        <a:latin typeface="Calibri"/>
                        <a:ea typeface="Calibri"/>
                        <a:cs typeface="Arial"/>
                      </a:endParaRPr>
                    </a:p>
                  </a:txBody>
                  <a:tcPr marL="60496" marR="60496" marT="8402" marB="0"/>
                </a:tc>
                <a:tc vMerge="1">
                  <a:txBody>
                    <a:bodyPr/>
                    <a:lstStyle/>
                    <a:p>
                      <a:pPr rtl="1"/>
                      <a:endParaRPr lang="ar-JO"/>
                    </a:p>
                  </a:txBody>
                  <a:tcPr/>
                </a:tc>
              </a:tr>
            </a:tbl>
          </a:graphicData>
        </a:graphic>
      </p:graphicFrame>
    </p:spTree>
    <p:extLst>
      <p:ext uri="{BB962C8B-B14F-4D97-AF65-F5344CB8AC3E}">
        <p14:creationId xmlns:p14="http://schemas.microsoft.com/office/powerpoint/2010/main" val="4084138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0827724"/>
              </p:ext>
            </p:extLst>
          </p:nvPr>
        </p:nvGraphicFramePr>
        <p:xfrm>
          <a:off x="838199" y="3063080"/>
          <a:ext cx="6438901" cy="2956719"/>
        </p:xfrm>
        <a:graphic>
          <a:graphicData uri="http://schemas.openxmlformats.org/drawingml/2006/table">
            <a:tbl>
              <a:tblPr rtl="1" firstRow="1" firstCol="1" bandRow="1">
                <a:tableStyleId>{5C22544A-7EE6-4342-B048-85BDC9FD1C3A}</a:tableStyleId>
              </a:tblPr>
              <a:tblGrid>
                <a:gridCol w="2216671"/>
                <a:gridCol w="2322227"/>
                <a:gridCol w="1900003"/>
              </a:tblGrid>
              <a:tr h="2956719">
                <a:tc>
                  <a:txBody>
                    <a:bodyPr/>
                    <a:lstStyle/>
                    <a:p>
                      <a:pPr algn="l" rtl="1">
                        <a:lnSpc>
                          <a:spcPct val="115000"/>
                        </a:lnSpc>
                        <a:spcAft>
                          <a:spcPts val="1000"/>
                        </a:spcAft>
                      </a:pPr>
                      <a:r>
                        <a:rPr lang="en-GB" sz="1200" dirty="0">
                          <a:effectLst/>
                        </a:rPr>
                        <a:t>●This burns the product as a result of that, the best quality is decreased and they sold it less than what it should.</a:t>
                      </a:r>
                      <a:endParaRPr lang="en-US" sz="1200" dirty="0">
                        <a:effectLst/>
                        <a:latin typeface="Calibri"/>
                        <a:ea typeface="Calibri"/>
                        <a:cs typeface="Arial"/>
                      </a:endParaRPr>
                    </a:p>
                  </a:txBody>
                  <a:tcPr marL="68580" marR="68580" marT="9525" marB="0"/>
                </a:tc>
                <a:tc>
                  <a:txBody>
                    <a:bodyPr/>
                    <a:lstStyle/>
                    <a:p>
                      <a:pPr algn="l" rtl="0">
                        <a:lnSpc>
                          <a:spcPct val="115000"/>
                        </a:lnSpc>
                        <a:spcAft>
                          <a:spcPts val="1000"/>
                        </a:spcAft>
                      </a:pPr>
                      <a:r>
                        <a:rPr lang="en-GB" sz="1200">
                          <a:effectLst/>
                        </a:rPr>
                        <a:t>●Sometimes the high temperature of the roaster or the existence of that raw material in it for a period long than the allowed.</a:t>
                      </a:r>
                      <a:endParaRPr lang="en-US" sz="1200">
                        <a:effectLst/>
                        <a:latin typeface="Calibri"/>
                        <a:ea typeface="Calibri"/>
                        <a:cs typeface="Arial"/>
                      </a:endParaRPr>
                    </a:p>
                  </a:txBody>
                  <a:tcPr marL="68580" marR="68580" marT="9525" marB="0"/>
                </a:tc>
                <a:tc>
                  <a:txBody>
                    <a:bodyPr/>
                    <a:lstStyle/>
                    <a:p>
                      <a:pPr algn="l" rtl="1">
                        <a:lnSpc>
                          <a:spcPct val="115000"/>
                        </a:lnSpc>
                        <a:spcAft>
                          <a:spcPts val="1000"/>
                        </a:spcAft>
                      </a:pPr>
                      <a:r>
                        <a:rPr lang="en-GB" sz="1200" dirty="0">
                          <a:effectLst/>
                        </a:rPr>
                        <a:t>●over processing</a:t>
                      </a:r>
                      <a:endParaRPr lang="en-US" sz="1200" dirty="0">
                        <a:effectLst/>
                        <a:latin typeface="Calibri"/>
                        <a:ea typeface="Calibri"/>
                        <a:cs typeface="Arial"/>
                      </a:endParaRPr>
                    </a:p>
                  </a:txBody>
                  <a:tcPr marL="68580" marR="68580" marT="9525" marB="0"/>
                </a:tc>
              </a:tr>
            </a:tbl>
          </a:graphicData>
        </a:graphic>
      </p:graphicFrame>
    </p:spTree>
    <p:extLst>
      <p:ext uri="{BB962C8B-B14F-4D97-AF65-F5344CB8AC3E}">
        <p14:creationId xmlns:p14="http://schemas.microsoft.com/office/powerpoint/2010/main" val="2234485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1" y="214291"/>
            <a:ext cx="7772400" cy="1470025"/>
          </a:xfrm>
        </p:spPr>
        <p:txBody>
          <a:bodyPr>
            <a:normAutofit/>
          </a:bodyPr>
          <a:lstStyle/>
          <a:p>
            <a:r>
              <a:rPr lang="en-US" dirty="0" smtClean="0"/>
              <a:t>Cause and effect  diagram for waste of sum button </a:t>
            </a:r>
            <a:endParaRPr lang="ar-SA" dirty="0"/>
          </a:p>
        </p:txBody>
      </p:sp>
      <p:pic>
        <p:nvPicPr>
          <p:cNvPr id="4" name="Picture 73"/>
          <p:cNvPicPr/>
          <p:nvPr/>
        </p:nvPicPr>
        <p:blipFill>
          <a:blip r:embed="rId2">
            <a:extLst>
              <a:ext uri="{28A0092B-C50C-407E-A947-70E740481C1C}">
                <a14:useLocalDpi xmlns:a14="http://schemas.microsoft.com/office/drawing/2010/main" val="0"/>
              </a:ext>
            </a:extLst>
          </a:blip>
          <a:srcRect/>
          <a:stretch>
            <a:fillRect/>
          </a:stretch>
        </p:blipFill>
        <p:spPr bwMode="auto">
          <a:xfrm>
            <a:off x="500035" y="1857365"/>
            <a:ext cx="8072493" cy="485778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ProModel</a:t>
            </a:r>
            <a:r>
              <a:rPr lang="en-US" dirty="0" smtClean="0"/>
              <a:t> is another tools to analyze and improve the processes</a:t>
            </a:r>
            <a:br>
              <a:rPr lang="en-US" dirty="0" smtClean="0"/>
            </a:b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a:t>We use the Pro-Model to simulate the operations which the raw sun button passes through it and therefore measure the real and the optimal performance of the operations and compare it with the current situation </a:t>
            </a:r>
            <a:r>
              <a:rPr lang="en-US" dirty="0" smtClean="0"/>
              <a:t>.</a:t>
            </a:r>
          </a:p>
          <a:p>
            <a:r>
              <a:rPr lang="en-US" dirty="0" smtClean="0"/>
              <a:t>So</a:t>
            </a:r>
            <a:r>
              <a:rPr lang="en-US" dirty="0"/>
              <a:t>, through the results we can analyze the problems, explain the causes and the sources </a:t>
            </a:r>
            <a:endParaRPr lang="en-US" dirty="0" smtClean="0"/>
          </a:p>
          <a:p>
            <a:r>
              <a:rPr lang="en-US" dirty="0" smtClean="0"/>
              <a:t>.</a:t>
            </a:r>
            <a:r>
              <a:rPr lang="en-US" dirty="0"/>
              <a:t>And finally find the right solutions which can take the company for the highest possible of performance</a:t>
            </a:r>
          </a:p>
          <a:p>
            <a:endParaRPr lang="ar-JO" dirty="0"/>
          </a:p>
        </p:txBody>
      </p:sp>
    </p:spTree>
    <p:extLst>
      <p:ext uri="{BB962C8B-B14F-4D97-AF65-F5344CB8AC3E}">
        <p14:creationId xmlns:p14="http://schemas.microsoft.com/office/powerpoint/2010/main" val="4282418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247353" y="1871365"/>
            <a:ext cx="6039693" cy="4258270"/>
          </a:xfrm>
          <a:prstGeom prst="rect">
            <a:avLst/>
          </a:prstGeom>
          <a:noFill/>
          <a:ln>
            <a:noFill/>
          </a:ln>
        </p:spPr>
      </p:pic>
    </p:spTree>
    <p:extLst>
      <p:ext uri="{BB962C8B-B14F-4D97-AF65-F5344CB8AC3E}">
        <p14:creationId xmlns:p14="http://schemas.microsoft.com/office/powerpoint/2010/main" val="2661420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endParaRPr lang="ar-JO"/>
          </a:p>
        </p:txBody>
      </p:sp>
      <p:pic>
        <p:nvPicPr>
          <p:cNvPr id="4" name="Content Placeholder 3"/>
          <p:cNvPicPr>
            <a:picLocks/>
          </p:cNvPicPr>
          <p:nvPr/>
        </p:nvPicPr>
        <p:blipFill>
          <a:blip r:embed="rId2"/>
          <a:srcRect/>
          <a:stretch>
            <a:fillRect/>
          </a:stretch>
        </p:blipFill>
        <p:spPr bwMode="auto">
          <a:xfrm>
            <a:off x="1437837" y="1524000"/>
            <a:ext cx="7020363" cy="4419599"/>
          </a:xfrm>
          <a:prstGeom prst="rect">
            <a:avLst/>
          </a:prstGeom>
          <a:noFill/>
          <a:ln w="9525">
            <a:noFill/>
            <a:miter lim="800000"/>
            <a:headEnd/>
            <a:tailEnd/>
          </a:ln>
        </p:spPr>
      </p:pic>
    </p:spTree>
    <p:extLst>
      <p:ext uri="{BB962C8B-B14F-4D97-AF65-F5344CB8AC3E}">
        <p14:creationId xmlns:p14="http://schemas.microsoft.com/office/powerpoint/2010/main" val="1978811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Out line:</a:t>
            </a:r>
            <a:br>
              <a:rPr lang="en-US" dirty="0" smtClean="0"/>
            </a:br>
            <a:endParaRPr lang="en-US" dirty="0"/>
          </a:p>
        </p:txBody>
      </p:sp>
      <p:sp>
        <p:nvSpPr>
          <p:cNvPr id="3" name="Content Placeholder 2"/>
          <p:cNvSpPr>
            <a:spLocks noGrp="1"/>
          </p:cNvSpPr>
          <p:nvPr>
            <p:ph idx="1"/>
          </p:nvPr>
        </p:nvSpPr>
        <p:spPr/>
        <p:txBody>
          <a:bodyPr/>
          <a:lstStyle/>
          <a:p>
            <a:pPr algn="l" rtl="0"/>
            <a:r>
              <a:rPr lang="en-US" dirty="0" smtClean="0"/>
              <a:t>Introduction </a:t>
            </a:r>
          </a:p>
          <a:p>
            <a:pPr algn="l" rtl="0"/>
            <a:r>
              <a:rPr lang="en-US" dirty="0"/>
              <a:t>overview about the company</a:t>
            </a:r>
            <a:endParaRPr lang="en-US" dirty="0" smtClean="0"/>
          </a:p>
          <a:p>
            <a:pPr marL="0" indent="0" algn="l" rtl="0"/>
            <a:r>
              <a:rPr lang="en-US" dirty="0" smtClean="0"/>
              <a:t>Problem </a:t>
            </a:r>
            <a:r>
              <a:rPr lang="en-US" dirty="0"/>
              <a:t>Statement</a:t>
            </a:r>
            <a:endParaRPr lang="en-US" dirty="0" smtClean="0"/>
          </a:p>
          <a:p>
            <a:pPr algn="l" rtl="0"/>
            <a:r>
              <a:rPr lang="en-US" dirty="0" smtClean="0"/>
              <a:t>Methodology</a:t>
            </a:r>
          </a:p>
          <a:p>
            <a:pPr algn="l" rtl="0"/>
            <a:r>
              <a:rPr lang="en-US" dirty="0" smtClean="0"/>
              <a:t>Calculations </a:t>
            </a:r>
          </a:p>
          <a:p>
            <a:pPr algn="l" rtl="0"/>
            <a:r>
              <a:rPr lang="en-US" dirty="0" smtClean="0"/>
              <a:t>Conclusion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results which came out from the model</a:t>
            </a:r>
            <a:endParaRPr lang="en-US" dirty="0"/>
          </a:p>
        </p:txBody>
      </p:sp>
      <p:pic>
        <p:nvPicPr>
          <p:cNvPr id="4" name="Content Placeholder 3"/>
          <p:cNvPicPr>
            <a:picLocks noGrp="1"/>
          </p:cNvPicPr>
          <p:nvPr>
            <p:ph idx="1"/>
          </p:nvPr>
        </p:nvPicPr>
        <p:blipFill>
          <a:blip r:embed="rId2"/>
          <a:srcRect/>
          <a:stretch>
            <a:fillRect/>
          </a:stretch>
        </p:blipFill>
        <p:spPr bwMode="auto">
          <a:xfrm>
            <a:off x="457200" y="1828800"/>
            <a:ext cx="8686800" cy="3886199"/>
          </a:xfrm>
          <a:prstGeom prst="rect">
            <a:avLst/>
          </a:prstGeom>
          <a:noFill/>
          <a:ln w="9525">
            <a:noFill/>
            <a:miter lim="800000"/>
            <a:headEnd/>
            <a:tailEnd/>
          </a:ln>
        </p:spPr>
      </p:pic>
    </p:spTree>
    <p:extLst>
      <p:ext uri="{BB962C8B-B14F-4D97-AF65-F5344CB8AC3E}">
        <p14:creationId xmlns:p14="http://schemas.microsoft.com/office/powerpoint/2010/main" val="1059253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928662" y="1142984"/>
            <a:ext cx="6900866" cy="5214974"/>
          </a:xfrm>
        </p:spPr>
        <p:txBody>
          <a:bodyPr>
            <a:normAutofit/>
          </a:bodyPr>
          <a:lstStyle/>
          <a:p>
            <a:pPr algn="l"/>
            <a:r>
              <a:rPr lang="en-US" dirty="0" smtClean="0">
                <a:solidFill>
                  <a:schemeClr val="tx1"/>
                </a:solidFill>
              </a:rPr>
              <a:t>After defining the several types of waste and using simulation model to show the production process. We obtained that some of the wastes are un controllable. Also,  we focus on inventory waste to build a forecasting system and  in ordering to policy.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500042"/>
            <a:ext cx="7772400" cy="1470025"/>
          </a:xfrm>
        </p:spPr>
        <p:txBody>
          <a:bodyPr/>
          <a:lstStyle/>
          <a:p>
            <a:r>
              <a:rPr lang="en-US" dirty="0" smtClean="0"/>
              <a:t>Inventory </a:t>
            </a:r>
            <a:endParaRPr lang="ar-SA" dirty="0"/>
          </a:p>
        </p:txBody>
      </p:sp>
      <p:pic>
        <p:nvPicPr>
          <p:cNvPr id="4" name="صورة 3" descr="ÙØªÙØ¬Ø© Ø¨Ø­Ø« Ø§ÙØµÙØ± Ø¹Ù âªdefinition of inventoryâ¬â"/>
          <p:cNvPicPr/>
          <p:nvPr/>
        </p:nvPicPr>
        <p:blipFill>
          <a:blip r:embed="rId2"/>
          <a:srcRect/>
          <a:stretch>
            <a:fillRect/>
          </a:stretch>
        </p:blipFill>
        <p:spPr bwMode="auto">
          <a:xfrm>
            <a:off x="857224" y="2071678"/>
            <a:ext cx="7215238" cy="450996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Reasons for keeping inventory</a:t>
            </a:r>
            <a:endParaRPr lang="ar-SA" dirty="0"/>
          </a:p>
        </p:txBody>
      </p:sp>
      <p:sp>
        <p:nvSpPr>
          <p:cNvPr id="3" name="عنصر نائب للمحتوى 2"/>
          <p:cNvSpPr>
            <a:spLocks noGrp="1"/>
          </p:cNvSpPr>
          <p:nvPr>
            <p:ph idx="1"/>
          </p:nvPr>
        </p:nvSpPr>
        <p:spPr>
          <a:xfrm>
            <a:off x="214282" y="1600200"/>
            <a:ext cx="8472518" cy="4543444"/>
          </a:xfrm>
        </p:spPr>
        <p:txBody>
          <a:bodyPr>
            <a:normAutofit lnSpcReduction="10000"/>
          </a:bodyPr>
          <a:lstStyle/>
          <a:p>
            <a:pPr algn="l" rtl="0"/>
            <a:r>
              <a:rPr lang="en-US" b="1" dirty="0" smtClean="0"/>
              <a:t>leads to a more organized warehouse.</a:t>
            </a:r>
          </a:p>
          <a:p>
            <a:pPr algn="l" rtl="0"/>
            <a:r>
              <a:rPr lang="en-US" b="1" dirty="0" smtClean="0"/>
              <a:t>helps save time and money.</a:t>
            </a:r>
          </a:p>
          <a:p>
            <a:pPr algn="l" rtl="0"/>
            <a:r>
              <a:rPr lang="en-US" b="1" dirty="0" smtClean="0"/>
              <a:t> increases efficiency and productivity.</a:t>
            </a:r>
          </a:p>
          <a:p>
            <a:pPr algn="l" rtl="0"/>
            <a:r>
              <a:rPr lang="en-US" b="1" dirty="0" smtClean="0"/>
              <a:t> keeps your customers coming back for more.</a:t>
            </a:r>
          </a:p>
          <a:p>
            <a:pPr algn="l" rtl="0"/>
            <a:r>
              <a:rPr lang="en-US" b="1" dirty="0" smtClean="0"/>
              <a:t>improves the accuracy of inventory orders.</a:t>
            </a:r>
          </a:p>
          <a:p>
            <a:pPr algn="l" rtl="0">
              <a:buNone/>
            </a:pPr>
            <a:endParaRPr lang="en-US" dirty="0" smtClean="0"/>
          </a:p>
          <a:p>
            <a:pPr algn="l" rtl="0">
              <a:buNone/>
            </a:pPr>
            <a:r>
              <a:rPr lang="en-US" dirty="0" smtClean="0"/>
              <a:t>The following table shows the demand and</a:t>
            </a:r>
          </a:p>
          <a:p>
            <a:pPr algn="l" rtl="0">
              <a:buNone/>
            </a:pPr>
            <a:r>
              <a:rPr lang="en-US" dirty="0" smtClean="0"/>
              <a:t>forecasting for finished sun button.  </a:t>
            </a:r>
            <a:endParaRPr lang="ar-SA" dirty="0" smtClean="0"/>
          </a:p>
          <a:p>
            <a:pPr>
              <a:buNone/>
            </a:pP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32334" y="0"/>
            <a:ext cx="9111666" cy="68580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0" y="1857364"/>
            <a:ext cx="9144000" cy="3242488"/>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Converting the finished products quantities to raw quantities </a:t>
            </a:r>
            <a:endParaRPr lang="ar-SA" dirty="0"/>
          </a:p>
        </p:txBody>
      </p:sp>
      <p:sp>
        <p:nvSpPr>
          <p:cNvPr id="3" name="عنصر نائب للمحتوى 2"/>
          <p:cNvSpPr>
            <a:spLocks noGrp="1"/>
          </p:cNvSpPr>
          <p:nvPr>
            <p:ph idx="1"/>
          </p:nvPr>
        </p:nvSpPr>
        <p:spPr>
          <a:xfrm>
            <a:off x="457200" y="1600200"/>
            <a:ext cx="8229600" cy="757229"/>
          </a:xfrm>
        </p:spPr>
        <p:txBody>
          <a:bodyPr>
            <a:normAutofit fontScale="40000" lnSpcReduction="20000"/>
          </a:bodyPr>
          <a:lstStyle/>
          <a:p>
            <a:pPr>
              <a:buNone/>
            </a:pPr>
            <a:r>
              <a:rPr lang="en-US" sz="7400" dirty="0" smtClean="0"/>
              <a:t>The table below shows the ratio of converting</a:t>
            </a:r>
          </a:p>
          <a:p>
            <a:pPr>
              <a:buNone/>
            </a:pPr>
            <a:r>
              <a:rPr lang="en-US" dirty="0" smtClean="0"/>
              <a:t> </a:t>
            </a:r>
          </a:p>
          <a:p>
            <a:pPr>
              <a:buNone/>
            </a:pPr>
            <a:endParaRPr lang="ar-SA" dirty="0"/>
          </a:p>
        </p:txBody>
      </p:sp>
      <p:pic>
        <p:nvPicPr>
          <p:cNvPr id="3076" name="Picture 4"/>
          <p:cNvPicPr>
            <a:picLocks noChangeAspect="1" noChangeArrowheads="1"/>
          </p:cNvPicPr>
          <p:nvPr/>
        </p:nvPicPr>
        <p:blipFill>
          <a:blip r:embed="rId2"/>
          <a:srcRect/>
          <a:stretch>
            <a:fillRect/>
          </a:stretch>
        </p:blipFill>
        <p:spPr bwMode="auto">
          <a:xfrm>
            <a:off x="1643043" y="2000240"/>
            <a:ext cx="6143668" cy="3143272"/>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1171574"/>
            <a:ext cx="9144000" cy="5400697"/>
          </a:xfrm>
          <a:prstGeom prst="rect">
            <a:avLst/>
          </a:prstGeom>
          <a:noFill/>
          <a:ln w="9525">
            <a:noFill/>
            <a:miter lim="800000"/>
            <a:headEnd/>
            <a:tailEnd/>
          </a:ln>
          <a:effectLst/>
        </p:spPr>
      </p:pic>
      <p:sp>
        <p:nvSpPr>
          <p:cNvPr id="3" name="مربع نص 2"/>
          <p:cNvSpPr txBox="1"/>
          <p:nvPr/>
        </p:nvSpPr>
        <p:spPr>
          <a:xfrm>
            <a:off x="357158" y="428604"/>
            <a:ext cx="6929486" cy="369332"/>
          </a:xfrm>
          <a:prstGeom prst="rect">
            <a:avLst/>
          </a:prstGeom>
          <a:noFill/>
        </p:spPr>
        <p:txBody>
          <a:bodyPr wrap="square" rtlCol="1">
            <a:spAutoFit/>
          </a:bodyPr>
          <a:lstStyle/>
          <a:p>
            <a:r>
              <a:rPr lang="en-US" dirty="0" smtClean="0"/>
              <a:t>The table below shows the demand and forecasting for  raw sun button </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0" y="1571612"/>
            <a:ext cx="9144000" cy="3857625"/>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ABC classifications </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dirty="0" smtClean="0"/>
              <a:t>There are several various type of inventory control analysis techniques such as ABC ,HML , VED …etc. But in our project we shall focus on the ABC analysis techniques.</a:t>
            </a:r>
          </a:p>
          <a:p>
            <a:pPr algn="l" rtl="0"/>
            <a:r>
              <a:rPr lang="en-US" dirty="0" smtClean="0"/>
              <a:t>ABC analysis is an inventory categorization method which dividing item into three categories  A,B,C :</a:t>
            </a:r>
          </a:p>
          <a:p>
            <a:pPr lvl="0" algn="l" rtl="0"/>
            <a:r>
              <a:rPr lang="en-US" dirty="0" smtClean="0"/>
              <a:t>A being the most valuable item</a:t>
            </a:r>
          </a:p>
          <a:p>
            <a:pPr lvl="0" algn="l" rtl="0"/>
            <a:r>
              <a:rPr lang="en-US" dirty="0" smtClean="0"/>
              <a:t>B&amp;C being the least valuable item</a:t>
            </a:r>
          </a:p>
          <a:p>
            <a:pPr>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algn="l" rtl="0"/>
            <a:r>
              <a:rPr lang="en-US" dirty="0"/>
              <a:t>Food processing industry is considered one of the oldest industries in Palestine. </a:t>
            </a:r>
            <a:endParaRPr lang="en-US" dirty="0" smtClean="0"/>
          </a:p>
          <a:p>
            <a:pPr algn="l" rtl="0"/>
            <a:r>
              <a:rPr lang="en-US" dirty="0" smtClean="0"/>
              <a:t>Developing </a:t>
            </a:r>
            <a:r>
              <a:rPr lang="en-US" dirty="0"/>
              <a:t>the food processing industry has essential effects on all related sectors and </a:t>
            </a:r>
            <a:r>
              <a:rPr lang="en-US" dirty="0" smtClean="0"/>
              <a:t>industries</a:t>
            </a:r>
          </a:p>
          <a:p>
            <a:pPr algn="l" rtl="0"/>
            <a:r>
              <a:rPr lang="en-US" dirty="0"/>
              <a:t>E</a:t>
            </a:r>
            <a:r>
              <a:rPr lang="en-US" dirty="0" smtClean="0"/>
              <a:t>specially </a:t>
            </a:r>
            <a:r>
              <a:rPr lang="en-US" dirty="0"/>
              <a:t>on the agricultural sector which is the main supplier of inputs. </a:t>
            </a:r>
            <a:endParaRPr lang="en-US" dirty="0" smtClean="0"/>
          </a:p>
          <a:p>
            <a:pPr marL="0" indent="0">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a:bodyPr>
          <a:lstStyle/>
          <a:p>
            <a:pPr algn="l" rtl="0">
              <a:buNone/>
            </a:pPr>
            <a:r>
              <a:rPr lang="en-US" dirty="0" smtClean="0"/>
              <a:t>The ways of classifications  parts for the purpose of ABC analysis:</a:t>
            </a:r>
          </a:p>
          <a:p>
            <a:pPr lvl="0" algn="l" rtl="0"/>
            <a:r>
              <a:rPr lang="en-US" dirty="0" smtClean="0"/>
              <a:t>Unit cost.</a:t>
            </a:r>
          </a:p>
          <a:p>
            <a:pPr lvl="0" algn="l" rtl="0"/>
            <a:r>
              <a:rPr lang="en-US" dirty="0" smtClean="0"/>
              <a:t>On hand value.</a:t>
            </a:r>
          </a:p>
          <a:p>
            <a:pPr lvl="0" algn="l" rtl="0"/>
            <a:r>
              <a:rPr lang="en-US" dirty="0" smtClean="0"/>
              <a:t>Lead time.</a:t>
            </a:r>
          </a:p>
          <a:p>
            <a:pPr lvl="0" algn="l" rtl="0"/>
            <a:r>
              <a:rPr lang="en-US" dirty="0" smtClean="0"/>
              <a:t>Extended value of future requirements. </a:t>
            </a:r>
          </a:p>
          <a:p>
            <a:pPr algn="l" rtl="0"/>
            <a:r>
              <a:rPr lang="en-US" dirty="0" smtClean="0"/>
              <a:t>Extended value of past Issues.</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357166"/>
            <a:ext cx="7643866" cy="646331"/>
          </a:xfrm>
          <a:prstGeom prst="rect">
            <a:avLst/>
          </a:prstGeom>
          <a:noFill/>
        </p:spPr>
        <p:txBody>
          <a:bodyPr wrap="square" rtlCol="1">
            <a:spAutoFit/>
          </a:bodyPr>
          <a:lstStyle/>
          <a:p>
            <a:r>
              <a:rPr lang="en-US" dirty="0" smtClean="0"/>
              <a:t>ABC classification for six products  by using the steps of the technique</a:t>
            </a:r>
          </a:p>
          <a:p>
            <a:endParaRPr lang="ar-SA" dirty="0"/>
          </a:p>
        </p:txBody>
      </p:sp>
      <p:pic>
        <p:nvPicPr>
          <p:cNvPr id="9217" name="Picture 1"/>
          <p:cNvPicPr>
            <a:picLocks noChangeAspect="1" noChangeArrowheads="1"/>
          </p:cNvPicPr>
          <p:nvPr/>
        </p:nvPicPr>
        <p:blipFill>
          <a:blip r:embed="rId2"/>
          <a:srcRect/>
          <a:stretch>
            <a:fillRect/>
          </a:stretch>
        </p:blipFill>
        <p:spPr bwMode="auto">
          <a:xfrm>
            <a:off x="442913" y="1957388"/>
            <a:ext cx="8258175" cy="294322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1203348"/>
          </a:xfrm>
        </p:spPr>
        <p:txBody>
          <a:bodyPr>
            <a:normAutofit fontScale="90000"/>
          </a:bodyPr>
          <a:lstStyle/>
          <a:p>
            <a:r>
              <a:rPr lang="en-US" sz="3600" dirty="0" smtClean="0"/>
              <a:t>Pareto chart  analysis of the ABC classification </a:t>
            </a:r>
            <a:r>
              <a:rPr lang="en-US" dirty="0" smtClean="0"/>
              <a:t/>
            </a:r>
            <a:br>
              <a:rPr lang="en-US" dirty="0" smtClean="0"/>
            </a:br>
            <a:endParaRPr lang="ar-SA" dirty="0"/>
          </a:p>
        </p:txBody>
      </p:sp>
      <p:graphicFrame>
        <p:nvGraphicFramePr>
          <p:cNvPr id="4" name="Chart 19"/>
          <p:cNvGraphicFramePr>
            <a:graphicFrameLocks noGrp="1"/>
          </p:cNvGraphicFramePr>
          <p:nvPr>
            <p:ph idx="1"/>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Holding cost </a:t>
            </a:r>
            <a:endParaRPr lang="ar-SA" dirty="0"/>
          </a:p>
        </p:txBody>
      </p:sp>
      <p:sp>
        <p:nvSpPr>
          <p:cNvPr id="7" name="عنصر نائب للمحتوى 6"/>
          <p:cNvSpPr>
            <a:spLocks noGrp="1"/>
          </p:cNvSpPr>
          <p:nvPr>
            <p:ph idx="1"/>
          </p:nvPr>
        </p:nvSpPr>
        <p:spPr/>
        <p:txBody>
          <a:bodyPr/>
          <a:lstStyle/>
          <a:p>
            <a:endParaRPr lang="ar-SA"/>
          </a:p>
        </p:txBody>
      </p:sp>
      <p:pic>
        <p:nvPicPr>
          <p:cNvPr id="1028" name="Picture 4"/>
          <p:cNvPicPr>
            <a:picLocks noChangeAspect="1" noChangeArrowheads="1"/>
          </p:cNvPicPr>
          <p:nvPr/>
        </p:nvPicPr>
        <p:blipFill>
          <a:blip r:embed="rId2"/>
          <a:srcRect/>
          <a:stretch>
            <a:fillRect/>
          </a:stretch>
        </p:blipFill>
        <p:spPr bwMode="auto">
          <a:xfrm>
            <a:off x="790575" y="1857364"/>
            <a:ext cx="7562850" cy="4286279"/>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Ordering cost</a:t>
            </a:r>
            <a:endParaRPr lang="ar-SA" dirty="0"/>
          </a:p>
        </p:txBody>
      </p:sp>
      <p:sp>
        <p:nvSpPr>
          <p:cNvPr id="5" name="عنصر نائب للمحتوى 4"/>
          <p:cNvSpPr>
            <a:spLocks noGrp="1"/>
          </p:cNvSpPr>
          <p:nvPr>
            <p:ph idx="1"/>
          </p:nvPr>
        </p:nvSpPr>
        <p:spPr/>
        <p:txBody>
          <a:bodyPr/>
          <a:lstStyle/>
          <a:p>
            <a:endParaRPr lang="ar-SA"/>
          </a:p>
        </p:txBody>
      </p:sp>
      <p:pic>
        <p:nvPicPr>
          <p:cNvPr id="2051" name="Picture 3"/>
          <p:cNvPicPr>
            <a:picLocks noChangeAspect="1" noChangeArrowheads="1"/>
          </p:cNvPicPr>
          <p:nvPr/>
        </p:nvPicPr>
        <p:blipFill>
          <a:blip r:embed="rId2"/>
          <a:srcRect/>
          <a:stretch>
            <a:fillRect/>
          </a:stretch>
        </p:blipFill>
        <p:spPr bwMode="auto">
          <a:xfrm>
            <a:off x="533400" y="2528888"/>
            <a:ext cx="8077200" cy="180022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normAutofit fontScale="90000"/>
          </a:bodyPr>
          <a:lstStyle/>
          <a:p>
            <a:r>
              <a:rPr lang="en-US" dirty="0" smtClean="0"/>
              <a:t/>
            </a:r>
            <a:br>
              <a:rPr lang="en-US" dirty="0" smtClean="0"/>
            </a:br>
            <a:r>
              <a:rPr lang="en-US" dirty="0" smtClean="0"/>
              <a:t>Safety stock</a:t>
            </a:r>
            <a:br>
              <a:rPr lang="en-US" dirty="0" smtClean="0"/>
            </a:br>
            <a:endParaRPr lang="ar-SA" dirty="0"/>
          </a:p>
        </p:txBody>
      </p:sp>
      <p:pic>
        <p:nvPicPr>
          <p:cNvPr id="3074" name="Picture 2"/>
          <p:cNvPicPr>
            <a:picLocks noGrp="1" noChangeAspect="1" noChangeArrowheads="1"/>
          </p:cNvPicPr>
          <p:nvPr>
            <p:ph idx="1"/>
          </p:nvPr>
        </p:nvPicPr>
        <p:blipFill>
          <a:blip r:embed="rId2"/>
          <a:srcRect/>
          <a:stretch>
            <a:fillRect/>
          </a:stretch>
        </p:blipFill>
        <p:spPr bwMode="auto">
          <a:xfrm>
            <a:off x="500034" y="2428868"/>
            <a:ext cx="5786478" cy="4429132"/>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643042" y="1571612"/>
            <a:ext cx="3357586" cy="576264"/>
          </a:xfrm>
          <a:prstGeom prst="rect">
            <a:avLst/>
          </a:prstGeom>
          <a:noFill/>
          <a:ln w="9525">
            <a:noFill/>
            <a:miter lim="800000"/>
            <a:headEnd/>
            <a:tailEnd/>
          </a:ln>
          <a:effectLst/>
        </p:spPr>
      </p:pic>
      <p:sp>
        <p:nvSpPr>
          <p:cNvPr id="6" name="مربع نص 5"/>
          <p:cNvSpPr txBox="1"/>
          <p:nvPr/>
        </p:nvSpPr>
        <p:spPr>
          <a:xfrm>
            <a:off x="6572264" y="2500306"/>
            <a:ext cx="2286016" cy="923330"/>
          </a:xfrm>
          <a:prstGeom prst="rect">
            <a:avLst/>
          </a:prstGeom>
          <a:noFill/>
        </p:spPr>
        <p:txBody>
          <a:bodyPr wrap="square" rtlCol="1">
            <a:spAutoFit/>
          </a:bodyPr>
          <a:lstStyle/>
          <a:p>
            <a:r>
              <a:rPr lang="en-US" dirty="0" smtClean="0"/>
              <a:t>The figure shows the normal probability test </a:t>
            </a: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Safety stock </a:t>
            </a:r>
            <a:endParaRPr lang="ar-SA" dirty="0"/>
          </a:p>
        </p:txBody>
      </p:sp>
      <p:sp>
        <p:nvSpPr>
          <p:cNvPr id="5" name="عنصر نائب للمحتوى 4"/>
          <p:cNvSpPr>
            <a:spLocks noGrp="1"/>
          </p:cNvSpPr>
          <p:nvPr>
            <p:ph idx="1"/>
          </p:nvPr>
        </p:nvSpPr>
        <p:spPr/>
        <p:txBody>
          <a:bodyPr/>
          <a:lstStyle/>
          <a:p>
            <a:endParaRPr lang="ar-SA"/>
          </a:p>
        </p:txBody>
      </p:sp>
      <p:pic>
        <p:nvPicPr>
          <p:cNvPr id="4099" name="Picture 3"/>
          <p:cNvPicPr>
            <a:picLocks noChangeAspect="1" noChangeArrowheads="1"/>
          </p:cNvPicPr>
          <p:nvPr/>
        </p:nvPicPr>
        <p:blipFill>
          <a:blip r:embed="rId2"/>
          <a:srcRect/>
          <a:stretch>
            <a:fillRect/>
          </a:stretch>
        </p:blipFill>
        <p:spPr bwMode="auto">
          <a:xfrm>
            <a:off x="1233488" y="1857364"/>
            <a:ext cx="7124726" cy="3857651"/>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lstStyle/>
          <a:p>
            <a:r>
              <a:rPr lang="en-US" dirty="0" smtClean="0"/>
              <a:t>Ordering policy</a:t>
            </a:r>
            <a:endParaRPr lang="ar-SA" dirty="0"/>
          </a:p>
        </p:txBody>
      </p:sp>
      <p:pic>
        <p:nvPicPr>
          <p:cNvPr id="5124" name="Picture 4"/>
          <p:cNvPicPr>
            <a:picLocks noGrp="1" noChangeAspect="1" noChangeArrowheads="1"/>
          </p:cNvPicPr>
          <p:nvPr>
            <p:ph idx="1"/>
          </p:nvPr>
        </p:nvPicPr>
        <p:blipFill>
          <a:blip r:embed="rId2"/>
          <a:srcRect/>
          <a:stretch>
            <a:fillRect/>
          </a:stretch>
        </p:blipFill>
        <p:spPr bwMode="auto">
          <a:xfrm>
            <a:off x="714348" y="3214686"/>
            <a:ext cx="7229475" cy="318135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928662" y="1071546"/>
            <a:ext cx="4419600" cy="162877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Differences in costs between the improved and the current </a:t>
            </a:r>
            <a:endParaRPr lang="ar-SA" dirty="0"/>
          </a:p>
        </p:txBody>
      </p:sp>
      <p:pic>
        <p:nvPicPr>
          <p:cNvPr id="6147" name="Picture 3"/>
          <p:cNvPicPr>
            <a:picLocks noChangeAspect="1" noChangeArrowheads="1"/>
          </p:cNvPicPr>
          <p:nvPr/>
        </p:nvPicPr>
        <p:blipFill>
          <a:blip r:embed="rId2"/>
          <a:srcRect/>
          <a:stretch>
            <a:fillRect/>
          </a:stretch>
        </p:blipFill>
        <p:spPr bwMode="auto">
          <a:xfrm>
            <a:off x="500034" y="1714488"/>
            <a:ext cx="8429683" cy="5143512"/>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500042"/>
            <a:ext cx="7772400" cy="1470025"/>
          </a:xfrm>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Improve and control stages</a:t>
            </a:r>
            <a:endParaRPr lang="ar-S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شكل بيضاوي 3"/>
          <p:cNvSpPr/>
          <p:nvPr/>
        </p:nvSpPr>
        <p:spPr>
          <a:xfrm>
            <a:off x="1071538" y="2000240"/>
            <a:ext cx="2857520" cy="292895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lvl="0" rtl="1" fontAlgn="base">
              <a:spcBef>
                <a:spcPct val="0"/>
              </a:spcBef>
              <a:spcAft>
                <a:spcPct val="0"/>
              </a:spcAft>
            </a:pPr>
            <a:r>
              <a:rPr lang="en-GB" sz="2000" dirty="0" smtClean="0">
                <a:solidFill>
                  <a:schemeClr val="tx1"/>
                </a:solidFill>
                <a:ea typeface="Calibri" pitchFamily="34" charset="0"/>
                <a:cs typeface="+mj-cs"/>
              </a:rPr>
              <a:t>Improve </a:t>
            </a:r>
            <a:r>
              <a:rPr lang="en-US" sz="2000" dirty="0" smtClean="0">
                <a:solidFill>
                  <a:schemeClr val="tx1"/>
                </a:solidFill>
                <a:ea typeface="Calibri" pitchFamily="34" charset="0"/>
                <a:cs typeface="+mj-cs"/>
              </a:rPr>
              <a:t>process performance by addressing and eliminating the root causes</a:t>
            </a:r>
            <a:endParaRPr lang="en-US" sz="2000" dirty="0" smtClean="0">
              <a:solidFill>
                <a:schemeClr val="tx1"/>
              </a:solidFill>
              <a:cs typeface="+mj-cs"/>
            </a:endParaRPr>
          </a:p>
        </p:txBody>
      </p:sp>
      <p:sp>
        <p:nvSpPr>
          <p:cNvPr id="6" name="شكل بيضاوي 5"/>
          <p:cNvSpPr/>
          <p:nvPr/>
        </p:nvSpPr>
        <p:spPr>
          <a:xfrm>
            <a:off x="5286380" y="2000240"/>
            <a:ext cx="2786082" cy="300039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GB" sz="2000" dirty="0" smtClean="0"/>
              <a:t>Control </a:t>
            </a:r>
            <a:r>
              <a:rPr lang="en-US" sz="2000" dirty="0" smtClean="0"/>
              <a:t>the improved process and future process performance.</a:t>
            </a:r>
          </a:p>
          <a:p>
            <a:pPr algn="ctr"/>
            <a:endParaRPr lang="ar-SA" sz="2000" dirty="0"/>
          </a:p>
        </p:txBody>
      </p:sp>
      <p:cxnSp>
        <p:nvCxnSpPr>
          <p:cNvPr id="19" name="رابط كسهم مستقيم 18"/>
          <p:cNvCxnSpPr>
            <a:stCxn id="4" idx="6"/>
            <a:endCxn id="6" idx="2"/>
          </p:cNvCxnSpPr>
          <p:nvPr/>
        </p:nvCxnSpPr>
        <p:spPr>
          <a:xfrm>
            <a:off x="3929058" y="3464719"/>
            <a:ext cx="1357322" cy="35719"/>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5" name="رابط كسهم مستقيم 24"/>
          <p:cNvCxnSpPr/>
          <p:nvPr/>
        </p:nvCxnSpPr>
        <p:spPr>
          <a:xfrm flipV="1">
            <a:off x="3643306" y="3714752"/>
            <a:ext cx="1571636" cy="64294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7" name="رابط كسهم مستقيم 26"/>
          <p:cNvCxnSpPr/>
          <p:nvPr/>
        </p:nvCxnSpPr>
        <p:spPr>
          <a:xfrm>
            <a:off x="3786182" y="2714620"/>
            <a:ext cx="1428760" cy="50006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about the company</a:t>
            </a:r>
          </a:p>
        </p:txBody>
      </p:sp>
      <p:sp>
        <p:nvSpPr>
          <p:cNvPr id="3" name="Content Placeholder 2"/>
          <p:cNvSpPr>
            <a:spLocks noGrp="1"/>
          </p:cNvSpPr>
          <p:nvPr>
            <p:ph idx="1"/>
          </p:nvPr>
        </p:nvSpPr>
        <p:spPr/>
        <p:txBody>
          <a:bodyPr>
            <a:normAutofit/>
          </a:bodyPr>
          <a:lstStyle/>
          <a:p>
            <a:pPr algn="l" rtl="0"/>
            <a:r>
              <a:rPr lang="en-US" dirty="0"/>
              <a:t>Al-</a:t>
            </a:r>
            <a:r>
              <a:rPr lang="en-US" dirty="0" err="1"/>
              <a:t>Maslamani</a:t>
            </a:r>
            <a:r>
              <a:rPr lang="en-US" dirty="0"/>
              <a:t> </a:t>
            </a:r>
            <a:r>
              <a:rPr lang="en-US" dirty="0" smtClean="0"/>
              <a:t>Company </a:t>
            </a:r>
            <a:r>
              <a:rPr lang="en-US" dirty="0"/>
              <a:t>was established in 1952</a:t>
            </a:r>
            <a:r>
              <a:rPr lang="en-US" dirty="0" smtClean="0"/>
              <a:t>.</a:t>
            </a:r>
          </a:p>
          <a:p>
            <a:pPr algn="l" rtl="0"/>
            <a:r>
              <a:rPr lang="en-US" dirty="0" smtClean="0"/>
              <a:t> </a:t>
            </a:r>
            <a:r>
              <a:rPr lang="en-US" dirty="0"/>
              <a:t>It is considered as one of the biggest trading companies in Palestine working in the field of roasting, manufacturing and packaging of different kinds of nuts and seeds </a:t>
            </a:r>
            <a:endParaRPr lang="en-US" dirty="0" smtClean="0"/>
          </a:p>
          <a:p>
            <a:pPr algn="l" rtl="0"/>
            <a:r>
              <a:rPr lang="en-US" dirty="0"/>
              <a:t>I</a:t>
            </a:r>
            <a:r>
              <a:rPr lang="en-US" dirty="0" smtClean="0"/>
              <a:t>n </a:t>
            </a:r>
            <a:r>
              <a:rPr lang="en-US" dirty="0"/>
              <a:t>addition to importing luxury chocolates from the most well-known international vendors</a:t>
            </a:r>
          </a:p>
        </p:txBody>
      </p:sp>
    </p:spTree>
    <p:extLst>
      <p:ext uri="{BB962C8B-B14F-4D97-AF65-F5344CB8AC3E}">
        <p14:creationId xmlns:p14="http://schemas.microsoft.com/office/powerpoint/2010/main" val="35386651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1" y="214291"/>
            <a:ext cx="7772400" cy="1470025"/>
          </a:xfrm>
        </p:spPr>
        <p:txBody>
          <a:bodyPr/>
          <a:lstStyle/>
          <a:p>
            <a:pPr algn="l"/>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Conclusion </a:t>
            </a:r>
            <a:endParaRPr lang="ar-SA" dirty="0"/>
          </a:p>
        </p:txBody>
      </p:sp>
      <p:sp>
        <p:nvSpPr>
          <p:cNvPr id="3" name="عنوان فرعي 2"/>
          <p:cNvSpPr>
            <a:spLocks noGrp="1"/>
          </p:cNvSpPr>
          <p:nvPr>
            <p:ph type="subTitle" idx="1"/>
          </p:nvPr>
        </p:nvSpPr>
        <p:spPr>
          <a:xfrm>
            <a:off x="714348" y="1928802"/>
            <a:ext cx="7572428" cy="3709998"/>
          </a:xfrm>
        </p:spPr>
        <p:txBody>
          <a:bodyPr>
            <a:normAutofit/>
          </a:bodyPr>
          <a:lstStyle/>
          <a:p>
            <a:pPr algn="l"/>
            <a:r>
              <a:rPr lang="en-US" dirty="0" smtClean="0">
                <a:solidFill>
                  <a:schemeClr val="tx1"/>
                </a:solidFill>
                <a:latin typeface="Times New Roman"/>
                <a:ea typeface="Calibri"/>
              </a:rPr>
              <a:t>By implementing an effective inventory management system, Al-</a:t>
            </a:r>
            <a:r>
              <a:rPr lang="en-US" dirty="0" err="1" smtClean="0">
                <a:solidFill>
                  <a:schemeClr val="tx1"/>
                </a:solidFill>
                <a:latin typeface="Times New Roman"/>
                <a:ea typeface="Calibri"/>
              </a:rPr>
              <a:t>Maslamani</a:t>
            </a:r>
            <a:r>
              <a:rPr lang="en-US" dirty="0" smtClean="0">
                <a:solidFill>
                  <a:schemeClr val="tx1"/>
                </a:solidFill>
                <a:latin typeface="Times New Roman"/>
                <a:ea typeface="Calibri"/>
              </a:rPr>
              <a:t> Company will be able to save a lot of money and keeping their services as it is to their customers.</a:t>
            </a:r>
          </a:p>
          <a:p>
            <a:pPr algn="l"/>
            <a:endParaRPr lang="ar-SA"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of Maslamani products: </a:t>
            </a:r>
            <a:br>
              <a:rPr lang="en-US" dirty="0" smtClean="0"/>
            </a:b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124200" y="2819400"/>
            <a:ext cx="2662372" cy="2692064"/>
          </a:xfrm>
          <a:prstGeom prst="rect">
            <a:avLst/>
          </a:prstGeom>
          <a:noFill/>
          <a:ln w="9525">
            <a:noFill/>
            <a:miter lim="800000"/>
            <a:headEnd/>
            <a:tailEnd/>
          </a:ln>
        </p:spPr>
      </p:pic>
      <p:sp>
        <p:nvSpPr>
          <p:cNvPr id="6" name="TextBox 5"/>
          <p:cNvSpPr txBox="1"/>
          <p:nvPr/>
        </p:nvSpPr>
        <p:spPr>
          <a:xfrm>
            <a:off x="3124200" y="2057400"/>
            <a:ext cx="2438400" cy="400110"/>
          </a:xfrm>
          <a:prstGeom prst="rect">
            <a:avLst/>
          </a:prstGeom>
          <a:noFill/>
        </p:spPr>
        <p:txBody>
          <a:bodyPr wrap="square" rtlCol="0">
            <a:spAutoFit/>
          </a:bodyPr>
          <a:lstStyle/>
          <a:p>
            <a:pPr algn="ctr"/>
            <a:r>
              <a:rPr lang="en-US" sz="2000" b="1" dirty="0"/>
              <a:t>Sunflower Seeds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Watermelon Seeds </a:t>
            </a:r>
          </a:p>
        </p:txBody>
      </p:sp>
      <p:pic>
        <p:nvPicPr>
          <p:cNvPr id="3074" name="Picture 2"/>
          <p:cNvPicPr>
            <a:picLocks noGrp="1" noChangeAspect="1" noChangeArrowheads="1"/>
          </p:cNvPicPr>
          <p:nvPr>
            <p:ph idx="1"/>
          </p:nvPr>
        </p:nvPicPr>
        <p:blipFill>
          <a:blip r:embed="rId2" cstate="print"/>
          <a:srcRect/>
          <a:stretch>
            <a:fillRect/>
          </a:stretch>
        </p:blipFill>
        <p:spPr bwMode="auto">
          <a:xfrm>
            <a:off x="2514600" y="1981200"/>
            <a:ext cx="3824287" cy="33413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 </a:t>
            </a:r>
            <a:r>
              <a:rPr lang="en-US" dirty="0" err="1"/>
              <a:t>Cacho</a:t>
            </a:r>
            <a:r>
              <a:rPr lang="en-US" dirty="0"/>
              <a:t> nuts </a:t>
            </a:r>
            <a:br>
              <a:rPr lang="en-US" dirty="0"/>
            </a:br>
            <a:endParaRPr lang="en-US" dirty="0"/>
          </a:p>
        </p:txBody>
      </p:sp>
      <p:pic>
        <p:nvPicPr>
          <p:cNvPr id="4098" name="Picture 2"/>
          <p:cNvPicPr>
            <a:picLocks noGrp="1" noChangeAspect="1" noChangeArrowheads="1"/>
          </p:cNvPicPr>
          <p:nvPr>
            <p:ph idx="1"/>
          </p:nvPr>
        </p:nvPicPr>
        <p:blipFill>
          <a:blip r:embed="rId2" cstate="print"/>
          <a:stretch>
            <a:fillRect/>
          </a:stretch>
        </p:blipFill>
        <p:spPr bwMode="auto">
          <a:xfrm>
            <a:off x="1004887" y="2209800"/>
            <a:ext cx="6524625"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Lean Definition </a:t>
            </a:r>
            <a:endParaRPr lang="en-US" dirty="0"/>
          </a:p>
        </p:txBody>
      </p:sp>
      <p:sp>
        <p:nvSpPr>
          <p:cNvPr id="3" name="Content Placeholder 2"/>
          <p:cNvSpPr>
            <a:spLocks noGrp="1"/>
          </p:cNvSpPr>
          <p:nvPr>
            <p:ph idx="1"/>
          </p:nvPr>
        </p:nvSpPr>
        <p:spPr>
          <a:xfrm>
            <a:off x="304800" y="1295400"/>
            <a:ext cx="8382000" cy="5562600"/>
          </a:xfrm>
        </p:spPr>
        <p:txBody>
          <a:bodyPr>
            <a:normAutofit/>
          </a:bodyPr>
          <a:lstStyle/>
          <a:p>
            <a:pPr algn="l" rtl="0"/>
            <a:r>
              <a:rPr lang="en-US" dirty="0"/>
              <a:t>Lean manufacturing </a:t>
            </a:r>
            <a:r>
              <a:rPr lang="en-US" dirty="0" smtClean="0"/>
              <a:t>is consider as doing more with less. It involves efforts to eliminate or reduce muda (waste)</a:t>
            </a:r>
          </a:p>
          <a:p>
            <a:pPr algn="l" rtl="0">
              <a:buNone/>
            </a:pPr>
            <a:r>
              <a:rPr lang="en-US" dirty="0" smtClean="0"/>
              <a:t> in other words ,leans’ aims </a:t>
            </a:r>
            <a:r>
              <a:rPr lang="en-US" dirty="0"/>
              <a:t>to </a:t>
            </a:r>
            <a:r>
              <a:rPr lang="en-US" dirty="0" smtClean="0"/>
              <a:t>perform production </a:t>
            </a:r>
            <a:r>
              <a:rPr lang="en-US" dirty="0"/>
              <a:t>with </a:t>
            </a:r>
            <a:r>
              <a:rPr lang="en-US" dirty="0" smtClean="0"/>
              <a:t>:</a:t>
            </a:r>
            <a:endParaRPr lang="en-US" dirty="0"/>
          </a:p>
          <a:p>
            <a:pPr algn="l" rtl="0"/>
            <a:r>
              <a:rPr lang="en-US" dirty="0" smtClean="0"/>
              <a:t>minimum </a:t>
            </a:r>
            <a:r>
              <a:rPr lang="en-US" dirty="0"/>
              <a:t>manpower </a:t>
            </a:r>
            <a:endParaRPr lang="en-US" dirty="0" smtClean="0"/>
          </a:p>
          <a:p>
            <a:pPr algn="l" rtl="0"/>
            <a:r>
              <a:rPr lang="en-US" dirty="0"/>
              <a:t>minimum production area </a:t>
            </a:r>
            <a:endParaRPr lang="en-US" dirty="0" smtClean="0"/>
          </a:p>
          <a:p>
            <a:pPr algn="l" rtl="0"/>
            <a:r>
              <a:rPr lang="en-US" dirty="0"/>
              <a:t>consuming minimum resources </a:t>
            </a:r>
            <a:endParaRPr lang="en-US" dirty="0" smtClean="0"/>
          </a:p>
          <a:p>
            <a:pPr algn="l" rtl="0"/>
            <a:r>
              <a:rPr lang="en-US" dirty="0"/>
              <a:t>holding inventories at the minimum </a:t>
            </a:r>
            <a:r>
              <a:rPr lang="en-US" dirty="0" smtClean="0"/>
              <a:t>level</a:t>
            </a:r>
          </a:p>
          <a:p>
            <a:pPr algn="l" rtl="0"/>
            <a:r>
              <a:rPr lang="en-US" dirty="0"/>
              <a:t>making minimum </a:t>
            </a:r>
            <a:r>
              <a:rPr lang="en-US" dirty="0" smtClean="0"/>
              <a:t>defects</a:t>
            </a:r>
          </a:p>
          <a:p>
            <a:pPr algn="l" rtl="0"/>
            <a:r>
              <a:rPr lang="en-US" dirty="0"/>
              <a:t>producing products at the shortest time </a:t>
            </a:r>
            <a:endParaRPr lang="en-US" dirty="0" smtClean="0"/>
          </a:p>
          <a:p>
            <a:pPr algn="l" rtl="0"/>
            <a:r>
              <a:rPr lang="en-US" dirty="0" smtClean="0"/>
              <a:t>Improve customer satisfaction</a:t>
            </a:r>
          </a:p>
          <a:p>
            <a:pPr>
              <a:buNone/>
            </a:pPr>
            <a:r>
              <a:rPr lang="en-US" dirty="0" smtClean="0"/>
              <a:t>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Problem Statement</a:t>
            </a:r>
            <a:endParaRPr lang="ar-JO" dirty="0"/>
          </a:p>
        </p:txBody>
      </p:sp>
      <p:sp>
        <p:nvSpPr>
          <p:cNvPr id="3" name="Content Placeholder 2"/>
          <p:cNvSpPr>
            <a:spLocks noGrp="1"/>
          </p:cNvSpPr>
          <p:nvPr>
            <p:ph idx="1"/>
          </p:nvPr>
        </p:nvSpPr>
        <p:spPr/>
        <p:txBody>
          <a:bodyPr>
            <a:normAutofit/>
          </a:bodyPr>
          <a:lstStyle/>
          <a:p>
            <a:pPr algn="l" rtl="0">
              <a:buNone/>
            </a:pPr>
            <a:r>
              <a:rPr lang="en-US" dirty="0" smtClean="0"/>
              <a:t>    Al-</a:t>
            </a:r>
            <a:r>
              <a:rPr lang="en-US" dirty="0" err="1" smtClean="0"/>
              <a:t>Maslamai</a:t>
            </a:r>
            <a:r>
              <a:rPr lang="en-US" dirty="0" smtClean="0"/>
              <a:t> company has been encountering many yield losses in many production processes resulting in significant amounts of wastes in raw materials, work in process and finished products. More specifically, such wastes could be reflected into one or more than the well-known seven wastes-TIMWOOD.</a:t>
            </a:r>
          </a:p>
          <a:p>
            <a:pPr algn="l" rtl="0">
              <a:buNone/>
            </a:pPr>
            <a:r>
              <a:rPr lang="en-US" dirty="0"/>
              <a:t> </a:t>
            </a:r>
            <a:r>
              <a:rPr lang="en-US" dirty="0" smtClean="0"/>
              <a:t>    The current project aims are applying a set of lean manufacturing techniques in Al-Maslamani Company for the ultimate goal of reducing and/or eliminating the generated wastes and they don’t have forecasting system. The ordering policy done randomly.</a:t>
            </a:r>
          </a:p>
          <a:p>
            <a:endParaRPr lang="ar-JO"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702</TotalTime>
  <Words>1246</Words>
  <Application>Microsoft Office PowerPoint</Application>
  <PresentationFormat>On-screen Show (4:3)</PresentationFormat>
  <Paragraphs>145</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Adjacency</vt:lpstr>
      <vt:lpstr>PowerPoint Presentation</vt:lpstr>
      <vt:lpstr>Out line: </vt:lpstr>
      <vt:lpstr>introduction</vt:lpstr>
      <vt:lpstr>overview about the company</vt:lpstr>
      <vt:lpstr>Some of Maslamani products:  </vt:lpstr>
      <vt:lpstr>Watermelon Seeds </vt:lpstr>
      <vt:lpstr>  Cacho nuts  </vt:lpstr>
      <vt:lpstr>Lean Definition </vt:lpstr>
      <vt:lpstr>Problem Statement</vt:lpstr>
      <vt:lpstr>Project Aims </vt:lpstr>
      <vt:lpstr>Methodology </vt:lpstr>
      <vt:lpstr>PowerPoint Presentation</vt:lpstr>
      <vt:lpstr>Description of the wastes</vt:lpstr>
      <vt:lpstr>PowerPoint Presentation</vt:lpstr>
      <vt:lpstr>PowerPoint Presentation</vt:lpstr>
      <vt:lpstr>Cause and effect  diagram for waste of sum button </vt:lpstr>
      <vt:lpstr>ProModel is another tools to analyze and improve the processes   </vt:lpstr>
      <vt:lpstr>PowerPoint Presentation</vt:lpstr>
      <vt:lpstr>PowerPoint Presentation</vt:lpstr>
      <vt:lpstr>The results which came out from the model</vt:lpstr>
      <vt:lpstr>PowerPoint Presentation</vt:lpstr>
      <vt:lpstr>Inventory </vt:lpstr>
      <vt:lpstr>Reasons for keeping inventory</vt:lpstr>
      <vt:lpstr>PowerPoint Presentation</vt:lpstr>
      <vt:lpstr>PowerPoint Presentation</vt:lpstr>
      <vt:lpstr>Converting the finished products quantities to raw quantities </vt:lpstr>
      <vt:lpstr>PowerPoint Presentation</vt:lpstr>
      <vt:lpstr>PowerPoint Presentation</vt:lpstr>
      <vt:lpstr>ABC classifications </vt:lpstr>
      <vt:lpstr>PowerPoint Presentation</vt:lpstr>
      <vt:lpstr>PowerPoint Presentation</vt:lpstr>
      <vt:lpstr>Pareto chart  analysis of the ABC classification  </vt:lpstr>
      <vt:lpstr>Holding cost </vt:lpstr>
      <vt:lpstr>Ordering cost</vt:lpstr>
      <vt:lpstr> Safety stock </vt:lpstr>
      <vt:lpstr>Safety stock </vt:lpstr>
      <vt:lpstr>Ordering policy</vt:lpstr>
      <vt:lpstr>Differences in costs between the improved and the current </vt:lpstr>
      <vt:lpstr>Improve and control stages</vt:lpstr>
      <vt:lpstr>Conclusion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7</dc:creator>
  <cp:lastModifiedBy>admin</cp:lastModifiedBy>
  <cp:revision>48</cp:revision>
  <dcterms:created xsi:type="dcterms:W3CDTF">2018-04-30T18:35:31Z</dcterms:created>
  <dcterms:modified xsi:type="dcterms:W3CDTF">2019-01-20T09:24:57Z</dcterms:modified>
</cp:coreProperties>
</file>