
<file path=[Content_Types].xml><?xml version="1.0" encoding="utf-8"?>
<Types xmlns="http://schemas.openxmlformats.org/package/2006/content-types">
  <Default Extension="jfif" ContentType="image/jpeg"/>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5" r:id="rId1"/>
    <p:sldMasterId id="2147484150" r:id="rId2"/>
  </p:sldMasterIdLst>
  <p:notesMasterIdLst>
    <p:notesMasterId r:id="rId21"/>
  </p:notesMasterIdLst>
  <p:sldIdLst>
    <p:sldId id="256" r:id="rId3"/>
    <p:sldId id="257" r:id="rId4"/>
    <p:sldId id="275" r:id="rId5"/>
    <p:sldId id="261" r:id="rId6"/>
    <p:sldId id="276" r:id="rId7"/>
    <p:sldId id="277" r:id="rId8"/>
    <p:sldId id="282" r:id="rId9"/>
    <p:sldId id="281" r:id="rId10"/>
    <p:sldId id="268" r:id="rId11"/>
    <p:sldId id="278" r:id="rId12"/>
    <p:sldId id="272" r:id="rId13"/>
    <p:sldId id="283" r:id="rId14"/>
    <p:sldId id="284" r:id="rId15"/>
    <p:sldId id="269" r:id="rId16"/>
    <p:sldId id="285" r:id="rId17"/>
    <p:sldId id="286" r:id="rId18"/>
    <p:sldId id="287" r:id="rId19"/>
    <p:sldId id="28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94660"/>
  </p:normalViewPr>
  <p:slideViewPr>
    <p:cSldViewPr>
      <p:cViewPr>
        <p:scale>
          <a:sx n="63" d="100"/>
          <a:sy n="63" d="100"/>
        </p:scale>
        <p:origin x="1336" y="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55385B2C-027A-427E-9136-EAB042690B72}" type="datetimeFigureOut">
              <a:rPr lang="en-US" smtClean="0"/>
              <a:t>5/31/2022</a:t>
            </a:fld>
            <a:endParaRPr lang="en-US"/>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EDFD5B8C-5536-457C-B2B3-2D98E44AD3F5}" type="slidenum">
              <a:rPr lang="en-US" smtClean="0"/>
              <a:t>‹#›</a:t>
            </a:fld>
            <a:endParaRPr lang="en-US"/>
          </a:p>
        </p:txBody>
      </p:sp>
    </p:spTree>
    <p:extLst>
      <p:ext uri="{BB962C8B-B14F-4D97-AF65-F5344CB8AC3E}">
        <p14:creationId xmlns:p14="http://schemas.microsoft.com/office/powerpoint/2010/main" val="6464179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618589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254505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ar-SA"/>
              <a:t>انقر لتحرير نمط عنوان الشكل الرئيسي</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1145601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
        <p:nvSpPr>
          <p:cNvPr id="8" name="Title 7"/>
          <p:cNvSpPr>
            <a:spLocks noGrp="1"/>
          </p:cNvSpPr>
          <p:nvPr>
            <p:ph type="title"/>
          </p:nvPr>
        </p:nvSpPr>
        <p:spPr/>
        <p:txBody>
          <a:bodyPr/>
          <a:lstStyle/>
          <a:p>
            <a:r>
              <a:rPr lang="ar-SA"/>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Tree>
    <p:extLst>
      <p:ext uri="{BB962C8B-B14F-4D97-AF65-F5344CB8AC3E}">
        <p14:creationId xmlns:p14="http://schemas.microsoft.com/office/powerpoint/2010/main" val="3296189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227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1054600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143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60155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822960" y="2582334"/>
            <a:ext cx="3703320" cy="32867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4663440" y="2582334"/>
            <a:ext cx="3703320" cy="32867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2F9B995-C955-45B8-835B-DFC34655BDE0}"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4167044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2F9B995-C955-45B8-835B-DFC34655BDE0}"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1539313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2F9B995-C955-45B8-835B-DFC34655BDE0}" type="datetimeFigureOut">
              <a:rPr lang="en-US" smtClean="0"/>
              <a:t>5/31/2022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3701612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36654532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FAA93B6-EFA2-4C34-8364-4BAB0626721C}" type="slidenum">
              <a:rPr lang="en-US" smtClean="0"/>
              <a:t>‹#›</a:t>
            </a:fld>
            <a:endParaRPr lang="en-US"/>
          </a:p>
        </p:txBody>
      </p:sp>
    </p:spTree>
    <p:extLst>
      <p:ext uri="{BB962C8B-B14F-4D97-AF65-F5344CB8AC3E}">
        <p14:creationId xmlns:p14="http://schemas.microsoft.com/office/powerpoint/2010/main" val="42240504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40602407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22310654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4143204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
        <p:nvSpPr>
          <p:cNvPr id="8" name="Title 7"/>
          <p:cNvSpPr>
            <a:spLocks noGrp="1"/>
          </p:cNvSpPr>
          <p:nvPr>
            <p:ph type="title"/>
          </p:nvPr>
        </p:nvSpPr>
        <p:spPr/>
        <p:txBody>
          <a:bodyPr/>
          <a:lstStyle/>
          <a:p>
            <a:r>
              <a:rPr lang="ar-SA"/>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Tree>
    <p:extLst>
      <p:ext uri="{BB962C8B-B14F-4D97-AF65-F5344CB8AC3E}">
        <p14:creationId xmlns:p14="http://schemas.microsoft.com/office/powerpoint/2010/main" val="963017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2F9B995-C955-45B8-835B-DFC34655BDE0}"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2197542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3200174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633845" y="2507551"/>
            <a:ext cx="3867150" cy="3680525"/>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4629150" y="2507551"/>
            <a:ext cx="3886201" cy="3680525"/>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Date Placeholder 6"/>
          <p:cNvSpPr>
            <a:spLocks noGrp="1"/>
          </p:cNvSpPr>
          <p:nvPr>
            <p:ph type="dt" sz="half" idx="10"/>
          </p:nvPr>
        </p:nvSpPr>
        <p:spPr/>
        <p:txBody>
          <a:bodyPr/>
          <a:lstStyle/>
          <a:p>
            <a:fld id="{92F9B995-C955-45B8-835B-DFC34655BDE0}"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AA93B6-EFA2-4C34-8364-4BAB0626721C}" type="slidenum">
              <a:rPr lang="en-US" smtClean="0"/>
              <a:t>‹#›</a:t>
            </a:fld>
            <a:endParaRPr lang="en-US"/>
          </a:p>
        </p:txBody>
      </p:sp>
      <p:sp>
        <p:nvSpPr>
          <p:cNvPr id="10" name="Title 9"/>
          <p:cNvSpPr>
            <a:spLocks noGrp="1"/>
          </p:cNvSpPr>
          <p:nvPr>
            <p:ph type="title"/>
          </p:nvPr>
        </p:nvSpPr>
        <p:spPr/>
        <p:txBody>
          <a:bodyPr/>
          <a:lstStyle/>
          <a:p>
            <a:r>
              <a:rPr lang="ar-SA"/>
              <a:t>انقر لتحرير نمط عنوان الشكل الرئيسي</a:t>
            </a:r>
            <a:endParaRPr lang="en-US" dirty="0"/>
          </a:p>
        </p:txBody>
      </p:sp>
    </p:spTree>
    <p:extLst>
      <p:ext uri="{BB962C8B-B14F-4D97-AF65-F5344CB8AC3E}">
        <p14:creationId xmlns:p14="http://schemas.microsoft.com/office/powerpoint/2010/main" val="1939089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2F9B995-C955-45B8-835B-DFC34655BDE0}"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AA93B6-EFA2-4C34-8364-4BAB0626721C}" type="slidenum">
              <a:rPr lang="en-US" smtClean="0"/>
              <a:t>‹#›</a:t>
            </a:fld>
            <a:endParaRPr lang="en-US"/>
          </a:p>
        </p:txBody>
      </p:sp>
      <p:sp>
        <p:nvSpPr>
          <p:cNvPr id="6" name="Title 5"/>
          <p:cNvSpPr>
            <a:spLocks noGrp="1"/>
          </p:cNvSpPr>
          <p:nvPr>
            <p:ph type="title"/>
          </p:nvPr>
        </p:nvSpPr>
        <p:spPr/>
        <p:txBody>
          <a:bodyPr/>
          <a:lstStyle/>
          <a:p>
            <a:r>
              <a:rPr lang="ar-SA"/>
              <a:t>انقر لتحرير نمط عنوان الشكل الرئيسي</a:t>
            </a:r>
            <a:endParaRPr lang="en-US"/>
          </a:p>
        </p:txBody>
      </p:sp>
    </p:spTree>
    <p:extLst>
      <p:ext uri="{BB962C8B-B14F-4D97-AF65-F5344CB8AC3E}">
        <p14:creationId xmlns:p14="http://schemas.microsoft.com/office/powerpoint/2010/main" val="245678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9B995-C955-45B8-835B-DFC34655BDE0}"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147134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951133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ar-SA"/>
              <a:t>انقر لتحرير نمط عنوان الشكل الرئيسي</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2F9B995-C955-45B8-835B-DFC34655BDE0}"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AA93B6-EFA2-4C34-8364-4BAB0626721C}" type="slidenum">
              <a:rPr lang="en-US" smtClean="0"/>
              <a:t>‹#›</a:t>
            </a:fld>
            <a:endParaRPr lang="en-US"/>
          </a:p>
        </p:txBody>
      </p:sp>
    </p:spTree>
    <p:extLst>
      <p:ext uri="{BB962C8B-B14F-4D97-AF65-F5344CB8AC3E}">
        <p14:creationId xmlns:p14="http://schemas.microsoft.com/office/powerpoint/2010/main" val="2088868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92F9B995-C955-45B8-835B-DFC34655BDE0}" type="datetimeFigureOut">
              <a:rPr lang="en-US" smtClean="0"/>
              <a:t>5/31/2022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3FAA93B6-EFA2-4C34-8364-4BAB0626721C}" type="slidenum">
              <a:rPr lang="en-US" smtClean="0"/>
              <a:t>‹#›</a:t>
            </a:fld>
            <a:endParaRPr lang="en-US"/>
          </a:p>
        </p:txBody>
      </p:sp>
    </p:spTree>
    <p:extLst>
      <p:ext uri="{BB962C8B-B14F-4D97-AF65-F5344CB8AC3E}">
        <p14:creationId xmlns:p14="http://schemas.microsoft.com/office/powerpoint/2010/main" val="1231625409"/>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2F9B995-C955-45B8-835B-DFC34655BDE0}" type="datetimeFigureOut">
              <a:rPr lang="en-US" smtClean="0"/>
              <a:t>5/31/2022</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3FAA93B6-EFA2-4C34-8364-4BAB0626721C}"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673813"/>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 id="2147484155" r:id="rId5"/>
    <p:sldLayoutId id="2147484156" r:id="rId6"/>
    <p:sldLayoutId id="2147484157" r:id="rId7"/>
    <p:sldLayoutId id="2147484158" r:id="rId8"/>
    <p:sldLayoutId id="2147484159" r:id="rId9"/>
    <p:sldLayoutId id="2147484160" r:id="rId10"/>
    <p:sldLayoutId id="2147484161" r:id="rId11"/>
    <p:sldLayoutId id="2147484162"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7.jfif"/><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3900" y="685800"/>
            <a:ext cx="7661032" cy="2209800"/>
          </a:xfrm>
        </p:spPr>
        <p:txBody>
          <a:bodyPr>
            <a:noAutofit/>
          </a:bodyPr>
          <a:lstStyle/>
          <a:p>
            <a:pPr marL="182880" indent="0" algn="ctr">
              <a:buNone/>
            </a:pPr>
            <a:r>
              <a:rPr lang="en-US" sz="3600" b="0" i="0" dirty="0">
                <a:solidFill>
                  <a:schemeClr val="tx1"/>
                </a:solidFill>
                <a:effectLst/>
                <a:latin typeface="Segoe UI Historic" panose="020B0502040204020203" pitchFamily="34" charset="0"/>
              </a:rPr>
              <a:t>Automating Tags Generation for Web Annotations</a:t>
            </a:r>
            <a:br>
              <a:rPr lang="en-US" sz="6000" b="0" dirty="0">
                <a:effectLst>
                  <a:outerShdw blurRad="38100" dist="38100" dir="2700000" algn="tl">
                    <a:srgbClr val="000000">
                      <a:alpha val="43137"/>
                    </a:srgbClr>
                  </a:outerShdw>
                </a:effectLst>
              </a:rPr>
            </a:br>
            <a:endParaRPr lang="en-US" sz="6000" b="0" dirty="0">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688731" y="3276599"/>
            <a:ext cx="7388469" cy="2590801"/>
          </a:xfrm>
        </p:spPr>
        <p:txBody>
          <a:bodyPr>
            <a:normAutofit/>
          </a:bodyPr>
          <a:lstStyle/>
          <a:p>
            <a:pPr algn="ctr"/>
            <a:r>
              <a:rPr lang="en-US" sz="2000" b="1" dirty="0">
                <a:solidFill>
                  <a:schemeClr val="tx1"/>
                </a:solidFill>
                <a:latin typeface="Arial" panose="020B0604020202020204" pitchFamily="34" charset="0"/>
                <a:cs typeface="Arial" panose="020B0604020202020204" pitchFamily="34" charset="0"/>
              </a:rPr>
              <a:t>Supervisor name:</a:t>
            </a:r>
            <a:br>
              <a:rPr lang="en-US" sz="2000" b="1" dirty="0">
                <a:solidFill>
                  <a:schemeClr val="tx1"/>
                </a:solidFill>
                <a:latin typeface="Arial" panose="020B0604020202020204" pitchFamily="34" charset="0"/>
                <a:cs typeface="Arial" panose="020B0604020202020204" pitchFamily="34" charset="0"/>
              </a:rPr>
            </a:br>
            <a:r>
              <a:rPr lang="en-US" sz="2000" dirty="0">
                <a:solidFill>
                  <a:schemeClr val="tx1"/>
                </a:solidFill>
                <a:latin typeface="Arial" panose="020B0604020202020204" pitchFamily="34" charset="0"/>
                <a:cs typeface="Arial" panose="020B0604020202020204" pitchFamily="34" charset="0"/>
              </a:rPr>
              <a:t> Amjad </a:t>
            </a:r>
            <a:r>
              <a:rPr lang="en-US" sz="2000" dirty="0" err="1">
                <a:solidFill>
                  <a:schemeClr val="tx1"/>
                </a:solidFill>
                <a:latin typeface="Arial" panose="020B0604020202020204" pitchFamily="34" charset="0"/>
                <a:cs typeface="Arial" panose="020B0604020202020204" pitchFamily="34" charset="0"/>
              </a:rPr>
              <a:t>hawash</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pHd</a:t>
            </a:r>
            <a:endParaRPr lang="en-US" sz="2000" dirty="0">
              <a:solidFill>
                <a:schemeClr val="tx1"/>
              </a:solidFill>
              <a:latin typeface="Arial" panose="020B0604020202020204" pitchFamily="34" charset="0"/>
              <a:cs typeface="Arial" panose="020B0604020202020204" pitchFamily="34" charset="0"/>
            </a:endParaRPr>
          </a:p>
          <a:p>
            <a:endParaRPr lang="en-US" sz="18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a:p>
            <a:r>
              <a:rPr lang="en-US" sz="2000" b="1" dirty="0">
                <a:solidFill>
                  <a:schemeClr val="tx1"/>
                </a:solidFill>
                <a:effectLst>
                  <a:outerShdw blurRad="38100" dist="38100" dir="2700000" algn="tl">
                    <a:srgbClr val="000000">
                      <a:alpha val="43137"/>
                    </a:srgbClr>
                  </a:outerShdw>
                </a:effectLst>
                <a:latin typeface="Arial Narrow" panose="020B0606020202030204" pitchFamily="34" charset="0"/>
              </a:rPr>
              <a:t>                                    student :</a:t>
            </a:r>
          </a:p>
          <a:p>
            <a:r>
              <a:rPr lang="en-US" sz="2000" b="1" dirty="0">
                <a:solidFill>
                  <a:schemeClr val="tx1"/>
                </a:solidFill>
                <a:effectLst>
                  <a:outerShdw blurRad="38100" dist="38100" dir="2700000" algn="tl">
                    <a:srgbClr val="000000">
                      <a:alpha val="43137"/>
                    </a:srgbClr>
                  </a:outerShdw>
                </a:effectLst>
                <a:latin typeface="Arial Narrow" panose="020B0606020202030204" pitchFamily="34" charset="0"/>
              </a:rPr>
              <a:t>         </a:t>
            </a:r>
            <a:r>
              <a:rPr lang="en-US" sz="2000" dirty="0">
                <a:solidFill>
                  <a:schemeClr val="tx1"/>
                </a:solidFill>
                <a:latin typeface="Arial Narrow" panose="020B0606020202030204" pitchFamily="34" charset="0"/>
              </a:rPr>
              <a:t>shahd suleiman -</a:t>
            </a:r>
            <a:r>
              <a:rPr lang="en-US" sz="2000" dirty="0" err="1">
                <a:solidFill>
                  <a:schemeClr val="tx1"/>
                </a:solidFill>
                <a:latin typeface="Arial Narrow" panose="020B0606020202030204" pitchFamily="34" charset="0"/>
              </a:rPr>
              <a:t>jana</a:t>
            </a:r>
            <a:r>
              <a:rPr lang="en-US" sz="2000" dirty="0">
                <a:solidFill>
                  <a:schemeClr val="tx1"/>
                </a:solidFill>
                <a:latin typeface="Arial Narrow" panose="020B0606020202030204" pitchFamily="34" charset="0"/>
              </a:rPr>
              <a:t> </a:t>
            </a:r>
            <a:r>
              <a:rPr lang="en-US" sz="2000" dirty="0" err="1">
                <a:solidFill>
                  <a:schemeClr val="tx1"/>
                </a:solidFill>
                <a:latin typeface="Arial Narrow" panose="020B0606020202030204" pitchFamily="34" charset="0"/>
              </a:rPr>
              <a:t>hasan</a:t>
            </a:r>
            <a:r>
              <a:rPr lang="en-US" sz="2000" dirty="0">
                <a:solidFill>
                  <a:schemeClr val="tx1"/>
                </a:solidFill>
                <a:latin typeface="Arial Narrow" panose="020B0606020202030204" pitchFamily="34" charset="0"/>
              </a:rPr>
              <a:t>- Batool </a:t>
            </a:r>
            <a:r>
              <a:rPr lang="en-US" sz="2000" dirty="0" err="1">
                <a:solidFill>
                  <a:schemeClr val="tx1"/>
                </a:solidFill>
                <a:latin typeface="Arial Narrow" panose="020B0606020202030204" pitchFamily="34" charset="0"/>
              </a:rPr>
              <a:t>barham</a:t>
            </a:r>
            <a:r>
              <a:rPr lang="en-US" sz="2000" dirty="0">
                <a:solidFill>
                  <a:schemeClr val="tx1"/>
                </a:solidFill>
                <a:latin typeface="Arial Narrow" panose="020B0606020202030204" pitchFamily="34" charset="0"/>
              </a:rPr>
              <a:t> </a:t>
            </a:r>
            <a:endParaRPr lang="en-US" sz="2000" b="1" dirty="0">
              <a:solidFill>
                <a:schemeClr val="tx1"/>
              </a:solidFill>
              <a:effectLst>
                <a:outerShdw blurRad="38100" dist="38100" dir="2700000" algn="tl">
                  <a:srgbClr val="000000">
                    <a:alpha val="43137"/>
                  </a:srgbClr>
                </a:outerShdw>
              </a:effectLst>
              <a:latin typeface="Arial Narrow" panose="020B0606020202030204" pitchFamily="34" charset="0"/>
            </a:endParaRPr>
          </a:p>
          <a:p>
            <a:endParaRPr lang="en-U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82529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1674AB3-79EB-4DEA-8382-7360F5C3D261}"/>
              </a:ext>
            </a:extLst>
          </p:cNvPr>
          <p:cNvSpPr>
            <a:spLocks noGrp="1"/>
          </p:cNvSpPr>
          <p:nvPr>
            <p:ph sz="quarter" idx="13"/>
          </p:nvPr>
        </p:nvSpPr>
        <p:spPr>
          <a:xfrm>
            <a:off x="762000" y="1143000"/>
            <a:ext cx="7330440" cy="5334000"/>
          </a:xfrm>
        </p:spPr>
        <p:txBody>
          <a:bodyPr>
            <a:normAutofit/>
          </a:bodyPr>
          <a:lstStyle/>
          <a:p>
            <a:pPr marL="342900" marR="0" lvl="0" indent="-342900">
              <a:spcBef>
                <a:spcPts val="750"/>
              </a:spcBef>
              <a:spcAft>
                <a:spcPts val="750"/>
              </a:spcAft>
              <a:buFont typeface="Symbol" panose="05050102010706020507" pitchFamily="18" charset="2"/>
              <a:buChar char=""/>
            </a:pPr>
            <a:r>
              <a:rPr lang="en-US" dirty="0"/>
              <a:t>Tags Suggestion Algorithm</a:t>
            </a:r>
          </a:p>
        </p:txBody>
      </p:sp>
      <p:sp>
        <p:nvSpPr>
          <p:cNvPr id="2" name="AutoShape 2">
            <a:extLst>
              <a:ext uri="{FF2B5EF4-FFF2-40B4-BE49-F238E27FC236}">
                <a16:creationId xmlns:a16="http://schemas.microsoft.com/office/drawing/2014/main" id="{324EB2FB-1BB8-0F2A-BA29-C7637635CB15}"/>
              </a:ext>
            </a:extLst>
          </p:cNvPr>
          <p:cNvSpPr>
            <a:spLocks noChangeAspect="1" noChangeArrowheads="1"/>
          </p:cNvSpPr>
          <p:nvPr/>
        </p:nvSpPr>
        <p:spPr bwMode="auto">
          <a:xfrm>
            <a:off x="4419600" y="3276600"/>
            <a:ext cx="2667000" cy="2667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C9121C0B-9C2A-92C1-C33D-31EA8DBC8F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3760" y="1752600"/>
            <a:ext cx="2326920" cy="4537800"/>
          </a:xfrm>
          <a:prstGeom prst="rect">
            <a:avLst/>
          </a:prstGeom>
        </p:spPr>
      </p:pic>
      <p:sp>
        <p:nvSpPr>
          <p:cNvPr id="6" name="عنصر نائب للمحتوى 2">
            <a:extLst>
              <a:ext uri="{FF2B5EF4-FFF2-40B4-BE49-F238E27FC236}">
                <a16:creationId xmlns:a16="http://schemas.microsoft.com/office/drawing/2014/main" id="{A22CBB7F-225C-5A3B-2266-26D2F753CFFE}"/>
              </a:ext>
            </a:extLst>
          </p:cNvPr>
          <p:cNvSpPr txBox="1">
            <a:spLocks/>
          </p:cNvSpPr>
          <p:nvPr/>
        </p:nvSpPr>
        <p:spPr>
          <a:xfrm>
            <a:off x="6858000" y="1752600"/>
            <a:ext cx="1945920" cy="106680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spcBef>
                <a:spcPts val="750"/>
              </a:spcBef>
              <a:spcAft>
                <a:spcPts val="750"/>
              </a:spcAft>
              <a:buNone/>
            </a:pPr>
            <a:r>
              <a:rPr lang="en-US" dirty="0"/>
              <a:t>Python part </a:t>
            </a:r>
          </a:p>
        </p:txBody>
      </p:sp>
    </p:spTree>
    <p:extLst>
      <p:ext uri="{BB962C8B-B14F-4D97-AF65-F5344CB8AC3E}">
        <p14:creationId xmlns:p14="http://schemas.microsoft.com/office/powerpoint/2010/main" val="2578174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9E31B3-6DA5-B33D-2199-59874F0C23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553854"/>
            <a:ext cx="7696200" cy="5427846"/>
          </a:xfrm>
          <a:prstGeom prst="rect">
            <a:avLst/>
          </a:prstGeom>
        </p:spPr>
      </p:pic>
    </p:spTree>
    <p:extLst>
      <p:ext uri="{BB962C8B-B14F-4D97-AF65-F5344CB8AC3E}">
        <p14:creationId xmlns:p14="http://schemas.microsoft.com/office/powerpoint/2010/main" val="1663300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8D6628-B563-DFE7-C260-9D89DD95ED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286000"/>
            <a:ext cx="8468631" cy="3357563"/>
          </a:xfrm>
          <a:prstGeom prst="rect">
            <a:avLst/>
          </a:prstGeom>
        </p:spPr>
      </p:pic>
      <p:sp>
        <p:nvSpPr>
          <p:cNvPr id="5" name="Title 4">
            <a:extLst>
              <a:ext uri="{FF2B5EF4-FFF2-40B4-BE49-F238E27FC236}">
                <a16:creationId xmlns:a16="http://schemas.microsoft.com/office/drawing/2014/main" id="{AB76D8BA-32CE-8A75-A3D5-FD96CA18492E}"/>
              </a:ext>
            </a:extLst>
          </p:cNvPr>
          <p:cNvSpPr>
            <a:spLocks noGrp="1"/>
          </p:cNvSpPr>
          <p:nvPr>
            <p:ph type="title"/>
          </p:nvPr>
        </p:nvSpPr>
        <p:spPr>
          <a:xfrm>
            <a:off x="2133600" y="304800"/>
            <a:ext cx="7543800" cy="1450757"/>
          </a:xfrm>
        </p:spPr>
        <p:txBody>
          <a:bodyPr/>
          <a:lstStyle/>
          <a:p>
            <a:r>
              <a:rPr lang="en-US" dirty="0"/>
              <a:t>POS Tagger Model</a:t>
            </a:r>
          </a:p>
        </p:txBody>
      </p:sp>
    </p:spTree>
    <p:extLst>
      <p:ext uri="{BB962C8B-B14F-4D97-AF65-F5344CB8AC3E}">
        <p14:creationId xmlns:p14="http://schemas.microsoft.com/office/powerpoint/2010/main" val="171506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لا يتوفر وصف.">
            <a:extLst>
              <a:ext uri="{FF2B5EF4-FFF2-40B4-BE49-F238E27FC236}">
                <a16:creationId xmlns:a16="http://schemas.microsoft.com/office/drawing/2014/main" id="{3768894A-79E5-F250-43D0-426D5E211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81000"/>
            <a:ext cx="7467600" cy="5874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949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EF04B2-8E9D-8E43-1EE9-D8EAD42ED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1" y="990601"/>
            <a:ext cx="8686800" cy="5128872"/>
          </a:xfrm>
          <a:prstGeom prst="rect">
            <a:avLst/>
          </a:prstGeom>
        </p:spPr>
      </p:pic>
      <p:sp>
        <p:nvSpPr>
          <p:cNvPr id="5" name="TextBox 4">
            <a:extLst>
              <a:ext uri="{FF2B5EF4-FFF2-40B4-BE49-F238E27FC236}">
                <a16:creationId xmlns:a16="http://schemas.microsoft.com/office/drawing/2014/main" id="{E630F436-D015-048F-9F18-57707A37B0AE}"/>
              </a:ext>
            </a:extLst>
          </p:cNvPr>
          <p:cNvSpPr txBox="1"/>
          <p:nvPr/>
        </p:nvSpPr>
        <p:spPr>
          <a:xfrm rot="10800000" flipV="1">
            <a:off x="491158" y="323029"/>
            <a:ext cx="8039100" cy="830997"/>
          </a:xfrm>
          <a:prstGeom prst="rect">
            <a:avLst/>
          </a:prstGeom>
          <a:noFill/>
        </p:spPr>
        <p:txBody>
          <a:bodyPr wrap="square" rtlCol="0">
            <a:spAutoFit/>
          </a:bodyPr>
          <a:lstStyle/>
          <a:p>
            <a:r>
              <a:rPr lang="en-US" sz="4800" dirty="0">
                <a:latin typeface="Calibri Light (Headings)"/>
              </a:rPr>
              <a:t>Experimental test:</a:t>
            </a:r>
          </a:p>
        </p:txBody>
      </p:sp>
    </p:spTree>
    <p:extLst>
      <p:ext uri="{BB962C8B-B14F-4D97-AF65-F5344CB8AC3E}">
        <p14:creationId xmlns:p14="http://schemas.microsoft.com/office/powerpoint/2010/main" val="1724561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630F436-D015-048F-9F18-57707A37B0AE}"/>
              </a:ext>
            </a:extLst>
          </p:cNvPr>
          <p:cNvSpPr txBox="1"/>
          <p:nvPr/>
        </p:nvSpPr>
        <p:spPr>
          <a:xfrm rot="10800000" flipV="1">
            <a:off x="552450" y="762000"/>
            <a:ext cx="8039100" cy="830997"/>
          </a:xfrm>
          <a:prstGeom prst="rect">
            <a:avLst/>
          </a:prstGeom>
          <a:noFill/>
        </p:spPr>
        <p:txBody>
          <a:bodyPr wrap="square" rtlCol="0">
            <a:spAutoFit/>
          </a:bodyPr>
          <a:lstStyle/>
          <a:p>
            <a:r>
              <a:rPr lang="en-US" sz="4800" dirty="0">
                <a:latin typeface="Calibri Light (Headings)"/>
              </a:rPr>
              <a:t>Result:</a:t>
            </a:r>
          </a:p>
        </p:txBody>
      </p:sp>
      <p:pic>
        <p:nvPicPr>
          <p:cNvPr id="7" name="Picture 6">
            <a:extLst>
              <a:ext uri="{FF2B5EF4-FFF2-40B4-BE49-F238E27FC236}">
                <a16:creationId xmlns:a16="http://schemas.microsoft.com/office/drawing/2014/main" id="{D894BD1C-4632-E541-AA54-90251FDC15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008" y="1752600"/>
            <a:ext cx="7391400" cy="4528361"/>
          </a:xfrm>
          <a:prstGeom prst="rect">
            <a:avLst/>
          </a:prstGeom>
        </p:spPr>
      </p:pic>
    </p:spTree>
    <p:extLst>
      <p:ext uri="{BB962C8B-B14F-4D97-AF65-F5344CB8AC3E}">
        <p14:creationId xmlns:p14="http://schemas.microsoft.com/office/powerpoint/2010/main" val="4288377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C1DFB-7292-9CBB-BFE6-F3B89CE3B245}"/>
              </a:ext>
            </a:extLst>
          </p:cNvPr>
          <p:cNvSpPr>
            <a:spLocks noGrp="1"/>
          </p:cNvSpPr>
          <p:nvPr>
            <p:ph type="title"/>
          </p:nvPr>
        </p:nvSpPr>
        <p:spPr/>
        <p:txBody>
          <a:bodyPr/>
          <a:lstStyle/>
          <a:p>
            <a:r>
              <a:rPr lang="en-US" dirty="0"/>
              <a:t>Future Work</a:t>
            </a:r>
          </a:p>
        </p:txBody>
      </p:sp>
      <p:sp>
        <p:nvSpPr>
          <p:cNvPr id="3" name="Content Placeholder 2">
            <a:extLst>
              <a:ext uri="{FF2B5EF4-FFF2-40B4-BE49-F238E27FC236}">
                <a16:creationId xmlns:a16="http://schemas.microsoft.com/office/drawing/2014/main" id="{88918A13-1C25-B338-CAAD-480C6CFD9225}"/>
              </a:ext>
            </a:extLst>
          </p:cNvPr>
          <p:cNvSpPr>
            <a:spLocks noGrp="1"/>
          </p:cNvSpPr>
          <p:nvPr>
            <p:ph sz="quarter" idx="13"/>
          </p:nvPr>
        </p:nvSpPr>
        <p:spPr>
          <a:xfrm>
            <a:off x="304800" y="2057400"/>
            <a:ext cx="8534400" cy="3779520"/>
          </a:xfrm>
        </p:spPr>
        <p:txBody>
          <a:bodyPr/>
          <a:lstStyle/>
          <a:p>
            <a:r>
              <a:rPr lang="en-US" dirty="0"/>
              <a:t>Merge our extension with past our colleagues Audio extension Try different algorithms</a:t>
            </a:r>
          </a:p>
        </p:txBody>
      </p:sp>
    </p:spTree>
    <p:extLst>
      <p:ext uri="{BB962C8B-B14F-4D97-AF65-F5344CB8AC3E}">
        <p14:creationId xmlns:p14="http://schemas.microsoft.com/office/powerpoint/2010/main" val="1377046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ow good is your Machine Learning Algorithm? | MyDataModels">
            <a:extLst>
              <a:ext uri="{FF2B5EF4-FFF2-40B4-BE49-F238E27FC236}">
                <a16:creationId xmlns:a16="http://schemas.microsoft.com/office/drawing/2014/main" id="{44C84456-4C4C-5E2F-57F1-55B04B78A6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043" y="2209800"/>
            <a:ext cx="7049914" cy="1957388"/>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5D42D827-F52D-CBBC-4ACC-4ECE039415D2}"/>
              </a:ext>
            </a:extLst>
          </p:cNvPr>
          <p:cNvSpPr>
            <a:spLocks noGrp="1"/>
          </p:cNvSpPr>
          <p:nvPr>
            <p:ph type="title"/>
          </p:nvPr>
        </p:nvSpPr>
        <p:spPr>
          <a:xfrm>
            <a:off x="2743200" y="4267200"/>
            <a:ext cx="3200400" cy="1371600"/>
          </a:xfrm>
        </p:spPr>
        <p:txBody>
          <a:bodyPr/>
          <a:lstStyle/>
          <a:p>
            <a:r>
              <a:rPr lang="en-US" dirty="0"/>
              <a:t>= 78.94%</a:t>
            </a:r>
          </a:p>
        </p:txBody>
      </p:sp>
    </p:spTree>
    <p:extLst>
      <p:ext uri="{BB962C8B-B14F-4D97-AF65-F5344CB8AC3E}">
        <p14:creationId xmlns:p14="http://schemas.microsoft.com/office/powerpoint/2010/main" val="102389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hatsApp Video 2022-06-01 at 7.06.26 AM">
            <a:hlinkClick r:id="" action="ppaction://media"/>
            <a:extLst>
              <a:ext uri="{FF2B5EF4-FFF2-40B4-BE49-F238E27FC236}">
                <a16:creationId xmlns:a16="http://schemas.microsoft.com/office/drawing/2014/main" id="{C3341651-E60E-FC31-9E96-3B8FE1B9541B}"/>
              </a:ext>
            </a:extLst>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4"/>
          <a:stretch>
            <a:fillRect/>
          </a:stretch>
        </p:blipFill>
        <p:spPr>
          <a:xfrm>
            <a:off x="228600" y="533400"/>
            <a:ext cx="8480549" cy="5181600"/>
          </a:xfrm>
        </p:spPr>
      </p:pic>
    </p:spTree>
    <p:extLst>
      <p:ext uri="{BB962C8B-B14F-4D97-AF65-F5344CB8AC3E}">
        <p14:creationId xmlns:p14="http://schemas.microsoft.com/office/powerpoint/2010/main" val="142630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99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indent="0" algn="l">
              <a:buNone/>
            </a:pPr>
            <a:r>
              <a:rPr lang="en-US" cap="small" dirty="0">
                <a:effectLst>
                  <a:outerShdw blurRad="38100" dist="38100" dir="2700000" algn="tl">
                    <a:srgbClr val="000000">
                      <a:alpha val="43137"/>
                    </a:srgbClr>
                  </a:outerShdw>
                </a:effectLst>
              </a:rPr>
              <a:t>INTRODUCTION</a:t>
            </a:r>
            <a:endParaRPr lang="en-US" dirty="0">
              <a:effectLst>
                <a:outerShdw blurRad="38100" dist="38100" dir="2700000" algn="tl">
                  <a:srgbClr val="000000">
                    <a:alpha val="43137"/>
                  </a:srgbClr>
                </a:outerShdw>
              </a:effectLst>
            </a:endParaRPr>
          </a:p>
        </p:txBody>
      </p:sp>
      <p:sp>
        <p:nvSpPr>
          <p:cNvPr id="3" name="عنصر نائب للمحتوى 2"/>
          <p:cNvSpPr>
            <a:spLocks noGrp="1"/>
          </p:cNvSpPr>
          <p:nvPr>
            <p:ph sz="quarter" idx="13"/>
          </p:nvPr>
        </p:nvSpPr>
        <p:spPr>
          <a:xfrm>
            <a:off x="533400" y="2895600"/>
            <a:ext cx="8305800" cy="2895600"/>
          </a:xfrm>
        </p:spPr>
        <p:txBody>
          <a:bodyPr>
            <a:noAutofit/>
          </a:bodyPr>
          <a:lstStyle/>
          <a:p>
            <a:pPr marL="45720" indent="0">
              <a:buNone/>
            </a:pPr>
            <a:r>
              <a:rPr lang="en-US" sz="2800" b="0" i="0" dirty="0">
                <a:solidFill>
                  <a:srgbClr val="050505"/>
                </a:solidFill>
                <a:effectLst/>
                <a:latin typeface="Segoe UI Historic" panose="020B0502040204020203" pitchFamily="34" charset="0"/>
              </a:rPr>
              <a:t>With the rapid increase of text volume on the web, textual data becomes high-dimensional (thousands of thousands of words in each domain)</a:t>
            </a:r>
            <a:endParaRPr lang="en-US" sz="2800" dirty="0">
              <a:solidFill>
                <a:schemeClr val="bg2">
                  <a:lumMod val="10000"/>
                </a:schemeClr>
              </a:solidFill>
            </a:endParaRPr>
          </a:p>
        </p:txBody>
      </p:sp>
    </p:spTree>
    <p:extLst>
      <p:ext uri="{BB962C8B-B14F-4D97-AF65-F5344CB8AC3E}">
        <p14:creationId xmlns:p14="http://schemas.microsoft.com/office/powerpoint/2010/main" val="2049014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indent="0" algn="l">
              <a:buNone/>
            </a:pPr>
            <a:r>
              <a:rPr lang="en-US" cap="small" dirty="0">
                <a:effectLst>
                  <a:outerShdw blurRad="38100" dist="38100" dir="2700000" algn="tl">
                    <a:srgbClr val="000000">
                      <a:alpha val="43137"/>
                    </a:srgbClr>
                  </a:outerShdw>
                </a:effectLst>
              </a:rPr>
              <a:t>PROBLEM</a:t>
            </a:r>
            <a:endParaRPr lang="en-US" dirty="0">
              <a:effectLst>
                <a:outerShdw blurRad="38100" dist="38100" dir="2700000" algn="tl">
                  <a:srgbClr val="000000">
                    <a:alpha val="43137"/>
                  </a:srgbClr>
                </a:outerShdw>
              </a:effectLst>
            </a:endParaRPr>
          </a:p>
        </p:txBody>
      </p:sp>
      <p:sp>
        <p:nvSpPr>
          <p:cNvPr id="3" name="عنصر نائب للمحتوى 2"/>
          <p:cNvSpPr>
            <a:spLocks noGrp="1"/>
          </p:cNvSpPr>
          <p:nvPr>
            <p:ph sz="quarter" idx="13"/>
          </p:nvPr>
        </p:nvSpPr>
        <p:spPr>
          <a:xfrm>
            <a:off x="609600" y="3200400"/>
            <a:ext cx="8229600" cy="2590800"/>
          </a:xfrm>
        </p:spPr>
        <p:txBody>
          <a:bodyPr>
            <a:noAutofit/>
          </a:bodyPr>
          <a:lstStyle/>
          <a:p>
            <a:pPr marL="45720" indent="0">
              <a:buNone/>
            </a:pPr>
            <a:r>
              <a:rPr lang="en-US" sz="2800" dirty="0">
                <a:solidFill>
                  <a:schemeClr val="bg2">
                    <a:lumMod val="10000"/>
                  </a:schemeClr>
                </a:solidFill>
              </a:rPr>
              <a:t>The user did not choose the appropriate tags to search for the required annotations</a:t>
            </a:r>
          </a:p>
        </p:txBody>
      </p:sp>
    </p:spTree>
    <p:extLst>
      <p:ext uri="{BB962C8B-B14F-4D97-AF65-F5344CB8AC3E}">
        <p14:creationId xmlns:p14="http://schemas.microsoft.com/office/powerpoint/2010/main" val="2183683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p:spPr>
        <p:txBody>
          <a:bodyPr>
            <a:normAutofit/>
          </a:bodyPr>
          <a:lstStyle/>
          <a:p>
            <a:pPr marL="0" indent="0" algn="l">
              <a:buNone/>
            </a:pPr>
            <a:r>
              <a:rPr lang="en-US" dirty="0">
                <a:solidFill>
                  <a:srgbClr val="050505"/>
                </a:solidFill>
                <a:latin typeface="Segoe UI Historic" panose="020B0502040204020203" pitchFamily="34" charset="0"/>
              </a:rPr>
              <a:t>SYSTEM COMPONENT</a:t>
            </a:r>
            <a:endParaRPr lang="en-US" dirty="0">
              <a:effectLst>
                <a:outerShdw blurRad="38100" dist="38100" dir="2700000" algn="tl">
                  <a:srgbClr val="000000">
                    <a:alpha val="43137"/>
                  </a:srgbClr>
                </a:outerShdw>
              </a:effectLst>
            </a:endParaRPr>
          </a:p>
        </p:txBody>
      </p:sp>
      <p:pic>
        <p:nvPicPr>
          <p:cNvPr id="1026" name="Picture 2" descr="لا يتوفر وصف.">
            <a:extLst>
              <a:ext uri="{FF2B5EF4-FFF2-40B4-BE49-F238E27FC236}">
                <a16:creationId xmlns:a16="http://schemas.microsoft.com/office/drawing/2014/main" id="{1B0E3686-77B1-A669-86BA-6A28F08DC1BF}"/>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73107" y="2209800"/>
            <a:ext cx="8894694"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832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p:spPr>
        <p:txBody>
          <a:bodyPr>
            <a:normAutofit/>
          </a:bodyPr>
          <a:lstStyle/>
          <a:p>
            <a:pPr marL="0" indent="0" algn="l">
              <a:buNone/>
            </a:pPr>
            <a:r>
              <a:rPr lang="en-US" dirty="0">
                <a:solidFill>
                  <a:srgbClr val="050505"/>
                </a:solidFill>
                <a:effectLst>
                  <a:outerShdw blurRad="38100" dist="38100" dir="2700000" algn="tl">
                    <a:srgbClr val="000000">
                      <a:alpha val="43137"/>
                    </a:srgbClr>
                  </a:outerShdw>
                </a:effectLst>
                <a:latin typeface="Segoe UI Historic" panose="020B0502040204020203" pitchFamily="34" charset="0"/>
              </a:rPr>
              <a:t>Client Side</a:t>
            </a:r>
            <a:endParaRPr lang="en-US" dirty="0">
              <a:effectLst>
                <a:outerShdw blurRad="38100" dist="38100" dir="2700000" algn="tl">
                  <a:srgbClr val="000000">
                    <a:alpha val="43137"/>
                  </a:srgbClr>
                </a:outerShdw>
              </a:effectLst>
            </a:endParaRPr>
          </a:p>
        </p:txBody>
      </p:sp>
      <p:sp>
        <p:nvSpPr>
          <p:cNvPr id="3" name="عنصر نائب للمحتوى 2"/>
          <p:cNvSpPr>
            <a:spLocks noGrp="1"/>
          </p:cNvSpPr>
          <p:nvPr>
            <p:ph sz="quarter" idx="13"/>
          </p:nvPr>
        </p:nvSpPr>
        <p:spPr>
          <a:xfrm>
            <a:off x="685800" y="1905000"/>
            <a:ext cx="7696200" cy="4038600"/>
          </a:xfrm>
        </p:spPr>
        <p:txBody>
          <a:bodyPr>
            <a:normAutofit/>
          </a:bodyPr>
          <a:lstStyle/>
          <a:p>
            <a:r>
              <a:rPr lang="en-US" sz="2000" b="0" i="0" dirty="0">
                <a:solidFill>
                  <a:schemeClr val="tx1"/>
                </a:solidFill>
                <a:effectLst/>
                <a:latin typeface="Segoe UI Historic" panose="020B0502040204020203" pitchFamily="34" charset="0"/>
              </a:rPr>
              <a:t>Google Chrome extensions are programs that can be installed into Chrome in order to change the browser's functionality. This includes adding new features to Chrome or modifying the existing behavior of the program itself to make it more convenient for the user.</a:t>
            </a:r>
          </a:p>
          <a:p>
            <a:r>
              <a:rPr lang="en-US" sz="2000" b="0" i="0" dirty="0">
                <a:solidFill>
                  <a:schemeClr val="tx1"/>
                </a:solidFill>
                <a:effectLst/>
                <a:latin typeface="Segoe UI Historic" panose="020B0502040204020203" pitchFamily="34" charset="0"/>
              </a:rPr>
              <a:t>The tool is a client/server architecture one and </a:t>
            </a:r>
            <a:r>
              <a:rPr lang="en-US" sz="2000" dirty="0">
                <a:solidFill>
                  <a:schemeClr val="tx1"/>
                </a:solidFill>
                <a:latin typeface="Segoe UI Historic" panose="020B0502040204020203" pitchFamily="34" charset="0"/>
              </a:rPr>
              <a:t>the google </a:t>
            </a:r>
            <a:r>
              <a:rPr lang="en-US" sz="2000" b="0" i="0" dirty="0">
                <a:solidFill>
                  <a:schemeClr val="tx1"/>
                </a:solidFill>
                <a:effectLst/>
                <a:latin typeface="Segoe UI Historic" panose="020B0502040204020203" pitchFamily="34" charset="0"/>
              </a:rPr>
              <a:t>extension is used to implement the interaction part with the user </a:t>
            </a:r>
          </a:p>
          <a:p>
            <a:pPr marL="388620" marR="0">
              <a:spcBef>
                <a:spcPts val="0"/>
              </a:spcBef>
              <a:spcAft>
                <a:spcPts val="0"/>
              </a:spcAft>
            </a:pPr>
            <a:endParaRPr lang="en-US" sz="2400" dirty="0"/>
          </a:p>
        </p:txBody>
      </p:sp>
    </p:spTree>
    <p:extLst>
      <p:ext uri="{BB962C8B-B14F-4D97-AF65-F5344CB8AC3E}">
        <p14:creationId xmlns:p14="http://schemas.microsoft.com/office/powerpoint/2010/main" val="3206717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p:spPr>
        <p:txBody>
          <a:bodyPr>
            <a:normAutofit/>
          </a:bodyPr>
          <a:lstStyle/>
          <a:p>
            <a:pPr marL="0" indent="0" algn="l">
              <a:buNone/>
            </a:pPr>
            <a:r>
              <a:rPr lang="en-US" dirty="0">
                <a:solidFill>
                  <a:srgbClr val="050505"/>
                </a:solidFill>
                <a:effectLst>
                  <a:outerShdw blurRad="38100" dist="38100" dir="2700000" algn="tl">
                    <a:srgbClr val="000000">
                      <a:alpha val="43137"/>
                    </a:srgbClr>
                  </a:outerShdw>
                </a:effectLst>
                <a:latin typeface="Segoe UI Historic" panose="020B0502040204020203" pitchFamily="34" charset="0"/>
              </a:rPr>
              <a:t>Server Side</a:t>
            </a:r>
            <a:endParaRPr lang="en-US" dirty="0">
              <a:effectLst>
                <a:outerShdw blurRad="38100" dist="38100" dir="2700000" algn="tl">
                  <a:srgbClr val="000000">
                    <a:alpha val="43137"/>
                  </a:srgbClr>
                </a:outerShdw>
              </a:effectLst>
            </a:endParaRPr>
          </a:p>
        </p:txBody>
      </p:sp>
      <p:sp>
        <p:nvSpPr>
          <p:cNvPr id="3" name="عنصر نائب للمحتوى 2"/>
          <p:cNvSpPr>
            <a:spLocks noGrp="1"/>
          </p:cNvSpPr>
          <p:nvPr>
            <p:ph sz="quarter" idx="13"/>
          </p:nvPr>
        </p:nvSpPr>
        <p:spPr>
          <a:xfrm>
            <a:off x="685800" y="1905000"/>
            <a:ext cx="7696200" cy="4038600"/>
          </a:xfrm>
        </p:spPr>
        <p:txBody>
          <a:bodyPr>
            <a:normAutofit/>
          </a:bodyPr>
          <a:lstStyle/>
          <a:p>
            <a:pPr marL="388620" marR="0">
              <a:spcBef>
                <a:spcPts val="0"/>
              </a:spcBef>
              <a:spcAft>
                <a:spcPts val="0"/>
              </a:spcAft>
            </a:pPr>
            <a:r>
              <a:rPr lang="en-US" sz="2400" dirty="0">
                <a:solidFill>
                  <a:schemeClr val="tx1"/>
                </a:solidFill>
                <a:latin typeface="Segoe UI Historic" panose="020B0502040204020203" pitchFamily="34" charset="0"/>
              </a:rPr>
              <a:t>PHP,   python  are the languages used for backend development</a:t>
            </a:r>
            <a:endParaRPr lang="en-US" sz="2400" dirty="0"/>
          </a:p>
        </p:txBody>
      </p:sp>
    </p:spTree>
    <p:extLst>
      <p:ext uri="{BB962C8B-B14F-4D97-AF65-F5344CB8AC3E}">
        <p14:creationId xmlns:p14="http://schemas.microsoft.com/office/powerpoint/2010/main" val="728509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p:spPr>
        <p:txBody>
          <a:bodyPr>
            <a:normAutofit/>
          </a:bodyPr>
          <a:lstStyle/>
          <a:p>
            <a:pPr marL="0" indent="0" algn="l">
              <a:buNone/>
            </a:pPr>
            <a:r>
              <a:rPr lang="en-US" dirty="0">
                <a:solidFill>
                  <a:srgbClr val="050505"/>
                </a:solidFill>
                <a:effectLst>
                  <a:outerShdw blurRad="38100" dist="38100" dir="2700000" algn="tl">
                    <a:srgbClr val="000000">
                      <a:alpha val="43137"/>
                    </a:srgbClr>
                  </a:outerShdw>
                </a:effectLst>
                <a:latin typeface="Segoe UI Historic" panose="020B0502040204020203" pitchFamily="34" charset="0"/>
              </a:rPr>
              <a:t>Comments &amp; Replies</a:t>
            </a:r>
            <a:endParaRPr lang="en-US" dirty="0">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4DDB4FC2-9C55-33FA-ECAF-9589105C9ADF}"/>
              </a:ext>
            </a:extLst>
          </p:cNvPr>
          <p:cNvPicPr>
            <a:picLocks noChangeAspect="1"/>
          </p:cNvPicPr>
          <p:nvPr/>
        </p:nvPicPr>
        <p:blipFill>
          <a:blip r:embed="rId2"/>
          <a:stretch>
            <a:fillRect/>
          </a:stretch>
        </p:blipFill>
        <p:spPr>
          <a:xfrm>
            <a:off x="0" y="1981200"/>
            <a:ext cx="9144000" cy="3964781"/>
          </a:xfrm>
          <a:prstGeom prst="rect">
            <a:avLst/>
          </a:prstGeom>
        </p:spPr>
      </p:pic>
    </p:spTree>
    <p:extLst>
      <p:ext uri="{BB962C8B-B14F-4D97-AF65-F5344CB8AC3E}">
        <p14:creationId xmlns:p14="http://schemas.microsoft.com/office/powerpoint/2010/main" val="351783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6512511" cy="1143000"/>
          </a:xfrm>
        </p:spPr>
        <p:txBody>
          <a:bodyPr>
            <a:normAutofit/>
          </a:bodyPr>
          <a:lstStyle/>
          <a:p>
            <a:pPr marL="0" indent="0" algn="l">
              <a:buNone/>
            </a:pPr>
            <a:r>
              <a:rPr lang="en-US" dirty="0">
                <a:solidFill>
                  <a:srgbClr val="050505"/>
                </a:solidFill>
                <a:effectLst>
                  <a:outerShdw blurRad="38100" dist="38100" dir="2700000" algn="tl">
                    <a:srgbClr val="000000">
                      <a:alpha val="43137"/>
                    </a:srgbClr>
                  </a:outerShdw>
                </a:effectLst>
                <a:latin typeface="Segoe UI Historic" panose="020B0502040204020203" pitchFamily="34" charset="0"/>
              </a:rPr>
              <a:t>Search Page</a:t>
            </a:r>
            <a:endParaRPr lang="en-US" dirty="0">
              <a:effectLst>
                <a:outerShdw blurRad="38100" dist="38100" dir="2700000" algn="tl">
                  <a:srgbClr val="000000">
                    <a:alpha val="43137"/>
                  </a:srgbClr>
                </a:outerShdw>
              </a:effectLst>
            </a:endParaRPr>
          </a:p>
        </p:txBody>
      </p:sp>
      <p:pic>
        <p:nvPicPr>
          <p:cNvPr id="8" name="Picture 7">
            <a:extLst>
              <a:ext uri="{FF2B5EF4-FFF2-40B4-BE49-F238E27FC236}">
                <a16:creationId xmlns:a16="http://schemas.microsoft.com/office/drawing/2014/main" id="{19C7F658-6A9F-AF7A-709A-C04802145EEC}"/>
              </a:ext>
            </a:extLst>
          </p:cNvPr>
          <p:cNvPicPr>
            <a:picLocks noChangeAspect="1"/>
          </p:cNvPicPr>
          <p:nvPr/>
        </p:nvPicPr>
        <p:blipFill>
          <a:blip r:embed="rId2"/>
          <a:stretch>
            <a:fillRect/>
          </a:stretch>
        </p:blipFill>
        <p:spPr>
          <a:xfrm>
            <a:off x="51615" y="1981200"/>
            <a:ext cx="9092385" cy="3985022"/>
          </a:xfrm>
          <a:prstGeom prst="rect">
            <a:avLst/>
          </a:prstGeom>
        </p:spPr>
      </p:pic>
    </p:spTree>
    <p:extLst>
      <p:ext uri="{BB962C8B-B14F-4D97-AF65-F5344CB8AC3E}">
        <p14:creationId xmlns:p14="http://schemas.microsoft.com/office/powerpoint/2010/main" val="1975533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1674AB3-79EB-4DEA-8382-7360F5C3D261}"/>
              </a:ext>
            </a:extLst>
          </p:cNvPr>
          <p:cNvSpPr>
            <a:spLocks noGrp="1"/>
          </p:cNvSpPr>
          <p:nvPr>
            <p:ph sz="quarter" idx="13"/>
          </p:nvPr>
        </p:nvSpPr>
        <p:spPr>
          <a:xfrm>
            <a:off x="762000" y="1143000"/>
            <a:ext cx="7330440" cy="5334000"/>
          </a:xfrm>
        </p:spPr>
        <p:txBody>
          <a:bodyPr>
            <a:normAutofit/>
          </a:bodyPr>
          <a:lstStyle/>
          <a:p>
            <a:pPr marL="342900" marR="0" lvl="0" indent="-342900">
              <a:spcBef>
                <a:spcPts val="750"/>
              </a:spcBef>
              <a:spcAft>
                <a:spcPts val="750"/>
              </a:spcAft>
              <a:buFont typeface="Symbol" panose="05050102010706020507" pitchFamily="18" charset="2"/>
              <a:buChar char=""/>
            </a:pPr>
            <a:r>
              <a:rPr lang="en-US" dirty="0"/>
              <a:t>ER-DIAGRAM</a:t>
            </a:r>
          </a:p>
        </p:txBody>
      </p:sp>
      <p:pic>
        <p:nvPicPr>
          <p:cNvPr id="5" name="Picture 4">
            <a:extLst>
              <a:ext uri="{FF2B5EF4-FFF2-40B4-BE49-F238E27FC236}">
                <a16:creationId xmlns:a16="http://schemas.microsoft.com/office/drawing/2014/main" id="{0BDD3ED3-B0F6-3954-7D17-3CF87CC83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65" y="892670"/>
            <a:ext cx="7671435" cy="5072659"/>
          </a:xfrm>
          <a:prstGeom prst="rect">
            <a:avLst/>
          </a:prstGeom>
        </p:spPr>
      </p:pic>
    </p:spTree>
    <p:extLst>
      <p:ext uri="{BB962C8B-B14F-4D97-AF65-F5344CB8AC3E}">
        <p14:creationId xmlns:p14="http://schemas.microsoft.com/office/powerpoint/2010/main" val="3500896789"/>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TM02900720[[fn=متكامل]]</Template>
  <TotalTime>12208</TotalTime>
  <Words>187</Words>
  <Application>Microsoft Office PowerPoint</Application>
  <PresentationFormat>On-screen Show (4:3)</PresentationFormat>
  <Paragraphs>26</Paragraphs>
  <Slides>18</Slides>
  <Notes>0</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18</vt:i4>
      </vt:variant>
    </vt:vector>
  </HeadingPairs>
  <TitlesOfParts>
    <vt:vector size="29" baseType="lpstr">
      <vt:lpstr>Arabic Typesetting</vt:lpstr>
      <vt:lpstr>Arial</vt:lpstr>
      <vt:lpstr>Arial Narrow</vt:lpstr>
      <vt:lpstr>Calibri</vt:lpstr>
      <vt:lpstr>Calibri Light</vt:lpstr>
      <vt:lpstr>Calibri Light (Headings)</vt:lpstr>
      <vt:lpstr>Segoe UI Historic</vt:lpstr>
      <vt:lpstr>Symbol</vt:lpstr>
      <vt:lpstr>Wingdings 2</vt:lpstr>
      <vt:lpstr>HDOfficeLightV0</vt:lpstr>
      <vt:lpstr>أثر رجعي</vt:lpstr>
      <vt:lpstr>Automating Tags Generation for Web Annotations </vt:lpstr>
      <vt:lpstr>INTRODUCTION</vt:lpstr>
      <vt:lpstr>PROBLEM</vt:lpstr>
      <vt:lpstr>SYSTEM COMPONENT</vt:lpstr>
      <vt:lpstr>Client Side</vt:lpstr>
      <vt:lpstr>Server Side</vt:lpstr>
      <vt:lpstr>Comments &amp; Replies</vt:lpstr>
      <vt:lpstr>Search Page</vt:lpstr>
      <vt:lpstr>PowerPoint Presentation</vt:lpstr>
      <vt:lpstr>PowerPoint Presentation</vt:lpstr>
      <vt:lpstr>PowerPoint Presentation</vt:lpstr>
      <vt:lpstr>POS Tagger Model</vt:lpstr>
      <vt:lpstr>PowerPoint Presentation</vt:lpstr>
      <vt:lpstr>PowerPoint Presentation</vt:lpstr>
      <vt:lpstr>PowerPoint Presentation</vt:lpstr>
      <vt:lpstr>Future Work</vt:lpstr>
      <vt:lpstr>= 78.94%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AUTOMATED SHEDULING SYSTEM</dc:title>
  <dc:creator>Msys</dc:creator>
  <cp:lastModifiedBy>shahd suleiman</cp:lastModifiedBy>
  <cp:revision>19</cp:revision>
  <dcterms:created xsi:type="dcterms:W3CDTF">2022-01-02T08:09:56Z</dcterms:created>
  <dcterms:modified xsi:type="dcterms:W3CDTF">2022-06-06T17:41:59Z</dcterms:modified>
</cp:coreProperties>
</file>