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68" r:id="rId1"/>
  </p:sldMasterIdLst>
  <p:sldIdLst>
    <p:sldId id="256" r:id="rId2"/>
    <p:sldId id="268" r:id="rId3"/>
    <p:sldId id="258" r:id="rId4"/>
    <p:sldId id="309" r:id="rId5"/>
    <p:sldId id="273" r:id="rId6"/>
    <p:sldId id="279" r:id="rId7"/>
    <p:sldId id="290" r:id="rId8"/>
    <p:sldId id="301" r:id="rId9"/>
    <p:sldId id="303" r:id="rId10"/>
    <p:sldId id="272" r:id="rId11"/>
    <p:sldId id="308" r:id="rId12"/>
    <p:sldId id="304" r:id="rId13"/>
    <p:sldId id="334" r:id="rId14"/>
    <p:sldId id="310" r:id="rId15"/>
    <p:sldId id="311" r:id="rId16"/>
    <p:sldId id="312" r:id="rId17"/>
    <p:sldId id="313" r:id="rId18"/>
    <p:sldId id="315" r:id="rId19"/>
    <p:sldId id="316" r:id="rId20"/>
    <p:sldId id="314" r:id="rId21"/>
    <p:sldId id="317" r:id="rId22"/>
    <p:sldId id="318" r:id="rId23"/>
    <p:sldId id="319" r:id="rId24"/>
    <p:sldId id="320" r:id="rId25"/>
    <p:sldId id="321" r:id="rId26"/>
    <p:sldId id="322" r:id="rId27"/>
    <p:sldId id="325" r:id="rId28"/>
    <p:sldId id="323" r:id="rId29"/>
    <p:sldId id="306" r:id="rId30"/>
    <p:sldId id="324" r:id="rId31"/>
    <p:sldId id="326" r:id="rId32"/>
    <p:sldId id="327" r:id="rId33"/>
    <p:sldId id="329" r:id="rId34"/>
    <p:sldId id="328" r:id="rId35"/>
    <p:sldId id="331" r:id="rId36"/>
    <p:sldId id="330" r:id="rId37"/>
    <p:sldId id="332" r:id="rId38"/>
    <p:sldId id="307" r:id="rId39"/>
    <p:sldId id="333" r:id="rId40"/>
    <p:sldId id="302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05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8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5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44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1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1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4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2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07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787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0B8B64E-C8DC-44B7-8DC1-3EE75B0DAB65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D61FB63-1F12-4845-8370-E9FCD880A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7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eb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EFB9F-B2E6-4EC1-AD17-EC291FC05A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sz="2800" b="1" spc="-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en-US" sz="2800" b="1" spc="-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Plastic Bags: Environmental Impacts and Possible Alternatives</a:t>
            </a:r>
            <a:br>
              <a:rPr lang="en-US" sz="2800" b="1" spc="-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en-US" sz="2800" b="1" spc="-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Case Study in Nablus, Palestine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B5F911-B001-4209-BFA6-41C7DB21A4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kumimoji="0" lang="en-US" sz="17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Prepared by:                                          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Supervised by: </a:t>
            </a:r>
            <a:br>
              <a:rPr kumimoji="0" lang="en-US" sz="17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</a:br>
            <a:r>
              <a:rPr kumimoji="0" lang="en-US" sz="17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Dana Namroty                                                 Dr. Abdelhaleem Khader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281FBE-FEF8-4AEA-AD95-F72876642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68" y="803012"/>
            <a:ext cx="1664264" cy="11422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28BF1B-012E-4895-A907-D7C8041D19E0}"/>
              </a:ext>
            </a:extLst>
          </p:cNvPr>
          <p:cNvSpPr txBox="1"/>
          <p:nvPr/>
        </p:nvSpPr>
        <p:spPr>
          <a:xfrm>
            <a:off x="7180035" y="1600751"/>
            <a:ext cx="307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Najah National University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E4195F-2E40-432E-987D-4A05526541C4}"/>
              </a:ext>
            </a:extLst>
          </p:cNvPr>
          <p:cNvSpPr/>
          <p:nvPr/>
        </p:nvSpPr>
        <p:spPr>
          <a:xfrm>
            <a:off x="7180035" y="1988894"/>
            <a:ext cx="3451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Civil Engineering department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6CA00-3CA1-4CFC-936A-80A862FD0B55}"/>
              </a:ext>
            </a:extLst>
          </p:cNvPr>
          <p:cNvSpPr/>
          <p:nvPr/>
        </p:nvSpPr>
        <p:spPr>
          <a:xfrm>
            <a:off x="7180035" y="2377037"/>
            <a:ext cx="2541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Century Schoolbook" panose="02040604050505020304"/>
              </a:rPr>
              <a:t>Graduation project </a:t>
            </a:r>
            <a:r>
              <a:rPr lang="az-Cyrl-AZ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Century Schoolbook" panose="02040604050505020304"/>
              </a:rPr>
              <a:t>ІІ</a:t>
            </a:r>
            <a:endParaRPr lang="en-US" dirty="0">
              <a:solidFill>
                <a:srgbClr val="000000">
                  <a:lumMod val="95000"/>
                  <a:lumOff val="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Century Schoolbook" panose="02040604050505020304"/>
            </a:endParaRPr>
          </a:p>
        </p:txBody>
      </p:sp>
    </p:spTree>
    <p:extLst>
      <p:ext uri="{BB962C8B-B14F-4D97-AF65-F5344CB8AC3E}">
        <p14:creationId xmlns:p14="http://schemas.microsoft.com/office/powerpoint/2010/main" val="30594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4D49C-A167-43FA-AAD8-861C7C362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205" y="965240"/>
            <a:ext cx="10058400" cy="1371600"/>
          </a:xfrm>
        </p:spPr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Research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A864A-60C3-4A2B-B372-B4304235E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3111777"/>
            <a:ext cx="10058400" cy="2998737"/>
          </a:xfrm>
        </p:spPr>
        <p:txBody>
          <a:bodyPr/>
          <a:lstStyle/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the progress of the project, COVID-19 pandemic and the quarantine caused a significant delay in the progress of the work and a great change in the work plan.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lack of public awareness about the plastic bags risks in Palestine.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Some supermarket owners refused to cooperate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Palestine situation during last time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102DBB-6A20-43F0-83A5-2FA2A2107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685" y="406677"/>
            <a:ext cx="48768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93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0B856C-B428-47B4-AA92-E1F55F036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9443"/>
            <a:ext cx="3848691" cy="5095952"/>
          </a:xfrm>
          <a:prstGeom prst="rect">
            <a:avLst/>
          </a:prstGeom>
        </p:spPr>
      </p:pic>
      <p:sp>
        <p:nvSpPr>
          <p:cNvPr id="2" name="Title 9">
            <a:extLst>
              <a:ext uri="{FF2B5EF4-FFF2-40B4-BE49-F238E27FC236}">
                <a16:creationId xmlns:a16="http://schemas.microsoft.com/office/drawing/2014/main" id="{265C27FD-8115-469F-8600-08644ED462B3}"/>
              </a:ext>
            </a:extLst>
          </p:cNvPr>
          <p:cNvSpPr txBox="1">
            <a:spLocks/>
          </p:cNvSpPr>
          <p:nvPr/>
        </p:nvSpPr>
        <p:spPr>
          <a:xfrm>
            <a:off x="8222700" y="676314"/>
            <a:ext cx="3584987" cy="187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>
                <a:highlight>
                  <a:srgbClr val="FFFF00"/>
                </a:highlight>
              </a:rPr>
              <a:t>Collecting</a:t>
            </a:r>
          </a:p>
          <a:p>
            <a:r>
              <a:rPr lang="en-US" dirty="0">
                <a:highlight>
                  <a:srgbClr val="FFFF00"/>
                </a:highlight>
              </a:rPr>
              <a:t>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CDBD5D-A0C6-48D9-AB9A-928DA3D43A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106" y="3034748"/>
            <a:ext cx="6543894" cy="38232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827FB4-D36A-42D4-8171-0FF2D3BEFC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91" y="0"/>
            <a:ext cx="3696513" cy="41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24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265C27FD-8115-469F-8600-08644ED462B3}"/>
              </a:ext>
            </a:extLst>
          </p:cNvPr>
          <p:cNvSpPr txBox="1">
            <a:spLocks/>
          </p:cNvSpPr>
          <p:nvPr/>
        </p:nvSpPr>
        <p:spPr>
          <a:xfrm>
            <a:off x="2092187" y="2372138"/>
            <a:ext cx="7820439" cy="1775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algn="ctr"/>
            <a:r>
              <a:rPr lang="en-US" sz="4000" dirty="0">
                <a:highlight>
                  <a:srgbClr val="FFFF00"/>
                </a:highlight>
              </a:rPr>
              <a:t>Analysis and Results- </a:t>
            </a:r>
            <a:r>
              <a:rPr lang="en-US" sz="40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Quantitative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(Questionnaire)</a:t>
            </a:r>
          </a:p>
        </p:txBody>
      </p:sp>
    </p:spTree>
    <p:extLst>
      <p:ext uri="{BB962C8B-B14F-4D97-AF65-F5344CB8AC3E}">
        <p14:creationId xmlns:p14="http://schemas.microsoft.com/office/powerpoint/2010/main" val="653245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3A9035-5A83-4E22-AF0F-C9995FB3B420}"/>
              </a:ext>
            </a:extLst>
          </p:cNvPr>
          <p:cNvSpPr txBox="1"/>
          <p:nvPr/>
        </p:nvSpPr>
        <p:spPr>
          <a:xfrm>
            <a:off x="569843" y="62371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(Questionnaire)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ED0F09-BB7E-4547-9310-89EB135A8D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5288"/>
            <a:ext cx="5591175" cy="44119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61CD51-7B1D-43A1-B4DC-C75D4C2CD55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810" y="2090806"/>
            <a:ext cx="5760720" cy="42424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F6316-0867-4FEC-80A3-89B7E51270B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236374" y="3548545"/>
            <a:ext cx="5760085" cy="30365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36035B-FE7F-44B3-89E4-644A68839DB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858" y="211396"/>
            <a:ext cx="5467350" cy="372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301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78EB42-65B6-4088-B078-22FB82F976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46" y="2140274"/>
            <a:ext cx="6179654" cy="25774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F2F677-53E3-4483-89F3-07B3970A9BF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69" y="3428999"/>
            <a:ext cx="5540403" cy="2596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2C773A-8AE1-45D2-93F4-18B548846DBB}"/>
              </a:ext>
            </a:extLst>
          </p:cNvPr>
          <p:cNvSpPr txBox="1"/>
          <p:nvPr/>
        </p:nvSpPr>
        <p:spPr>
          <a:xfrm>
            <a:off x="1404728" y="672543"/>
            <a:ext cx="30612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Response Rate</a:t>
            </a:r>
            <a:endParaRPr lang="en-US" sz="3200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9E1EF6-E547-479E-B912-F3DB0FFC6134}"/>
              </a:ext>
            </a:extLst>
          </p:cNvPr>
          <p:cNvSpPr txBox="1"/>
          <p:nvPr/>
        </p:nvSpPr>
        <p:spPr>
          <a:xfrm>
            <a:off x="180395" y="161763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After the distribution of the questionnaire and screening the collected data, the final data set of 385 respondents (N=385), where the respondents' rate was 100%.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314946-7FCF-485A-9FEF-65EAF83E3419}"/>
              </a:ext>
            </a:extLst>
          </p:cNvPr>
          <p:cNvSpPr txBox="1"/>
          <p:nvPr/>
        </p:nvSpPr>
        <p:spPr>
          <a:xfrm>
            <a:off x="7487480" y="2140274"/>
            <a:ext cx="2261979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Supermarket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568C37-A40C-44FE-A823-ED940AFA7231}"/>
              </a:ext>
            </a:extLst>
          </p:cNvPr>
          <p:cNvSpPr txBox="1"/>
          <p:nvPr/>
        </p:nvSpPr>
        <p:spPr>
          <a:xfrm>
            <a:off x="1513255" y="3570183"/>
            <a:ext cx="1422099" cy="471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Gender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19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C9894F-C3B6-4E0B-95B5-16804C95B8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7321" y="467187"/>
            <a:ext cx="5919744" cy="2806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EE63EF-9FE9-4F30-BBD6-3094ED57A147}"/>
              </a:ext>
            </a:extLst>
          </p:cNvPr>
          <p:cNvSpPr txBox="1"/>
          <p:nvPr/>
        </p:nvSpPr>
        <p:spPr>
          <a:xfrm>
            <a:off x="2334451" y="651670"/>
            <a:ext cx="103367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Age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FF606-777A-4ECA-97DB-DC441A6D7D7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539739" y="3584113"/>
            <a:ext cx="5919743" cy="2631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6A96F3-39BC-48DB-8AE8-7003676E2764}"/>
              </a:ext>
            </a:extLst>
          </p:cNvPr>
          <p:cNvSpPr txBox="1"/>
          <p:nvPr/>
        </p:nvSpPr>
        <p:spPr>
          <a:xfrm>
            <a:off x="7076661" y="3684969"/>
            <a:ext cx="3180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Academic Qualification</a:t>
            </a:r>
            <a:endParaRPr lang="en-US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91931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986DA4-C46C-4FBA-A65F-F096597D7D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" y="317156"/>
            <a:ext cx="5760085" cy="338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64F22B-445D-4756-A128-25B82D0535F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53119"/>
            <a:ext cx="5760085" cy="33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91C4EA-33E1-4B2D-9908-8547E79CFA8E}"/>
              </a:ext>
            </a:extLst>
          </p:cNvPr>
          <p:cNvSpPr txBox="1"/>
          <p:nvPr/>
        </p:nvSpPr>
        <p:spPr>
          <a:xfrm>
            <a:off x="6639339" y="1641686"/>
            <a:ext cx="44792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The age here is almost normally distributed.</a:t>
            </a:r>
            <a:endParaRPr lang="en-US" dirty="0">
              <a:highlight>
                <a:srgbClr val="00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E855A-B5D0-4BB2-8F16-9604C0745FF9}"/>
              </a:ext>
            </a:extLst>
          </p:cNvPr>
          <p:cNvSpPr txBox="1"/>
          <p:nvPr/>
        </p:nvSpPr>
        <p:spPr>
          <a:xfrm>
            <a:off x="437322" y="4662314"/>
            <a:ext cx="518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The academic qualification here is almost normally distributed. </a:t>
            </a:r>
            <a:endParaRPr lang="en-US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65582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8EE06A-ACEA-4C3E-A6B7-8C7A5EA2450F}"/>
              </a:ext>
            </a:extLst>
          </p:cNvPr>
          <p:cNvSpPr txBox="1"/>
          <p:nvPr/>
        </p:nvSpPr>
        <p:spPr>
          <a:xfrm>
            <a:off x="788504" y="769491"/>
            <a:ext cx="5287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Questions of the Study</a:t>
            </a:r>
            <a:endParaRPr lang="en-US" sz="3200" b="1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D8A05F-2973-486A-9534-B2AD58635722}"/>
              </a:ext>
            </a:extLst>
          </p:cNvPr>
          <p:cNvSpPr txBox="1"/>
          <p:nvPr/>
        </p:nvSpPr>
        <p:spPr>
          <a:xfrm>
            <a:off x="768626" y="2063286"/>
            <a:ext cx="10614992" cy="4007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arenR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What is the main source of </a:t>
            </a: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environmental awareness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and the main method that follows up in environmental awareness? 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arenR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What is the main method of </a:t>
            </a: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awareness of harmful plastic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and the main method that follows up in reducing plastic?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AutoNum type="arabicParenR" startAt="3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 there significant differences in the level of environmental awareness ?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AutoNum type="arabicParenR" startAt="3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Are there significant differences in the level of awareness of plastic harmful ?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arenR"/>
            </a:pP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B9A759-31A0-481B-9D0C-41E2BB39D7A1}"/>
              </a:ext>
            </a:extLst>
          </p:cNvPr>
          <p:cNvSpPr txBox="1"/>
          <p:nvPr/>
        </p:nvSpPr>
        <p:spPr>
          <a:xfrm>
            <a:off x="788504" y="15241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Independent Samples Test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6F1D63-6374-4E2B-B299-4B7AB702E33E}"/>
              </a:ext>
            </a:extLst>
          </p:cNvPr>
          <p:cNvSpPr txBox="1"/>
          <p:nvPr/>
        </p:nvSpPr>
        <p:spPr>
          <a:xfrm>
            <a:off x="788504" y="40671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Dependent Samples Test</a:t>
            </a:r>
          </a:p>
        </p:txBody>
      </p:sp>
    </p:spTree>
    <p:extLst>
      <p:ext uri="{BB962C8B-B14F-4D97-AF65-F5344CB8AC3E}">
        <p14:creationId xmlns:p14="http://schemas.microsoft.com/office/powerpoint/2010/main" val="1614347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8EE06A-ACEA-4C3E-A6B7-8C7A5EA2450F}"/>
              </a:ext>
            </a:extLst>
          </p:cNvPr>
          <p:cNvSpPr txBox="1"/>
          <p:nvPr/>
        </p:nvSpPr>
        <p:spPr>
          <a:xfrm>
            <a:off x="3684104" y="572833"/>
            <a:ext cx="5287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Independent Samples Test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5A1EC-7FB0-40BB-81CA-05411801E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41" y="1552574"/>
            <a:ext cx="6153150" cy="3400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6A6A25-3236-4AC5-8BD5-08FA52760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7059" y="3271837"/>
            <a:ext cx="6210300" cy="3362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758D12-E3E6-4779-9655-1951837F0389}"/>
              </a:ext>
            </a:extLst>
          </p:cNvPr>
          <p:cNvSpPr txBox="1"/>
          <p:nvPr/>
        </p:nvSpPr>
        <p:spPr>
          <a:xfrm>
            <a:off x="7017026" y="1891557"/>
            <a:ext cx="3750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Answer the first and second questions SPSS were used.</a:t>
            </a:r>
          </a:p>
        </p:txBody>
      </p:sp>
    </p:spTree>
    <p:extLst>
      <p:ext uri="{BB962C8B-B14F-4D97-AF65-F5344CB8AC3E}">
        <p14:creationId xmlns:p14="http://schemas.microsoft.com/office/powerpoint/2010/main" val="3800973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8EE06A-ACEA-4C3E-A6B7-8C7A5EA2450F}"/>
              </a:ext>
            </a:extLst>
          </p:cNvPr>
          <p:cNvSpPr txBox="1"/>
          <p:nvPr/>
        </p:nvSpPr>
        <p:spPr>
          <a:xfrm>
            <a:off x="3684104" y="572833"/>
            <a:ext cx="5287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Dependent Samples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EE329F-482F-4BB2-9D9C-22EE34F46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18" y="1501843"/>
            <a:ext cx="7410450" cy="51530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255ECA-40A6-4FFC-A801-40B47C4EC404}"/>
              </a:ext>
            </a:extLst>
          </p:cNvPr>
          <p:cNvSpPr txBox="1"/>
          <p:nvPr/>
        </p:nvSpPr>
        <p:spPr>
          <a:xfrm>
            <a:off x="7779027" y="2517505"/>
            <a:ext cx="401540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To Answer the third question related to independent variables; gender, age, academic qualification, the main source of environmental awareness and the main method that follow up in environmental awareness?</a:t>
            </a:r>
          </a:p>
        </p:txBody>
      </p:sp>
    </p:spTree>
    <p:extLst>
      <p:ext uri="{BB962C8B-B14F-4D97-AF65-F5344CB8AC3E}">
        <p14:creationId xmlns:p14="http://schemas.microsoft.com/office/powerpoint/2010/main" val="197178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4C8B47-D513-4878-AED8-19E6BC844CCA}"/>
              </a:ext>
            </a:extLst>
          </p:cNvPr>
          <p:cNvSpPr txBox="1"/>
          <p:nvPr/>
        </p:nvSpPr>
        <p:spPr>
          <a:xfrm>
            <a:off x="3447142" y="718849"/>
            <a:ext cx="5297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7" name="Rectangle 6">
            <a:hlinkClick r:id="rId2" action="ppaction://hlinksldjump"/>
            <a:extLst>
              <a:ext uri="{FF2B5EF4-FFF2-40B4-BE49-F238E27FC236}">
                <a16:creationId xmlns:a16="http://schemas.microsoft.com/office/drawing/2014/main" id="{CB9D0F0F-8388-4099-80B3-6684AFEB7C11}"/>
              </a:ext>
            </a:extLst>
          </p:cNvPr>
          <p:cNvSpPr/>
          <p:nvPr/>
        </p:nvSpPr>
        <p:spPr>
          <a:xfrm>
            <a:off x="427222" y="2275104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Graduation Project </a:t>
            </a:r>
            <a:r>
              <a:rPr lang="az-Cyrl-A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І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0EBE04-5926-4C46-9BB8-52F8F4E6B677}"/>
              </a:ext>
            </a:extLst>
          </p:cNvPr>
          <p:cNvSpPr/>
          <p:nvPr/>
        </p:nvSpPr>
        <p:spPr>
          <a:xfrm>
            <a:off x="9288198" y="2270613"/>
            <a:ext cx="2344057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 and Recommendations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9BC6FA-12C4-42CA-BAF9-F52610024028}"/>
              </a:ext>
            </a:extLst>
          </p:cNvPr>
          <p:cNvSpPr/>
          <p:nvPr/>
        </p:nvSpPr>
        <p:spPr>
          <a:xfrm>
            <a:off x="5085365" y="4429659"/>
            <a:ext cx="2177142" cy="798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Quantitative Data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EB629-E840-4EF2-96D1-B3691BB88738}"/>
              </a:ext>
            </a:extLst>
          </p:cNvPr>
          <p:cNvSpPr/>
          <p:nvPr/>
        </p:nvSpPr>
        <p:spPr>
          <a:xfrm>
            <a:off x="3380881" y="22706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Modifications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B09D95-0C91-4D38-9D05-E40AD1A9CCC7}"/>
              </a:ext>
            </a:extLst>
          </p:cNvPr>
          <p:cNvSpPr/>
          <p:nvPr/>
        </p:nvSpPr>
        <p:spPr>
          <a:xfrm>
            <a:off x="6334540" y="22706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and Results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AFCD6D-805C-4AFD-BBC4-061EBA6789A7}"/>
              </a:ext>
            </a:extLst>
          </p:cNvPr>
          <p:cNvSpPr/>
          <p:nvPr/>
        </p:nvSpPr>
        <p:spPr>
          <a:xfrm>
            <a:off x="7583716" y="4429659"/>
            <a:ext cx="2177142" cy="798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Qualitative Data</a:t>
            </a:r>
            <a:endParaRPr lang="en-US" dirty="0"/>
          </a:p>
        </p:txBody>
      </p:sp>
      <p:pic>
        <p:nvPicPr>
          <p:cNvPr id="1026" name="Picture 2" descr="Girl graduate clipart 3 » Clipart Station">
            <a:extLst>
              <a:ext uri="{FF2B5EF4-FFF2-40B4-BE49-F238E27FC236}">
                <a16:creationId xmlns:a16="http://schemas.microsoft.com/office/drawing/2014/main" id="{55D6F866-8B16-49B1-AB70-DDEDD4B70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" y="3680310"/>
            <a:ext cx="2523275" cy="317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AAFD8CF8-AFF0-41FD-A462-F3F6CE5FD807}"/>
              </a:ext>
            </a:extLst>
          </p:cNvPr>
          <p:cNvCxnSpPr>
            <a:cxnSpLocks/>
          </p:cNvCxnSpPr>
          <p:nvPr/>
        </p:nvCxnSpPr>
        <p:spPr>
          <a:xfrm rot="5400000">
            <a:off x="6139738" y="3103099"/>
            <a:ext cx="1317571" cy="124917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5554B4D1-D1B1-4305-BCE1-9A06D763ABDC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88914" y="3103098"/>
            <a:ext cx="1317571" cy="124917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750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1F83A0-F6A6-4C12-A5AA-FDA3121C4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156" y="935452"/>
            <a:ext cx="7739269" cy="49870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5B6D5F-ED22-4C17-969C-E0FC83721A9A}"/>
              </a:ext>
            </a:extLst>
          </p:cNvPr>
          <p:cNvSpPr txBox="1"/>
          <p:nvPr/>
        </p:nvSpPr>
        <p:spPr>
          <a:xfrm>
            <a:off x="450575" y="1791391"/>
            <a:ext cx="33925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Gender factor was not normally distributed so Levence Test were conducted.</a:t>
            </a:r>
          </a:p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9144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 </a:t>
            </a:r>
            <a:r>
              <a:rPr lang="en-US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Levene’s test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greater than 0.05 this means we can use the T-test for the equal variance estimates to determine if there are any significant differences.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36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DA9F19-9552-40AF-BA9D-448B8F941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293" y="828675"/>
            <a:ext cx="7096125" cy="5200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E0948A-DD67-4F54-A8D6-88DBFCE75799}"/>
              </a:ext>
            </a:extLst>
          </p:cNvPr>
          <p:cNvSpPr txBox="1"/>
          <p:nvPr/>
        </p:nvSpPr>
        <p:spPr>
          <a:xfrm>
            <a:off x="490331" y="2120883"/>
            <a:ext cx="36973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9144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the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ANOVA Test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the values should be above 5% (Normally distributed) to be able to conduct a T test.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834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9AA78E-3A30-4967-9F68-B6DB92956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654" y="643711"/>
            <a:ext cx="7583764" cy="55705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DAD4C9-5651-4490-BC4F-D84E25D4004D}"/>
              </a:ext>
            </a:extLst>
          </p:cNvPr>
          <p:cNvSpPr txBox="1"/>
          <p:nvPr/>
        </p:nvSpPr>
        <p:spPr>
          <a:xfrm>
            <a:off x="503582" y="1899882"/>
            <a:ext cx="3140766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9144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the previous table, the differences between the responses from 26-40 years and the responses from 41-60 years favor the first one.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754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C004AB-6784-486B-AD8B-A433E8816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9925" cy="5153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1B01C7-8AB6-49C2-A9CA-B6611C6C4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50" y="1771650"/>
            <a:ext cx="680085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00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7C9F40-7435-4166-AB92-4CF2E8C08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0" y="161510"/>
            <a:ext cx="6715125" cy="4838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43E130-FDF3-4F5A-BFAD-BD8953DEC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850" y="2105025"/>
            <a:ext cx="653415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349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222EA5-9996-4307-954C-4DD9F3F2B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44" y="109331"/>
            <a:ext cx="6066182" cy="4583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1F57C7-77A0-4484-B0A2-7E63C0DC3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3657600"/>
            <a:ext cx="6467475" cy="3200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7F9FDC-6ED9-4D48-A020-1916280A0D3C}"/>
              </a:ext>
            </a:extLst>
          </p:cNvPr>
          <p:cNvSpPr txBox="1"/>
          <p:nvPr/>
        </p:nvSpPr>
        <p:spPr>
          <a:xfrm>
            <a:off x="7871583" y="1420390"/>
            <a:ext cx="2173357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10205"/>
                </a:solidFill>
                <a:effectLst/>
                <a:highlight>
                  <a:srgbClr val="00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Gender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791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925936-3664-4A7F-9327-C4E48B692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573" y="663643"/>
            <a:ext cx="7513983" cy="57757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857AC6-E82C-4BEA-9489-3BBBA25DC3AD}"/>
              </a:ext>
            </a:extLst>
          </p:cNvPr>
          <p:cNvSpPr txBox="1"/>
          <p:nvPr/>
        </p:nvSpPr>
        <p:spPr>
          <a:xfrm>
            <a:off x="980661" y="1186446"/>
            <a:ext cx="6096000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10205"/>
                </a:solidFill>
                <a:effectLst/>
                <a:highlight>
                  <a:srgbClr val="00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Age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408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248F1A-39E9-4F9B-9C2C-D315D1D28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347" y="671197"/>
            <a:ext cx="7726017" cy="55156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908526-75C2-4CA7-B7C5-9AA691A2DCBC}"/>
              </a:ext>
            </a:extLst>
          </p:cNvPr>
          <p:cNvSpPr txBox="1"/>
          <p:nvPr/>
        </p:nvSpPr>
        <p:spPr>
          <a:xfrm>
            <a:off x="344556" y="1186446"/>
            <a:ext cx="6096000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10205"/>
                </a:solidFill>
                <a:effectLst/>
                <a:highlight>
                  <a:srgbClr val="00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Academic Qualification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50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F52D36-D9AA-41D1-ABF6-6364C8A8B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660" y="297511"/>
            <a:ext cx="8331270" cy="62629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42889A-1C07-4073-A9A4-EDD5AD89D945}"/>
              </a:ext>
            </a:extLst>
          </p:cNvPr>
          <p:cNvSpPr txBox="1"/>
          <p:nvPr/>
        </p:nvSpPr>
        <p:spPr>
          <a:xfrm>
            <a:off x="0" y="1080428"/>
            <a:ext cx="6096000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solidFill>
                  <a:srgbClr val="010205"/>
                </a:solidFill>
                <a:effectLst/>
                <a:highlight>
                  <a:srgbClr val="00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 of Information’s </a:t>
            </a:r>
            <a:endParaRPr lang="en-US" sz="1800" dirty="0">
              <a:solidFill>
                <a:srgbClr val="000000"/>
              </a:solidFill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0171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265C27FD-8115-469F-8600-08644ED462B3}"/>
              </a:ext>
            </a:extLst>
          </p:cNvPr>
          <p:cNvSpPr txBox="1">
            <a:spLocks/>
          </p:cNvSpPr>
          <p:nvPr/>
        </p:nvSpPr>
        <p:spPr>
          <a:xfrm>
            <a:off x="1495838" y="2122108"/>
            <a:ext cx="8788400" cy="187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algn="ctr"/>
            <a:r>
              <a:rPr lang="en-US" dirty="0">
                <a:highlight>
                  <a:srgbClr val="FFFF00"/>
                </a:highlight>
              </a:rPr>
              <a:t>Analysis and Results </a:t>
            </a:r>
            <a:r>
              <a:rPr lang="en-US" sz="4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Qualitative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256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9BEBB20-9BAF-4F27-86B3-0F9AF00CD5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8000" y="761999"/>
            <a:ext cx="4851400" cy="1821691"/>
          </a:xfrm>
        </p:spPr>
        <p:txBody>
          <a:bodyPr>
            <a:normAutofit/>
          </a:bodyPr>
          <a:lstStyle/>
          <a:p>
            <a:pPr defTabSz="457200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+mn-lt"/>
              </a:rPr>
              <a:t>Graduation Project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E6032E-0A6C-4AA6-A029-65A9E1DC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0" y="292929"/>
            <a:ext cx="4622800" cy="62721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F4BEC1-A206-49FD-9044-FE266F7663CF}"/>
              </a:ext>
            </a:extLst>
          </p:cNvPr>
          <p:cNvSpPr txBox="1"/>
          <p:nvPr/>
        </p:nvSpPr>
        <p:spPr>
          <a:xfrm>
            <a:off x="876300" y="2832100"/>
            <a:ext cx="431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0426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E59C9C-2656-4A05-A957-406BEF159E03}"/>
              </a:ext>
            </a:extLst>
          </p:cNvPr>
          <p:cNvSpPr txBox="1"/>
          <p:nvPr/>
        </p:nvSpPr>
        <p:spPr>
          <a:xfrm>
            <a:off x="649357" y="1061038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Structured Interviews </a:t>
            </a:r>
            <a:endParaRPr lang="en-US" sz="2800" dirty="0">
              <a:highlight>
                <a:srgbClr val="FFFF00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68386C-1EFB-4E3F-BDD0-80F95CC5C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992" y="481494"/>
            <a:ext cx="7474226" cy="58950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E10A4D-5D34-4928-AB83-B5981935F6CB}"/>
              </a:ext>
            </a:extLst>
          </p:cNvPr>
          <p:cNvSpPr txBox="1"/>
          <p:nvPr/>
        </p:nvSpPr>
        <p:spPr>
          <a:xfrm>
            <a:off x="861391" y="2213649"/>
            <a:ext cx="2743200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9144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Structured interviews were done with three shop owners who use different types of bags to illustrate the differences.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5463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8A81A0-A091-4570-A120-3FD777D3BDA9}"/>
              </a:ext>
            </a:extLst>
          </p:cNvPr>
          <p:cNvSpPr txBox="1"/>
          <p:nvPr/>
        </p:nvSpPr>
        <p:spPr>
          <a:xfrm>
            <a:off x="636104" y="70323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Families’ Study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7D5EEA-8C5C-4DAA-82D7-AC3F5F859DB7}"/>
              </a:ext>
            </a:extLst>
          </p:cNvPr>
          <p:cNvSpPr txBox="1"/>
          <p:nvPr/>
        </p:nvSpPr>
        <p:spPr>
          <a:xfrm>
            <a:off x="636104" y="1719974"/>
            <a:ext cx="7765774" cy="3418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9144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family study was performed for two weeks starting from (1 – May – 2021 / 13 – May – 2021) with four families. 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9144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study asked the families to record their daily usage of bags as follows: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One family was supposed to use only the Reusable bags,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 families were asked to act normally for the first week than to try to use the Reusable bags for the second,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last family was asked to record its usual use of bags for the two weeks.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7FDC09-D68B-42D2-9729-FA5CCCF6D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711" y="2447642"/>
            <a:ext cx="3025958" cy="196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120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80F75A-2B28-40B6-8D89-8F9B04B2880B}"/>
              </a:ext>
            </a:extLst>
          </p:cNvPr>
          <p:cNvSpPr txBox="1"/>
          <p:nvPr/>
        </p:nvSpPr>
        <p:spPr>
          <a:xfrm>
            <a:off x="834887" y="6104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First Week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DF7EBA-1875-412D-863B-5460F0FF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6" y="1430407"/>
            <a:ext cx="4962525" cy="3467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B5C433-7E4F-48F6-A5D2-1DB73DFC7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661" y="1977265"/>
            <a:ext cx="5565385" cy="372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789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80F75A-2B28-40B6-8D89-8F9B04B2880B}"/>
              </a:ext>
            </a:extLst>
          </p:cNvPr>
          <p:cNvSpPr txBox="1"/>
          <p:nvPr/>
        </p:nvSpPr>
        <p:spPr>
          <a:xfrm>
            <a:off x="834887" y="6104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First Week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D721AE-B97C-41EA-84DB-2267BCA73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25" y="1543257"/>
            <a:ext cx="5133975" cy="3400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771D50-853D-4134-806D-F698A5E7F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50175"/>
            <a:ext cx="5487436" cy="369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654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A0103C-29E6-4063-A9A2-E78FFEEFF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65" y="897214"/>
            <a:ext cx="6970643" cy="46429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051CC2-AF40-4FE1-BB68-761EDB10C7E7}"/>
              </a:ext>
            </a:extLst>
          </p:cNvPr>
          <p:cNvSpPr txBox="1"/>
          <p:nvPr/>
        </p:nvSpPr>
        <p:spPr>
          <a:xfrm>
            <a:off x="556592" y="2018358"/>
            <a:ext cx="38696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There was an enormous difference between the families in the consumption of bags especially the first family.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44CD3-4387-47E1-9F15-2E46F35FBCE1}"/>
              </a:ext>
            </a:extLst>
          </p:cNvPr>
          <p:cNvSpPr txBox="1"/>
          <p:nvPr/>
        </p:nvSpPr>
        <p:spPr>
          <a:xfrm>
            <a:off x="437322" y="79462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First Week</a:t>
            </a:r>
          </a:p>
        </p:txBody>
      </p:sp>
    </p:spTree>
    <p:extLst>
      <p:ext uri="{BB962C8B-B14F-4D97-AF65-F5344CB8AC3E}">
        <p14:creationId xmlns:p14="http://schemas.microsoft.com/office/powerpoint/2010/main" val="3100513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80F75A-2B28-40B6-8D89-8F9B04B2880B}"/>
              </a:ext>
            </a:extLst>
          </p:cNvPr>
          <p:cNvSpPr txBox="1"/>
          <p:nvPr/>
        </p:nvSpPr>
        <p:spPr>
          <a:xfrm>
            <a:off x="834887" y="6104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Second Week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EEE08-D2C4-41AE-AB03-8D58F137A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41" y="1317969"/>
            <a:ext cx="5305425" cy="3400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50E631-507F-4BF4-B148-763EE3C59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580" y="2239524"/>
            <a:ext cx="5790579" cy="400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216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80F75A-2B28-40B6-8D89-8F9B04B2880B}"/>
              </a:ext>
            </a:extLst>
          </p:cNvPr>
          <p:cNvSpPr txBox="1"/>
          <p:nvPr/>
        </p:nvSpPr>
        <p:spPr>
          <a:xfrm>
            <a:off x="834887" y="6104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Second Week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1A7A7C-B334-4027-BD13-D59471D79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7" y="1446350"/>
            <a:ext cx="5191125" cy="37267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24204C-20BC-47E5-85BB-15F4ABE05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054" y="2387669"/>
            <a:ext cx="5928899" cy="399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660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DF6867-C8B3-4433-A4CD-0F441028037B}"/>
              </a:ext>
            </a:extLst>
          </p:cNvPr>
          <p:cNvSpPr txBox="1"/>
          <p:nvPr/>
        </p:nvSpPr>
        <p:spPr>
          <a:xfrm>
            <a:off x="371061" y="635604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Arial" panose="020B0604020202020204" pitchFamily="34" charset="0"/>
              </a:rPr>
              <a:t>Results of the Second Week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3157A7-10B3-45B9-801B-32647E9F5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31" y="1557066"/>
            <a:ext cx="5557797" cy="3743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F9CD8-C0B6-4BF9-B7FF-68C3D331F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274" y="1158824"/>
            <a:ext cx="6207195" cy="47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6773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265C27FD-8115-469F-8600-08644ED462B3}"/>
              </a:ext>
            </a:extLst>
          </p:cNvPr>
          <p:cNvSpPr txBox="1">
            <a:spLocks/>
          </p:cNvSpPr>
          <p:nvPr/>
        </p:nvSpPr>
        <p:spPr>
          <a:xfrm>
            <a:off x="1270552" y="2329829"/>
            <a:ext cx="8788400" cy="187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algn="ctr"/>
            <a:r>
              <a:rPr lang="en-US" dirty="0">
                <a:highlight>
                  <a:srgbClr val="FFFF00"/>
                </a:highlight>
              </a:rPr>
              <a:t>Conclusion and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562000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306724-1D81-43BC-A707-91BDDD9D8700}"/>
              </a:ext>
            </a:extLst>
          </p:cNvPr>
          <p:cNvSpPr txBox="1"/>
          <p:nvPr/>
        </p:nvSpPr>
        <p:spPr>
          <a:xfrm>
            <a:off x="874644" y="1325770"/>
            <a:ext cx="10707756" cy="483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While the use of plastic bags is at its minimum in nearly all countries, countries like Palestine fail to confront this issue with the urgency it deserves. 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research aimed to assess plastic bag pollution in Nablus and assess the alternatives. This study also aimed to study the acceptance of people to change for a more environmentally friendly solution and to study public awareness for this problem. 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other goals were the potential benefits of a plastic bag ban within Nablus city. If Nablus city bans plastic bags, the sources suggest that it will have a significant impact on the amount of waste and litter that Nablus produces.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5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D55752-D158-4A6F-93D0-C925571AFA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25" y="433851"/>
            <a:ext cx="4707537" cy="4742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4C8B47-D513-4878-AED8-19E6BC844CCA}"/>
              </a:ext>
            </a:extLst>
          </p:cNvPr>
          <p:cNvSpPr txBox="1"/>
          <p:nvPr/>
        </p:nvSpPr>
        <p:spPr>
          <a:xfrm>
            <a:off x="6096000" y="744248"/>
            <a:ext cx="5297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INTRODUCTION</a:t>
            </a:r>
          </a:p>
        </p:txBody>
      </p:sp>
      <p:sp>
        <p:nvSpPr>
          <p:cNvPr id="7" name="Rectangle 6">
            <a:hlinkClick r:id="rId3" action="ppaction://hlinksldjump"/>
            <a:extLst>
              <a:ext uri="{FF2B5EF4-FFF2-40B4-BE49-F238E27FC236}">
                <a16:creationId xmlns:a16="http://schemas.microsoft.com/office/drawing/2014/main" id="{CB9D0F0F-8388-4099-80B3-6684AFEB7C11}"/>
              </a:ext>
            </a:extLst>
          </p:cNvPr>
          <p:cNvSpPr/>
          <p:nvPr/>
        </p:nvSpPr>
        <p:spPr>
          <a:xfrm>
            <a:off x="5976669" y="2006598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Background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0EBE04-5926-4C46-9BB8-52F8F4E6B677}"/>
              </a:ext>
            </a:extLst>
          </p:cNvPr>
          <p:cNvSpPr/>
          <p:nvPr/>
        </p:nvSpPr>
        <p:spPr>
          <a:xfrm>
            <a:off x="9216573" y="3055255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Study Area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AF900D-3E7D-413E-A421-EFABB7B3113C}"/>
              </a:ext>
            </a:extLst>
          </p:cNvPr>
          <p:cNvSpPr/>
          <p:nvPr/>
        </p:nvSpPr>
        <p:spPr>
          <a:xfrm>
            <a:off x="5973453" y="41039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9BC6FA-12C4-42CA-BAF9-F52610024028}"/>
              </a:ext>
            </a:extLst>
          </p:cNvPr>
          <p:cNvSpPr/>
          <p:nvPr/>
        </p:nvSpPr>
        <p:spPr>
          <a:xfrm>
            <a:off x="9216573" y="41039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Approach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EB629-E840-4EF2-96D1-B3691BB88738}"/>
              </a:ext>
            </a:extLst>
          </p:cNvPr>
          <p:cNvSpPr/>
          <p:nvPr/>
        </p:nvSpPr>
        <p:spPr>
          <a:xfrm>
            <a:off x="9216573" y="2006597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Expected Outcomes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B09D95-0C91-4D38-9D05-E40AD1A9CCC7}"/>
              </a:ext>
            </a:extLst>
          </p:cNvPr>
          <p:cNvSpPr/>
          <p:nvPr/>
        </p:nvSpPr>
        <p:spPr>
          <a:xfrm>
            <a:off x="5976669" y="3055255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Significant of the work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27D87-BAAF-4584-A31E-02BE344D731C}"/>
              </a:ext>
            </a:extLst>
          </p:cNvPr>
          <p:cNvSpPr/>
          <p:nvPr/>
        </p:nvSpPr>
        <p:spPr>
          <a:xfrm>
            <a:off x="7656286" y="5340865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Limitations</a:t>
            </a:r>
          </a:p>
        </p:txBody>
      </p:sp>
    </p:spTree>
    <p:extLst>
      <p:ext uri="{BB962C8B-B14F-4D97-AF65-F5344CB8AC3E}">
        <p14:creationId xmlns:p14="http://schemas.microsoft.com/office/powerpoint/2010/main" val="3570437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3C95C6-2B0B-47D2-9374-F87314E9C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86" y="241851"/>
            <a:ext cx="5150349" cy="63742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9F38A8-E381-473C-AF4C-4AE8B5958027}"/>
              </a:ext>
            </a:extLst>
          </p:cNvPr>
          <p:cNvSpPr txBox="1"/>
          <p:nvPr/>
        </p:nvSpPr>
        <p:spPr>
          <a:xfrm>
            <a:off x="5384635" y="1911646"/>
            <a:ext cx="66790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END OF PRESENTATION 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65F80F9-89B0-42B8-A3DE-172E6C5B33D7}"/>
              </a:ext>
            </a:extLst>
          </p:cNvPr>
          <p:cNvSpPr>
            <a:spLocks noGrp="1"/>
          </p:cNvSpPr>
          <p:nvPr/>
        </p:nvSpPr>
        <p:spPr>
          <a:xfrm>
            <a:off x="5384635" y="3976858"/>
            <a:ext cx="6573079" cy="8477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1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Thank you all for your support and guidance through the way.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C05999-11C4-4909-9410-06C6BDAF1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1393" y="816335"/>
            <a:ext cx="2213040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2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E13A80-4977-453B-AC49-88C63894D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5" y="528169"/>
            <a:ext cx="4671244" cy="45550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EB3DF1-4A6D-4553-A912-0F597802D7EB}"/>
              </a:ext>
            </a:extLst>
          </p:cNvPr>
          <p:cNvSpPr txBox="1"/>
          <p:nvPr/>
        </p:nvSpPr>
        <p:spPr>
          <a:xfrm>
            <a:off x="5844208" y="956282"/>
            <a:ext cx="5297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Literature Review</a:t>
            </a:r>
          </a:p>
        </p:txBody>
      </p:sp>
      <p:sp>
        <p:nvSpPr>
          <p:cNvPr id="10" name="Rectangle 9">
            <a:hlinkClick r:id="rId3" action="ppaction://hlinksldjump"/>
            <a:extLst>
              <a:ext uri="{FF2B5EF4-FFF2-40B4-BE49-F238E27FC236}">
                <a16:creationId xmlns:a16="http://schemas.microsoft.com/office/drawing/2014/main" id="{9530AFF5-968D-46C7-ABAA-87DD81C976DF}"/>
              </a:ext>
            </a:extLst>
          </p:cNvPr>
          <p:cNvSpPr/>
          <p:nvPr/>
        </p:nvSpPr>
        <p:spPr>
          <a:xfrm>
            <a:off x="5976669" y="2006598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8FC73A-26DA-46F5-9E2C-B9FFD62FB252}"/>
              </a:ext>
            </a:extLst>
          </p:cNvPr>
          <p:cNvSpPr/>
          <p:nvPr/>
        </p:nvSpPr>
        <p:spPr>
          <a:xfrm>
            <a:off x="9216573" y="3055255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Human Behaviors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AB990-0724-4359-80FF-143C8C8C9B53}"/>
              </a:ext>
            </a:extLst>
          </p:cNvPr>
          <p:cNvSpPr/>
          <p:nvPr/>
        </p:nvSpPr>
        <p:spPr>
          <a:xfrm>
            <a:off x="5973453" y="41039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Taxation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D81A69-6EAC-4914-9C0E-39CB0FB082AE}"/>
              </a:ext>
            </a:extLst>
          </p:cNvPr>
          <p:cNvSpPr/>
          <p:nvPr/>
        </p:nvSpPr>
        <p:spPr>
          <a:xfrm>
            <a:off x="9216573" y="4103913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Methodology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7D3209-ACC6-4C96-BD26-DF654F398A23}"/>
              </a:ext>
            </a:extLst>
          </p:cNvPr>
          <p:cNvSpPr/>
          <p:nvPr/>
        </p:nvSpPr>
        <p:spPr>
          <a:xfrm>
            <a:off x="9216573" y="2006597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Ban Decision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CEE1023-4C97-44E9-A969-48624F5F6DF3}"/>
              </a:ext>
            </a:extLst>
          </p:cNvPr>
          <p:cNvSpPr/>
          <p:nvPr/>
        </p:nvSpPr>
        <p:spPr>
          <a:xfrm>
            <a:off x="5976669" y="3055255"/>
            <a:ext cx="2177142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Alternatives</a:t>
            </a:r>
          </a:p>
        </p:txBody>
      </p:sp>
    </p:spTree>
    <p:extLst>
      <p:ext uri="{BB962C8B-B14F-4D97-AF65-F5344CB8AC3E}">
        <p14:creationId xmlns:p14="http://schemas.microsoft.com/office/powerpoint/2010/main" val="161456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1EB3DF1-4A6D-4553-A912-0F597802D7EB}"/>
              </a:ext>
            </a:extLst>
          </p:cNvPr>
          <p:cNvSpPr txBox="1"/>
          <p:nvPr/>
        </p:nvSpPr>
        <p:spPr>
          <a:xfrm>
            <a:off x="4772389" y="562332"/>
            <a:ext cx="5297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Alternatives</a:t>
            </a:r>
          </a:p>
        </p:txBody>
      </p:sp>
      <p:sp>
        <p:nvSpPr>
          <p:cNvPr id="10" name="Rectangle 9">
            <a:hlinkClick r:id="rId2" action="ppaction://hlinksldjump"/>
            <a:extLst>
              <a:ext uri="{FF2B5EF4-FFF2-40B4-BE49-F238E27FC236}">
                <a16:creationId xmlns:a16="http://schemas.microsoft.com/office/drawing/2014/main" id="{9530AFF5-968D-46C7-ABAA-87DD81C976DF}"/>
              </a:ext>
            </a:extLst>
          </p:cNvPr>
          <p:cNvSpPr/>
          <p:nvPr/>
        </p:nvSpPr>
        <p:spPr>
          <a:xfrm>
            <a:off x="5776890" y="1550690"/>
            <a:ext cx="3366114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Reusable Plastic Bags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38EC5-EA6D-47BE-BFDF-A89B22EBC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5" y="237203"/>
            <a:ext cx="3816625" cy="5388177"/>
          </a:xfrm>
          <a:prstGeom prst="rect">
            <a:avLst/>
          </a:prstGeom>
        </p:spPr>
      </p:pic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5F9F0603-C7DF-4FB5-A408-464AB39B4FBF}"/>
              </a:ext>
            </a:extLst>
          </p:cNvPr>
          <p:cNvSpPr/>
          <p:nvPr/>
        </p:nvSpPr>
        <p:spPr>
          <a:xfrm>
            <a:off x="5776890" y="2822385"/>
            <a:ext cx="3366114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Paper Bags</a:t>
            </a:r>
          </a:p>
        </p:txBody>
      </p:sp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BE2C7C8B-C3ED-4EB7-A08D-7199C1555795}"/>
              </a:ext>
            </a:extLst>
          </p:cNvPr>
          <p:cNvSpPr/>
          <p:nvPr/>
        </p:nvSpPr>
        <p:spPr>
          <a:xfrm>
            <a:off x="5776890" y="4094080"/>
            <a:ext cx="3366114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Cloth Bags</a:t>
            </a:r>
          </a:p>
        </p:txBody>
      </p:sp>
      <p:sp>
        <p:nvSpPr>
          <p:cNvPr id="7" name="Rectangle 6">
            <a:hlinkClick r:id="rId2" action="ppaction://hlinksldjump"/>
            <a:extLst>
              <a:ext uri="{FF2B5EF4-FFF2-40B4-BE49-F238E27FC236}">
                <a16:creationId xmlns:a16="http://schemas.microsoft.com/office/drawing/2014/main" id="{96FB86F4-7C43-4FD6-AB29-B4A65179D106}"/>
              </a:ext>
            </a:extLst>
          </p:cNvPr>
          <p:cNvSpPr/>
          <p:nvPr/>
        </p:nvSpPr>
        <p:spPr>
          <a:xfrm>
            <a:off x="5776890" y="5365775"/>
            <a:ext cx="3366114" cy="798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Biodegradable Bags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274393-0284-44C6-A8DB-8B1BDA50F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109" y="237203"/>
            <a:ext cx="2019582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1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A9DF2-51A5-4EBF-B53E-20176CD2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956" y="695602"/>
            <a:ext cx="10058400" cy="1371600"/>
          </a:xfrm>
        </p:spPr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Methodology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57804-AC77-4824-8081-3BA3CD6186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546268"/>
            <a:ext cx="5407014" cy="5794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7322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AD695F-6977-43DE-BEC9-7FF2A4259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67027"/>
            <a:ext cx="5897881" cy="39319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3E618C-B136-4144-9DD4-DCCCBCC6B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Graduation Project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5ED33-277C-4FCF-89BA-87B1BDA77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4876800" cy="3931920"/>
          </a:xfrm>
        </p:spPr>
        <p:txBody>
          <a:bodyPr/>
          <a:lstStyle/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894715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Fulfillment of the Questionnaires, structured interviews, and personal meetings.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894715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Analyzing the data.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894715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Extracting the results and find the best recommendations for the problem.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76946D-B1FB-46F6-99BD-0259226CE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200" y="642594"/>
            <a:ext cx="21336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60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265C27FD-8115-469F-8600-08644ED462B3}"/>
              </a:ext>
            </a:extLst>
          </p:cNvPr>
          <p:cNvSpPr txBox="1">
            <a:spLocks/>
          </p:cNvSpPr>
          <p:nvPr/>
        </p:nvSpPr>
        <p:spPr>
          <a:xfrm>
            <a:off x="698500" y="579438"/>
            <a:ext cx="4813300" cy="187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>
                <a:highlight>
                  <a:srgbClr val="FFFF00"/>
                </a:highlight>
              </a:rPr>
              <a:t>Modifications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21B80E-D7EB-4D78-BD49-0D4659BC530F}"/>
              </a:ext>
            </a:extLst>
          </p:cNvPr>
          <p:cNvSpPr txBox="1"/>
          <p:nvPr/>
        </p:nvSpPr>
        <p:spPr>
          <a:xfrm>
            <a:off x="1086678" y="2252870"/>
            <a:ext cx="55935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Questionnaire</a:t>
            </a:r>
          </a:p>
          <a:p>
            <a:pPr marL="285750" indent="-285750">
              <a:buFontTx/>
              <a:buChar char="-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Structured Interviews</a:t>
            </a:r>
          </a:p>
          <a:p>
            <a:pPr marL="285750" indent="-285750">
              <a:buFontTx/>
              <a:buChar char="-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Families’ Study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C8796E-FF82-4379-A08A-FB7E3B113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647" y="478744"/>
            <a:ext cx="3933675" cy="29502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FB1D35-DD25-4E90-A7EF-778DE74EF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647" y="3888685"/>
            <a:ext cx="4381500" cy="2333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DBA971-25EC-4056-A859-283ED879DB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042" y="4390824"/>
            <a:ext cx="3025958" cy="196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74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3437</TotalTime>
  <Words>790</Words>
  <Application>Microsoft Office PowerPoint</Application>
  <PresentationFormat>Widescreen</PresentationFormat>
  <Paragraphs>107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Century Gothic</vt:lpstr>
      <vt:lpstr>Century Schoolbook</vt:lpstr>
      <vt:lpstr>Garamond</vt:lpstr>
      <vt:lpstr>Symbol</vt:lpstr>
      <vt:lpstr>Times New Roman</vt:lpstr>
      <vt:lpstr>Wingdings</vt:lpstr>
      <vt:lpstr>Savon</vt:lpstr>
      <vt:lpstr> Plastic Bags: Environmental Impacts and Possible Alternatives Case Study in Nablus, Palestine</vt:lpstr>
      <vt:lpstr>PowerPoint Presentation</vt:lpstr>
      <vt:lpstr>Graduation Project 1</vt:lpstr>
      <vt:lpstr>PowerPoint Presentation</vt:lpstr>
      <vt:lpstr>PowerPoint Presentation</vt:lpstr>
      <vt:lpstr>PowerPoint Presentation</vt:lpstr>
      <vt:lpstr>Methodology</vt:lpstr>
      <vt:lpstr>Graduation Project 2</vt:lpstr>
      <vt:lpstr>PowerPoint Presentation</vt:lpstr>
      <vt:lpstr>Research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Eng. Dana</dc:creator>
  <cp:lastModifiedBy>Eng.</cp:lastModifiedBy>
  <cp:revision>136</cp:revision>
  <dcterms:created xsi:type="dcterms:W3CDTF">2020-08-28T02:19:17Z</dcterms:created>
  <dcterms:modified xsi:type="dcterms:W3CDTF">2021-06-15T18:32:26Z</dcterms:modified>
</cp:coreProperties>
</file>