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42"/>
  </p:notesMasterIdLst>
  <p:sldIdLst>
    <p:sldId id="299" r:id="rId2"/>
    <p:sldId id="257" r:id="rId3"/>
    <p:sldId id="260" r:id="rId4"/>
    <p:sldId id="258" r:id="rId5"/>
    <p:sldId id="259" r:id="rId6"/>
    <p:sldId id="261" r:id="rId7"/>
    <p:sldId id="262" r:id="rId8"/>
    <p:sldId id="263" r:id="rId9"/>
    <p:sldId id="264" r:id="rId10"/>
    <p:sldId id="273" r:id="rId11"/>
    <p:sldId id="274" r:id="rId12"/>
    <p:sldId id="275" r:id="rId13"/>
    <p:sldId id="276" r:id="rId14"/>
    <p:sldId id="277" r:id="rId15"/>
    <p:sldId id="265" r:id="rId16"/>
    <p:sldId id="279" r:id="rId17"/>
    <p:sldId id="280" r:id="rId18"/>
    <p:sldId id="278" r:id="rId19"/>
    <p:sldId id="281" r:id="rId20"/>
    <p:sldId id="283" r:id="rId21"/>
    <p:sldId id="305" r:id="rId22"/>
    <p:sldId id="284" r:id="rId23"/>
    <p:sldId id="285" r:id="rId24"/>
    <p:sldId id="286" r:id="rId25"/>
    <p:sldId id="287" r:id="rId26"/>
    <p:sldId id="288" r:id="rId27"/>
    <p:sldId id="289" r:id="rId28"/>
    <p:sldId id="290" r:id="rId29"/>
    <p:sldId id="291" r:id="rId30"/>
    <p:sldId id="292" r:id="rId31"/>
    <p:sldId id="294" r:id="rId32"/>
    <p:sldId id="304" r:id="rId33"/>
    <p:sldId id="295" r:id="rId34"/>
    <p:sldId id="296" r:id="rId35"/>
    <p:sldId id="297" r:id="rId36"/>
    <p:sldId id="298" r:id="rId37"/>
    <p:sldId id="300" r:id="rId38"/>
    <p:sldId id="301" r:id="rId39"/>
    <p:sldId id="302" r:id="rId40"/>
    <p:sldId id="303"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588" autoAdjust="0"/>
    <p:restoredTop sz="94660"/>
  </p:normalViewPr>
  <p:slideViewPr>
    <p:cSldViewPr>
      <p:cViewPr varScale="1">
        <p:scale>
          <a:sx n="68" d="100"/>
          <a:sy n="68" d="100"/>
        </p:scale>
        <p:origin x="-16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6E5B51-C062-425F-A9AB-E3492A446961}" type="datetimeFigureOut">
              <a:rPr lang="en-US" smtClean="0"/>
              <a:pPr/>
              <a:t>8/7/2015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DA65D-EF66-4C14-905B-B7CFD21180A3}" type="slidenum">
              <a:rPr lang="en-US" smtClean="0"/>
              <a:pPr/>
              <a:t>‹#›</a:t>
            </a:fld>
            <a:endParaRPr lang="en-US"/>
          </a:p>
        </p:txBody>
      </p:sp>
    </p:spTree>
    <p:extLst>
      <p:ext uri="{BB962C8B-B14F-4D97-AF65-F5344CB8AC3E}">
        <p14:creationId xmlns:p14="http://schemas.microsoft.com/office/powerpoint/2010/main" xmlns="" val="3790465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CDA65D-EF66-4C14-905B-B7CFD21180A3}" type="slidenum">
              <a:rPr lang="en-US" smtClean="0"/>
              <a:pPr/>
              <a:t>20</a:t>
            </a:fld>
            <a:endParaRPr lang="en-US"/>
          </a:p>
        </p:txBody>
      </p:sp>
    </p:spTree>
    <p:extLst>
      <p:ext uri="{BB962C8B-B14F-4D97-AF65-F5344CB8AC3E}">
        <p14:creationId xmlns:p14="http://schemas.microsoft.com/office/powerpoint/2010/main" xmlns="" val="543339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20" name="عنصر نائب للتذييل 19"/>
          <p:cNvSpPr>
            <a:spLocks noGrp="1"/>
          </p:cNvSpPr>
          <p:nvPr>
            <p:ph type="ftr" sz="quarter" idx="11"/>
          </p:nvPr>
        </p:nvSpPr>
        <p:spPr/>
        <p:txBody>
          <a:bodyPr/>
          <a:lstStyle>
            <a:extLst/>
          </a:lstStyle>
          <a:p>
            <a:endParaRPr lang="en-US" dirty="0"/>
          </a:p>
        </p:txBody>
      </p:sp>
      <p:sp>
        <p:nvSpPr>
          <p:cNvPr id="10" name="عنصر نائب لرقم الشريحة 9"/>
          <p:cNvSpPr>
            <a:spLocks noGrp="1"/>
          </p:cNvSpPr>
          <p:nvPr>
            <p:ph type="sldNum" sz="quarter" idx="12"/>
          </p:nvPr>
        </p:nvSpPr>
        <p:spPr/>
        <p:txBody>
          <a:bodyPr/>
          <a:lstStyle>
            <a:extLst/>
          </a:lstStyle>
          <a:p>
            <a:fld id="{B9AE490A-1AB0-4353-892E-7E3E6EE34575}" type="slidenum">
              <a:rPr lang="en-US" smtClean="0"/>
              <a:pPr/>
              <a:t>‹#›</a:t>
            </a:fld>
            <a:endParaRPr lang="en-US" dirty="0"/>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5" name="عنصر نائب للتذييل 4"/>
          <p:cNvSpPr>
            <a:spLocks noGrp="1"/>
          </p:cNvSpPr>
          <p:nvPr>
            <p:ph type="ftr" sz="quarter" idx="11"/>
          </p:nvPr>
        </p:nvSpPr>
        <p:spPr/>
        <p:txBody>
          <a:bodyPr/>
          <a:lstStyle>
            <a:extLst/>
          </a:lstStyle>
          <a:p>
            <a:endParaRPr lang="en-US" dirty="0"/>
          </a:p>
        </p:txBody>
      </p:sp>
      <p:sp>
        <p:nvSpPr>
          <p:cNvPr id="6" name="عنصر نائب لرقم الشريحة 5"/>
          <p:cNvSpPr>
            <a:spLocks noGrp="1"/>
          </p:cNvSpPr>
          <p:nvPr>
            <p:ph type="sldNum" sz="quarter" idx="12"/>
          </p:nvPr>
        </p:nvSpPr>
        <p:spPr/>
        <p:txBody>
          <a:bodyPr/>
          <a:lstStyle>
            <a:extLst/>
          </a:lstStyle>
          <a:p>
            <a:fld id="{B9AE490A-1AB0-4353-892E-7E3E6EE3457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5" name="عنصر نائب للتذييل 4"/>
          <p:cNvSpPr>
            <a:spLocks noGrp="1"/>
          </p:cNvSpPr>
          <p:nvPr>
            <p:ph type="ftr" sz="quarter" idx="11"/>
          </p:nvPr>
        </p:nvSpPr>
        <p:spPr/>
        <p:txBody>
          <a:bodyPr/>
          <a:lstStyle>
            <a:extLst/>
          </a:lstStyle>
          <a:p>
            <a:endParaRPr lang="en-US" dirty="0"/>
          </a:p>
        </p:txBody>
      </p:sp>
      <p:sp>
        <p:nvSpPr>
          <p:cNvPr id="6" name="عنصر نائب لرقم الشريحة 5"/>
          <p:cNvSpPr>
            <a:spLocks noGrp="1"/>
          </p:cNvSpPr>
          <p:nvPr>
            <p:ph type="sldNum" sz="quarter" idx="12"/>
          </p:nvPr>
        </p:nvSpPr>
        <p:spPr/>
        <p:txBody>
          <a:bodyPr/>
          <a:lstStyle>
            <a:extLst/>
          </a:lstStyle>
          <a:p>
            <a:fld id="{B9AE490A-1AB0-4353-892E-7E3E6EE3457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5" name="عنصر نائب للتذييل 4"/>
          <p:cNvSpPr>
            <a:spLocks noGrp="1"/>
          </p:cNvSpPr>
          <p:nvPr>
            <p:ph type="ftr" sz="quarter" idx="11"/>
          </p:nvPr>
        </p:nvSpPr>
        <p:spPr/>
        <p:txBody>
          <a:bodyPr/>
          <a:lstStyle>
            <a:extLst/>
          </a:lstStyle>
          <a:p>
            <a:endParaRPr lang="en-US" dirty="0"/>
          </a:p>
        </p:txBody>
      </p:sp>
      <p:sp>
        <p:nvSpPr>
          <p:cNvPr id="6" name="عنصر نائب لرقم الشريحة 5"/>
          <p:cNvSpPr>
            <a:spLocks noGrp="1"/>
          </p:cNvSpPr>
          <p:nvPr>
            <p:ph type="sldNum" sz="quarter" idx="12"/>
          </p:nvPr>
        </p:nvSpPr>
        <p:spPr/>
        <p:txBody>
          <a:bodyPr/>
          <a:lstStyle>
            <a:extLst/>
          </a:lstStyle>
          <a:p>
            <a:fld id="{B9AE490A-1AB0-4353-892E-7E3E6EE3457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5" name="عنصر نائب للتذييل 4"/>
          <p:cNvSpPr>
            <a:spLocks noGrp="1"/>
          </p:cNvSpPr>
          <p:nvPr>
            <p:ph type="ftr" sz="quarter" idx="11"/>
          </p:nvPr>
        </p:nvSpPr>
        <p:spPr/>
        <p:txBody>
          <a:bodyPr/>
          <a:lstStyle>
            <a:extLst/>
          </a:lstStyle>
          <a:p>
            <a:endParaRPr lang="en-US" dirty="0"/>
          </a:p>
        </p:txBody>
      </p:sp>
      <p:sp>
        <p:nvSpPr>
          <p:cNvPr id="6" name="عنصر نائب لرقم الشريحة 5"/>
          <p:cNvSpPr>
            <a:spLocks noGrp="1"/>
          </p:cNvSpPr>
          <p:nvPr>
            <p:ph type="sldNum" sz="quarter" idx="12"/>
          </p:nvPr>
        </p:nvSpPr>
        <p:spPr/>
        <p:txBody>
          <a:bodyPr/>
          <a:lstStyle>
            <a:extLst/>
          </a:lstStyle>
          <a:p>
            <a:fld id="{B9AE490A-1AB0-4353-892E-7E3E6EE34575}" type="slidenum">
              <a:rPr lang="en-US" smtClean="0"/>
              <a:pPr/>
              <a:t>‹#›</a:t>
            </a:fld>
            <a:endParaRPr lang="en-US" dirty="0"/>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6" name="عنصر نائب للتذييل 5"/>
          <p:cNvSpPr>
            <a:spLocks noGrp="1"/>
          </p:cNvSpPr>
          <p:nvPr>
            <p:ph type="ftr" sz="quarter" idx="11"/>
          </p:nvPr>
        </p:nvSpPr>
        <p:spPr/>
        <p:txBody>
          <a:bodyPr/>
          <a:lstStyle>
            <a:extLst/>
          </a:lstStyle>
          <a:p>
            <a:endParaRPr lang="en-US" dirty="0"/>
          </a:p>
        </p:txBody>
      </p:sp>
      <p:sp>
        <p:nvSpPr>
          <p:cNvPr id="7" name="عنصر نائب لرقم الشريحة 6"/>
          <p:cNvSpPr>
            <a:spLocks noGrp="1"/>
          </p:cNvSpPr>
          <p:nvPr>
            <p:ph type="sldNum" sz="quarter" idx="12"/>
          </p:nvPr>
        </p:nvSpPr>
        <p:spPr/>
        <p:txBody>
          <a:bodyPr/>
          <a:lstStyle>
            <a:extLst/>
          </a:lstStyle>
          <a:p>
            <a:fld id="{B9AE490A-1AB0-4353-892E-7E3E6EE3457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8" name="عنصر نائب للتذييل 7"/>
          <p:cNvSpPr>
            <a:spLocks noGrp="1"/>
          </p:cNvSpPr>
          <p:nvPr>
            <p:ph type="ftr" sz="quarter" idx="11"/>
          </p:nvPr>
        </p:nvSpPr>
        <p:spPr/>
        <p:txBody>
          <a:bodyPr/>
          <a:lstStyle>
            <a:extLst/>
          </a:lstStyle>
          <a:p>
            <a:endParaRPr lang="en-US" dirty="0"/>
          </a:p>
        </p:txBody>
      </p:sp>
      <p:sp>
        <p:nvSpPr>
          <p:cNvPr id="9" name="عنصر نائب لرقم الشريحة 8"/>
          <p:cNvSpPr>
            <a:spLocks noGrp="1"/>
          </p:cNvSpPr>
          <p:nvPr>
            <p:ph type="sldNum" sz="quarter" idx="12"/>
          </p:nvPr>
        </p:nvSpPr>
        <p:spPr/>
        <p:txBody>
          <a:bodyPr/>
          <a:lstStyle>
            <a:extLst/>
          </a:lstStyle>
          <a:p>
            <a:fld id="{B9AE490A-1AB0-4353-892E-7E3E6EE3457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4" name="عنصر نائب للتذييل 3"/>
          <p:cNvSpPr>
            <a:spLocks noGrp="1"/>
          </p:cNvSpPr>
          <p:nvPr>
            <p:ph type="ftr" sz="quarter" idx="11"/>
          </p:nvPr>
        </p:nvSpPr>
        <p:spPr/>
        <p:txBody>
          <a:bodyPr/>
          <a:lstStyle>
            <a:extLst/>
          </a:lstStyle>
          <a:p>
            <a:endParaRPr lang="en-US" dirty="0"/>
          </a:p>
        </p:txBody>
      </p:sp>
      <p:sp>
        <p:nvSpPr>
          <p:cNvPr id="5" name="عنصر نائب لرقم الشريحة 4"/>
          <p:cNvSpPr>
            <a:spLocks noGrp="1"/>
          </p:cNvSpPr>
          <p:nvPr>
            <p:ph type="sldNum" sz="quarter" idx="12"/>
          </p:nvPr>
        </p:nvSpPr>
        <p:spPr/>
        <p:txBody>
          <a:bodyPr/>
          <a:lstStyle>
            <a:extLst/>
          </a:lstStyle>
          <a:p>
            <a:fld id="{B9AE490A-1AB0-4353-892E-7E3E6EE3457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عنصر نائب للتاريخ 1"/>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3" name="عنصر نائب للتذييل 2"/>
          <p:cNvSpPr>
            <a:spLocks noGrp="1"/>
          </p:cNvSpPr>
          <p:nvPr>
            <p:ph type="ftr" sz="quarter" idx="11"/>
          </p:nvPr>
        </p:nvSpPr>
        <p:spPr/>
        <p:txBody>
          <a:bodyPr/>
          <a:lstStyle>
            <a:extLst/>
          </a:lstStyle>
          <a:p>
            <a:endParaRPr lang="en-US" dirty="0"/>
          </a:p>
        </p:txBody>
      </p:sp>
      <p:sp>
        <p:nvSpPr>
          <p:cNvPr id="4" name="عنصر نائب لرقم الشريحة 3"/>
          <p:cNvSpPr>
            <a:spLocks noGrp="1"/>
          </p:cNvSpPr>
          <p:nvPr>
            <p:ph type="sldNum" sz="quarter" idx="12"/>
          </p:nvPr>
        </p:nvSpPr>
        <p:spPr/>
        <p:txBody>
          <a:bodyPr/>
          <a:lstStyle>
            <a:extLst/>
          </a:lstStyle>
          <a:p>
            <a:fld id="{B9AE490A-1AB0-4353-892E-7E3E6EE34575}" type="slidenum">
              <a:rPr lang="en-US" smtClean="0"/>
              <a:pPr/>
              <a:t>‹#›</a:t>
            </a:fld>
            <a:endParaRPr lang="en-US" dirty="0"/>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6" name="عنصر نائب للتذييل 5"/>
          <p:cNvSpPr>
            <a:spLocks noGrp="1"/>
          </p:cNvSpPr>
          <p:nvPr>
            <p:ph type="ftr" sz="quarter" idx="11"/>
          </p:nvPr>
        </p:nvSpPr>
        <p:spPr/>
        <p:txBody>
          <a:bodyPr/>
          <a:lstStyle>
            <a:extLst/>
          </a:lstStyle>
          <a:p>
            <a:endParaRPr lang="en-US" dirty="0"/>
          </a:p>
        </p:txBody>
      </p:sp>
      <p:sp>
        <p:nvSpPr>
          <p:cNvPr id="7" name="عنصر نائب لرقم الشريحة 6"/>
          <p:cNvSpPr>
            <a:spLocks noGrp="1"/>
          </p:cNvSpPr>
          <p:nvPr>
            <p:ph type="sldNum" sz="quarter" idx="12"/>
          </p:nvPr>
        </p:nvSpPr>
        <p:spPr/>
        <p:txBody>
          <a:bodyPr/>
          <a:lstStyle>
            <a:extLst/>
          </a:lstStyle>
          <a:p>
            <a:fld id="{B9AE490A-1AB0-4353-892E-7E3E6EE3457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EEDC1BC6-D73E-4D79-A5CC-1D08373330C9}" type="datetimeFigureOut">
              <a:rPr lang="en-US" smtClean="0"/>
              <a:pPr/>
              <a:t>8/7/2015</a:t>
            </a:fld>
            <a:endParaRPr lang="en-US" dirty="0"/>
          </a:p>
        </p:txBody>
      </p:sp>
      <p:sp>
        <p:nvSpPr>
          <p:cNvPr id="6" name="عنصر نائب للتذييل 5"/>
          <p:cNvSpPr>
            <a:spLocks noGrp="1"/>
          </p:cNvSpPr>
          <p:nvPr>
            <p:ph type="ftr" sz="quarter" idx="11"/>
          </p:nvPr>
        </p:nvSpPr>
        <p:spPr/>
        <p:txBody>
          <a:bodyPr/>
          <a:lstStyle>
            <a:extLst/>
          </a:lstStyle>
          <a:p>
            <a:endParaRPr lang="en-US" dirty="0"/>
          </a:p>
        </p:txBody>
      </p:sp>
      <p:sp>
        <p:nvSpPr>
          <p:cNvPr id="7" name="عنصر نائب لرقم الشريحة 6"/>
          <p:cNvSpPr>
            <a:spLocks noGrp="1"/>
          </p:cNvSpPr>
          <p:nvPr>
            <p:ph type="sldNum" sz="quarter" idx="12"/>
          </p:nvPr>
        </p:nvSpPr>
        <p:spPr/>
        <p:txBody>
          <a:bodyPr/>
          <a:lstStyle>
            <a:extLst/>
          </a:lstStyle>
          <a:p>
            <a:fld id="{B9AE490A-1AB0-4353-892E-7E3E6EE34575}" type="slidenum">
              <a:rPr lang="en-US" smtClean="0"/>
              <a:pPr/>
              <a:t>‹#›</a:t>
            </a:fld>
            <a:endParaRPr lang="en-US" dirty="0"/>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dirty="0"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EDC1BC6-D73E-4D79-A5CC-1D08373330C9}" type="datetimeFigureOut">
              <a:rPr lang="en-US" smtClean="0"/>
              <a:pPr/>
              <a:t>8/7/2015</a:t>
            </a:fld>
            <a:endParaRPr lang="en-US" dirty="0"/>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9AE490A-1AB0-4353-892E-7E3E6EE34575}" type="slidenum">
              <a:rPr lang="en-US" smtClean="0"/>
              <a:pPr/>
              <a:t>‹#›</a:t>
            </a:fld>
            <a:endParaRPr lang="en-US" dirty="0"/>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Structural_load" TargetMode="External"/><Relationship Id="rId2" Type="http://schemas.openxmlformats.org/officeDocument/2006/relationships/hyperlink" Target="http://en.wikipedia.org/wiki/Soil" TargetMode="Externa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52600" y="381000"/>
            <a:ext cx="5943600" cy="1704975"/>
          </a:xfrm>
          <a:prstGeom prst="rect">
            <a:avLst/>
          </a:prstGeom>
          <a:noFill/>
        </p:spPr>
      </p:pic>
      <p:sp>
        <p:nvSpPr>
          <p:cNvPr id="24580" name="Rectangle 25"/>
          <p:cNvSpPr>
            <a:spLocks noChangeArrowheads="1"/>
          </p:cNvSpPr>
          <p:nvPr/>
        </p:nvSpPr>
        <p:spPr bwMode="auto">
          <a:xfrm>
            <a:off x="1828800" y="2209800"/>
            <a:ext cx="6448425" cy="3352800"/>
          </a:xfrm>
          <a:prstGeom prst="rect">
            <a:avLst/>
          </a:prstGeom>
          <a:solidFill>
            <a:schemeClr val="bg1"/>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lvl="0" algn="ctr" fontAlgn="base">
              <a:spcBef>
                <a:spcPct val="0"/>
              </a:spcBef>
              <a:spcAft>
                <a:spcPct val="0"/>
              </a:spcAf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Design of Rockery Retaining Walls</a:t>
            </a:r>
          </a:p>
          <a:p>
            <a:pPr lvl="0" algn="ctr" fontAlgn="base">
              <a:spcBef>
                <a:spcPct val="0"/>
              </a:spcBef>
              <a:spcAft>
                <a:spcPct val="0"/>
              </a:spcAft>
            </a:pPr>
            <a:endPar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algn="ctr" fontAlgn="base">
              <a:spcBef>
                <a:spcPct val="0"/>
              </a:spcBef>
              <a:spcAft>
                <a:spcPct val="0"/>
              </a:spcAft>
            </a:pP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lvl="0" algn="ctr" eaLnBrk="0" fontAlgn="base" hangingPunct="0">
              <a:spcBef>
                <a:spcPct val="0"/>
              </a:spcBef>
              <a:spcAft>
                <a:spcPct val="0"/>
              </a:spcAf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Prepared by: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algn="ctr" eaLnBrk="0" fontAlgn="base" hangingPunct="0">
              <a:spcBef>
                <a:spcPct val="0"/>
              </a:spcBef>
              <a:spcAft>
                <a:spcPct val="0"/>
              </a:spcAf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Hazar kharoof</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algn="ctr" eaLnBrk="0" fontAlgn="base" hangingPunct="0">
              <a:spcBef>
                <a:spcPct val="0"/>
              </a:spcBef>
              <a:spcAft>
                <a:spcPct val="0"/>
              </a:spcAf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Jihad jaradat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algn="ctr" eaLnBrk="0" fontAlgn="base" hangingPunct="0">
              <a:spcBef>
                <a:spcPct val="0"/>
              </a:spcBef>
              <a:spcAft>
                <a:spcPct val="0"/>
              </a:spcAf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Tamara daik</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algn="ctr" eaLnBrk="0" fontAlgn="base" hangingPunct="0">
              <a:spcBef>
                <a:spcPct val="0"/>
              </a:spcBef>
              <a:spcAft>
                <a:spcPct val="0"/>
              </a:spcAf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Bissan jamal salah</a:t>
            </a:r>
          </a:p>
          <a:p>
            <a:pPr lvl="0" algn="ctr" eaLnBrk="0" fontAlgn="base" hangingPunct="0">
              <a:spcBef>
                <a:spcPct val="0"/>
              </a:spcBef>
              <a:spcAft>
                <a:spcPct val="0"/>
              </a:spcAft>
            </a:pP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lvl="0" algn="ctr" eaLnBrk="0" fontAlgn="base" hangingPunct="0">
              <a:spcBef>
                <a:spcPct val="0"/>
              </a:spcBef>
              <a:spcAft>
                <a:spcPct val="0"/>
              </a:spcAf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Supervisor:</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lvl="0" algn="ctr" eaLnBrk="0" fontAlgn="base" hangingPunct="0">
              <a:spcBef>
                <a:spcPct val="0"/>
              </a:spcBef>
              <a:spcAft>
                <a:spcPct val="0"/>
              </a:spcAf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Dr. Isam Jardaneh</a:t>
            </a:r>
          </a:p>
          <a:p>
            <a:pPr lvl="0" algn="ctr" eaLnBrk="0" fontAlgn="base" hangingPunct="0">
              <a:spcBef>
                <a:spcPct val="0"/>
              </a:spcBef>
              <a:spcAft>
                <a:spcPct val="0"/>
              </a:spcAf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87" name="Rectangle 24"/>
          <p:cNvSpPr>
            <a:spLocks noChangeArrowheads="1"/>
          </p:cNvSpPr>
          <p:nvPr/>
        </p:nvSpPr>
        <p:spPr bwMode="auto">
          <a:xfrm>
            <a:off x="0" y="457200"/>
            <a:ext cx="90488" cy="10544175"/>
          </a:xfrm>
          <a:prstGeom prst="rect">
            <a:avLst/>
          </a:prstGeom>
          <a:solidFill>
            <a:srgbClr val="FFFFFF"/>
          </a:solidFill>
          <a:ln w="9525">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4586" name="Rectangle 23"/>
          <p:cNvSpPr>
            <a:spLocks noChangeArrowheads="1"/>
          </p:cNvSpPr>
          <p:nvPr/>
        </p:nvSpPr>
        <p:spPr bwMode="auto">
          <a:xfrm>
            <a:off x="0" y="742950"/>
            <a:ext cx="90488" cy="10544175"/>
          </a:xfrm>
          <a:prstGeom prst="rect">
            <a:avLst/>
          </a:prstGeom>
          <a:solidFill>
            <a:srgbClr val="FFFFFF"/>
          </a:solidFill>
          <a:ln w="9525">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4585" name="Rectangle 22"/>
          <p:cNvSpPr>
            <a:spLocks noChangeArrowheads="1"/>
          </p:cNvSpPr>
          <p:nvPr/>
        </p:nvSpPr>
        <p:spPr bwMode="auto">
          <a:xfrm>
            <a:off x="0" y="742950"/>
            <a:ext cx="90488" cy="10544175"/>
          </a:xfrm>
          <a:prstGeom prst="rect">
            <a:avLst/>
          </a:prstGeom>
          <a:solidFill>
            <a:srgbClr val="FFFFFF"/>
          </a:solidFill>
          <a:ln w="9525">
            <a:solidFill>
              <a:srgbClr val="5B9BD5"/>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4589" name="Rectangle 13"/>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
            </a:r>
            <a:br>
              <a:rPr kumimoji="0" lang="en-US" sz="1800" b="0" i="0" u="none" strike="noStrike" cap="none" normalizeH="0" baseline="0" dirty="0" smtClean="0">
                <a:ln>
                  <a:noFill/>
                </a:ln>
                <a:solidFill>
                  <a:schemeClr val="tx1"/>
                </a:solidFill>
                <a:effectLst/>
                <a:latin typeface="Arial" pitchFamily="34"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2835452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838200"/>
            <a:ext cx="7498080" cy="1143000"/>
          </a:xfrm>
        </p:spPr>
        <p:txBody>
          <a:bodyPr>
            <a:normAutofit fontScale="90000"/>
          </a:bodyPr>
          <a:lstStyle/>
          <a:p>
            <a:r>
              <a:rPr lang="en-US" sz="2700" dirty="0">
                <a:effectLst/>
              </a:rPr>
              <a:t>The coulomb method, which accounts for frictional interaction between the retained soil and the retaining structure, is the recommended method for determination of KA. Here the equation:</a:t>
            </a:r>
          </a:p>
        </p:txBody>
      </p:sp>
      <p:pic>
        <p:nvPicPr>
          <p:cNvPr id="4"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828800" y="3505200"/>
            <a:ext cx="5686004" cy="1295400"/>
          </a:xfrm>
          <a:prstGeom prst="rect">
            <a:avLst/>
          </a:prstGeom>
          <a:noFill/>
        </p:spPr>
      </p:pic>
    </p:spTree>
    <p:extLst>
      <p:ext uri="{BB962C8B-B14F-4D97-AF65-F5344CB8AC3E}">
        <p14:creationId xmlns:p14="http://schemas.microsoft.com/office/powerpoint/2010/main" xmlns="" val="4821956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40"/>
          <p:cNvSpPr/>
          <p:nvPr/>
        </p:nvSpPr>
        <p:spPr>
          <a:xfrm>
            <a:off x="1143000" y="457200"/>
            <a:ext cx="551754" cy="646331"/>
          </a:xfrm>
          <a:prstGeom prst="rect">
            <a:avLst/>
          </a:prstGeom>
        </p:spPr>
        <p:txBody>
          <a:bodyPr wrap="none">
            <a:spAutoFit/>
          </a:bodyPr>
          <a:lstStyle/>
          <a:p>
            <a:pPr>
              <a:buFont typeface="Wingdings" pitchFamily="2" charset="2"/>
              <a:buChar char="Ø"/>
            </a:pPr>
            <a:endParaRPr lang="en-US" sz="3600" b="1" dirty="0" smtClean="0">
              <a:solidFill>
                <a:srgbClr val="FF0000"/>
              </a:solidFill>
            </a:endParaRPr>
          </a:p>
        </p:txBody>
      </p:sp>
      <p:sp>
        <p:nvSpPr>
          <p:cNvPr id="4" name="Title 3"/>
          <p:cNvSpPr>
            <a:spLocks noGrp="1"/>
          </p:cNvSpPr>
          <p:nvPr>
            <p:ph type="title"/>
          </p:nvPr>
        </p:nvSpPr>
        <p:spPr/>
        <p:txBody>
          <a:bodyPr>
            <a:normAutofit fontScale="90000"/>
          </a:bodyPr>
          <a:lstStyle/>
          <a:p>
            <a:r>
              <a:rPr lang="en-US" sz="4400" b="1" dirty="0" smtClean="0">
                <a:solidFill>
                  <a:srgbClr val="FF0000"/>
                </a:solidFill>
              </a:rPr>
              <a:t>Sliding</a:t>
            </a:r>
            <a:r>
              <a:rPr lang="en-US" sz="4400" b="1" dirty="0">
                <a:solidFill>
                  <a:srgbClr val="FF0000"/>
                </a:solidFill>
              </a:rPr>
              <a:t/>
            </a:r>
            <a:br>
              <a:rPr lang="en-US" sz="4400" b="1" dirty="0">
                <a:solidFill>
                  <a:srgbClr val="FF0000"/>
                </a:solidFill>
              </a:rPr>
            </a:br>
            <a:endParaRPr lang="en-US" dirty="0"/>
          </a:p>
        </p:txBody>
      </p:sp>
      <mc:AlternateContent xmlns:mc="http://schemas.openxmlformats.org/markup-compatibility/2006">
        <mc:Choice xmlns:a14="http://schemas.microsoft.com/office/drawing/2010/main" xmlns="" Requires="a14">
          <p:sp>
            <p:nvSpPr>
              <p:cNvPr id="5" name="Content Placeholder 4"/>
              <p:cNvSpPr>
                <a:spLocks noGrp="1"/>
              </p:cNvSpPr>
              <p:nvPr>
                <p:ph idx="1"/>
              </p:nvPr>
            </p:nvSpPr>
            <p:spPr/>
            <p:txBody>
              <a:bodyPr/>
              <a:lstStyle/>
              <a:p>
                <a:r>
                  <a:rPr lang="en-US" sz="2800" dirty="0" smtClean="0"/>
                  <a:t>When Ka was found, </a:t>
                </a:r>
                <a:r>
                  <a:rPr lang="en-US" sz="2800" dirty="0"/>
                  <a:t>the horizontal forces acting on the back of the rockery due to both the retained soil (FAH) and any surcharge loads (FS) can be determined</a:t>
                </a:r>
                <a:r>
                  <a:rPr lang="en-US" sz="2800" dirty="0" smtClean="0"/>
                  <a:t>. </a:t>
                </a:r>
              </a:p>
              <a:p>
                <a:endParaRPr lang="en-US" sz="2800" dirty="0" smtClean="0"/>
              </a:p>
              <a:p>
                <a:r>
                  <a:rPr lang="en-US" sz="2800" dirty="0" smtClean="0"/>
                  <a:t>F due to surcharge =Ka qs</a:t>
                </a:r>
              </a:p>
              <a:p>
                <a:endParaRPr lang="en-US" sz="2800" dirty="0" smtClean="0"/>
              </a:p>
              <a:p>
                <a:r>
                  <a:rPr lang="en-US" sz="2800" dirty="0" smtClean="0"/>
                  <a:t> F Horizontal due to lateral earth pressure =</a:t>
                </a:r>
                <a14:m>
                  <m:oMath xmlns:m="http://schemas.openxmlformats.org/officeDocument/2006/math">
                    <m:f>
                      <m:fPr>
                        <m:ctrlPr>
                          <a:rPr lang="en-US" sz="2800" b="0" i="1" smtClean="0">
                            <a:latin typeface="Cambria Math" panose="02040503050406030204" pitchFamily="18" charset="0"/>
                          </a:rPr>
                        </m:ctrlPr>
                      </m:fPr>
                      <m:num>
                        <m:r>
                          <a:rPr lang="en-US" sz="2800" i="1">
                            <a:latin typeface="Cambria Math" panose="02040503050406030204" pitchFamily="18" charset="0"/>
                          </a:rPr>
                          <m:t>1</m:t>
                        </m:r>
                      </m:num>
                      <m:den>
                        <m:r>
                          <a:rPr lang="en-US" sz="2800" b="0" i="1" smtClean="0">
                            <a:latin typeface="Cambria Math" panose="02040503050406030204" pitchFamily="18" charset="0"/>
                          </a:rPr>
                          <m:t>2</m:t>
                        </m:r>
                      </m:den>
                    </m:f>
                    <m:r>
                      <m:rPr>
                        <m:sty m:val="p"/>
                      </m:rPr>
                      <a:rPr lang="el-GR" sz="2800" b="0" i="1" smtClean="0">
                        <a:latin typeface="Cambria Math" panose="02040503050406030204" pitchFamily="18" charset="0"/>
                      </a:rPr>
                      <m:t>γ</m:t>
                    </m:r>
                    <m:r>
                      <m:rPr>
                        <m:sty m:val="p"/>
                      </m:rPr>
                      <a:rPr lang="en-US" sz="2800" b="0" i="0" smtClean="0">
                        <a:latin typeface="Cambria Math" panose="02040503050406030204" pitchFamily="18" charset="0"/>
                      </a:rPr>
                      <m:t>s</m:t>
                    </m:r>
                    <m:r>
                      <a:rPr lang="en-US" sz="2800" b="0" i="0" smtClean="0">
                        <a:latin typeface="Cambria Math" panose="02040503050406030204" pitchFamily="18" charset="0"/>
                      </a:rPr>
                      <m:t> </m:t>
                    </m:r>
                    <m:r>
                      <m:rPr>
                        <m:sty m:val="p"/>
                      </m:rPr>
                      <a:rPr lang="en-US" sz="2800" b="0" i="0" smtClean="0">
                        <a:latin typeface="Cambria Math" panose="02040503050406030204" pitchFamily="18" charset="0"/>
                      </a:rPr>
                      <m:t>Ka</m:t>
                    </m:r>
                    <m:r>
                      <a:rPr lang="en-US" sz="2800" b="0" i="0" smtClean="0">
                        <a:latin typeface="Cambria Math" panose="02040503050406030204" pitchFamily="18" charset="0"/>
                      </a:rPr>
                      <m:t> </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𝐻</m:t>
                        </m:r>
                      </m:e>
                      <m:sup>
                        <m:r>
                          <a:rPr lang="en-US" sz="2800" b="0" i="1" smtClean="0">
                            <a:latin typeface="Cambria Math" panose="02040503050406030204" pitchFamily="18" charset="0"/>
                          </a:rPr>
                          <m:t>2</m:t>
                        </m:r>
                      </m:sup>
                    </m:sSup>
                    <m:r>
                      <m:rPr>
                        <m:sty m:val="p"/>
                      </m:rPr>
                      <a:rPr lang="en-US" sz="2800" b="0" i="0" smtClean="0">
                        <a:latin typeface="Cambria Math" panose="02040503050406030204" pitchFamily="18" charset="0"/>
                      </a:rPr>
                      <m:t>cos</m:t>
                    </m:r>
                    <m:r>
                      <a:rPr lang="en-US" sz="2800" b="0" i="1" smtClean="0">
                        <a:latin typeface="Cambria Math" panose="02040503050406030204" pitchFamily="18" charset="0"/>
                      </a:rPr>
                      <m:t>⁡(</m:t>
                    </m:r>
                    <m:r>
                      <m:rPr>
                        <m:sty m:val="p"/>
                      </m:rPr>
                      <a:rPr lang="el-GR" sz="2800" b="0" i="1" smtClean="0">
                        <a:latin typeface="Cambria Math" panose="02040503050406030204" pitchFamily="18" charset="0"/>
                      </a:rPr>
                      <m:t>δ</m:t>
                    </m:r>
                    <m:r>
                      <a:rPr lang="en-US" sz="2800" b="0" i="1" smtClean="0">
                        <a:latin typeface="Cambria Math" panose="02040503050406030204" pitchFamily="18" charset="0"/>
                      </a:rPr>
                      <m:t>−</m:t>
                    </m:r>
                    <m:r>
                      <m:rPr>
                        <m:sty m:val="p"/>
                      </m:rPr>
                      <a:rPr lang="el-GR" sz="2800" b="0" i="1" smtClean="0">
                        <a:latin typeface="Cambria Math" panose="02040503050406030204" pitchFamily="18" charset="0"/>
                      </a:rPr>
                      <m:t>Ψ</m:t>
                    </m:r>
                    <m:r>
                      <a:rPr lang="en-US" sz="2800" b="0" i="1" smtClean="0">
                        <a:latin typeface="Cambria Math" panose="02040503050406030204" pitchFamily="18" charset="0"/>
                      </a:rPr>
                      <m:t>)</m:t>
                    </m:r>
                  </m:oMath>
                </a14:m>
                <a:endParaRPr lang="en-US" sz="2800" dirty="0" smtClean="0"/>
              </a:p>
              <a:p>
                <a:endParaRPr lang="en-US" dirty="0"/>
              </a:p>
            </p:txBody>
          </p:sp>
        </mc:Choice>
        <mc:Fallback>
          <p:sp>
            <p:nvSpPr>
              <p:cNvPr id="5" name="Content Placeholder 4"/>
              <p:cNvSpPr>
                <a:spLocks noGrp="1" noRot="1" noChangeAspect="1" noMove="1" noResize="1" noEditPoints="1" noAdjustHandles="1" noChangeArrowheads="1" noChangeShapeType="1" noTextEdit="1"/>
              </p:cNvSpPr>
              <p:nvPr>
                <p:ph idx="1"/>
              </p:nvPr>
            </p:nvSpPr>
            <p:spPr>
              <a:blipFill rotWithShape="0">
                <a:blip r:embed="rId2"/>
                <a:stretch>
                  <a:fillRect t="-1398" r="-1382"/>
                </a:stretch>
              </a:blipFill>
            </p:spPr>
            <p:txBody>
              <a:bodyPr/>
              <a:lstStyle/>
              <a:p>
                <a:r>
                  <a:rPr lang="en-US">
                    <a:noFill/>
                  </a:rPr>
                  <a:t> </a:t>
                </a:r>
              </a:p>
            </p:txBody>
          </p:sp>
        </mc:Fallback>
      </mc:AlternateContent>
    </p:spTree>
    <p:extLst>
      <p:ext uri="{BB962C8B-B14F-4D97-AF65-F5344CB8AC3E}">
        <p14:creationId xmlns:p14="http://schemas.microsoft.com/office/powerpoint/2010/main" xmlns="" val="3308265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a:solidFill>
                  <a:srgbClr val="FF0000"/>
                </a:solidFill>
              </a:rPr>
              <a:t>Sliding resistance:</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a:t>Rockeries generally resist sliding primarily through friction along the bottom of the base rock, which is a function of the normal force acting on the base of the rockery and the coefficient of sliding between the base rock and foundation </a:t>
            </a:r>
            <a:r>
              <a:rPr lang="en-US" dirty="0" smtClean="0"/>
              <a:t>soil. The </a:t>
            </a:r>
            <a:r>
              <a:rPr lang="en-US" dirty="0"/>
              <a:t>normal force consists of the vertical component of the Coulomb active earth pressure (F</a:t>
            </a:r>
            <a:r>
              <a:rPr lang="en-US" baseline="-25000" dirty="0"/>
              <a:t>A,V</a:t>
            </a:r>
            <a:r>
              <a:rPr lang="en-US" dirty="0"/>
              <a:t>) acting downward) and the weight of the rockery.</a:t>
            </a:r>
          </a:p>
          <a:p>
            <a:pPr marL="82296" indent="0">
              <a:buNone/>
            </a:pPr>
            <a:endParaRPr lang="en-US" dirty="0"/>
          </a:p>
          <a:p>
            <a:r>
              <a:rPr lang="en-US" dirty="0"/>
              <a:t>The weight of the rockery can be estimated by assuming certain minimum dimensions for the rockery</a:t>
            </a:r>
          </a:p>
        </p:txBody>
      </p:sp>
    </p:spTree>
    <p:extLst>
      <p:ext uri="{BB962C8B-B14F-4D97-AF65-F5344CB8AC3E}">
        <p14:creationId xmlns:p14="http://schemas.microsoft.com/office/powerpoint/2010/main" xmlns="" val="37653260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1435608" y="762000"/>
                <a:ext cx="7498080" cy="5486400"/>
              </a:xfrm>
            </p:spPr>
            <p:txBody>
              <a:bodyPr/>
              <a:lstStyle/>
              <a:p>
                <a:r>
                  <a:rPr lang="en-US" dirty="0" smtClean="0"/>
                  <a:t>the </a:t>
                </a:r>
                <a:r>
                  <a:rPr lang="en-US" dirty="0"/>
                  <a:t>roughness of the base rock, μ </a:t>
                </a:r>
                <a:r>
                  <a:rPr lang="en-US" dirty="0" smtClean="0"/>
                  <a:t>should </a:t>
                </a:r>
                <a:r>
                  <a:rPr lang="en-US" dirty="0"/>
                  <a:t>be determined by the project Geotechnical Engineer for each </a:t>
                </a:r>
                <a:r>
                  <a:rPr lang="en-US" dirty="0" smtClean="0"/>
                  <a:t>subgrade material, we get the equation of forces resisting sliding:</a:t>
                </a:r>
              </a:p>
              <a:p>
                <a:endParaRPr lang="en-US" b="0" i="1" dirty="0" smtClean="0">
                  <a:latin typeface="Cambria Math" panose="02040503050406030204" pitchFamily="18" charset="0"/>
                </a:endParaRPr>
              </a:p>
              <a:p>
                <a14:m>
                  <m:oMath xmlns:m="http://schemas.openxmlformats.org/officeDocument/2006/math">
                    <m:r>
                      <a:rPr lang="en-US" b="0" i="1" smtClean="0">
                        <a:latin typeface="Cambria Math" panose="02040503050406030204" pitchFamily="18" charset="0"/>
                      </a:rPr>
                      <m:t>𝐹</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𝜇</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𝑊</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𝐹𝐴𝑉</m:t>
                        </m:r>
                      </m:e>
                    </m:d>
                  </m:oMath>
                </a14:m>
                <a:endParaRPr lang="en-US" b="0" dirty="0" smtClean="0">
                  <a:ea typeface="Cambria Math" panose="02040503050406030204" pitchFamily="18" charset="0"/>
                </a:endParaRPr>
              </a:p>
              <a:p>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nary>
                      <m:naryPr>
                        <m:chr m:val="∑"/>
                        <m:subHide m:val="on"/>
                        <m:supHide m:val="on"/>
                        <m:ctrlPr>
                          <a:rPr lang="en-US" b="0" i="1" smtClean="0">
                            <a:latin typeface="Cambria Math" panose="02040503050406030204" pitchFamily="18" charset="0"/>
                            <a:ea typeface="Cambria Math" panose="02040503050406030204" pitchFamily="18" charset="0"/>
                          </a:rPr>
                        </m:ctrlPr>
                      </m:naryPr>
                      <m:sub/>
                      <m:sup/>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𝑊</m:t>
                            </m:r>
                          </m:e>
                          <m:sub>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2</m:t>
                            </m:r>
                          </m:den>
                        </m:f>
                        <m:sSub>
                          <m:sSubPr>
                            <m:ctrlPr>
                              <a:rPr lang="en-US" b="0"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𝛾</m:t>
                            </m:r>
                          </m:e>
                          <m:sub>
                            <m:r>
                              <a:rPr lang="en-US" b="0" i="1" smtClean="0">
                                <a:latin typeface="Cambria Math" panose="02040503050406030204" pitchFamily="18" charset="0"/>
                                <a:ea typeface="Cambria Math" panose="02040503050406030204" pitchFamily="18" charset="0"/>
                              </a:rPr>
                              <m:t>𝑠</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𝐾</m:t>
                            </m:r>
                          </m:e>
                          <m:sub>
                            <m:r>
                              <a:rPr lang="en-US" b="0" i="1" smtClean="0">
                                <a:latin typeface="Cambria Math" panose="02040503050406030204" pitchFamily="18" charset="0"/>
                                <a:ea typeface="Cambria Math" panose="02040503050406030204" pitchFamily="18" charset="0"/>
                              </a:rPr>
                              <m:t>𝐴</m:t>
                            </m:r>
                          </m:sub>
                        </m:sSub>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𝐻</m:t>
                            </m:r>
                          </m:e>
                          <m:sup>
                            <m:r>
                              <a:rPr lang="en-US" b="0" i="1" smtClean="0">
                                <a:latin typeface="Cambria Math" panose="02040503050406030204" pitchFamily="18" charset="0"/>
                                <a:ea typeface="Cambria Math" panose="02040503050406030204" pitchFamily="18" charset="0"/>
                              </a:rPr>
                              <m:t>2</m:t>
                            </m:r>
                          </m:sup>
                        </m:sSup>
                        <m:r>
                          <m:rPr>
                            <m:sty m:val="p"/>
                          </m:rPr>
                          <a:rPr lang="en-US" b="0" i="0" smtClean="0">
                            <a:latin typeface="Cambria Math" panose="02040503050406030204" pitchFamily="18" charset="0"/>
                            <a:ea typeface="Cambria Math" panose="02040503050406030204" pitchFamily="18" charset="0"/>
                          </a:rPr>
                          <m:t>sin</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Ψ</m:t>
                        </m:r>
                        <m:r>
                          <a:rPr lang="en-US" b="0" i="1" smtClean="0">
                            <a:latin typeface="Cambria Math" panose="02040503050406030204" pitchFamily="18" charset="0"/>
                            <a:ea typeface="Cambria Math" panose="02040503050406030204" pitchFamily="18" charset="0"/>
                          </a:rPr>
                          <m:t>)</m:t>
                        </m:r>
                      </m:e>
                    </m:nary>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435608" y="762000"/>
                <a:ext cx="7498080" cy="5486400"/>
              </a:xfrm>
              <a:blipFill rotWithShape="0">
                <a:blip r:embed="rId2"/>
                <a:stretch>
                  <a:fillRect t="-1556" r="-732"/>
                </a:stretch>
              </a:blipFill>
            </p:spPr>
            <p:txBody>
              <a:bodyPr/>
              <a:lstStyle/>
              <a:p>
                <a:r>
                  <a:rPr lang="en-US">
                    <a:noFill/>
                  </a:rPr>
                  <a:t> </a:t>
                </a:r>
              </a:p>
            </p:txBody>
          </p:sp>
        </mc:Fallback>
      </mc:AlternateContent>
    </p:spTree>
    <p:extLst>
      <p:ext uri="{BB962C8B-B14F-4D97-AF65-F5344CB8AC3E}">
        <p14:creationId xmlns:p14="http://schemas.microsoft.com/office/powerpoint/2010/main" xmlns="" val="2973005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 off safety for sliding:</a:t>
            </a:r>
            <a:endParaRPr lang="en-US"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lstStyle/>
              <a:p>
                <a:r>
                  <a:rPr lang="en-US" dirty="0" smtClean="0"/>
                  <a:t>FSsl = </a:t>
                </a:r>
                <a14:m>
                  <m:oMath xmlns:m="http://schemas.openxmlformats.org/officeDocument/2006/math">
                    <m:f>
                      <m:fPr>
                        <m:ctrlPr>
                          <a:rPr lang="en-US" b="0" i="1" smtClean="0">
                            <a:latin typeface="Cambria Math" panose="02040503050406030204" pitchFamily="18" charset="0"/>
                            <a:ea typeface="Cambria Math" panose="02040503050406030204" pitchFamily="18" charset="0"/>
                          </a:rPr>
                        </m:ctrlPr>
                      </m:fPr>
                      <m:num>
                        <m:sSub>
                          <m:sSubPr>
                            <m:ctrlPr>
                              <a:rPr lang="en-US" i="1" smtClean="0">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ea typeface="Cambria Math" panose="02040503050406030204" pitchFamily="18" charset="0"/>
                              </a:rPr>
                              <m:t>𝜇</m:t>
                            </m:r>
                          </m:sub>
                        </m:sSub>
                      </m:num>
                      <m:den>
                        <m:sSub>
                          <m:sSubPr>
                            <m:ctrlPr>
                              <a:rPr lang="en-US" b="0"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𝐹</m:t>
                            </m:r>
                          </m:e>
                          <m:sub>
                            <m:r>
                              <a:rPr lang="en-US" i="1">
                                <a:latin typeface="Cambria Math" panose="02040503050406030204" pitchFamily="18" charset="0"/>
                                <a:ea typeface="Cambria Math" panose="02040503050406030204" pitchFamily="18" charset="0"/>
                              </a:rPr>
                              <m:t>𝐻</m:t>
                            </m:r>
                          </m:sub>
                        </m:sSub>
                      </m:den>
                    </m:f>
                  </m:oMath>
                </a14:m>
                <a:endParaRPr lang="en-US" dirty="0" smtClean="0"/>
              </a:p>
              <a:p>
                <a:r>
                  <a:rPr lang="en-US" dirty="0"/>
                  <a:t>A minimum factor of safety of 1.5 should be used to check against sliding</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r="-407"/>
                </a:stretch>
              </a:blipFill>
            </p:spPr>
            <p:txBody>
              <a:bodyPr/>
              <a:lstStyle/>
              <a:p>
                <a:r>
                  <a:rPr lang="en-US">
                    <a:noFill/>
                  </a:rPr>
                  <a:t> </a:t>
                </a:r>
              </a:p>
            </p:txBody>
          </p:sp>
        </mc:Fallback>
      </mc:AlternateContent>
    </p:spTree>
    <p:extLst>
      <p:ext uri="{BB962C8B-B14F-4D97-AF65-F5344CB8AC3E}">
        <p14:creationId xmlns:p14="http://schemas.microsoft.com/office/powerpoint/2010/main" xmlns="" val="3085830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905000" y="457200"/>
            <a:ext cx="3230372" cy="646331"/>
          </a:xfrm>
          <a:prstGeom prst="rect">
            <a:avLst/>
          </a:prstGeom>
        </p:spPr>
        <p:txBody>
          <a:bodyPr wrap="none">
            <a:spAutoFit/>
          </a:bodyPr>
          <a:lstStyle/>
          <a:p>
            <a:pPr>
              <a:buFont typeface="Wingdings" pitchFamily="2" charset="2"/>
              <a:buChar char="Ø"/>
            </a:pPr>
            <a:r>
              <a:rPr lang="en-US" sz="3600" b="1" dirty="0" smtClean="0">
                <a:solidFill>
                  <a:srgbClr val="FF0000"/>
                </a:solidFill>
              </a:rPr>
              <a:t>Overturning</a:t>
            </a:r>
            <a:endParaRPr lang="en-US" sz="3600" dirty="0">
              <a:solidFill>
                <a:srgbClr val="FF0000"/>
              </a:solidFill>
            </a:endParaRPr>
          </a:p>
        </p:txBody>
      </p:sp>
      <p:sp>
        <p:nvSpPr>
          <p:cNvPr id="5" name="مستطيل 4"/>
          <p:cNvSpPr/>
          <p:nvPr/>
        </p:nvSpPr>
        <p:spPr>
          <a:xfrm>
            <a:off x="1143000" y="1066800"/>
            <a:ext cx="8001000" cy="5109091"/>
          </a:xfrm>
          <a:prstGeom prst="rect">
            <a:avLst/>
          </a:prstGeom>
        </p:spPr>
        <p:txBody>
          <a:bodyPr wrap="square">
            <a:spAutoFit/>
          </a:bodyPr>
          <a:lstStyle/>
          <a:p>
            <a:r>
              <a:rPr lang="en-US" sz="2800" dirty="0"/>
              <a:t>the forces acting horizontally behind the rockery will also tend to cause it to tip forward about its toe. These forces include the horizontal component of the lateral earth pressure (FA,H) and the additional horizontal pressure  to a vertical surface surcharge (FS). The overturning moments caused by these forces are counter balanced by resisting moments due to the weight of the rockery (W), the vertical component of the lateral earth pressure (FA,V), The overturning and resisting moments are computed by summing moments about the toe of the </a:t>
            </a:r>
            <a:r>
              <a:rPr lang="en-US" sz="2800" dirty="0" smtClean="0"/>
              <a:t>rockery.</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userr\Desktop\graduation project\centroidal.PNG"/>
          <p:cNvPicPr/>
          <p:nvPr/>
        </p:nvPicPr>
        <p:blipFill>
          <a:blip r:embed="rId2">
            <a:extLst>
              <a:ext uri="{28A0092B-C50C-407E-A947-70E740481C1C}">
                <a14:useLocalDpi xmlns:a14="http://schemas.microsoft.com/office/drawing/2010/main" xmlns="" val="0"/>
              </a:ext>
            </a:extLst>
          </a:blip>
          <a:srcRect/>
          <a:stretch>
            <a:fillRect/>
          </a:stretch>
        </p:blipFill>
        <p:spPr bwMode="auto">
          <a:xfrm>
            <a:off x="1752600" y="838200"/>
            <a:ext cx="6400800" cy="4799330"/>
          </a:xfrm>
          <a:prstGeom prst="rect">
            <a:avLst/>
          </a:prstGeom>
          <a:noFill/>
          <a:ln>
            <a:noFill/>
          </a:ln>
        </p:spPr>
      </p:pic>
    </p:spTree>
    <p:extLst>
      <p:ext uri="{BB962C8B-B14F-4D97-AF65-F5344CB8AC3E}">
        <p14:creationId xmlns:p14="http://schemas.microsoft.com/office/powerpoint/2010/main" xmlns="" val="12923831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Title 1"/>
              <p:cNvSpPr>
                <a:spLocks noGrp="1"/>
              </p:cNvSpPr>
              <p:nvPr>
                <p:ph type="title"/>
              </p:nvPr>
            </p:nvSpPr>
            <p:spPr>
              <a:xfrm>
                <a:off x="1219200" y="1524000"/>
                <a:ext cx="7498080" cy="2773680"/>
              </a:xfrm>
            </p:spPr>
            <p:txBody>
              <a:bodyPr>
                <a:normAutofit fontScale="90000"/>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𝑀</m:t>
                          </m:r>
                        </m:e>
                        <m:sub>
                          <m:r>
                            <a:rPr lang="en-US" sz="2800" b="0" i="1" smtClean="0">
                              <a:latin typeface="Cambria Math" panose="02040503050406030204" pitchFamily="18" charset="0"/>
                            </a:rPr>
                            <m:t>𝑂</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
                            <a:rPr lang="en-US" sz="2800" b="0" i="1" smtClean="0">
                              <a:latin typeface="Cambria Math" panose="02040503050406030204" pitchFamily="18" charset="0"/>
                            </a:rPr>
                            <m:t>2</m:t>
                          </m:r>
                        </m:den>
                      </m:f>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𝛾</m:t>
                          </m:r>
                        </m:e>
                        <m:sub>
                          <m:r>
                            <a:rPr lang="en-US" sz="2800" b="0" i="1" smtClean="0">
                              <a:latin typeface="Cambria Math" panose="02040503050406030204" pitchFamily="18" charset="0"/>
                            </a:rPr>
                            <m:t>𝑠</m:t>
                          </m:r>
                        </m:sub>
                      </m:sSub>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𝐴</m:t>
                          </m:r>
                        </m:sub>
                      </m:sSub>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𝐻</m:t>
                          </m:r>
                        </m:e>
                        <m:sup>
                          <m:r>
                            <a:rPr lang="en-US" sz="2800" b="0" i="1" smtClean="0">
                              <a:latin typeface="Cambria Math" panose="02040503050406030204" pitchFamily="18" charset="0"/>
                            </a:rPr>
                            <m:t>2</m:t>
                          </m:r>
                        </m:sup>
                      </m:sSup>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cos</m:t>
                          </m:r>
                        </m:fName>
                        <m:e>
                          <m:d>
                            <m:dPr>
                              <m:ctrlPr>
                                <a:rPr lang="en-US" sz="2800" b="0" i="1" smtClean="0">
                                  <a:latin typeface="Cambria Math" panose="02040503050406030204" pitchFamily="18" charset="0"/>
                                </a:rPr>
                              </m:ctrlPr>
                            </m:dPr>
                            <m:e>
                              <m:r>
                                <m:rPr>
                                  <m:sty m:val="p"/>
                                </m:rPr>
                                <a:rPr lang="el-GR" sz="2800" b="0" i="1" smtClean="0">
                                  <a:latin typeface="Cambria Math" panose="02040503050406030204" pitchFamily="18" charset="0"/>
                                </a:rPr>
                                <m:t>δ</m:t>
                              </m:r>
                              <m:r>
                                <a:rPr lang="en-US" sz="2800" b="0" i="1" smtClean="0">
                                  <a:latin typeface="Cambria Math" panose="02040503050406030204" pitchFamily="18" charset="0"/>
                                </a:rPr>
                                <m:t>−</m:t>
                              </m:r>
                              <m:r>
                                <m:rPr>
                                  <m:sty m:val="p"/>
                                </m:rPr>
                                <a:rPr lang="el-GR" sz="2800" b="0" i="1" smtClean="0">
                                  <a:latin typeface="Cambria Math" panose="02040503050406030204" pitchFamily="18" charset="0"/>
                                </a:rPr>
                                <m:t>Ψ</m:t>
                              </m:r>
                            </m:e>
                          </m:d>
                        </m:e>
                      </m:func>
                      <m:d>
                        <m:dPr>
                          <m:ctrlPr>
                            <a:rPr lang="en-US" sz="2800" b="0" i="1" smtClean="0">
                              <a:latin typeface="Cambria Math" panose="02040503050406030204" pitchFamily="18" charset="0"/>
                            </a:rPr>
                          </m:ctrlPr>
                        </m:dPr>
                        <m:e>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𝐻</m:t>
                              </m:r>
                            </m:num>
                            <m:den>
                              <m:r>
                                <a:rPr lang="en-US" sz="2800" b="0" i="1" smtClean="0">
                                  <a:latin typeface="Cambria Math" panose="02040503050406030204" pitchFamily="18" charset="0"/>
                                </a:rPr>
                                <m:t>3</m:t>
                              </m:r>
                            </m:den>
                          </m:f>
                        </m:e>
                      </m:d>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𝑞</m:t>
                          </m:r>
                        </m:e>
                        <m:sub>
                          <m:r>
                            <a:rPr lang="en-US" sz="2800" b="0" i="1" smtClean="0">
                              <a:latin typeface="Cambria Math" panose="02040503050406030204" pitchFamily="18" charset="0"/>
                            </a:rPr>
                            <m:t>𝑠</m:t>
                          </m:r>
                        </m:sub>
                      </m:sSub>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𝐴</m:t>
                          </m:r>
                        </m:sub>
                      </m:sSub>
                      <m:f>
                        <m:fPr>
                          <m:ctrlPr>
                            <a:rPr lang="en-US" sz="2800" b="0" i="1" smtClean="0">
                              <a:latin typeface="Cambria Math" panose="02040503050406030204" pitchFamily="18" charset="0"/>
                            </a:rPr>
                          </m:ctrlPr>
                        </m:fPr>
                        <m:num>
                          <m:sSup>
                            <m:sSupPr>
                              <m:ctrlPr>
                                <a:rPr lang="en-US" sz="2800" b="0" i="1" smtClean="0">
                                  <a:latin typeface="Cambria Math" panose="02040503050406030204" pitchFamily="18" charset="0"/>
                                </a:rPr>
                              </m:ctrlPr>
                            </m:sSupPr>
                            <m:e>
                              <m:r>
                                <a:rPr lang="en-US" sz="2800" i="1">
                                  <a:latin typeface="Cambria Math" panose="02040503050406030204" pitchFamily="18" charset="0"/>
                                </a:rPr>
                                <m:t>𝐻</m:t>
                              </m:r>
                            </m:e>
                            <m:sup>
                              <m:r>
                                <a:rPr lang="en-US" sz="2800" b="0" i="1" smtClean="0">
                                  <a:latin typeface="Cambria Math" panose="02040503050406030204" pitchFamily="18" charset="0"/>
                                </a:rPr>
                                <m:t>2</m:t>
                              </m:r>
                            </m:sup>
                          </m:sSup>
                        </m:num>
                        <m:den>
                          <m:r>
                            <a:rPr lang="en-US" sz="2800" b="0" i="1" smtClean="0">
                              <a:latin typeface="Cambria Math" panose="02040503050406030204" pitchFamily="18" charset="0"/>
                            </a:rPr>
                            <m:t>2</m:t>
                          </m:r>
                        </m:den>
                      </m:f>
                    </m:oMath>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𝑀</m:t>
                          </m:r>
                        </m:e>
                        <m:sub>
                          <m:r>
                            <a:rPr lang="en-US" sz="2800" b="0" i="1" smtClean="0">
                              <a:latin typeface="Cambria Math" panose="02040503050406030204" pitchFamily="18" charset="0"/>
                            </a:rPr>
                            <m:t>𝑟</m:t>
                          </m:r>
                        </m:sub>
                      </m:sSub>
                      <m:r>
                        <a:rPr lang="en-US" sz="2800" b="0" i="1" smtClean="0">
                          <a:latin typeface="Cambria Math" panose="02040503050406030204" pitchFamily="18" charset="0"/>
                        </a:rPr>
                        <m:t>=</m:t>
                      </m:r>
                      <m:nary>
                        <m:naryPr>
                          <m:chr m:val="∑"/>
                          <m:supHide m:val="on"/>
                          <m:ctrlPr>
                            <a:rPr lang="en-US" sz="2800" b="0" i="1" smtClean="0">
                              <a:latin typeface="Cambria Math" panose="02040503050406030204" pitchFamily="18" charset="0"/>
                            </a:rPr>
                          </m:ctrlPr>
                        </m:naryPr>
                        <m:sub>
                          <m:r>
                            <m:rPr>
                              <m:brk m:alnAt="7"/>
                            </m:rPr>
                            <a:rPr lang="en-US" sz="2800" b="0" i="1" smtClean="0">
                              <a:latin typeface="Cambria Math" panose="02040503050406030204" pitchFamily="18" charset="0"/>
                            </a:rPr>
                            <m:t>𝑖</m:t>
                          </m:r>
                        </m:sub>
                        <m:sup/>
                        <m:e>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𝑊</m:t>
                              </m:r>
                            </m:e>
                            <m:sub>
                              <m:r>
                                <a:rPr lang="en-US" sz="2800" b="0" i="1" smtClean="0">
                                  <a:latin typeface="Cambria Math" panose="02040503050406030204" pitchFamily="18" charset="0"/>
                                </a:rPr>
                                <m:t>𝑖</m:t>
                              </m:r>
                            </m:sub>
                          </m:sSub>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𝑥</m:t>
                              </m:r>
                            </m:e>
                            <m:sub>
                              <m:r>
                                <a:rPr lang="en-US" sz="2800" b="0" i="1" smtClean="0">
                                  <a:latin typeface="Cambria Math" panose="02040503050406030204" pitchFamily="18" charset="0"/>
                                </a:rPr>
                                <m:t>𝑖</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
                                <a:rPr lang="en-US" sz="2800" b="0" i="1" smtClean="0">
                                  <a:latin typeface="Cambria Math" panose="02040503050406030204" pitchFamily="18" charset="0"/>
                                </a:rPr>
                                <m:t>2</m:t>
                              </m:r>
                            </m:den>
                          </m:f>
                          <m:r>
                            <a:rPr lang="en-US" sz="2800" b="0" i="1" smtClean="0">
                              <a:latin typeface="Cambria Math" panose="02040503050406030204" pitchFamily="18" charset="0"/>
                            </a:rPr>
                            <m:t> </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𝛾</m:t>
                              </m:r>
                            </m:e>
                            <m:sub>
                              <m:r>
                                <a:rPr lang="en-US" sz="2800" b="0" i="1" smtClean="0">
                                  <a:latin typeface="Cambria Math" panose="02040503050406030204" pitchFamily="18" charset="0"/>
                                </a:rPr>
                                <m:t>𝑠</m:t>
                              </m:r>
                            </m:sub>
                          </m:sSub>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𝐴</m:t>
                              </m:r>
                            </m:sub>
                          </m:sSub>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𝐻</m:t>
                              </m:r>
                            </m:e>
                            <m:sup>
                              <m:r>
                                <a:rPr lang="en-US" sz="2800" b="0" i="1" smtClean="0">
                                  <a:latin typeface="Cambria Math" panose="02040503050406030204" pitchFamily="18" charset="0"/>
                                </a:rPr>
                                <m:t>2</m:t>
                              </m:r>
                            </m:sup>
                          </m:sSup>
                          <m:r>
                            <m:rPr>
                              <m:sty m:val="p"/>
                            </m:rPr>
                            <a:rPr lang="en-US" sz="2800" b="0" i="0" smtClean="0">
                              <a:latin typeface="Cambria Math" panose="02040503050406030204" pitchFamily="18" charset="0"/>
                            </a:rPr>
                            <m:t>sin</m:t>
                          </m:r>
                          <m:r>
                            <a:rPr lang="en-US" sz="2800" b="0" i="1" smtClean="0">
                              <a:latin typeface="Cambria Math" panose="02040503050406030204" pitchFamily="18" charset="0"/>
                            </a:rPr>
                            <m:t>⁡(</m:t>
                          </m:r>
                        </m:e>
                      </m:nary>
                      <m:r>
                        <m:rPr>
                          <m:sty m:val="p"/>
                        </m:rPr>
                        <a:rPr lang="el-GR" sz="2800" i="1">
                          <a:latin typeface="Cambria Math" panose="02040503050406030204" pitchFamily="18" charset="0"/>
                        </a:rPr>
                        <m:t>δ</m:t>
                      </m:r>
                      <m:r>
                        <a:rPr lang="en-US" sz="2800" i="1">
                          <a:latin typeface="Cambria Math" panose="02040503050406030204" pitchFamily="18" charset="0"/>
                        </a:rPr>
                        <m:t>−</m:t>
                      </m:r>
                      <m:r>
                        <m:rPr>
                          <m:sty m:val="p"/>
                        </m:rPr>
                        <a:rPr lang="el-GR" sz="2800" i="1">
                          <a:latin typeface="Cambria Math" panose="02040503050406030204" pitchFamily="18" charset="0"/>
                        </a:rPr>
                        <m:t>Ψ</m:t>
                      </m:r>
                      <m:r>
                        <m:rPr>
                          <m:nor/>
                        </m:rPr>
                        <a:rPr lang="en-US" sz="2800" dirty="0"/>
                        <m:t>)</m:t>
                      </m:r>
                      <m:d>
                        <m:dPr>
                          <m:begChr m:val="["/>
                          <m:endChr m:val="]"/>
                          <m:ctrlPr>
                            <a:rPr lang="en-US" sz="2800" i="1" dirty="0" smtClean="0">
                              <a:latin typeface="Cambria Math" panose="02040503050406030204" pitchFamily="18" charset="0"/>
                            </a:rPr>
                          </m:ctrlPr>
                        </m:dPr>
                        <m:e>
                          <m:f>
                            <m:fPr>
                              <m:ctrlPr>
                                <a:rPr lang="en-US" sz="2800" i="1" dirty="0" smtClean="0">
                                  <a:latin typeface="Cambria Math" panose="02040503050406030204" pitchFamily="18" charset="0"/>
                                </a:rPr>
                              </m:ctrlPr>
                            </m:fPr>
                            <m:num>
                              <m:r>
                                <a:rPr lang="en-US" sz="2800" b="0" i="1" dirty="0" smtClean="0">
                                  <a:latin typeface="Cambria Math" panose="02040503050406030204" pitchFamily="18" charset="0"/>
                                </a:rPr>
                                <m:t>𝐻</m:t>
                              </m:r>
                            </m:num>
                            <m:den>
                              <m:r>
                                <a:rPr lang="en-US" sz="2800" b="0" i="1" dirty="0" smtClean="0">
                                  <a:latin typeface="Cambria Math" panose="02040503050406030204" pitchFamily="18" charset="0"/>
                                </a:rPr>
                                <m:t>3</m:t>
                              </m:r>
                            </m:den>
                          </m:f>
                          <m:func>
                            <m:funcPr>
                              <m:ctrlPr>
                                <a:rPr lang="en-US" sz="2800" b="0" i="1" dirty="0" smtClean="0">
                                  <a:latin typeface="Cambria Math" panose="02040503050406030204" pitchFamily="18" charset="0"/>
                                </a:rPr>
                              </m:ctrlPr>
                            </m:funcPr>
                            <m:fName>
                              <m:r>
                                <m:rPr>
                                  <m:sty m:val="p"/>
                                </m:rPr>
                                <a:rPr lang="en-US" sz="2800" b="0" i="0" dirty="0" smtClean="0">
                                  <a:latin typeface="Cambria Math" panose="02040503050406030204" pitchFamily="18" charset="0"/>
                                </a:rPr>
                                <m:t>tan</m:t>
                              </m:r>
                            </m:fName>
                            <m:e>
                              <m:d>
                                <m:dPr>
                                  <m:ctrlPr>
                                    <a:rPr lang="en-US" sz="2800" b="0" i="1" dirty="0" smtClean="0">
                                      <a:latin typeface="Cambria Math" panose="02040503050406030204" pitchFamily="18" charset="0"/>
                                    </a:rPr>
                                  </m:ctrlPr>
                                </m:dPr>
                                <m:e>
                                  <m:r>
                                    <m:rPr>
                                      <m:sty m:val="p"/>
                                    </m:rPr>
                                    <a:rPr lang="el-GR" sz="2800" i="1">
                                      <a:latin typeface="Cambria Math" panose="02040503050406030204" pitchFamily="18" charset="0"/>
                                    </a:rPr>
                                    <m:t>Ψ</m:t>
                                  </m:r>
                                </m:e>
                              </m:d>
                            </m:e>
                          </m:func>
                          <m:r>
                            <a:rPr lang="en-US" sz="2800" b="0" i="1" dirty="0" smtClean="0">
                              <a:latin typeface="Cambria Math" panose="02040503050406030204" pitchFamily="18" charset="0"/>
                            </a:rPr>
                            <m:t>+</m:t>
                          </m:r>
                          <m:r>
                            <a:rPr lang="en-US" sz="2800" b="0" i="1" dirty="0" smtClean="0">
                              <a:latin typeface="Cambria Math" panose="02040503050406030204" pitchFamily="18" charset="0"/>
                            </a:rPr>
                            <m:t>𝐵</m:t>
                          </m:r>
                        </m:e>
                      </m:d>
                    </m:oMath>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𝐹𝑆</m:t>
                          </m:r>
                        </m:e>
                        <m:sub>
                          <m:r>
                            <a:rPr lang="en-US" sz="2800" b="0" i="1" smtClean="0">
                              <a:latin typeface="Cambria Math" panose="02040503050406030204" pitchFamily="18" charset="0"/>
                            </a:rPr>
                            <m:t>𝑜𝑡</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𝑀</m:t>
                              </m:r>
                            </m:e>
                            <m:sub>
                              <m:r>
                                <a:rPr lang="en-US" sz="2800" b="0" i="1" smtClean="0">
                                  <a:latin typeface="Cambria Math" panose="02040503050406030204" pitchFamily="18" charset="0"/>
                                </a:rPr>
                                <m:t>𝑟</m:t>
                              </m:r>
                            </m:sub>
                          </m:sSub>
                        </m:num>
                        <m:den>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𝑀</m:t>
                              </m:r>
                            </m:e>
                            <m:sub>
                              <m:r>
                                <a:rPr lang="en-US" sz="2800" b="0" i="1" smtClean="0">
                                  <a:latin typeface="Cambria Math" panose="02040503050406030204" pitchFamily="18" charset="0"/>
                                </a:rPr>
                                <m:t>𝑜</m:t>
                              </m:r>
                            </m:sub>
                          </m:sSub>
                        </m:den>
                      </m:f>
                    </m:oMath>
                  </m:oMathPara>
                </a14:m>
                <a:r>
                  <a:rPr lang="en-US" sz="2800" dirty="0" smtClean="0"/>
                  <a:t/>
                </a:r>
                <a:br>
                  <a:rPr lang="en-US" sz="2800" dirty="0" smtClean="0"/>
                </a:br>
                <a:r>
                  <a:rPr lang="en-US" sz="2800" dirty="0"/>
                  <a:t/>
                </a:r>
                <a:br>
                  <a:rPr lang="en-US" sz="2800" dirty="0"/>
                </a:br>
                <a:r>
                  <a:rPr lang="en-US" sz="2800" dirty="0" smtClean="0"/>
                  <a:t/>
                </a:r>
                <a:br>
                  <a:rPr lang="en-US" sz="2800" dirty="0" smtClean="0"/>
                </a:br>
                <a:r>
                  <a:rPr lang="en-US" sz="3100" dirty="0">
                    <a:solidFill>
                      <a:srgbClr val="FF0000"/>
                    </a:solidFill>
                    <a:effectLst/>
                  </a:rPr>
                  <a:t>A minimum factor of safety of 2.0 should be used for FSOT.</a:t>
                </a:r>
                <a:r>
                  <a:rPr lang="en-US" sz="2800" dirty="0"/>
                  <a:t/>
                </a:r>
                <a:br>
                  <a:rPr lang="en-US" sz="2800" dirty="0"/>
                </a:br>
                <a:r>
                  <a:rPr lang="en-US" sz="2800" dirty="0" smtClean="0"/>
                  <a:t/>
                </a:r>
                <a:br>
                  <a:rPr lang="en-US" sz="2800" dirty="0" smtClean="0"/>
                </a:br>
                <a:endParaRPr lang="en-US" sz="2800"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1219200" y="1524000"/>
                <a:ext cx="7498080" cy="2773680"/>
              </a:xfrm>
              <a:blipFill rotWithShape="0">
                <a:blip r:embed="rId2"/>
                <a:stretch>
                  <a:fillRect l="-1626" t="-36484" b="-17802"/>
                </a:stretch>
              </a:blipFill>
            </p:spPr>
            <p:txBody>
              <a:bodyPr/>
              <a:lstStyle/>
              <a:p>
                <a:r>
                  <a:rPr lang="en-US">
                    <a:noFill/>
                  </a:rPr>
                  <a:t> </a:t>
                </a:r>
              </a:p>
            </p:txBody>
          </p:sp>
        </mc:Fallback>
      </mc:AlternateContent>
    </p:spTree>
    <p:extLst>
      <p:ext uri="{BB962C8B-B14F-4D97-AF65-F5344CB8AC3E}">
        <p14:creationId xmlns:p14="http://schemas.microsoft.com/office/powerpoint/2010/main" xmlns="" val="3436899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مستطيل 10"/>
              <p:cNvSpPr/>
              <p:nvPr/>
            </p:nvSpPr>
            <p:spPr>
              <a:xfrm>
                <a:off x="1066800" y="1447800"/>
                <a:ext cx="8077200" cy="5360314"/>
              </a:xfrm>
              <a:prstGeom prst="rect">
                <a:avLst/>
              </a:prstGeom>
            </p:spPr>
            <p:txBody>
              <a:bodyPr wrap="square">
                <a:spAutoFit/>
              </a:bodyPr>
              <a:lstStyle/>
              <a:p>
                <a:r>
                  <a:rPr lang="en-US" dirty="0" smtClean="0"/>
                  <a:t> </a:t>
                </a:r>
                <a:r>
                  <a:rPr lang="en-US" b="1" dirty="0"/>
                  <a:t>bearing </a:t>
                </a:r>
                <a:r>
                  <a:rPr lang="en-US" b="1" dirty="0" smtClean="0"/>
                  <a:t>capacity of the soil</a:t>
                </a:r>
                <a:r>
                  <a:rPr lang="en-US" dirty="0"/>
                  <a:t> is the capacity of </a:t>
                </a:r>
                <a:r>
                  <a:rPr lang="en-US" dirty="0">
                    <a:hlinkClick r:id="rId2" tooltip="Soil"/>
                  </a:rPr>
                  <a:t>soil</a:t>
                </a:r>
                <a:r>
                  <a:rPr lang="en-US" dirty="0"/>
                  <a:t> to support the </a:t>
                </a:r>
                <a:r>
                  <a:rPr lang="en-US" dirty="0">
                    <a:hlinkClick r:id="rId3" tooltip="Structural load"/>
                  </a:rPr>
                  <a:t>loads</a:t>
                </a:r>
                <a:r>
                  <a:rPr lang="en-US" dirty="0"/>
                  <a:t> applied to the ground</a:t>
                </a:r>
                <a:r>
                  <a:rPr lang="en-US" dirty="0" smtClean="0"/>
                  <a:t>. It is the final aspect of static design to be checked, </a:t>
                </a:r>
                <a:r>
                  <a:rPr lang="en-US" dirty="0"/>
                  <a:t>The distance from the point of action of the resultant force to the center of the base rock is then defined as the eccentricity, e</a:t>
                </a:r>
                <a:r>
                  <a:rPr lang="en-US" dirty="0" smtClean="0"/>
                  <a:t>.</a:t>
                </a:r>
              </a:p>
              <a:p>
                <a:endParaRPr lang="en-US" dirty="0"/>
              </a:p>
              <a:p>
                <a:endParaRPr lang="en-US" dirty="0" smtClean="0"/>
              </a:p>
              <a:p>
                <a:endParaRPr lang="en-US" dirty="0" smtClean="0"/>
              </a:p>
              <a:p>
                <a:endParaRPr lang="en-US" dirty="0"/>
              </a:p>
              <a:p>
                <a:endParaRPr lang="en-US" dirty="0"/>
              </a:p>
              <a:p>
                <a:r>
                  <a:rPr lang="en-US" dirty="0" smtClean="0"/>
                  <a:t>If e&lt;B/6 : (good soil and all the pressure is compression)</a:t>
                </a:r>
              </a:p>
              <a:p>
                <a:r>
                  <a:rPr lang="en-US" dirty="0" err="1" smtClean="0"/>
                  <a:t>Qmax</a:t>
                </a:r>
                <a:r>
                  <a:rPr lang="en-US" dirty="0" smtClean="0"/>
                  <a:t>/min  =</a:t>
                </a:r>
                <a14:m>
                  <m:oMath xmlns:m="http://schemas.openxmlformats.org/officeDocument/2006/math">
                    <m:f>
                      <m:fPr>
                        <m:ctrlPr>
                          <a:rPr lang="en-US" i="1" smtClean="0">
                            <a:latin typeface="Cambria Math" panose="02040503050406030204" pitchFamily="18" charset="0"/>
                          </a:rPr>
                        </m:ctrlPr>
                      </m:fPr>
                      <m:num>
                        <m:nary>
                          <m:naryPr>
                            <m:chr m:val="∑"/>
                            <m:subHide m:val="on"/>
                            <m:supHide m:val="on"/>
                            <m:ctrlPr>
                              <a:rPr lang="en-US" i="1" smtClean="0">
                                <a:latin typeface="Cambria Math" panose="02040503050406030204" pitchFamily="18" charset="0"/>
                              </a:rPr>
                            </m:ctrlPr>
                          </m:naryPr>
                          <m:sub/>
                          <m:sup/>
                          <m:e>
                            <m:r>
                              <a:rPr lang="en-US" b="0" i="1" smtClean="0">
                                <a:latin typeface="Cambria Math" panose="02040503050406030204" pitchFamily="18" charset="0"/>
                              </a:rPr>
                              <m:t>𝑉</m:t>
                            </m:r>
                          </m:e>
                        </m:nary>
                      </m:num>
                      <m:den>
                        <m:r>
                          <a:rPr lang="en-US" b="0" i="1" smtClean="0">
                            <a:latin typeface="Cambria Math" panose="02040503050406030204" pitchFamily="18" charset="0"/>
                          </a:rPr>
                          <m:t>𝐵</m:t>
                        </m:r>
                      </m:den>
                    </m:f>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6</m:t>
                            </m:r>
                            <m:r>
                              <a:rPr lang="en-US" b="0" i="1" smtClean="0">
                                <a:latin typeface="Cambria Math" panose="02040503050406030204" pitchFamily="18" charset="0"/>
                                <a:ea typeface="Cambria Math" panose="02040503050406030204" pitchFamily="18" charset="0"/>
                              </a:rPr>
                              <m:t>𝑒</m:t>
                            </m:r>
                          </m:num>
                          <m:den>
                            <m:r>
                              <a:rPr lang="en-US" b="0" i="1" smtClean="0">
                                <a:latin typeface="Cambria Math" panose="02040503050406030204" pitchFamily="18" charset="0"/>
                                <a:ea typeface="Cambria Math" panose="02040503050406030204" pitchFamily="18" charset="0"/>
                              </a:rPr>
                              <m:t>𝐵</m:t>
                            </m:r>
                          </m:den>
                        </m:f>
                      </m:e>
                    </m:d>
                  </m:oMath>
                </a14:m>
                <a:endParaRPr lang="en-US" b="0" dirty="0" smtClean="0">
                  <a:ea typeface="Cambria Math" panose="02040503050406030204" pitchFamily="18" charset="0"/>
                </a:endParaRPr>
              </a:p>
              <a:p>
                <a:endParaRPr lang="en-US" dirty="0"/>
              </a:p>
              <a:p>
                <a:r>
                  <a:rPr lang="en-US" dirty="0" smtClean="0"/>
                  <a:t>If e =B/6:  (all the pressure is compression)</a:t>
                </a:r>
              </a:p>
              <a:p>
                <a:r>
                  <a:rPr lang="en-US" dirty="0" smtClean="0"/>
                  <a:t>Q max =</a:t>
                </a:r>
                <a14:m>
                  <m:oMath xmlns:m="http://schemas.openxmlformats.org/officeDocument/2006/math">
                    <m:f>
                      <m:fPr>
                        <m:ctrlPr>
                          <a:rPr lang="en-US" i="1">
                            <a:latin typeface="Cambria Math" panose="02040503050406030204" pitchFamily="18" charset="0"/>
                          </a:rPr>
                        </m:ctrlPr>
                      </m:fPr>
                      <m:num>
                        <m:nary>
                          <m:naryPr>
                            <m:chr m:val="∑"/>
                            <m:subHide m:val="on"/>
                            <m:supHide m:val="on"/>
                            <m:ctrlPr>
                              <a:rPr lang="en-US" i="1">
                                <a:latin typeface="Cambria Math" panose="02040503050406030204" pitchFamily="18" charset="0"/>
                              </a:rPr>
                            </m:ctrlPr>
                          </m:naryPr>
                          <m:sub/>
                          <m:sup/>
                          <m:e>
                            <m:r>
                              <a:rPr lang="en-US" i="1">
                                <a:latin typeface="Cambria Math" panose="02040503050406030204" pitchFamily="18" charset="0"/>
                              </a:rPr>
                              <m:t>𝑉</m:t>
                            </m:r>
                          </m:e>
                        </m:nary>
                      </m:num>
                      <m:den>
                        <m:r>
                          <a:rPr lang="en-US" i="1">
                            <a:latin typeface="Cambria Math" panose="02040503050406030204" pitchFamily="18" charset="0"/>
                          </a:rPr>
                          <m:t>𝐵</m:t>
                        </m:r>
                      </m:den>
                    </m:f>
                    <m:d>
                      <m:dPr>
                        <m:ctrlPr>
                          <a:rPr lang="en-US" i="1">
                            <a:latin typeface="Cambria Math" panose="02040503050406030204" pitchFamily="18" charset="0"/>
                          </a:rPr>
                        </m:ctrlPr>
                      </m:dPr>
                      <m:e>
                        <m:r>
                          <a:rPr lang="en-US" i="1">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6</m:t>
                            </m:r>
                            <m:r>
                              <a:rPr lang="en-US" i="1">
                                <a:latin typeface="Cambria Math" panose="02040503050406030204" pitchFamily="18" charset="0"/>
                                <a:ea typeface="Cambria Math" panose="02040503050406030204" pitchFamily="18" charset="0"/>
                              </a:rPr>
                              <m:t>𝑒</m:t>
                            </m:r>
                          </m:num>
                          <m:den>
                            <m:r>
                              <a:rPr lang="en-US" i="1">
                                <a:latin typeface="Cambria Math" panose="02040503050406030204" pitchFamily="18" charset="0"/>
                                <a:ea typeface="Cambria Math" panose="02040503050406030204" pitchFamily="18" charset="0"/>
                              </a:rPr>
                              <m:t>𝐵</m:t>
                            </m:r>
                          </m:den>
                        </m:f>
                      </m:e>
                    </m:d>
                  </m:oMath>
                </a14:m>
                <a:endParaRPr lang="en-US" dirty="0" smtClean="0"/>
              </a:p>
              <a:p>
                <a:r>
                  <a:rPr lang="en-US" dirty="0" smtClean="0"/>
                  <a:t>Q min =0</a:t>
                </a:r>
              </a:p>
              <a:p>
                <a:endParaRPr lang="en-US" dirty="0"/>
              </a:p>
              <a:p>
                <a:endParaRPr lang="en-US" dirty="0"/>
              </a:p>
              <a:p>
                <a:endParaRPr lang="en-US" dirty="0" smtClean="0"/>
              </a:p>
            </p:txBody>
          </p:sp>
        </mc:Choice>
        <mc:Fallback>
          <p:sp>
            <p:nvSpPr>
              <p:cNvPr id="3" name="مستطيل 10"/>
              <p:cNvSpPr>
                <a:spLocks noRot="1" noChangeAspect="1" noMove="1" noResize="1" noEditPoints="1" noAdjustHandles="1" noChangeArrowheads="1" noChangeShapeType="1" noTextEdit="1"/>
              </p:cNvSpPr>
              <p:nvPr/>
            </p:nvSpPr>
            <p:spPr>
              <a:xfrm>
                <a:off x="1066800" y="1447800"/>
                <a:ext cx="8077200" cy="5360314"/>
              </a:xfrm>
              <a:prstGeom prst="rect">
                <a:avLst/>
              </a:prstGeom>
              <a:blipFill rotWithShape="0">
                <a:blip r:embed="rId4"/>
                <a:stretch>
                  <a:fillRect l="-604" t="-683" r="-528"/>
                </a:stretch>
              </a:blipFill>
            </p:spPr>
            <p:txBody>
              <a:bodyPr/>
              <a:lstStyle/>
              <a:p>
                <a:r>
                  <a:rPr lang="en-US">
                    <a:noFill/>
                  </a:rPr>
                  <a:t> </a:t>
                </a:r>
              </a:p>
            </p:txBody>
          </p:sp>
        </mc:Fallback>
      </mc:AlternateContent>
      <p:sp>
        <p:nvSpPr>
          <p:cNvPr id="4" name="مستطيل 9"/>
          <p:cNvSpPr/>
          <p:nvPr/>
        </p:nvSpPr>
        <p:spPr>
          <a:xfrm>
            <a:off x="1524000" y="553432"/>
            <a:ext cx="3790589" cy="584775"/>
          </a:xfrm>
          <a:prstGeom prst="rect">
            <a:avLst/>
          </a:prstGeom>
        </p:spPr>
        <p:txBody>
          <a:bodyPr wrap="none">
            <a:spAutoFit/>
          </a:bodyPr>
          <a:lstStyle/>
          <a:p>
            <a:pPr>
              <a:buFont typeface="Wingdings" pitchFamily="2" charset="2"/>
              <a:buChar char="Ø"/>
            </a:pPr>
            <a:r>
              <a:rPr lang="en-US" sz="3200" b="1" dirty="0" smtClean="0">
                <a:solidFill>
                  <a:srgbClr val="FF0000"/>
                </a:solidFill>
              </a:rPr>
              <a:t>Bearing Capacity</a:t>
            </a:r>
            <a:endParaRPr lang="en-US" sz="3200" dirty="0">
              <a:solidFill>
                <a:srgbClr val="FF0000"/>
              </a:solidFill>
            </a:endParaRPr>
          </a:p>
        </p:txBody>
      </p:sp>
      <mc:AlternateContent xmlns:mc="http://schemas.openxmlformats.org/markup-compatibility/2006">
        <mc:Choice xmlns:a14="http://schemas.microsoft.com/office/drawing/2010/main" xmlns="" Requires="a14">
          <p:sp>
            <p:nvSpPr>
              <p:cNvPr id="7" name="Rectangle 6"/>
              <p:cNvSpPr/>
              <p:nvPr/>
            </p:nvSpPr>
            <p:spPr>
              <a:xfrm>
                <a:off x="1828800" y="2819400"/>
                <a:ext cx="1963551" cy="657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𝑒</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𝐵</m:t>
                          </m:r>
                        </m:num>
                        <m:den>
                          <m:r>
                            <a:rPr lang="en-US" b="0" i="1" smtClean="0">
                              <a:latin typeface="Cambria Math" panose="02040503050406030204" pitchFamily="18" charset="0"/>
                            </a:rPr>
                            <m:t>2</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𝑀</m:t>
                              </m:r>
                            </m:e>
                            <m:sub>
                              <m:r>
                                <a:rPr lang="en-US" b="0" i="1" smtClean="0">
                                  <a:latin typeface="Cambria Math" panose="02040503050406030204" pitchFamily="18" charset="0"/>
                                </a:rPr>
                                <m:t>𝑟</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𝑀</m:t>
                              </m:r>
                            </m:e>
                            <m:sub>
                              <m:r>
                                <a:rPr lang="en-US" b="0" i="1" smtClean="0">
                                  <a:latin typeface="Cambria Math" panose="02040503050406030204" pitchFamily="18" charset="0"/>
                                </a:rPr>
                                <m:t>𝑜</m:t>
                              </m:r>
                            </m:sub>
                          </m:sSub>
                        </m:num>
                        <m:den>
                          <m:nary>
                            <m:naryPr>
                              <m:chr m:val="∑"/>
                              <m:subHide m:val="on"/>
                              <m:supHide m:val="on"/>
                              <m:ctrlPr>
                                <a:rPr lang="en-US" b="0" i="1" smtClean="0">
                                  <a:latin typeface="Cambria Math" panose="02040503050406030204" pitchFamily="18" charset="0"/>
                                </a:rPr>
                              </m:ctrlPr>
                            </m:naryPr>
                            <m:sub/>
                            <m:sup/>
                            <m:e>
                              <m:r>
                                <a:rPr lang="en-US" b="0" i="1" smtClean="0">
                                  <a:latin typeface="Cambria Math" panose="02040503050406030204" pitchFamily="18" charset="0"/>
                                </a:rPr>
                                <m:t>𝑉</m:t>
                              </m:r>
                            </m:e>
                          </m:nary>
                        </m:den>
                      </m:f>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1828800" y="2819400"/>
                <a:ext cx="1963551" cy="657552"/>
              </a:xfrm>
              <a:prstGeom prst="rect">
                <a:avLst/>
              </a:prstGeom>
              <a:blipFill rotWithShape="0">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xmlns="" val="38482092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Rectangle 2"/>
              <p:cNvSpPr/>
              <p:nvPr/>
            </p:nvSpPr>
            <p:spPr>
              <a:xfrm>
                <a:off x="1524000" y="914400"/>
                <a:ext cx="6553200" cy="2184957"/>
              </a:xfrm>
              <a:prstGeom prst="rect">
                <a:avLst/>
              </a:prstGeom>
            </p:spPr>
            <p:txBody>
              <a:bodyPr wrap="square">
                <a:spAutoFit/>
              </a:bodyPr>
              <a:lstStyle/>
              <a:p>
                <a:r>
                  <a:rPr lang="en-US" dirty="0"/>
                  <a:t>If e&gt;B/6 : </a:t>
                </a:r>
                <a:r>
                  <a:rPr lang="en-US" dirty="0" smtClean="0"/>
                  <a:t>(tension and compression zones and this make the soil bad </a:t>
                </a:r>
                <a:r>
                  <a:rPr lang="en-US" dirty="0"/>
                  <a:t>Because the soil-rock interface cannot generally support tension, the rock could lift off or lose contact with the subgrade</a:t>
                </a:r>
                <a:r>
                  <a:rPr lang="en-US" dirty="0" smtClean="0"/>
                  <a:t>.)  </a:t>
                </a:r>
                <a:endParaRPr lang="en-US" dirty="0"/>
              </a:p>
              <a:p>
                <a:endParaRPr lang="en-US" dirty="0" smtClean="0"/>
              </a:p>
              <a:p>
                <a:endParaRPr lang="en-US" dirty="0"/>
              </a:p>
              <a:p>
                <a:r>
                  <a:rPr lang="en-US" dirty="0" err="1" smtClean="0"/>
                  <a:t>Qmax</a:t>
                </a:r>
                <a:r>
                  <a:rPr lang="en-US" dirty="0"/>
                  <a:t>=(</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4 </m:t>
                        </m:r>
                        <m:r>
                          <a:rPr lang="en-US" i="1">
                            <a:latin typeface="Cambria Math" panose="02040503050406030204" pitchFamily="18" charset="0"/>
                          </a:rPr>
                          <m:t>𝑄</m:t>
                        </m:r>
                      </m:num>
                      <m:den>
                        <m:r>
                          <a:rPr lang="en-US" i="1">
                            <a:latin typeface="Cambria Math" panose="02040503050406030204" pitchFamily="18" charset="0"/>
                          </a:rPr>
                          <m:t>3</m:t>
                        </m:r>
                        <m:r>
                          <a:rPr lang="en-US" i="1">
                            <a:latin typeface="Cambria Math" panose="02040503050406030204" pitchFamily="18" charset="0"/>
                          </a:rPr>
                          <m:t>𝐿</m:t>
                        </m:r>
                        <m:r>
                          <a:rPr lang="en-US" i="1">
                            <a:latin typeface="Cambria Math" panose="02040503050406030204" pitchFamily="18" charset="0"/>
                          </a:rPr>
                          <m:t>(</m:t>
                        </m:r>
                        <m:r>
                          <a:rPr lang="en-US" i="1">
                            <a:latin typeface="Cambria Math" panose="02040503050406030204" pitchFamily="18" charset="0"/>
                          </a:rPr>
                          <m:t>𝐵</m:t>
                        </m:r>
                        <m:r>
                          <a:rPr lang="en-US" i="1">
                            <a:latin typeface="Cambria Math" panose="02040503050406030204" pitchFamily="18" charset="0"/>
                          </a:rPr>
                          <m:t>−2</m:t>
                        </m:r>
                        <m:r>
                          <a:rPr lang="en-US" i="1">
                            <a:latin typeface="Cambria Math" panose="02040503050406030204" pitchFamily="18" charset="0"/>
                          </a:rPr>
                          <m:t>𝑒</m:t>
                        </m:r>
                        <m:r>
                          <a:rPr lang="en-US" i="1">
                            <a:latin typeface="Cambria Math" panose="02040503050406030204" pitchFamily="18" charset="0"/>
                          </a:rPr>
                          <m:t>)</m:t>
                        </m:r>
                      </m:den>
                    </m:f>
                    <m:r>
                      <a:rPr lang="en-US" i="1">
                        <a:latin typeface="Cambria Math" panose="02040503050406030204" pitchFamily="18" charset="0"/>
                      </a:rPr>
                      <m:t>)</m:t>
                    </m:r>
                  </m:oMath>
                </a14:m>
                <a:endParaRPr lang="en-US" dirty="0"/>
              </a:p>
              <a:p>
                <a:r>
                  <a:rPr lang="en-US" dirty="0"/>
                  <a:t>Q min =0</a:t>
                </a:r>
              </a:p>
            </p:txBody>
          </p:sp>
        </mc:Choice>
        <mc:Fallback>
          <p:sp>
            <p:nvSpPr>
              <p:cNvPr id="3" name="Rectangle 2"/>
              <p:cNvSpPr>
                <a:spLocks noRot="1" noChangeAspect="1" noMove="1" noResize="1" noEditPoints="1" noAdjustHandles="1" noChangeArrowheads="1" noChangeShapeType="1" noTextEdit="1"/>
              </p:cNvSpPr>
              <p:nvPr/>
            </p:nvSpPr>
            <p:spPr>
              <a:xfrm>
                <a:off x="1524000" y="914400"/>
                <a:ext cx="6553200" cy="2184957"/>
              </a:xfrm>
              <a:prstGeom prst="rect">
                <a:avLst/>
              </a:prstGeom>
              <a:blipFill rotWithShape="0">
                <a:blip r:embed="rId2"/>
                <a:stretch>
                  <a:fillRect l="-744" t="-1397" r="-1302" b="-3631"/>
                </a:stretch>
              </a:blipFill>
            </p:spPr>
            <p:txBody>
              <a:bodyPr/>
              <a:lstStyle/>
              <a:p>
                <a:r>
                  <a:rPr lang="en-US">
                    <a:noFill/>
                  </a:rPr>
                  <a:t> </a:t>
                </a:r>
              </a:p>
            </p:txBody>
          </p:sp>
        </mc:Fallback>
      </mc:AlternateContent>
    </p:spTree>
    <p:extLst>
      <p:ext uri="{BB962C8B-B14F-4D97-AF65-F5344CB8AC3E}">
        <p14:creationId xmlns:p14="http://schemas.microsoft.com/office/powerpoint/2010/main" xmlns="" val="1725815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47800" y="1066800"/>
            <a:ext cx="7498080" cy="1143000"/>
          </a:xfrm>
        </p:spPr>
        <p:txBody>
          <a:bodyPr>
            <a:normAutofit fontScale="90000"/>
          </a:bodyPr>
          <a:lstStyle/>
          <a:p>
            <a:r>
              <a:rPr lang="en-US" sz="3600" dirty="0" smtClean="0"/>
              <a:t> </a:t>
            </a:r>
            <a:r>
              <a:rPr lang="en-US" sz="3600" dirty="0" smtClean="0">
                <a:solidFill>
                  <a:srgbClr val="FF0000"/>
                </a:solidFill>
              </a:rPr>
              <a:t>As we know :</a:t>
            </a:r>
            <a:r>
              <a:rPr lang="en-US" sz="3600" dirty="0" smtClean="0"/>
              <a:t/>
            </a:r>
            <a:br>
              <a:rPr lang="en-US" sz="3600" dirty="0" smtClean="0"/>
            </a:br>
            <a:r>
              <a:rPr lang="en-US" sz="3600" dirty="0" smtClean="0"/>
              <a:t>A rockery retaining wall is a retaining or protection structure that consists of stacked rocks without mortar, concrete, or steel reinforcement</a:t>
            </a:r>
            <a:r>
              <a:rPr lang="en-US" dirty="0" smtClean="0"/>
              <a:t>.</a:t>
            </a:r>
            <a:endParaRPr lang="en-US" dirty="0"/>
          </a:p>
        </p:txBody>
      </p:sp>
      <p:pic>
        <p:nvPicPr>
          <p:cNvPr id="4" name="صورة 3" descr="retainingWallAndStairs.jpg"/>
          <p:cNvPicPr>
            <a:picLocks noChangeAspect="1"/>
          </p:cNvPicPr>
          <p:nvPr/>
        </p:nvPicPr>
        <p:blipFill>
          <a:blip r:embed="rId2"/>
          <a:stretch>
            <a:fillRect/>
          </a:stretch>
        </p:blipFill>
        <p:spPr>
          <a:xfrm>
            <a:off x="1981200" y="3048000"/>
            <a:ext cx="5791200" cy="268605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a:xfrm>
            <a:off x="1432560" y="533400"/>
            <a:ext cx="6873240" cy="8382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300" b="1" i="0" u="none" strike="noStrike" kern="1200" cap="none" spc="0" normalizeH="0" baseline="0" noProof="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First case solution :</a:t>
            </a:r>
            <a:endParaRPr kumimoji="0" lang="en-US" sz="4300" b="1"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4" name="مستطيل 3"/>
          <p:cNvSpPr/>
          <p:nvPr/>
        </p:nvSpPr>
        <p:spPr>
          <a:xfrm>
            <a:off x="1571604" y="1928802"/>
            <a:ext cx="3500462" cy="2785378"/>
          </a:xfrm>
          <a:prstGeom prst="rect">
            <a:avLst/>
          </a:prstGeom>
        </p:spPr>
        <p:txBody>
          <a:bodyPr wrap="square">
            <a:spAutoFit/>
          </a:bodyPr>
          <a:lstStyle/>
          <a:p>
            <a:pPr marL="27432" lvl="0">
              <a:spcBef>
                <a:spcPts val="600"/>
              </a:spcBef>
              <a:buClr>
                <a:srgbClr val="3891A7"/>
              </a:buClr>
              <a:buSzPct val="80000"/>
            </a:pPr>
            <a:endParaRPr lang="en-US" sz="2000" b="1" dirty="0" smtClean="0">
              <a:solidFill>
                <a:srgbClr val="4F271C"/>
              </a:solidFill>
            </a:endParaRPr>
          </a:p>
          <a:p>
            <a:pPr marL="27432" lvl="0">
              <a:spcBef>
                <a:spcPts val="600"/>
              </a:spcBef>
              <a:buClr>
                <a:srgbClr val="3891A7"/>
              </a:buClr>
              <a:buSzPct val="80000"/>
            </a:pPr>
            <a:r>
              <a:rPr lang="en-US" sz="2600" dirty="0" smtClean="0">
                <a:solidFill>
                  <a:srgbClr val="4F271C">
                    <a:shade val="30000"/>
                    <a:satMod val="150000"/>
                  </a:srgbClr>
                </a:solidFill>
              </a:rPr>
              <a:t>Soil type : silty clay.</a:t>
            </a:r>
          </a:p>
          <a:p>
            <a:pPr marL="27432" lvl="0">
              <a:spcBef>
                <a:spcPts val="600"/>
              </a:spcBef>
              <a:buClr>
                <a:srgbClr val="3891A7"/>
              </a:buClr>
              <a:buSzPct val="80000"/>
            </a:pPr>
            <a:r>
              <a:rPr lang="en-US" sz="2600" dirty="0" smtClean="0">
                <a:solidFill>
                  <a:srgbClr val="4F271C">
                    <a:shade val="30000"/>
                    <a:satMod val="150000"/>
                  </a:srgbClr>
                </a:solidFill>
              </a:rPr>
              <a:t>ϒsoil =18</a:t>
            </a:r>
          </a:p>
          <a:p>
            <a:pPr marL="27432" lvl="0">
              <a:spcBef>
                <a:spcPts val="600"/>
              </a:spcBef>
              <a:buClr>
                <a:srgbClr val="3891A7"/>
              </a:buClr>
              <a:buSzPct val="80000"/>
            </a:pPr>
            <a:r>
              <a:rPr lang="en-US" sz="2600" dirty="0" smtClean="0">
                <a:solidFill>
                  <a:srgbClr val="4F271C">
                    <a:shade val="30000"/>
                    <a:satMod val="150000"/>
                  </a:srgbClr>
                </a:solidFill>
              </a:rPr>
              <a:t>ϒ rock =23</a:t>
            </a:r>
          </a:p>
          <a:p>
            <a:pPr marL="27432" lvl="0">
              <a:spcBef>
                <a:spcPts val="600"/>
              </a:spcBef>
              <a:buClr>
                <a:srgbClr val="3891A7"/>
              </a:buClr>
              <a:buSzPct val="80000"/>
            </a:pPr>
            <a:r>
              <a:rPr lang="en-US" sz="2600" dirty="0" smtClean="0">
                <a:solidFill>
                  <a:srgbClr val="4F271C">
                    <a:shade val="30000"/>
                    <a:satMod val="150000"/>
                  </a:srgbClr>
                </a:solidFill>
              </a:rPr>
              <a:t>ɸ=18</a:t>
            </a:r>
          </a:p>
          <a:p>
            <a:pPr marL="27432" lvl="0">
              <a:spcBef>
                <a:spcPts val="600"/>
              </a:spcBef>
              <a:buClr>
                <a:srgbClr val="3891A7"/>
              </a:buClr>
              <a:buSzPct val="80000"/>
            </a:pPr>
            <a:endParaRPr lang="en-US" sz="2600" dirty="0">
              <a:solidFill>
                <a:srgbClr val="4F271C">
                  <a:shade val="30000"/>
                  <a:satMod val="150000"/>
                </a:srgbClr>
              </a:solidFill>
            </a:endParaRPr>
          </a:p>
        </p:txBody>
      </p:sp>
      <p:pic>
        <p:nvPicPr>
          <p:cNvPr id="5" name="Picture 34" descr="C:\Users\userr\Desktop\graduation pro\first and second case.PNG"/>
          <p:cNvPicPr>
            <a:picLocks/>
          </p:cNvPicPr>
          <p:nvPr/>
        </p:nvPicPr>
        <p:blipFill>
          <a:blip r:embed="rId3">
            <a:extLst>
              <a:ext uri="{28A0092B-C50C-407E-A947-70E740481C1C}">
                <a14:useLocalDpi xmlns:a14="http://schemas.microsoft.com/office/drawing/2010/main" xmlns="" val="0"/>
              </a:ext>
            </a:extLst>
          </a:blip>
          <a:srcRect/>
          <a:stretch>
            <a:fillRect/>
          </a:stretch>
        </p:blipFill>
        <p:spPr bwMode="auto">
          <a:xfrm>
            <a:off x="4495800" y="1905000"/>
            <a:ext cx="4419600" cy="4724400"/>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843428" y="957571"/>
            <a:ext cx="5457143" cy="4942857"/>
          </a:xfrm>
          <a:prstGeom prst="rect">
            <a:avLst/>
          </a:prstGeom>
        </p:spPr>
      </p:pic>
    </p:spTree>
    <p:extLst>
      <p:ext uri="{BB962C8B-B14F-4D97-AF65-F5344CB8AC3E}">
        <p14:creationId xmlns:p14="http://schemas.microsoft.com/office/powerpoint/2010/main" xmlns="" val="4187023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57290" y="1000108"/>
            <a:ext cx="5429272" cy="4001095"/>
          </a:xfrm>
          <a:prstGeom prst="rect">
            <a:avLst/>
          </a:prstGeom>
        </p:spPr>
        <p:txBody>
          <a:bodyPr wrap="square">
            <a:spAutoFit/>
          </a:bodyPr>
          <a:lstStyle/>
          <a:p>
            <a:pPr marL="365760" lvl="0" indent="-283464">
              <a:spcBef>
                <a:spcPts val="600"/>
              </a:spcBef>
              <a:buClr>
                <a:srgbClr val="3891A7"/>
              </a:buClr>
              <a:buSzPct val="80000"/>
              <a:buFont typeface="Wingdings 2"/>
              <a:buChar char=""/>
            </a:pPr>
            <a:r>
              <a:rPr lang="en-US" sz="3200" dirty="0" smtClean="0">
                <a:solidFill>
                  <a:prstClr val="black"/>
                </a:solidFill>
              </a:rPr>
              <a:t>by using equation :</a:t>
            </a:r>
          </a:p>
          <a:p>
            <a:pPr marL="365760" lvl="0" indent="-283464">
              <a:spcBef>
                <a:spcPts val="600"/>
              </a:spcBef>
              <a:buClr>
                <a:srgbClr val="3891A7"/>
              </a:buClr>
              <a:buSzPct val="80000"/>
            </a:pPr>
            <a:endParaRPr lang="en-US" sz="3200" dirty="0" smtClean="0">
              <a:solidFill>
                <a:prstClr val="black"/>
              </a:solidFill>
            </a:endParaRPr>
          </a:p>
          <a:p>
            <a:pPr marL="365760" lvl="0" indent="-283464">
              <a:spcBef>
                <a:spcPts val="600"/>
              </a:spcBef>
              <a:buClr>
                <a:srgbClr val="3891A7"/>
              </a:buClr>
              <a:buSzPct val="80000"/>
              <a:buFont typeface="Wingdings 2"/>
              <a:buChar char=""/>
            </a:pPr>
            <a:r>
              <a:rPr lang="en-US" sz="3200" dirty="0" smtClean="0">
                <a:solidFill>
                  <a:prstClr val="black"/>
                </a:solidFill>
              </a:rPr>
              <a:t>δ=( 2/3) * ɸ  = 12.1°</a:t>
            </a:r>
          </a:p>
          <a:p>
            <a:pPr marL="365760" lvl="0" indent="-283464">
              <a:spcBef>
                <a:spcPts val="600"/>
              </a:spcBef>
              <a:buClr>
                <a:srgbClr val="3891A7"/>
              </a:buClr>
              <a:buSzPct val="80000"/>
            </a:pPr>
            <a:r>
              <a:rPr lang="en-US" sz="3200" dirty="0" smtClean="0">
                <a:solidFill>
                  <a:prstClr val="black"/>
                </a:solidFill>
              </a:rPr>
              <a:t> </a:t>
            </a:r>
          </a:p>
          <a:p>
            <a:pPr marL="365760" lvl="0" indent="-283464">
              <a:spcBef>
                <a:spcPts val="600"/>
              </a:spcBef>
              <a:buClr>
                <a:srgbClr val="3891A7"/>
              </a:buClr>
              <a:buSzPct val="80000"/>
            </a:pPr>
            <a:endParaRPr lang="en-US" sz="3200" dirty="0" smtClean="0">
              <a:solidFill>
                <a:prstClr val="black"/>
              </a:solidFill>
            </a:endParaRPr>
          </a:p>
          <a:p>
            <a:pPr marL="365760" lvl="0" indent="-283464">
              <a:spcBef>
                <a:spcPts val="600"/>
              </a:spcBef>
              <a:buClr>
                <a:srgbClr val="3891A7"/>
              </a:buClr>
              <a:buSzPct val="80000"/>
            </a:pPr>
            <a:endParaRPr lang="en-US" sz="3200" dirty="0" smtClean="0">
              <a:solidFill>
                <a:prstClr val="black"/>
              </a:solidFill>
            </a:endParaRPr>
          </a:p>
          <a:p>
            <a:pPr marL="365760" lvl="0" indent="-283464">
              <a:spcBef>
                <a:spcPts val="600"/>
              </a:spcBef>
              <a:buClr>
                <a:srgbClr val="3891A7"/>
              </a:buClr>
              <a:buSzPct val="80000"/>
              <a:buFont typeface="Wingdings 2"/>
              <a:buChar char=""/>
            </a:pPr>
            <a:r>
              <a:rPr lang="en-US" sz="3200" dirty="0" smtClean="0">
                <a:solidFill>
                  <a:prstClr val="black"/>
                </a:solidFill>
              </a:rPr>
              <a:t>K</a:t>
            </a:r>
            <a:r>
              <a:rPr lang="en-US" sz="3200" baseline="-25000" dirty="0" smtClean="0">
                <a:solidFill>
                  <a:prstClr val="black"/>
                </a:solidFill>
              </a:rPr>
              <a:t>a</a:t>
            </a:r>
            <a:r>
              <a:rPr lang="en-US" sz="3200" dirty="0" smtClean="0">
                <a:solidFill>
                  <a:prstClr val="black"/>
                </a:solidFill>
              </a:rPr>
              <a:t> =0.473</a:t>
            </a:r>
          </a:p>
        </p:txBody>
      </p:sp>
      <p:pic>
        <p:nvPicPr>
          <p:cNvPr id="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643042" y="2928934"/>
            <a:ext cx="5127661" cy="10763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142976" y="428604"/>
          <a:ext cx="7848600" cy="4905687"/>
        </p:xfrm>
        <a:graphic>
          <a:graphicData uri="http://schemas.openxmlformats.org/drawingml/2006/table">
            <a:tbl>
              <a:tblPr/>
              <a:tblGrid>
                <a:gridCol w="765934"/>
                <a:gridCol w="596237"/>
                <a:gridCol w="639887"/>
                <a:gridCol w="771463"/>
                <a:gridCol w="663625"/>
                <a:gridCol w="663625"/>
                <a:gridCol w="771463"/>
                <a:gridCol w="1217481"/>
                <a:gridCol w="801279"/>
                <a:gridCol w="957606"/>
              </a:tblGrid>
              <a:tr h="746742">
                <a:tc gridSpan="2">
                  <a:txBody>
                    <a:bodyPr/>
                    <a:lstStyle/>
                    <a:p>
                      <a:pPr>
                        <a:lnSpc>
                          <a:spcPct val="150000"/>
                        </a:lnSpc>
                        <a:spcAft>
                          <a:spcPts val="0"/>
                        </a:spcAft>
                      </a:pPr>
                      <a:r>
                        <a:rPr kumimoji="0" lang="en-US" sz="3200" kern="1200" dirty="0" smtClean="0">
                          <a:solidFill>
                            <a:schemeClr val="tx1"/>
                          </a:solidFill>
                          <a:latin typeface="+mn-lt"/>
                          <a:ea typeface="+mn-ea"/>
                          <a:cs typeface="+mn-cs"/>
                        </a:rPr>
                        <a:t>Sliding :</a:t>
                      </a:r>
                    </a:p>
                  </a:txBody>
                  <a:tcPr marL="61737" marR="61737" marT="0" marB="0" anchor="b">
                    <a:lnL>
                      <a:noFill/>
                    </a:lnL>
                    <a:lnR>
                      <a:noFill/>
                    </a:lnR>
                    <a:lnT>
                      <a:noFill/>
                    </a:lnT>
                    <a:lnB w="190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nSpc>
                          <a:spcPct val="107000"/>
                        </a:lnSpc>
                      </a:pPr>
                      <a:endParaRPr lang="en-US" sz="1000" dirty="0" smtClean="0">
                        <a:latin typeface="Calibri"/>
                        <a:ea typeface="Times New Roman"/>
                        <a:cs typeface="Arial"/>
                      </a:endParaRPr>
                    </a:p>
                    <a:p>
                      <a:pPr>
                        <a:lnSpc>
                          <a:spcPct val="107000"/>
                        </a:lnSpc>
                      </a:pPr>
                      <a:endParaRPr lang="en-US" sz="1000" dirty="0" smtClean="0">
                        <a:latin typeface="Calibri"/>
                        <a:ea typeface="Times New Roman"/>
                        <a:cs typeface="Arial"/>
                      </a:endParaRPr>
                    </a:p>
                    <a:p>
                      <a:pPr>
                        <a:lnSpc>
                          <a:spcPct val="107000"/>
                        </a:lnSpc>
                      </a:pPr>
                      <a:endParaRPr lang="en-US" sz="1000" dirty="0">
                        <a:latin typeface="Calibri"/>
                        <a:ea typeface="Times New Roman"/>
                        <a:cs typeface="Arial"/>
                      </a:endParaRPr>
                    </a:p>
                  </a:txBody>
                  <a:tcPr marL="61737" marR="61737"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000" dirty="0">
                        <a:latin typeface="Calibri"/>
                        <a:ea typeface="Times New Roman"/>
                        <a:cs typeface="Arial"/>
                      </a:endParaRPr>
                    </a:p>
                  </a:txBody>
                  <a:tcPr marL="61737" marR="61737"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000" dirty="0">
                        <a:latin typeface="Calibri"/>
                        <a:ea typeface="Times New Roman"/>
                        <a:cs typeface="Arial"/>
                      </a:endParaRPr>
                    </a:p>
                  </a:txBody>
                  <a:tcPr marL="61737" marR="61737"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000" dirty="0" smtClean="0">
                        <a:latin typeface="Calibri"/>
                        <a:ea typeface="Times New Roman"/>
                        <a:cs typeface="Arial"/>
                      </a:endParaRPr>
                    </a:p>
                    <a:p>
                      <a:pPr>
                        <a:lnSpc>
                          <a:spcPct val="107000"/>
                        </a:lnSpc>
                      </a:pPr>
                      <a:endParaRPr lang="en-US" sz="1000" dirty="0" smtClean="0">
                        <a:latin typeface="Calibri"/>
                        <a:ea typeface="Times New Roman"/>
                        <a:cs typeface="Arial"/>
                      </a:endParaRPr>
                    </a:p>
                    <a:p>
                      <a:pPr>
                        <a:lnSpc>
                          <a:spcPct val="107000"/>
                        </a:lnSpc>
                      </a:pPr>
                      <a:endParaRPr lang="en-US" sz="1000" dirty="0">
                        <a:latin typeface="Calibri"/>
                        <a:ea typeface="Times New Roman"/>
                        <a:cs typeface="Arial"/>
                      </a:endParaRPr>
                    </a:p>
                  </a:txBody>
                  <a:tcPr marL="61737" marR="61737"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000">
                        <a:latin typeface="Calibri"/>
                        <a:ea typeface="Times New Roman"/>
                        <a:cs typeface="Arial"/>
                      </a:endParaRPr>
                    </a:p>
                  </a:txBody>
                  <a:tcPr marL="61737" marR="61737"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000">
                        <a:latin typeface="Calibri"/>
                        <a:ea typeface="Times New Roman"/>
                        <a:cs typeface="Arial"/>
                      </a:endParaRPr>
                    </a:p>
                  </a:txBody>
                  <a:tcPr marL="61737" marR="61737"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000">
                        <a:latin typeface="Calibri"/>
                        <a:ea typeface="Times New Roman"/>
                        <a:cs typeface="Arial"/>
                      </a:endParaRPr>
                    </a:p>
                  </a:txBody>
                  <a:tcPr marL="61737" marR="61737" marT="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000">
                        <a:latin typeface="Calibri"/>
                        <a:ea typeface="Times New Roman"/>
                        <a:cs typeface="Arial"/>
                      </a:endParaRPr>
                    </a:p>
                  </a:txBody>
                  <a:tcPr marL="61737" marR="61737" marT="0" marB="0" anchor="b">
                    <a:lnL>
                      <a:noFill/>
                    </a:lnL>
                    <a:lnR>
                      <a:noFill/>
                    </a:lnR>
                    <a:lnT>
                      <a:noFill/>
                    </a:lnT>
                    <a:lnB w="19050" cap="flat" cmpd="sng" algn="ctr">
                      <a:solidFill>
                        <a:srgbClr val="000000"/>
                      </a:solidFill>
                      <a:prstDash val="solid"/>
                      <a:round/>
                      <a:headEnd type="none" w="med" len="med"/>
                      <a:tailEnd type="none" w="med" len="med"/>
                    </a:lnB>
                  </a:tcPr>
                </a:tc>
              </a:tr>
              <a:tr h="853459">
                <a:tc>
                  <a:txBody>
                    <a:bodyPr/>
                    <a:lstStyle/>
                    <a:p>
                      <a:pPr algn="l">
                        <a:lnSpc>
                          <a:spcPct val="150000"/>
                        </a:lnSpc>
                        <a:spcAft>
                          <a:spcPts val="0"/>
                        </a:spcAft>
                      </a:pPr>
                      <a:r>
                        <a:rPr kumimoji="0" lang="en-US" sz="3200" kern="1200" dirty="0" smtClean="0">
                          <a:solidFill>
                            <a:schemeClr val="tx1"/>
                          </a:solidFill>
                          <a:latin typeface="+mn-lt"/>
                          <a:ea typeface="+mn-ea"/>
                          <a:cs typeface="+mn-cs"/>
                        </a:rPr>
                        <a:t>ᶲ</a:t>
                      </a: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kumimoji="0" lang="en-US" sz="3200" kern="1200" dirty="0" smtClean="0">
                          <a:solidFill>
                            <a:schemeClr val="tx1"/>
                          </a:solidFill>
                          <a:latin typeface="+mn-lt"/>
                          <a:ea typeface="+mn-ea"/>
                          <a:cs typeface="+mn-cs"/>
                        </a:rPr>
                        <a:t>Ψ</a:t>
                      </a: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kumimoji="0" lang="en-US" sz="3200" kern="1200" smtClean="0">
                          <a:solidFill>
                            <a:schemeClr val="tx1"/>
                          </a:solidFill>
                          <a:latin typeface="+mn-lt"/>
                          <a:ea typeface="+mn-ea"/>
                          <a:cs typeface="+mn-cs"/>
                        </a:rPr>
                        <a:t>Ɣs</a:t>
                      </a:r>
                      <a:endParaRPr kumimoji="0" lang="en-US" sz="3200" kern="1200" dirty="0" smtClean="0">
                        <a:solidFill>
                          <a:schemeClr val="tx1"/>
                        </a:solidFill>
                        <a:latin typeface="+mn-lt"/>
                        <a:ea typeface="+mn-ea"/>
                        <a:cs typeface="+mn-cs"/>
                      </a:endParaRP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3200" kern="1200" dirty="0" smtClean="0">
                          <a:solidFill>
                            <a:schemeClr val="tx1"/>
                          </a:solidFill>
                          <a:latin typeface="+mn-lt"/>
                          <a:ea typeface="+mn-ea"/>
                          <a:cs typeface="+mn-cs"/>
                        </a:rPr>
                        <a:t>KA</a:t>
                      </a: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3200" kern="1200" dirty="0" smtClean="0">
                          <a:solidFill>
                            <a:schemeClr val="tx1"/>
                          </a:solidFill>
                          <a:latin typeface="+mn-lt"/>
                          <a:ea typeface="+mn-ea"/>
                          <a:cs typeface="+mn-cs"/>
                        </a:rPr>
                        <a:t>Qs</a:t>
                      </a: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3200" kern="1200" dirty="0" smtClean="0">
                          <a:solidFill>
                            <a:schemeClr val="tx1"/>
                          </a:solidFill>
                          <a:latin typeface="+mn-lt"/>
                          <a:ea typeface="+mn-ea"/>
                          <a:cs typeface="+mn-cs"/>
                        </a:rPr>
                        <a:t>H</a:t>
                      </a: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3200" kern="1200" dirty="0" smtClean="0">
                          <a:solidFill>
                            <a:schemeClr val="tx1"/>
                          </a:solidFill>
                          <a:latin typeface="+mn-lt"/>
                          <a:ea typeface="+mn-ea"/>
                          <a:cs typeface="+mn-cs"/>
                        </a:rPr>
                        <a:t>δ</a:t>
                      </a: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3200" kern="1200" dirty="0" smtClean="0">
                          <a:solidFill>
                            <a:schemeClr val="tx1"/>
                          </a:solidFill>
                          <a:latin typeface="+mn-lt"/>
                          <a:ea typeface="+mn-ea"/>
                          <a:cs typeface="+mn-cs"/>
                        </a:rPr>
                        <a:t>FA,H</a:t>
                      </a: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c>
                  <a:txBody>
                    <a:bodyPr/>
                    <a:lstStyle/>
                    <a:p>
                      <a:pPr algn="l">
                        <a:lnSpc>
                          <a:spcPct val="150000"/>
                        </a:lnSpc>
                        <a:spcAft>
                          <a:spcPts val="0"/>
                        </a:spcAft>
                      </a:pPr>
                      <a:r>
                        <a:rPr lang="en-US" sz="1100" dirty="0">
                          <a:solidFill>
                            <a:srgbClr val="000000"/>
                          </a:solidFill>
                          <a:latin typeface="Times New Roman"/>
                          <a:ea typeface="Times New Roman"/>
                          <a:cs typeface="Arial"/>
                        </a:rPr>
                        <a:t> </a:t>
                      </a:r>
                      <a:r>
                        <a:rPr kumimoji="0" lang="en-US" sz="3200" kern="1200" dirty="0" smtClean="0">
                          <a:solidFill>
                            <a:schemeClr val="tx1"/>
                          </a:solidFill>
                          <a:latin typeface="+mn-lt"/>
                          <a:ea typeface="+mn-ea"/>
                          <a:cs typeface="+mn-cs"/>
                        </a:rPr>
                        <a:t>FS</a:t>
                      </a: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c>
                  <a:txBody>
                    <a:bodyPr/>
                    <a:lstStyle/>
                    <a:p>
                      <a:pPr marL="0" algn="l" rtl="0" eaLnBrk="1" latinLnBrk="0" hangingPunct="1">
                        <a:lnSpc>
                          <a:spcPct val="150000"/>
                        </a:lnSpc>
                        <a:spcAft>
                          <a:spcPts val="0"/>
                        </a:spcAft>
                      </a:pPr>
                      <a:r>
                        <a:rPr kumimoji="0" lang="en-US" sz="3200" kern="1200" dirty="0" smtClean="0">
                          <a:solidFill>
                            <a:schemeClr val="tx1"/>
                          </a:solidFill>
                          <a:latin typeface="+mn-lt"/>
                          <a:ea typeface="+mn-ea"/>
                          <a:cs typeface="+mn-cs"/>
                        </a:rPr>
                        <a:t>FD</a:t>
                      </a:r>
                    </a:p>
                  </a:txBody>
                  <a:tcPr marL="61737" marR="61737"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r>
              <a:tr h="685800">
                <a:tc>
                  <a:txBody>
                    <a:bodyPr/>
                    <a:lstStyle/>
                    <a:p>
                      <a:pPr algn="l">
                        <a:lnSpc>
                          <a:spcPct val="150000"/>
                        </a:lnSpc>
                        <a:spcAft>
                          <a:spcPts val="0"/>
                        </a:spcAft>
                      </a:pPr>
                      <a:r>
                        <a:rPr lang="en-US" sz="1200" dirty="0">
                          <a:solidFill>
                            <a:srgbClr val="000000"/>
                          </a:solidFill>
                          <a:latin typeface="Times New Roman"/>
                          <a:ea typeface="Times New Roman"/>
                          <a:cs typeface="Arial"/>
                        </a:rPr>
                        <a:t>0.314</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18</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1.5</a:t>
                      </a:r>
                      <a:endParaRPr lang="en-US" sz="120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0.209333</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9.382856</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9.382856</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algn="l">
                        <a:lnSpc>
                          <a:spcPct val="150000"/>
                        </a:lnSpc>
                        <a:spcAft>
                          <a:spcPts val="0"/>
                        </a:spcAft>
                      </a:pPr>
                      <a:r>
                        <a:rPr lang="en-US" sz="1200" dirty="0">
                          <a:solidFill>
                            <a:srgbClr val="000000"/>
                          </a:solidFill>
                          <a:latin typeface="Times New Roman"/>
                          <a:ea typeface="Times New Roman"/>
                          <a:cs typeface="Arial"/>
                        </a:rPr>
                        <a:t>0.314</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18</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3</a:t>
                      </a:r>
                      <a:endParaRPr lang="en-US" sz="120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20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37.53142</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37.53142</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2143">
                <a:tc>
                  <a:txBody>
                    <a:bodyPr/>
                    <a:lstStyle/>
                    <a:p>
                      <a:pPr algn="l">
                        <a:lnSpc>
                          <a:spcPct val="150000"/>
                        </a:lnSpc>
                        <a:spcAft>
                          <a:spcPts val="0"/>
                        </a:spcAft>
                      </a:pPr>
                      <a:r>
                        <a:rPr lang="en-US" sz="1200" dirty="0">
                          <a:solidFill>
                            <a:srgbClr val="000000"/>
                          </a:solidFill>
                          <a:latin typeface="Times New Roman"/>
                          <a:ea typeface="Times New Roman"/>
                          <a:cs typeface="Arial"/>
                        </a:rPr>
                        <a:t>0.314</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18</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4.5</a:t>
                      </a:r>
                      <a:endParaRPr lang="en-US" sz="120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20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84.4457</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84.4457</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8486">
                <a:tc>
                  <a:txBody>
                    <a:bodyPr/>
                    <a:lstStyle/>
                    <a:p>
                      <a:pPr algn="l">
                        <a:lnSpc>
                          <a:spcPct val="150000"/>
                        </a:lnSpc>
                        <a:spcAft>
                          <a:spcPts val="0"/>
                        </a:spcAft>
                      </a:pPr>
                      <a:r>
                        <a:rPr lang="en-US" sz="1200" dirty="0">
                          <a:solidFill>
                            <a:srgbClr val="000000"/>
                          </a:solidFill>
                          <a:latin typeface="Times New Roman"/>
                          <a:ea typeface="Times New Roman"/>
                          <a:cs typeface="Arial"/>
                        </a:rPr>
                        <a:t>0.314</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18</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6</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20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150.1257</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150.1257</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257">
                <a:tc>
                  <a:txBody>
                    <a:bodyPr/>
                    <a:lstStyle/>
                    <a:p>
                      <a:pPr algn="l">
                        <a:lnSpc>
                          <a:spcPct val="150000"/>
                        </a:lnSpc>
                        <a:spcAft>
                          <a:spcPts val="0"/>
                        </a:spcAft>
                      </a:pPr>
                      <a:r>
                        <a:rPr lang="en-US" sz="1200" dirty="0">
                          <a:solidFill>
                            <a:srgbClr val="000000"/>
                          </a:solidFill>
                          <a:latin typeface="Times New Roman"/>
                          <a:ea typeface="Times New Roman"/>
                          <a:cs typeface="Arial"/>
                        </a:rPr>
                        <a:t>0.314</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18</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7.5</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0.209333</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234.5714</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234.5714</a:t>
                      </a:r>
                      <a:endParaRPr lang="en-US" sz="1200" dirty="0">
                        <a:latin typeface="Calibri"/>
                        <a:ea typeface="Calibri"/>
                        <a:cs typeface="Arial"/>
                      </a:endParaRPr>
                    </a:p>
                  </a:txBody>
                  <a:tcPr marL="61737" marR="6173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مستطيل 2"/>
          <p:cNvSpPr/>
          <p:nvPr/>
        </p:nvSpPr>
        <p:spPr>
          <a:xfrm>
            <a:off x="1214414" y="5715016"/>
            <a:ext cx="5857916" cy="830997"/>
          </a:xfrm>
          <a:prstGeom prst="rect">
            <a:avLst/>
          </a:prstGeom>
        </p:spPr>
        <p:txBody>
          <a:bodyPr wrap="square">
            <a:spAutoFit/>
          </a:bodyPr>
          <a:lstStyle/>
          <a:p>
            <a:pPr lvl="0"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For first row: </a:t>
            </a:r>
          </a:p>
          <a:p>
            <a:pPr lvl="0"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FD= .5*18*(1.5²)*0.473*cos12.1° +0 = 9.38</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4414" y="500042"/>
            <a:ext cx="1669047" cy="584775"/>
          </a:xfrm>
          <a:prstGeom prst="rect">
            <a:avLst/>
          </a:prstGeom>
        </p:spPr>
        <p:txBody>
          <a:bodyPr wrap="none">
            <a:spAutoFit/>
          </a:bodyPr>
          <a:lstStyle/>
          <a:p>
            <a:pPr lvl="0"/>
            <a:r>
              <a:rPr lang="en-US" sz="3200" dirty="0" smtClean="0">
                <a:solidFill>
                  <a:prstClr val="black"/>
                </a:solidFill>
              </a:rPr>
              <a:t>Friction :</a:t>
            </a:r>
          </a:p>
        </p:txBody>
      </p:sp>
      <p:graphicFrame>
        <p:nvGraphicFramePr>
          <p:cNvPr id="3" name="جدول 2"/>
          <p:cNvGraphicFramePr>
            <a:graphicFrameLocks noGrp="1"/>
          </p:cNvGraphicFramePr>
          <p:nvPr/>
        </p:nvGraphicFramePr>
        <p:xfrm>
          <a:off x="1285852" y="1357298"/>
          <a:ext cx="7620003" cy="3429002"/>
        </p:xfrm>
        <a:graphic>
          <a:graphicData uri="http://schemas.openxmlformats.org/drawingml/2006/table">
            <a:tbl>
              <a:tblPr/>
              <a:tblGrid>
                <a:gridCol w="407939"/>
                <a:gridCol w="567597"/>
                <a:gridCol w="579566"/>
                <a:gridCol w="654698"/>
                <a:gridCol w="356119"/>
                <a:gridCol w="466531"/>
                <a:gridCol w="699796"/>
                <a:gridCol w="699796"/>
                <a:gridCol w="466531"/>
                <a:gridCol w="466531"/>
                <a:gridCol w="730896"/>
                <a:gridCol w="739074"/>
                <a:gridCol w="784929"/>
              </a:tblGrid>
              <a:tr h="591314">
                <a:tc>
                  <a:txBody>
                    <a:bodyPr/>
                    <a:lstStyle/>
                    <a:p>
                      <a:pPr algn="l">
                        <a:lnSpc>
                          <a:spcPct val="150000"/>
                        </a:lnSpc>
                        <a:spcAft>
                          <a:spcPts val="0"/>
                        </a:spcAft>
                      </a:pPr>
                      <a:r>
                        <a:rPr lang="en-US" sz="1800" dirty="0">
                          <a:solidFill>
                            <a:srgbClr val="000000"/>
                          </a:solidFill>
                          <a:latin typeface="Times New Roman"/>
                          <a:ea typeface="Times New Roman"/>
                          <a:cs typeface="Arial"/>
                        </a:rPr>
                        <a:t>B</a:t>
                      </a:r>
                      <a:endParaRPr lang="en-US" sz="18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H</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Wi</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∑Wi</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kumimoji="0" lang="en-US" sz="1800" kern="1200" dirty="0">
                          <a:solidFill>
                            <a:srgbClr val="000000"/>
                          </a:solidFill>
                          <a:latin typeface="Times New Roman"/>
                          <a:ea typeface="Times New Roman"/>
                          <a:cs typeface="Arial"/>
                        </a:rPr>
                        <a:t>ϻ</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ɣr</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KA</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Δ</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Ψ</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Ha</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FA,v</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1800" kern="1200" dirty="0">
                          <a:solidFill>
                            <a:srgbClr val="000000"/>
                          </a:solidFill>
                          <a:latin typeface="Times New Roman"/>
                          <a:ea typeface="Times New Roman"/>
                          <a:cs typeface="Arial"/>
                        </a:rPr>
                        <a:t>Wi+F</a:t>
                      </a: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kumimoji="0" lang="en-US" sz="1800" kern="1200" dirty="0">
                          <a:solidFill>
                            <a:srgbClr val="000000"/>
                          </a:solidFill>
                          <a:latin typeface="Times New Roman"/>
                          <a:ea typeface="Times New Roman"/>
                          <a:cs typeface="Arial"/>
                        </a:rPr>
                        <a:t>FR</a:t>
                      </a:r>
                    </a:p>
                  </a:txBody>
                  <a:tcPr marL="60769" marR="60769"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r>
              <a:tr h="657701">
                <a:tc>
                  <a:txBody>
                    <a:bodyPr/>
                    <a:lstStyle/>
                    <a:p>
                      <a:pPr algn="l">
                        <a:lnSpc>
                          <a:spcPct val="150000"/>
                        </a:lnSpc>
                        <a:spcAft>
                          <a:spcPts val="0"/>
                        </a:spcAft>
                      </a:pPr>
                      <a:r>
                        <a:rPr lang="en-US" sz="1200" dirty="0">
                          <a:solidFill>
                            <a:srgbClr val="000000"/>
                          </a:solidFill>
                          <a:latin typeface="Times New Roman"/>
                          <a:ea typeface="Times New Roman"/>
                          <a:cs typeface="Arial"/>
                        </a:rPr>
                        <a:t>1.2</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1.5</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41.4</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41.4</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0.6</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23</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1.5</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1.993346</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43.39335</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26.03601</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657701">
                <a:tc>
                  <a:txBody>
                    <a:bodyPr/>
                    <a:lstStyle/>
                    <a:p>
                      <a:pPr algn="l">
                        <a:lnSpc>
                          <a:spcPct val="150000"/>
                        </a:lnSpc>
                        <a:spcAft>
                          <a:spcPts val="0"/>
                        </a:spcAft>
                      </a:pPr>
                      <a:r>
                        <a:rPr lang="en-US" sz="1200">
                          <a:solidFill>
                            <a:srgbClr val="000000"/>
                          </a:solidFill>
                          <a:latin typeface="Times New Roman"/>
                          <a:ea typeface="Times New Roman"/>
                          <a:cs typeface="Arial"/>
                        </a:rPr>
                        <a:t>1.4</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1.5</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48.3</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89.7</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0.6</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23</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0.473692</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7.973385</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97.67339</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58.60403</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657701">
                <a:tc>
                  <a:txBody>
                    <a:bodyPr/>
                    <a:lstStyle/>
                    <a:p>
                      <a:pPr algn="l">
                        <a:lnSpc>
                          <a:spcPct val="150000"/>
                        </a:lnSpc>
                        <a:spcAft>
                          <a:spcPts val="0"/>
                        </a:spcAft>
                      </a:pPr>
                      <a:r>
                        <a:rPr lang="en-US" sz="1200">
                          <a:solidFill>
                            <a:srgbClr val="000000"/>
                          </a:solidFill>
                          <a:latin typeface="Times New Roman"/>
                          <a:ea typeface="Times New Roman"/>
                          <a:cs typeface="Arial"/>
                        </a:rPr>
                        <a:t>1.6</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1.5</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55.2</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144.9</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0.6</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23</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0.209333</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4.5</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17.94012</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162.8401</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97.70407</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23603">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1.5</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62.1</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207</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0.6</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23</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6</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31.89354</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238.8935</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143.3361</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0982">
                <a:tc>
                  <a:txBody>
                    <a:bodyPr/>
                    <a:lstStyle/>
                    <a:p>
                      <a:pPr algn="l">
                        <a:lnSpc>
                          <a:spcPct val="150000"/>
                        </a:lnSpc>
                        <a:spcAft>
                          <a:spcPts val="0"/>
                        </a:spcAft>
                      </a:pPr>
                      <a:r>
                        <a:rPr lang="en-US" sz="1200">
                          <a:solidFill>
                            <a:srgbClr val="000000"/>
                          </a:solidFill>
                          <a:latin typeface="Times New Roman"/>
                          <a:ea typeface="Times New Roman"/>
                          <a:cs typeface="Arial"/>
                        </a:rPr>
                        <a:t>2</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1.5</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69</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276</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0.6</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23</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0.473692</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7.5</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49.83366</a:t>
                      </a:r>
                      <a:endParaRPr lang="en-US" sz="120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325.8337</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195.5002</a:t>
                      </a:r>
                      <a:endParaRPr lang="en-US" sz="1200" dirty="0">
                        <a:latin typeface="Calibri"/>
                        <a:ea typeface="Calibri"/>
                        <a:cs typeface="Arial"/>
                      </a:endParaRPr>
                    </a:p>
                  </a:txBody>
                  <a:tcPr marL="60769" marR="60769"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4" name="مستطيل 3"/>
          <p:cNvSpPr/>
          <p:nvPr/>
        </p:nvSpPr>
        <p:spPr>
          <a:xfrm>
            <a:off x="1285852" y="5000637"/>
            <a:ext cx="7858148" cy="1200329"/>
          </a:xfrm>
          <a:prstGeom prst="rect">
            <a:avLst/>
          </a:prstGeom>
        </p:spPr>
        <p:txBody>
          <a:bodyPr wrap="square">
            <a:spAutoFit/>
          </a:bodyPr>
          <a:lstStyle/>
          <a:p>
            <a:pPr lvl="0" fontAlgn="base">
              <a:spcBef>
                <a:spcPct val="0"/>
              </a:spcBef>
              <a:spcAft>
                <a:spcPct val="0"/>
              </a:spcAft>
            </a:pPr>
            <a:endParaRPr lang="en-US" sz="2400" dirty="0" smtClean="0">
              <a:solidFill>
                <a:srgbClr val="000000"/>
              </a:solidFill>
              <a:latin typeface="Calibri" pitchFamily="34" charset="0"/>
              <a:ea typeface="Times New Roman" pitchFamily="18" charset="0"/>
              <a:cs typeface="Arial" pitchFamily="34" charset="0"/>
            </a:endParaRPr>
          </a:p>
          <a:p>
            <a:pPr lvl="0" fontAlgn="base">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For first row:</a:t>
            </a:r>
          </a:p>
          <a:p>
            <a:pPr lvl="0"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FR=(1.2*1.5*23*1 +0.5*18*(1.5²)*0.473*sin12.1° )*0.6=26.03</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85852" y="500042"/>
            <a:ext cx="1016625" cy="584775"/>
          </a:xfrm>
          <a:prstGeom prst="rect">
            <a:avLst/>
          </a:prstGeom>
        </p:spPr>
        <p:txBody>
          <a:bodyPr wrap="none">
            <a:spAutoFit/>
          </a:bodyPr>
          <a:lstStyle/>
          <a:p>
            <a:pPr lvl="0"/>
            <a:r>
              <a:rPr lang="en-US" sz="3200" dirty="0" smtClean="0">
                <a:solidFill>
                  <a:prstClr val="black"/>
                </a:solidFill>
              </a:rPr>
              <a:t>FSsl :</a:t>
            </a:r>
          </a:p>
        </p:txBody>
      </p:sp>
      <p:graphicFrame>
        <p:nvGraphicFramePr>
          <p:cNvPr id="3" name="جدول 2"/>
          <p:cNvGraphicFramePr>
            <a:graphicFrameLocks noGrp="1"/>
          </p:cNvGraphicFramePr>
          <p:nvPr/>
        </p:nvGraphicFramePr>
        <p:xfrm>
          <a:off x="1357290" y="1428736"/>
          <a:ext cx="3886200" cy="3428996"/>
        </p:xfrm>
        <a:graphic>
          <a:graphicData uri="http://schemas.openxmlformats.org/drawingml/2006/table">
            <a:tbl>
              <a:tblPr/>
              <a:tblGrid>
                <a:gridCol w="1295400"/>
                <a:gridCol w="1295400"/>
                <a:gridCol w="1295400"/>
              </a:tblGrid>
              <a:tr h="802531">
                <a:tc>
                  <a:txBody>
                    <a:bodyPr/>
                    <a:lstStyle/>
                    <a:p>
                      <a:pPr>
                        <a:lnSpc>
                          <a:spcPct val="150000"/>
                        </a:lnSpc>
                        <a:spcAft>
                          <a:spcPts val="0"/>
                        </a:spcAft>
                      </a:pPr>
                      <a:r>
                        <a:rPr lang="en-US" sz="2400" dirty="0">
                          <a:solidFill>
                            <a:srgbClr val="000000"/>
                          </a:solidFill>
                          <a:latin typeface="Times New Roman"/>
                          <a:ea typeface="Times New Roman"/>
                          <a:cs typeface="Arial"/>
                        </a:rPr>
                        <a:t>FR</a:t>
                      </a:r>
                      <a:endParaRPr lang="en-US" sz="2400" dirty="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nSpc>
                          <a:spcPct val="150000"/>
                        </a:lnSpc>
                        <a:spcAft>
                          <a:spcPts val="0"/>
                        </a:spcAft>
                      </a:pPr>
                      <a:r>
                        <a:rPr lang="en-US" sz="2400" dirty="0">
                          <a:solidFill>
                            <a:srgbClr val="000000"/>
                          </a:solidFill>
                          <a:latin typeface="Times New Roman"/>
                          <a:ea typeface="Times New Roman"/>
                          <a:cs typeface="Arial"/>
                        </a:rPr>
                        <a:t>FD</a:t>
                      </a:r>
                      <a:endParaRPr lang="en-US" sz="2400" dirty="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nSpc>
                          <a:spcPct val="150000"/>
                        </a:lnSpc>
                        <a:spcAft>
                          <a:spcPts val="0"/>
                        </a:spcAft>
                      </a:pPr>
                      <a:r>
                        <a:rPr lang="en-US" sz="2400" dirty="0">
                          <a:solidFill>
                            <a:srgbClr val="000000"/>
                          </a:solidFill>
                          <a:latin typeface="Times New Roman"/>
                          <a:ea typeface="Times New Roman"/>
                          <a:cs typeface="Arial"/>
                        </a:rPr>
                        <a:t>FS</a:t>
                      </a:r>
                      <a:r>
                        <a:rPr lang="en-US" sz="2400" baseline="-25000" dirty="0">
                          <a:solidFill>
                            <a:srgbClr val="000000"/>
                          </a:solidFill>
                          <a:latin typeface="Times New Roman"/>
                          <a:ea typeface="Times New Roman"/>
                          <a:cs typeface="Arial"/>
                        </a:rPr>
                        <a:t>SL</a:t>
                      </a:r>
                      <a:endParaRPr lang="en-US" sz="2400" dirty="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r>
              <a:tr h="525293">
                <a:tc>
                  <a:txBody>
                    <a:bodyPr/>
                    <a:lstStyle/>
                    <a:p>
                      <a:pPr algn="r">
                        <a:lnSpc>
                          <a:spcPct val="150000"/>
                        </a:lnSpc>
                        <a:spcAft>
                          <a:spcPts val="0"/>
                        </a:spcAft>
                      </a:pPr>
                      <a:r>
                        <a:rPr lang="en-US" sz="1200" dirty="0">
                          <a:solidFill>
                            <a:srgbClr val="000000"/>
                          </a:solidFill>
                          <a:latin typeface="Times New Roman"/>
                          <a:ea typeface="Times New Roman"/>
                          <a:cs typeface="Arial"/>
                        </a:rPr>
                        <a:t>26.03601</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dirty="0">
                          <a:solidFill>
                            <a:srgbClr val="000000"/>
                          </a:solidFill>
                          <a:latin typeface="Times New Roman"/>
                          <a:ea typeface="Times New Roman"/>
                          <a:cs typeface="Arial"/>
                        </a:rPr>
                        <a:t>9.382856</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a:solidFill>
                            <a:srgbClr val="000000"/>
                          </a:solidFill>
                          <a:latin typeface="Times New Roman"/>
                          <a:ea typeface="Times New Roman"/>
                          <a:cs typeface="Arial"/>
                        </a:rPr>
                        <a:t>2.774849</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25293">
                <a:tc>
                  <a:txBody>
                    <a:bodyPr/>
                    <a:lstStyle/>
                    <a:p>
                      <a:pPr algn="r">
                        <a:lnSpc>
                          <a:spcPct val="150000"/>
                        </a:lnSpc>
                        <a:spcAft>
                          <a:spcPts val="0"/>
                        </a:spcAft>
                      </a:pPr>
                      <a:r>
                        <a:rPr lang="en-US" sz="1200">
                          <a:solidFill>
                            <a:srgbClr val="000000"/>
                          </a:solidFill>
                          <a:latin typeface="Times New Roman"/>
                          <a:ea typeface="Times New Roman"/>
                          <a:cs typeface="Arial"/>
                        </a:rPr>
                        <a:t>58.60403</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dirty="0">
                          <a:solidFill>
                            <a:srgbClr val="000000"/>
                          </a:solidFill>
                          <a:latin typeface="Times New Roman"/>
                          <a:ea typeface="Times New Roman"/>
                          <a:cs typeface="Arial"/>
                        </a:rPr>
                        <a:t>37.53142</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a:solidFill>
                            <a:srgbClr val="000000"/>
                          </a:solidFill>
                          <a:latin typeface="Times New Roman"/>
                          <a:ea typeface="Times New Roman"/>
                          <a:cs typeface="Arial"/>
                        </a:rPr>
                        <a:t>1.561466</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25293">
                <a:tc>
                  <a:txBody>
                    <a:bodyPr/>
                    <a:lstStyle/>
                    <a:p>
                      <a:pPr algn="r">
                        <a:lnSpc>
                          <a:spcPct val="150000"/>
                        </a:lnSpc>
                        <a:spcAft>
                          <a:spcPts val="0"/>
                        </a:spcAft>
                      </a:pPr>
                      <a:r>
                        <a:rPr lang="en-US" sz="1200">
                          <a:solidFill>
                            <a:srgbClr val="000000"/>
                          </a:solidFill>
                          <a:latin typeface="Times New Roman"/>
                          <a:ea typeface="Times New Roman"/>
                          <a:cs typeface="Arial"/>
                        </a:rPr>
                        <a:t>97.70407</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dirty="0">
                          <a:solidFill>
                            <a:srgbClr val="000000"/>
                          </a:solidFill>
                          <a:latin typeface="Times New Roman"/>
                          <a:ea typeface="Times New Roman"/>
                          <a:cs typeface="Arial"/>
                        </a:rPr>
                        <a:t>84.4457</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a:solidFill>
                            <a:srgbClr val="000000"/>
                          </a:solidFill>
                          <a:latin typeface="Times New Roman"/>
                          <a:ea typeface="Times New Roman"/>
                          <a:cs typeface="Arial"/>
                        </a:rPr>
                        <a:t>1.157005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25293">
                <a:tc>
                  <a:txBody>
                    <a:bodyPr/>
                    <a:lstStyle/>
                    <a:p>
                      <a:pPr algn="r">
                        <a:lnSpc>
                          <a:spcPct val="150000"/>
                        </a:lnSpc>
                        <a:spcAft>
                          <a:spcPts val="0"/>
                        </a:spcAft>
                      </a:pPr>
                      <a:r>
                        <a:rPr lang="en-US" sz="1200">
                          <a:solidFill>
                            <a:srgbClr val="000000"/>
                          </a:solidFill>
                          <a:latin typeface="Times New Roman"/>
                          <a:ea typeface="Times New Roman"/>
                          <a:cs typeface="Arial"/>
                        </a:rPr>
                        <a:t>143.3361</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dirty="0">
                          <a:solidFill>
                            <a:srgbClr val="000000"/>
                          </a:solidFill>
                          <a:latin typeface="Times New Roman"/>
                          <a:ea typeface="Times New Roman"/>
                          <a:cs typeface="Arial"/>
                        </a:rPr>
                        <a:t>150.1257</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a:solidFill>
                            <a:srgbClr val="000000"/>
                          </a:solidFill>
                          <a:latin typeface="Times New Roman"/>
                          <a:ea typeface="Times New Roman"/>
                          <a:cs typeface="Arial"/>
                        </a:rPr>
                        <a:t>0.954774</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25293">
                <a:tc>
                  <a:txBody>
                    <a:bodyPr/>
                    <a:lstStyle/>
                    <a:p>
                      <a:pPr algn="r">
                        <a:lnSpc>
                          <a:spcPct val="150000"/>
                        </a:lnSpc>
                        <a:spcAft>
                          <a:spcPts val="0"/>
                        </a:spcAft>
                      </a:pPr>
                      <a:r>
                        <a:rPr lang="en-US" sz="1200" dirty="0">
                          <a:solidFill>
                            <a:srgbClr val="000000"/>
                          </a:solidFill>
                          <a:latin typeface="Times New Roman"/>
                          <a:ea typeface="Times New Roman"/>
                          <a:cs typeface="Arial"/>
                        </a:rPr>
                        <a:t>195.5002</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dirty="0">
                          <a:solidFill>
                            <a:srgbClr val="000000"/>
                          </a:solidFill>
                          <a:latin typeface="Times New Roman"/>
                          <a:ea typeface="Times New Roman"/>
                          <a:cs typeface="Arial"/>
                        </a:rPr>
                        <a:t>234.5714</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200" dirty="0">
                          <a:solidFill>
                            <a:srgbClr val="000000"/>
                          </a:solidFill>
                          <a:latin typeface="Times New Roman"/>
                          <a:ea typeface="Times New Roman"/>
                          <a:cs typeface="Arial"/>
                        </a:rPr>
                        <a:t>0.833436</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4" name="مستطيل 3"/>
          <p:cNvSpPr/>
          <p:nvPr/>
        </p:nvSpPr>
        <p:spPr>
          <a:xfrm>
            <a:off x="1285852" y="5357826"/>
            <a:ext cx="4572000" cy="830997"/>
          </a:xfrm>
          <a:prstGeom prst="rect">
            <a:avLst/>
          </a:prstGeom>
        </p:spPr>
        <p:txBody>
          <a:bodyPr>
            <a:spAutoFit/>
          </a:bodyPr>
          <a:lstStyle/>
          <a:p>
            <a:pPr lvl="0" algn="justLow" fontAlgn="base">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For first row:</a:t>
            </a:r>
          </a:p>
          <a:p>
            <a:pPr lvl="0" algn="justLow"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FSSL=26.03/9.38 =2.77</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4414" y="428604"/>
            <a:ext cx="2443298" cy="584775"/>
          </a:xfrm>
          <a:prstGeom prst="rect">
            <a:avLst/>
          </a:prstGeom>
        </p:spPr>
        <p:txBody>
          <a:bodyPr wrap="none">
            <a:spAutoFit/>
          </a:bodyPr>
          <a:lstStyle/>
          <a:p>
            <a:pPr lvl="0"/>
            <a:r>
              <a:rPr lang="en-US" sz="3200" dirty="0" smtClean="0">
                <a:solidFill>
                  <a:prstClr val="black"/>
                </a:solidFill>
              </a:rPr>
              <a:t>Overturning :</a:t>
            </a:r>
          </a:p>
        </p:txBody>
      </p:sp>
      <p:graphicFrame>
        <p:nvGraphicFramePr>
          <p:cNvPr id="3" name="جدول 2"/>
          <p:cNvGraphicFramePr>
            <a:graphicFrameLocks noGrp="1"/>
          </p:cNvGraphicFramePr>
          <p:nvPr/>
        </p:nvGraphicFramePr>
        <p:xfrm>
          <a:off x="1357290" y="1428736"/>
          <a:ext cx="5943599" cy="3048001"/>
        </p:xfrm>
        <a:graphic>
          <a:graphicData uri="http://schemas.openxmlformats.org/drawingml/2006/table">
            <a:tbl>
              <a:tblPr/>
              <a:tblGrid>
                <a:gridCol w="838200"/>
                <a:gridCol w="1071156"/>
                <a:gridCol w="524883"/>
                <a:gridCol w="943267"/>
                <a:gridCol w="811413"/>
                <a:gridCol w="811413"/>
                <a:gridCol w="943267"/>
              </a:tblGrid>
              <a:tr h="750031">
                <a:tc>
                  <a:txBody>
                    <a:bodyPr/>
                    <a:lstStyle/>
                    <a:p>
                      <a:pPr algn="l">
                        <a:lnSpc>
                          <a:spcPct val="150000"/>
                        </a:lnSpc>
                        <a:spcAft>
                          <a:spcPts val="0"/>
                        </a:spcAft>
                      </a:pPr>
                      <a:r>
                        <a:rPr lang="en-US" sz="2800" dirty="0">
                          <a:solidFill>
                            <a:srgbClr val="000000"/>
                          </a:solidFill>
                          <a:latin typeface="Times New Roman"/>
                          <a:ea typeface="Times New Roman"/>
                          <a:cs typeface="Arial"/>
                        </a:rPr>
                        <a:t>ɣ</a:t>
                      </a:r>
                      <a:r>
                        <a:rPr lang="en-US" sz="2800" baseline="-25000" dirty="0">
                          <a:solidFill>
                            <a:srgbClr val="000000"/>
                          </a:solidFill>
                          <a:latin typeface="Times New Roman"/>
                          <a:ea typeface="Times New Roman"/>
                          <a:cs typeface="Arial"/>
                        </a:rPr>
                        <a:t>s</a:t>
                      </a:r>
                      <a:endParaRPr lang="en-US" sz="2800" dirty="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2800" kern="1200" dirty="0">
                          <a:solidFill>
                            <a:srgbClr val="000000"/>
                          </a:solidFill>
                          <a:latin typeface="Times New Roman"/>
                          <a:ea typeface="Times New Roman"/>
                          <a:cs typeface="Arial"/>
                        </a:rPr>
                        <a:t>KA</a:t>
                      </a: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2800" kern="1200" dirty="0">
                          <a:solidFill>
                            <a:srgbClr val="000000"/>
                          </a:solidFill>
                          <a:latin typeface="Times New Roman"/>
                          <a:ea typeface="Times New Roman"/>
                          <a:cs typeface="Arial"/>
                        </a:rPr>
                        <a:t>H</a:t>
                      </a: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2800" kern="1200" dirty="0">
                          <a:solidFill>
                            <a:srgbClr val="000000"/>
                          </a:solidFill>
                          <a:latin typeface="Times New Roman"/>
                          <a:ea typeface="Times New Roman"/>
                          <a:cs typeface="Arial"/>
                        </a:rPr>
                        <a:t>Δ</a:t>
                      </a: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2800" kern="1200" dirty="0">
                          <a:solidFill>
                            <a:srgbClr val="000000"/>
                          </a:solidFill>
                          <a:latin typeface="Times New Roman"/>
                          <a:ea typeface="Times New Roman"/>
                          <a:cs typeface="Arial"/>
                        </a:rPr>
                        <a:t>Ψ</a:t>
                      </a: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2800" kern="1200" dirty="0">
                          <a:solidFill>
                            <a:srgbClr val="000000"/>
                          </a:solidFill>
                          <a:latin typeface="Times New Roman"/>
                          <a:ea typeface="Times New Roman"/>
                          <a:cs typeface="Arial"/>
                        </a:rPr>
                        <a:t>Qs</a:t>
                      </a: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2800" kern="1200" dirty="0">
                          <a:solidFill>
                            <a:srgbClr val="000000"/>
                          </a:solidFill>
                          <a:latin typeface="Times New Roman"/>
                          <a:ea typeface="Times New Roman"/>
                          <a:cs typeface="Arial"/>
                        </a:rPr>
                        <a:t>MD</a:t>
                      </a: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r>
              <a:tr h="459594">
                <a:tc>
                  <a:txBody>
                    <a:bodyPr/>
                    <a:lstStyle/>
                    <a:p>
                      <a:pPr algn="l">
                        <a:lnSpc>
                          <a:spcPct val="150000"/>
                        </a:lnSpc>
                        <a:spcAft>
                          <a:spcPts val="0"/>
                        </a:spcAft>
                      </a:pPr>
                      <a:r>
                        <a:rPr lang="en-US" sz="1200" dirty="0">
                          <a:solidFill>
                            <a:srgbClr val="000000"/>
                          </a:solidFill>
                          <a:latin typeface="Times New Roman"/>
                          <a:ea typeface="Times New Roman"/>
                          <a:cs typeface="Arial"/>
                        </a:rPr>
                        <a:t>18</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10</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10.02046</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594">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0.473692</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10</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58.84755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594">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0.473692</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4.5</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0.209333</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10</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174.6298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594">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0.473692</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6</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0.209333</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10</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385.5159</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594">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0.473692</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7.5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10</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719.6543</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مستطيل 3"/>
          <p:cNvSpPr/>
          <p:nvPr/>
        </p:nvSpPr>
        <p:spPr>
          <a:xfrm>
            <a:off x="1357290" y="5000637"/>
            <a:ext cx="7286676" cy="830997"/>
          </a:xfrm>
          <a:prstGeom prst="rect">
            <a:avLst/>
          </a:prstGeom>
        </p:spPr>
        <p:txBody>
          <a:bodyPr wrap="square">
            <a:spAutoFit/>
          </a:bodyPr>
          <a:lstStyle/>
          <a:p>
            <a:pPr lvl="0" algn="justLow" fontAlgn="base">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For first row:</a:t>
            </a:r>
          </a:p>
          <a:p>
            <a:pPr lvl="0" algn="justLow"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MD=0.5*18*(1.5²)*0.473 cos12.1° *(1.5/3) +0 =9.3</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214414" y="1142984"/>
          <a:ext cx="7391401" cy="3195540"/>
        </p:xfrm>
        <a:graphic>
          <a:graphicData uri="http://schemas.openxmlformats.org/drawingml/2006/table">
            <a:tbl>
              <a:tblPr/>
              <a:tblGrid>
                <a:gridCol w="495444"/>
                <a:gridCol w="658640"/>
                <a:gridCol w="526912"/>
                <a:gridCol w="816712"/>
                <a:gridCol w="421530"/>
                <a:gridCol w="454460"/>
                <a:gridCol w="507886"/>
                <a:gridCol w="743531"/>
                <a:gridCol w="1091878"/>
                <a:gridCol w="818178"/>
                <a:gridCol w="856230"/>
              </a:tblGrid>
              <a:tr h="685800">
                <a:tc>
                  <a:txBody>
                    <a:bodyPr/>
                    <a:lstStyle/>
                    <a:p>
                      <a:pPr algn="l">
                        <a:lnSpc>
                          <a:spcPct val="150000"/>
                        </a:lnSpc>
                        <a:spcAft>
                          <a:spcPts val="0"/>
                        </a:spcAft>
                      </a:pPr>
                      <a:r>
                        <a:rPr lang="en-US" sz="2000" dirty="0">
                          <a:solidFill>
                            <a:srgbClr val="000000"/>
                          </a:solidFill>
                          <a:latin typeface="Times New Roman"/>
                          <a:ea typeface="Times New Roman"/>
                          <a:cs typeface="Arial"/>
                        </a:rPr>
                        <a:t>ɣs</a:t>
                      </a:r>
                      <a:endParaRPr lang="en-US" sz="2000" dirty="0">
                        <a:latin typeface="Calibri"/>
                        <a:ea typeface="Calibri"/>
                        <a:cs typeface="Arial"/>
                      </a:endParaRPr>
                    </a:p>
                  </a:txBody>
                  <a:tcPr marL="65185" marR="6518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lang="en-US" sz="2000" dirty="0">
                          <a:solidFill>
                            <a:srgbClr val="000000"/>
                          </a:solidFill>
                          <a:latin typeface="Times New Roman"/>
                          <a:ea typeface="Times New Roman"/>
                          <a:cs typeface="Arial"/>
                        </a:rPr>
                        <a:t>KA</a:t>
                      </a:r>
                      <a:endParaRPr lang="en-US" sz="20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lang="en-US" sz="2000" dirty="0">
                          <a:solidFill>
                            <a:srgbClr val="000000"/>
                          </a:solidFill>
                          <a:latin typeface="Times New Roman"/>
                          <a:ea typeface="Times New Roman"/>
                          <a:cs typeface="Arial"/>
                        </a:rPr>
                        <a:t>H</a:t>
                      </a:r>
                      <a:endParaRPr lang="en-US" sz="20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lang="en-US" sz="2000" dirty="0">
                          <a:solidFill>
                            <a:srgbClr val="000000"/>
                          </a:solidFill>
                          <a:latin typeface="Times New Roman"/>
                          <a:ea typeface="Times New Roman"/>
                          <a:cs typeface="Arial"/>
                        </a:rPr>
                        <a:t>Δ</a:t>
                      </a:r>
                      <a:endParaRPr lang="en-US" sz="20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lang="en-US" sz="2000">
                          <a:solidFill>
                            <a:srgbClr val="000000"/>
                          </a:solidFill>
                          <a:latin typeface="Times New Roman"/>
                          <a:ea typeface="Times New Roman"/>
                          <a:cs typeface="Arial"/>
                        </a:rPr>
                        <a:t>Ψ</a:t>
                      </a:r>
                      <a:endParaRPr lang="en-US" sz="20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lang="en-US" sz="2000" dirty="0">
                          <a:solidFill>
                            <a:srgbClr val="000000"/>
                          </a:solidFill>
                          <a:latin typeface="Times New Roman"/>
                          <a:ea typeface="Times New Roman"/>
                          <a:cs typeface="Arial"/>
                        </a:rPr>
                        <a:t>B</a:t>
                      </a:r>
                      <a:endParaRPr lang="en-US" sz="20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lang="en-US" sz="2000" dirty="0">
                          <a:solidFill>
                            <a:srgbClr val="000000"/>
                          </a:solidFill>
                          <a:latin typeface="Times New Roman"/>
                          <a:ea typeface="Times New Roman"/>
                          <a:cs typeface="Arial"/>
                        </a:rPr>
                        <a:t>Wi</a:t>
                      </a:r>
                      <a:endParaRPr lang="en-US" sz="20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lang="en-US" sz="2000">
                          <a:solidFill>
                            <a:srgbClr val="000000"/>
                          </a:solidFill>
                          <a:latin typeface="Times New Roman"/>
                          <a:ea typeface="Times New Roman"/>
                          <a:cs typeface="Arial"/>
                        </a:rPr>
                        <a:t>Xi</a:t>
                      </a:r>
                      <a:endParaRPr lang="en-US" sz="2000">
                        <a:latin typeface="Calibri"/>
                        <a:ea typeface="Calibri"/>
                        <a:cs typeface="Arial"/>
                      </a:endParaRPr>
                    </a:p>
                  </a:txBody>
                  <a:tcPr marL="65185" marR="6518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DD5"/>
                    </a:solidFill>
                  </a:tcPr>
                </a:tc>
                <a:tc>
                  <a:txBody>
                    <a:bodyPr/>
                    <a:lstStyle/>
                    <a:p>
                      <a:pPr algn="l">
                        <a:lnSpc>
                          <a:spcPct val="150000"/>
                        </a:lnSpc>
                        <a:spcAft>
                          <a:spcPts val="0"/>
                        </a:spcAft>
                      </a:pPr>
                      <a:r>
                        <a:rPr lang="en-US" sz="2000" dirty="0">
                          <a:solidFill>
                            <a:srgbClr val="000000"/>
                          </a:solidFill>
                          <a:latin typeface="Times New Roman"/>
                          <a:ea typeface="Times New Roman"/>
                          <a:cs typeface="Arial"/>
                        </a:rPr>
                        <a:t>∑Wi*Xi</a:t>
                      </a:r>
                      <a:endParaRPr lang="en-US" sz="2000" dirty="0">
                        <a:latin typeface="Calibri"/>
                        <a:ea typeface="Calibri"/>
                        <a:cs typeface="Arial"/>
                      </a:endParaRPr>
                    </a:p>
                  </a:txBody>
                  <a:tcPr marL="65185" marR="65185"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6599D9"/>
                    </a:solidFill>
                  </a:tcPr>
                </a:tc>
                <a:tc>
                  <a:txBody>
                    <a:bodyPr/>
                    <a:lstStyle/>
                    <a:p>
                      <a:pPr algn="l">
                        <a:lnSpc>
                          <a:spcPct val="150000"/>
                        </a:lnSpc>
                        <a:spcAft>
                          <a:spcPts val="0"/>
                        </a:spcAft>
                      </a:pPr>
                      <a:r>
                        <a:rPr lang="en-US" sz="2000" dirty="0">
                          <a:solidFill>
                            <a:srgbClr val="000000"/>
                          </a:solidFill>
                          <a:latin typeface="Times New Roman"/>
                          <a:ea typeface="Times New Roman"/>
                          <a:cs typeface="Arial"/>
                        </a:rPr>
                        <a:t>FA,v</a:t>
                      </a:r>
                      <a:endParaRPr lang="en-US" sz="20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6599D9"/>
                    </a:solidFill>
                  </a:tcPr>
                </a:tc>
                <a:tc>
                  <a:txBody>
                    <a:bodyPr/>
                    <a:lstStyle/>
                    <a:p>
                      <a:pPr algn="l">
                        <a:lnSpc>
                          <a:spcPct val="150000"/>
                        </a:lnSpc>
                        <a:spcAft>
                          <a:spcPts val="0"/>
                        </a:spcAft>
                      </a:pPr>
                      <a:r>
                        <a:rPr lang="en-US" sz="2000" dirty="0">
                          <a:solidFill>
                            <a:srgbClr val="000000"/>
                          </a:solidFill>
                          <a:latin typeface="Times New Roman"/>
                          <a:ea typeface="Times New Roman"/>
                          <a:cs typeface="Arial"/>
                        </a:rPr>
                        <a:t>MR</a:t>
                      </a:r>
                      <a:endParaRPr lang="en-US" sz="20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r>
              <a:tr h="501948">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1.5</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1.2</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41.4</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0.6</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24.84</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3.986693</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28.82669</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01948">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0.209333</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1.4</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48.3</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0.7</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66.93</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15.94677</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82.87677</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01948">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4.5</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0.209333</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1.6</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55.2</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0.8</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129.03</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35.88023</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164.9102</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01948">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6</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0.209333</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1.8</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62.1</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0.9</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213.9</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63.78708</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277.6871</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01948">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7.5</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0.209333</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2</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69</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a:t>
                      </a:r>
                      <a:endParaRPr lang="en-US" sz="120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324.3</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99.66731</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423.9673</a:t>
                      </a:r>
                      <a:endParaRPr lang="en-US" sz="1200" dirty="0">
                        <a:latin typeface="Calibri"/>
                        <a:ea typeface="Calibri"/>
                        <a:cs typeface="Arial"/>
                      </a:endParaRPr>
                    </a:p>
                  </a:txBody>
                  <a:tcPr marL="65185" marR="6518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3" name="مستطيل 2"/>
          <p:cNvSpPr/>
          <p:nvPr/>
        </p:nvSpPr>
        <p:spPr>
          <a:xfrm>
            <a:off x="1142976" y="4857760"/>
            <a:ext cx="7786710" cy="830997"/>
          </a:xfrm>
          <a:prstGeom prst="rect">
            <a:avLst/>
          </a:prstGeom>
        </p:spPr>
        <p:txBody>
          <a:bodyPr wrap="square">
            <a:spAutoFit/>
          </a:bodyPr>
          <a:lstStyle/>
          <a:p>
            <a:pPr lvl="0" algn="justLow" fontAlgn="base">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For first row:</a:t>
            </a:r>
          </a:p>
          <a:p>
            <a:pPr lvl="0" algn="justLow"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MR =0.5*18*(1.5²)*0.473 cos12.1° *(1.2)+41.4*(1.5/2) =28.8</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4414" y="428604"/>
            <a:ext cx="1328184" cy="584775"/>
          </a:xfrm>
          <a:prstGeom prst="rect">
            <a:avLst/>
          </a:prstGeom>
        </p:spPr>
        <p:txBody>
          <a:bodyPr wrap="none">
            <a:spAutoFit/>
          </a:bodyPr>
          <a:lstStyle/>
          <a:p>
            <a:pPr lvl="0"/>
            <a:r>
              <a:rPr lang="en-US" sz="3200" dirty="0" smtClean="0">
                <a:solidFill>
                  <a:prstClr val="black"/>
                </a:solidFill>
              </a:rPr>
              <a:t>FSOT :</a:t>
            </a:r>
          </a:p>
        </p:txBody>
      </p:sp>
      <p:graphicFrame>
        <p:nvGraphicFramePr>
          <p:cNvPr id="3" name="جدول 2"/>
          <p:cNvGraphicFramePr>
            <a:graphicFrameLocks noGrp="1"/>
          </p:cNvGraphicFramePr>
          <p:nvPr/>
        </p:nvGraphicFramePr>
        <p:xfrm>
          <a:off x="1357290" y="1357298"/>
          <a:ext cx="3352800" cy="3048003"/>
        </p:xfrm>
        <a:graphic>
          <a:graphicData uri="http://schemas.openxmlformats.org/drawingml/2006/table">
            <a:tbl>
              <a:tblPr/>
              <a:tblGrid>
                <a:gridCol w="1117600"/>
                <a:gridCol w="1117600"/>
                <a:gridCol w="1117600"/>
              </a:tblGrid>
              <a:tr h="713363">
                <a:tc>
                  <a:txBody>
                    <a:bodyPr/>
                    <a:lstStyle/>
                    <a:p>
                      <a:pPr algn="l">
                        <a:lnSpc>
                          <a:spcPct val="150000"/>
                        </a:lnSpc>
                        <a:spcAft>
                          <a:spcPts val="0"/>
                        </a:spcAft>
                      </a:pPr>
                      <a:r>
                        <a:rPr lang="en-US" sz="2800" dirty="0">
                          <a:solidFill>
                            <a:srgbClr val="000000"/>
                          </a:solidFill>
                          <a:latin typeface="Times New Roman"/>
                          <a:ea typeface="Times New Roman"/>
                          <a:cs typeface="Arial"/>
                        </a:rPr>
                        <a:t>Mo</a:t>
                      </a:r>
                      <a:endParaRPr lang="en-US" sz="2800" dirty="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6599D9"/>
                    </a:solidFill>
                  </a:tcPr>
                </a:tc>
                <a:tc>
                  <a:txBody>
                    <a:bodyPr/>
                    <a:lstStyle/>
                    <a:p>
                      <a:pPr marL="0" algn="l" rtl="0" eaLnBrk="1" latinLnBrk="0" hangingPunct="1">
                        <a:lnSpc>
                          <a:spcPct val="150000"/>
                        </a:lnSpc>
                        <a:spcAft>
                          <a:spcPts val="0"/>
                        </a:spcAft>
                      </a:pPr>
                      <a:r>
                        <a:rPr kumimoji="0" lang="en-US" sz="2800" kern="1200" dirty="0">
                          <a:solidFill>
                            <a:srgbClr val="000000"/>
                          </a:solidFill>
                          <a:latin typeface="Times New Roman"/>
                          <a:ea typeface="Times New Roman"/>
                          <a:cs typeface="Arial"/>
                        </a:rPr>
                        <a:t>MR</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6599D9"/>
                    </a:solidFill>
                  </a:tcPr>
                </a:tc>
                <a:tc>
                  <a:txBody>
                    <a:bodyPr/>
                    <a:lstStyle/>
                    <a:p>
                      <a:pPr marL="0" algn="l" rtl="0" eaLnBrk="1" latinLnBrk="0" hangingPunct="1">
                        <a:lnSpc>
                          <a:spcPct val="150000"/>
                        </a:lnSpc>
                        <a:spcAft>
                          <a:spcPts val="0"/>
                        </a:spcAft>
                      </a:pPr>
                      <a:r>
                        <a:rPr kumimoji="0" lang="en-US" sz="2800" kern="1200" dirty="0">
                          <a:solidFill>
                            <a:srgbClr val="000000"/>
                          </a:solidFill>
                          <a:latin typeface="Times New Roman"/>
                          <a:ea typeface="Times New Roman"/>
                          <a:cs typeface="Arial"/>
                        </a:rPr>
                        <a:t>FSOT</a:t>
                      </a:r>
                    </a:p>
                  </a:txBody>
                  <a:tcPr marL="68580" marR="6858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r>
              <a:tr h="466928">
                <a:tc>
                  <a:txBody>
                    <a:bodyPr/>
                    <a:lstStyle/>
                    <a:p>
                      <a:pPr algn="l">
                        <a:lnSpc>
                          <a:spcPct val="150000"/>
                        </a:lnSpc>
                        <a:spcAft>
                          <a:spcPts val="0"/>
                        </a:spcAft>
                      </a:pPr>
                      <a:r>
                        <a:rPr lang="en-US" sz="1400" dirty="0">
                          <a:solidFill>
                            <a:srgbClr val="000000"/>
                          </a:solidFill>
                          <a:latin typeface="Times New Roman"/>
                          <a:ea typeface="Times New Roman"/>
                          <a:cs typeface="Arial"/>
                        </a:rPr>
                        <a:t>10.02046</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dirty="0">
                          <a:solidFill>
                            <a:srgbClr val="000000"/>
                          </a:solidFill>
                          <a:latin typeface="Times New Roman"/>
                          <a:ea typeface="Times New Roman"/>
                          <a:cs typeface="Arial"/>
                        </a:rPr>
                        <a:t>28.82669</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dirty="0">
                          <a:solidFill>
                            <a:srgbClr val="000000"/>
                          </a:solidFill>
                          <a:latin typeface="Times New Roman"/>
                          <a:ea typeface="Times New Roman"/>
                          <a:cs typeface="Arial"/>
                        </a:rPr>
                        <a:t>2.876783</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466928">
                <a:tc>
                  <a:txBody>
                    <a:bodyPr/>
                    <a:lstStyle/>
                    <a:p>
                      <a:pPr algn="l">
                        <a:lnSpc>
                          <a:spcPct val="150000"/>
                        </a:lnSpc>
                        <a:spcAft>
                          <a:spcPts val="0"/>
                        </a:spcAft>
                      </a:pPr>
                      <a:r>
                        <a:rPr lang="en-US" sz="1400" dirty="0">
                          <a:solidFill>
                            <a:srgbClr val="000000"/>
                          </a:solidFill>
                          <a:latin typeface="Times New Roman"/>
                          <a:ea typeface="Times New Roman"/>
                          <a:cs typeface="Arial"/>
                        </a:rPr>
                        <a:t>58.84755</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dirty="0">
                          <a:solidFill>
                            <a:srgbClr val="000000"/>
                          </a:solidFill>
                          <a:latin typeface="Times New Roman"/>
                          <a:ea typeface="Times New Roman"/>
                          <a:cs typeface="Arial"/>
                        </a:rPr>
                        <a:t>82.87677</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dirty="0">
                          <a:solidFill>
                            <a:srgbClr val="000000"/>
                          </a:solidFill>
                          <a:latin typeface="Times New Roman"/>
                          <a:ea typeface="Times New Roman"/>
                          <a:cs typeface="Arial"/>
                        </a:rPr>
                        <a:t>1.40833</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466928">
                <a:tc>
                  <a:txBody>
                    <a:bodyPr/>
                    <a:lstStyle/>
                    <a:p>
                      <a:pPr algn="l">
                        <a:lnSpc>
                          <a:spcPct val="150000"/>
                        </a:lnSpc>
                        <a:spcAft>
                          <a:spcPts val="0"/>
                        </a:spcAft>
                      </a:pPr>
                      <a:r>
                        <a:rPr lang="en-US" sz="1400">
                          <a:solidFill>
                            <a:srgbClr val="000000"/>
                          </a:solidFill>
                          <a:latin typeface="Times New Roman"/>
                          <a:ea typeface="Times New Roman"/>
                          <a:cs typeface="Arial"/>
                        </a:rPr>
                        <a:t>174.6298</a:t>
                      </a:r>
                      <a:endParaRPr lang="en-US" sz="14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dirty="0">
                          <a:solidFill>
                            <a:srgbClr val="000000"/>
                          </a:solidFill>
                          <a:latin typeface="Times New Roman"/>
                          <a:ea typeface="Times New Roman"/>
                          <a:cs typeface="Arial"/>
                        </a:rPr>
                        <a:t>164.9102</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dirty="0">
                          <a:solidFill>
                            <a:srgbClr val="000000"/>
                          </a:solidFill>
                          <a:latin typeface="Times New Roman"/>
                          <a:ea typeface="Times New Roman"/>
                          <a:cs typeface="Arial"/>
                        </a:rPr>
                        <a:t>0.944342</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466928">
                <a:tc>
                  <a:txBody>
                    <a:bodyPr/>
                    <a:lstStyle/>
                    <a:p>
                      <a:pPr algn="l">
                        <a:lnSpc>
                          <a:spcPct val="150000"/>
                        </a:lnSpc>
                        <a:spcAft>
                          <a:spcPts val="0"/>
                        </a:spcAft>
                      </a:pPr>
                      <a:r>
                        <a:rPr lang="en-US" sz="1400">
                          <a:solidFill>
                            <a:srgbClr val="000000"/>
                          </a:solidFill>
                          <a:latin typeface="Times New Roman"/>
                          <a:ea typeface="Times New Roman"/>
                          <a:cs typeface="Arial"/>
                        </a:rPr>
                        <a:t>385.5159</a:t>
                      </a:r>
                      <a:endParaRPr lang="en-US" sz="14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dirty="0">
                          <a:solidFill>
                            <a:srgbClr val="000000"/>
                          </a:solidFill>
                          <a:latin typeface="Times New Roman"/>
                          <a:ea typeface="Times New Roman"/>
                          <a:cs typeface="Arial"/>
                        </a:rPr>
                        <a:t>277.6871</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dirty="0">
                          <a:solidFill>
                            <a:srgbClr val="000000"/>
                          </a:solidFill>
                          <a:latin typeface="Times New Roman"/>
                          <a:ea typeface="Times New Roman"/>
                          <a:cs typeface="Arial"/>
                        </a:rPr>
                        <a:t>0.7203</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466928">
                <a:tc>
                  <a:txBody>
                    <a:bodyPr/>
                    <a:lstStyle/>
                    <a:p>
                      <a:pPr algn="l">
                        <a:lnSpc>
                          <a:spcPct val="150000"/>
                        </a:lnSpc>
                        <a:spcAft>
                          <a:spcPts val="0"/>
                        </a:spcAft>
                      </a:pPr>
                      <a:r>
                        <a:rPr lang="en-US" sz="1400">
                          <a:solidFill>
                            <a:srgbClr val="000000"/>
                          </a:solidFill>
                          <a:latin typeface="Times New Roman"/>
                          <a:ea typeface="Times New Roman"/>
                          <a:cs typeface="Arial"/>
                        </a:rPr>
                        <a:t>719.6543</a:t>
                      </a:r>
                      <a:endParaRPr lang="en-US" sz="14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a:solidFill>
                            <a:srgbClr val="000000"/>
                          </a:solidFill>
                          <a:latin typeface="Times New Roman"/>
                          <a:ea typeface="Times New Roman"/>
                          <a:cs typeface="Arial"/>
                        </a:rPr>
                        <a:t>423.9673</a:t>
                      </a:r>
                      <a:endParaRPr lang="en-US" sz="14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400" dirty="0">
                          <a:solidFill>
                            <a:srgbClr val="000000"/>
                          </a:solidFill>
                          <a:latin typeface="Times New Roman"/>
                          <a:ea typeface="Times New Roman"/>
                          <a:cs typeface="Arial"/>
                        </a:rPr>
                        <a:t>0.589126</a:t>
                      </a:r>
                      <a:endParaRPr lang="en-US" sz="1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مستطيل 3"/>
          <p:cNvSpPr/>
          <p:nvPr/>
        </p:nvSpPr>
        <p:spPr>
          <a:xfrm>
            <a:off x="1357290" y="5000636"/>
            <a:ext cx="4572000" cy="830997"/>
          </a:xfrm>
          <a:prstGeom prst="rect">
            <a:avLst/>
          </a:prstGeom>
        </p:spPr>
        <p:txBody>
          <a:bodyPr>
            <a:spAutoFit/>
          </a:bodyPr>
          <a:lstStyle/>
          <a:p>
            <a:pPr lvl="0" algn="justLow" fontAlgn="base">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For first row:</a:t>
            </a:r>
          </a:p>
          <a:p>
            <a:pPr lvl="0" algn="justLow"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FSOT=28.8/10.02 =2.87</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42976" y="357166"/>
            <a:ext cx="3051605" cy="584775"/>
          </a:xfrm>
          <a:prstGeom prst="rect">
            <a:avLst/>
          </a:prstGeom>
        </p:spPr>
        <p:txBody>
          <a:bodyPr wrap="none">
            <a:spAutoFit/>
          </a:bodyPr>
          <a:lstStyle/>
          <a:p>
            <a:pPr lvl="0" fontAlgn="base">
              <a:spcBef>
                <a:spcPct val="0"/>
              </a:spcBef>
              <a:spcAft>
                <a:spcPct val="0"/>
              </a:spcAft>
            </a:pPr>
            <a:r>
              <a:rPr lang="en-US" sz="3200" dirty="0" smtClean="0">
                <a:solidFill>
                  <a:prstClr val="black"/>
                </a:solidFill>
              </a:rPr>
              <a:t>Bearing capacity :</a:t>
            </a:r>
          </a:p>
        </p:txBody>
      </p:sp>
      <p:graphicFrame>
        <p:nvGraphicFramePr>
          <p:cNvPr id="3" name="جدول 2"/>
          <p:cNvGraphicFramePr>
            <a:graphicFrameLocks noGrp="1"/>
          </p:cNvGraphicFramePr>
          <p:nvPr/>
        </p:nvGraphicFramePr>
        <p:xfrm>
          <a:off x="1214414" y="1142984"/>
          <a:ext cx="7467600" cy="3276600"/>
        </p:xfrm>
        <a:graphic>
          <a:graphicData uri="http://schemas.openxmlformats.org/drawingml/2006/table">
            <a:tbl>
              <a:tblPr/>
              <a:tblGrid>
                <a:gridCol w="533399"/>
                <a:gridCol w="652950"/>
                <a:gridCol w="642451"/>
                <a:gridCol w="685800"/>
                <a:gridCol w="762000"/>
                <a:gridCol w="762000"/>
                <a:gridCol w="762000"/>
                <a:gridCol w="914399"/>
                <a:gridCol w="914400"/>
                <a:gridCol w="838201"/>
              </a:tblGrid>
              <a:tr h="638639">
                <a:tc>
                  <a:txBody>
                    <a:bodyPr/>
                    <a:lstStyle/>
                    <a:p>
                      <a:pPr algn="l">
                        <a:lnSpc>
                          <a:spcPct val="150000"/>
                        </a:lnSpc>
                        <a:spcAft>
                          <a:spcPts val="0"/>
                        </a:spcAft>
                      </a:pPr>
                      <a:r>
                        <a:rPr lang="en-US" sz="2000" dirty="0">
                          <a:solidFill>
                            <a:srgbClr val="000000"/>
                          </a:solidFill>
                          <a:latin typeface="Times New Roman"/>
                          <a:ea typeface="Times New Roman"/>
                          <a:cs typeface="Arial"/>
                        </a:rPr>
                        <a:t>B</a:t>
                      </a:r>
                      <a:endParaRPr lang="en-US" sz="20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599D9"/>
                    </a:solidFill>
                  </a:tcPr>
                </a:tc>
                <a:tc>
                  <a:txBody>
                    <a:bodyPr/>
                    <a:lstStyle/>
                    <a:p>
                      <a:pPr marL="0" algn="l" rtl="0" eaLnBrk="1" latinLnBrk="0" hangingPunct="1">
                        <a:lnSpc>
                          <a:spcPct val="150000"/>
                        </a:lnSpc>
                        <a:spcAft>
                          <a:spcPts val="0"/>
                        </a:spcAft>
                      </a:pPr>
                      <a:r>
                        <a:rPr kumimoji="0" lang="en-US" sz="2000" kern="1200" dirty="0">
                          <a:solidFill>
                            <a:srgbClr val="000000"/>
                          </a:solidFill>
                          <a:latin typeface="Times New Roman"/>
                          <a:ea typeface="Times New Roman"/>
                          <a:cs typeface="Arial"/>
                        </a:rPr>
                        <a:t>Mo</a:t>
                      </a: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599D9"/>
                    </a:solidFill>
                  </a:tcPr>
                </a:tc>
                <a:tc>
                  <a:txBody>
                    <a:bodyPr/>
                    <a:lstStyle/>
                    <a:p>
                      <a:pPr algn="l">
                        <a:lnSpc>
                          <a:spcPct val="150000"/>
                        </a:lnSpc>
                        <a:spcAft>
                          <a:spcPts val="0"/>
                        </a:spcAft>
                      </a:pPr>
                      <a:r>
                        <a:rPr lang="en-US" sz="2000" dirty="0">
                          <a:solidFill>
                            <a:srgbClr val="000000"/>
                          </a:solidFill>
                          <a:latin typeface="Times New Roman"/>
                          <a:ea typeface="Times New Roman"/>
                          <a:cs typeface="Arial"/>
                        </a:rPr>
                        <a:t>MR</a:t>
                      </a:r>
                      <a:endParaRPr lang="en-US" sz="20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599D9"/>
                    </a:solidFill>
                  </a:tcPr>
                </a:tc>
                <a:tc>
                  <a:txBody>
                    <a:bodyPr/>
                    <a:lstStyle/>
                    <a:p>
                      <a:pPr marL="0" algn="l" rtl="0" eaLnBrk="1" latinLnBrk="0" hangingPunct="1">
                        <a:lnSpc>
                          <a:spcPct val="150000"/>
                        </a:lnSpc>
                        <a:spcAft>
                          <a:spcPts val="0"/>
                        </a:spcAft>
                      </a:pPr>
                      <a:r>
                        <a:rPr kumimoji="0" lang="en-US" sz="2000" kern="1200" dirty="0">
                          <a:solidFill>
                            <a:srgbClr val="000000"/>
                          </a:solidFill>
                          <a:latin typeface="Times New Roman"/>
                          <a:ea typeface="Times New Roman"/>
                          <a:cs typeface="Arial"/>
                        </a:rPr>
                        <a:t>∑Wi</a:t>
                      </a: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DD5"/>
                    </a:solidFill>
                  </a:tcPr>
                </a:tc>
                <a:tc>
                  <a:txBody>
                    <a:bodyPr/>
                    <a:lstStyle/>
                    <a:p>
                      <a:pPr marL="0" algn="l" rtl="0" eaLnBrk="1" latinLnBrk="0" hangingPunct="1">
                        <a:lnSpc>
                          <a:spcPct val="150000"/>
                        </a:lnSpc>
                        <a:spcAft>
                          <a:spcPts val="0"/>
                        </a:spcAft>
                      </a:pPr>
                      <a:r>
                        <a:rPr kumimoji="0" lang="en-US" sz="2000" kern="1200" dirty="0">
                          <a:solidFill>
                            <a:srgbClr val="000000"/>
                          </a:solidFill>
                          <a:latin typeface="Times New Roman"/>
                          <a:ea typeface="Times New Roman"/>
                          <a:cs typeface="Arial"/>
                        </a:rPr>
                        <a:t>Fv</a:t>
                      </a: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599D9"/>
                    </a:solidFill>
                  </a:tcPr>
                </a:tc>
                <a:tc>
                  <a:txBody>
                    <a:bodyPr/>
                    <a:lstStyle/>
                    <a:p>
                      <a:pPr marL="0" algn="l" rtl="0" eaLnBrk="1" latinLnBrk="0" hangingPunct="1">
                        <a:lnSpc>
                          <a:spcPct val="150000"/>
                        </a:lnSpc>
                        <a:spcAft>
                          <a:spcPts val="0"/>
                        </a:spcAft>
                      </a:pPr>
                      <a:r>
                        <a:rPr kumimoji="0" lang="en-US" sz="2000" kern="1200" dirty="0">
                          <a:solidFill>
                            <a:srgbClr val="000000"/>
                          </a:solidFill>
                          <a:latin typeface="Times New Roman"/>
                          <a:ea typeface="Times New Roman"/>
                          <a:cs typeface="Arial"/>
                        </a:rPr>
                        <a:t>E</a:t>
                      </a: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5D"/>
                    </a:solidFill>
                  </a:tcPr>
                </a:tc>
                <a:tc>
                  <a:txBody>
                    <a:bodyPr/>
                    <a:lstStyle/>
                    <a:p>
                      <a:pPr algn="l">
                        <a:lnSpc>
                          <a:spcPct val="150000"/>
                        </a:lnSpc>
                        <a:spcAft>
                          <a:spcPts val="0"/>
                        </a:spcAft>
                      </a:pPr>
                      <a:r>
                        <a:rPr lang="en-US" sz="2000">
                          <a:latin typeface="Times New Roman"/>
                          <a:ea typeface="Times New Roman"/>
                          <a:cs typeface="Arial"/>
                        </a:rPr>
                        <a:t>B/6</a:t>
                      </a:r>
                      <a:endParaRPr lang="en-US" sz="20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5D"/>
                    </a:solidFill>
                  </a:tcPr>
                </a:tc>
                <a:tc>
                  <a:txBody>
                    <a:bodyPr/>
                    <a:lstStyle/>
                    <a:p>
                      <a:pPr algn="l">
                        <a:lnSpc>
                          <a:spcPct val="150000"/>
                        </a:lnSpc>
                        <a:spcAft>
                          <a:spcPts val="0"/>
                        </a:spcAft>
                      </a:pPr>
                      <a:r>
                        <a:rPr lang="en-US" sz="2000" dirty="0">
                          <a:latin typeface="Times New Roman"/>
                          <a:ea typeface="Times New Roman"/>
                          <a:cs typeface="Arial"/>
                        </a:rPr>
                        <a:t>e&lt;B/6?</a:t>
                      </a:r>
                      <a:endParaRPr lang="en-US" sz="20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5D"/>
                    </a:solidFill>
                  </a:tcPr>
                </a:tc>
                <a:tc>
                  <a:txBody>
                    <a:bodyPr/>
                    <a:lstStyle/>
                    <a:p>
                      <a:pPr algn="l">
                        <a:lnSpc>
                          <a:spcPct val="150000"/>
                        </a:lnSpc>
                        <a:spcAft>
                          <a:spcPts val="0"/>
                        </a:spcAft>
                      </a:pPr>
                      <a:r>
                        <a:rPr lang="en-US" sz="2000">
                          <a:latin typeface="Times New Roman"/>
                          <a:ea typeface="Times New Roman"/>
                          <a:cs typeface="Arial"/>
                        </a:rPr>
                        <a:t>e=B/6</a:t>
                      </a:r>
                      <a:endParaRPr lang="en-US" sz="20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5D"/>
                    </a:solidFill>
                  </a:tcPr>
                </a:tc>
                <a:tc>
                  <a:txBody>
                    <a:bodyPr/>
                    <a:lstStyle/>
                    <a:p>
                      <a:pPr algn="l">
                        <a:lnSpc>
                          <a:spcPct val="150000"/>
                        </a:lnSpc>
                        <a:spcAft>
                          <a:spcPts val="0"/>
                        </a:spcAft>
                      </a:pPr>
                      <a:r>
                        <a:rPr lang="en-US" sz="2000" dirty="0">
                          <a:latin typeface="Times New Roman"/>
                          <a:ea typeface="Times New Roman"/>
                          <a:cs typeface="Arial"/>
                        </a:rPr>
                        <a:t>e&gt;B/6</a:t>
                      </a:r>
                      <a:endParaRPr lang="en-US" sz="20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5D"/>
                    </a:solidFill>
                  </a:tcPr>
                </a:tc>
              </a:tr>
              <a:tr h="558072">
                <a:tc>
                  <a:txBody>
                    <a:bodyPr/>
                    <a:lstStyle/>
                    <a:p>
                      <a:pPr algn="l">
                        <a:lnSpc>
                          <a:spcPct val="150000"/>
                        </a:lnSpc>
                        <a:spcAft>
                          <a:spcPts val="0"/>
                        </a:spcAft>
                      </a:pPr>
                      <a:r>
                        <a:rPr lang="en-US" sz="1200" dirty="0">
                          <a:solidFill>
                            <a:srgbClr val="000000"/>
                          </a:solidFill>
                          <a:latin typeface="Times New Roman"/>
                          <a:ea typeface="Times New Roman"/>
                          <a:cs typeface="Arial"/>
                        </a:rPr>
                        <a:t>1.2</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10.0204</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28.8266</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41.4</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1.993346</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0.16661</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TRUE</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FALSE</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FALSE</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072">
                <a:tc>
                  <a:txBody>
                    <a:bodyPr/>
                    <a:lstStyle/>
                    <a:p>
                      <a:pPr algn="l">
                        <a:lnSpc>
                          <a:spcPct val="150000"/>
                        </a:lnSpc>
                        <a:spcAft>
                          <a:spcPts val="0"/>
                        </a:spcAft>
                      </a:pPr>
                      <a:r>
                        <a:rPr lang="en-US" sz="1200" dirty="0">
                          <a:solidFill>
                            <a:srgbClr val="000000"/>
                          </a:solidFill>
                          <a:latin typeface="Times New Roman"/>
                          <a:ea typeface="Times New Roman"/>
                          <a:cs typeface="Arial"/>
                        </a:rPr>
                        <a:t>1.4</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58.8475</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82.8767</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800"/>
                        </a:spcAft>
                      </a:pPr>
                      <a:r>
                        <a:rPr lang="en-US" sz="1200" dirty="0">
                          <a:solidFill>
                            <a:srgbClr val="000000"/>
                          </a:solidFill>
                          <a:latin typeface="Times New Roman"/>
                          <a:ea typeface="Calibri"/>
                          <a:cs typeface="Arial"/>
                        </a:rPr>
                        <a:t>89.7</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7.973385</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0.453984</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0.233333</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FALSE</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FALSE</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TRUE</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072">
                <a:tc>
                  <a:txBody>
                    <a:bodyPr/>
                    <a:lstStyle/>
                    <a:p>
                      <a:pPr algn="l">
                        <a:lnSpc>
                          <a:spcPct val="150000"/>
                        </a:lnSpc>
                        <a:spcAft>
                          <a:spcPts val="0"/>
                        </a:spcAft>
                      </a:pPr>
                      <a:r>
                        <a:rPr lang="en-US" sz="1200">
                          <a:solidFill>
                            <a:srgbClr val="000000"/>
                          </a:solidFill>
                          <a:latin typeface="Times New Roman"/>
                          <a:ea typeface="Times New Roman"/>
                          <a:cs typeface="Arial"/>
                        </a:rPr>
                        <a:t>1.6</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174.629</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164.910</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800"/>
                        </a:spcAft>
                      </a:pPr>
                      <a:r>
                        <a:rPr lang="en-US" sz="1200" dirty="0">
                          <a:solidFill>
                            <a:srgbClr val="000000"/>
                          </a:solidFill>
                          <a:latin typeface="Times New Roman"/>
                          <a:ea typeface="Calibri"/>
                          <a:cs typeface="Arial"/>
                        </a:rPr>
                        <a:t>144.9</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17.94012</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0.859688</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0.266667</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FALSE</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FALSE</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TRUE</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072">
                <a:tc>
                  <a:txBody>
                    <a:bodyPr/>
                    <a:lstStyle/>
                    <a:p>
                      <a:pPr algn="l">
                        <a:lnSpc>
                          <a:spcPct val="150000"/>
                        </a:lnSpc>
                        <a:spcAft>
                          <a:spcPts val="0"/>
                        </a:spcAft>
                      </a:pPr>
                      <a:r>
                        <a:rPr lang="en-US" sz="1200">
                          <a:solidFill>
                            <a:srgbClr val="000000"/>
                          </a:solidFill>
                          <a:latin typeface="Times New Roman"/>
                          <a:ea typeface="Times New Roman"/>
                          <a:cs typeface="Arial"/>
                        </a:rPr>
                        <a:t>1.8</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385.515</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277.687</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800"/>
                        </a:spcAft>
                      </a:pPr>
                      <a:r>
                        <a:rPr lang="en-US" sz="1200">
                          <a:solidFill>
                            <a:srgbClr val="000000"/>
                          </a:solidFill>
                          <a:latin typeface="Times New Roman"/>
                          <a:ea typeface="Calibri"/>
                          <a:cs typeface="Arial"/>
                        </a:rPr>
                        <a:t>207</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31.89354</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1.351368</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0.3</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FALSE</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FALSE</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TRUE</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673">
                <a:tc>
                  <a:txBody>
                    <a:bodyPr/>
                    <a:lstStyle/>
                    <a:p>
                      <a:pPr algn="l">
                        <a:lnSpc>
                          <a:spcPct val="150000"/>
                        </a:lnSpc>
                        <a:spcAft>
                          <a:spcPts val="0"/>
                        </a:spcAft>
                      </a:pPr>
                      <a:r>
                        <a:rPr lang="en-US" sz="1200">
                          <a:solidFill>
                            <a:srgbClr val="000000"/>
                          </a:solidFill>
                          <a:latin typeface="Times New Roman"/>
                          <a:ea typeface="Times New Roman"/>
                          <a:cs typeface="Arial"/>
                        </a:rPr>
                        <a:t>2</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719.654</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smtClean="0">
                          <a:solidFill>
                            <a:srgbClr val="000000"/>
                          </a:solidFill>
                          <a:latin typeface="Times New Roman"/>
                          <a:ea typeface="Times New Roman"/>
                          <a:cs typeface="Arial"/>
                        </a:rPr>
                        <a:t>423.967</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800"/>
                        </a:spcAft>
                      </a:pPr>
                      <a:r>
                        <a:rPr lang="en-US" sz="1200">
                          <a:solidFill>
                            <a:srgbClr val="000000"/>
                          </a:solidFill>
                          <a:latin typeface="Times New Roman"/>
                          <a:ea typeface="Calibri"/>
                          <a:cs typeface="Arial"/>
                        </a:rPr>
                        <a:t>276</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49.83366</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a:solidFill>
                            <a:srgbClr val="000000"/>
                          </a:solidFill>
                          <a:latin typeface="Times New Roman"/>
                          <a:ea typeface="Times New Roman"/>
                          <a:cs typeface="Arial"/>
                        </a:rPr>
                        <a:t>1.907478</a:t>
                      </a:r>
                      <a:endParaRPr lang="en-US" sz="120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0.333333</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FALSE</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FALSE</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n-US" sz="1200" dirty="0">
                          <a:solidFill>
                            <a:srgbClr val="000000"/>
                          </a:solidFill>
                          <a:latin typeface="Times New Roman"/>
                          <a:ea typeface="Times New Roman"/>
                          <a:cs typeface="Arial"/>
                        </a:rPr>
                        <a:t>TRUE</a:t>
                      </a:r>
                      <a:endParaRPr lang="en-US" sz="1200" dirty="0">
                        <a:latin typeface="Calibri"/>
                        <a:ea typeface="Calibri"/>
                        <a:cs typeface="Arial"/>
                      </a:endParaRPr>
                    </a:p>
                  </a:txBody>
                  <a:tcPr marL="61541" marR="615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مستطيل 3"/>
          <p:cNvSpPr/>
          <p:nvPr/>
        </p:nvSpPr>
        <p:spPr>
          <a:xfrm>
            <a:off x="1214414" y="4714884"/>
            <a:ext cx="6072214" cy="1938992"/>
          </a:xfrm>
          <a:prstGeom prst="rect">
            <a:avLst/>
          </a:prstGeom>
        </p:spPr>
        <p:txBody>
          <a:bodyPr wrap="square">
            <a:spAutoFit/>
          </a:bodyPr>
          <a:lstStyle/>
          <a:p>
            <a:pPr lvl="0" algn="justLow" fontAlgn="base">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For first row :</a:t>
            </a:r>
          </a:p>
          <a:p>
            <a:pPr lvl="0" algn="justLow"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E=1.2/2 –((28.8-10.02)/1.99) =0.166</a:t>
            </a:r>
          </a:p>
          <a:p>
            <a:pPr lvl="0" algn="justLow"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B/6 =0.2    So e&lt; B/6</a:t>
            </a:r>
          </a:p>
          <a:p>
            <a:pPr lvl="0" algn="justLow"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Qmax= (1.99/1.2)*(1+6*(0.166/1.2)) =66.2</a:t>
            </a:r>
          </a:p>
          <a:p>
            <a:pPr lvl="0" algn="justLow" eaLnBrk="0" fontAlgn="base" hangingPunct="0">
              <a:spcBef>
                <a:spcPct val="0"/>
              </a:spcBef>
              <a:spcAft>
                <a:spcPct val="0"/>
              </a:spcAft>
            </a:pPr>
            <a:r>
              <a:rPr lang="en-US" sz="2400" dirty="0" smtClean="0">
                <a:solidFill>
                  <a:srgbClr val="000000"/>
                </a:solidFill>
                <a:latin typeface="Calibri" pitchFamily="34" charset="0"/>
                <a:ea typeface="Times New Roman" pitchFamily="18" charset="0"/>
                <a:cs typeface="Arial" pitchFamily="34" charset="0"/>
              </a:rPr>
              <a:t>Qmin = (1.99/1.2)*(1+6*(0.166/1.2)) = 0.277</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4038600"/>
            <a:ext cx="7498080" cy="1143000"/>
          </a:xfrm>
        </p:spPr>
        <p:txBody>
          <a:bodyPr>
            <a:noAutofit/>
          </a:bodyPr>
          <a:lstStyle/>
          <a:p>
            <a:r>
              <a:rPr lang="en-US" sz="3200" dirty="0" smtClean="0"/>
              <a:t>So we can say that we use of rows of big rocks to build walls is one the earliest construction methods used by man. </a:t>
            </a:r>
            <a:br>
              <a:rPr lang="en-US" sz="3200" dirty="0" smtClean="0"/>
            </a:br>
            <a:r>
              <a:rPr lang="en-US" sz="3200" dirty="0" smtClean="0"/>
              <a:t>The design method was based on experience and trial and error. No specific construction or design procedures were available at that time</a:t>
            </a:r>
            <a:endParaRPr lang="en-US" sz="3200" dirty="0"/>
          </a:p>
        </p:txBody>
      </p:sp>
      <p:pic>
        <p:nvPicPr>
          <p:cNvPr id="29698" name="Picture 2" descr="نتيجة بحث الصور عن ‪retaining wall‬‏"/>
          <p:cNvPicPr>
            <a:picLocks noChangeAspect="1" noChangeArrowheads="1"/>
          </p:cNvPicPr>
          <p:nvPr/>
        </p:nvPicPr>
        <p:blipFill>
          <a:blip r:embed="rId2"/>
          <a:srcRect/>
          <a:stretch>
            <a:fillRect/>
          </a:stretch>
        </p:blipFill>
        <p:spPr bwMode="auto">
          <a:xfrm>
            <a:off x="1905000" y="304800"/>
            <a:ext cx="5334000" cy="25908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500166" y="928670"/>
          <a:ext cx="6096001" cy="731520"/>
        </p:xfrm>
        <a:graphic>
          <a:graphicData uri="http://schemas.openxmlformats.org/drawingml/2006/table">
            <a:tbl>
              <a:tblPr/>
              <a:tblGrid>
                <a:gridCol w="1381935"/>
                <a:gridCol w="629942"/>
                <a:gridCol w="655123"/>
                <a:gridCol w="1234703"/>
                <a:gridCol w="629942"/>
                <a:gridCol w="1564356"/>
              </a:tblGrid>
              <a:tr h="383602">
                <a:tc>
                  <a:txBody>
                    <a:bodyPr/>
                    <a:lstStyle/>
                    <a:p>
                      <a:pPr algn="just">
                        <a:lnSpc>
                          <a:spcPct val="150000"/>
                        </a:lnSpc>
                        <a:spcAft>
                          <a:spcPts val="800"/>
                        </a:spcAft>
                      </a:pPr>
                      <a:r>
                        <a:rPr lang="en-US" sz="3200" kern="1200" dirty="0" smtClean="0">
                          <a:solidFill>
                            <a:schemeClr val="tx1"/>
                          </a:solidFill>
                          <a:latin typeface="+mn-lt"/>
                          <a:ea typeface="+mn-ea"/>
                          <a:cs typeface="+mn-cs"/>
                        </a:rPr>
                        <a:t>e&lt;B/6</a:t>
                      </a:r>
                    </a:p>
                  </a:txBody>
                  <a:tcPr marL="64231" marR="64231" marT="0" marB="0" anchor="b">
                    <a:lnL>
                      <a:noFill/>
                    </a:lnL>
                    <a:lnR>
                      <a:noFill/>
                    </a:lnR>
                    <a:lnT>
                      <a:noFill/>
                    </a:lnT>
                    <a:lnB>
                      <a:noFill/>
                    </a:lnB>
                  </a:tcPr>
                </a:tc>
                <a:tc>
                  <a:txBody>
                    <a:bodyPr/>
                    <a:lstStyle/>
                    <a:p>
                      <a:pPr>
                        <a:lnSpc>
                          <a:spcPct val="107000"/>
                        </a:lnSpc>
                      </a:pPr>
                      <a:endParaRPr lang="en-US" sz="3200" kern="1200" dirty="0" smtClean="0">
                        <a:solidFill>
                          <a:schemeClr val="tx1"/>
                        </a:solidFill>
                        <a:latin typeface="+mn-lt"/>
                        <a:ea typeface="+mn-ea"/>
                        <a:cs typeface="+mn-cs"/>
                      </a:endParaRPr>
                    </a:p>
                  </a:txBody>
                  <a:tcPr marL="64231" marR="64231" marT="0" marB="0" anchor="b">
                    <a:lnL>
                      <a:noFill/>
                    </a:lnL>
                    <a:lnR>
                      <a:noFill/>
                    </a:lnR>
                    <a:lnT>
                      <a:noFill/>
                    </a:lnT>
                    <a:lnB>
                      <a:noFill/>
                    </a:lnB>
                  </a:tcPr>
                </a:tc>
                <a:tc>
                  <a:txBody>
                    <a:bodyPr/>
                    <a:lstStyle/>
                    <a:p>
                      <a:pPr marL="0" algn="l" rtl="0" eaLnBrk="1" latinLnBrk="0" hangingPunct="1">
                        <a:lnSpc>
                          <a:spcPct val="107000"/>
                        </a:lnSpc>
                      </a:pPr>
                      <a:endParaRPr kumimoji="0" lang="en-US" sz="3200" kern="1200" dirty="0" smtClean="0">
                        <a:solidFill>
                          <a:schemeClr val="tx1"/>
                        </a:solidFill>
                        <a:latin typeface="+mn-lt"/>
                        <a:ea typeface="+mn-ea"/>
                        <a:cs typeface="+mn-cs"/>
                      </a:endParaRPr>
                    </a:p>
                  </a:txBody>
                  <a:tcPr marL="64231" marR="64231" marT="0" marB="0" anchor="b">
                    <a:lnL>
                      <a:noFill/>
                    </a:lnL>
                    <a:lnR>
                      <a:noFill/>
                    </a:lnR>
                    <a:lnT>
                      <a:noFill/>
                    </a:lnT>
                    <a:lnB>
                      <a:noFill/>
                    </a:lnB>
                  </a:tcPr>
                </a:tc>
                <a:tc>
                  <a:txBody>
                    <a:bodyPr/>
                    <a:lstStyle/>
                    <a:p>
                      <a:pPr marL="0" algn="l" rtl="0" eaLnBrk="1" latinLnBrk="0" hangingPunct="1">
                        <a:lnSpc>
                          <a:spcPct val="107000"/>
                        </a:lnSpc>
                        <a:spcAft>
                          <a:spcPts val="800"/>
                        </a:spcAft>
                      </a:pPr>
                      <a:r>
                        <a:rPr kumimoji="0" lang="en-US" sz="3200" kern="1200" dirty="0" smtClean="0">
                          <a:solidFill>
                            <a:schemeClr val="tx1"/>
                          </a:solidFill>
                          <a:latin typeface="+mn-lt"/>
                          <a:ea typeface="+mn-ea"/>
                          <a:cs typeface="+mn-cs"/>
                        </a:rPr>
                        <a:t>e=B/6</a:t>
                      </a:r>
                    </a:p>
                  </a:txBody>
                  <a:tcPr marL="64231" marR="64231" marT="0" marB="0" anchor="b">
                    <a:lnL>
                      <a:noFill/>
                    </a:lnL>
                    <a:lnR>
                      <a:noFill/>
                    </a:lnR>
                    <a:lnT>
                      <a:noFill/>
                    </a:lnT>
                    <a:lnB>
                      <a:noFill/>
                    </a:lnB>
                  </a:tcPr>
                </a:tc>
                <a:tc>
                  <a:txBody>
                    <a:bodyPr/>
                    <a:lstStyle/>
                    <a:p>
                      <a:pPr>
                        <a:lnSpc>
                          <a:spcPct val="107000"/>
                        </a:lnSpc>
                      </a:pPr>
                      <a:endParaRPr lang="en-US" sz="1000">
                        <a:latin typeface="Calibri"/>
                        <a:ea typeface="Times New Roman"/>
                        <a:cs typeface="Arial"/>
                      </a:endParaRPr>
                    </a:p>
                  </a:txBody>
                  <a:tcPr marL="64231" marR="64231" marT="0" marB="0" anchor="b">
                    <a:lnL>
                      <a:noFill/>
                    </a:lnL>
                    <a:lnR>
                      <a:noFill/>
                    </a:lnR>
                    <a:lnT>
                      <a:noFill/>
                    </a:lnT>
                    <a:lnB>
                      <a:noFill/>
                    </a:lnB>
                  </a:tcPr>
                </a:tc>
                <a:tc>
                  <a:txBody>
                    <a:bodyPr/>
                    <a:lstStyle/>
                    <a:p>
                      <a:pPr marL="0" algn="l" rtl="0" eaLnBrk="1" latinLnBrk="0" hangingPunct="1">
                        <a:lnSpc>
                          <a:spcPct val="107000"/>
                        </a:lnSpc>
                        <a:spcAft>
                          <a:spcPts val="800"/>
                        </a:spcAft>
                      </a:pPr>
                      <a:r>
                        <a:rPr kumimoji="0" lang="en-US" sz="3200" kern="1200" dirty="0" smtClean="0">
                          <a:solidFill>
                            <a:schemeClr val="tx1"/>
                          </a:solidFill>
                          <a:latin typeface="+mn-lt"/>
                          <a:ea typeface="+mn-ea"/>
                          <a:cs typeface="+mn-cs"/>
                        </a:rPr>
                        <a:t>   e&gt;B/6</a:t>
                      </a:r>
                    </a:p>
                  </a:txBody>
                  <a:tcPr marL="64231" marR="64231" marT="0" marB="0" anchor="b">
                    <a:lnL>
                      <a:noFill/>
                    </a:lnL>
                    <a:lnR>
                      <a:noFill/>
                    </a:lnR>
                    <a:lnT>
                      <a:noFill/>
                    </a:lnT>
                    <a:lnB>
                      <a:noFill/>
                    </a:lnB>
                  </a:tcPr>
                </a:tc>
              </a:tr>
            </a:tbl>
          </a:graphicData>
        </a:graphic>
      </p:graphicFrame>
      <p:graphicFrame>
        <p:nvGraphicFramePr>
          <p:cNvPr id="3" name="جدول 2"/>
          <p:cNvGraphicFramePr>
            <a:graphicFrameLocks noGrp="1"/>
          </p:cNvGraphicFramePr>
          <p:nvPr/>
        </p:nvGraphicFramePr>
        <p:xfrm>
          <a:off x="1285852" y="2071678"/>
          <a:ext cx="7543800" cy="3810000"/>
        </p:xfrm>
        <a:graphic>
          <a:graphicData uri="http://schemas.openxmlformats.org/drawingml/2006/table">
            <a:tbl>
              <a:tblPr/>
              <a:tblGrid>
                <a:gridCol w="931068"/>
                <a:gridCol w="931070"/>
                <a:gridCol w="249845"/>
                <a:gridCol w="661286"/>
                <a:gridCol w="826608"/>
                <a:gridCol w="822703"/>
                <a:gridCol w="698304"/>
                <a:gridCol w="543124"/>
                <a:gridCol w="1163837"/>
                <a:gridCol w="715955"/>
              </a:tblGrid>
              <a:tr h="647451">
                <a:tc>
                  <a:txBody>
                    <a:bodyPr/>
                    <a:lstStyle/>
                    <a:p>
                      <a:pPr>
                        <a:lnSpc>
                          <a:spcPct val="150000"/>
                        </a:lnSpc>
                        <a:spcAft>
                          <a:spcPts val="0"/>
                        </a:spcAft>
                      </a:pPr>
                      <a:r>
                        <a:rPr lang="en-US" sz="1800" dirty="0">
                          <a:solidFill>
                            <a:srgbClr val="000000"/>
                          </a:solidFill>
                          <a:latin typeface="Times New Roman"/>
                          <a:ea typeface="Times New Roman"/>
                          <a:cs typeface="Arial"/>
                        </a:rPr>
                        <a:t>Q max</a:t>
                      </a:r>
                      <a:endParaRPr lang="en-US" sz="1800" dirty="0">
                        <a:latin typeface="Calibri"/>
                        <a:ea typeface="Calibri"/>
                        <a:cs typeface="Arial"/>
                      </a:endParaRPr>
                    </a:p>
                  </a:txBody>
                  <a:tcPr marL="64231" marR="6423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c>
                  <a:txBody>
                    <a:bodyPr/>
                    <a:lstStyle/>
                    <a:p>
                      <a:pPr>
                        <a:lnSpc>
                          <a:spcPct val="150000"/>
                        </a:lnSpc>
                        <a:spcAft>
                          <a:spcPts val="0"/>
                        </a:spcAft>
                      </a:pPr>
                      <a:r>
                        <a:rPr lang="en-US" sz="1800" dirty="0">
                          <a:solidFill>
                            <a:srgbClr val="000000"/>
                          </a:solidFill>
                          <a:latin typeface="Times New Roman"/>
                          <a:ea typeface="Times New Roman"/>
                          <a:cs typeface="Arial"/>
                        </a:rPr>
                        <a:t>Qmin</a:t>
                      </a:r>
                      <a:endParaRPr lang="en-US" sz="1800" dirty="0">
                        <a:latin typeface="Calibri"/>
                        <a:ea typeface="Calibri"/>
                        <a:cs typeface="Arial"/>
                      </a:endParaRPr>
                    </a:p>
                  </a:txBody>
                  <a:tcPr marL="64231" marR="6423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c>
                  <a:txBody>
                    <a:bodyPr/>
                    <a:lstStyle/>
                    <a:p>
                      <a:pPr>
                        <a:lnSpc>
                          <a:spcPct val="107000"/>
                        </a:lnSpc>
                      </a:pPr>
                      <a:endParaRPr lang="en-US" sz="1800">
                        <a:latin typeface="Calibri"/>
                        <a:ea typeface="Times New Roman"/>
                        <a:cs typeface="Arial"/>
                      </a:endParaRPr>
                    </a:p>
                  </a:txBody>
                  <a:tcPr marL="64231" marR="64231" marT="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en-US" sz="1800">
                        <a:latin typeface="Calibri"/>
                        <a:ea typeface="Times New Roman"/>
                        <a:cs typeface="Arial"/>
                      </a:endParaRPr>
                    </a:p>
                  </a:txBody>
                  <a:tcPr marL="64231" marR="64231" marT="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nSpc>
                          <a:spcPct val="150000"/>
                        </a:lnSpc>
                        <a:spcAft>
                          <a:spcPts val="0"/>
                        </a:spcAft>
                      </a:pPr>
                      <a:r>
                        <a:rPr lang="en-US" sz="1800">
                          <a:solidFill>
                            <a:srgbClr val="000000"/>
                          </a:solidFill>
                          <a:latin typeface="Times New Roman"/>
                          <a:ea typeface="Times New Roman"/>
                          <a:cs typeface="Arial"/>
                        </a:rPr>
                        <a:t>Qmax</a:t>
                      </a:r>
                      <a:endParaRPr lang="en-US" sz="1800">
                        <a:latin typeface="Calibri"/>
                        <a:ea typeface="Calibri"/>
                        <a:cs typeface="Arial"/>
                      </a:endParaRPr>
                    </a:p>
                  </a:txBody>
                  <a:tcPr marL="64231" marR="6423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c>
                  <a:txBody>
                    <a:bodyPr/>
                    <a:lstStyle/>
                    <a:p>
                      <a:pPr>
                        <a:lnSpc>
                          <a:spcPct val="150000"/>
                        </a:lnSpc>
                        <a:spcAft>
                          <a:spcPts val="0"/>
                        </a:spcAft>
                      </a:pPr>
                      <a:r>
                        <a:rPr lang="en-US" sz="1800" dirty="0">
                          <a:solidFill>
                            <a:srgbClr val="000000"/>
                          </a:solidFill>
                          <a:latin typeface="Times New Roman"/>
                          <a:ea typeface="Times New Roman"/>
                          <a:cs typeface="Arial"/>
                        </a:rPr>
                        <a:t>Qmin</a:t>
                      </a:r>
                      <a:endParaRPr lang="en-US" sz="1800" dirty="0">
                        <a:latin typeface="Calibri"/>
                        <a:ea typeface="Calibri"/>
                        <a:cs typeface="Arial"/>
                      </a:endParaRPr>
                    </a:p>
                  </a:txBody>
                  <a:tcPr marL="64231" marR="6423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c>
                  <a:txBody>
                    <a:bodyPr/>
                    <a:lstStyle/>
                    <a:p>
                      <a:pPr>
                        <a:lnSpc>
                          <a:spcPct val="107000"/>
                        </a:lnSpc>
                      </a:pPr>
                      <a:endParaRPr lang="en-US" sz="1800" dirty="0">
                        <a:latin typeface="Calibri"/>
                        <a:ea typeface="Times New Roman"/>
                        <a:cs typeface="Arial"/>
                      </a:endParaRPr>
                    </a:p>
                  </a:txBody>
                  <a:tcPr marL="64231" marR="6423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nSpc>
                          <a:spcPct val="150000"/>
                        </a:lnSpc>
                        <a:spcAft>
                          <a:spcPts val="0"/>
                        </a:spcAft>
                      </a:pPr>
                      <a:r>
                        <a:rPr lang="en-US" sz="1800" dirty="0">
                          <a:solidFill>
                            <a:srgbClr val="000000"/>
                          </a:solidFill>
                          <a:latin typeface="Times New Roman"/>
                          <a:ea typeface="Times New Roman"/>
                          <a:cs typeface="Arial"/>
                        </a:rPr>
                        <a:t>q</a:t>
                      </a:r>
                      <a:endParaRPr lang="en-US" sz="1800" dirty="0">
                        <a:latin typeface="Calibri"/>
                        <a:ea typeface="Calibri"/>
                        <a:cs typeface="Arial"/>
                      </a:endParaRPr>
                    </a:p>
                  </a:txBody>
                  <a:tcPr marL="64231" marR="6423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6599D9"/>
                    </a:solidFill>
                  </a:tcPr>
                </a:tc>
                <a:tc>
                  <a:txBody>
                    <a:bodyPr/>
                    <a:lstStyle/>
                    <a:p>
                      <a:pPr>
                        <a:lnSpc>
                          <a:spcPct val="150000"/>
                        </a:lnSpc>
                        <a:spcAft>
                          <a:spcPts val="0"/>
                        </a:spcAft>
                      </a:pPr>
                      <a:r>
                        <a:rPr lang="en-US" sz="1800">
                          <a:solidFill>
                            <a:srgbClr val="000000"/>
                          </a:solidFill>
                          <a:latin typeface="Times New Roman"/>
                          <a:ea typeface="Times New Roman"/>
                          <a:cs typeface="Arial"/>
                        </a:rPr>
                        <a:t>Qmax</a:t>
                      </a:r>
                      <a:endParaRPr lang="en-US" sz="1800">
                        <a:latin typeface="Calibri"/>
                        <a:ea typeface="Calibri"/>
                        <a:cs typeface="Arial"/>
                      </a:endParaRPr>
                    </a:p>
                  </a:txBody>
                  <a:tcPr marL="64231" marR="6423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c>
                  <a:txBody>
                    <a:bodyPr/>
                    <a:lstStyle/>
                    <a:p>
                      <a:pPr>
                        <a:lnSpc>
                          <a:spcPct val="150000"/>
                        </a:lnSpc>
                        <a:spcAft>
                          <a:spcPts val="0"/>
                        </a:spcAft>
                      </a:pPr>
                      <a:r>
                        <a:rPr lang="en-US" sz="1800" dirty="0">
                          <a:solidFill>
                            <a:srgbClr val="000000"/>
                          </a:solidFill>
                          <a:latin typeface="Times New Roman"/>
                          <a:ea typeface="Times New Roman"/>
                          <a:cs typeface="Arial"/>
                        </a:rPr>
                        <a:t>Qmin</a:t>
                      </a:r>
                      <a:endParaRPr lang="en-US" sz="1800" dirty="0">
                        <a:latin typeface="Calibri"/>
                        <a:ea typeface="Calibri"/>
                        <a:cs typeface="Arial"/>
                      </a:endParaRPr>
                    </a:p>
                  </a:txBody>
                  <a:tcPr marL="64231" marR="6423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5D"/>
                    </a:solidFill>
                  </a:tcPr>
                </a:tc>
              </a:tr>
              <a:tr h="647451">
                <a:tc>
                  <a:txBody>
                    <a:bodyPr/>
                    <a:lstStyle/>
                    <a:p>
                      <a:pPr algn="r">
                        <a:lnSpc>
                          <a:spcPct val="150000"/>
                        </a:lnSpc>
                        <a:spcAft>
                          <a:spcPts val="0"/>
                        </a:spcAft>
                      </a:pPr>
                      <a:r>
                        <a:rPr lang="en-US" sz="1400" dirty="0">
                          <a:solidFill>
                            <a:srgbClr val="000000"/>
                          </a:solidFill>
                          <a:latin typeface="Times New Roman"/>
                          <a:ea typeface="Times New Roman"/>
                          <a:cs typeface="Arial"/>
                        </a:rPr>
                        <a:t>66.28518</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0.277322</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dirty="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en-US" sz="1400">
                        <a:latin typeface="Calibri"/>
                        <a:ea typeface="Times New Roman"/>
                        <a:cs typeface="Arial"/>
                      </a:endParaRPr>
                    </a:p>
                  </a:txBody>
                  <a:tcPr marL="64231" marR="64231"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a:solidFill>
                            <a:srgbClr val="000000"/>
                          </a:solidFill>
                          <a:latin typeface="Times New Roman"/>
                          <a:ea typeface="Times New Roman"/>
                          <a:cs typeface="Arial"/>
                        </a:rPr>
                        <a:t>66.28518</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a:solidFill>
                            <a:srgbClr val="000000"/>
                          </a:solidFill>
                          <a:latin typeface="Times New Roman"/>
                          <a:ea typeface="Times New Roman"/>
                          <a:cs typeface="Arial"/>
                        </a:rPr>
                        <a:t>0</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a:solidFill>
                            <a:srgbClr val="000000"/>
                          </a:solidFill>
                          <a:latin typeface="Times New Roman"/>
                          <a:ea typeface="Times New Roman"/>
                          <a:cs typeface="Arial"/>
                        </a:rPr>
                        <a:t>150</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smtClean="0">
                          <a:solidFill>
                            <a:srgbClr val="000000"/>
                          </a:solidFill>
                          <a:latin typeface="Times New Roman"/>
                          <a:ea typeface="Times New Roman"/>
                          <a:cs typeface="Arial"/>
                        </a:rPr>
                        <a:t>173.355911</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0</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647451">
                <a:tc>
                  <a:txBody>
                    <a:bodyPr/>
                    <a:lstStyle/>
                    <a:p>
                      <a:pPr algn="r">
                        <a:lnSpc>
                          <a:spcPct val="150000"/>
                        </a:lnSpc>
                        <a:spcAft>
                          <a:spcPts val="0"/>
                        </a:spcAft>
                      </a:pPr>
                      <a:r>
                        <a:rPr lang="en-US" sz="1400" dirty="0">
                          <a:solidFill>
                            <a:srgbClr val="000000"/>
                          </a:solidFill>
                          <a:latin typeface="Times New Roman"/>
                          <a:ea typeface="Times New Roman"/>
                          <a:cs typeface="Arial"/>
                        </a:rPr>
                        <a:t>205.508</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-5.38571</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dirty="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en-US" sz="1400" dirty="0">
                        <a:latin typeface="Calibri"/>
                        <a:ea typeface="Times New Roman"/>
                        <a:cs typeface="Arial"/>
                      </a:endParaRPr>
                    </a:p>
                  </a:txBody>
                  <a:tcPr marL="64231" marR="64231"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a:solidFill>
                            <a:srgbClr val="000000"/>
                          </a:solidFill>
                          <a:latin typeface="Times New Roman"/>
                          <a:ea typeface="Times New Roman"/>
                          <a:cs typeface="Arial"/>
                        </a:rPr>
                        <a:t>205.508</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a:solidFill>
                            <a:srgbClr val="000000"/>
                          </a:solidFill>
                          <a:latin typeface="Times New Roman"/>
                          <a:ea typeface="Times New Roman"/>
                          <a:cs typeface="Arial"/>
                        </a:rPr>
                        <a:t>0</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a:solidFill>
                            <a:srgbClr val="000000"/>
                          </a:solidFill>
                          <a:latin typeface="Times New Roman"/>
                          <a:ea typeface="Times New Roman"/>
                          <a:cs typeface="Arial"/>
                        </a:rPr>
                        <a:t>150</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98.40641672</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0</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647451">
                <a:tc>
                  <a:txBody>
                    <a:bodyPr/>
                    <a:lstStyle/>
                    <a:p>
                      <a:pPr algn="r">
                        <a:lnSpc>
                          <a:spcPct val="150000"/>
                        </a:lnSpc>
                        <a:spcAft>
                          <a:spcPts val="0"/>
                        </a:spcAft>
                      </a:pPr>
                      <a:r>
                        <a:rPr lang="en-US" sz="1400">
                          <a:solidFill>
                            <a:srgbClr val="000000"/>
                          </a:solidFill>
                          <a:latin typeface="Times New Roman"/>
                          <a:ea typeface="Times New Roman"/>
                          <a:cs typeface="Arial"/>
                        </a:rPr>
                        <a:t>429.8806</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-24.9349</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dirty="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en-US" sz="1400" dirty="0">
                        <a:latin typeface="Calibri"/>
                        <a:ea typeface="Times New Roman"/>
                        <a:cs typeface="Arial"/>
                      </a:endParaRPr>
                    </a:p>
                  </a:txBody>
                  <a:tcPr marL="64231" marR="64231"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429.8806</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0</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dirty="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a:solidFill>
                            <a:srgbClr val="000000"/>
                          </a:solidFill>
                          <a:latin typeface="Times New Roman"/>
                          <a:ea typeface="Times New Roman"/>
                          <a:cs typeface="Arial"/>
                        </a:rPr>
                        <a:t>150</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a:solidFill>
                            <a:srgbClr val="000000"/>
                          </a:solidFill>
                          <a:latin typeface="Times New Roman"/>
                          <a:ea typeface="Times New Roman"/>
                          <a:cs typeface="Arial"/>
                        </a:rPr>
                        <a:t>-23.8752128</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a:solidFill>
                            <a:srgbClr val="000000"/>
                          </a:solidFill>
                          <a:latin typeface="Times New Roman"/>
                          <a:ea typeface="Times New Roman"/>
                          <a:cs typeface="Arial"/>
                        </a:rPr>
                        <a:t>0</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647451">
                <a:tc>
                  <a:txBody>
                    <a:bodyPr/>
                    <a:lstStyle/>
                    <a:p>
                      <a:pPr algn="r">
                        <a:lnSpc>
                          <a:spcPct val="150000"/>
                        </a:lnSpc>
                        <a:spcAft>
                          <a:spcPts val="0"/>
                        </a:spcAft>
                      </a:pPr>
                      <a:r>
                        <a:rPr lang="en-US" sz="1400">
                          <a:solidFill>
                            <a:srgbClr val="000000"/>
                          </a:solidFill>
                          <a:latin typeface="Times New Roman"/>
                          <a:ea typeface="Times New Roman"/>
                          <a:cs typeface="Arial"/>
                        </a:rPr>
                        <a:t>730.5575</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a:solidFill>
                            <a:srgbClr val="000000"/>
                          </a:solidFill>
                          <a:latin typeface="Times New Roman"/>
                          <a:ea typeface="Times New Roman"/>
                          <a:cs typeface="Arial"/>
                        </a:rPr>
                        <a:t>-62.096</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dirty="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en-US" sz="1400" dirty="0">
                        <a:latin typeface="Calibri"/>
                        <a:ea typeface="Times New Roman"/>
                        <a:cs typeface="Arial"/>
                      </a:endParaRPr>
                    </a:p>
                  </a:txBody>
                  <a:tcPr marL="64231" marR="64231"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730.5575</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0</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dirty="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150</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-180.5470519</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0</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72745">
                <a:tc>
                  <a:txBody>
                    <a:bodyPr/>
                    <a:lstStyle/>
                    <a:p>
                      <a:pPr algn="r">
                        <a:lnSpc>
                          <a:spcPct val="150000"/>
                        </a:lnSpc>
                        <a:spcAft>
                          <a:spcPts val="0"/>
                        </a:spcAft>
                      </a:pPr>
                      <a:r>
                        <a:rPr lang="en-US" sz="1400">
                          <a:solidFill>
                            <a:srgbClr val="000000"/>
                          </a:solidFill>
                          <a:latin typeface="Times New Roman"/>
                          <a:ea typeface="Times New Roman"/>
                          <a:cs typeface="Arial"/>
                        </a:rPr>
                        <a:t>1095.198</a:t>
                      </a:r>
                      <a:endParaRPr lang="en-US" sz="140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-117.668</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dirty="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en-US" sz="1400">
                        <a:latin typeface="Calibri"/>
                        <a:ea typeface="Times New Roman"/>
                        <a:cs typeface="Arial"/>
                      </a:endParaRPr>
                    </a:p>
                  </a:txBody>
                  <a:tcPr marL="64231" marR="64231"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1095.198</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0</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dirty="0">
                        <a:latin typeface="Calibri"/>
                        <a:ea typeface="Times New Roman"/>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150</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-362.9913066</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n-US" sz="1400" dirty="0">
                          <a:solidFill>
                            <a:srgbClr val="000000"/>
                          </a:solidFill>
                          <a:latin typeface="Times New Roman"/>
                          <a:ea typeface="Times New Roman"/>
                          <a:cs typeface="Arial"/>
                        </a:rPr>
                        <a:t>0</a:t>
                      </a:r>
                      <a:endParaRPr lang="en-US" sz="1400" dirty="0">
                        <a:latin typeface="Calibri"/>
                        <a:ea typeface="Calibri"/>
                        <a:cs typeface="Arial"/>
                      </a:endParaRPr>
                    </a:p>
                  </a:txBody>
                  <a:tcPr marL="64231" marR="6423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STUDY CASES</a:t>
            </a:r>
            <a:r>
              <a:rPr lang="en-US" dirty="0" smtClean="0"/>
              <a:t/>
            </a:r>
            <a:br>
              <a:rPr lang="en-US" dirty="0" smtClean="0"/>
            </a:br>
            <a:endParaRPr lang="en-US" dirty="0"/>
          </a:p>
        </p:txBody>
      </p:sp>
      <p:sp>
        <p:nvSpPr>
          <p:cNvPr id="3" name="مستطيل 2"/>
          <p:cNvSpPr/>
          <p:nvPr/>
        </p:nvSpPr>
        <p:spPr>
          <a:xfrm>
            <a:off x="1447800" y="1219200"/>
            <a:ext cx="7543800" cy="3323987"/>
          </a:xfrm>
          <a:prstGeom prst="rect">
            <a:avLst/>
          </a:prstGeom>
        </p:spPr>
        <p:txBody>
          <a:bodyPr wrap="square">
            <a:spAutoFit/>
          </a:bodyPr>
          <a:lstStyle/>
          <a:p>
            <a:r>
              <a:rPr lang="en-US" dirty="0" smtClean="0"/>
              <a:t> Now we have to analysis of several suggested real cases for rockery retaining wall. It includes cases for :</a:t>
            </a:r>
          </a:p>
          <a:p>
            <a:endParaRPr lang="en-US" dirty="0" smtClean="0"/>
          </a:p>
          <a:p>
            <a:pPr>
              <a:buFont typeface="Wingdings" pitchFamily="2" charset="2"/>
              <a:buChar char="Ø"/>
            </a:pPr>
            <a:r>
              <a:rPr lang="en-US" sz="2800" b="1" dirty="0" smtClean="0">
                <a:solidFill>
                  <a:srgbClr val="FF0000"/>
                </a:solidFill>
              </a:rPr>
              <a:t>Temporary Rocky Retaining Wall</a:t>
            </a:r>
          </a:p>
          <a:p>
            <a:r>
              <a:rPr lang="en-US" sz="2000" b="1" dirty="0" smtClean="0"/>
              <a:t>(</a:t>
            </a:r>
            <a:r>
              <a:rPr lang="en-US" sz="2000" dirty="0" smtClean="0"/>
              <a:t>Two systems were used for this case, for to support silty clay and the second to support marl soil.)</a:t>
            </a:r>
          </a:p>
          <a:p>
            <a:endParaRPr lang="en-US" sz="2000" b="1" dirty="0" smtClean="0">
              <a:solidFill>
                <a:srgbClr val="FF0000"/>
              </a:solidFill>
            </a:endParaRPr>
          </a:p>
          <a:p>
            <a:endParaRPr lang="en-US" sz="2000" b="1" dirty="0" smtClean="0">
              <a:solidFill>
                <a:srgbClr val="FF0000"/>
              </a:solidFill>
            </a:endParaRPr>
          </a:p>
          <a:p>
            <a:pPr>
              <a:buFont typeface="Wingdings" pitchFamily="2" charset="2"/>
              <a:buChar char="Ø"/>
            </a:pPr>
            <a:r>
              <a:rPr lang="en-US" sz="2800" b="1" dirty="0" smtClean="0">
                <a:solidFill>
                  <a:srgbClr val="FF0000"/>
                </a:solidFill>
              </a:rPr>
              <a:t>Permanent Retaining Wall</a:t>
            </a:r>
          </a:p>
          <a:p>
            <a:endParaRPr lang="en-US" sz="2000" dirty="0">
              <a:solidFill>
                <a:srgbClr val="FF0000"/>
              </a:solidFill>
            </a:endParaRPr>
          </a:p>
        </p:txBody>
      </p:sp>
      <p:sp>
        <p:nvSpPr>
          <p:cNvPr id="4" name="مستطيل 3"/>
          <p:cNvSpPr/>
          <p:nvPr/>
        </p:nvSpPr>
        <p:spPr>
          <a:xfrm>
            <a:off x="1752600" y="4343400"/>
            <a:ext cx="6477000" cy="1477328"/>
          </a:xfrm>
          <a:prstGeom prst="rect">
            <a:avLst/>
          </a:prstGeom>
        </p:spPr>
        <p:txBody>
          <a:bodyPr wrap="square">
            <a:spAutoFit/>
          </a:bodyPr>
          <a:lstStyle/>
          <a:p>
            <a:r>
              <a:rPr lang="en-US" dirty="0" smtClean="0"/>
              <a:t>(This section represents analysis and design of rockery retaining wall as permanent retaining wall. In this case, selected backfill is used as backfill soil. The construction of this wall should be according to the recommended construction method regarding backfill soil, drainage, selected fill, etc. </a:t>
            </a:r>
            <a:endParaRPr lang="en-US" dirty="0"/>
          </a:p>
        </p:txBody>
      </p:sp>
    </p:spTree>
    <p:extLst>
      <p:ext uri="{BB962C8B-B14F-4D97-AF65-F5344CB8AC3E}">
        <p14:creationId xmlns:p14="http://schemas.microsoft.com/office/powerpoint/2010/main" xmlns="" val="36574850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Temporary rockery</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19672" y="1772816"/>
            <a:ext cx="6242304" cy="4681728"/>
          </a:xfrm>
          <a:prstGeom prst="rect">
            <a:avLst/>
          </a:prstGeom>
        </p:spPr>
      </p:pic>
    </p:spTree>
    <p:extLst>
      <p:ext uri="{BB962C8B-B14F-4D97-AF65-F5344CB8AC3E}">
        <p14:creationId xmlns:p14="http://schemas.microsoft.com/office/powerpoint/2010/main" xmlns="" val="26987756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219200" y="228600"/>
            <a:ext cx="6803529" cy="584775"/>
          </a:xfrm>
          <a:prstGeom prst="rect">
            <a:avLst/>
          </a:prstGeom>
        </p:spPr>
        <p:txBody>
          <a:bodyPr wrap="none">
            <a:spAutoFit/>
          </a:bodyPr>
          <a:lstStyle/>
          <a:p>
            <a:pPr>
              <a:buFont typeface="Wingdings" pitchFamily="2" charset="2"/>
              <a:buChar char="Ø"/>
            </a:pPr>
            <a:r>
              <a:rPr lang="en-US" sz="3200" b="1" dirty="0" smtClean="0">
                <a:solidFill>
                  <a:srgbClr val="FF0000"/>
                </a:solidFill>
              </a:rPr>
              <a:t>Temporary Rocky Retaining Wall</a:t>
            </a:r>
          </a:p>
        </p:txBody>
      </p:sp>
      <p:graphicFrame>
        <p:nvGraphicFramePr>
          <p:cNvPr id="9" name="جدول 8"/>
          <p:cNvGraphicFramePr>
            <a:graphicFrameLocks noGrp="1"/>
          </p:cNvGraphicFramePr>
          <p:nvPr/>
        </p:nvGraphicFramePr>
        <p:xfrm>
          <a:off x="1447800" y="914400"/>
          <a:ext cx="6096000" cy="432308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kumimoji="0" lang="en-US" sz="1800" b="1" kern="1200" dirty="0" smtClean="0">
                          <a:solidFill>
                            <a:schemeClr val="lt1"/>
                          </a:solidFill>
                          <a:latin typeface="+mn-lt"/>
                          <a:ea typeface="+mn-ea"/>
                          <a:cs typeface="+mn-cs"/>
                        </a:rPr>
                        <a:t>            silty clay</a:t>
                      </a:r>
                      <a:endParaRPr lang="en-US" dirty="0"/>
                    </a:p>
                  </a:txBody>
                  <a:tcPr/>
                </a:tc>
                <a:tc>
                  <a:txBody>
                    <a:bodyPr/>
                    <a:lstStyle/>
                    <a:p>
                      <a:r>
                        <a:rPr kumimoji="0" lang="en-US" sz="1800" b="1" kern="1200" dirty="0" smtClean="0">
                          <a:solidFill>
                            <a:schemeClr val="lt1"/>
                          </a:solidFill>
                          <a:latin typeface="+mn-lt"/>
                          <a:ea typeface="+mn-ea"/>
                          <a:cs typeface="+mn-cs"/>
                        </a:rPr>
                        <a:t>           marl soil</a:t>
                      </a:r>
                      <a:endParaRPr lang="en-US" dirty="0"/>
                    </a:p>
                  </a:txBody>
                  <a:tcPr/>
                </a:tc>
              </a:tr>
              <a:tr h="370840">
                <a:tc>
                  <a:txBody>
                    <a:bodyPr/>
                    <a:lstStyle/>
                    <a:p>
                      <a:r>
                        <a:rPr kumimoji="0" lang="en-US" sz="1600" kern="1200" dirty="0" smtClean="0">
                          <a:solidFill>
                            <a:schemeClr val="dk1"/>
                          </a:solidFill>
                          <a:latin typeface="+mn-lt"/>
                          <a:ea typeface="+mn-ea"/>
                          <a:cs typeface="+mn-cs"/>
                        </a:rPr>
                        <a:t> γ =18 kN/m</a:t>
                      </a:r>
                      <a:r>
                        <a:rPr kumimoji="0" lang="en-US" sz="1600" kern="1200" baseline="30000" dirty="0" smtClean="0">
                          <a:solidFill>
                            <a:schemeClr val="dk1"/>
                          </a:solidFill>
                          <a:latin typeface="+mn-lt"/>
                          <a:ea typeface="+mn-ea"/>
                          <a:cs typeface="+mn-cs"/>
                        </a:rPr>
                        <a:t>3</a:t>
                      </a:r>
                      <a:endParaRPr lang="en-US" sz="1600" dirty="0"/>
                    </a:p>
                  </a:txBody>
                  <a:tcPr/>
                </a:tc>
                <a:tc>
                  <a:txBody>
                    <a:bodyPr/>
                    <a:lstStyle/>
                    <a:p>
                      <a:r>
                        <a:rPr kumimoji="0" lang="en-US" sz="1600" kern="1200" dirty="0" smtClean="0">
                          <a:solidFill>
                            <a:schemeClr val="dk1"/>
                          </a:solidFill>
                          <a:latin typeface="+mn-lt"/>
                          <a:ea typeface="+mn-ea"/>
                          <a:cs typeface="+mn-cs"/>
                        </a:rPr>
                        <a:t>γ =18 kN/m</a:t>
                      </a:r>
                      <a:r>
                        <a:rPr kumimoji="0" lang="en-US" sz="1600" kern="1200" baseline="30000" dirty="0" smtClean="0">
                          <a:solidFill>
                            <a:schemeClr val="dk1"/>
                          </a:solidFill>
                          <a:latin typeface="+mn-lt"/>
                          <a:ea typeface="+mn-ea"/>
                          <a:cs typeface="+mn-cs"/>
                        </a:rPr>
                        <a:t>3</a:t>
                      </a:r>
                      <a:endParaRPr lang="en-US" sz="1600"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dk1"/>
                          </a:solidFill>
                          <a:latin typeface="+mn-lt"/>
                          <a:ea typeface="+mn-ea"/>
                          <a:cs typeface="+mn-cs"/>
                        </a:rPr>
                        <a:t>Unit weight of the rockery = 23 kN/m</a:t>
                      </a:r>
                      <a:r>
                        <a:rPr kumimoji="0" lang="en-US" sz="1600" kern="1200" baseline="30000" dirty="0" smtClean="0">
                          <a:solidFill>
                            <a:schemeClr val="dk1"/>
                          </a:solidFill>
                          <a:latin typeface="+mn-lt"/>
                          <a:ea typeface="+mn-ea"/>
                          <a:cs typeface="+mn-cs"/>
                        </a:rPr>
                        <a:t>3</a:t>
                      </a:r>
                      <a:r>
                        <a:rPr kumimoji="0" lang="en-US" sz="1600" kern="1200" dirty="0" smtClean="0">
                          <a:solidFill>
                            <a:schemeClr val="dk1"/>
                          </a:solidFill>
                          <a:latin typeface="+mn-lt"/>
                          <a:ea typeface="+mn-ea"/>
                          <a:cs typeface="+mn-cs"/>
                        </a:rPr>
                        <a:t> (including voids)</a:t>
                      </a:r>
                    </a:p>
                    <a:p>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dk1"/>
                          </a:solidFill>
                          <a:latin typeface="+mn-lt"/>
                          <a:ea typeface="+mn-ea"/>
                          <a:cs typeface="+mn-cs"/>
                        </a:rPr>
                        <a:t>Unit weight of the rockery = 23 kN/m</a:t>
                      </a:r>
                      <a:r>
                        <a:rPr kumimoji="0" lang="en-US" sz="1600" kern="1200" baseline="30000" dirty="0" smtClean="0">
                          <a:solidFill>
                            <a:schemeClr val="dk1"/>
                          </a:solidFill>
                          <a:latin typeface="+mn-lt"/>
                          <a:ea typeface="+mn-ea"/>
                          <a:cs typeface="+mn-cs"/>
                        </a:rPr>
                        <a:t>3</a:t>
                      </a:r>
                      <a:r>
                        <a:rPr kumimoji="0" lang="en-US" sz="1600" kern="1200" dirty="0" smtClean="0">
                          <a:solidFill>
                            <a:schemeClr val="dk1"/>
                          </a:solidFill>
                          <a:latin typeface="+mn-lt"/>
                          <a:ea typeface="+mn-ea"/>
                          <a:cs typeface="+mn-cs"/>
                        </a:rPr>
                        <a:t> (including voids)</a:t>
                      </a:r>
                    </a:p>
                    <a:p>
                      <a:endParaRPr lang="en-US" sz="1600" dirty="0"/>
                    </a:p>
                  </a:txBody>
                  <a:tcPr/>
                </a:tc>
              </a:tr>
              <a:tr h="370840">
                <a:tc>
                  <a:txBody>
                    <a:bodyPr/>
                    <a:lstStyle/>
                    <a:p>
                      <a:r>
                        <a:rPr kumimoji="0" lang="en-US" sz="1600" kern="1200" dirty="0" smtClean="0">
                          <a:solidFill>
                            <a:schemeClr val="dk1"/>
                          </a:solidFill>
                          <a:latin typeface="+mn-lt"/>
                          <a:ea typeface="+mn-ea"/>
                          <a:cs typeface="+mn-cs"/>
                        </a:rPr>
                        <a:t>Angle of internal friction =18° </a:t>
                      </a:r>
                      <a:endParaRPr lang="en-US" sz="1600" dirty="0"/>
                    </a:p>
                  </a:txBody>
                  <a:tcPr/>
                </a:tc>
                <a:tc>
                  <a:txBody>
                    <a:bodyPr/>
                    <a:lstStyle/>
                    <a:p>
                      <a:r>
                        <a:rPr kumimoji="0" lang="en-US" sz="1600" kern="1200" dirty="0" smtClean="0">
                          <a:solidFill>
                            <a:schemeClr val="dk1"/>
                          </a:solidFill>
                          <a:latin typeface="+mn-lt"/>
                          <a:ea typeface="+mn-ea"/>
                          <a:cs typeface="+mn-cs"/>
                        </a:rPr>
                        <a:t>Angle of internal friction =23° </a:t>
                      </a:r>
                      <a:endParaRPr lang="en-US" sz="1600" dirty="0"/>
                    </a:p>
                  </a:txBody>
                  <a:tcPr/>
                </a:tc>
              </a:tr>
              <a:tr h="370840">
                <a:tc>
                  <a:txBody>
                    <a:bodyPr/>
                    <a:lstStyle/>
                    <a:p>
                      <a:r>
                        <a:rPr kumimoji="0" lang="en-US" sz="1600" kern="1200" dirty="0" smtClean="0">
                          <a:solidFill>
                            <a:schemeClr val="dk1"/>
                          </a:solidFill>
                          <a:latin typeface="+mn-lt"/>
                          <a:ea typeface="+mn-ea"/>
                          <a:cs typeface="+mn-cs"/>
                        </a:rPr>
                        <a:t>cohesion = 0 kN/m</a:t>
                      </a:r>
                      <a:r>
                        <a:rPr kumimoji="0" lang="en-US" sz="1600" kern="1200" baseline="30000" dirty="0" smtClean="0">
                          <a:solidFill>
                            <a:schemeClr val="dk1"/>
                          </a:solidFill>
                          <a:latin typeface="+mn-lt"/>
                          <a:ea typeface="+mn-ea"/>
                          <a:cs typeface="+mn-cs"/>
                        </a:rPr>
                        <a:t>2</a:t>
                      </a:r>
                      <a:r>
                        <a:rPr kumimoji="0" lang="en-US" sz="1600" kern="1200" dirty="0" smtClean="0">
                          <a:solidFill>
                            <a:schemeClr val="dk1"/>
                          </a:solidFill>
                          <a:latin typeface="+mn-lt"/>
                          <a:ea typeface="+mn-ea"/>
                          <a:cs typeface="+mn-cs"/>
                        </a:rPr>
                        <a:t> to be in the safe side.</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dk1"/>
                          </a:solidFill>
                          <a:latin typeface="+mn-lt"/>
                          <a:ea typeface="+mn-ea"/>
                          <a:cs typeface="+mn-cs"/>
                        </a:rPr>
                        <a:t>cohesion = 0 kN/m</a:t>
                      </a:r>
                      <a:r>
                        <a:rPr kumimoji="0" lang="en-US" sz="1600" kern="1200" baseline="30000" dirty="0" smtClean="0">
                          <a:solidFill>
                            <a:schemeClr val="dk1"/>
                          </a:solidFill>
                          <a:latin typeface="+mn-lt"/>
                          <a:ea typeface="+mn-ea"/>
                          <a:cs typeface="+mn-cs"/>
                        </a:rPr>
                        <a:t>2</a:t>
                      </a:r>
                      <a:r>
                        <a:rPr kumimoji="0" lang="en-US" sz="1600" kern="1200" dirty="0" smtClean="0">
                          <a:solidFill>
                            <a:schemeClr val="dk1"/>
                          </a:solidFill>
                          <a:latin typeface="+mn-lt"/>
                          <a:ea typeface="+mn-ea"/>
                          <a:cs typeface="+mn-cs"/>
                        </a:rPr>
                        <a:t> to be in the safe side. </a:t>
                      </a:r>
                    </a:p>
                    <a:p>
                      <a:endParaRPr lang="en-US" sz="1600" dirty="0"/>
                    </a:p>
                  </a:txBody>
                  <a:tcPr/>
                </a:tc>
              </a:tr>
              <a:tr h="370840">
                <a:tc>
                  <a:txBody>
                    <a:bodyPr/>
                    <a:lstStyle/>
                    <a:p>
                      <a:r>
                        <a:rPr kumimoji="0" lang="en-US" sz="1600" kern="1200" dirty="0" smtClean="0">
                          <a:solidFill>
                            <a:schemeClr val="dk1"/>
                          </a:solidFill>
                          <a:latin typeface="+mn-lt"/>
                          <a:ea typeface="+mn-ea"/>
                          <a:cs typeface="+mn-cs"/>
                        </a:rPr>
                        <a:t>q</a:t>
                      </a:r>
                      <a:r>
                        <a:rPr kumimoji="0" lang="en-US" sz="1600" kern="1200" baseline="-25000" dirty="0" smtClean="0">
                          <a:solidFill>
                            <a:schemeClr val="dk1"/>
                          </a:solidFill>
                          <a:latin typeface="+mn-lt"/>
                          <a:ea typeface="+mn-ea"/>
                          <a:cs typeface="+mn-cs"/>
                        </a:rPr>
                        <a:t>s</a:t>
                      </a:r>
                      <a:r>
                        <a:rPr kumimoji="0" lang="en-US" sz="1600" kern="1200" dirty="0" smtClean="0">
                          <a:solidFill>
                            <a:schemeClr val="dk1"/>
                          </a:solidFill>
                          <a:latin typeface="+mn-lt"/>
                          <a:ea typeface="+mn-ea"/>
                          <a:cs typeface="+mn-cs"/>
                        </a:rPr>
                        <a:t>= 0 kN/m</a:t>
                      </a:r>
                      <a:r>
                        <a:rPr kumimoji="0" lang="en-US" sz="1600" kern="1200" baseline="30000" dirty="0" smtClean="0">
                          <a:solidFill>
                            <a:schemeClr val="dk1"/>
                          </a:solidFill>
                          <a:latin typeface="+mn-lt"/>
                          <a:ea typeface="+mn-ea"/>
                          <a:cs typeface="+mn-cs"/>
                        </a:rPr>
                        <a:t>2</a:t>
                      </a:r>
                      <a:endParaRPr lang="en-US" sz="1600" dirty="0"/>
                    </a:p>
                  </a:txBody>
                  <a:tcPr/>
                </a:tc>
                <a:tc>
                  <a:txBody>
                    <a:bodyPr/>
                    <a:lstStyle/>
                    <a:p>
                      <a:r>
                        <a:rPr kumimoji="0" lang="en-US" sz="1600" kern="1200" dirty="0" smtClean="0">
                          <a:solidFill>
                            <a:schemeClr val="dk1"/>
                          </a:solidFill>
                          <a:latin typeface="+mn-lt"/>
                          <a:ea typeface="+mn-ea"/>
                          <a:cs typeface="+mn-cs"/>
                        </a:rPr>
                        <a:t>q</a:t>
                      </a:r>
                      <a:r>
                        <a:rPr kumimoji="0" lang="en-US" sz="1600" kern="1200" baseline="-25000" dirty="0" smtClean="0">
                          <a:solidFill>
                            <a:schemeClr val="dk1"/>
                          </a:solidFill>
                          <a:latin typeface="+mn-lt"/>
                          <a:ea typeface="+mn-ea"/>
                          <a:cs typeface="+mn-cs"/>
                        </a:rPr>
                        <a:t>s</a:t>
                      </a:r>
                      <a:r>
                        <a:rPr kumimoji="0" lang="en-US" sz="1600" kern="1200" dirty="0" smtClean="0">
                          <a:solidFill>
                            <a:schemeClr val="dk1"/>
                          </a:solidFill>
                          <a:latin typeface="+mn-lt"/>
                          <a:ea typeface="+mn-ea"/>
                          <a:cs typeface="+mn-cs"/>
                        </a:rPr>
                        <a:t>= 0 kN/m</a:t>
                      </a:r>
                      <a:r>
                        <a:rPr kumimoji="0" lang="en-US" sz="1600" kern="1200" baseline="30000" dirty="0" smtClean="0">
                          <a:solidFill>
                            <a:schemeClr val="dk1"/>
                          </a:solidFill>
                          <a:latin typeface="+mn-lt"/>
                          <a:ea typeface="+mn-ea"/>
                          <a:cs typeface="+mn-cs"/>
                        </a:rPr>
                        <a:t>2</a:t>
                      </a:r>
                      <a:endParaRPr lang="en-US" sz="1600" dirty="0"/>
                    </a:p>
                  </a:txBody>
                  <a:tcPr/>
                </a:tc>
              </a:tr>
              <a:tr h="370840">
                <a:tc>
                  <a:txBody>
                    <a:bodyPr/>
                    <a:lstStyle/>
                    <a:p>
                      <a:r>
                        <a:rPr kumimoji="0" lang="en-US" sz="1600" kern="1200" dirty="0" smtClean="0">
                          <a:solidFill>
                            <a:schemeClr val="dk1"/>
                          </a:solidFill>
                          <a:latin typeface="+mn-lt"/>
                          <a:ea typeface="+mn-ea"/>
                          <a:cs typeface="+mn-cs"/>
                        </a:rPr>
                        <a:t>Ψ= 0º</a:t>
                      </a:r>
                      <a:endParaRPr lang="en-US" sz="1600" dirty="0"/>
                    </a:p>
                  </a:txBody>
                  <a:tcPr/>
                </a:tc>
                <a:tc>
                  <a:txBody>
                    <a:bodyPr/>
                    <a:lstStyle/>
                    <a:p>
                      <a:r>
                        <a:rPr kumimoji="0" lang="en-US" sz="1600" kern="1200" dirty="0" smtClean="0">
                          <a:solidFill>
                            <a:schemeClr val="dk1"/>
                          </a:solidFill>
                          <a:latin typeface="+mn-lt"/>
                          <a:ea typeface="+mn-ea"/>
                          <a:cs typeface="+mn-cs"/>
                        </a:rPr>
                        <a:t>Ψ= 0º</a:t>
                      </a:r>
                      <a:endParaRPr lang="en-US" sz="1600" dirty="0"/>
                    </a:p>
                  </a:txBody>
                  <a:tcPr/>
                </a:tc>
              </a:tr>
              <a:tr h="406400">
                <a:tc>
                  <a:txBody>
                    <a:bodyPr/>
                    <a:lstStyle/>
                    <a:p>
                      <a:pPr marL="342900" marR="0" lvl="0" indent="-342900" algn="l" defTabSz="914400" rtl="0" eaLnBrk="1" fontAlgn="auto" latinLnBrk="0" hangingPunct="1">
                        <a:lnSpc>
                          <a:spcPct val="150000"/>
                        </a:lnSpc>
                        <a:spcBef>
                          <a:spcPts val="0"/>
                        </a:spcBef>
                        <a:spcAft>
                          <a:spcPts val="0"/>
                        </a:spcAft>
                        <a:buClrTx/>
                        <a:buSzTx/>
                        <a:buFont typeface="Symbol"/>
                        <a:buNone/>
                        <a:tabLst/>
                        <a:defRPr/>
                      </a:pPr>
                      <a:r>
                        <a:rPr kumimoji="0" lang="en-US" sz="1600" kern="1200" dirty="0" smtClean="0">
                          <a:solidFill>
                            <a:schemeClr val="dk1"/>
                          </a:solidFill>
                          <a:latin typeface="+mn-lt"/>
                          <a:ea typeface="+mn-ea"/>
                          <a:cs typeface="+mn-cs"/>
                        </a:rPr>
                        <a:t>q</a:t>
                      </a:r>
                      <a:r>
                        <a:rPr kumimoji="0" lang="en-US" sz="1600" kern="1200" baseline="-25000" dirty="0" smtClean="0">
                          <a:solidFill>
                            <a:schemeClr val="dk1"/>
                          </a:solidFill>
                          <a:latin typeface="+mn-lt"/>
                          <a:ea typeface="+mn-ea"/>
                          <a:cs typeface="+mn-cs"/>
                        </a:rPr>
                        <a:t>all</a:t>
                      </a:r>
                      <a:r>
                        <a:rPr kumimoji="0" lang="en-US" sz="1600" kern="1200" dirty="0" smtClean="0">
                          <a:solidFill>
                            <a:schemeClr val="dk1"/>
                          </a:solidFill>
                          <a:latin typeface="+mn-lt"/>
                          <a:ea typeface="+mn-ea"/>
                          <a:cs typeface="+mn-cs"/>
                        </a:rPr>
                        <a:t> =120 kN/m</a:t>
                      </a:r>
                      <a:r>
                        <a:rPr kumimoji="0" lang="en-US" sz="1600" kern="1200" baseline="30000" dirty="0" smtClean="0">
                          <a:solidFill>
                            <a:schemeClr val="dk1"/>
                          </a:solidFill>
                          <a:latin typeface="+mn-lt"/>
                          <a:ea typeface="+mn-ea"/>
                          <a:cs typeface="+mn-cs"/>
                        </a:rPr>
                        <a:t>2</a:t>
                      </a:r>
                      <a:endParaRPr kumimoji="0" lang="en-US" sz="1600" kern="1200" dirty="0" smtClean="0">
                        <a:solidFill>
                          <a:schemeClr val="dk1"/>
                        </a:solidFill>
                        <a:latin typeface="+mn-lt"/>
                        <a:ea typeface="+mn-ea"/>
                        <a:cs typeface="+mn-cs"/>
                      </a:endParaRPr>
                    </a:p>
                    <a:p>
                      <a:pPr marL="342900" marR="0" lvl="0" indent="-342900" rtl="0">
                        <a:lnSpc>
                          <a:spcPct val="150000"/>
                        </a:lnSpc>
                        <a:spcBef>
                          <a:spcPts val="0"/>
                        </a:spcBef>
                        <a:spcAft>
                          <a:spcPts val="0"/>
                        </a:spcAft>
                        <a:buFont typeface="Symbol"/>
                        <a:buChar char=""/>
                      </a:pPr>
                      <a:endParaRPr lang="en-US" sz="1600" dirty="0">
                        <a:latin typeface="Calibri"/>
                        <a:ea typeface="Calibri"/>
                        <a:cs typeface="Arial"/>
                      </a:endParaRPr>
                    </a:p>
                  </a:txBody>
                  <a:tcPr/>
                </a:tc>
                <a:tc>
                  <a:txBody>
                    <a:bodyPr/>
                    <a:lstStyle/>
                    <a:p>
                      <a:pPr marL="342900" marR="0" lvl="0" indent="-342900" algn="l" defTabSz="914400" rtl="0" eaLnBrk="1" fontAlgn="auto" latinLnBrk="0" hangingPunct="1">
                        <a:lnSpc>
                          <a:spcPct val="150000"/>
                        </a:lnSpc>
                        <a:spcBef>
                          <a:spcPts val="0"/>
                        </a:spcBef>
                        <a:spcAft>
                          <a:spcPts val="0"/>
                        </a:spcAft>
                        <a:buClrTx/>
                        <a:buSzTx/>
                        <a:buFont typeface="Symbol"/>
                        <a:buNone/>
                        <a:tabLst/>
                        <a:defRPr/>
                      </a:pPr>
                      <a:r>
                        <a:rPr kumimoji="0" lang="en-US" sz="1600" kern="1200" dirty="0" smtClean="0">
                          <a:solidFill>
                            <a:schemeClr val="dk1"/>
                          </a:solidFill>
                          <a:latin typeface="+mn-lt"/>
                          <a:ea typeface="+mn-ea"/>
                          <a:cs typeface="+mn-cs"/>
                        </a:rPr>
                        <a:t>q</a:t>
                      </a:r>
                      <a:r>
                        <a:rPr kumimoji="0" lang="en-US" sz="1600" kern="1200" baseline="-25000" dirty="0" smtClean="0">
                          <a:solidFill>
                            <a:schemeClr val="dk1"/>
                          </a:solidFill>
                          <a:latin typeface="+mn-lt"/>
                          <a:ea typeface="+mn-ea"/>
                          <a:cs typeface="+mn-cs"/>
                        </a:rPr>
                        <a:t>all</a:t>
                      </a:r>
                      <a:r>
                        <a:rPr kumimoji="0" lang="en-US" sz="1600" kern="1200" dirty="0" smtClean="0">
                          <a:solidFill>
                            <a:schemeClr val="dk1"/>
                          </a:solidFill>
                          <a:latin typeface="+mn-lt"/>
                          <a:ea typeface="+mn-ea"/>
                          <a:cs typeface="+mn-cs"/>
                        </a:rPr>
                        <a:t> = 200 kN/m</a:t>
                      </a:r>
                      <a:r>
                        <a:rPr kumimoji="0" lang="en-US" sz="1600" kern="1200" baseline="30000" dirty="0" smtClean="0">
                          <a:solidFill>
                            <a:schemeClr val="dk1"/>
                          </a:solidFill>
                          <a:latin typeface="+mn-lt"/>
                          <a:ea typeface="+mn-ea"/>
                          <a:cs typeface="+mn-cs"/>
                        </a:rPr>
                        <a:t>2</a:t>
                      </a:r>
                      <a:endParaRPr kumimoji="0" lang="en-US" sz="1600" kern="1200" dirty="0" smtClean="0">
                        <a:solidFill>
                          <a:schemeClr val="dk1"/>
                        </a:solidFill>
                        <a:latin typeface="+mn-lt"/>
                        <a:ea typeface="+mn-ea"/>
                        <a:cs typeface="+mn-cs"/>
                      </a:endParaRPr>
                    </a:p>
                    <a:p>
                      <a:pPr marL="342900" marR="0" lvl="0" indent="-342900" rtl="0">
                        <a:lnSpc>
                          <a:spcPct val="150000"/>
                        </a:lnSpc>
                        <a:spcBef>
                          <a:spcPts val="0"/>
                        </a:spcBef>
                        <a:spcAft>
                          <a:spcPts val="0"/>
                        </a:spcAft>
                        <a:buFont typeface="Symbol"/>
                        <a:buNone/>
                      </a:pPr>
                      <a:endParaRPr lang="en-US" sz="1600" dirty="0">
                        <a:latin typeface="Calibri"/>
                        <a:ea typeface="Calibri"/>
                        <a:cs typeface="Arial"/>
                      </a:endParaRPr>
                    </a:p>
                  </a:txBody>
                  <a:tcPr/>
                </a:tc>
              </a:tr>
            </a:tbl>
          </a:graphicData>
        </a:graphic>
      </p:graphicFrame>
      <p:graphicFrame>
        <p:nvGraphicFramePr>
          <p:cNvPr id="11" name="جدول 10"/>
          <p:cNvGraphicFramePr>
            <a:graphicFrameLocks noGrp="1"/>
          </p:cNvGraphicFramePr>
          <p:nvPr>
            <p:extLst>
              <p:ext uri="{D42A27DB-BD31-4B8C-83A1-F6EECF244321}">
                <p14:modId xmlns:p14="http://schemas.microsoft.com/office/powerpoint/2010/main" xmlns="" val="2627022916"/>
              </p:ext>
            </p:extLst>
          </p:nvPr>
        </p:nvGraphicFramePr>
        <p:xfrm>
          <a:off x="1447800" y="5135881"/>
          <a:ext cx="6096000" cy="1645920"/>
        </p:xfrm>
        <a:graphic>
          <a:graphicData uri="http://schemas.openxmlformats.org/drawingml/2006/table">
            <a:tbl>
              <a:tblPr firstRow="1" bandRow="1">
                <a:tableStyleId>{5C22544A-7EE6-4342-B048-85BDC9FD1C3A}</a:tableStyleId>
              </a:tblPr>
              <a:tblGrid>
                <a:gridCol w="6096000"/>
              </a:tblGrid>
              <a:tr h="2302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chemeClr val="lt1"/>
                          </a:solidFill>
                          <a:latin typeface="+mn-lt"/>
                          <a:ea typeface="+mn-ea"/>
                          <a:cs typeface="+mn-cs"/>
                        </a:rPr>
                        <a:t>Sliding factor of safety = 1.1-1.3</a:t>
                      </a:r>
                    </a:p>
                  </a:txBody>
                  <a:tcPr/>
                </a:tc>
              </a:tr>
              <a:tr h="2302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Overturning factor of safety = 1.3-1.5</a:t>
                      </a:r>
                    </a:p>
                  </a:txBody>
                  <a:tcPr/>
                </a:tc>
              </a:tr>
              <a:tr h="838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Bearing pressure should be not more that the of the q</a:t>
                      </a:r>
                      <a:r>
                        <a:rPr kumimoji="0" lang="en-US" sz="1800" kern="1200" baseline="-25000" dirty="0" smtClean="0">
                          <a:solidFill>
                            <a:schemeClr val="dk1"/>
                          </a:solidFill>
                          <a:latin typeface="+mn-lt"/>
                          <a:ea typeface="+mn-ea"/>
                          <a:cs typeface="+mn-cs"/>
                        </a:rPr>
                        <a:t>all</a:t>
                      </a:r>
                      <a:r>
                        <a:rPr kumimoji="0" lang="en-US" sz="1800" kern="1200" dirty="0" smtClean="0">
                          <a:solidFill>
                            <a:schemeClr val="dk1"/>
                          </a:solidFill>
                          <a:latin typeface="+mn-lt"/>
                          <a:ea typeface="+mn-ea"/>
                          <a:cs typeface="+mn-cs"/>
                        </a:rPr>
                        <a:t> foundation soil.</a:t>
                      </a:r>
                    </a:p>
                    <a:p>
                      <a:endParaRPr lang="en-US" dirty="0"/>
                    </a:p>
                  </a:txBody>
                  <a:tcPr/>
                </a:tc>
              </a:tr>
            </a:tbl>
          </a:graphicData>
        </a:graphic>
      </p:graphicFrame>
    </p:spTree>
    <p:extLst>
      <p:ext uri="{BB962C8B-B14F-4D97-AF65-F5344CB8AC3E}">
        <p14:creationId xmlns:p14="http://schemas.microsoft.com/office/powerpoint/2010/main" xmlns="" val="29603649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47800" y="381000"/>
            <a:ext cx="5520101" cy="584775"/>
          </a:xfrm>
          <a:prstGeom prst="rect">
            <a:avLst/>
          </a:prstGeom>
        </p:spPr>
        <p:txBody>
          <a:bodyPr wrap="none">
            <a:spAutoFit/>
          </a:bodyPr>
          <a:lstStyle/>
          <a:p>
            <a:pPr>
              <a:buFont typeface="Wingdings" pitchFamily="2" charset="2"/>
              <a:buChar char="Ø"/>
            </a:pPr>
            <a:r>
              <a:rPr lang="en-US" sz="3200" b="1" dirty="0" smtClean="0">
                <a:solidFill>
                  <a:srgbClr val="FF0000"/>
                </a:solidFill>
              </a:rPr>
              <a:t>Permanent Retaining Wall</a:t>
            </a:r>
          </a:p>
        </p:txBody>
      </p:sp>
      <p:graphicFrame>
        <p:nvGraphicFramePr>
          <p:cNvPr id="4" name="جدول 3"/>
          <p:cNvGraphicFramePr>
            <a:graphicFrameLocks noGrp="1"/>
          </p:cNvGraphicFramePr>
          <p:nvPr/>
        </p:nvGraphicFramePr>
        <p:xfrm>
          <a:off x="1524000" y="1397000"/>
          <a:ext cx="6096000" cy="4251960"/>
        </p:xfrm>
        <a:graphic>
          <a:graphicData uri="http://schemas.openxmlformats.org/drawingml/2006/table">
            <a:tbl>
              <a:tblPr firstRow="1" bandRow="1">
                <a:tableStyleId>{5C22544A-7EE6-4342-B048-85BDC9FD1C3A}</a:tableStyleId>
              </a:tblPr>
              <a:tblGrid>
                <a:gridCol w="6096000"/>
              </a:tblGrid>
              <a:tr h="370840">
                <a:tc>
                  <a:txBody>
                    <a:bodyPr/>
                    <a:lstStyle/>
                    <a:p>
                      <a:r>
                        <a:rPr kumimoji="0" lang="en-US" sz="1800" b="1" kern="1200" dirty="0" smtClean="0">
                          <a:solidFill>
                            <a:schemeClr val="lt1"/>
                          </a:solidFill>
                          <a:latin typeface="+mn-lt"/>
                          <a:ea typeface="+mn-ea"/>
                          <a:cs typeface="+mn-cs"/>
                        </a:rPr>
                        <a:t>                backfill soil and foundation soil </a:t>
                      </a:r>
                      <a:endParaRPr lang="en-US" dirty="0"/>
                    </a:p>
                  </a:txBody>
                  <a:tcPr/>
                </a:tc>
              </a:tr>
              <a:tr h="370840">
                <a:tc>
                  <a:txBody>
                    <a:bodyPr/>
                    <a:lstStyle/>
                    <a:p>
                      <a:r>
                        <a:rPr kumimoji="0" lang="en-US" sz="1800" kern="1200" dirty="0" smtClean="0">
                          <a:solidFill>
                            <a:schemeClr val="dk1"/>
                          </a:solidFill>
                          <a:latin typeface="+mn-lt"/>
                          <a:ea typeface="+mn-ea"/>
                          <a:cs typeface="+mn-cs"/>
                        </a:rPr>
                        <a:t>γ =18 kN/m</a:t>
                      </a:r>
                      <a:r>
                        <a:rPr kumimoji="0" lang="en-US" sz="1800" kern="1200" baseline="30000" dirty="0" smtClean="0">
                          <a:solidFill>
                            <a:schemeClr val="dk1"/>
                          </a:solidFill>
                          <a:latin typeface="+mn-lt"/>
                          <a:ea typeface="+mn-ea"/>
                          <a:cs typeface="+mn-cs"/>
                        </a:rPr>
                        <a:t>3</a:t>
                      </a:r>
                      <a:endParaRPr lang="en-US"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Unit weight of the rockery = 23 kN/m</a:t>
                      </a:r>
                      <a:r>
                        <a:rPr kumimoji="0" lang="en-US" sz="1800" kern="1200" baseline="30000" dirty="0" smtClean="0">
                          <a:solidFill>
                            <a:schemeClr val="dk1"/>
                          </a:solidFill>
                          <a:latin typeface="+mn-lt"/>
                          <a:ea typeface="+mn-ea"/>
                          <a:cs typeface="+mn-cs"/>
                        </a:rPr>
                        <a:t>3</a:t>
                      </a:r>
                      <a:r>
                        <a:rPr kumimoji="0" lang="en-US" sz="1800" kern="1200" dirty="0" smtClean="0">
                          <a:solidFill>
                            <a:schemeClr val="dk1"/>
                          </a:solidFill>
                          <a:latin typeface="+mn-lt"/>
                          <a:ea typeface="+mn-ea"/>
                          <a:cs typeface="+mn-cs"/>
                        </a:rPr>
                        <a:t> (including voids)</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Angle of internal friction =30° of selected fill.</a:t>
                      </a:r>
                    </a:p>
                  </a:txBody>
                  <a:tcPr/>
                </a:tc>
              </a:tr>
              <a:tr h="370840">
                <a:tc>
                  <a:txBody>
                    <a:bodyPr/>
                    <a:lstStyle/>
                    <a:p>
                      <a:r>
                        <a:rPr kumimoji="0" lang="en-US" sz="1800" kern="1200" dirty="0" smtClean="0">
                          <a:solidFill>
                            <a:schemeClr val="dk1"/>
                          </a:solidFill>
                          <a:latin typeface="+mn-lt"/>
                          <a:ea typeface="+mn-ea"/>
                          <a:cs typeface="+mn-cs"/>
                        </a:rPr>
                        <a:t>q</a:t>
                      </a:r>
                      <a:r>
                        <a:rPr kumimoji="0" lang="en-US" sz="1800" kern="1200" baseline="-25000" dirty="0" smtClean="0">
                          <a:solidFill>
                            <a:schemeClr val="dk1"/>
                          </a:solidFill>
                          <a:latin typeface="+mn-lt"/>
                          <a:ea typeface="+mn-ea"/>
                          <a:cs typeface="+mn-cs"/>
                        </a:rPr>
                        <a:t>s</a:t>
                      </a:r>
                      <a:r>
                        <a:rPr kumimoji="0" lang="en-US" sz="1800" kern="1200" dirty="0" smtClean="0">
                          <a:solidFill>
                            <a:schemeClr val="dk1"/>
                          </a:solidFill>
                          <a:latin typeface="+mn-lt"/>
                          <a:ea typeface="+mn-ea"/>
                          <a:cs typeface="+mn-cs"/>
                        </a:rPr>
                        <a:t>= 10 kN/m</a:t>
                      </a:r>
                      <a:r>
                        <a:rPr kumimoji="0" lang="en-US" sz="1800" kern="1200" baseline="30000" dirty="0" smtClean="0">
                          <a:solidFill>
                            <a:schemeClr val="dk1"/>
                          </a:solidFill>
                          <a:latin typeface="+mn-lt"/>
                          <a:ea typeface="+mn-ea"/>
                          <a:cs typeface="+mn-cs"/>
                        </a:rPr>
                        <a:t>2</a:t>
                      </a:r>
                      <a:endParaRPr lang="en-US" dirty="0"/>
                    </a:p>
                  </a:txBody>
                  <a:tcPr/>
                </a:tc>
              </a:tr>
              <a:tr h="370840">
                <a:tc>
                  <a:txBody>
                    <a:bodyPr/>
                    <a:lstStyle/>
                    <a:p>
                      <a:r>
                        <a:rPr kumimoji="0" lang="en-US" sz="1800" kern="1200" dirty="0" smtClean="0">
                          <a:solidFill>
                            <a:schemeClr val="dk1"/>
                          </a:solidFill>
                          <a:latin typeface="+mn-lt"/>
                          <a:ea typeface="+mn-ea"/>
                          <a:cs typeface="+mn-cs"/>
                        </a:rPr>
                        <a:t>Ψ= 0º</a:t>
                      </a:r>
                      <a:endParaRPr lang="en-US" dirty="0"/>
                    </a:p>
                  </a:txBody>
                  <a:tcPr/>
                </a:tc>
              </a:tr>
              <a:tr h="370840">
                <a:tc>
                  <a:txBody>
                    <a:bodyPr/>
                    <a:lstStyle/>
                    <a:p>
                      <a:r>
                        <a:rPr kumimoji="0" lang="en-US" sz="1800" kern="1200" dirty="0" smtClean="0">
                          <a:solidFill>
                            <a:schemeClr val="dk1"/>
                          </a:solidFill>
                          <a:latin typeface="+mn-lt"/>
                          <a:ea typeface="+mn-ea"/>
                          <a:cs typeface="+mn-cs"/>
                        </a:rPr>
                        <a:t>q</a:t>
                      </a:r>
                      <a:r>
                        <a:rPr kumimoji="0" lang="en-US" sz="1800" kern="1200" baseline="-25000" dirty="0" smtClean="0">
                          <a:solidFill>
                            <a:schemeClr val="dk1"/>
                          </a:solidFill>
                          <a:latin typeface="+mn-lt"/>
                          <a:ea typeface="+mn-ea"/>
                          <a:cs typeface="+mn-cs"/>
                        </a:rPr>
                        <a:t>all</a:t>
                      </a:r>
                      <a:r>
                        <a:rPr kumimoji="0" lang="en-US" sz="1800" kern="1200" dirty="0" smtClean="0">
                          <a:solidFill>
                            <a:schemeClr val="dk1"/>
                          </a:solidFill>
                          <a:latin typeface="+mn-lt"/>
                          <a:ea typeface="+mn-ea"/>
                          <a:cs typeface="+mn-cs"/>
                        </a:rPr>
                        <a:t> = 200 kN/m</a:t>
                      </a:r>
                      <a:r>
                        <a:rPr kumimoji="0" lang="en-US" sz="1800" kern="1200" baseline="30000" dirty="0" smtClean="0">
                          <a:solidFill>
                            <a:schemeClr val="dk1"/>
                          </a:solidFill>
                          <a:latin typeface="+mn-lt"/>
                          <a:ea typeface="+mn-ea"/>
                          <a:cs typeface="+mn-cs"/>
                        </a:rPr>
                        <a:t>2</a:t>
                      </a:r>
                      <a:endParaRPr lang="en-US"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Sliding factor of safety = 1.5</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Overturning factor of safety = 2.0</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latin typeface="+mn-lt"/>
                          <a:ea typeface="+mn-ea"/>
                          <a:cs typeface="+mn-cs"/>
                        </a:rPr>
                        <a:t>Bearing pressure should be not more that the allowable bearing capacity of the foundation soil.</a:t>
                      </a:r>
                    </a:p>
                    <a:p>
                      <a:endParaRPr lang="en-US" dirty="0"/>
                    </a:p>
                  </a:txBody>
                  <a:tcPr/>
                </a:tc>
              </a:tr>
            </a:tbl>
          </a:graphicData>
        </a:graphic>
      </p:graphicFrame>
    </p:spTree>
    <p:extLst>
      <p:ext uri="{BB962C8B-B14F-4D97-AF65-F5344CB8AC3E}">
        <p14:creationId xmlns:p14="http://schemas.microsoft.com/office/powerpoint/2010/main" xmlns="" val="34819132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جدول 5"/>
          <p:cNvGraphicFramePr>
            <a:graphicFrameLocks noGrp="1"/>
          </p:cNvGraphicFramePr>
          <p:nvPr/>
        </p:nvGraphicFramePr>
        <p:xfrm>
          <a:off x="1524000" y="1397000"/>
          <a:ext cx="7391400" cy="1285240"/>
        </p:xfrm>
        <a:graphic>
          <a:graphicData uri="http://schemas.openxmlformats.org/drawingml/2006/table">
            <a:tbl>
              <a:tblPr firstRow="1" bandRow="1">
                <a:tableStyleId>{5C22544A-7EE6-4342-B048-85BDC9FD1C3A}</a:tableStyleId>
              </a:tblPr>
              <a:tblGrid>
                <a:gridCol w="1055914"/>
                <a:gridCol w="811387"/>
                <a:gridCol w="855846"/>
                <a:gridCol w="1089259"/>
                <a:gridCol w="1167063"/>
                <a:gridCol w="1268931"/>
                <a:gridCol w="11430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chemeClr val="lt1"/>
                          </a:solidFill>
                          <a:latin typeface="+mn-lt"/>
                          <a:ea typeface="+mn-ea"/>
                          <a:cs typeface="+mn-cs"/>
                        </a:rPr>
                        <a:t>Case number</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chemeClr val="lt1"/>
                          </a:solidFill>
                          <a:latin typeface="+mn-lt"/>
                          <a:ea typeface="+mn-ea"/>
                          <a:cs typeface="+mn-cs"/>
                        </a:rPr>
                        <a:t>H</a:t>
                      </a:r>
                      <a:endParaRPr lang="en-US" dirty="0" smtClean="0"/>
                    </a:p>
                    <a:p>
                      <a:endParaRPr lang="en-US" dirty="0"/>
                    </a:p>
                  </a:txBody>
                  <a:tcPr/>
                </a:tc>
                <a:tc>
                  <a:txBody>
                    <a:bodyPr/>
                    <a:lstStyle/>
                    <a:p>
                      <a:r>
                        <a:rPr lang="en-US" dirty="0" smtClean="0"/>
                        <a:t>B</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chemeClr val="lt1"/>
                          </a:solidFill>
                          <a:latin typeface="+mn-lt"/>
                          <a:ea typeface="+mn-ea"/>
                          <a:cs typeface="+mn-cs"/>
                        </a:rPr>
                        <a:t>FSsl</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chemeClr val="lt1"/>
                          </a:solidFill>
                          <a:latin typeface="+mn-lt"/>
                          <a:ea typeface="+mn-ea"/>
                          <a:cs typeface="+mn-cs"/>
                        </a:rPr>
                        <a:t>FS </a:t>
                      </a:r>
                      <a:r>
                        <a:rPr kumimoji="0" lang="en-US" sz="1800" b="1" kern="1200" dirty="0" err="1" smtClean="0">
                          <a:solidFill>
                            <a:schemeClr val="lt1"/>
                          </a:solidFill>
                          <a:latin typeface="+mn-lt"/>
                          <a:ea typeface="+mn-ea"/>
                          <a:cs typeface="+mn-cs"/>
                        </a:rPr>
                        <a:t>ot</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chemeClr val="lt1"/>
                          </a:solidFill>
                          <a:latin typeface="+mn-lt"/>
                          <a:ea typeface="+mn-ea"/>
                          <a:cs typeface="+mn-cs"/>
                        </a:rPr>
                        <a:t>pressure</a:t>
                      </a:r>
                      <a:endParaRPr lang="en-US" dirty="0" smtClean="0"/>
                    </a:p>
                    <a:p>
                      <a:endParaRPr lang="en-US" dirty="0"/>
                    </a:p>
                  </a:txBody>
                  <a:tcPr/>
                </a:tc>
                <a:tc>
                  <a:txBody>
                    <a:bodyPr/>
                    <a:lstStyle/>
                    <a:p>
                      <a:r>
                        <a:rPr kumimoji="0" lang="en-US" sz="1800" b="1" kern="1200" dirty="0" smtClean="0">
                          <a:solidFill>
                            <a:schemeClr val="lt1"/>
                          </a:solidFill>
                          <a:latin typeface="+mn-lt"/>
                          <a:ea typeface="+mn-ea"/>
                          <a:cs typeface="+mn-cs"/>
                        </a:rPr>
                        <a:t>Safe/not</a:t>
                      </a:r>
                      <a:endParaRPr lang="en-US" dirty="0"/>
                    </a:p>
                  </a:txBody>
                  <a:tcPr/>
                </a:tc>
              </a:tr>
              <a:tr h="370840">
                <a:tc>
                  <a:txBody>
                    <a:bodyPr/>
                    <a:lstStyle/>
                    <a:p>
                      <a:r>
                        <a:rPr kumimoji="0" lang="en-US" sz="1800" kern="1200" dirty="0" smtClean="0">
                          <a:solidFill>
                            <a:schemeClr val="dk1"/>
                          </a:solidFill>
                          <a:latin typeface="+mn-lt"/>
                          <a:ea typeface="+mn-ea"/>
                          <a:cs typeface="+mn-cs"/>
                        </a:rPr>
                        <a:t>Marl soil</a:t>
                      </a:r>
                      <a:endParaRPr lang="en-US" dirty="0"/>
                    </a:p>
                  </a:txBody>
                  <a:tcPr/>
                </a:tc>
                <a:tc>
                  <a:txBody>
                    <a:bodyPr/>
                    <a:lstStyle/>
                    <a:p>
                      <a:r>
                        <a:rPr lang="en-US" dirty="0" smtClean="0"/>
                        <a:t>7.5</a:t>
                      </a:r>
                      <a:endParaRPr lang="en-US" dirty="0"/>
                    </a:p>
                  </a:txBody>
                  <a:tcPr/>
                </a:tc>
                <a:tc>
                  <a:txBody>
                    <a:bodyPr/>
                    <a:lstStyle/>
                    <a:p>
                      <a:r>
                        <a:rPr lang="en-US" dirty="0" smtClean="0"/>
                        <a:t>2</a:t>
                      </a:r>
                      <a:endParaRPr lang="en-US" dirty="0"/>
                    </a:p>
                  </a:txBody>
                  <a:tcPr/>
                </a:tc>
                <a:tc>
                  <a:txBody>
                    <a:bodyPr/>
                    <a:lstStyle/>
                    <a:p>
                      <a:r>
                        <a:rPr lang="en-US" dirty="0" smtClean="0"/>
                        <a:t>1.4</a:t>
                      </a:r>
                      <a:endParaRPr lang="en-US" dirty="0"/>
                    </a:p>
                  </a:txBody>
                  <a:tcPr/>
                </a:tc>
                <a:tc>
                  <a:txBody>
                    <a:bodyPr/>
                    <a:lstStyle/>
                    <a:p>
                      <a:r>
                        <a:rPr lang="en-US" dirty="0" smtClean="0"/>
                        <a:t>1.17</a:t>
                      </a:r>
                      <a:endParaRPr lang="en-US" dirty="0"/>
                    </a:p>
                  </a:txBody>
                  <a:tcPr/>
                </a:tc>
                <a:tc>
                  <a:txBody>
                    <a:bodyPr/>
                    <a:lstStyle/>
                    <a:p>
                      <a:r>
                        <a:rPr lang="en-US" dirty="0" smtClean="0"/>
                        <a:t>191</a:t>
                      </a:r>
                      <a:endParaRPr lang="en-US" dirty="0"/>
                    </a:p>
                  </a:txBody>
                  <a:tcPr/>
                </a:tc>
                <a:tc>
                  <a:txBody>
                    <a:bodyPr/>
                    <a:lstStyle/>
                    <a:p>
                      <a:r>
                        <a:rPr lang="en-US" dirty="0" smtClean="0"/>
                        <a:t>Not safe</a:t>
                      </a:r>
                      <a:endParaRPr lang="en-US" dirty="0"/>
                    </a:p>
                  </a:txBody>
                  <a:tcPr/>
                </a:tc>
              </a:tr>
            </a:tbl>
          </a:graphicData>
        </a:graphic>
      </p:graphicFrame>
      <p:sp>
        <p:nvSpPr>
          <p:cNvPr id="7" name="مستطيل 6"/>
          <p:cNvSpPr/>
          <p:nvPr/>
        </p:nvSpPr>
        <p:spPr>
          <a:xfrm>
            <a:off x="1524000" y="304800"/>
            <a:ext cx="7239000" cy="954107"/>
          </a:xfrm>
          <a:prstGeom prst="rect">
            <a:avLst/>
          </a:prstGeom>
        </p:spPr>
        <p:txBody>
          <a:bodyPr wrap="square">
            <a:spAutoFit/>
          </a:bodyPr>
          <a:lstStyle/>
          <a:p>
            <a:r>
              <a:rPr lang="en-US" sz="2800" dirty="0" smtClean="0">
                <a:solidFill>
                  <a:srgbClr val="FF0000"/>
                </a:solidFill>
              </a:rPr>
              <a:t>Example of some output results for temporary rockery retaining</a:t>
            </a:r>
            <a:r>
              <a:rPr lang="en-US" dirty="0" smtClean="0">
                <a:solidFill>
                  <a:srgbClr val="FF0000"/>
                </a:solidFill>
              </a:rPr>
              <a:t>:</a:t>
            </a:r>
            <a:endParaRPr lang="en-US" dirty="0"/>
          </a:p>
        </p:txBody>
      </p:sp>
      <p:sp>
        <p:nvSpPr>
          <p:cNvPr id="8" name="مستطيل 6"/>
          <p:cNvSpPr/>
          <p:nvPr/>
        </p:nvSpPr>
        <p:spPr>
          <a:xfrm>
            <a:off x="1522862" y="3581400"/>
            <a:ext cx="7468737" cy="1477328"/>
          </a:xfrm>
          <a:prstGeom prst="rect">
            <a:avLst/>
          </a:prstGeom>
        </p:spPr>
        <p:txBody>
          <a:bodyPr wrap="square">
            <a:spAutoFit/>
          </a:bodyPr>
          <a:lstStyle/>
          <a:p>
            <a:r>
              <a:rPr lang="en-US" dirty="0"/>
              <a:t>It is clear that when using rockery retaining wall as a temporary retaining wall, the factor of safeties are less than the recommended for general retaining walls. In this case, when constructing rockery retaining walls as temporary structure precautions should be considered and the permanent retaining wall should be constructed as soon as possible</a:t>
            </a:r>
            <a:r>
              <a:rPr lang="en-US" dirty="0" smtClean="0">
                <a:solidFill>
                  <a:srgbClr val="FF0000"/>
                </a:solidFill>
              </a:rPr>
              <a:t>:</a:t>
            </a:r>
            <a:endParaRPr lang="en-US" dirty="0"/>
          </a:p>
        </p:txBody>
      </p:sp>
    </p:spTree>
    <p:extLst>
      <p:ext uri="{BB962C8B-B14F-4D97-AF65-F5344CB8AC3E}">
        <p14:creationId xmlns:p14="http://schemas.microsoft.com/office/powerpoint/2010/main" xmlns="" val="5410572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3"/>
          <p:cNvGraphicFramePr>
            <a:graphicFrameLocks noGrp="1"/>
          </p:cNvGraphicFramePr>
          <p:nvPr>
            <p:extLst/>
          </p:nvPr>
        </p:nvGraphicFramePr>
        <p:xfrm>
          <a:off x="1211239" y="3733800"/>
          <a:ext cx="7467600" cy="1381760"/>
        </p:xfrm>
        <a:graphic>
          <a:graphicData uri="http://schemas.openxmlformats.org/drawingml/2006/table">
            <a:tbl>
              <a:tblPr firstRow="1" bandRow="1">
                <a:tableStyleId>{5C22544A-7EE6-4342-B048-85BDC9FD1C3A}</a:tableStyleId>
              </a:tblPr>
              <a:tblGrid>
                <a:gridCol w="1066800"/>
                <a:gridCol w="838200"/>
                <a:gridCol w="914400"/>
                <a:gridCol w="990600"/>
                <a:gridCol w="1143000"/>
                <a:gridCol w="1447800"/>
                <a:gridCol w="1066800"/>
              </a:tblGrid>
              <a:tr h="370840">
                <a:tc>
                  <a:txBody>
                    <a:bodyPr/>
                    <a:lstStyle/>
                    <a:p>
                      <a:r>
                        <a:rPr kumimoji="0" lang="en-US" sz="1800" b="1" kern="1200" dirty="0" smtClean="0">
                          <a:solidFill>
                            <a:schemeClr val="lt1"/>
                          </a:solidFill>
                          <a:latin typeface="+mn-lt"/>
                          <a:ea typeface="+mn-ea"/>
                          <a:cs typeface="+mn-cs"/>
                        </a:rPr>
                        <a:t>Case number</a:t>
                      </a:r>
                      <a:endParaRPr lang="en-US" dirty="0"/>
                    </a:p>
                  </a:txBody>
                  <a:tcPr/>
                </a:tc>
                <a:tc>
                  <a:txBody>
                    <a:bodyPr/>
                    <a:lstStyle/>
                    <a:p>
                      <a:r>
                        <a:rPr kumimoji="0" lang="en-US" sz="1800" b="1" kern="1200" dirty="0" smtClean="0">
                          <a:solidFill>
                            <a:schemeClr val="lt1"/>
                          </a:solidFill>
                          <a:latin typeface="+mn-lt"/>
                          <a:ea typeface="+mn-ea"/>
                          <a:cs typeface="+mn-cs"/>
                        </a:rPr>
                        <a:t>H</a:t>
                      </a:r>
                      <a:endParaRPr lang="en-US" dirty="0"/>
                    </a:p>
                  </a:txBody>
                  <a:tcPr/>
                </a:tc>
                <a:tc>
                  <a:txBody>
                    <a:bodyPr/>
                    <a:lstStyle/>
                    <a:p>
                      <a:r>
                        <a:rPr lang="en-US" dirty="0" smtClean="0"/>
                        <a:t>B</a:t>
                      </a:r>
                      <a:endParaRPr lang="en-US" dirty="0"/>
                    </a:p>
                  </a:txBody>
                  <a:tcPr/>
                </a:tc>
                <a:tc>
                  <a:txBody>
                    <a:bodyPr/>
                    <a:lstStyle/>
                    <a:p>
                      <a:r>
                        <a:rPr kumimoji="0" lang="en-US" sz="1800" b="1" kern="1200" dirty="0" smtClean="0">
                          <a:solidFill>
                            <a:schemeClr val="lt1"/>
                          </a:solidFill>
                          <a:latin typeface="+mn-lt"/>
                          <a:ea typeface="+mn-ea"/>
                          <a:cs typeface="+mn-cs"/>
                        </a:rPr>
                        <a:t>FSsl</a:t>
                      </a:r>
                      <a:endParaRPr lang="en-US" dirty="0"/>
                    </a:p>
                  </a:txBody>
                  <a:tcPr/>
                </a:tc>
                <a:tc>
                  <a:txBody>
                    <a:bodyPr/>
                    <a:lstStyle/>
                    <a:p>
                      <a:r>
                        <a:rPr kumimoji="0" lang="en-US" sz="1800" b="1" kern="1200" dirty="0" smtClean="0">
                          <a:solidFill>
                            <a:schemeClr val="lt1"/>
                          </a:solidFill>
                          <a:latin typeface="+mn-lt"/>
                          <a:ea typeface="+mn-ea"/>
                          <a:cs typeface="+mn-cs"/>
                        </a:rPr>
                        <a:t>FS </a:t>
                      </a:r>
                      <a:r>
                        <a:rPr kumimoji="0" lang="en-US" sz="1800" b="1" kern="1200" dirty="0" err="1" smtClean="0">
                          <a:solidFill>
                            <a:schemeClr val="lt1"/>
                          </a:solidFill>
                          <a:latin typeface="+mn-lt"/>
                          <a:ea typeface="+mn-ea"/>
                          <a:cs typeface="+mn-cs"/>
                        </a:rPr>
                        <a:t>ot</a:t>
                      </a:r>
                      <a:endParaRPr lang="en-US" dirty="0"/>
                    </a:p>
                  </a:txBody>
                  <a:tcPr/>
                </a:tc>
                <a:tc>
                  <a:txBody>
                    <a:bodyPr/>
                    <a:lstStyle/>
                    <a:p>
                      <a:r>
                        <a:rPr kumimoji="0" lang="en-US" sz="1800" b="1" kern="1200" dirty="0" smtClean="0">
                          <a:solidFill>
                            <a:schemeClr val="lt1"/>
                          </a:solidFill>
                          <a:latin typeface="+mn-lt"/>
                          <a:ea typeface="+mn-ea"/>
                          <a:cs typeface="+mn-cs"/>
                        </a:rPr>
                        <a:t>pressure</a:t>
                      </a:r>
                      <a:endParaRPr lang="en-US" dirty="0"/>
                    </a:p>
                  </a:txBody>
                  <a:tcPr/>
                </a:tc>
                <a:tc>
                  <a:txBody>
                    <a:bodyPr/>
                    <a:lstStyle/>
                    <a:p>
                      <a:r>
                        <a:rPr kumimoji="0" lang="en-US" sz="1800" b="1" kern="1200" dirty="0" smtClean="0">
                          <a:solidFill>
                            <a:schemeClr val="lt1"/>
                          </a:solidFill>
                          <a:latin typeface="+mn-lt"/>
                          <a:ea typeface="+mn-ea"/>
                          <a:cs typeface="+mn-cs"/>
                        </a:rPr>
                        <a:t>Safe/not</a:t>
                      </a:r>
                      <a:endParaRPr lang="en-US" dirty="0"/>
                    </a:p>
                  </a:txBody>
                  <a:tcPr/>
                </a:tc>
              </a:tr>
              <a:tr h="370840">
                <a:tc>
                  <a:txBody>
                    <a:bodyPr/>
                    <a:lstStyle/>
                    <a:p>
                      <a:r>
                        <a:rPr lang="en-US" dirty="0" smtClean="0"/>
                        <a:t>3</a:t>
                      </a:r>
                      <a:endParaRPr lang="en-US" dirty="0"/>
                    </a:p>
                  </a:txBody>
                  <a:tcPr/>
                </a:tc>
                <a:tc>
                  <a:txBody>
                    <a:bodyPr/>
                    <a:lstStyle/>
                    <a:p>
                      <a:r>
                        <a:rPr lang="en-US" dirty="0" smtClean="0"/>
                        <a:t>5</a:t>
                      </a:r>
                      <a:endParaRPr lang="en-US" dirty="0"/>
                    </a:p>
                  </a:txBody>
                  <a:tcPr/>
                </a:tc>
                <a:tc>
                  <a:txBody>
                    <a:bodyPr/>
                    <a:lstStyle/>
                    <a:p>
                      <a:r>
                        <a:rPr lang="en-US" dirty="0" smtClean="0"/>
                        <a:t>2.5</a:t>
                      </a:r>
                      <a:endParaRPr lang="en-US" dirty="0"/>
                    </a:p>
                  </a:txBody>
                  <a:tcPr/>
                </a:tc>
                <a:tc>
                  <a:txBody>
                    <a:bodyPr/>
                    <a:lstStyle/>
                    <a:p>
                      <a:r>
                        <a:rPr lang="en-US" dirty="0" smtClean="0"/>
                        <a:t>2.03</a:t>
                      </a:r>
                      <a:endParaRPr lang="en-US" dirty="0"/>
                    </a:p>
                  </a:txBody>
                  <a:tcPr/>
                </a:tc>
                <a:tc>
                  <a:txBody>
                    <a:bodyPr/>
                    <a:lstStyle/>
                    <a:p>
                      <a:r>
                        <a:rPr lang="en-US" dirty="0" smtClean="0"/>
                        <a:t>2.83</a:t>
                      </a:r>
                      <a:endParaRPr lang="en-US" dirty="0"/>
                    </a:p>
                  </a:txBody>
                  <a:tcPr/>
                </a:tc>
                <a:tc>
                  <a:txBody>
                    <a:bodyPr/>
                    <a:lstStyle/>
                    <a:p>
                      <a:r>
                        <a:rPr lang="en-US" dirty="0" smtClean="0"/>
                        <a:t>172</a:t>
                      </a:r>
                      <a:endParaRPr lang="en-US" dirty="0"/>
                    </a:p>
                  </a:txBody>
                  <a:tcPr/>
                </a:tc>
                <a:tc>
                  <a:txBody>
                    <a:bodyPr/>
                    <a:lstStyle/>
                    <a:p>
                      <a:r>
                        <a:rPr lang="en-US" dirty="0" smtClean="0"/>
                        <a:t>Safe</a:t>
                      </a:r>
                      <a:r>
                        <a:rPr lang="en-US" baseline="0" dirty="0" smtClean="0"/>
                        <a:t> </a:t>
                      </a:r>
                      <a:endParaRPr lang="en-US" dirty="0"/>
                    </a:p>
                  </a:txBody>
                  <a:tcPr/>
                </a:tc>
              </a:tr>
              <a:tr h="370840">
                <a:tc>
                  <a:txBody>
                    <a:bodyPr/>
                    <a:lstStyle/>
                    <a:p>
                      <a:r>
                        <a:rPr lang="en-US" dirty="0" smtClean="0"/>
                        <a:t>4</a:t>
                      </a:r>
                      <a:endParaRPr lang="en-US" dirty="0"/>
                    </a:p>
                  </a:txBody>
                  <a:tcPr/>
                </a:tc>
                <a:tc>
                  <a:txBody>
                    <a:bodyPr/>
                    <a:lstStyle/>
                    <a:p>
                      <a:r>
                        <a:rPr lang="en-US" dirty="0" smtClean="0"/>
                        <a:t>6</a:t>
                      </a:r>
                      <a:endParaRPr lang="en-US" dirty="0"/>
                    </a:p>
                  </a:txBody>
                  <a:tcPr/>
                </a:tc>
                <a:tc>
                  <a:txBody>
                    <a:bodyPr/>
                    <a:lstStyle/>
                    <a:p>
                      <a:r>
                        <a:rPr lang="en-US" dirty="0" smtClean="0"/>
                        <a:t>3</a:t>
                      </a:r>
                      <a:endParaRPr lang="en-US" dirty="0"/>
                    </a:p>
                  </a:txBody>
                  <a:tcPr/>
                </a:tc>
                <a:tc>
                  <a:txBody>
                    <a:bodyPr/>
                    <a:lstStyle/>
                    <a:p>
                      <a:r>
                        <a:rPr lang="en-US" dirty="0" smtClean="0"/>
                        <a:t>2.16</a:t>
                      </a:r>
                      <a:endParaRPr lang="en-US" dirty="0"/>
                    </a:p>
                  </a:txBody>
                  <a:tcPr/>
                </a:tc>
                <a:tc>
                  <a:txBody>
                    <a:bodyPr/>
                    <a:lstStyle/>
                    <a:p>
                      <a:r>
                        <a:rPr lang="en-US" dirty="0" smtClean="0"/>
                        <a:t>2.99</a:t>
                      </a:r>
                      <a:endParaRPr lang="en-US" dirty="0"/>
                    </a:p>
                  </a:txBody>
                  <a:tcPr/>
                </a:tc>
                <a:tc>
                  <a:txBody>
                    <a:bodyPr/>
                    <a:lstStyle/>
                    <a:p>
                      <a:r>
                        <a:rPr lang="en-US" dirty="0" smtClean="0"/>
                        <a:t>210</a:t>
                      </a:r>
                      <a:endParaRPr lang="en-US" dirty="0"/>
                    </a:p>
                  </a:txBody>
                  <a:tcPr/>
                </a:tc>
                <a:tc>
                  <a:txBody>
                    <a:bodyPr/>
                    <a:lstStyle/>
                    <a:p>
                      <a:r>
                        <a:rPr lang="en-US" dirty="0" smtClean="0"/>
                        <a:t>Not safe</a:t>
                      </a:r>
                      <a:endParaRPr lang="en-US" dirty="0"/>
                    </a:p>
                  </a:txBody>
                  <a:tcPr/>
                </a:tc>
              </a:tr>
            </a:tbl>
          </a:graphicData>
        </a:graphic>
      </p:graphicFrame>
      <p:sp>
        <p:nvSpPr>
          <p:cNvPr id="4" name="مستطيل 4"/>
          <p:cNvSpPr/>
          <p:nvPr/>
        </p:nvSpPr>
        <p:spPr>
          <a:xfrm>
            <a:off x="1066800" y="457200"/>
            <a:ext cx="7162800" cy="369332"/>
          </a:xfrm>
          <a:prstGeom prst="rect">
            <a:avLst/>
          </a:prstGeom>
        </p:spPr>
        <p:txBody>
          <a:bodyPr wrap="square">
            <a:spAutoFit/>
          </a:bodyPr>
          <a:lstStyle/>
          <a:p>
            <a:r>
              <a:rPr lang="en-US" dirty="0" smtClean="0">
                <a:solidFill>
                  <a:srgbClr val="FF0000"/>
                </a:solidFill>
              </a:rPr>
              <a:t>Example of some output results for permanent rockery retaining:</a:t>
            </a:r>
            <a:endParaRPr lang="en-US" dirty="0">
              <a:solidFill>
                <a:srgbClr val="FF0000"/>
              </a:solidFill>
            </a:endParaRPr>
          </a:p>
        </p:txBody>
      </p:sp>
      <p:sp>
        <p:nvSpPr>
          <p:cNvPr id="5" name="Rectangle 4"/>
          <p:cNvSpPr/>
          <p:nvPr/>
        </p:nvSpPr>
        <p:spPr>
          <a:xfrm>
            <a:off x="1058839" y="990600"/>
            <a:ext cx="7620000" cy="1200329"/>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The construction of this wall should be according to the recommended construction method as presented in chapter four regarding backfill soil, drainage, selected fill, etc. The following examples show the output results for different heights using same backfill soil and same foundation soil</a:t>
            </a:r>
            <a:endParaRPr lang="en-US" dirty="0"/>
          </a:p>
        </p:txBody>
      </p:sp>
    </p:spTree>
    <p:extLst>
      <p:ext uri="{BB962C8B-B14F-4D97-AF65-F5344CB8AC3E}">
        <p14:creationId xmlns:p14="http://schemas.microsoft.com/office/powerpoint/2010/main" xmlns="" val="9405128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Properties of making permanent rockery wall:</a:t>
            </a:r>
            <a:br>
              <a:rPr lang="en-US" dirty="0" smtClean="0"/>
            </a:br>
            <a:endParaRPr lang="en-US" dirty="0"/>
          </a:p>
        </p:txBody>
      </p:sp>
      <p:sp>
        <p:nvSpPr>
          <p:cNvPr id="4" name="Content Placeholder 3"/>
          <p:cNvSpPr>
            <a:spLocks noGrp="1"/>
          </p:cNvSpPr>
          <p:nvPr>
            <p:ph idx="1"/>
          </p:nvPr>
        </p:nvSpPr>
        <p:spPr/>
        <p:txBody>
          <a:bodyPr/>
          <a:lstStyle/>
          <a:p>
            <a:r>
              <a:rPr lang="en-US" dirty="0" smtClean="0"/>
              <a:t>Effective world wide system.</a:t>
            </a:r>
          </a:p>
          <a:p>
            <a:r>
              <a:rPr lang="en-US" dirty="0" smtClean="0"/>
              <a:t>Used locally in Rawabi city with height of about 5 Km.</a:t>
            </a:r>
          </a:p>
          <a:p>
            <a:r>
              <a:rPr lang="en-US" dirty="0" smtClean="0"/>
              <a:t>Low cost compared with reinforced wall.</a:t>
            </a:r>
          </a:p>
          <a:p>
            <a:r>
              <a:rPr lang="en-US" dirty="0" smtClean="0"/>
              <a:t>It gives beautiful view.</a:t>
            </a:r>
            <a:endParaRPr lang="en-US" dirty="0"/>
          </a:p>
        </p:txBody>
      </p:sp>
    </p:spTree>
    <p:extLst>
      <p:ext uri="{BB962C8B-B14F-4D97-AF65-F5344CB8AC3E}">
        <p14:creationId xmlns:p14="http://schemas.microsoft.com/office/powerpoint/2010/main" xmlns="" val="35153902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Support excavation and reduce the expected problem.</a:t>
            </a:r>
          </a:p>
          <a:p>
            <a:r>
              <a:rPr lang="en-US" dirty="0"/>
              <a:t>safe, no </a:t>
            </a:r>
            <a:r>
              <a:rPr lang="en-US" dirty="0" smtClean="0"/>
              <a:t>riskiness during installation by cranes.</a:t>
            </a:r>
          </a:p>
          <a:p>
            <a:r>
              <a:rPr lang="en-US" dirty="0" smtClean="0"/>
              <a:t>Quickly solution, no time for curing or pour concrete.</a:t>
            </a:r>
          </a:p>
          <a:p>
            <a:r>
              <a:rPr lang="en-US" dirty="0" smtClean="0"/>
              <a:t>Available locally.</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5" name="Title 1"/>
          <p:cNvSpPr>
            <a:spLocks noGrp="1"/>
          </p:cNvSpPr>
          <p:nvPr>
            <p:ph type="title"/>
          </p:nvPr>
        </p:nvSpPr>
        <p:spPr/>
        <p:txBody>
          <a:bodyPr>
            <a:normAutofit fontScale="90000"/>
          </a:bodyPr>
          <a:lstStyle/>
          <a:p>
            <a:r>
              <a:rPr lang="en-US" dirty="0" smtClean="0"/>
              <a:t>Properties of making temporary rockery wall:</a:t>
            </a:r>
            <a:br>
              <a:rPr lang="en-US" dirty="0" smtClean="0"/>
            </a:br>
            <a:endParaRPr lang="en-US" dirty="0"/>
          </a:p>
        </p:txBody>
      </p:sp>
    </p:spTree>
    <p:extLst>
      <p:ext uri="{BB962C8B-B14F-4D97-AF65-F5344CB8AC3E}">
        <p14:creationId xmlns:p14="http://schemas.microsoft.com/office/powerpoint/2010/main" xmlns="" val="26555702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support system</a:t>
            </a:r>
            <a:endParaRPr lang="en-US" dirty="0"/>
          </a:p>
        </p:txBody>
      </p:sp>
      <p:sp>
        <p:nvSpPr>
          <p:cNvPr id="3" name="Content Placeholder 2"/>
          <p:cNvSpPr>
            <a:spLocks noGrp="1"/>
          </p:cNvSpPr>
          <p:nvPr>
            <p:ph idx="1"/>
          </p:nvPr>
        </p:nvSpPr>
        <p:spPr/>
        <p:txBody>
          <a:bodyPr/>
          <a:lstStyle/>
          <a:p>
            <a:r>
              <a:rPr lang="en-US" dirty="0" smtClean="0"/>
              <a:t>These systems are expensive and locally unavailable:</a:t>
            </a:r>
          </a:p>
          <a:p>
            <a:r>
              <a:rPr lang="en-US" dirty="0" smtClean="0"/>
              <a:t>Freezing</a:t>
            </a:r>
          </a:p>
          <a:p>
            <a:r>
              <a:rPr lang="en-US" dirty="0" smtClean="0"/>
              <a:t>Sheet piling</a:t>
            </a:r>
          </a:p>
          <a:p>
            <a:r>
              <a:rPr lang="en-US" dirty="0" smtClean="0"/>
              <a:t>Soil nailing</a:t>
            </a:r>
            <a:endParaRPr lang="en-US" dirty="0"/>
          </a:p>
        </p:txBody>
      </p:sp>
    </p:spTree>
    <p:extLst>
      <p:ext uri="{BB962C8B-B14F-4D97-AF65-F5344CB8AC3E}">
        <p14:creationId xmlns:p14="http://schemas.microsoft.com/office/powerpoint/2010/main" xmlns="" val="1807230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944880"/>
          </a:xfrm>
        </p:spPr>
        <p:txBody>
          <a:bodyPr/>
          <a:lstStyle/>
          <a:p>
            <a:r>
              <a:rPr lang="en-US" dirty="0" smtClean="0">
                <a:solidFill>
                  <a:srgbClr val="FF0000"/>
                </a:solidFill>
              </a:rPr>
              <a:t>Local Rockeries :</a:t>
            </a:r>
            <a:endParaRPr lang="en-US" dirty="0">
              <a:solidFill>
                <a:srgbClr val="FF0000"/>
              </a:solidFill>
            </a:endParaRPr>
          </a:p>
        </p:txBody>
      </p:sp>
      <p:sp>
        <p:nvSpPr>
          <p:cNvPr id="28673" name="Rectangle 1"/>
          <p:cNvSpPr>
            <a:spLocks noChangeArrowheads="1"/>
          </p:cNvSpPr>
          <p:nvPr/>
        </p:nvSpPr>
        <p:spPr bwMode="auto">
          <a:xfrm>
            <a:off x="1143000" y="1066800"/>
            <a:ext cx="59436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0"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mj-lt"/>
                <a:ea typeface="Calibri" pitchFamily="34" charset="0"/>
                <a:cs typeface="Times New Roman" pitchFamily="18" charset="0"/>
              </a:rPr>
              <a:t>One of the famous use of rockery as retaining wall is in the City of Rawabi. The following pictures show examples of the walls in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Rawabi City</a:t>
            </a:r>
            <a:r>
              <a:rPr kumimoji="0" lang="en-US"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rgbClr val="FF0000"/>
              </a:solidFill>
              <a:effectLst/>
              <a:latin typeface="Arial" pitchFamily="34" charset="0"/>
              <a:cs typeface="Arial" pitchFamily="34" charset="0"/>
            </a:endParaRPr>
          </a:p>
        </p:txBody>
      </p:sp>
      <p:pic>
        <p:nvPicPr>
          <p:cNvPr id="4" name="Picture 12"/>
          <p:cNvPicPr/>
          <p:nvPr/>
        </p:nvPicPr>
        <p:blipFill>
          <a:blip r:embed="rId2" cstate="print"/>
          <a:srcRect/>
          <a:stretch>
            <a:fillRect/>
          </a:stretch>
        </p:blipFill>
        <p:spPr bwMode="auto">
          <a:xfrm>
            <a:off x="1219201" y="2286000"/>
            <a:ext cx="2971800" cy="2286000"/>
          </a:xfrm>
          <a:prstGeom prst="rect">
            <a:avLst/>
          </a:prstGeom>
          <a:noFill/>
          <a:ln w="9525">
            <a:noFill/>
            <a:miter lim="800000"/>
            <a:headEnd/>
            <a:tailEnd/>
          </a:ln>
        </p:spPr>
      </p:pic>
      <p:sp>
        <p:nvSpPr>
          <p:cNvPr id="5" name="مستطيل 4"/>
          <p:cNvSpPr/>
          <p:nvPr/>
        </p:nvSpPr>
        <p:spPr>
          <a:xfrm>
            <a:off x="1219200" y="4800600"/>
            <a:ext cx="5867400" cy="1015663"/>
          </a:xfrm>
          <a:prstGeom prst="rect">
            <a:avLst/>
          </a:prstGeom>
        </p:spPr>
        <p:txBody>
          <a:bodyPr wrap="square">
            <a:spAutoFit/>
          </a:bodyPr>
          <a:lstStyle/>
          <a:p>
            <a:r>
              <a:rPr lang="en-US" sz="2000" dirty="0">
                <a:latin typeface="+mj-lt"/>
              </a:rPr>
              <a:t>It is usually called big boulder retaining walls. This type of wall is new trend of walls. It is mainly use as excavation support system rather than retaining wall</a:t>
            </a:r>
            <a:r>
              <a:rPr lang="en-US" dirty="0">
                <a:latin typeface="+mj-lt"/>
              </a:rPr>
              <a:t>. </a:t>
            </a:r>
          </a:p>
        </p:txBody>
      </p:sp>
      <p:pic>
        <p:nvPicPr>
          <p:cNvPr id="6" name="Picture 13"/>
          <p:cNvPicPr/>
          <p:nvPr/>
        </p:nvPicPr>
        <p:blipFill>
          <a:blip r:embed="rId3" cstate="print"/>
          <a:srcRect/>
          <a:stretch>
            <a:fillRect/>
          </a:stretch>
        </p:blipFill>
        <p:spPr bwMode="auto">
          <a:xfrm>
            <a:off x="5105400" y="2209800"/>
            <a:ext cx="30480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442235" y="-29993"/>
            <a:ext cx="6336704" cy="5778499"/>
          </a:xfrm>
          <a:prstGeom prst="rect">
            <a:avLst/>
          </a:prstGeom>
        </p:spPr>
      </p:pic>
    </p:spTree>
    <p:extLst>
      <p:ext uri="{BB962C8B-B14F-4D97-AF65-F5344CB8AC3E}">
        <p14:creationId xmlns:p14="http://schemas.microsoft.com/office/powerpoint/2010/main" xmlns="" val="2167268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2057400"/>
            <a:ext cx="7498080" cy="1905000"/>
          </a:xfrm>
        </p:spPr>
        <p:txBody>
          <a:bodyPr>
            <a:noAutofit/>
          </a:bodyPr>
          <a:lstStyle/>
          <a:p>
            <a:r>
              <a:rPr lang="en-US" sz="2400" dirty="0" smtClean="0"/>
              <a:t>We Talked about the main methods of design of rockery walls, such as:</a:t>
            </a:r>
            <a:br>
              <a:rPr lang="en-US" sz="2400" dirty="0" smtClean="0"/>
            </a:br>
            <a:r>
              <a:rPr lang="en-US" sz="2400" dirty="0" smtClean="0"/>
              <a:t/>
            </a:r>
            <a:br>
              <a:rPr lang="en-US" sz="2400" dirty="0" smtClean="0"/>
            </a:br>
            <a:r>
              <a:rPr lang="en-US" sz="2400" dirty="0" smtClean="0">
                <a:solidFill>
                  <a:srgbClr val="FF0000"/>
                </a:solidFill>
              </a:rPr>
              <a:t>Gray &amp; Sotir, </a:t>
            </a:r>
            <a:r>
              <a:rPr lang="en-US" sz="2400" dirty="0" smtClean="0"/>
              <a:t/>
            </a:r>
            <a:br>
              <a:rPr lang="en-US" sz="2400" dirty="0" smtClean="0"/>
            </a:br>
            <a:r>
              <a:rPr lang="en-US" sz="2400" dirty="0" smtClean="0">
                <a:solidFill>
                  <a:srgbClr val="FF0000"/>
                </a:solidFill>
              </a:rPr>
              <a:t>Herndon,</a:t>
            </a:r>
            <a:r>
              <a:rPr lang="en-US" sz="2400" dirty="0" smtClean="0"/>
              <a:t/>
            </a:r>
            <a:br>
              <a:rPr lang="en-US" sz="2400" dirty="0" smtClean="0"/>
            </a:br>
            <a:r>
              <a:rPr lang="en-US" sz="2400" dirty="0" smtClean="0">
                <a:solidFill>
                  <a:srgbClr val="FF0000"/>
                </a:solidFill>
              </a:rPr>
              <a:t>Hemphill, </a:t>
            </a:r>
            <a:br>
              <a:rPr lang="en-US" sz="2400" dirty="0" smtClean="0">
                <a:solidFill>
                  <a:srgbClr val="FF0000"/>
                </a:solidFill>
              </a:rPr>
            </a:br>
            <a:r>
              <a:rPr lang="en-US" sz="2400" dirty="0" smtClean="0">
                <a:solidFill>
                  <a:srgbClr val="FF0000"/>
                </a:solidFill>
              </a:rPr>
              <a:t>SAGE.</a:t>
            </a:r>
            <a:br>
              <a:rPr lang="en-US" sz="2400" dirty="0" smtClean="0">
                <a:solidFill>
                  <a:srgbClr val="FF0000"/>
                </a:solidFill>
              </a:rPr>
            </a:br>
            <a:r>
              <a:rPr lang="en-US" sz="2400" dirty="0" smtClean="0"/>
              <a:t/>
            </a:r>
            <a:br>
              <a:rPr lang="en-US" sz="2400" dirty="0" smtClean="0"/>
            </a:br>
            <a:r>
              <a:rPr lang="en-US" sz="2400" dirty="0" smtClean="0"/>
              <a:t> In general, all four methods are based on the assumption that the retained soil exerts a lateral earth pressure on the back of the rockery and that the rockery must resist this pressure though rock interaction, rockery weight, and rockery size. In that respect, the methods are almost similar and, as a result, the computed base widths are similar.</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457200"/>
            <a:ext cx="7498080" cy="1143000"/>
          </a:xfrm>
        </p:spPr>
        <p:txBody>
          <a:bodyPr>
            <a:normAutofit fontScale="90000"/>
          </a:bodyPr>
          <a:lstStyle/>
          <a:p>
            <a:r>
              <a:rPr lang="en-US" b="1" dirty="0" smtClean="0">
                <a:solidFill>
                  <a:srgbClr val="FF0000"/>
                </a:solidFill>
              </a:rPr>
              <a:t>ROCKERY CONSTRUCTION GUIDELINES:</a:t>
            </a:r>
            <a:r>
              <a:rPr lang="en-US" dirty="0" smtClean="0"/>
              <a:t/>
            </a:r>
            <a:br>
              <a:rPr lang="en-US" dirty="0" smtClean="0"/>
            </a:br>
            <a:endParaRPr lang="en-US" dirty="0"/>
          </a:p>
        </p:txBody>
      </p:sp>
      <p:sp>
        <p:nvSpPr>
          <p:cNvPr id="1025" name="Rectangle 1"/>
          <p:cNvSpPr>
            <a:spLocks noChangeArrowheads="1"/>
          </p:cNvSpPr>
          <p:nvPr/>
        </p:nvSpPr>
        <p:spPr bwMode="auto">
          <a:xfrm>
            <a:off x="1371600" y="1981200"/>
            <a:ext cx="70104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914400" algn="l"/>
              </a:tabLst>
            </a:pP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guidelines considered here are including but not limited to the following: </a:t>
            </a:r>
          </a:p>
          <a:p>
            <a:pPr marL="0" marR="0" lvl="0" indent="0" algn="justLow" defTabSz="914400" rtl="0" eaLnBrk="1" fontAlgn="base" latinLnBrk="0" hangingPunct="1">
              <a:lnSpc>
                <a:spcPct val="100000"/>
              </a:lnSpc>
              <a:spcBef>
                <a:spcPct val="0"/>
              </a:spcBef>
              <a:spcAft>
                <a:spcPct val="0"/>
              </a:spcAft>
              <a:buClrTx/>
              <a:buSzTx/>
              <a:buFontTx/>
              <a:buNone/>
              <a:tabLst>
                <a:tab pos="-914400" algn="l"/>
              </a:tabLst>
            </a:pPr>
            <a:endPar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 typeface="Arial" pitchFamily="34" charset="0"/>
              <a:buChar char="•"/>
              <a:tabLst>
                <a:tab pos="-914400" algn="l"/>
              </a:tabLst>
            </a:pPr>
            <a:r>
              <a:rPr kumimoji="0" lang="en-US" sz="28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stability analysis</a:t>
            </a:r>
          </a:p>
          <a:p>
            <a:pPr marL="0" marR="0" lvl="0" indent="0" algn="justLow" defTabSz="914400" rtl="0" eaLnBrk="1" fontAlgn="base" latinLnBrk="0" hangingPunct="1">
              <a:lnSpc>
                <a:spcPct val="100000"/>
              </a:lnSpc>
              <a:spcBef>
                <a:spcPct val="0"/>
              </a:spcBef>
              <a:spcAft>
                <a:spcPct val="0"/>
              </a:spcAft>
              <a:buClrTx/>
              <a:buSzTx/>
              <a:buFont typeface="Arial" pitchFamily="34" charset="0"/>
              <a:buChar char="•"/>
              <a:tabLst>
                <a:tab pos="-914400" algn="l"/>
              </a:tabLst>
            </a:pPr>
            <a:r>
              <a:rPr kumimoji="0" lang="en-US" sz="28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The soil behind the stone boulder retaining wall (crushed rock zone and backfill soil)</a:t>
            </a:r>
          </a:p>
          <a:p>
            <a:pPr marL="0" marR="0" lvl="0" indent="0" algn="justLow" defTabSz="914400" rtl="0" eaLnBrk="1" fontAlgn="base" latinLnBrk="0" hangingPunct="1">
              <a:lnSpc>
                <a:spcPct val="100000"/>
              </a:lnSpc>
              <a:spcBef>
                <a:spcPct val="0"/>
              </a:spcBef>
              <a:spcAft>
                <a:spcPct val="0"/>
              </a:spcAft>
              <a:buClrTx/>
              <a:buSzTx/>
              <a:buFont typeface="Arial" pitchFamily="34" charset="0"/>
              <a:buChar char="•"/>
              <a:tabLst>
                <a:tab pos="-914400" algn="l"/>
              </a:tabLst>
            </a:pPr>
            <a:r>
              <a:rPr kumimoji="0" lang="en-US" sz="28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And drainage requirements for subsurface and surface drainage</a:t>
            </a:r>
            <a:r>
              <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3200400"/>
            <a:ext cx="7498080" cy="1143000"/>
          </a:xfrm>
        </p:spPr>
        <p:txBody>
          <a:bodyPr>
            <a:normAutofit fontScale="90000"/>
          </a:bodyPr>
          <a:lstStyle/>
          <a:p>
            <a:r>
              <a:rPr lang="en-US" sz="2700" dirty="0" smtClean="0">
                <a:solidFill>
                  <a:srgbClr val="FF0000"/>
                </a:solidFill>
              </a:rPr>
              <a:t> </a:t>
            </a:r>
            <a:r>
              <a:rPr lang="en-US" b="1" dirty="0">
                <a:solidFill>
                  <a:srgbClr val="FF0000"/>
                </a:solidFill>
              </a:rPr>
              <a:t>Important note :</a:t>
            </a:r>
            <a:r>
              <a:rPr lang="en-US" sz="2000" dirty="0" smtClean="0"/>
              <a:t/>
            </a:r>
            <a:br>
              <a:rPr lang="en-US" sz="2000" dirty="0" smtClean="0"/>
            </a:br>
            <a:r>
              <a:rPr lang="en-US" sz="2000" dirty="0" smtClean="0"/>
              <a:t/>
            </a:r>
            <a:br>
              <a:rPr lang="en-US" sz="2000" dirty="0" smtClean="0"/>
            </a:br>
            <a:r>
              <a:rPr lang="en-US" sz="2200" dirty="0" smtClean="0"/>
              <a:t/>
            </a:r>
            <a:br>
              <a:rPr lang="en-US" sz="2200" dirty="0" smtClean="0"/>
            </a:br>
            <a:r>
              <a:rPr lang="en-US" sz="3100" dirty="0" smtClean="0"/>
              <a:t>Six most commons causes of stone boulder walls failure were observed as follows :</a:t>
            </a:r>
            <a:r>
              <a:rPr lang="en-US" sz="1800" dirty="0" smtClean="0"/>
              <a:t/>
            </a:r>
            <a:br>
              <a:rPr lang="en-US" sz="1800" dirty="0" smtClean="0"/>
            </a:br>
            <a:r>
              <a:rPr lang="en-US" sz="1800" dirty="0" smtClean="0"/>
              <a:t/>
            </a:r>
            <a:br>
              <a:rPr lang="en-US" sz="1800" dirty="0" smtClean="0"/>
            </a:br>
            <a:r>
              <a:rPr lang="en-US" sz="1800" dirty="0" smtClean="0">
                <a:solidFill>
                  <a:srgbClr val="FF0000"/>
                </a:solidFill>
              </a:rPr>
              <a:t>1.</a:t>
            </a:r>
            <a:r>
              <a:rPr lang="en-US" sz="2200" dirty="0" smtClean="0">
                <a:solidFill>
                  <a:srgbClr val="FF0000"/>
                </a:solidFill>
              </a:rPr>
              <a:t>Little or no drainage was provided</a:t>
            </a:r>
            <a:br>
              <a:rPr lang="en-US" sz="2200" dirty="0" smtClean="0">
                <a:solidFill>
                  <a:srgbClr val="FF0000"/>
                </a:solidFill>
              </a:rPr>
            </a:br>
            <a:r>
              <a:rPr lang="en-US" sz="2200" dirty="0" smtClean="0">
                <a:solidFill>
                  <a:srgbClr val="FF0000"/>
                </a:solidFill>
              </a:rPr>
              <a:t>2.The backfill was of poor quality or poorly placed and compacted</a:t>
            </a:r>
            <a:br>
              <a:rPr lang="en-US" sz="2200" dirty="0" smtClean="0">
                <a:solidFill>
                  <a:srgbClr val="FF0000"/>
                </a:solidFill>
              </a:rPr>
            </a:br>
            <a:r>
              <a:rPr lang="en-US" sz="2200" dirty="0" smtClean="0">
                <a:solidFill>
                  <a:srgbClr val="FF0000"/>
                </a:solidFill>
              </a:rPr>
              <a:t>3.Rockery face was constructed too steep or too high</a:t>
            </a:r>
            <a:br>
              <a:rPr lang="en-US" sz="2200" dirty="0" smtClean="0">
                <a:solidFill>
                  <a:srgbClr val="FF0000"/>
                </a:solidFill>
              </a:rPr>
            </a:br>
            <a:r>
              <a:rPr lang="en-US" sz="2200" dirty="0" smtClean="0">
                <a:solidFill>
                  <a:srgbClr val="FF0000"/>
                </a:solidFill>
              </a:rPr>
              <a:t>4.The rockery was constructed over a poor foundation</a:t>
            </a:r>
            <a:br>
              <a:rPr lang="en-US" sz="2200" dirty="0" smtClean="0">
                <a:solidFill>
                  <a:srgbClr val="FF0000"/>
                </a:solidFill>
              </a:rPr>
            </a:br>
            <a:r>
              <a:rPr lang="en-US" sz="2200" dirty="0" smtClean="0">
                <a:solidFill>
                  <a:srgbClr val="FF0000"/>
                </a:solidFill>
              </a:rPr>
              <a:t>5.The rockery was constructed of unsound rock</a:t>
            </a:r>
            <a:br>
              <a:rPr lang="en-US" sz="2200" dirty="0" smtClean="0">
                <a:solidFill>
                  <a:srgbClr val="FF0000"/>
                </a:solidFill>
              </a:rPr>
            </a:br>
            <a:r>
              <a:rPr lang="en-US" sz="2200" dirty="0" smtClean="0">
                <a:solidFill>
                  <a:srgbClr val="FF0000"/>
                </a:solidFill>
              </a:rPr>
              <a:t>6.The overall workmanship of the constructed product was poor</a:t>
            </a:r>
            <a:r>
              <a:rPr lang="en-US" sz="1800" dirty="0" smtClean="0">
                <a:solidFill>
                  <a:srgbClr val="FF0000"/>
                </a:solidFill>
              </a:rPr>
              <a:t/>
            </a:r>
            <a:br>
              <a:rPr lang="en-US" sz="1800" dirty="0" smtClean="0">
                <a:solidFill>
                  <a:srgbClr val="FF0000"/>
                </a:solidFill>
              </a:rPr>
            </a:br>
            <a:r>
              <a:rPr lang="en-US" sz="1800" dirty="0" smtClean="0">
                <a:solidFill>
                  <a:srgbClr val="FF0000"/>
                </a:solidFill>
              </a:rPr>
              <a:t> </a:t>
            </a:r>
            <a:r>
              <a:rPr lang="en-US" sz="1800" dirty="0" smtClean="0"/>
              <a:t/>
            </a:r>
            <a:br>
              <a:rPr lang="en-US" sz="1800" dirty="0" smtClean="0"/>
            </a:br>
            <a:r>
              <a:rPr lang="en-US" sz="2000" dirty="0" smtClean="0"/>
              <a:t/>
            </a:r>
            <a:br>
              <a:rPr lang="en-US" sz="2000"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08881" y="621417"/>
            <a:ext cx="7498080" cy="1554480"/>
          </a:xfrm>
        </p:spPr>
        <p:txBody>
          <a:bodyPr>
            <a:normAutofit fontScale="90000"/>
          </a:bodyPr>
          <a:lstStyle/>
          <a:p>
            <a:r>
              <a:rPr lang="en-US" sz="3100" b="1" dirty="0" smtClean="0"/>
              <a:t>RECOMMENDED DESIGN METHOD</a:t>
            </a:r>
            <a:r>
              <a:rPr lang="en-US" dirty="0" smtClean="0"/>
              <a:t/>
            </a:r>
            <a:br>
              <a:rPr lang="en-US" dirty="0" smtClean="0"/>
            </a:br>
            <a:r>
              <a:rPr lang="en-US" dirty="0" smtClean="0"/>
              <a:t> </a:t>
            </a:r>
            <a:br>
              <a:rPr lang="en-US" dirty="0" smtClean="0"/>
            </a:br>
            <a:endParaRPr lang="en-US" dirty="0"/>
          </a:p>
        </p:txBody>
      </p:sp>
      <p:sp>
        <p:nvSpPr>
          <p:cNvPr id="3" name="مستطيل 2"/>
          <p:cNvSpPr/>
          <p:nvPr/>
        </p:nvSpPr>
        <p:spPr>
          <a:xfrm>
            <a:off x="1139588" y="1137047"/>
            <a:ext cx="3055901" cy="523220"/>
          </a:xfrm>
          <a:prstGeom prst="rect">
            <a:avLst/>
          </a:prstGeom>
        </p:spPr>
        <p:txBody>
          <a:bodyPr wrap="none">
            <a:spAutoFit/>
          </a:bodyPr>
          <a:lstStyle/>
          <a:p>
            <a:r>
              <a:rPr lang="en-US" sz="2800" b="1" dirty="0" smtClean="0">
                <a:solidFill>
                  <a:srgbClr val="FF0000"/>
                </a:solidFill>
              </a:rPr>
              <a:t>STATIC DESIGN</a:t>
            </a:r>
            <a:endParaRPr lang="en-US" sz="2800" dirty="0">
              <a:solidFill>
                <a:srgbClr val="FF0000"/>
              </a:solidFill>
            </a:endParaRPr>
          </a:p>
        </p:txBody>
      </p:sp>
      <p:sp>
        <p:nvSpPr>
          <p:cNvPr id="4" name="مستطيل 3"/>
          <p:cNvSpPr/>
          <p:nvPr/>
        </p:nvSpPr>
        <p:spPr>
          <a:xfrm>
            <a:off x="1139588" y="1766742"/>
            <a:ext cx="6629400" cy="707886"/>
          </a:xfrm>
          <a:prstGeom prst="rect">
            <a:avLst/>
          </a:prstGeom>
        </p:spPr>
        <p:txBody>
          <a:bodyPr wrap="square">
            <a:spAutoFit/>
          </a:bodyPr>
          <a:lstStyle/>
          <a:p>
            <a:r>
              <a:rPr lang="en-US" sz="2000" dirty="0" smtClean="0"/>
              <a:t>Design of any retaining structure involves the determination of two categories of forces: </a:t>
            </a:r>
            <a:r>
              <a:rPr lang="en-US" sz="2000" dirty="0" smtClean="0">
                <a:solidFill>
                  <a:srgbClr val="FF0000"/>
                </a:solidFill>
              </a:rPr>
              <a:t>driving forces and resisting forces</a:t>
            </a:r>
            <a:r>
              <a:rPr lang="en-US" sz="2000" dirty="0" smtClean="0"/>
              <a:t>. </a:t>
            </a:r>
            <a:endParaRPr lang="en-US" sz="2000" dirty="0"/>
          </a:p>
        </p:txBody>
      </p:sp>
      <p:sp>
        <p:nvSpPr>
          <p:cNvPr id="5" name="عنوان 1"/>
          <p:cNvSpPr txBox="1">
            <a:spLocks/>
          </p:cNvSpPr>
          <p:nvPr/>
        </p:nvSpPr>
        <p:spPr>
          <a:xfrm>
            <a:off x="1079311" y="2474628"/>
            <a:ext cx="6507480" cy="1143000"/>
          </a:xfrm>
          <a:prstGeom prst="rect">
            <a:avLst/>
          </a:prstGeom>
        </p:spPr>
        <p:txBody>
          <a:bodyPr anchor="ctr">
            <a:normAutofit/>
          </a:bodyPr>
          <a:lstStyle/>
          <a:p>
            <a:pPr marR="0" lvl="0" fontAlgn="auto">
              <a:lnSpc>
                <a:spcPct val="100000"/>
              </a:lnSpc>
              <a:spcBef>
                <a:spcPct val="0"/>
              </a:spcBef>
              <a:spcAft>
                <a:spcPts val="0"/>
              </a:spcAft>
              <a:buClrTx/>
              <a:buSzTx/>
              <a:tabLst/>
              <a:defRPr/>
            </a:pPr>
            <a:r>
              <a:rPr kumimoji="0" lang="en-US" sz="4000" b="1" i="0" u="none" strike="noStrike" kern="1200" cap="none" spc="0" normalizeH="0" baseline="0" noProof="0" dirty="0" smtClean="0">
                <a:ln>
                  <a:noFill/>
                </a:ln>
                <a:solidFill>
                  <a:srgbClr val="FF0000"/>
                </a:solidFill>
                <a:effectLst>
                  <a:outerShdw blurRad="50000" dist="30000" dir="5400000" algn="tl" rotWithShape="0">
                    <a:srgbClr val="000000">
                      <a:alpha val="30000"/>
                    </a:srgbClr>
                  </a:outerShdw>
                </a:effectLst>
                <a:uLnTx/>
                <a:uFillTx/>
                <a:latin typeface="+mj-lt"/>
                <a:ea typeface="+mj-ea"/>
                <a:cs typeface="+mj-cs"/>
              </a:rPr>
              <a:t> </a:t>
            </a:r>
            <a:r>
              <a:rPr lang="en-US" sz="2800" b="1" dirty="0">
                <a:solidFill>
                  <a:srgbClr val="FF0000"/>
                </a:solidFill>
              </a:rPr>
              <a:t>Design parameters:</a:t>
            </a:r>
          </a:p>
        </p:txBody>
      </p:sp>
      <p:sp>
        <p:nvSpPr>
          <p:cNvPr id="6" name="مربع نص 5"/>
          <p:cNvSpPr txBox="1"/>
          <p:nvPr/>
        </p:nvSpPr>
        <p:spPr>
          <a:xfrm>
            <a:off x="1143000" y="3629602"/>
            <a:ext cx="5867400" cy="2554545"/>
          </a:xfrm>
          <a:prstGeom prst="rect">
            <a:avLst/>
          </a:prstGeom>
          <a:noFill/>
        </p:spPr>
        <p:txBody>
          <a:bodyPr wrap="square" rtlCol="0">
            <a:spAutoFit/>
          </a:bodyPr>
          <a:lstStyle/>
          <a:p>
            <a:pPr>
              <a:buFont typeface="Arial" pitchFamily="34" charset="0"/>
              <a:buChar char="•"/>
            </a:pPr>
            <a:r>
              <a:rPr lang="en-US" sz="2000" dirty="0" smtClean="0">
                <a:latin typeface="Arial"/>
                <a:cs typeface="Arial"/>
              </a:rPr>
              <a:t>ɸ: friction angle </a:t>
            </a:r>
          </a:p>
          <a:p>
            <a:pPr>
              <a:buFont typeface="Arial" pitchFamily="34" charset="0"/>
              <a:buChar char="•"/>
            </a:pPr>
            <a:r>
              <a:rPr lang="el-GR" sz="2000" dirty="0" smtClean="0">
                <a:latin typeface="Arial"/>
                <a:cs typeface="Arial"/>
              </a:rPr>
              <a:t>Δ</a:t>
            </a:r>
            <a:r>
              <a:rPr lang="en-US" sz="2000" dirty="0" smtClean="0">
                <a:latin typeface="Arial"/>
                <a:cs typeface="Arial"/>
              </a:rPr>
              <a:t>: interface friction angle.</a:t>
            </a:r>
          </a:p>
          <a:p>
            <a:pPr>
              <a:buFont typeface="Arial" pitchFamily="34" charset="0"/>
              <a:buChar char="•"/>
            </a:pPr>
            <a:r>
              <a:rPr lang="en-US" sz="2000" dirty="0" smtClean="0">
                <a:latin typeface="Arial"/>
                <a:cs typeface="Arial"/>
              </a:rPr>
              <a:t>Ψ: allowable back cut angle.</a:t>
            </a:r>
          </a:p>
          <a:p>
            <a:pPr>
              <a:buFont typeface="Arial" pitchFamily="34" charset="0"/>
              <a:buChar char="•"/>
            </a:pPr>
            <a:r>
              <a:rPr lang="el-GR" sz="2000" dirty="0" smtClean="0">
                <a:latin typeface="Arial"/>
                <a:cs typeface="Arial"/>
              </a:rPr>
              <a:t>γ</a:t>
            </a:r>
            <a:r>
              <a:rPr lang="en-US" sz="2000" dirty="0" smtClean="0">
                <a:latin typeface="Arial"/>
                <a:cs typeface="Arial"/>
              </a:rPr>
              <a:t>s: Soil unit weight (between 17.2-20.4 KN/m³).</a:t>
            </a:r>
          </a:p>
          <a:p>
            <a:pPr>
              <a:buFont typeface="Arial" pitchFamily="34" charset="0"/>
              <a:buChar char="•"/>
            </a:pPr>
            <a:r>
              <a:rPr lang="el-GR" sz="2000" dirty="0" smtClean="0">
                <a:latin typeface="Arial"/>
                <a:cs typeface="Arial"/>
              </a:rPr>
              <a:t>γ</a:t>
            </a:r>
            <a:r>
              <a:rPr lang="en-US" sz="2000" dirty="0" smtClean="0">
                <a:latin typeface="Arial"/>
                <a:cs typeface="Arial"/>
              </a:rPr>
              <a:t>r: rock unit weight (assumed 23.5KN/m³ ).</a:t>
            </a:r>
          </a:p>
          <a:p>
            <a:pPr>
              <a:buFont typeface="Arial" pitchFamily="34" charset="0"/>
              <a:buChar char="•"/>
            </a:pPr>
            <a:r>
              <a:rPr lang="en-US" sz="2000" dirty="0" smtClean="0">
                <a:latin typeface="Arial"/>
                <a:cs typeface="Arial"/>
              </a:rPr>
              <a:t>Q: allowable bearing pressure .</a:t>
            </a:r>
          </a:p>
          <a:p>
            <a:pPr>
              <a:buFont typeface="Arial" pitchFamily="34" charset="0"/>
              <a:buChar char="•"/>
            </a:pPr>
            <a:r>
              <a:rPr lang="en-US" sz="2000" dirty="0" smtClean="0">
                <a:latin typeface="Arial"/>
                <a:cs typeface="Arial"/>
              </a:rPr>
              <a:t>Qs: surcharge load .</a:t>
            </a:r>
          </a:p>
          <a:p>
            <a:pPr>
              <a:buFont typeface="Arial" pitchFamily="34" charset="0"/>
              <a:buChar char="•"/>
            </a:pPr>
            <a:endParaRPr lang="en-US" sz="2000" dirty="0" smtClean="0">
              <a:latin typeface="Arial"/>
              <a:cs typeface="Aria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
          <p:cNvSpPr>
            <a:spLocks noChangeArrowheads="1"/>
          </p:cNvSpPr>
          <p:nvPr/>
        </p:nvSpPr>
        <p:spPr bwMode="auto">
          <a:xfrm>
            <a:off x="1905000" y="304800"/>
            <a:ext cx="5126083"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36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Lateral earth pressure:</a:t>
            </a:r>
            <a:endParaRPr kumimoji="0" lang="en-US" sz="3600" b="0" i="0" u="none" strike="noStrike" cap="none" normalizeH="0" baseline="0" dirty="0" smtClean="0">
              <a:ln>
                <a:noFill/>
              </a:ln>
              <a:solidFill>
                <a:srgbClr val="FF0000"/>
              </a:solidFill>
              <a:effectLst/>
              <a:latin typeface="Arial" pitchFamily="34" charset="0"/>
              <a:cs typeface="Arial" pitchFamily="34" charset="0"/>
            </a:endParaRPr>
          </a:p>
        </p:txBody>
      </p:sp>
      <p:sp>
        <p:nvSpPr>
          <p:cNvPr id="37" name="مستطيل 36"/>
          <p:cNvSpPr/>
          <p:nvPr/>
        </p:nvSpPr>
        <p:spPr>
          <a:xfrm>
            <a:off x="1219200" y="1143000"/>
            <a:ext cx="6858000" cy="5078313"/>
          </a:xfrm>
          <a:prstGeom prst="rect">
            <a:avLst/>
          </a:prstGeom>
        </p:spPr>
        <p:txBody>
          <a:bodyPr wrap="square">
            <a:spAutoFit/>
          </a:bodyPr>
          <a:lstStyle/>
          <a:p>
            <a:r>
              <a:rPr lang="en-US" dirty="0" smtClean="0"/>
              <a:t>The earth pressure is typically computed by multiplying the lateral earth pressure coefficient for active soil conditions</a:t>
            </a:r>
            <a:r>
              <a:rPr lang="ar-SA" dirty="0" smtClean="0"/>
              <a:t>) </a:t>
            </a:r>
            <a:r>
              <a:rPr lang="en-US" dirty="0" smtClean="0"/>
              <a:t>K</a:t>
            </a:r>
            <a:r>
              <a:rPr lang="en-US" baseline="-25000" dirty="0" smtClean="0"/>
              <a:t>A</a:t>
            </a:r>
            <a:r>
              <a:rPr lang="en-US" dirty="0" smtClean="0"/>
              <a:t>) by the unit weight of the soil (</a:t>
            </a:r>
            <a:r>
              <a:rPr lang="en-US" dirty="0" err="1" smtClean="0"/>
              <a:t>γs</a:t>
            </a:r>
            <a:r>
              <a:rPr lang="en-US" dirty="0" smtClean="0"/>
              <a:t>),</a:t>
            </a:r>
            <a:r>
              <a:rPr lang="en-US" dirty="0"/>
              <a:t> are two potential sources of lateral earth pressure acting on the back of the rockery- that exerted by retained soil, and that exerted by the crushed rock back drain. </a:t>
            </a:r>
            <a:r>
              <a:rPr lang="en-US" dirty="0" smtClean="0"/>
              <a:t>Generally the </a:t>
            </a:r>
            <a:r>
              <a:rPr lang="en-US" dirty="0"/>
              <a:t>pressure exerted by the crushed rock back drain is less than that exerted by the retained soil, for three reason:</a:t>
            </a:r>
          </a:p>
          <a:p>
            <a:endParaRPr lang="en-US" dirty="0"/>
          </a:p>
          <a:p>
            <a:pPr marL="285750" indent="-285750">
              <a:buFont typeface="Arial" panose="020B0604020202020204" pitchFamily="34" charset="0"/>
              <a:buChar char="•"/>
            </a:pPr>
            <a:r>
              <a:rPr lang="en-US" dirty="0" smtClean="0"/>
              <a:t>The </a:t>
            </a:r>
            <a:r>
              <a:rPr lang="en-US" dirty="0"/>
              <a:t>friction angle of the crushed rock (ɸ </a:t>
            </a:r>
            <a:r>
              <a:rPr lang="en-US" baseline="-25000" dirty="0"/>
              <a:t>CR</a:t>
            </a:r>
            <a:r>
              <a:rPr lang="en-US" dirty="0"/>
              <a:t>) </a:t>
            </a:r>
            <a:r>
              <a:rPr lang="en-US" dirty="0" smtClean="0"/>
              <a:t>is </a:t>
            </a:r>
            <a:r>
              <a:rPr lang="en-US" dirty="0"/>
              <a:t>generally much higher than the soil </a:t>
            </a:r>
            <a:r>
              <a:rPr lang="en-US" dirty="0" smtClean="0"/>
              <a:t>This </a:t>
            </a:r>
            <a:r>
              <a:rPr lang="en-US" dirty="0"/>
              <a:t>will result in smaller value of</a:t>
            </a:r>
            <a:r>
              <a:rPr lang="ar-SA" dirty="0"/>
              <a:t>) </a:t>
            </a:r>
            <a:r>
              <a:rPr lang="en-US" dirty="0"/>
              <a:t>Ka</a:t>
            </a:r>
            <a:r>
              <a:rPr lang="en-US" dirty="0" smtClean="0"/>
              <a:t>).</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a:t>The crushed rock has a lower unit weight than the retained soil due to the increased void </a:t>
            </a:r>
            <a:r>
              <a:rPr lang="en-US" dirty="0" smtClean="0"/>
              <a:t>space</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a:t>The crushed rock layer is generally relatively narrow, on the order of 300 mm (12in) thick. As a result, the active failure wedge typically extends through the crushed rock and in to the retained soil behind the crushed rock</a:t>
            </a:r>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2004</TotalTime>
  <Words>1808</Words>
  <Application>Microsoft Office PowerPoint</Application>
  <PresentationFormat>عرض على الشاشة (3:4)‏</PresentationFormat>
  <Paragraphs>589</Paragraphs>
  <Slides>40</Slides>
  <Notes>1</Notes>
  <HiddenSlides>0</HiddenSlides>
  <MMClips>0</MMClips>
  <ScaleCrop>false</ScaleCrop>
  <HeadingPairs>
    <vt:vector size="4" baseType="variant">
      <vt:variant>
        <vt:lpstr>سمة</vt:lpstr>
      </vt:variant>
      <vt:variant>
        <vt:i4>1</vt:i4>
      </vt:variant>
      <vt:variant>
        <vt:lpstr>عناوين الشرائح</vt:lpstr>
      </vt:variant>
      <vt:variant>
        <vt:i4>40</vt:i4>
      </vt:variant>
    </vt:vector>
  </HeadingPairs>
  <TitlesOfParts>
    <vt:vector size="41" baseType="lpstr">
      <vt:lpstr>انقلاب</vt:lpstr>
      <vt:lpstr>الشريحة 1</vt:lpstr>
      <vt:lpstr> As we know : A rockery retaining wall is a retaining or protection structure that consists of stacked rocks without mortar, concrete, or steel reinforcement.</vt:lpstr>
      <vt:lpstr>So we can say that we use of rows of big rocks to build walls is one the earliest construction methods used by man.  The design method was based on experience and trial and error. No specific construction or design procedures were available at that time</vt:lpstr>
      <vt:lpstr>Local Rockeries :</vt:lpstr>
      <vt:lpstr>We Talked about the main methods of design of rockery walls, such as:  Gray &amp; Sotir,  Herndon, Hemphill,  SAGE.   In general, all four methods are based on the assumption that the retained soil exerts a lateral earth pressure on the back of the rockery and that the rockery must resist this pressure though rock interaction, rockery weight, and rockery size. In that respect, the methods are almost similar and, as a result, the computed base widths are similar.</vt:lpstr>
      <vt:lpstr>ROCKERY CONSTRUCTION GUIDELINES: </vt:lpstr>
      <vt:lpstr> Important note :   Six most commons causes of stone boulder walls failure were observed as follows :  1.Little or no drainage was provided 2.The backfill was of poor quality or poorly placed and compacted 3.Rockery face was constructed too steep or too high 4.The rockery was constructed over a poor foundation 5.The rockery was constructed of unsound rock 6.The overall workmanship of the constructed product was poor     </vt:lpstr>
      <vt:lpstr>RECOMMENDED DESIGN METHOD   </vt:lpstr>
      <vt:lpstr>الشريحة 9</vt:lpstr>
      <vt:lpstr>The coulomb method, which accounts for frictional interaction between the retained soil and the retaining structure, is the recommended method for determination of KA. Here the equation:</vt:lpstr>
      <vt:lpstr>Sliding </vt:lpstr>
      <vt:lpstr>Sliding resistance: </vt:lpstr>
      <vt:lpstr>الشريحة 13</vt:lpstr>
      <vt:lpstr>Factor off safety for sliding:</vt:lpstr>
      <vt:lpstr>الشريحة 15</vt:lpstr>
      <vt:lpstr>الشريحة 16</vt:lpstr>
      <vt:lpstr> </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STUDY CASES </vt:lpstr>
      <vt:lpstr>Temporary rockery</vt:lpstr>
      <vt:lpstr>الشريحة 33</vt:lpstr>
      <vt:lpstr>الشريحة 34</vt:lpstr>
      <vt:lpstr>الشريحة 35</vt:lpstr>
      <vt:lpstr>الشريحة 36</vt:lpstr>
      <vt:lpstr>Properties of making permanent rockery wall: </vt:lpstr>
      <vt:lpstr>Properties of making temporary rockery wall: </vt:lpstr>
      <vt:lpstr>Other support system</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AL-Njoum</dc:creator>
  <cp:lastModifiedBy>AL-Njoum</cp:lastModifiedBy>
  <cp:revision>51</cp:revision>
  <dcterms:created xsi:type="dcterms:W3CDTF">2015-05-11T08:07:34Z</dcterms:created>
  <dcterms:modified xsi:type="dcterms:W3CDTF">2015-08-07T11:20:03Z</dcterms:modified>
</cp:coreProperties>
</file>