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33"/>
  </p:notesMasterIdLst>
  <p:sldIdLst>
    <p:sldId id="256" r:id="rId2"/>
    <p:sldId id="258" r:id="rId3"/>
    <p:sldId id="302" r:id="rId4"/>
    <p:sldId id="259" r:id="rId5"/>
    <p:sldId id="260" r:id="rId6"/>
    <p:sldId id="313" r:id="rId7"/>
    <p:sldId id="262" r:id="rId8"/>
    <p:sldId id="257" r:id="rId9"/>
    <p:sldId id="263" r:id="rId10"/>
    <p:sldId id="264" r:id="rId11"/>
    <p:sldId id="265" r:id="rId12"/>
    <p:sldId id="292" r:id="rId13"/>
    <p:sldId id="291" r:id="rId14"/>
    <p:sldId id="303" r:id="rId15"/>
    <p:sldId id="304" r:id="rId16"/>
    <p:sldId id="311" r:id="rId17"/>
    <p:sldId id="305" r:id="rId18"/>
    <p:sldId id="307" r:id="rId19"/>
    <p:sldId id="293" r:id="rId20"/>
    <p:sldId id="294" r:id="rId21"/>
    <p:sldId id="295" r:id="rId22"/>
    <p:sldId id="301" r:id="rId23"/>
    <p:sldId id="297" r:id="rId24"/>
    <p:sldId id="298" r:id="rId25"/>
    <p:sldId id="300" r:id="rId26"/>
    <p:sldId id="309" r:id="rId27"/>
    <p:sldId id="310" r:id="rId28"/>
    <p:sldId id="284" r:id="rId29"/>
    <p:sldId id="312" r:id="rId30"/>
    <p:sldId id="308" r:id="rId31"/>
    <p:sldId id="285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نمط ذو نسُق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86" autoAdjust="0"/>
    <p:restoredTop sz="94660"/>
  </p:normalViewPr>
  <p:slideViewPr>
    <p:cSldViewPr>
      <p:cViewPr varScale="1">
        <p:scale>
          <a:sx n="112" d="100"/>
          <a:sy n="112" d="100"/>
        </p:scale>
        <p:origin x="138" y="9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18051190659181"/>
          <c:y val="0.1983053966225975"/>
          <c:w val="0.7691417087599095"/>
          <c:h val="0.47858015776024887"/>
        </c:manualLayout>
      </c:layout>
      <c:bar3DChart>
        <c:barDir val="col"/>
        <c:grouping val="clustered"/>
        <c:varyColors val="0"/>
        <c:ser>
          <c:idx val="0"/>
          <c:order val="0"/>
          <c:tx>
            <c:v>COD</c:v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5B9BD5"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Sheet1!$A$1:$C$1</c:f>
              <c:numCache>
                <c:formatCode>General</c:formatCode>
                <c:ptCount val="3"/>
                <c:pt idx="0">
                  <c:v>50</c:v>
                </c:pt>
                <c:pt idx="1">
                  <c:v>862</c:v>
                </c:pt>
                <c:pt idx="2">
                  <c:v>51.92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54B-4ADD-AB6E-6E05E1BF0FC1}"/>
            </c:ext>
          </c:extLst>
        </c:ser>
        <c:ser>
          <c:idx val="1"/>
          <c:order val="1"/>
          <c:tx>
            <c:v>BOD</c:v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ED7D31"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Sheet1!$A$2:$C$2</c:f>
              <c:numCache>
                <c:formatCode>General</c:formatCode>
                <c:ptCount val="3"/>
                <c:pt idx="0">
                  <c:v>20</c:v>
                </c:pt>
                <c:pt idx="1">
                  <c:v>648.4</c:v>
                </c:pt>
                <c:pt idx="2">
                  <c:v>2.496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54B-4ADD-AB6E-6E05E1BF0FC1}"/>
            </c:ext>
          </c:extLst>
        </c:ser>
        <c:ser>
          <c:idx val="2"/>
          <c:order val="2"/>
          <c:tx>
            <c:v>TSS</c:v>
          </c:tx>
          <c:spPr>
            <a:solidFill>
              <a:schemeClr val="accent3">
                <a:alpha val="88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A5A5A5"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Sheet1!$A$3:$C$3</c:f>
              <c:numCache>
                <c:formatCode>General</c:formatCode>
                <c:ptCount val="3"/>
                <c:pt idx="0">
                  <c:v>30</c:v>
                </c:pt>
                <c:pt idx="1">
                  <c:v>509</c:v>
                </c:pt>
                <c:pt idx="2">
                  <c:v>8.4909999999999997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54B-4ADD-AB6E-6E05E1BF0FC1}"/>
            </c:ext>
          </c:extLst>
        </c:ser>
        <c:ser>
          <c:idx val="3"/>
          <c:order val="3"/>
          <c:tx>
            <c:v>TN</c:v>
          </c:tx>
          <c:spPr>
            <a:solidFill>
              <a:schemeClr val="accent4">
                <a:alpha val="88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4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FFC000"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Sheet1!$A$4:$C$4</c:f>
              <c:numCache>
                <c:formatCode>General</c:formatCode>
                <c:ptCount val="3"/>
                <c:pt idx="0">
                  <c:v>30</c:v>
                </c:pt>
                <c:pt idx="1">
                  <c:v>50</c:v>
                </c:pt>
                <c:pt idx="2">
                  <c:v>29.11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54B-4ADD-AB6E-6E05E1BF0FC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233215288"/>
        <c:axId val="258562720"/>
        <c:axId val="0"/>
      </c:bar3DChart>
      <c:catAx>
        <c:axId val="23321528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58562720"/>
        <c:crosses val="autoZero"/>
        <c:auto val="1"/>
        <c:lblAlgn val="ctr"/>
        <c:lblOffset val="100"/>
        <c:noMultiLvlLbl val="0"/>
      </c:catAx>
      <c:valAx>
        <c:axId val="258562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3321528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50000"/>
                <a:lumOff val="5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</c:dTable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E37A37-2D57-4916-9BDB-E33F2510EC1C}" type="doc">
      <dgm:prSet loTypeId="urn:microsoft.com/office/officeart/2005/8/layout/process5" loCatId="process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pPr rtl="1"/>
          <a:endParaRPr lang="ar-SA"/>
        </a:p>
      </dgm:t>
    </dgm:pt>
    <dgm:pt modelId="{7CD3BF96-C7E1-4CC5-99B3-6A6C3883B628}">
      <dgm:prSet phldrT="[نص]" custT="1"/>
      <dgm:spPr>
        <a:xfrm>
          <a:off x="3328238" y="558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86136"/>
                <a:satOff val="-5574"/>
                <a:lumOff val="5089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86136"/>
                <a:satOff val="-5574"/>
                <a:lumOff val="5089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86136"/>
                <a:satOff val="-5574"/>
                <a:lumOff val="5089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86136"/>
                <a:satOff val="-5574"/>
                <a:lumOff val="5089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86136"/>
              <a:satOff val="-5574"/>
              <a:lumOff val="5089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en-US" sz="1600" b="1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Collect data</a:t>
          </a:r>
          <a:endParaRPr lang="ar-SA" sz="16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BED28D38-C4C1-4A5E-893C-4097E218F94A}" type="parTrans" cxnId="{DCEF43E6-B327-4427-BF0D-99C4B13D12C8}">
      <dgm:prSet/>
      <dgm:spPr/>
      <dgm:t>
        <a:bodyPr/>
        <a:lstStyle/>
        <a:p>
          <a:pPr rtl="1"/>
          <a:endParaRPr lang="ar-SA"/>
        </a:p>
      </dgm:t>
    </dgm:pt>
    <dgm:pt modelId="{11EFE5E7-3CCF-4B18-9DD0-5EE399D09BC8}" type="sibTrans" cxnId="{DCEF43E6-B327-4427-BF0D-99C4B13D12C8}">
      <dgm:prSet/>
      <dgm:spPr>
        <a:xfrm>
          <a:off x="5240977" y="309971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101059"/>
                <a:satOff val="-6503"/>
                <a:lumOff val="5591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101059"/>
                <a:satOff val="-6503"/>
                <a:lumOff val="5591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101059"/>
                <a:satOff val="-6503"/>
                <a:lumOff val="5591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101059"/>
                <a:satOff val="-6503"/>
                <a:lumOff val="5591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101059"/>
              <a:satOff val="-6503"/>
              <a:lumOff val="5591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1"/>
          <a:endParaRPr lang="ar-SA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1EE030A9-619E-4AD1-B077-4A61E47B4B43}">
      <dgm:prSet phldrT="[نص]" custT="1"/>
      <dgm:spPr>
        <a:xfrm>
          <a:off x="5789483" y="558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172272"/>
                <a:satOff val="-11147"/>
                <a:lumOff val="10178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172272"/>
                <a:satOff val="-11147"/>
                <a:lumOff val="10178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172272"/>
                <a:satOff val="-11147"/>
                <a:lumOff val="10178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172272"/>
                <a:satOff val="-11147"/>
                <a:lumOff val="10178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172272"/>
              <a:satOff val="-11147"/>
              <a:lumOff val="10178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en-US" sz="1600" b="1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Start using sewerCAD</a:t>
          </a:r>
          <a:endParaRPr lang="ar-SA" sz="1600" b="1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0E4F5CB8-6FC8-4C8D-AA70-1D17BA118212}" type="parTrans" cxnId="{0F5D3C8A-AADA-48E5-897A-3EB40D8AD919}">
      <dgm:prSet/>
      <dgm:spPr/>
      <dgm:t>
        <a:bodyPr/>
        <a:lstStyle/>
        <a:p>
          <a:pPr rtl="1"/>
          <a:endParaRPr lang="ar-SA"/>
        </a:p>
      </dgm:t>
    </dgm:pt>
    <dgm:pt modelId="{8F947937-FB21-49BC-8C8F-562805707C4B}" type="sibTrans" cxnId="{0F5D3C8A-AADA-48E5-897A-3EB40D8AD919}">
      <dgm:prSet/>
      <dgm:spPr>
        <a:xfrm rot="5400000">
          <a:off x="6482148" y="1178439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202118"/>
                <a:satOff val="-13005"/>
                <a:lumOff val="11182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202118"/>
                <a:satOff val="-13005"/>
                <a:lumOff val="11182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202118"/>
                <a:satOff val="-13005"/>
                <a:lumOff val="11182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202118"/>
                <a:satOff val="-13005"/>
                <a:lumOff val="11182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202118"/>
              <a:satOff val="-13005"/>
              <a:lumOff val="11182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1"/>
          <a:endParaRPr lang="ar-SA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952EB4F4-975C-4DFC-901B-DD89A4AD9393}">
      <dgm:prSet phldrT="[نص]" custT="1"/>
      <dgm:spPr>
        <a:xfrm>
          <a:off x="5789483" y="1758590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258408"/>
                <a:satOff val="-16721"/>
                <a:lumOff val="15267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258408"/>
                <a:satOff val="-16721"/>
                <a:lumOff val="15267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258408"/>
                <a:satOff val="-16721"/>
                <a:lumOff val="15267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258408"/>
                <a:satOff val="-16721"/>
                <a:lumOff val="15267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258408"/>
              <a:satOff val="-16721"/>
              <a:lumOff val="15267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en-US" sz="1400" b="1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Calculate generated wastewater</a:t>
          </a:r>
          <a:endParaRPr lang="ar-SA" sz="14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8DF2125F-BB48-43C3-9C3D-03F7A2BFA00E}" type="parTrans" cxnId="{D16C8C65-7DA5-422F-8FD2-73EABF2653D7}">
      <dgm:prSet/>
      <dgm:spPr/>
      <dgm:t>
        <a:bodyPr/>
        <a:lstStyle/>
        <a:p>
          <a:pPr rtl="1"/>
          <a:endParaRPr lang="ar-SA"/>
        </a:p>
      </dgm:t>
    </dgm:pt>
    <dgm:pt modelId="{C1BD39EF-5D76-42FE-B35E-D8FC86039789}" type="sibTrans" cxnId="{D16C8C65-7DA5-422F-8FD2-73EABF2653D7}">
      <dgm:prSet/>
      <dgm:spPr>
        <a:xfrm rot="10800000">
          <a:off x="5262074" y="2068004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303177"/>
                <a:satOff val="-19508"/>
                <a:lumOff val="16773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303177"/>
                <a:satOff val="-19508"/>
                <a:lumOff val="16773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303177"/>
                <a:satOff val="-19508"/>
                <a:lumOff val="16773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303177"/>
                <a:satOff val="-19508"/>
                <a:lumOff val="16773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303177"/>
              <a:satOff val="-19508"/>
              <a:lumOff val="16773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1"/>
          <a:endParaRPr lang="ar-SA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8896C152-7CD2-43C5-BA14-3F5021F8D6F0}">
      <dgm:prSet phldrT="[نص]" custT="1"/>
      <dgm:spPr>
        <a:xfrm>
          <a:off x="3328238" y="1758590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344544"/>
                <a:satOff val="-22295"/>
                <a:lumOff val="20355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344544"/>
                <a:satOff val="-22295"/>
                <a:lumOff val="20355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344544"/>
                <a:satOff val="-22295"/>
                <a:lumOff val="20355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344544"/>
                <a:satOff val="-22295"/>
                <a:lumOff val="20355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344544"/>
              <a:satOff val="-22295"/>
              <a:lumOff val="20355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en-US" sz="1600" b="1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Distribute manholes </a:t>
          </a:r>
          <a:endParaRPr lang="ar-SA" sz="16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A37DA57A-EC96-4AFB-86A4-5BB123DE53EB}" type="parTrans" cxnId="{FA9C3778-21AA-4CFE-881D-81878747DE71}">
      <dgm:prSet/>
      <dgm:spPr/>
      <dgm:t>
        <a:bodyPr/>
        <a:lstStyle/>
        <a:p>
          <a:pPr rtl="1"/>
          <a:endParaRPr lang="ar-SA"/>
        </a:p>
      </dgm:t>
    </dgm:pt>
    <dgm:pt modelId="{C09B2E3D-E029-4E71-BA83-45ADB7DD7EB2}" type="sibTrans" cxnId="{FA9C3778-21AA-4CFE-881D-81878747DE71}">
      <dgm:prSet/>
      <dgm:spPr>
        <a:xfrm rot="10800000">
          <a:off x="2800829" y="2068004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404236"/>
                <a:satOff val="-26011"/>
                <a:lumOff val="22364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404236"/>
                <a:satOff val="-26011"/>
                <a:lumOff val="22364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404236"/>
                <a:satOff val="-26011"/>
                <a:lumOff val="22364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404236"/>
                <a:satOff val="-26011"/>
                <a:lumOff val="22364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404236"/>
              <a:satOff val="-26011"/>
              <a:lumOff val="22364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1"/>
          <a:endParaRPr lang="ar-SA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D1B8A9A6-3B3D-4171-9E38-A3DE4838244B}">
      <dgm:prSet custT="1"/>
      <dgm:spPr>
        <a:xfrm>
          <a:off x="866993" y="558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0"/>
                <a:satOff val="0"/>
                <a:lumOff val="0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0"/>
                <a:satOff val="0"/>
                <a:lumOff val="0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0"/>
                <a:satOff val="0"/>
                <a:lumOff val="0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0"/>
                <a:satOff val="0"/>
                <a:lumOff val="0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en-US" sz="1600" b="1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Select study area</a:t>
          </a:r>
          <a:endParaRPr lang="en-US" sz="16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B0E30794-8D40-4816-8837-58607E08716C}" type="parTrans" cxnId="{9669BF5B-7A26-4B10-A741-1CFEFAA335D1}">
      <dgm:prSet/>
      <dgm:spPr/>
      <dgm:t>
        <a:bodyPr/>
        <a:lstStyle/>
        <a:p>
          <a:pPr rtl="1"/>
          <a:endParaRPr lang="ar-SA"/>
        </a:p>
      </dgm:t>
    </dgm:pt>
    <dgm:pt modelId="{82EF0CD1-E366-455D-AD3B-BA9566391B07}" type="sibTrans" cxnId="{9669BF5B-7A26-4B10-A741-1CFEFAA335D1}">
      <dgm:prSet/>
      <dgm:spPr>
        <a:xfrm>
          <a:off x="2779732" y="309971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0"/>
                <a:satOff val="0"/>
                <a:lumOff val="0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0"/>
                <a:satOff val="0"/>
                <a:lumOff val="0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0"/>
                <a:satOff val="0"/>
                <a:lumOff val="0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0"/>
                <a:satOff val="0"/>
                <a:lumOff val="0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1"/>
          <a:endParaRPr lang="ar-SA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52546CDB-3F07-4A1F-AEA2-8A601A135312}">
      <dgm:prSet phldrT="[نص]" custT="1"/>
      <dgm:spPr>
        <a:xfrm>
          <a:off x="682083" y="1758590"/>
          <a:ext cx="194294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430680"/>
                <a:satOff val="-27869"/>
                <a:lumOff val="25444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430680"/>
                <a:satOff val="-27869"/>
                <a:lumOff val="25444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430680"/>
                <a:satOff val="-27869"/>
                <a:lumOff val="25444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430680"/>
                <a:satOff val="-27869"/>
                <a:lumOff val="25444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430680"/>
              <a:satOff val="-27869"/>
              <a:lumOff val="25444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en-US" sz="1400" b="1" dirty="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Design </a:t>
          </a:r>
          <a:r>
            <a:rPr lang="en-US" sz="1400" b="1" dirty="0" smtClean="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sewage </a:t>
          </a:r>
          <a:r>
            <a:rPr lang="en-US" sz="1400" b="1" dirty="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network</a:t>
          </a:r>
          <a:endParaRPr lang="ar-SA" sz="1400" dirty="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AC20D2B7-23E4-449A-8EFE-3C3FF4FC56B0}" type="parTrans" cxnId="{BAC01CC7-7E9F-492C-B0B8-BD604186E029}">
      <dgm:prSet/>
      <dgm:spPr/>
      <dgm:t>
        <a:bodyPr/>
        <a:lstStyle/>
        <a:p>
          <a:pPr rtl="1"/>
          <a:endParaRPr lang="ar-SA"/>
        </a:p>
      </dgm:t>
    </dgm:pt>
    <dgm:pt modelId="{A0A24FFF-A015-4D55-8BF6-DF84CCB0C1BE}" type="sibTrans" cxnId="{BAC01CC7-7E9F-492C-B0B8-BD604186E029}">
      <dgm:prSet/>
      <dgm:spPr>
        <a:xfrm rot="5580625">
          <a:off x="1421273" y="2936471"/>
          <a:ext cx="373217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505296"/>
                <a:satOff val="-32513"/>
                <a:lumOff val="27955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505296"/>
                <a:satOff val="-32513"/>
                <a:lumOff val="27955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505296"/>
                <a:satOff val="-32513"/>
                <a:lumOff val="27955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505296"/>
                <a:satOff val="-32513"/>
                <a:lumOff val="27955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505296"/>
              <a:satOff val="-32513"/>
              <a:lumOff val="27955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1"/>
          <a:endParaRPr lang="ar-SA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3FF34426-C971-4897-8138-910379723D38}">
      <dgm:prSet/>
      <dgm:spPr>
        <a:xfrm>
          <a:off x="682083" y="3516622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516816"/>
                <a:satOff val="-33442"/>
                <a:lumOff val="30533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516816"/>
                <a:satOff val="-33442"/>
                <a:lumOff val="30533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516816"/>
                <a:satOff val="-33442"/>
                <a:lumOff val="30533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516816"/>
                <a:satOff val="-33442"/>
                <a:lumOff val="30533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516816"/>
              <a:satOff val="-33442"/>
              <a:lumOff val="30533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en-US" b="1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Make preliminary run</a:t>
          </a:r>
          <a:endParaRPr lang="en-US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BD5E910F-E730-42DE-ACFF-81B8284E9C39}" type="parTrans" cxnId="{926A2742-AB01-42D7-A28F-318F0D3C9357}">
      <dgm:prSet/>
      <dgm:spPr/>
      <dgm:t>
        <a:bodyPr/>
        <a:lstStyle/>
        <a:p>
          <a:pPr rtl="1"/>
          <a:endParaRPr lang="ar-SA"/>
        </a:p>
      </dgm:t>
    </dgm:pt>
    <dgm:pt modelId="{C3DF582F-1A4E-4FCC-B7E6-0A6EC8DD2F95}" type="sibTrans" cxnId="{926A2742-AB01-42D7-A28F-318F0D3C9357}">
      <dgm:prSet/>
      <dgm:spPr>
        <a:xfrm>
          <a:off x="2594822" y="3826036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606355"/>
                <a:satOff val="-39016"/>
                <a:lumOff val="33546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606355"/>
                <a:satOff val="-39016"/>
                <a:lumOff val="33546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606355"/>
                <a:satOff val="-39016"/>
                <a:lumOff val="33546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606355"/>
                <a:satOff val="-39016"/>
                <a:lumOff val="33546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606355"/>
              <a:satOff val="-39016"/>
              <a:lumOff val="33546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1"/>
          <a:endParaRPr lang="ar-SA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02B0F4E5-01DB-4B2D-9C05-9D6E90F86AFA}">
      <dgm:prSet custT="1"/>
      <dgm:spPr>
        <a:xfrm>
          <a:off x="3143328" y="3516622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602952"/>
                <a:satOff val="-39016"/>
                <a:lumOff val="35622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602952"/>
                <a:satOff val="-39016"/>
                <a:lumOff val="35622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602952"/>
                <a:satOff val="-39016"/>
                <a:lumOff val="35622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602952"/>
                <a:satOff val="-39016"/>
                <a:lumOff val="35622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602952"/>
              <a:satOff val="-39016"/>
              <a:lumOff val="35622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rtl="1"/>
          <a:r>
            <a:rPr lang="en-US" sz="1600" b="1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Get the result</a:t>
          </a:r>
          <a:endParaRPr lang="en-US" sz="16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gm:t>
    </dgm:pt>
    <dgm:pt modelId="{DE1242E6-AE7B-4409-BFA9-7D14DDC0FED5}" type="parTrans" cxnId="{16658484-679D-49C2-BCC0-9BCFCD9C39F6}">
      <dgm:prSet/>
      <dgm:spPr/>
      <dgm:t>
        <a:bodyPr/>
        <a:lstStyle/>
        <a:p>
          <a:pPr rtl="1"/>
          <a:endParaRPr lang="ar-SA"/>
        </a:p>
      </dgm:t>
    </dgm:pt>
    <dgm:pt modelId="{B6AFCB05-0E4D-46F0-A533-26CBAEDB11C8}" type="sibTrans" cxnId="{16658484-679D-49C2-BCC0-9BCFCD9C39F6}">
      <dgm:prSet/>
      <dgm:spPr/>
      <dgm:t>
        <a:bodyPr/>
        <a:lstStyle/>
        <a:p>
          <a:pPr rtl="1"/>
          <a:endParaRPr lang="ar-SA"/>
        </a:p>
      </dgm:t>
    </dgm:pt>
    <dgm:pt modelId="{F5535377-72CB-4CEF-B887-46F7287DD16D}" type="pres">
      <dgm:prSet presAssocID="{CAE37A37-2D57-4916-9BDB-E33F2510EC1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602687CC-AE6F-40DD-A8FE-5AC8C60C242A}" type="pres">
      <dgm:prSet presAssocID="{D1B8A9A6-3B3D-4171-9E38-A3DE4838244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045A9685-5884-4843-9132-F280FBB10B18}" type="pres">
      <dgm:prSet presAssocID="{82EF0CD1-E366-455D-AD3B-BA9566391B07}" presName="sibTrans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8FD4051C-1BBA-483B-BC54-0DEFC72692E4}" type="pres">
      <dgm:prSet presAssocID="{82EF0CD1-E366-455D-AD3B-BA9566391B07}" presName="connectorText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019DBC93-B4C5-472A-869A-6151DDDA0525}" type="pres">
      <dgm:prSet presAssocID="{7CD3BF96-C7E1-4CC5-99B3-6A6C3883B62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51203E-02ED-44C0-8455-8847DEA428D5}" type="pres">
      <dgm:prSet presAssocID="{11EFE5E7-3CCF-4B18-9DD0-5EE399D09BC8}" presName="sibTrans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78783C9E-5D62-4484-B399-EAE6AD99B953}" type="pres">
      <dgm:prSet presAssocID="{11EFE5E7-3CCF-4B18-9DD0-5EE399D09BC8}" presName="connectorText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BF8358D3-CA83-4AA9-B707-5706C065E5FA}" type="pres">
      <dgm:prSet presAssocID="{1EE030A9-619E-4AD1-B077-4A61E47B4B43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10848D-16C2-467E-9788-7B3186BE9CC7}" type="pres">
      <dgm:prSet presAssocID="{8F947937-FB21-49BC-8C8F-562805707C4B}" presName="sibTrans" presStyleLbl="sibTrans2D1" presStyleIdx="2" presStyleCnt="7"/>
      <dgm:spPr/>
      <dgm:t>
        <a:bodyPr/>
        <a:lstStyle/>
        <a:p>
          <a:pPr rtl="1"/>
          <a:endParaRPr lang="ar-JO"/>
        </a:p>
      </dgm:t>
    </dgm:pt>
    <dgm:pt modelId="{74E9F6B9-2F17-42BC-AF5F-5E086ED36465}" type="pres">
      <dgm:prSet presAssocID="{8F947937-FB21-49BC-8C8F-562805707C4B}" presName="connectorText" presStyleLbl="sibTrans2D1" presStyleIdx="2" presStyleCnt="7"/>
      <dgm:spPr/>
      <dgm:t>
        <a:bodyPr/>
        <a:lstStyle/>
        <a:p>
          <a:pPr rtl="1"/>
          <a:endParaRPr lang="ar-JO"/>
        </a:p>
      </dgm:t>
    </dgm:pt>
    <dgm:pt modelId="{F7B33D4B-32E2-431C-8C76-81AC5845BFF8}" type="pres">
      <dgm:prSet presAssocID="{952EB4F4-975C-4DFC-901B-DD89A4AD939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272B65-0C8D-468E-88BD-8AF09DE892EF}" type="pres">
      <dgm:prSet presAssocID="{C1BD39EF-5D76-42FE-B35E-D8FC86039789}" presName="sibTrans" presStyleLbl="sibTrans2D1" presStyleIdx="3" presStyleCnt="7"/>
      <dgm:spPr/>
      <dgm:t>
        <a:bodyPr/>
        <a:lstStyle/>
        <a:p>
          <a:pPr rtl="1"/>
          <a:endParaRPr lang="ar-JO"/>
        </a:p>
      </dgm:t>
    </dgm:pt>
    <dgm:pt modelId="{DF35DCFA-1057-4DBB-8202-1AB56F88A6B0}" type="pres">
      <dgm:prSet presAssocID="{C1BD39EF-5D76-42FE-B35E-D8FC86039789}" presName="connectorText" presStyleLbl="sibTrans2D1" presStyleIdx="3" presStyleCnt="7"/>
      <dgm:spPr/>
      <dgm:t>
        <a:bodyPr/>
        <a:lstStyle/>
        <a:p>
          <a:pPr rtl="1"/>
          <a:endParaRPr lang="ar-JO"/>
        </a:p>
      </dgm:t>
    </dgm:pt>
    <dgm:pt modelId="{19103694-6FE0-4B0F-AB01-67AE064AC2C1}" type="pres">
      <dgm:prSet presAssocID="{8896C152-7CD2-43C5-BA14-3F5021F8D6F0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4C5446-DD04-4A40-B013-F1B0009DAB0D}" type="pres">
      <dgm:prSet presAssocID="{C09B2E3D-E029-4E71-BA83-45ADB7DD7EB2}" presName="sibTrans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23CBD81E-896D-4CB9-9CE8-8248590C2563}" type="pres">
      <dgm:prSet presAssocID="{C09B2E3D-E029-4E71-BA83-45ADB7DD7EB2}" presName="connectorText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16ECA729-EA31-4258-A9BB-BF1F5FB38F56}" type="pres">
      <dgm:prSet presAssocID="{52546CDB-3F07-4A1F-AEA2-8A601A135312}" presName="node" presStyleLbl="node1" presStyleIdx="5" presStyleCnt="8" custScaleX="11051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2C14D1-CF22-4E49-8AC0-4459F9F51324}" type="pres">
      <dgm:prSet presAssocID="{A0A24FFF-A015-4D55-8BF6-DF84CCB0C1BE}" presName="sibTrans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8630869E-F397-49C5-AB56-3D623AAE4DC6}" type="pres">
      <dgm:prSet presAssocID="{A0A24FFF-A015-4D55-8BF6-DF84CCB0C1BE}" presName="connectorText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4C17A7B3-28C5-4ACB-BBDC-4532FB22EAB6}" type="pres">
      <dgm:prSet presAssocID="{3FF34426-C971-4897-8138-910379723D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4C3EE5C-A077-4E61-926C-C9A772F248D4}" type="pres">
      <dgm:prSet presAssocID="{C3DF582F-1A4E-4FCC-B7E6-0A6EC8DD2F95}" presName="sibTrans" presStyleLbl="sibTrans2D1" presStyleIdx="6" presStyleCnt="7"/>
      <dgm:spPr/>
      <dgm:t>
        <a:bodyPr/>
        <a:lstStyle/>
        <a:p>
          <a:pPr rtl="1"/>
          <a:endParaRPr lang="ar-JO"/>
        </a:p>
      </dgm:t>
    </dgm:pt>
    <dgm:pt modelId="{5AD10A1C-FE6D-4381-AB0B-6C406885D679}" type="pres">
      <dgm:prSet presAssocID="{C3DF582F-1A4E-4FCC-B7E6-0A6EC8DD2F95}" presName="connectorText" presStyleLbl="sibTrans2D1" presStyleIdx="6" presStyleCnt="7"/>
      <dgm:spPr/>
      <dgm:t>
        <a:bodyPr/>
        <a:lstStyle/>
        <a:p>
          <a:pPr rtl="1"/>
          <a:endParaRPr lang="ar-JO"/>
        </a:p>
      </dgm:t>
    </dgm:pt>
    <dgm:pt modelId="{1FA96939-BF2D-443D-AA11-6471A46EE20F}" type="pres">
      <dgm:prSet presAssocID="{02B0F4E5-01DB-4B2D-9C05-9D6E90F86AF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6658484-679D-49C2-BCC0-9BCFCD9C39F6}" srcId="{CAE37A37-2D57-4916-9BDB-E33F2510EC1C}" destId="{02B0F4E5-01DB-4B2D-9C05-9D6E90F86AFA}" srcOrd="7" destOrd="0" parTransId="{DE1242E6-AE7B-4409-BFA9-7D14DDC0FED5}" sibTransId="{B6AFCB05-0E4D-46F0-A533-26CBAEDB11C8}"/>
    <dgm:cxn modelId="{E9C6681E-7152-481B-A211-ACFEA0AD505F}" type="presOf" srcId="{C1BD39EF-5D76-42FE-B35E-D8FC86039789}" destId="{65272B65-0C8D-468E-88BD-8AF09DE892EF}" srcOrd="0" destOrd="0" presId="urn:microsoft.com/office/officeart/2005/8/layout/process5"/>
    <dgm:cxn modelId="{209B3754-5C8F-43F3-9871-E80AC2E63B93}" type="presOf" srcId="{952EB4F4-975C-4DFC-901B-DD89A4AD9393}" destId="{F7B33D4B-32E2-431C-8C76-81AC5845BFF8}" srcOrd="0" destOrd="0" presId="urn:microsoft.com/office/officeart/2005/8/layout/process5"/>
    <dgm:cxn modelId="{251D3767-51FE-4646-87DD-B0FB30DBCBC5}" type="presOf" srcId="{A0A24FFF-A015-4D55-8BF6-DF84CCB0C1BE}" destId="{4B2C14D1-CF22-4E49-8AC0-4459F9F51324}" srcOrd="0" destOrd="0" presId="urn:microsoft.com/office/officeart/2005/8/layout/process5"/>
    <dgm:cxn modelId="{0A7586D5-BA84-4239-83BF-F085669DC15A}" type="presOf" srcId="{D1B8A9A6-3B3D-4171-9E38-A3DE4838244B}" destId="{602687CC-AE6F-40DD-A8FE-5AC8C60C242A}" srcOrd="0" destOrd="0" presId="urn:microsoft.com/office/officeart/2005/8/layout/process5"/>
    <dgm:cxn modelId="{97A57F03-ABE3-4BB7-AA2A-E990A972FB77}" type="presOf" srcId="{C09B2E3D-E029-4E71-BA83-45ADB7DD7EB2}" destId="{23CBD81E-896D-4CB9-9CE8-8248590C2563}" srcOrd="1" destOrd="0" presId="urn:microsoft.com/office/officeart/2005/8/layout/process5"/>
    <dgm:cxn modelId="{C154B94A-0C88-48A1-8359-21E3076FAA6F}" type="presOf" srcId="{02B0F4E5-01DB-4B2D-9C05-9D6E90F86AFA}" destId="{1FA96939-BF2D-443D-AA11-6471A46EE20F}" srcOrd="0" destOrd="0" presId="urn:microsoft.com/office/officeart/2005/8/layout/process5"/>
    <dgm:cxn modelId="{926A2742-AB01-42D7-A28F-318F0D3C9357}" srcId="{CAE37A37-2D57-4916-9BDB-E33F2510EC1C}" destId="{3FF34426-C971-4897-8138-910379723D38}" srcOrd="6" destOrd="0" parTransId="{BD5E910F-E730-42DE-ACFF-81B8284E9C39}" sibTransId="{C3DF582F-1A4E-4FCC-B7E6-0A6EC8DD2F95}"/>
    <dgm:cxn modelId="{699B2952-8EDA-43CE-9999-40C2772E6125}" type="presOf" srcId="{C1BD39EF-5D76-42FE-B35E-D8FC86039789}" destId="{DF35DCFA-1057-4DBB-8202-1AB56F88A6B0}" srcOrd="1" destOrd="0" presId="urn:microsoft.com/office/officeart/2005/8/layout/process5"/>
    <dgm:cxn modelId="{0F5D3C8A-AADA-48E5-897A-3EB40D8AD919}" srcId="{CAE37A37-2D57-4916-9BDB-E33F2510EC1C}" destId="{1EE030A9-619E-4AD1-B077-4A61E47B4B43}" srcOrd="2" destOrd="0" parTransId="{0E4F5CB8-6FC8-4C8D-AA70-1D17BA118212}" sibTransId="{8F947937-FB21-49BC-8C8F-562805707C4B}"/>
    <dgm:cxn modelId="{E4E76986-E27D-4B00-8557-937B97BC3EE6}" type="presOf" srcId="{82EF0CD1-E366-455D-AD3B-BA9566391B07}" destId="{8FD4051C-1BBA-483B-BC54-0DEFC72692E4}" srcOrd="1" destOrd="0" presId="urn:microsoft.com/office/officeart/2005/8/layout/process5"/>
    <dgm:cxn modelId="{D16C8C65-7DA5-422F-8FD2-73EABF2653D7}" srcId="{CAE37A37-2D57-4916-9BDB-E33F2510EC1C}" destId="{952EB4F4-975C-4DFC-901B-DD89A4AD9393}" srcOrd="3" destOrd="0" parTransId="{8DF2125F-BB48-43C3-9C3D-03F7A2BFA00E}" sibTransId="{C1BD39EF-5D76-42FE-B35E-D8FC86039789}"/>
    <dgm:cxn modelId="{FA08B25A-D5D8-4735-8D83-DB392ADB1CDB}" type="presOf" srcId="{7CD3BF96-C7E1-4CC5-99B3-6A6C3883B628}" destId="{019DBC93-B4C5-472A-869A-6151DDDA0525}" srcOrd="0" destOrd="0" presId="urn:microsoft.com/office/officeart/2005/8/layout/process5"/>
    <dgm:cxn modelId="{DCEF43E6-B327-4427-BF0D-99C4B13D12C8}" srcId="{CAE37A37-2D57-4916-9BDB-E33F2510EC1C}" destId="{7CD3BF96-C7E1-4CC5-99B3-6A6C3883B628}" srcOrd="1" destOrd="0" parTransId="{BED28D38-C4C1-4A5E-893C-4097E218F94A}" sibTransId="{11EFE5E7-3CCF-4B18-9DD0-5EE399D09BC8}"/>
    <dgm:cxn modelId="{1959A3C6-E0BA-4518-B7A6-32D979A79C06}" type="presOf" srcId="{8896C152-7CD2-43C5-BA14-3F5021F8D6F0}" destId="{19103694-6FE0-4B0F-AB01-67AE064AC2C1}" srcOrd="0" destOrd="0" presId="urn:microsoft.com/office/officeart/2005/8/layout/process5"/>
    <dgm:cxn modelId="{4D0C6EBE-8EB2-45C1-9308-8327D686137B}" type="presOf" srcId="{1EE030A9-619E-4AD1-B077-4A61E47B4B43}" destId="{BF8358D3-CA83-4AA9-B707-5706C065E5FA}" srcOrd="0" destOrd="0" presId="urn:microsoft.com/office/officeart/2005/8/layout/process5"/>
    <dgm:cxn modelId="{ADE16532-E25C-48D1-96D9-7C473EE15AE0}" type="presOf" srcId="{CAE37A37-2D57-4916-9BDB-E33F2510EC1C}" destId="{F5535377-72CB-4CEF-B887-46F7287DD16D}" srcOrd="0" destOrd="0" presId="urn:microsoft.com/office/officeart/2005/8/layout/process5"/>
    <dgm:cxn modelId="{B73D7F34-8BC6-479F-9E22-62308746B0B7}" type="presOf" srcId="{11EFE5E7-3CCF-4B18-9DD0-5EE399D09BC8}" destId="{7051203E-02ED-44C0-8455-8847DEA428D5}" srcOrd="0" destOrd="0" presId="urn:microsoft.com/office/officeart/2005/8/layout/process5"/>
    <dgm:cxn modelId="{0B29EFE8-A406-4F1A-9AD2-99EF4EF76DAB}" type="presOf" srcId="{52546CDB-3F07-4A1F-AEA2-8A601A135312}" destId="{16ECA729-EA31-4258-A9BB-BF1F5FB38F56}" srcOrd="0" destOrd="0" presId="urn:microsoft.com/office/officeart/2005/8/layout/process5"/>
    <dgm:cxn modelId="{26EB918C-1934-4384-919E-B7121D6FF248}" type="presOf" srcId="{A0A24FFF-A015-4D55-8BF6-DF84CCB0C1BE}" destId="{8630869E-F397-49C5-AB56-3D623AAE4DC6}" srcOrd="1" destOrd="0" presId="urn:microsoft.com/office/officeart/2005/8/layout/process5"/>
    <dgm:cxn modelId="{FA9C3778-21AA-4CFE-881D-81878747DE71}" srcId="{CAE37A37-2D57-4916-9BDB-E33F2510EC1C}" destId="{8896C152-7CD2-43C5-BA14-3F5021F8D6F0}" srcOrd="4" destOrd="0" parTransId="{A37DA57A-EC96-4AFB-86A4-5BB123DE53EB}" sibTransId="{C09B2E3D-E029-4E71-BA83-45ADB7DD7EB2}"/>
    <dgm:cxn modelId="{BAC01CC7-7E9F-492C-B0B8-BD604186E029}" srcId="{CAE37A37-2D57-4916-9BDB-E33F2510EC1C}" destId="{52546CDB-3F07-4A1F-AEA2-8A601A135312}" srcOrd="5" destOrd="0" parTransId="{AC20D2B7-23E4-449A-8EFE-3C3FF4FC56B0}" sibTransId="{A0A24FFF-A015-4D55-8BF6-DF84CCB0C1BE}"/>
    <dgm:cxn modelId="{807F945B-59BC-4083-BC8B-EBB8DF3FADAF}" type="presOf" srcId="{C09B2E3D-E029-4E71-BA83-45ADB7DD7EB2}" destId="{364C5446-DD04-4A40-B013-F1B0009DAB0D}" srcOrd="0" destOrd="0" presId="urn:microsoft.com/office/officeart/2005/8/layout/process5"/>
    <dgm:cxn modelId="{D6B33B7B-5D34-49F3-B104-F197A04EE962}" type="presOf" srcId="{82EF0CD1-E366-455D-AD3B-BA9566391B07}" destId="{045A9685-5884-4843-9132-F280FBB10B18}" srcOrd="0" destOrd="0" presId="urn:microsoft.com/office/officeart/2005/8/layout/process5"/>
    <dgm:cxn modelId="{E4A7ADC4-BF0A-43A4-BD34-932B370C9733}" type="presOf" srcId="{C3DF582F-1A4E-4FCC-B7E6-0A6EC8DD2F95}" destId="{5AD10A1C-FE6D-4381-AB0B-6C406885D679}" srcOrd="1" destOrd="0" presId="urn:microsoft.com/office/officeart/2005/8/layout/process5"/>
    <dgm:cxn modelId="{2B52D0E9-4185-4C7B-B30F-EEC6B87C665D}" type="presOf" srcId="{8F947937-FB21-49BC-8C8F-562805707C4B}" destId="{74E9F6B9-2F17-42BC-AF5F-5E086ED36465}" srcOrd="1" destOrd="0" presId="urn:microsoft.com/office/officeart/2005/8/layout/process5"/>
    <dgm:cxn modelId="{8DF6E380-5176-4E9A-9907-B233AC18F0EA}" type="presOf" srcId="{3FF34426-C971-4897-8138-910379723D38}" destId="{4C17A7B3-28C5-4ACB-BBDC-4532FB22EAB6}" srcOrd="0" destOrd="0" presId="urn:microsoft.com/office/officeart/2005/8/layout/process5"/>
    <dgm:cxn modelId="{6667BEDD-BD11-434B-B8C3-009759FA0EC0}" type="presOf" srcId="{11EFE5E7-3CCF-4B18-9DD0-5EE399D09BC8}" destId="{78783C9E-5D62-4484-B399-EAE6AD99B953}" srcOrd="1" destOrd="0" presId="urn:microsoft.com/office/officeart/2005/8/layout/process5"/>
    <dgm:cxn modelId="{03EBA4E4-4B0D-408F-910B-82FD1C545CBF}" type="presOf" srcId="{8F947937-FB21-49BC-8C8F-562805707C4B}" destId="{4610848D-16C2-467E-9788-7B3186BE9CC7}" srcOrd="0" destOrd="0" presId="urn:microsoft.com/office/officeart/2005/8/layout/process5"/>
    <dgm:cxn modelId="{9669BF5B-7A26-4B10-A741-1CFEFAA335D1}" srcId="{CAE37A37-2D57-4916-9BDB-E33F2510EC1C}" destId="{D1B8A9A6-3B3D-4171-9E38-A3DE4838244B}" srcOrd="0" destOrd="0" parTransId="{B0E30794-8D40-4816-8837-58607E08716C}" sibTransId="{82EF0CD1-E366-455D-AD3B-BA9566391B07}"/>
    <dgm:cxn modelId="{EFDECA45-53F9-4C9F-85DD-CB6AB805CD35}" type="presOf" srcId="{C3DF582F-1A4E-4FCC-B7E6-0A6EC8DD2F95}" destId="{74C3EE5C-A077-4E61-926C-C9A772F248D4}" srcOrd="0" destOrd="0" presId="urn:microsoft.com/office/officeart/2005/8/layout/process5"/>
    <dgm:cxn modelId="{3775ABFE-D714-4B2B-92D6-27CE855D6A6D}" type="presParOf" srcId="{F5535377-72CB-4CEF-B887-46F7287DD16D}" destId="{602687CC-AE6F-40DD-A8FE-5AC8C60C242A}" srcOrd="0" destOrd="0" presId="urn:microsoft.com/office/officeart/2005/8/layout/process5"/>
    <dgm:cxn modelId="{9018E211-44F3-4979-BF2B-91A213B86B1B}" type="presParOf" srcId="{F5535377-72CB-4CEF-B887-46F7287DD16D}" destId="{045A9685-5884-4843-9132-F280FBB10B18}" srcOrd="1" destOrd="0" presId="urn:microsoft.com/office/officeart/2005/8/layout/process5"/>
    <dgm:cxn modelId="{56139566-6F37-48BC-85C9-FC0E4C010939}" type="presParOf" srcId="{045A9685-5884-4843-9132-F280FBB10B18}" destId="{8FD4051C-1BBA-483B-BC54-0DEFC72692E4}" srcOrd="0" destOrd="0" presId="urn:microsoft.com/office/officeart/2005/8/layout/process5"/>
    <dgm:cxn modelId="{558EA111-B71A-47CD-A2C9-BC83963608BF}" type="presParOf" srcId="{F5535377-72CB-4CEF-B887-46F7287DD16D}" destId="{019DBC93-B4C5-472A-869A-6151DDDA0525}" srcOrd="2" destOrd="0" presId="urn:microsoft.com/office/officeart/2005/8/layout/process5"/>
    <dgm:cxn modelId="{7D76FDF9-B233-479A-959C-E11D4006B86F}" type="presParOf" srcId="{F5535377-72CB-4CEF-B887-46F7287DD16D}" destId="{7051203E-02ED-44C0-8455-8847DEA428D5}" srcOrd="3" destOrd="0" presId="urn:microsoft.com/office/officeart/2005/8/layout/process5"/>
    <dgm:cxn modelId="{3996121A-9C50-4130-823A-673D05685945}" type="presParOf" srcId="{7051203E-02ED-44C0-8455-8847DEA428D5}" destId="{78783C9E-5D62-4484-B399-EAE6AD99B953}" srcOrd="0" destOrd="0" presId="urn:microsoft.com/office/officeart/2005/8/layout/process5"/>
    <dgm:cxn modelId="{EADE55F2-3A37-4871-A349-C5396BE664B5}" type="presParOf" srcId="{F5535377-72CB-4CEF-B887-46F7287DD16D}" destId="{BF8358D3-CA83-4AA9-B707-5706C065E5FA}" srcOrd="4" destOrd="0" presId="urn:microsoft.com/office/officeart/2005/8/layout/process5"/>
    <dgm:cxn modelId="{6529DAC3-3557-4713-B3DE-858574968381}" type="presParOf" srcId="{F5535377-72CB-4CEF-B887-46F7287DD16D}" destId="{4610848D-16C2-467E-9788-7B3186BE9CC7}" srcOrd="5" destOrd="0" presId="urn:microsoft.com/office/officeart/2005/8/layout/process5"/>
    <dgm:cxn modelId="{9CE93C8D-F8E1-4DF1-9CD6-D42ABFDA535D}" type="presParOf" srcId="{4610848D-16C2-467E-9788-7B3186BE9CC7}" destId="{74E9F6B9-2F17-42BC-AF5F-5E086ED36465}" srcOrd="0" destOrd="0" presId="urn:microsoft.com/office/officeart/2005/8/layout/process5"/>
    <dgm:cxn modelId="{E3584297-49AA-4664-B90D-48C082B7F8F3}" type="presParOf" srcId="{F5535377-72CB-4CEF-B887-46F7287DD16D}" destId="{F7B33D4B-32E2-431C-8C76-81AC5845BFF8}" srcOrd="6" destOrd="0" presId="urn:microsoft.com/office/officeart/2005/8/layout/process5"/>
    <dgm:cxn modelId="{565EEB77-1373-4844-9690-E2E9913EB464}" type="presParOf" srcId="{F5535377-72CB-4CEF-B887-46F7287DD16D}" destId="{65272B65-0C8D-468E-88BD-8AF09DE892EF}" srcOrd="7" destOrd="0" presId="urn:microsoft.com/office/officeart/2005/8/layout/process5"/>
    <dgm:cxn modelId="{48C9E43D-0CF9-4407-AC73-194A6EE93051}" type="presParOf" srcId="{65272B65-0C8D-468E-88BD-8AF09DE892EF}" destId="{DF35DCFA-1057-4DBB-8202-1AB56F88A6B0}" srcOrd="0" destOrd="0" presId="urn:microsoft.com/office/officeart/2005/8/layout/process5"/>
    <dgm:cxn modelId="{D94E72D1-81B3-4172-B61B-2040554A2D27}" type="presParOf" srcId="{F5535377-72CB-4CEF-B887-46F7287DD16D}" destId="{19103694-6FE0-4B0F-AB01-67AE064AC2C1}" srcOrd="8" destOrd="0" presId="urn:microsoft.com/office/officeart/2005/8/layout/process5"/>
    <dgm:cxn modelId="{4246C19F-E4FD-4804-B304-E04113574D16}" type="presParOf" srcId="{F5535377-72CB-4CEF-B887-46F7287DD16D}" destId="{364C5446-DD04-4A40-B013-F1B0009DAB0D}" srcOrd="9" destOrd="0" presId="urn:microsoft.com/office/officeart/2005/8/layout/process5"/>
    <dgm:cxn modelId="{B12EB929-D63A-4BDB-9BE5-0668A0C3C174}" type="presParOf" srcId="{364C5446-DD04-4A40-B013-F1B0009DAB0D}" destId="{23CBD81E-896D-4CB9-9CE8-8248590C2563}" srcOrd="0" destOrd="0" presId="urn:microsoft.com/office/officeart/2005/8/layout/process5"/>
    <dgm:cxn modelId="{322A9E0D-E2E1-4233-8D7D-A57CCC5381F9}" type="presParOf" srcId="{F5535377-72CB-4CEF-B887-46F7287DD16D}" destId="{16ECA729-EA31-4258-A9BB-BF1F5FB38F56}" srcOrd="10" destOrd="0" presId="urn:microsoft.com/office/officeart/2005/8/layout/process5"/>
    <dgm:cxn modelId="{22DF35BF-077C-418F-8345-4859C3DDCBB3}" type="presParOf" srcId="{F5535377-72CB-4CEF-B887-46F7287DD16D}" destId="{4B2C14D1-CF22-4E49-8AC0-4459F9F51324}" srcOrd="11" destOrd="0" presId="urn:microsoft.com/office/officeart/2005/8/layout/process5"/>
    <dgm:cxn modelId="{0480A9BF-F547-4A1B-981C-02110C8D589E}" type="presParOf" srcId="{4B2C14D1-CF22-4E49-8AC0-4459F9F51324}" destId="{8630869E-F397-49C5-AB56-3D623AAE4DC6}" srcOrd="0" destOrd="0" presId="urn:microsoft.com/office/officeart/2005/8/layout/process5"/>
    <dgm:cxn modelId="{192532BB-231A-4992-9E1C-207EB02582BE}" type="presParOf" srcId="{F5535377-72CB-4CEF-B887-46F7287DD16D}" destId="{4C17A7B3-28C5-4ACB-BBDC-4532FB22EAB6}" srcOrd="12" destOrd="0" presId="urn:microsoft.com/office/officeart/2005/8/layout/process5"/>
    <dgm:cxn modelId="{670E3120-369D-402F-BEAC-18ED9E81567A}" type="presParOf" srcId="{F5535377-72CB-4CEF-B887-46F7287DD16D}" destId="{74C3EE5C-A077-4E61-926C-C9A772F248D4}" srcOrd="13" destOrd="0" presId="urn:microsoft.com/office/officeart/2005/8/layout/process5"/>
    <dgm:cxn modelId="{DF1CC6CD-22A1-42F5-B435-718751FAC45D}" type="presParOf" srcId="{74C3EE5C-A077-4E61-926C-C9A772F248D4}" destId="{5AD10A1C-FE6D-4381-AB0B-6C406885D679}" srcOrd="0" destOrd="0" presId="urn:microsoft.com/office/officeart/2005/8/layout/process5"/>
    <dgm:cxn modelId="{D0E37A0D-75B8-4182-A93B-DC7CF3C3133D}" type="presParOf" srcId="{F5535377-72CB-4CEF-B887-46F7287DD16D}" destId="{1FA96939-BF2D-443D-AA11-6471A46EE20F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687CC-AE6F-40DD-A8FE-5AC8C60C242A}">
      <dsp:nvSpPr>
        <dsp:cNvPr id="0" name=""/>
        <dsp:cNvSpPr/>
      </dsp:nvSpPr>
      <dsp:spPr>
        <a:xfrm>
          <a:off x="866993" y="558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0"/>
                <a:satOff val="0"/>
                <a:lumOff val="0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0"/>
                <a:satOff val="0"/>
                <a:lumOff val="0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0"/>
                <a:satOff val="0"/>
                <a:lumOff val="0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0"/>
                <a:satOff val="0"/>
                <a:lumOff val="0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Select study area</a:t>
          </a:r>
          <a:endParaRPr lang="en-US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897888" y="31453"/>
        <a:ext cx="1696242" cy="993029"/>
      </dsp:txXfrm>
    </dsp:sp>
    <dsp:sp modelId="{045A9685-5884-4843-9132-F280FBB10B18}">
      <dsp:nvSpPr>
        <dsp:cNvPr id="0" name=""/>
        <dsp:cNvSpPr/>
      </dsp:nvSpPr>
      <dsp:spPr>
        <a:xfrm>
          <a:off x="2779732" y="309971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0"/>
                <a:satOff val="0"/>
                <a:lumOff val="0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0"/>
                <a:satOff val="0"/>
                <a:lumOff val="0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0"/>
                <a:satOff val="0"/>
                <a:lumOff val="0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0"/>
                <a:satOff val="0"/>
                <a:lumOff val="0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2779732" y="397169"/>
        <a:ext cx="260891" cy="261595"/>
      </dsp:txXfrm>
    </dsp:sp>
    <dsp:sp modelId="{019DBC93-B4C5-472A-869A-6151DDDA0525}">
      <dsp:nvSpPr>
        <dsp:cNvPr id="0" name=""/>
        <dsp:cNvSpPr/>
      </dsp:nvSpPr>
      <dsp:spPr>
        <a:xfrm>
          <a:off x="3328238" y="558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86136"/>
                <a:satOff val="-5574"/>
                <a:lumOff val="5089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86136"/>
                <a:satOff val="-5574"/>
                <a:lumOff val="5089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86136"/>
                <a:satOff val="-5574"/>
                <a:lumOff val="5089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86136"/>
                <a:satOff val="-5574"/>
                <a:lumOff val="5089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86136"/>
              <a:satOff val="-5574"/>
              <a:lumOff val="5089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Collect data</a:t>
          </a:r>
          <a:endParaRPr lang="ar-SA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3359133" y="31453"/>
        <a:ext cx="1696242" cy="993029"/>
      </dsp:txXfrm>
    </dsp:sp>
    <dsp:sp modelId="{7051203E-02ED-44C0-8455-8847DEA428D5}">
      <dsp:nvSpPr>
        <dsp:cNvPr id="0" name=""/>
        <dsp:cNvSpPr/>
      </dsp:nvSpPr>
      <dsp:spPr>
        <a:xfrm>
          <a:off x="5240977" y="309971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101059"/>
                <a:satOff val="-6503"/>
                <a:lumOff val="5591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101059"/>
                <a:satOff val="-6503"/>
                <a:lumOff val="5591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101059"/>
                <a:satOff val="-6503"/>
                <a:lumOff val="5591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101059"/>
                <a:satOff val="-6503"/>
                <a:lumOff val="5591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101059"/>
              <a:satOff val="-6503"/>
              <a:lumOff val="5591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5240977" y="397169"/>
        <a:ext cx="260891" cy="261595"/>
      </dsp:txXfrm>
    </dsp:sp>
    <dsp:sp modelId="{BF8358D3-CA83-4AA9-B707-5706C065E5FA}">
      <dsp:nvSpPr>
        <dsp:cNvPr id="0" name=""/>
        <dsp:cNvSpPr/>
      </dsp:nvSpPr>
      <dsp:spPr>
        <a:xfrm>
          <a:off x="5789483" y="558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172272"/>
                <a:satOff val="-11147"/>
                <a:lumOff val="10178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172272"/>
                <a:satOff val="-11147"/>
                <a:lumOff val="10178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172272"/>
                <a:satOff val="-11147"/>
                <a:lumOff val="10178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172272"/>
                <a:satOff val="-11147"/>
                <a:lumOff val="10178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172272"/>
              <a:satOff val="-11147"/>
              <a:lumOff val="10178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Start using sewerCAD</a:t>
          </a:r>
          <a:endParaRPr lang="ar-SA" sz="1600" b="1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5820378" y="31453"/>
        <a:ext cx="1696242" cy="993029"/>
      </dsp:txXfrm>
    </dsp:sp>
    <dsp:sp modelId="{4610848D-16C2-467E-9788-7B3186BE9CC7}">
      <dsp:nvSpPr>
        <dsp:cNvPr id="0" name=""/>
        <dsp:cNvSpPr/>
      </dsp:nvSpPr>
      <dsp:spPr>
        <a:xfrm rot="5400000">
          <a:off x="6482148" y="1178439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202118"/>
                <a:satOff val="-13005"/>
                <a:lumOff val="11182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202118"/>
                <a:satOff val="-13005"/>
                <a:lumOff val="11182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202118"/>
                <a:satOff val="-13005"/>
                <a:lumOff val="11182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202118"/>
                <a:satOff val="-13005"/>
                <a:lumOff val="11182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202118"/>
              <a:satOff val="-13005"/>
              <a:lumOff val="11182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 rot="-5400000">
        <a:off x="6537702" y="1210084"/>
        <a:ext cx="261595" cy="260891"/>
      </dsp:txXfrm>
    </dsp:sp>
    <dsp:sp modelId="{F7B33D4B-32E2-431C-8C76-81AC5845BFF8}">
      <dsp:nvSpPr>
        <dsp:cNvPr id="0" name=""/>
        <dsp:cNvSpPr/>
      </dsp:nvSpPr>
      <dsp:spPr>
        <a:xfrm>
          <a:off x="5789483" y="1758590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258408"/>
                <a:satOff val="-16721"/>
                <a:lumOff val="15267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258408"/>
                <a:satOff val="-16721"/>
                <a:lumOff val="15267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258408"/>
                <a:satOff val="-16721"/>
                <a:lumOff val="15267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258408"/>
                <a:satOff val="-16721"/>
                <a:lumOff val="15267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258408"/>
              <a:satOff val="-16721"/>
              <a:lumOff val="15267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Calculate generated wastewater</a:t>
          </a:r>
          <a:endParaRPr lang="ar-SA" sz="14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5820378" y="1789485"/>
        <a:ext cx="1696242" cy="993029"/>
      </dsp:txXfrm>
    </dsp:sp>
    <dsp:sp modelId="{65272B65-0C8D-468E-88BD-8AF09DE892EF}">
      <dsp:nvSpPr>
        <dsp:cNvPr id="0" name=""/>
        <dsp:cNvSpPr/>
      </dsp:nvSpPr>
      <dsp:spPr>
        <a:xfrm rot="10800000">
          <a:off x="5262074" y="2068004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303177"/>
                <a:satOff val="-19508"/>
                <a:lumOff val="16773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303177"/>
                <a:satOff val="-19508"/>
                <a:lumOff val="16773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303177"/>
                <a:satOff val="-19508"/>
                <a:lumOff val="16773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303177"/>
                <a:satOff val="-19508"/>
                <a:lumOff val="16773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303177"/>
              <a:satOff val="-19508"/>
              <a:lumOff val="16773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 rot="10800000">
        <a:off x="5373885" y="2155202"/>
        <a:ext cx="260891" cy="261595"/>
      </dsp:txXfrm>
    </dsp:sp>
    <dsp:sp modelId="{19103694-6FE0-4B0F-AB01-67AE064AC2C1}">
      <dsp:nvSpPr>
        <dsp:cNvPr id="0" name=""/>
        <dsp:cNvSpPr/>
      </dsp:nvSpPr>
      <dsp:spPr>
        <a:xfrm>
          <a:off x="3328238" y="1758590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344544"/>
                <a:satOff val="-22295"/>
                <a:lumOff val="20355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344544"/>
                <a:satOff val="-22295"/>
                <a:lumOff val="20355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344544"/>
                <a:satOff val="-22295"/>
                <a:lumOff val="20355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344544"/>
                <a:satOff val="-22295"/>
                <a:lumOff val="20355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344544"/>
              <a:satOff val="-22295"/>
              <a:lumOff val="20355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Distribute manholes </a:t>
          </a:r>
          <a:endParaRPr lang="ar-SA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3359133" y="1789485"/>
        <a:ext cx="1696242" cy="993029"/>
      </dsp:txXfrm>
    </dsp:sp>
    <dsp:sp modelId="{364C5446-DD04-4A40-B013-F1B0009DAB0D}">
      <dsp:nvSpPr>
        <dsp:cNvPr id="0" name=""/>
        <dsp:cNvSpPr/>
      </dsp:nvSpPr>
      <dsp:spPr>
        <a:xfrm rot="10800000">
          <a:off x="2800829" y="2068004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404236"/>
                <a:satOff val="-26011"/>
                <a:lumOff val="22364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404236"/>
                <a:satOff val="-26011"/>
                <a:lumOff val="22364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404236"/>
                <a:satOff val="-26011"/>
                <a:lumOff val="22364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404236"/>
                <a:satOff val="-26011"/>
                <a:lumOff val="22364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404236"/>
              <a:satOff val="-26011"/>
              <a:lumOff val="22364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 rot="10800000">
        <a:off x="2912640" y="2155202"/>
        <a:ext cx="260891" cy="261595"/>
      </dsp:txXfrm>
    </dsp:sp>
    <dsp:sp modelId="{16ECA729-EA31-4258-A9BB-BF1F5FB38F56}">
      <dsp:nvSpPr>
        <dsp:cNvPr id="0" name=""/>
        <dsp:cNvSpPr/>
      </dsp:nvSpPr>
      <dsp:spPr>
        <a:xfrm>
          <a:off x="682083" y="1758590"/>
          <a:ext cx="194294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430680"/>
                <a:satOff val="-27869"/>
                <a:lumOff val="25444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430680"/>
                <a:satOff val="-27869"/>
                <a:lumOff val="25444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430680"/>
                <a:satOff val="-27869"/>
                <a:lumOff val="25444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430680"/>
                <a:satOff val="-27869"/>
                <a:lumOff val="25444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430680"/>
              <a:satOff val="-27869"/>
              <a:lumOff val="25444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Design </a:t>
          </a:r>
          <a:r>
            <a:rPr lang="en-US" sz="1400" b="1" kern="1200" dirty="0" smtClean="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sewage </a:t>
          </a:r>
          <a:r>
            <a:rPr lang="en-US" sz="1400" b="1" kern="1200" dirty="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network</a:t>
          </a:r>
          <a:endParaRPr lang="ar-SA" sz="1400" kern="1200" dirty="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712978" y="1789485"/>
        <a:ext cx="1881152" cy="993029"/>
      </dsp:txXfrm>
    </dsp:sp>
    <dsp:sp modelId="{4B2C14D1-CF22-4E49-8AC0-4459F9F51324}">
      <dsp:nvSpPr>
        <dsp:cNvPr id="0" name=""/>
        <dsp:cNvSpPr/>
      </dsp:nvSpPr>
      <dsp:spPr>
        <a:xfrm rot="5580625">
          <a:off x="1421273" y="2936471"/>
          <a:ext cx="373217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505296"/>
                <a:satOff val="-32513"/>
                <a:lumOff val="27955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505296"/>
                <a:satOff val="-32513"/>
                <a:lumOff val="27955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505296"/>
                <a:satOff val="-32513"/>
                <a:lumOff val="27955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505296"/>
                <a:satOff val="-32513"/>
                <a:lumOff val="27955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505296"/>
              <a:satOff val="-32513"/>
              <a:lumOff val="27955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 rot="-5400000">
        <a:off x="1480025" y="2967935"/>
        <a:ext cx="261595" cy="261252"/>
      </dsp:txXfrm>
    </dsp:sp>
    <dsp:sp modelId="{4C17A7B3-28C5-4ACB-BBDC-4532FB22EAB6}">
      <dsp:nvSpPr>
        <dsp:cNvPr id="0" name=""/>
        <dsp:cNvSpPr/>
      </dsp:nvSpPr>
      <dsp:spPr>
        <a:xfrm>
          <a:off x="682083" y="3516622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516816"/>
                <a:satOff val="-33442"/>
                <a:lumOff val="30533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516816"/>
                <a:satOff val="-33442"/>
                <a:lumOff val="30533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516816"/>
                <a:satOff val="-33442"/>
                <a:lumOff val="30533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516816"/>
                <a:satOff val="-33442"/>
                <a:lumOff val="30533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516816"/>
              <a:satOff val="-33442"/>
              <a:lumOff val="30533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Make preliminary run</a:t>
          </a:r>
          <a:endParaRPr lang="en-US" sz="20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712978" y="3547517"/>
        <a:ext cx="1696242" cy="993029"/>
      </dsp:txXfrm>
    </dsp:sp>
    <dsp:sp modelId="{74C3EE5C-A077-4E61-926C-C9A772F248D4}">
      <dsp:nvSpPr>
        <dsp:cNvPr id="0" name=""/>
        <dsp:cNvSpPr/>
      </dsp:nvSpPr>
      <dsp:spPr>
        <a:xfrm>
          <a:off x="2594822" y="3826036"/>
          <a:ext cx="372702" cy="43599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9DD9">
                <a:shade val="90000"/>
                <a:hueOff val="606355"/>
                <a:satOff val="-39016"/>
                <a:lumOff val="33546"/>
                <a:alphaOff val="0"/>
                <a:tint val="70000"/>
                <a:satMod val="130000"/>
              </a:srgbClr>
            </a:gs>
            <a:gs pos="43000">
              <a:srgbClr val="009DD9">
                <a:shade val="90000"/>
                <a:hueOff val="606355"/>
                <a:satOff val="-39016"/>
                <a:lumOff val="33546"/>
                <a:alphaOff val="0"/>
                <a:tint val="44000"/>
                <a:satMod val="165000"/>
              </a:srgbClr>
            </a:gs>
            <a:gs pos="93000">
              <a:srgbClr val="009DD9">
                <a:shade val="90000"/>
                <a:hueOff val="606355"/>
                <a:satOff val="-39016"/>
                <a:lumOff val="33546"/>
                <a:alphaOff val="0"/>
                <a:tint val="15000"/>
                <a:satMod val="165000"/>
              </a:srgbClr>
            </a:gs>
            <a:gs pos="100000">
              <a:srgbClr val="009DD9">
                <a:shade val="90000"/>
                <a:hueOff val="606355"/>
                <a:satOff val="-39016"/>
                <a:lumOff val="33546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90000"/>
              <a:hueOff val="606355"/>
              <a:satOff val="-39016"/>
              <a:lumOff val="33546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2594822" y="3913234"/>
        <a:ext cx="260891" cy="261595"/>
      </dsp:txXfrm>
    </dsp:sp>
    <dsp:sp modelId="{1FA96939-BF2D-443D-AA11-6471A46EE20F}">
      <dsp:nvSpPr>
        <dsp:cNvPr id="0" name=""/>
        <dsp:cNvSpPr/>
      </dsp:nvSpPr>
      <dsp:spPr>
        <a:xfrm>
          <a:off x="3143328" y="3516622"/>
          <a:ext cx="1758032" cy="105481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9DD9">
                <a:shade val="80000"/>
                <a:hueOff val="602952"/>
                <a:satOff val="-39016"/>
                <a:lumOff val="35622"/>
                <a:alphaOff val="0"/>
                <a:tint val="70000"/>
                <a:satMod val="130000"/>
              </a:srgbClr>
            </a:gs>
            <a:gs pos="43000">
              <a:srgbClr val="009DD9">
                <a:shade val="80000"/>
                <a:hueOff val="602952"/>
                <a:satOff val="-39016"/>
                <a:lumOff val="35622"/>
                <a:alphaOff val="0"/>
                <a:tint val="44000"/>
                <a:satMod val="165000"/>
              </a:srgbClr>
            </a:gs>
            <a:gs pos="93000">
              <a:srgbClr val="009DD9">
                <a:shade val="80000"/>
                <a:hueOff val="602952"/>
                <a:satOff val="-39016"/>
                <a:lumOff val="35622"/>
                <a:alphaOff val="0"/>
                <a:tint val="15000"/>
                <a:satMod val="165000"/>
              </a:srgbClr>
            </a:gs>
            <a:gs pos="100000">
              <a:srgbClr val="009DD9">
                <a:shade val="80000"/>
                <a:hueOff val="602952"/>
                <a:satOff val="-39016"/>
                <a:lumOff val="35622"/>
                <a:alphaOff val="0"/>
                <a:tint val="5000"/>
                <a:satMod val="2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09DD9">
              <a:shade val="80000"/>
              <a:hueOff val="602952"/>
              <a:satOff val="-39016"/>
              <a:lumOff val="35622"/>
              <a:alphaOff val="0"/>
              <a:shade val="9000"/>
              <a:satMod val="105000"/>
              <a:alpha val="4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>
              <a:solidFill>
                <a:sysClr val="windowText" lastClr="000000"/>
              </a:solidFill>
              <a:latin typeface="Constantia"/>
              <a:ea typeface="+mn-ea"/>
              <a:cs typeface="+mn-cs"/>
            </a:rPr>
            <a:t>Get the result</a:t>
          </a:r>
          <a:endParaRPr lang="en-US" sz="1600" kern="1200">
            <a:solidFill>
              <a:sysClr val="windowText" lastClr="000000"/>
            </a:solidFill>
            <a:latin typeface="Constantia"/>
            <a:ea typeface="+mn-ea"/>
            <a:cs typeface="+mn-cs"/>
          </a:endParaRPr>
        </a:p>
      </dsp:txBody>
      <dsp:txXfrm>
        <a:off x="3174223" y="3547517"/>
        <a:ext cx="1696242" cy="993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79B0C5-8020-4ABC-B6A3-F5D1EB5B6EFD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32D5EC5-720B-46A2-B931-BFC8FF06FF0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6780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D5EC5-720B-46A2-B931-BFC8FF06FF0C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0535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4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3157C9-3224-4E93-B410-5C5F7105A076}" type="datetimeFigureOut">
              <a:rPr lang="ar-SA" smtClean="0"/>
              <a:pPr/>
              <a:t>28/08/1438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1CC843F-C1B2-4F9A-AD6B-13BF9BAE21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ar.wikipedia.org/wiki/1997" TargetMode="External"/><Relationship Id="rId3" Type="http://schemas.openxmlformats.org/officeDocument/2006/relationships/hyperlink" Target="https://ar.wikipedia.org/wiki/1931" TargetMode="External"/><Relationship Id="rId7" Type="http://schemas.openxmlformats.org/officeDocument/2006/relationships/hyperlink" Target="https://ar.wikipedia.org/wiki/1987" TargetMode="External"/><Relationship Id="rId2" Type="http://schemas.openxmlformats.org/officeDocument/2006/relationships/hyperlink" Target="https://ar.wikipedia.org/wiki/192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.wikipedia.org/wiki/1982" TargetMode="External"/><Relationship Id="rId5" Type="http://schemas.openxmlformats.org/officeDocument/2006/relationships/hyperlink" Target="https://ar.wikipedia.org/wiki/1961" TargetMode="External"/><Relationship Id="rId10" Type="http://schemas.openxmlformats.org/officeDocument/2006/relationships/hyperlink" Target="https://ar.wikipedia.org/wiki/2007" TargetMode="External"/><Relationship Id="rId4" Type="http://schemas.openxmlformats.org/officeDocument/2006/relationships/hyperlink" Target="https://ar.wikipedia.org/wiki/1945" TargetMode="External"/><Relationship Id="rId9" Type="http://schemas.openxmlformats.org/officeDocument/2006/relationships/hyperlink" Target="https://ar.wikipedia.org/wiki/2005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goo.gl/L9jrGw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" y="3071810"/>
            <a:ext cx="8305800" cy="1785950"/>
          </a:xfrm>
        </p:spPr>
        <p:txBody>
          <a:bodyPr/>
          <a:lstStyle/>
          <a:p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Prepared by :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Yazan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omari</a:t>
            </a:r>
            <a:r>
              <a:rPr lang="ar-S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Khalil </a:t>
            </a: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khamaisah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Ibraheem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Saeed </a:t>
            </a:r>
            <a:r>
              <a:rPr lang="ar-S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Nimer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Nofal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Mazen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Thaher</a:t>
            </a:r>
            <a:r>
              <a:rPr lang="ar-S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0"/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endParaRPr lang="ar-S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70655" y="1542927"/>
            <a:ext cx="8305800" cy="914626"/>
          </a:xfrm>
        </p:spPr>
        <p:txBody>
          <a:bodyPr/>
          <a:lstStyle/>
          <a:p>
            <a:pPr rtl="0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Wastewater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collection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 &amp;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plant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Burqeen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village </a:t>
            </a:r>
            <a:endParaRPr lang="ar-SA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27584" y="6086274"/>
            <a:ext cx="784887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>
                <a:solidFill>
                  <a:srgbClr val="000000"/>
                </a:solidFill>
                <a:latin typeface="Times New Roman"/>
                <a:ea typeface="Calibri"/>
              </a:rPr>
              <a:t>Under supervision of:  Dr. </a:t>
            </a:r>
            <a:r>
              <a:rPr lang="en-US" sz="2800" b="1" dirty="0" err="1">
                <a:solidFill>
                  <a:srgbClr val="000000"/>
                </a:solidFill>
                <a:latin typeface="Times New Roman"/>
                <a:ea typeface="Calibri"/>
              </a:rPr>
              <a:t>Abdelhaleem</a:t>
            </a:r>
            <a:r>
              <a:rPr lang="en-US" sz="2800" b="1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Times New Roman"/>
                <a:ea typeface="Calibri"/>
              </a:rPr>
              <a:t>Khader</a:t>
            </a:r>
            <a:endParaRPr lang="ar-S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45679" y="450969"/>
            <a:ext cx="37288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  <a:tabLst>
                <a:tab pos="3333115" algn="r"/>
              </a:tabLst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Graduation Project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II </a:t>
            </a:r>
            <a:endParaRPr lang="en-US" sz="28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/>
    </mc:Choice>
    <mc:Fallback xmlns:n="http://schemas.microsoft.com/office/powerpoint/2012/main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elevation = 343 m above MSL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 elevation = 210 m above MSL</a:t>
            </a:r>
          </a:p>
          <a:p>
            <a:pPr algn="l" rtl="0">
              <a:buNone/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 elevation = 3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m above MSL </a:t>
            </a: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TOPOGRAPHY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Total Area =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dobe Gothic Std B" pitchFamily="34" charset="-128"/>
                <a:cs typeface="+mj-cs"/>
              </a:rPr>
              <a:t>19447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donums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l" rtl="0"/>
            <a:endParaRPr lang="en-US" dirty="0" smtClean="0">
              <a:solidFill>
                <a:schemeClr val="bg1"/>
              </a:solidFill>
              <a:cs typeface="+mj-cs"/>
            </a:endParaRPr>
          </a:p>
          <a:p>
            <a:pPr algn="l" rtl="0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</a:rPr>
              <a:t>Built up Area = </a:t>
            </a:r>
            <a:r>
              <a:rPr lang="en-US" sz="2400" dirty="0">
                <a:solidFill>
                  <a:schemeClr val="bg1"/>
                </a:solidFill>
                <a:ea typeface="Adobe Gothic Std B" pitchFamily="34" charset="-128"/>
              </a:rPr>
              <a:t>861 </a:t>
            </a:r>
            <a:r>
              <a:rPr lang="en-US" sz="2400" dirty="0" err="1">
                <a:solidFill>
                  <a:schemeClr val="bg1"/>
                </a:solidFill>
              </a:rPr>
              <a:t>donums</a:t>
            </a:r>
            <a:endParaRPr lang="en-US" sz="2400" dirty="0">
              <a:solidFill>
                <a:schemeClr val="bg1"/>
              </a:solidFill>
            </a:endParaRPr>
          </a:p>
          <a:p>
            <a:pPr algn="l" rtl="0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</a:rPr>
              <a:t>Agricultural land = </a:t>
            </a:r>
            <a:r>
              <a:rPr lang="en-US" sz="2400" dirty="0" smtClean="0">
                <a:solidFill>
                  <a:schemeClr val="bg1"/>
                </a:solidFill>
              </a:rPr>
              <a:t>18,000 </a:t>
            </a:r>
            <a:r>
              <a:rPr lang="en-US" sz="2400" dirty="0" err="1" smtClean="0">
                <a:solidFill>
                  <a:schemeClr val="bg1"/>
                </a:solidFill>
              </a:rPr>
              <a:t>donums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US" sz="2400" dirty="0">
              <a:solidFill>
                <a:schemeClr val="bg1"/>
              </a:solidFill>
            </a:endParaRPr>
          </a:p>
          <a:p>
            <a:pPr algn="l" rtl="0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</a:rPr>
              <a:t>Forests and open areas = </a:t>
            </a:r>
            <a:r>
              <a:rPr lang="en-US" sz="2400" dirty="0" smtClean="0">
                <a:solidFill>
                  <a:schemeClr val="bg1"/>
                </a:solidFill>
                <a:ea typeface="Adobe Gothic Std B" pitchFamily="34" charset="-128"/>
                <a:cs typeface="+mj-cs"/>
              </a:rPr>
              <a:t>586</a:t>
            </a:r>
            <a:r>
              <a:rPr lang="en-US" sz="24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donums </a:t>
            </a:r>
          </a:p>
          <a:p>
            <a:pPr algn="l" rtl="0">
              <a:lnSpc>
                <a:spcPct val="110000"/>
              </a:lnSpc>
              <a:buNone/>
            </a:pPr>
            <a:r>
              <a:rPr lang="en-US" sz="2400" dirty="0">
                <a:solidFill>
                  <a:schemeClr val="bg1"/>
                </a:solidFill>
              </a:rPr>
              <a:t> 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</a:t>
            </a: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 AND LAND USE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"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Road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network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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Contour map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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Boundary of study area 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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Population number and population growth rate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House distribution </a:t>
            </a:r>
            <a:endParaRPr lang="en-US" sz="2800" dirty="0"/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COLLECTION</a:t>
            </a:r>
            <a:r>
              <a:rPr sz="4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the Palestinian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 Bureau of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Statistics we have: </a:t>
            </a:r>
          </a:p>
          <a:p>
            <a:pPr algn="l" rtl="0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P1997 =4394</a:t>
            </a:r>
          </a:p>
          <a:p>
            <a:pPr algn="l" rtl="0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P2007=6062</a:t>
            </a:r>
          </a:p>
          <a:p>
            <a:pPr algn="l" rtl="0"/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=P (1+i) ^n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P2036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=15412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population prediction</a:t>
            </a:r>
            <a:endParaRPr lang="ar-SA" sz="44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278234"/>
              </p:ext>
            </p:extLst>
          </p:nvPr>
        </p:nvGraphicFramePr>
        <p:xfrm>
          <a:off x="1259632" y="4365104"/>
          <a:ext cx="6635079" cy="2232248"/>
        </p:xfrm>
        <a:graphic>
          <a:graphicData uri="http://schemas.openxmlformats.org/drawingml/2006/table">
            <a:tbl>
              <a:tblPr firstRow="1" firstCol="1" bandRow="1"/>
              <a:tblGrid>
                <a:gridCol w="737231"/>
                <a:gridCol w="737231"/>
                <a:gridCol w="737231"/>
                <a:gridCol w="737231"/>
                <a:gridCol w="737231"/>
                <a:gridCol w="737231"/>
                <a:gridCol w="737231"/>
                <a:gridCol w="737231"/>
                <a:gridCol w="737231"/>
              </a:tblGrid>
              <a:tr h="575672">
                <a:tc gridSpan="9"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400" u="none" strike="noStrike" baseline="0" dirty="0" err="1" smtClean="0">
                          <a:solidFill>
                            <a:srgbClr val="0B0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Burqeen</a:t>
                      </a:r>
                      <a:r>
                        <a:rPr lang="en-GB" sz="1400" u="none" strike="noStrike" baseline="0" dirty="0" smtClean="0">
                          <a:solidFill>
                            <a:srgbClr val="0B0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population between(1922-2007)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5672">
                <a:tc gridSpan="9"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ar-SA" sz="1250" b="1" dirty="0">
                          <a:solidFill>
                            <a:srgbClr val="252525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45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B008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2" tooltip="1922"/>
                        </a:rPr>
                        <a:t>1922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B008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3" tooltip="1931"/>
                        </a:rPr>
                        <a:t>1931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B008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4" tooltip="1945"/>
                        </a:rPr>
                        <a:t>1945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B008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5" tooltip="1961"/>
                        </a:rPr>
                        <a:t>1961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B008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6" tooltip="1982"/>
                        </a:rPr>
                        <a:t>1982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B008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7" tooltip="1987"/>
                        </a:rPr>
                        <a:t>1987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B008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8" tooltip="1997"/>
                        </a:rPr>
                        <a:t>1997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B008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9" tooltip="2005"/>
                        </a:rPr>
                        <a:t>2005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strike="noStrike" dirty="0">
                          <a:solidFill>
                            <a:srgbClr val="0B008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10" tooltip="2007"/>
                        </a:rPr>
                        <a:t>2007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5F5"/>
                    </a:solidFill>
                  </a:tcPr>
                </a:tc>
              </a:tr>
              <a:tr h="54045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25252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833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25252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1,086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25252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1,540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25252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2,055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25252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2,100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25252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2,900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25252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4,394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25252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5,730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252525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6,062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>
                <a:solidFill>
                  <a:srgbClr val="000000"/>
                </a:solidFill>
                <a:latin typeface="Times New Roman"/>
                <a:ea typeface="Calibri"/>
              </a:rPr>
              <a:t> Water 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demand per Capita in L/Day = 120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Infiltration rate = 30% 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WW/W = 90%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Design period = 20 years 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Total P2046 = 15412 person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Peak hourly factor = 2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Peak daily factor = 1.5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Waste Water peak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Calibri"/>
              </a:rPr>
              <a:t>load 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</a:rPr>
              <a:t>=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Calibri"/>
              </a:rPr>
              <a:t>=5548.32 m³/Day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55776" y="409350"/>
            <a:ext cx="6995120" cy="12192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4400" dirty="0">
                <a:solidFill>
                  <a:srgbClr val="000000"/>
                </a:solidFill>
                <a:latin typeface="Times New Roman"/>
                <a:ea typeface="Calibri"/>
              </a:rPr>
              <a:t>Load Calculation</a:t>
            </a:r>
            <a:br>
              <a:rPr lang="en-US" sz="4400" dirty="0">
                <a:solidFill>
                  <a:srgbClr val="000000"/>
                </a:solidFill>
                <a:latin typeface="Times New Roman"/>
                <a:ea typeface="Calibri"/>
              </a:rPr>
            </a:br>
            <a:endParaRPr lang="en-US" sz="4400" u="sng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0987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001344"/>
          </a:xfrm>
        </p:spPr>
        <p:txBody>
          <a:bodyPr/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F3A447"/>
              </a:buClr>
              <a:buNone/>
            </a:pP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endParaRPr lang="en-US" sz="2000" dirty="0" smtClean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F3A447"/>
              </a:buClr>
              <a:buNone/>
            </a:pPr>
            <a:endParaRPr lang="en-US" sz="2400" dirty="0" smtClean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F3A447"/>
              </a:buClr>
              <a:buNone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246301" y="404664"/>
            <a:ext cx="6672086" cy="3036168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sz="4400" u="sng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I</a:t>
            </a:r>
            <a:br>
              <a:rPr lang="en-US" sz="4400" u="sng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u="sng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the wastewater network:</a:t>
            </a:r>
            <a:r>
              <a:rPr lang="en-US" sz="4400" dirty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en-US" sz="4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en-US" sz="4400" u="sng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u="sng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2395932"/>
            <a:ext cx="4464496" cy="43430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99727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Design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Equation</a:t>
            </a:r>
          </a:p>
          <a:p>
            <a:pPr algn="l" rtl="0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Manning equation is the most commonly used to analyze open channel flow</a:t>
            </a:r>
            <a:endParaRPr lang="ar-S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Times New Roman"/>
                <a:ea typeface="Calibri"/>
              </a:rPr>
              <a:t>Standards </a:t>
            </a:r>
            <a:r>
              <a:rPr lang="en-US" sz="40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Times New Roman"/>
                <a:ea typeface="Calibri"/>
              </a:rPr>
              <a:t>and specifications. 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852936"/>
            <a:ext cx="3888432" cy="37090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92080" y="3511499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V: velocity m\sec </a:t>
            </a:r>
          </a:p>
          <a:p>
            <a:pPr algn="l" rtl="0"/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: manning coefficient (.013-.015) </a:t>
            </a:r>
          </a:p>
          <a:p>
            <a:pPr algn="l" rtl="0"/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: hydraulic radius (m) </a:t>
            </a:r>
          </a:p>
          <a:p>
            <a:pPr algn="l" rtl="0"/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: slope of energy line(m\m)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5194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  <a:spcAft>
                <a:spcPts val="60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Design Constrains</a:t>
            </a:r>
          </a:p>
          <a:p>
            <a:pPr algn="l" rtl="0"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Velocity : The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range was used is between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(0.3-4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m\sec  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rtl="0">
              <a:spcAft>
                <a:spcPts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Slope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slope range (0.01-0.15) 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rtl="0">
              <a:spcAft>
                <a:spcPts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Cover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range was used is between 1-5 m 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rtl="0">
              <a:lnSpc>
                <a:spcPct val="150000"/>
              </a:lnSpc>
              <a:spcAft>
                <a:spcPts val="600"/>
              </a:spcAft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79512" y="152400"/>
            <a:ext cx="8856984" cy="1219200"/>
          </a:xfrm>
        </p:spPr>
        <p:txBody>
          <a:bodyPr>
            <a:normAutofit fontScale="90000"/>
          </a:bodyPr>
          <a:lstStyle/>
          <a:p>
            <a:r>
              <a:rPr lang="en-US" sz="4400" u="sng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Criteria’s that we considered in the project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7333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u="sng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MODLEING, ANALYSIS AND DESIGN</a:t>
            </a:r>
            <a:endParaRPr lang="ar-SA" dirty="0"/>
          </a:p>
        </p:txBody>
      </p:sp>
      <p:graphicFrame>
        <p:nvGraphicFramePr>
          <p:cNvPr id="5" name="رسم تخطيطي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99892"/>
              </p:ext>
            </p:extLst>
          </p:nvPr>
        </p:nvGraphicFramePr>
        <p:xfrm>
          <a:off x="457200" y="1844824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0551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 of data 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Loud 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forecasting. 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base calculation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</a:t>
            </a:r>
          </a:p>
          <a:p>
            <a:pPr algn="l" rtl="0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network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 rtl="0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Input information to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SewerCAD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 the results.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93576"/>
            <a:ext cx="8229600" cy="1219200"/>
          </a:xfrm>
        </p:spPr>
        <p:txBody>
          <a:bodyPr>
            <a:normAutofit/>
          </a:bodyPr>
          <a:lstStyle/>
          <a:p>
            <a:pPr algn="ctr" rtl="0"/>
            <a:r>
              <a:rPr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</a:t>
            </a:r>
            <a:endParaRPr lang="ar-SA" sz="44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chemeClr val="bg1"/>
                </a:solidFill>
              </a:rPr>
              <a:t>Introduction 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</a:rPr>
              <a:t>Objectives and significance of the work </a:t>
            </a:r>
          </a:p>
          <a:p>
            <a:pPr algn="l" rtl="0"/>
            <a:r>
              <a:rPr lang="en-US" sz="2800" dirty="0" smtClean="0">
                <a:solidFill>
                  <a:schemeClr val="bg1"/>
                </a:solidFill>
              </a:rPr>
              <a:t>Study </a:t>
            </a:r>
            <a:r>
              <a:rPr lang="en-US" sz="2800" dirty="0">
                <a:solidFill>
                  <a:schemeClr val="bg1"/>
                </a:solidFill>
              </a:rPr>
              <a:t>area 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</a:rPr>
              <a:t>Methodology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</a:rPr>
              <a:t>Modeling, Analysis and Design its results 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</a:rPr>
              <a:t>Conclusion and recommendation   </a:t>
            </a:r>
            <a:endParaRPr lang="ar-SA" sz="2800" dirty="0">
              <a:solidFill>
                <a:schemeClr val="bg1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000" b="1" u="sng" spc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sz="4000" b="1" u="sng" spc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UTLINE </a:t>
            </a:r>
            <a:endParaRPr lang="ar-SA" sz="4000" b="1" u="sng" spc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</a:t>
            </a:r>
            <a:r>
              <a:rPr 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DISCUSSION</a:t>
            </a:r>
            <a:endParaRPr lang="ar-SA" sz="44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42910" y="3786190"/>
            <a:ext cx="79296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146050" algn="l" rtl="0">
              <a:lnSpc>
                <a:spcPct val="150000"/>
              </a:lnSpc>
              <a:spcBef>
                <a:spcPts val="660"/>
              </a:spcBef>
              <a:spcAft>
                <a:spcPts val="600"/>
              </a:spcAft>
              <a:tabLst>
                <a:tab pos="779780" algn="l"/>
                <a:tab pos="78041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After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adjusted the network in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SewerCAD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informed that the calculations were successful. That means that the design of the network was</a:t>
            </a:r>
            <a:r>
              <a:rPr lang="en-US" sz="2000" spc="-9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logical.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352784"/>
              </p:ext>
            </p:extLst>
          </p:nvPr>
        </p:nvGraphicFramePr>
        <p:xfrm>
          <a:off x="2707806" y="2636912"/>
          <a:ext cx="4968552" cy="2117794"/>
        </p:xfrm>
        <a:graphic>
          <a:graphicData uri="http://schemas.openxmlformats.org/drawingml/2006/table">
            <a:tbl>
              <a:tblPr/>
              <a:tblGrid>
                <a:gridCol w="2808312"/>
                <a:gridCol w="2160240"/>
              </a:tblGrid>
              <a:tr h="302876">
                <a:tc>
                  <a:txBody>
                    <a:bodyPr/>
                    <a:lstStyle/>
                    <a:p>
                      <a:pPr marL="601345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spc="-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US" sz="1600" spc="-2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ber of</a:t>
                      </a:r>
                      <a:r>
                        <a:rPr lang="en-US" sz="1600" spc="1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spc="-2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anho</a:t>
                      </a:r>
                      <a:r>
                        <a:rPr lang="en-US" sz="1600" spc="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600" spc="-1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19200" algn="l" rtl="0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334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07">
                <a:tc>
                  <a:txBody>
                    <a:bodyPr/>
                    <a:lstStyle/>
                    <a:p>
                      <a:pPr marL="484505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</a:t>
                      </a:r>
                      <a:r>
                        <a:rPr lang="en-US" sz="1600" spc="-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600" spc="-2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1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-2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</a:t>
                      </a:r>
                      <a:r>
                        <a:rPr lang="en-US" sz="1600" spc="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</a:t>
                      </a:r>
                      <a:r>
                        <a:rPr lang="en-US" sz="1600" spc="-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</a:t>
                      </a:r>
                      <a:r>
                        <a:rPr lang="en-US" sz="1600" spc="-1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US" sz="1600" spc="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spc="-1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spc="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6340" algn="l" rtl="0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3.33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76">
                <a:tc>
                  <a:txBody>
                    <a:bodyPr/>
                    <a:lstStyle/>
                    <a:p>
                      <a:pPr marL="478155">
                        <a:lnSpc>
                          <a:spcPct val="107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-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600" spc="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600" spc="-2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1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-1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vel</a:t>
                      </a:r>
                      <a:r>
                        <a:rPr lang="en-US" sz="1600" spc="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1600" spc="-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ci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ty</a:t>
                      </a:r>
                      <a:r>
                        <a:rPr lang="en-US" sz="1600" spc="-1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spc="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spc="-2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spc="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40790" algn="l" rtl="0">
                        <a:lnSpc>
                          <a:spcPct val="107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76">
                <a:tc>
                  <a:txBody>
                    <a:bodyPr/>
                    <a:lstStyle/>
                    <a:p>
                      <a:pPr marL="610870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</a:t>
                      </a:r>
                      <a:r>
                        <a:rPr lang="en-US" sz="1600" spc="-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600" spc="-2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1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-2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</a:t>
                      </a:r>
                      <a:r>
                        <a:rPr lang="en-US" sz="1600" spc="5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er (</a:t>
                      </a:r>
                      <a:r>
                        <a:rPr lang="en-US" sz="1600" spc="-2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40790" algn="l" rtl="0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5.26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07">
                <a:tc>
                  <a:txBody>
                    <a:bodyPr/>
                    <a:lstStyle/>
                    <a:p>
                      <a:pPr marL="626110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-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600" spc="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600" spc="-2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1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-1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cover</a:t>
                      </a:r>
                      <a:r>
                        <a:rPr lang="en-US" sz="1600" spc="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spc="-2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07465" algn="l" rtl="0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0.8  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76">
                <a:tc>
                  <a:txBody>
                    <a:bodyPr/>
                    <a:lstStyle/>
                    <a:p>
                      <a:pPr marL="638175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</a:t>
                      </a:r>
                      <a:r>
                        <a:rPr lang="en-US" sz="1600" spc="-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600" spc="-2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1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-2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600" spc="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1600" spc="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en-US" sz="1600" spc="-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spc="-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07465" algn="l" rtl="0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76">
                <a:tc>
                  <a:txBody>
                    <a:bodyPr/>
                    <a:lstStyle/>
                    <a:p>
                      <a:pPr marL="653415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-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600" spc="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600" spc="-2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1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spc="-15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slope(%)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63650" algn="l" rtl="0">
                        <a:lnSpc>
                          <a:spcPct val="107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0.5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5013176"/>
            <a:ext cx="5848676" cy="178911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II</a:t>
            </a:r>
            <a:br>
              <a:rPr 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the wastewater </a:t>
            </a:r>
            <a:r>
              <a:rPr lang="en-US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plant</a:t>
            </a:r>
            <a:endParaRPr lang="en-US" sz="44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48880"/>
            <a:ext cx="8229600" cy="40395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2988165"/>
              </p:ext>
            </p:extLst>
          </p:nvPr>
        </p:nvGraphicFramePr>
        <p:xfrm>
          <a:off x="755576" y="1916832"/>
          <a:ext cx="7427168" cy="3816422"/>
        </p:xfrm>
        <a:graphic>
          <a:graphicData uri="http://schemas.openxmlformats.org/drawingml/2006/table">
            <a:tbl>
              <a:tblPr firstRow="1" firstCol="1" bandRow="1"/>
              <a:tblGrid>
                <a:gridCol w="2653053"/>
                <a:gridCol w="2473678"/>
                <a:gridCol w="2300437"/>
              </a:tblGrid>
              <a:tr h="5135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Data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Value in (g/liter)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</a:tr>
              <a:tr h="4707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BOD</a:t>
                      </a:r>
                      <a:r>
                        <a:rPr lang="en-US" sz="16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(g/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c.d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648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7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en-US" sz="16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BOD 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 20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 ( per day 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0.318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7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COD/BOD</a:t>
                      </a:r>
                      <a:r>
                        <a:rPr lang="en-US" sz="16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TSS (g/c.d)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7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TSS/VSS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7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TKN (g/c.d)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7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</a:t>
                      </a:r>
                      <a:r>
                        <a:rPr lang="en-US" sz="16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(g/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c.d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 of the plant’s influent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790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solidFill>
                  <a:schemeClr val="bg1"/>
                </a:solidFill>
              </a:rPr>
              <a:t>Preliminary Treatment:</a:t>
            </a:r>
          </a:p>
          <a:p>
            <a:pPr algn="l" rtl="0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Bar Screens</a:t>
            </a:r>
          </a:p>
          <a:p>
            <a:pPr algn="l" rtl="0"/>
            <a:r>
              <a:rPr lang="en-US" dirty="0">
                <a:solidFill>
                  <a:schemeClr val="bg1"/>
                </a:solidFill>
              </a:rPr>
              <a:t>Grit chambers </a:t>
            </a:r>
            <a:endParaRPr lang="en-US" dirty="0" smtClean="0">
              <a:solidFill>
                <a:schemeClr val="bg1"/>
              </a:solidFill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primary </a:t>
            </a:r>
            <a:r>
              <a:rPr lang="en-US" dirty="0">
                <a:solidFill>
                  <a:schemeClr val="bg1"/>
                </a:solidFill>
              </a:rPr>
              <a:t>Sedimentation </a:t>
            </a:r>
            <a:r>
              <a:rPr lang="en-US" dirty="0" smtClean="0">
                <a:solidFill>
                  <a:schemeClr val="bg1"/>
                </a:solidFill>
              </a:rPr>
              <a:t>Tank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Secondary Treatment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Anoxic </a:t>
            </a:r>
            <a:r>
              <a:rPr lang="en-US" dirty="0">
                <a:solidFill>
                  <a:schemeClr val="bg1"/>
                </a:solidFill>
              </a:rPr>
              <a:t>Tank </a:t>
            </a:r>
            <a:endParaRPr lang="en-US" dirty="0" smtClean="0">
              <a:solidFill>
                <a:schemeClr val="bg1"/>
              </a:solidFill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Aeration tank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Secondary </a:t>
            </a:r>
            <a:r>
              <a:rPr lang="en-US" dirty="0">
                <a:solidFill>
                  <a:schemeClr val="bg1"/>
                </a:solidFill>
              </a:rPr>
              <a:t>sedimentation tank </a:t>
            </a:r>
            <a:endParaRPr lang="en-US" dirty="0" smtClean="0">
              <a:solidFill>
                <a:schemeClr val="bg1"/>
              </a:solidFill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Tertiary </a:t>
            </a:r>
            <a:r>
              <a:rPr lang="en-US" dirty="0">
                <a:solidFill>
                  <a:schemeClr val="bg1"/>
                </a:solidFill>
              </a:rPr>
              <a:t>Wastewater treatment (Disinfection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Thickener 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Anaerobic </a:t>
            </a:r>
            <a:r>
              <a:rPr lang="en-US" dirty="0">
                <a:solidFill>
                  <a:schemeClr val="bg1"/>
                </a:solidFill>
              </a:rPr>
              <a:t>digestion </a:t>
            </a:r>
            <a:endParaRPr lang="ar-JO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19200"/>
          </a:xfrm>
        </p:spPr>
        <p:txBody>
          <a:bodyPr/>
          <a:lstStyle/>
          <a:p>
            <a:pPr algn="ctr" rtl="0"/>
            <a:r>
              <a:rPr 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WWTP Elements &amp; Processes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GB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our plant</a:t>
            </a:r>
            <a:endParaRPr sz="44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060848"/>
            <a:ext cx="9229264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Design </a:t>
            </a:r>
            <a:r>
              <a:rPr lang="en-US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criteria</a:t>
            </a:r>
            <a:r>
              <a:rPr lang="en-US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ar-SA" sz="40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3528045"/>
              </p:ext>
            </p:extLst>
          </p:nvPr>
        </p:nvGraphicFramePr>
        <p:xfrm>
          <a:off x="1403648" y="1844824"/>
          <a:ext cx="6428604" cy="4542876"/>
        </p:xfrm>
        <a:graphic>
          <a:graphicData uri="http://schemas.openxmlformats.org/drawingml/2006/table">
            <a:tbl>
              <a:tblPr firstRow="1" firstCol="1" bandRow="1"/>
              <a:tblGrid>
                <a:gridCol w="1835804"/>
                <a:gridCol w="705876"/>
                <a:gridCol w="1036425"/>
                <a:gridCol w="1036425"/>
                <a:gridCol w="917243"/>
                <a:gridCol w="896831"/>
              </a:tblGrid>
              <a:tr h="456182">
                <a:tc row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Design criteria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Quality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</a:tr>
              <a:tr h="45618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good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Intermediate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poor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0762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TSS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90762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</a:tr>
              <a:tr h="90762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90762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267744" y="152400"/>
            <a:ext cx="6419056" cy="1219200"/>
          </a:xfrm>
        </p:spPr>
        <p:txBody>
          <a:bodyPr>
            <a:normAutofit/>
          </a:bodyPr>
          <a:lstStyle/>
          <a:p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WWTP </a:t>
            </a:r>
            <a:r>
              <a:rPr lang="en-US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LOCATIONS</a:t>
            </a:r>
            <a:endParaRPr lang="ar-SA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84784"/>
            <a:ext cx="6090744" cy="50733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5363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u="sng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Uses of treated water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075240" cy="4857328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A large section of people do not accept drinking from treated water 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even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if it is 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sterilized so the most of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treated 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water returned to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the natural water 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basins, and some time used for agriculture or in some industrial activates.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573016"/>
            <a:ext cx="3902004" cy="21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321" y="3501008"/>
            <a:ext cx="3251647" cy="24398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79703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>
                <a:solidFill>
                  <a:schemeClr val="bg1"/>
                </a:solidFill>
              </a:rPr>
              <a:t>By we finished design the WWTP, we can say that all results of the design are matching design standards and specifications of the Palestinian Ministry of Environment.</a:t>
            </a:r>
            <a:endParaRPr lang="en-US" dirty="0" smtClean="0">
              <a:solidFill>
                <a:schemeClr val="bg1"/>
              </a:solidFill>
            </a:endParaRPr>
          </a:p>
          <a:p>
            <a:pPr algn="l" rtl="0"/>
            <a:endParaRPr lang="en-US" dirty="0" smtClean="0"/>
          </a:p>
          <a:p>
            <a:pPr algn="l" rtl="0"/>
            <a:r>
              <a:rPr lang="fr-FR" dirty="0">
                <a:solidFill>
                  <a:schemeClr val="bg1"/>
                </a:solidFill>
              </a:rPr>
              <a:t>1: </a:t>
            </a:r>
            <a:r>
              <a:rPr lang="fr-FR" dirty="0" smtClean="0">
                <a:solidFill>
                  <a:schemeClr val="bg1"/>
                </a:solidFill>
              </a:rPr>
              <a:t>Standards</a:t>
            </a:r>
          </a:p>
          <a:p>
            <a:pPr algn="l" rtl="0"/>
            <a:r>
              <a:rPr lang="fr-FR" dirty="0" smtClean="0">
                <a:solidFill>
                  <a:schemeClr val="bg1"/>
                </a:solidFill>
              </a:rPr>
              <a:t>2: Influent </a:t>
            </a:r>
          </a:p>
          <a:p>
            <a:pPr algn="l" rtl="0"/>
            <a:r>
              <a:rPr lang="fr-FR" dirty="0" smtClean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: Effluent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AND RECOMMENDATION </a:t>
            </a:r>
            <a:endParaRPr lang="ar-SA" sz="32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534210593"/>
              </p:ext>
            </p:extLst>
          </p:nvPr>
        </p:nvGraphicFramePr>
        <p:xfrm>
          <a:off x="3203848" y="2852936"/>
          <a:ext cx="525658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849630" algn="l" rtl="0">
              <a:lnSpc>
                <a:spcPct val="107000"/>
              </a:lnSpc>
              <a:spcAft>
                <a:spcPts val="0"/>
              </a:spcAft>
            </a:pP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he fol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ow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US" sz="28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notes</a:t>
            </a:r>
            <a:r>
              <a:rPr lang="en-US" sz="28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about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ater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le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ti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 n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2800" spc="-1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ork</a:t>
            </a: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spc="-1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en-US" sz="2800" spc="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spc="-5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Burqin</a:t>
            </a:r>
            <a:r>
              <a:rPr lang="en-US" sz="2800" spc="-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vill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 rtl="0">
              <a:lnSpc>
                <a:spcPts val="800"/>
              </a:lnSpc>
              <a:spcAft>
                <a:spcPts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391160" algn="l" rtl="0">
              <a:lnSpc>
                <a:spcPct val="107000"/>
              </a:lnSpc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US" sz="2800" spc="3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istr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ib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ut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on of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 </a:t>
            </a:r>
            <a:r>
              <a:rPr lang="en-US" sz="2800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</a:t>
            </a: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ole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 predicting and counting houses in the village.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 rtl="0">
              <a:lnSpc>
                <a:spcPts val="800"/>
              </a:lnSpc>
              <a:spcAft>
                <a:spcPts val="15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0"/>
              </a:spcAft>
            </a:pP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he </a:t>
            </a:r>
            <a:r>
              <a:rPr lang="en-US" sz="2800" spc="-2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ain</a:t>
            </a: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nd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it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ize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ne</a:t>
            </a: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2800" spc="-1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US" sz="2800" spc="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8, 10,12)in.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 rtl="0">
              <a:lnSpc>
                <a:spcPts val="900"/>
              </a:lnSpc>
              <a:spcAft>
                <a:spcPts val="2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0"/>
              </a:spcAft>
            </a:pP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ll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du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it</a:t>
            </a: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eet the c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ver </a:t>
            </a: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onstra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 </a:t>
            </a: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(0</a:t>
            </a:r>
            <a:r>
              <a:rPr lang="en-US" sz="2800" spc="1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.8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-6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l" rtl="0">
              <a:lnSpc>
                <a:spcPts val="900"/>
              </a:lnSpc>
              <a:spcAft>
                <a:spcPts val="45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0"/>
              </a:spcAft>
            </a:pP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ll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du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it</a:t>
            </a: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eet 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eloc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ty</a:t>
            </a:r>
            <a:r>
              <a:rPr lang="en-US" sz="2800" spc="-1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</a:t>
            </a: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</a:t>
            </a: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2800" spc="-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 (0.</a:t>
            </a:r>
            <a:r>
              <a:rPr lang="en-US" sz="2800" spc="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sz="2800" spc="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3.6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2800" spc="-2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/s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AND RECOMMENDATION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580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sz="22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Water take a great importance to humans in everyday life most of the activities we do need </a:t>
            </a:r>
            <a:r>
              <a:rPr lang="en-US" sz="22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water. So that </a:t>
            </a:r>
            <a:r>
              <a:rPr lang="en-US" sz="22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demand is </a:t>
            </a:r>
            <a:r>
              <a:rPr lang="en-US" sz="22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continuously increasing,  this </a:t>
            </a:r>
            <a:r>
              <a:rPr lang="en-US" sz="22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means increasing the </a:t>
            </a:r>
            <a:r>
              <a:rPr lang="en-US" sz="22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wastewater production, where </a:t>
            </a:r>
            <a:r>
              <a:rPr lang="en-US" sz="22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wastewater constitutes about 90% of </a:t>
            </a:r>
            <a:r>
              <a:rPr lang="en-US" sz="22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water </a:t>
            </a:r>
            <a:r>
              <a:rPr lang="en-US" sz="22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demand </a:t>
            </a:r>
            <a:r>
              <a:rPr lang="en-US" sz="22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.</a:t>
            </a:r>
            <a:endParaRPr lang="en-US" sz="2200" dirty="0">
              <a:solidFill>
                <a:srgbClr val="000000"/>
              </a:solidFill>
              <a:latin typeface="Times New Roman"/>
              <a:ea typeface="Calibri"/>
              <a:cs typeface="Arial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4320" lvl="0" indent="-274320" rtl="0">
              <a:spcBef>
                <a:spcPts val="600"/>
              </a:spcBef>
            </a:pPr>
            <a:r>
              <a:rPr lang="en-US" sz="2800" spc="0" dirty="0" smtClean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  <a:t> </a:t>
            </a:r>
            <a:r>
              <a:rPr lang="en-US" sz="2800" spc="0" dirty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en-US" sz="2800" spc="0" dirty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en-US" sz="2800" spc="0" dirty="0" smtClean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  <a:t>                          </a:t>
            </a:r>
            <a:r>
              <a:rPr lang="en-US" sz="4000" b="1" u="sng" spc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 </a:t>
            </a: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3501008"/>
            <a:ext cx="3462191" cy="2376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72230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42900" lvl="0" indent="-342900" algn="l" rtl="0">
              <a:lnSpc>
                <a:spcPct val="150000"/>
              </a:lnSpc>
              <a:spcAft>
                <a:spcPts val="1200"/>
              </a:spcAft>
              <a:buFont typeface="Symbol"/>
              <a:buChar char=""/>
            </a:pPr>
            <a:r>
              <a:rPr lang="en-US" sz="6400" dirty="0">
                <a:solidFill>
                  <a:srgbClr val="0070C0"/>
                </a:solidFill>
              </a:rPr>
              <a:t> </a:t>
            </a:r>
            <a:r>
              <a:rPr lang="en-US" sz="6400" dirty="0" err="1">
                <a:solidFill>
                  <a:srgbClr val="0070C0"/>
                </a:solidFill>
              </a:rPr>
              <a:t>Burqin</a:t>
            </a:r>
            <a:r>
              <a:rPr lang="en-US" sz="6400" dirty="0">
                <a:solidFill>
                  <a:srgbClr val="0070C0"/>
                </a:solidFill>
              </a:rPr>
              <a:t>. (2017, march 27). Retrieved from </a:t>
            </a:r>
            <a:r>
              <a:rPr lang="en-US" sz="6400" dirty="0" err="1">
                <a:solidFill>
                  <a:srgbClr val="0070C0"/>
                </a:solidFill>
              </a:rPr>
              <a:t>burqin</a:t>
            </a:r>
            <a:r>
              <a:rPr lang="en-US" sz="6400" dirty="0">
                <a:solidFill>
                  <a:srgbClr val="0070C0"/>
                </a:solidFill>
              </a:rPr>
              <a:t>: </a:t>
            </a:r>
            <a:r>
              <a:rPr lang="en-US" sz="6400" dirty="0">
                <a:solidFill>
                  <a:srgbClr val="0070C0"/>
                </a:solidFill>
                <a:hlinkClick r:id="rId2"/>
              </a:rPr>
              <a:t>https://</a:t>
            </a:r>
            <a:r>
              <a:rPr lang="en-US" sz="6400" dirty="0" smtClean="0">
                <a:solidFill>
                  <a:srgbClr val="0070C0"/>
                </a:solidFill>
                <a:hlinkClick r:id="rId2"/>
              </a:rPr>
              <a:t>goo.gl/L9jrGw</a:t>
            </a:r>
            <a:endParaRPr lang="en-US" sz="6400" dirty="0" smtClean="0">
              <a:solidFill>
                <a:srgbClr val="0070C0"/>
              </a:solidFill>
            </a:endParaRPr>
          </a:p>
          <a:p>
            <a:pPr marL="342900" lvl="0" indent="-342900" algn="l" rtl="0">
              <a:lnSpc>
                <a:spcPct val="150000"/>
              </a:lnSpc>
              <a:spcAft>
                <a:spcPts val="1200"/>
              </a:spcAft>
              <a:buFont typeface="Symbol"/>
              <a:buChar char=""/>
            </a:pPr>
            <a:r>
              <a:rPr lang="en-US" sz="6400" dirty="0" smtClean="0">
                <a:solidFill>
                  <a:srgbClr val="0070C0"/>
                </a:solidFill>
              </a:rPr>
              <a:t>     </a:t>
            </a:r>
            <a:r>
              <a:rPr lang="en-US" sz="6400" dirty="0" err="1">
                <a:solidFill>
                  <a:srgbClr val="0070C0"/>
                </a:solidFill>
              </a:rPr>
              <a:t>Burqin</a:t>
            </a:r>
            <a:r>
              <a:rPr lang="en-US" sz="6400" dirty="0">
                <a:solidFill>
                  <a:srgbClr val="0070C0"/>
                </a:solidFill>
              </a:rPr>
              <a:t>. (2017). Retrieved march 27, 2017, from https://</a:t>
            </a:r>
            <a:r>
              <a:rPr lang="en-US" sz="6400" dirty="0" smtClean="0">
                <a:solidFill>
                  <a:srgbClr val="0070C0"/>
                </a:solidFill>
              </a:rPr>
              <a:t>en.wikipedia.org/wiki/Burqin</a:t>
            </a:r>
            <a:endParaRPr lang="en-US" sz="6400" dirty="0">
              <a:solidFill>
                <a:srgbClr val="0070C0"/>
              </a:solidFill>
            </a:endParaRPr>
          </a:p>
          <a:p>
            <a:pPr marL="342900" lvl="0" indent="-342900" algn="l" rtl="0">
              <a:lnSpc>
                <a:spcPct val="150000"/>
              </a:lnSpc>
              <a:spcAft>
                <a:spcPts val="1200"/>
              </a:spcAft>
              <a:buFont typeface="Symbol"/>
              <a:buChar char=""/>
            </a:pPr>
            <a:r>
              <a:rPr lang="en-US" sz="6400" dirty="0">
                <a:solidFill>
                  <a:srgbClr val="0070C0"/>
                </a:solidFill>
              </a:rPr>
              <a:t>     </a:t>
            </a:r>
            <a:r>
              <a:rPr lang="en-US" sz="6400" dirty="0" err="1">
                <a:solidFill>
                  <a:srgbClr val="0070C0"/>
                </a:solidFill>
              </a:rPr>
              <a:t>GeoMolg</a:t>
            </a:r>
            <a:r>
              <a:rPr lang="en-US" sz="6400" dirty="0">
                <a:solidFill>
                  <a:srgbClr val="0070C0"/>
                </a:solidFill>
              </a:rPr>
              <a:t>. (2017, march 27). Retrieved from </a:t>
            </a:r>
            <a:r>
              <a:rPr lang="en-US" sz="6400" dirty="0" err="1">
                <a:solidFill>
                  <a:srgbClr val="0070C0"/>
                </a:solidFill>
              </a:rPr>
              <a:t>GeoMolg</a:t>
            </a:r>
            <a:r>
              <a:rPr lang="en-US" sz="6400" dirty="0">
                <a:solidFill>
                  <a:srgbClr val="0070C0"/>
                </a:solidFill>
              </a:rPr>
              <a:t>: https://</a:t>
            </a:r>
            <a:r>
              <a:rPr lang="en-US" sz="6400" dirty="0" smtClean="0">
                <a:solidFill>
                  <a:srgbClr val="0070C0"/>
                </a:solidFill>
              </a:rPr>
              <a:t>goo.gl/sQgz35</a:t>
            </a:r>
            <a:endParaRPr lang="en-US" sz="6400" dirty="0">
              <a:solidFill>
                <a:srgbClr val="0070C0"/>
              </a:solidFill>
            </a:endParaRPr>
          </a:p>
          <a:p>
            <a:pPr marL="342900" lvl="0" indent="-342900" algn="l" rtl="0">
              <a:lnSpc>
                <a:spcPct val="150000"/>
              </a:lnSpc>
              <a:spcAft>
                <a:spcPts val="1200"/>
              </a:spcAft>
              <a:buFont typeface="Symbol"/>
              <a:buChar char=""/>
            </a:pPr>
            <a:r>
              <a:rPr lang="en-US" sz="6400" dirty="0">
                <a:solidFill>
                  <a:srgbClr val="0070C0"/>
                </a:solidFill>
              </a:rPr>
              <a:t>     Mohammad </a:t>
            </a:r>
            <a:r>
              <a:rPr lang="en-US" sz="6400" dirty="0" err="1">
                <a:solidFill>
                  <a:srgbClr val="0070C0"/>
                </a:solidFill>
              </a:rPr>
              <a:t>Nihad</a:t>
            </a:r>
            <a:r>
              <a:rPr lang="en-US" sz="6400" dirty="0">
                <a:solidFill>
                  <a:srgbClr val="0070C0"/>
                </a:solidFill>
              </a:rPr>
              <a:t> </a:t>
            </a:r>
            <a:r>
              <a:rPr lang="en-US" sz="6400" dirty="0" err="1">
                <a:solidFill>
                  <a:srgbClr val="0070C0"/>
                </a:solidFill>
              </a:rPr>
              <a:t>Almasri</a:t>
            </a:r>
            <a:r>
              <a:rPr lang="en-US" sz="6400" dirty="0">
                <a:solidFill>
                  <a:srgbClr val="0070C0"/>
                </a:solidFill>
              </a:rPr>
              <a:t> - Palestine. (2017, march 27). Retrieved from Mohammad</a:t>
            </a:r>
          </a:p>
          <a:p>
            <a:pPr marL="342900" lvl="0" indent="-342900" algn="l" rtl="0">
              <a:lnSpc>
                <a:spcPct val="150000"/>
              </a:lnSpc>
              <a:spcAft>
                <a:spcPts val="1200"/>
              </a:spcAft>
              <a:buFont typeface="Symbol"/>
              <a:buChar char=""/>
            </a:pPr>
            <a:r>
              <a:rPr lang="en-US" sz="6400" dirty="0" err="1">
                <a:solidFill>
                  <a:srgbClr val="0070C0"/>
                </a:solidFill>
              </a:rPr>
              <a:t>Nihad</a:t>
            </a:r>
            <a:r>
              <a:rPr lang="en-US" sz="6400" dirty="0">
                <a:solidFill>
                  <a:srgbClr val="0070C0"/>
                </a:solidFill>
              </a:rPr>
              <a:t> </a:t>
            </a:r>
            <a:r>
              <a:rPr lang="en-US" sz="6400" dirty="0" err="1">
                <a:solidFill>
                  <a:srgbClr val="0070C0"/>
                </a:solidFill>
              </a:rPr>
              <a:t>Almasri</a:t>
            </a:r>
            <a:r>
              <a:rPr lang="en-US" sz="6400" dirty="0">
                <a:solidFill>
                  <a:srgbClr val="0070C0"/>
                </a:solidFill>
              </a:rPr>
              <a:t> - Palestine: https://</a:t>
            </a:r>
            <a:r>
              <a:rPr lang="en-US" sz="6400" dirty="0" smtClean="0">
                <a:solidFill>
                  <a:srgbClr val="0070C0"/>
                </a:solidFill>
              </a:rPr>
              <a:t>sites.google.com/site/mohammadnablus/Home</a:t>
            </a:r>
          </a:p>
          <a:p>
            <a:pPr marL="342900" lvl="0" indent="-342900" algn="l" rtl="0">
              <a:lnSpc>
                <a:spcPct val="150000"/>
              </a:lnSpc>
              <a:spcAft>
                <a:spcPts val="1200"/>
              </a:spcAft>
              <a:buFont typeface="Symbol"/>
              <a:buChar char=""/>
            </a:pPr>
            <a:r>
              <a:rPr lang="en-US" sz="6400" dirty="0" smtClean="0">
                <a:solidFill>
                  <a:srgbClr val="0070C0"/>
                </a:solidFill>
              </a:rPr>
              <a:t>     </a:t>
            </a:r>
            <a:r>
              <a:rPr lang="en-US" sz="6400" dirty="0" err="1">
                <a:solidFill>
                  <a:srgbClr val="0070C0"/>
                </a:solidFill>
              </a:rPr>
              <a:t>sewerCad</a:t>
            </a:r>
            <a:r>
              <a:rPr lang="en-US" sz="6400" dirty="0">
                <a:solidFill>
                  <a:srgbClr val="0070C0"/>
                </a:solidFill>
              </a:rPr>
              <a:t>. (2017, march). Retrieved from </a:t>
            </a:r>
            <a:r>
              <a:rPr lang="en-US" sz="6400" dirty="0" err="1">
                <a:solidFill>
                  <a:srgbClr val="0070C0"/>
                </a:solidFill>
              </a:rPr>
              <a:t>sewerCad</a:t>
            </a:r>
            <a:r>
              <a:rPr lang="en-US" sz="6400" dirty="0">
                <a:solidFill>
                  <a:srgbClr val="0070C0"/>
                </a:solidFill>
              </a:rPr>
              <a:t>: https://www.bentley.com/en/products/product-line/hydraulics-and-hydrology- </a:t>
            </a:r>
            <a:r>
              <a:rPr lang="en-US" sz="6400" dirty="0" smtClean="0">
                <a:solidFill>
                  <a:srgbClr val="0070C0"/>
                </a:solidFill>
              </a:rPr>
              <a:t>software/</a:t>
            </a:r>
            <a:r>
              <a:rPr lang="en-US" sz="6400" dirty="0" err="1" smtClean="0">
                <a:solidFill>
                  <a:srgbClr val="0070C0"/>
                </a:solidFill>
              </a:rPr>
              <a:t>sewercad</a:t>
            </a:r>
            <a:endParaRPr lang="en-US" sz="6400" dirty="0">
              <a:solidFill>
                <a:srgbClr val="0070C0"/>
              </a:solidFill>
            </a:endParaRPr>
          </a:p>
          <a:p>
            <a:pPr marL="342900" lvl="0" indent="-342900" algn="l" rtl="0">
              <a:lnSpc>
                <a:spcPct val="150000"/>
              </a:lnSpc>
              <a:spcAft>
                <a:spcPts val="1200"/>
              </a:spcAft>
              <a:buFont typeface="Symbol"/>
              <a:buChar char=""/>
            </a:pPr>
            <a:r>
              <a:rPr lang="en-US" sz="6400" dirty="0" smtClean="0">
                <a:solidFill>
                  <a:srgbClr val="0070C0"/>
                </a:solidFill>
              </a:rPr>
              <a:t>     </a:t>
            </a:r>
            <a:r>
              <a:rPr lang="en-US" sz="6400" dirty="0">
                <a:solidFill>
                  <a:srgbClr val="0070C0"/>
                </a:solidFill>
              </a:rPr>
              <a:t>world health </a:t>
            </a:r>
            <a:r>
              <a:rPr lang="en-US" sz="6400" dirty="0" err="1">
                <a:solidFill>
                  <a:srgbClr val="0070C0"/>
                </a:solidFill>
              </a:rPr>
              <a:t>organanization</a:t>
            </a:r>
            <a:r>
              <a:rPr lang="en-US" sz="6400" dirty="0">
                <a:solidFill>
                  <a:srgbClr val="0070C0"/>
                </a:solidFill>
              </a:rPr>
              <a:t>. (2017, march 27). Retrieved </a:t>
            </a:r>
            <a:r>
              <a:rPr lang="en-US" sz="6400" dirty="0" smtClean="0">
                <a:solidFill>
                  <a:srgbClr val="0070C0"/>
                </a:solidFill>
              </a:rPr>
              <a:t>from WHO:</a:t>
            </a:r>
          </a:p>
          <a:p>
            <a:pPr marL="342900" lvl="0" indent="-342900" algn="l" rtl="0">
              <a:lnSpc>
                <a:spcPct val="150000"/>
              </a:lnSpc>
              <a:spcAft>
                <a:spcPts val="1200"/>
              </a:spcAft>
              <a:buFont typeface="Symbol"/>
              <a:buChar char=""/>
            </a:pPr>
            <a:r>
              <a:rPr lang="en-US" sz="6400" dirty="0" smtClean="0">
                <a:solidFill>
                  <a:srgbClr val="0070C0"/>
                </a:solidFill>
              </a:rPr>
              <a:t>http</a:t>
            </a:r>
            <a:r>
              <a:rPr lang="en-US" sz="6400" dirty="0">
                <a:solidFill>
                  <a:srgbClr val="0070C0"/>
                </a:solidFill>
              </a:rPr>
              <a:t>://www.who.int/en/</a:t>
            </a:r>
          </a:p>
          <a:p>
            <a:pPr marL="342900" lvl="0" indent="-342900" algn="just" rtl="0">
              <a:lnSpc>
                <a:spcPct val="150000"/>
              </a:lnSpc>
              <a:spcAft>
                <a:spcPts val="1200"/>
              </a:spcAft>
              <a:buFont typeface="Symbol"/>
              <a:buChar char=""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	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302492" y="152400"/>
            <a:ext cx="5384307" cy="1219200"/>
          </a:xfrm>
        </p:spPr>
        <p:txBody>
          <a:bodyPr/>
          <a:lstStyle/>
          <a:p>
            <a:r>
              <a:rPr lang="en-US" sz="3200" b="1" u="sng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24870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899592" y="1844824"/>
            <a:ext cx="7788796" cy="1693168"/>
          </a:xfrm>
        </p:spPr>
        <p:txBody>
          <a:bodyPr/>
          <a:lstStyle/>
          <a:p>
            <a:r>
              <a:rPr sz="7200" dirty="0">
                <a:solidFill>
                  <a:schemeClr val="bg1"/>
                </a:solidFill>
              </a:rPr>
              <a:t>THANK YOU </a:t>
            </a:r>
            <a:endParaRPr lang="ar-SA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sewage water collection network that have life period of 20 years.</a:t>
            </a:r>
          </a:p>
          <a:p>
            <a:pPr algn="l" rtl="0"/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treatment planet that have life period of 20 years.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some management for the final plant. </a:t>
            </a: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spc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 </a:t>
            </a:r>
            <a:endParaRPr lang="ar-SA" sz="4000" b="1" u="sng" spc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There’s no existing sewer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network in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Burqeen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, so we have to design sewer network that meet the requirements and design a treatment plant at the outlet of the village .</a:t>
            </a:r>
            <a:endParaRPr lang="ar-SA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580112" y="2564904"/>
            <a:ext cx="2600325" cy="33623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SIGNIFICANCE OF THE WORK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75129" y="2204864"/>
            <a:ext cx="8075240" cy="425144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first project we design water destitution network that has </a:t>
            </a:r>
            <a:r>
              <a:rPr lang="fr-FR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 </a:t>
            </a:r>
            <a:r>
              <a:rPr lang="fr-FR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Reservoir</a:t>
            </a:r>
            <a:r>
              <a:rPr lang="fr-FR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,100 </a:t>
            </a:r>
            <a:r>
              <a:rPr lang="fr-FR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Pipes </a:t>
            </a:r>
            <a:r>
              <a:rPr lang="fr-FR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99 </a:t>
            </a:r>
            <a:r>
              <a:rPr lang="fr-FR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Nodes</a:t>
            </a:r>
            <a:r>
              <a:rPr lang="fr-FR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algn="l" rtl="0">
              <a:buNone/>
            </a:pPr>
            <a:r>
              <a:rPr lang="fr-FR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It’s</a:t>
            </a:r>
            <a:r>
              <a:rPr lang="fr-FR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Combination of both</a:t>
            </a:r>
            <a:r>
              <a:rPr lang="fr-FR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Branched and Looped network.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Water 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peak 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  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=5548.32 m³/Day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63688" y="116632"/>
            <a:ext cx="8229600" cy="1181816"/>
          </a:xfrm>
        </p:spPr>
        <p:txBody>
          <a:bodyPr/>
          <a:lstStyle/>
          <a:p>
            <a:r>
              <a:rPr lang="en-US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to </a:t>
            </a:r>
            <a:r>
              <a:rPr lang="en-US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I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0297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AREA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4" descr="C:\Users\Khaleel Khamayseh\Desktop\تضاريس برقين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918" y="1761839"/>
            <a:ext cx="6392167" cy="40963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sz="4000" b="1" u="sng" spc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Burqeen</a:t>
            </a:r>
            <a:r>
              <a:rPr sz="4000" b="1" u="sng" spc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Village</a:t>
            </a:r>
            <a:endParaRPr lang="ar-SA" sz="4000" b="1" u="sng" spc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1916832"/>
            <a:ext cx="6336704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0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 </a:t>
            </a:r>
            <a:endParaRPr lang="ar-SA" sz="4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.</a:t>
            </a:r>
            <a:endParaRPr lang="ar-S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185" y="1484784"/>
            <a:ext cx="4772025" cy="42195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2927</TotalTime>
  <Words>891</Words>
  <Application>Microsoft Office PowerPoint</Application>
  <PresentationFormat>On-screen Show (4:3)</PresentationFormat>
  <Paragraphs>265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Adobe Gothic Std B</vt:lpstr>
      <vt:lpstr>Arial</vt:lpstr>
      <vt:lpstr>Calibri</vt:lpstr>
      <vt:lpstr>Constantia</vt:lpstr>
      <vt:lpstr>Symbol</vt:lpstr>
      <vt:lpstr>Times New Roman</vt:lpstr>
      <vt:lpstr>Wingdings 2</vt:lpstr>
      <vt:lpstr>ورق</vt:lpstr>
      <vt:lpstr>Wastewater collection network &amp; treatment plant for Burqeen village </vt:lpstr>
      <vt:lpstr>OUTLINE </vt:lpstr>
      <vt:lpstr>                            Introduction  </vt:lpstr>
      <vt:lpstr>OBJECTIVES </vt:lpstr>
      <vt:lpstr>SIGNIFICANCE OF THE WORK </vt:lpstr>
      <vt:lpstr>Review to PROJECT I</vt:lpstr>
      <vt:lpstr>STUDY AREA </vt:lpstr>
      <vt:lpstr>Burqeen Village</vt:lpstr>
      <vt:lpstr>LOCATION </vt:lpstr>
      <vt:lpstr>TOPOGRAPHY </vt:lpstr>
      <vt:lpstr>AREA  AND LAND USE</vt:lpstr>
      <vt:lpstr>DATA COLLECTION </vt:lpstr>
      <vt:lpstr>population prediction</vt:lpstr>
      <vt:lpstr> Load Calculation </vt:lpstr>
      <vt:lpstr>Part I Design of the wastewater network:  </vt:lpstr>
      <vt:lpstr>Standards and specifications. </vt:lpstr>
      <vt:lpstr>Criteria’s that we considered in the project</vt:lpstr>
      <vt:lpstr>MODLEING, ANALYSIS AND DESIGN</vt:lpstr>
      <vt:lpstr>Design </vt:lpstr>
      <vt:lpstr>RESULTS AND DISCUSSION</vt:lpstr>
      <vt:lpstr>Part II Design of the wastewater treatment plant</vt:lpstr>
      <vt:lpstr>Characteristics of the plant’s influent </vt:lpstr>
      <vt:lpstr>WWTP Elements &amp; Processes </vt:lpstr>
      <vt:lpstr>Components of our plant</vt:lpstr>
      <vt:lpstr>Design criteria  </vt:lpstr>
      <vt:lpstr>WWTP LOCATIONS</vt:lpstr>
      <vt:lpstr>Uses of treated water</vt:lpstr>
      <vt:lpstr>CONCLUSION AND RECOMMENDATION </vt:lpstr>
      <vt:lpstr>CONCLUSION AND RECOMMENDATION </vt:lpstr>
      <vt:lpstr>References</vt:lpstr>
      <vt:lpstr>THANK YOU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The Current Water Network In Dair-Istiya Village And Redesign It.</dc:title>
  <dc:creator>Horizon</dc:creator>
  <cp:lastModifiedBy>DVDSTORE</cp:lastModifiedBy>
  <cp:revision>229</cp:revision>
  <dcterms:created xsi:type="dcterms:W3CDTF">2015-12-18T11:58:24Z</dcterms:created>
  <dcterms:modified xsi:type="dcterms:W3CDTF">2017-05-24T06:21:59Z</dcterms:modified>
</cp:coreProperties>
</file>