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10/24/2022</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10/24/2022</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10/24/2022</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10/24/2022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10/24/2022</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10/24/2022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10/24/2022</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29D10-93AD-D9F2-858D-61FA56F2BE46}"/>
              </a:ext>
            </a:extLst>
          </p:cNvPr>
          <p:cNvSpPr>
            <a:spLocks noGrp="1"/>
          </p:cNvSpPr>
          <p:nvPr>
            <p:ph type="ctrTitle"/>
          </p:nvPr>
        </p:nvSpPr>
        <p:spPr>
          <a:xfrm>
            <a:off x="1701406" y="1363423"/>
            <a:ext cx="10993549" cy="1475013"/>
          </a:xfrm>
        </p:spPr>
        <p:txBody>
          <a:bodyPr/>
          <a:lstStyle/>
          <a:p>
            <a:pPr marL="285750" indent="-285750" algn="ctr">
              <a:buFont typeface="Arial" panose="020B0604020202020204" pitchFamily="34" charset="0"/>
              <a:buChar char="•"/>
            </a:pPr>
            <a:r>
              <a:rPr lang="en-US" sz="1800" b="1" dirty="0">
                <a:effectLst/>
                <a:latin typeface="Times New Roman" panose="02020603050405020304" pitchFamily="18" charset="0"/>
                <a:ea typeface="Calibri" panose="020F0502020204030204" pitchFamily="34" charset="0"/>
                <a:cs typeface="Arial" panose="020B0604020202020204" pitchFamily="34" charset="0"/>
              </a:rPr>
              <a:t>Operations Improvement for </a:t>
            </a:r>
            <a:r>
              <a:rPr lang="en-US" sz="1800" b="1" dirty="0" err="1">
                <a:effectLst/>
                <a:latin typeface="Times New Roman" panose="02020603050405020304" pitchFamily="18" charset="0"/>
                <a:ea typeface="Calibri" panose="020F0502020204030204" pitchFamily="34" charset="0"/>
                <a:cs typeface="Arial" panose="020B0604020202020204" pitchFamily="34" charset="0"/>
              </a:rPr>
              <a:t>Al-Shunnar</a:t>
            </a:r>
            <a:r>
              <a:rPr lang="en-US" sz="1800" b="1" dirty="0">
                <a:effectLst/>
                <a:latin typeface="Times New Roman" panose="02020603050405020304" pitchFamily="18" charset="0"/>
                <a:ea typeface="Calibri" panose="020F0502020204030204" pitchFamily="34" charset="0"/>
                <a:cs typeface="Arial" panose="020B0604020202020204" pitchFamily="34" charset="0"/>
              </a:rPr>
              <a:t> for Food Industries</a:t>
            </a:r>
            <a:br>
              <a:rPr lang="en-US" sz="1800"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(GRADUATION PROJECT II) </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3" name="Subtitle 2">
            <a:extLst>
              <a:ext uri="{FF2B5EF4-FFF2-40B4-BE49-F238E27FC236}">
                <a16:creationId xmlns:a16="http://schemas.microsoft.com/office/drawing/2014/main" id="{63AE23B1-BC59-E9C5-11D6-86D5478575E6}"/>
              </a:ext>
            </a:extLst>
          </p:cNvPr>
          <p:cNvSpPr>
            <a:spLocks noGrp="1"/>
          </p:cNvSpPr>
          <p:nvPr>
            <p:ph type="subTitle" idx="1"/>
          </p:nvPr>
        </p:nvSpPr>
        <p:spPr>
          <a:xfrm>
            <a:off x="2361352" y="3854940"/>
            <a:ext cx="10993546" cy="590321"/>
          </a:xfrm>
        </p:spPr>
        <p:txBody>
          <a:bodyPr>
            <a:noAutofit/>
          </a:bodyPr>
          <a:lstStyle/>
          <a:p>
            <a:r>
              <a:rPr lang="en-US" sz="15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Prepared by: </a:t>
            </a:r>
            <a:br>
              <a:rPr lang="en-US" sz="15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br>
            <a:r>
              <a:rPr lang="en-US" sz="15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Abdullah Abu </a:t>
            </a:r>
            <a:r>
              <a:rPr lang="en-US" sz="1500" dirty="0" err="1">
                <a:solidFill>
                  <a:schemeClr val="bg1"/>
                </a:solidFill>
                <a:effectLst/>
                <a:latin typeface="Times New Roman" panose="02020603050405020304" pitchFamily="18" charset="0"/>
                <a:ea typeface="Calibri" panose="020F0502020204030204" pitchFamily="34" charset="0"/>
                <a:cs typeface="Arial" panose="020B0604020202020204" pitchFamily="34" charset="0"/>
              </a:rPr>
              <a:t>Mohsen</a:t>
            </a:r>
            <a:endParaRPr lang="en-US" sz="15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r>
              <a:rPr lang="en-US" sz="15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Anas Abdulfattah</a:t>
            </a:r>
            <a:endParaRPr lang="en-US" sz="15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r>
              <a:rPr lang="en-US" sz="15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Mosup Othman</a:t>
            </a:r>
            <a:endParaRPr lang="en-US" sz="15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r>
              <a:rPr lang="en-US" sz="15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Omar </a:t>
            </a:r>
            <a:r>
              <a:rPr lang="en-US" sz="1500" dirty="0" err="1">
                <a:solidFill>
                  <a:schemeClr val="bg1"/>
                </a:solidFill>
                <a:effectLst/>
                <a:latin typeface="Times New Roman" panose="02020603050405020304" pitchFamily="18" charset="0"/>
                <a:ea typeface="Calibri" panose="020F0502020204030204" pitchFamily="34" charset="0"/>
                <a:cs typeface="Arial" panose="020B0604020202020204" pitchFamily="34" charset="0"/>
              </a:rPr>
              <a:t>Awad</a:t>
            </a:r>
            <a:endParaRPr lang="en-US" sz="15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r>
              <a:rPr lang="en-US" sz="1500" dirty="0" err="1">
                <a:solidFill>
                  <a:schemeClr val="bg1"/>
                </a:solidFill>
                <a:effectLst/>
                <a:latin typeface="Times New Roman" panose="02020603050405020304" pitchFamily="18" charset="0"/>
                <a:ea typeface="Calibri" panose="020F0502020204030204" pitchFamily="34" charset="0"/>
                <a:cs typeface="Arial" panose="020B0604020202020204" pitchFamily="34" charset="0"/>
              </a:rPr>
              <a:t>Younis</a:t>
            </a:r>
            <a:r>
              <a:rPr lang="en-US" sz="15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 Malik</a:t>
            </a:r>
            <a:endParaRPr lang="en-US" sz="15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8503E07D-D733-0F78-3DBA-BE4098BDD8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9227" y="1148213"/>
            <a:ext cx="1762125" cy="1763395"/>
          </a:xfrm>
          <a:prstGeom prst="rect">
            <a:avLst/>
          </a:prstGeom>
        </p:spPr>
      </p:pic>
      <p:sp>
        <p:nvSpPr>
          <p:cNvPr id="9" name="TextBox 8">
            <a:extLst>
              <a:ext uri="{FF2B5EF4-FFF2-40B4-BE49-F238E27FC236}">
                <a16:creationId xmlns:a16="http://schemas.microsoft.com/office/drawing/2014/main" id="{548E0C22-3AA7-8246-F30E-EB1DD912F061}"/>
              </a:ext>
            </a:extLst>
          </p:cNvPr>
          <p:cNvSpPr txBox="1"/>
          <p:nvPr/>
        </p:nvSpPr>
        <p:spPr>
          <a:xfrm>
            <a:off x="2903942" y="4445261"/>
            <a:ext cx="7825798" cy="1208216"/>
          </a:xfrm>
          <a:prstGeom prst="rect">
            <a:avLst/>
          </a:prstGeom>
          <a:noFill/>
        </p:spPr>
        <p:txBody>
          <a:bodyPr wrap="square">
            <a:spAutoFit/>
          </a:bodyPr>
          <a:lstStyle/>
          <a:p>
            <a:pPr marL="0" marR="0" algn="ctr">
              <a:lnSpc>
                <a:spcPct val="107000"/>
              </a:lnSpc>
              <a:spcBef>
                <a:spcPts val="0"/>
              </a:spcBef>
              <a:spcAft>
                <a:spcPts val="800"/>
              </a:spcAft>
              <a:tabLst>
                <a:tab pos="1988185" algn="l"/>
                <a:tab pos="2971800" algn="ctr"/>
              </a:tabLst>
            </a:pPr>
            <a:r>
              <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Supervised by: </a:t>
            </a:r>
            <a:br>
              <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br>
            <a:r>
              <a:rPr lang="en-US" sz="1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Eng.Walaa </a:t>
            </a:r>
            <a:r>
              <a:rPr lang="en-US" sz="1400" dirty="0" err="1">
                <a:solidFill>
                  <a:schemeClr val="bg1"/>
                </a:solidFill>
                <a:effectLst/>
                <a:latin typeface="Times New Roman" panose="02020603050405020304" pitchFamily="18" charset="0"/>
                <a:ea typeface="Calibri" panose="020F0502020204030204" pitchFamily="34" charset="0"/>
                <a:cs typeface="Arial" panose="020B0604020202020204" pitchFamily="34" charset="0"/>
              </a:rPr>
              <a:t>Johari</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2nd Semester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(2021-2022)</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00226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CB636-3476-4F15-8421-2763DB3E7BAE}"/>
              </a:ext>
            </a:extLst>
          </p:cNvPr>
          <p:cNvSpPr>
            <a:spLocks noGrp="1"/>
          </p:cNvSpPr>
          <p:nvPr>
            <p:ph type="title"/>
          </p:nvPr>
        </p:nvSpPr>
        <p:spPr/>
        <p:txBody>
          <a:bodyPr/>
          <a:lstStyle/>
          <a:p>
            <a:r>
              <a:rPr lang="en-US" dirty="0"/>
              <a:t>Methodology – third floor.</a:t>
            </a:r>
          </a:p>
        </p:txBody>
      </p:sp>
      <p:sp>
        <p:nvSpPr>
          <p:cNvPr id="4" name="Content Placeholder 3">
            <a:extLst>
              <a:ext uri="{FF2B5EF4-FFF2-40B4-BE49-F238E27FC236}">
                <a16:creationId xmlns:a16="http://schemas.microsoft.com/office/drawing/2014/main" id="{38452167-D19C-4A9C-5FDD-154B71CADD4C}"/>
              </a:ext>
            </a:extLst>
          </p:cNvPr>
          <p:cNvSpPr>
            <a:spLocks noGrp="1"/>
          </p:cNvSpPr>
          <p:nvPr>
            <p:ph idx="1"/>
          </p:nvPr>
        </p:nvSpPr>
        <p:spPr>
          <a:xfrm>
            <a:off x="581192" y="702156"/>
            <a:ext cx="11029615" cy="3678303"/>
          </a:xfrm>
        </p:spPr>
        <p:txBody>
          <a:bodyPr/>
          <a:lstStyle/>
          <a:p>
            <a:r>
              <a:rPr lang="en-US" sz="1800" dirty="0">
                <a:effectLst/>
                <a:latin typeface="Times New Roman" panose="02020603050405020304" pitchFamily="18" charset="0"/>
                <a:ea typeface="Calibri" panose="020F0502020204030204" pitchFamily="34" charset="0"/>
                <a:cs typeface="Arial" panose="020B0604020202020204" pitchFamily="34" charset="0"/>
              </a:rPr>
              <a:t>it’s related to powder production; it has a private entrance. There is 6 machine describes M1 to M5 and one sterilization machine. Also, a small room to store raw materials and a storage room.</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5" name="صورة 12">
            <a:extLst>
              <a:ext uri="{FF2B5EF4-FFF2-40B4-BE49-F238E27FC236}">
                <a16:creationId xmlns:a16="http://schemas.microsoft.com/office/drawing/2014/main" id="{CFBD8ECA-C16C-6F80-BB3F-7445091781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1317" y="3233960"/>
            <a:ext cx="5581316" cy="3677514"/>
          </a:xfrm>
          <a:prstGeom prst="rect">
            <a:avLst/>
          </a:prstGeom>
        </p:spPr>
      </p:pic>
    </p:spTree>
    <p:extLst>
      <p:ext uri="{BB962C8B-B14F-4D97-AF65-F5344CB8AC3E}">
        <p14:creationId xmlns:p14="http://schemas.microsoft.com/office/powerpoint/2010/main" val="1138163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67264-5974-FADF-E1A3-844901EDF50D}"/>
              </a:ext>
            </a:extLst>
          </p:cNvPr>
          <p:cNvSpPr>
            <a:spLocks noGrp="1"/>
          </p:cNvSpPr>
          <p:nvPr>
            <p:ph type="title"/>
          </p:nvPr>
        </p:nvSpPr>
        <p:spPr/>
        <p:txBody>
          <a:bodyPr/>
          <a:lstStyle/>
          <a:p>
            <a:r>
              <a:rPr lang="en-US" dirty="0"/>
              <a:t>Methodology- production lines.</a:t>
            </a:r>
          </a:p>
        </p:txBody>
      </p:sp>
      <p:sp>
        <p:nvSpPr>
          <p:cNvPr id="3" name="Content Placeholder 2">
            <a:extLst>
              <a:ext uri="{FF2B5EF4-FFF2-40B4-BE49-F238E27FC236}">
                <a16:creationId xmlns:a16="http://schemas.microsoft.com/office/drawing/2014/main" id="{F049B5D8-4665-DA0F-F83F-BDC1549CA096}"/>
              </a:ext>
            </a:extLst>
          </p:cNvPr>
          <p:cNvSpPr>
            <a:spLocks noGrp="1"/>
          </p:cNvSpPr>
          <p:nvPr>
            <p:ph idx="1"/>
          </p:nvPr>
        </p:nvSpPr>
        <p:spPr>
          <a:xfrm>
            <a:off x="581193" y="2085888"/>
            <a:ext cx="11029615" cy="3678303"/>
          </a:xfrm>
        </p:spPr>
        <p:txBody>
          <a:bodyPr>
            <a:normAutofit/>
          </a:bodyPr>
          <a:lstStyle/>
          <a:p>
            <a:r>
              <a:rPr lang="en-US" sz="1800" dirty="0">
                <a:effectLst/>
                <a:latin typeface="Times New Roman" panose="02020603050405020304" pitchFamily="18" charset="0"/>
                <a:ea typeface="Calibri" panose="020F0502020204030204" pitchFamily="34" charset="0"/>
                <a:cs typeface="Arial" panose="020B0604020202020204" pitchFamily="34" charset="0"/>
              </a:rPr>
              <a:t>Three production lines are present in the factory: </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1-Concentrated fruit drinks line. 2-Liquid products line.3-Powder products line.</a:t>
            </a:r>
          </a:p>
          <a:p>
            <a:r>
              <a:rPr lang="en-US" sz="1800" dirty="0">
                <a:solidFill>
                  <a:srgbClr val="000000"/>
                </a:solidFill>
                <a:effectLst/>
                <a:latin typeface="Times New Roman" panose="02020603050405020304" pitchFamily="18" charset="0"/>
                <a:ea typeface="Calibri" panose="020F0502020204030204" pitchFamily="34" charset="0"/>
              </a:rPr>
              <a:t>are 16 machines in the factory, 10 machines for liquid products and 6 for powder products, and they are divided: into 13 filling machines, 2 pasteurization machines, and one sterilization machine</a:t>
            </a:r>
            <a:r>
              <a:rPr lang="en-US"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802763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00412-0048-57B9-6231-2D9C76279B9E}"/>
              </a:ext>
            </a:extLst>
          </p:cNvPr>
          <p:cNvSpPr>
            <a:spLocks noGrp="1"/>
          </p:cNvSpPr>
          <p:nvPr>
            <p:ph type="title"/>
          </p:nvPr>
        </p:nvSpPr>
        <p:spPr/>
        <p:txBody>
          <a:bodyPr/>
          <a:lstStyle/>
          <a:p>
            <a:r>
              <a:rPr lang="en-US" dirty="0"/>
              <a:t>Table of contents .</a:t>
            </a:r>
          </a:p>
        </p:txBody>
      </p:sp>
      <p:sp>
        <p:nvSpPr>
          <p:cNvPr id="3" name="Content Placeholder 2">
            <a:extLst>
              <a:ext uri="{FF2B5EF4-FFF2-40B4-BE49-F238E27FC236}">
                <a16:creationId xmlns:a16="http://schemas.microsoft.com/office/drawing/2014/main" id="{71837288-02A1-5B5C-479B-3665707618DB}"/>
              </a:ext>
            </a:extLst>
          </p:cNvPr>
          <p:cNvSpPr>
            <a:spLocks noGrp="1"/>
          </p:cNvSpPr>
          <p:nvPr>
            <p:ph idx="1"/>
          </p:nvPr>
        </p:nvSpPr>
        <p:spPr/>
        <p:txBody>
          <a:bodyPr/>
          <a:lstStyle/>
          <a:p>
            <a:r>
              <a:rPr lang="en-US" dirty="0"/>
              <a:t>Introduction……………………………………………………………………. 3</a:t>
            </a:r>
          </a:p>
          <a:p>
            <a:r>
              <a:rPr lang="en-US" dirty="0"/>
              <a:t>Bicycle parts…………………………………………………………………….4-9</a:t>
            </a:r>
          </a:p>
          <a:p>
            <a:r>
              <a:rPr lang="en-US" dirty="0"/>
              <a:t>Bicycle dimensions …………………………………………………………….10</a:t>
            </a:r>
          </a:p>
          <a:p>
            <a:r>
              <a:rPr lang="en-US" dirty="0"/>
              <a:t>Analysis ……………………………………………………………………….11</a:t>
            </a:r>
          </a:p>
          <a:p>
            <a:r>
              <a:rPr lang="en-US" dirty="0"/>
              <a:t>Machine elements (handle bar)……………………………………………….12</a:t>
            </a:r>
          </a:p>
          <a:p>
            <a:r>
              <a:rPr lang="en-US" dirty="0"/>
              <a:t>Machine elements (pulley)…………………………………………………….13</a:t>
            </a:r>
          </a:p>
          <a:p>
            <a:r>
              <a:rPr lang="en-US" dirty="0"/>
              <a:t>Machine elements (pedal)……………………………………………………..14</a:t>
            </a:r>
          </a:p>
          <a:p>
            <a:r>
              <a:rPr lang="en-US" dirty="0" err="1"/>
              <a:t>Refrences</a:t>
            </a:r>
            <a:r>
              <a:rPr lang="en-US" dirty="0"/>
              <a:t> …………………………………………………………………….15</a:t>
            </a:r>
          </a:p>
        </p:txBody>
      </p:sp>
    </p:spTree>
    <p:extLst>
      <p:ext uri="{BB962C8B-B14F-4D97-AF65-F5344CB8AC3E}">
        <p14:creationId xmlns:p14="http://schemas.microsoft.com/office/powerpoint/2010/main" val="3602445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03FB1-2706-6A90-3CCB-9EFAC09F1199}"/>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3351A00C-8F60-A126-6AF4-95C82CB5C3D1}"/>
              </a:ext>
            </a:extLst>
          </p:cNvPr>
          <p:cNvSpPr>
            <a:spLocks noGrp="1"/>
          </p:cNvSpPr>
          <p:nvPr>
            <p:ph idx="1"/>
          </p:nvPr>
        </p:nvSpPr>
        <p:spPr/>
        <p:txBody>
          <a:bodyPr/>
          <a:lstStyle/>
          <a:p>
            <a:r>
              <a:rPr lang="en-US" sz="1800" dirty="0" err="1">
                <a:solidFill>
                  <a:srgbClr val="000000"/>
                </a:solidFill>
                <a:effectLst/>
                <a:latin typeface="Times New Roman" panose="02020603050405020304" pitchFamily="18" charset="0"/>
                <a:ea typeface="Times New Roman" panose="02020603050405020304" pitchFamily="18" charset="0"/>
              </a:rPr>
              <a:t>Al-Shunnar</a:t>
            </a:r>
            <a:r>
              <a:rPr lang="en-US" sz="1800" dirty="0">
                <a:solidFill>
                  <a:srgbClr val="000000"/>
                </a:solidFill>
                <a:effectLst/>
                <a:latin typeface="Times New Roman" panose="02020603050405020304" pitchFamily="18" charset="0"/>
                <a:ea typeface="Times New Roman" panose="02020603050405020304" pitchFamily="18" charset="0"/>
              </a:rPr>
              <a:t> factory for food industries will be taken as a case study. It's a Palestinian factory that was established in 1990 </a:t>
            </a:r>
            <a:endParaRPr lang="ar-SA" sz="1800" dirty="0">
              <a:solidFill>
                <a:srgbClr val="000000"/>
              </a:solidFill>
              <a:effectLst/>
              <a:latin typeface="Times New Roman" panose="02020603050405020304" pitchFamily="18" charset="0"/>
              <a:ea typeface="Times New Roman" panose="02020603050405020304" pitchFamily="18" charset="0"/>
            </a:endParaRPr>
          </a:p>
          <a:p>
            <a:r>
              <a:rPr lang="en-US" sz="1800" dirty="0">
                <a:solidFill>
                  <a:srgbClr val="000000"/>
                </a:solidFill>
                <a:effectLst/>
                <a:latin typeface="Times New Roman" panose="02020603050405020304" pitchFamily="18" charset="0"/>
                <a:ea typeface="Times New Roman" panose="02020603050405020304" pitchFamily="18" charset="0"/>
              </a:rPr>
              <a:t>. It deals with more than 130 items of food and beverages. 17 items of beverages, jelly, </a:t>
            </a:r>
            <a:r>
              <a:rPr lang="en-US" sz="1800" dirty="0" err="1">
                <a:solidFill>
                  <a:srgbClr val="000000"/>
                </a:solidFill>
                <a:effectLst/>
                <a:latin typeface="Times New Roman" panose="02020603050405020304" pitchFamily="18" charset="0"/>
                <a:ea typeface="Times New Roman" panose="02020603050405020304" pitchFamily="18" charset="0"/>
              </a:rPr>
              <a:t>Choco</a:t>
            </a:r>
            <a:r>
              <a:rPr lang="en-US" sz="1800" dirty="0">
                <a:solidFill>
                  <a:srgbClr val="000000"/>
                </a:solidFill>
                <a:effectLst/>
                <a:latin typeface="Times New Roman" panose="02020603050405020304" pitchFamily="18" charset="0"/>
                <a:ea typeface="Times New Roman" panose="02020603050405020304" pitchFamily="18" charset="0"/>
              </a:rPr>
              <a:t>, and cappuccino. It also produces more than many types of </a:t>
            </a:r>
            <a:r>
              <a:rPr lang="en-US" sz="1800" dirty="0">
                <a:effectLst/>
                <a:latin typeface="Times New Roman" panose="02020603050405020304" pitchFamily="18" charset="0"/>
                <a:ea typeface="Times New Roman" panose="02020603050405020304" pitchFamily="18" charset="0"/>
              </a:rPr>
              <a:t>herbal</a:t>
            </a:r>
            <a:r>
              <a:rPr lang="en-US" sz="1800" dirty="0">
                <a:solidFill>
                  <a:srgbClr val="000000"/>
                </a:solidFill>
                <a:effectLst/>
                <a:latin typeface="Times New Roman" panose="02020603050405020304" pitchFamily="18" charset="0"/>
                <a:ea typeface="Times New Roman" panose="02020603050405020304" pitchFamily="18" charset="0"/>
              </a:rPr>
              <a:t> oils.</a:t>
            </a:r>
            <a:r>
              <a:rPr lang="en-US" dirty="0">
                <a:effectLst/>
              </a:rPr>
              <a:t> </a:t>
            </a:r>
            <a:endParaRPr lang="ar-SA" dirty="0">
              <a:effectLst/>
            </a:endParaRPr>
          </a:p>
          <a:p>
            <a:r>
              <a:rPr lang="en-US" sz="1800" dirty="0">
                <a:solidFill>
                  <a:srgbClr val="000000"/>
                </a:solidFill>
                <a:effectLst/>
                <a:latin typeface="Times New Roman" panose="02020603050405020304" pitchFamily="18" charset="0"/>
                <a:ea typeface="Times New Roman" panose="02020603050405020304" pitchFamily="18" charset="0"/>
              </a:rPr>
              <a:t>It's considered one of the leading companies as it attracts a large number of retail stores on the west bank due to the diversity of its products and its geographical location in </a:t>
            </a:r>
            <a:r>
              <a:rPr lang="en-US" sz="1800" dirty="0" err="1">
                <a:solidFill>
                  <a:srgbClr val="000000"/>
                </a:solidFill>
                <a:effectLst/>
                <a:latin typeface="Times New Roman" panose="02020603050405020304" pitchFamily="18" charset="0"/>
                <a:ea typeface="Times New Roman" panose="02020603050405020304" pitchFamily="18" charset="0"/>
              </a:rPr>
              <a:t>Beit-Elba</a:t>
            </a:r>
            <a:r>
              <a:rPr lang="en-US" sz="1800" dirty="0">
                <a:solidFill>
                  <a:srgbClr val="000000"/>
                </a:solidFill>
                <a:effectLst/>
                <a:latin typeface="Times New Roman" panose="02020603050405020304" pitchFamily="18" charset="0"/>
                <a:ea typeface="Times New Roman" panose="02020603050405020304" pitchFamily="18" charset="0"/>
              </a:rPr>
              <a:t>, Nablus</a:t>
            </a:r>
            <a:r>
              <a:rPr lang="en-US" dirty="0">
                <a:effectLst/>
              </a:rPr>
              <a:t> </a:t>
            </a:r>
            <a:r>
              <a:rPr lang="ar-SA" dirty="0">
                <a:effectLst/>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45100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09EBA-C5E7-5E33-54FB-85CE1A961F59}"/>
              </a:ext>
            </a:extLst>
          </p:cNvPr>
          <p:cNvSpPr>
            <a:spLocks noGrp="1"/>
          </p:cNvSpPr>
          <p:nvPr>
            <p:ph type="title"/>
          </p:nvPr>
        </p:nvSpPr>
        <p:spPr/>
        <p:txBody>
          <a:bodyPr/>
          <a:lstStyle/>
          <a:p>
            <a:r>
              <a:rPr lang="en-US" dirty="0"/>
              <a:t>Introduction -  Problem statement.</a:t>
            </a:r>
          </a:p>
        </p:txBody>
      </p:sp>
      <p:sp>
        <p:nvSpPr>
          <p:cNvPr id="3" name="Content Placeholder 2">
            <a:extLst>
              <a:ext uri="{FF2B5EF4-FFF2-40B4-BE49-F238E27FC236}">
                <a16:creationId xmlns:a16="http://schemas.microsoft.com/office/drawing/2014/main" id="{31BCE45B-50AE-5658-9664-79B374E659D2}"/>
              </a:ext>
            </a:extLst>
          </p:cNvPr>
          <p:cNvSpPr>
            <a:spLocks noGrp="1"/>
          </p:cNvSpPr>
          <p:nvPr>
            <p:ph idx="1"/>
          </p:nvPr>
        </p:nvSpPr>
        <p:spPr/>
        <p:txBody>
          <a:bodyPr/>
          <a:lstStyle/>
          <a:p>
            <a:r>
              <a:rPr lang="en-US" sz="1800" dirty="0" err="1">
                <a:solidFill>
                  <a:srgbClr val="000000"/>
                </a:solidFill>
                <a:effectLst/>
                <a:latin typeface="Times New Roman" panose="02020603050405020304" pitchFamily="18" charset="0"/>
                <a:ea typeface="Times New Roman" panose="02020603050405020304" pitchFamily="18" charset="0"/>
              </a:rPr>
              <a:t>Al-Shunnar</a:t>
            </a:r>
            <a:r>
              <a:rPr lang="en-US" sz="1800" dirty="0">
                <a:solidFill>
                  <a:srgbClr val="000000"/>
                </a:solidFill>
                <a:effectLst/>
                <a:latin typeface="Times New Roman" panose="02020603050405020304" pitchFamily="18" charset="0"/>
                <a:ea typeface="Times New Roman" panose="02020603050405020304" pitchFamily="18" charset="0"/>
              </a:rPr>
              <a:t> factory faces many problems due to the absence of integrated operation systems, material handling systems, factory layout, and management systems.</a:t>
            </a:r>
            <a:r>
              <a:rPr lang="en-US" dirty="0">
                <a:effectLst/>
              </a:rPr>
              <a:t> </a:t>
            </a:r>
          </a:p>
          <a:p>
            <a:r>
              <a:rPr lang="en-US" sz="1800" dirty="0" err="1">
                <a:effectLst/>
                <a:latin typeface="Times New Roman" panose="02020603050405020304" pitchFamily="18" charset="0"/>
                <a:ea typeface="Calibri" panose="020F0502020204030204" pitchFamily="34" charset="0"/>
                <a:cs typeface="Arial" panose="020B0604020202020204" pitchFamily="34" charset="0"/>
              </a:rPr>
              <a:t>Al-Shunnar</a:t>
            </a:r>
            <a:r>
              <a:rPr lang="en-US" sz="1800" dirty="0">
                <a:effectLst/>
                <a:latin typeface="Times New Roman" panose="02020603050405020304" pitchFamily="18" charset="0"/>
                <a:ea typeface="Calibri" panose="020F0502020204030204" pitchFamily="34" charset="0"/>
                <a:cs typeface="Arial" panose="020B0604020202020204" pitchFamily="34" charset="0"/>
              </a:rPr>
              <a:t> is considered one of the oldest factories with poor planning and inventory management. If the factory continues to use the same strategy, it will not be able to meet the market demand because the demand for the product is high,</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dirty="0">
                <a:effectLst/>
                <a:latin typeface="Times New Roman" panose="02020603050405020304" pitchFamily="18" charset="0"/>
                <a:ea typeface="Calibri" panose="020F0502020204030204" pitchFamily="34" charset="0"/>
                <a:cs typeface="Arial" panose="020B0604020202020204" pitchFamily="34" charset="0"/>
              </a:rPr>
              <a:t>an absence of a computerized system to track the entry and exit of goods, know the available quantities, and determine the point of re-ordering and the required quantities.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i="1" dirty="0">
                <a:solidFill>
                  <a:srgbClr val="44546A"/>
                </a:solidFill>
                <a:effectLst/>
                <a:latin typeface="Calibri" panose="020F0502020204030204" pitchFamily="34" charset="0"/>
                <a:ea typeface="Calibri" panose="020F0502020204030204" pitchFamily="34" charset="0"/>
                <a:cs typeface="Arial" panose="020B0604020202020204" pitchFamily="34" charset="0"/>
              </a:rPr>
              <a:t>Shortage in raw materials and basic resources such as water.</a:t>
            </a:r>
          </a:p>
        </p:txBody>
      </p:sp>
      <p:sp>
        <p:nvSpPr>
          <p:cNvPr id="9" name="Text Box 5">
            <a:extLst>
              <a:ext uri="{FF2B5EF4-FFF2-40B4-BE49-F238E27FC236}">
                <a16:creationId xmlns:a16="http://schemas.microsoft.com/office/drawing/2014/main" id="{6A763884-15F8-ECE5-FB7E-D8F009310270}"/>
              </a:ext>
            </a:extLst>
          </p:cNvPr>
          <p:cNvSpPr txBox="1"/>
          <p:nvPr/>
        </p:nvSpPr>
        <p:spPr>
          <a:xfrm>
            <a:off x="4480560" y="5435812"/>
            <a:ext cx="2060331" cy="138499"/>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900" i="1" dirty="0">
                <a:solidFill>
                  <a:srgbClr val="44546A"/>
                </a:solidFill>
                <a:effectLst/>
                <a:latin typeface="Calibri" panose="020F0502020204030204" pitchFamily="34" charset="0"/>
                <a:ea typeface="Calibri" panose="020F0502020204030204" pitchFamily="34" charset="0"/>
                <a:cs typeface="Arial" panose="020B0604020202020204" pitchFamily="34" charset="0"/>
              </a:rPr>
              <a:t>Figure 1:parts</a:t>
            </a:r>
          </a:p>
        </p:txBody>
      </p:sp>
    </p:spTree>
    <p:extLst>
      <p:ext uri="{BB962C8B-B14F-4D97-AF65-F5344CB8AC3E}">
        <p14:creationId xmlns:p14="http://schemas.microsoft.com/office/powerpoint/2010/main" val="34495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529F7-4FD2-49B4-438D-7259537F200D}"/>
              </a:ext>
            </a:extLst>
          </p:cNvPr>
          <p:cNvSpPr>
            <a:spLocks noGrp="1"/>
          </p:cNvSpPr>
          <p:nvPr>
            <p:ph type="title"/>
          </p:nvPr>
        </p:nvSpPr>
        <p:spPr/>
        <p:txBody>
          <a:bodyPr/>
          <a:lstStyle/>
          <a:p>
            <a:r>
              <a:rPr lang="en-US" dirty="0"/>
              <a:t>Introduction- objectives.</a:t>
            </a:r>
          </a:p>
        </p:txBody>
      </p:sp>
      <p:sp>
        <p:nvSpPr>
          <p:cNvPr id="3" name="Content Placeholder 2">
            <a:extLst>
              <a:ext uri="{FF2B5EF4-FFF2-40B4-BE49-F238E27FC236}">
                <a16:creationId xmlns:a16="http://schemas.microsoft.com/office/drawing/2014/main" id="{1895769F-27A0-A0A1-3D42-EC97ADADF295}"/>
              </a:ext>
            </a:extLst>
          </p:cNvPr>
          <p:cNvSpPr>
            <a:spLocks noGrp="1"/>
          </p:cNvSpPr>
          <p:nvPr>
            <p:ph idx="1"/>
          </p:nvPr>
        </p:nvSpPr>
        <p:spPr/>
        <p:txBody>
          <a:bodyPr/>
          <a:lstStyle/>
          <a:p>
            <a:r>
              <a:rPr lang="en-US" dirty="0"/>
              <a:t> </a:t>
            </a:r>
            <a:r>
              <a:rPr lang="en-US" sz="1800" dirty="0">
                <a:effectLst/>
                <a:latin typeface="Times New Roman" panose="02020603050405020304" pitchFamily="18" charset="0"/>
                <a:ea typeface="Calibri" panose="020F0502020204030204" pitchFamily="34" charset="0"/>
              </a:rPr>
              <a:t> our objective which is to avoid disasters and improve all aspects of operation and keep pace the development by using different tools and </a:t>
            </a:r>
            <a:r>
              <a:rPr lang="en-US" sz="1800" dirty="0" err="1">
                <a:effectLst/>
                <a:latin typeface="Times New Roman" panose="02020603050405020304" pitchFamily="18" charset="0"/>
                <a:ea typeface="Calibri" panose="020F0502020204030204" pitchFamily="34" charset="0"/>
              </a:rPr>
              <a:t>techniqu</a:t>
            </a:r>
            <a:r>
              <a:rPr lang="en-US" sz="1800" dirty="0" err="1">
                <a:latin typeface="Times New Roman" panose="02020603050405020304" pitchFamily="18" charset="0"/>
                <a:ea typeface="Calibri" panose="020F0502020204030204" pitchFamily="34" charset="0"/>
              </a:rPr>
              <a:t>s</a:t>
            </a:r>
            <a:r>
              <a:rPr lang="en-US" dirty="0">
                <a:latin typeface="Times New Roman" panose="02020603050405020304" pitchFamily="18" charset="0"/>
                <a:ea typeface="Calibri" panose="020F0502020204030204" pitchFamily="34" charset="0"/>
              </a:rPr>
              <a:t>.</a:t>
            </a:r>
          </a:p>
          <a:p>
            <a:endParaRPr lang="en-US" dirty="0"/>
          </a:p>
        </p:txBody>
      </p:sp>
    </p:spTree>
    <p:extLst>
      <p:ext uri="{BB962C8B-B14F-4D97-AF65-F5344CB8AC3E}">
        <p14:creationId xmlns:p14="http://schemas.microsoft.com/office/powerpoint/2010/main" val="576110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6AB7D-53F6-04E2-D32B-FFA7F1DE73F7}"/>
              </a:ext>
            </a:extLst>
          </p:cNvPr>
          <p:cNvSpPr>
            <a:spLocks noGrp="1"/>
          </p:cNvSpPr>
          <p:nvPr>
            <p:ph type="title"/>
          </p:nvPr>
        </p:nvSpPr>
        <p:spPr/>
        <p:txBody>
          <a:bodyPr/>
          <a:lstStyle/>
          <a:p>
            <a:r>
              <a:rPr lang="en-US" dirty="0"/>
              <a:t>Methodology- data collection methods</a:t>
            </a:r>
          </a:p>
        </p:txBody>
      </p:sp>
      <p:sp>
        <p:nvSpPr>
          <p:cNvPr id="4" name="Content Placeholder 3">
            <a:extLst>
              <a:ext uri="{FF2B5EF4-FFF2-40B4-BE49-F238E27FC236}">
                <a16:creationId xmlns:a16="http://schemas.microsoft.com/office/drawing/2014/main" id="{F22229ED-ECB9-B527-456F-819964C4E9D7}"/>
              </a:ext>
            </a:extLst>
          </p:cNvPr>
          <p:cNvSpPr>
            <a:spLocks noGrp="1"/>
          </p:cNvSpPr>
          <p:nvPr>
            <p:ph idx="1"/>
          </p:nvPr>
        </p:nvSpPr>
        <p:spPr>
          <a:xfrm>
            <a:off x="581192" y="2201347"/>
            <a:ext cx="11029615" cy="3678303"/>
          </a:xfrm>
        </p:spPr>
        <p:txBody>
          <a:bodyPr/>
          <a:lstStyle/>
          <a:p>
            <a:r>
              <a:rPr lang="en-US" sz="1800" dirty="0">
                <a:effectLst/>
                <a:latin typeface="Times New Roman" panose="02020603050405020304" pitchFamily="18" charset="0"/>
                <a:ea typeface="Calibri" panose="020F0502020204030204" pitchFamily="34" charset="0"/>
                <a:cs typeface="Arial" panose="020B0604020202020204" pitchFamily="34" charset="0"/>
              </a:rPr>
              <a:t>The first step is to conduct a thorough examination of the subject by visiting the factory. After that, we put our knowledge and tools to use in order to carry out the objectives.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dirty="0">
                <a:effectLst/>
                <a:latin typeface="Times New Roman" panose="02020603050405020304" pitchFamily="18" charset="0"/>
                <a:ea typeface="Calibri" panose="020F0502020204030204" pitchFamily="34" charset="0"/>
                <a:cs typeface="Arial" panose="020B0604020202020204" pitchFamily="34" charset="0"/>
              </a:rPr>
              <a:t>the project team conclude to the following areas to be development priority areas.1- Facility Layout.2- Warehouse Management.3- Raw Materials Shortage.</a:t>
            </a:r>
          </a:p>
          <a:p>
            <a:r>
              <a:rPr lang="en-US" sz="1800" dirty="0">
                <a:effectLst/>
                <a:latin typeface="Times New Roman" panose="02020603050405020304" pitchFamily="18" charset="0"/>
                <a:ea typeface="Calibri" panose="020F0502020204030204" pitchFamily="34" charset="0"/>
                <a:cs typeface="Arial" panose="020B0604020202020204" pitchFamily="34" charset="0"/>
              </a:rPr>
              <a:t>The data collected in the current situation of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Al-Shunnar</a:t>
            </a:r>
            <a:r>
              <a:rPr lang="en-US" sz="1800" dirty="0">
                <a:effectLst/>
                <a:latin typeface="Times New Roman" panose="02020603050405020304" pitchFamily="18" charset="0"/>
                <a:ea typeface="Calibri" panose="020F0502020204030204" pitchFamily="34" charset="0"/>
                <a:cs typeface="Arial" panose="020B0604020202020204" pitchFamily="34" charset="0"/>
              </a:rPr>
              <a:t> Factory</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are divided into 3 phases: 1. the design and layout of factory 2. Inventory management. 3. Production lines.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48676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D1A94-19E5-48C0-7AB3-984C06EED0AB}"/>
              </a:ext>
            </a:extLst>
          </p:cNvPr>
          <p:cNvSpPr>
            <a:spLocks noGrp="1"/>
          </p:cNvSpPr>
          <p:nvPr>
            <p:ph type="title"/>
          </p:nvPr>
        </p:nvSpPr>
        <p:spPr/>
        <p:txBody>
          <a:bodyPr/>
          <a:lstStyle/>
          <a:p>
            <a:r>
              <a:rPr lang="en-US" dirty="0"/>
              <a:t>Methodology-existing layout</a:t>
            </a:r>
          </a:p>
        </p:txBody>
      </p:sp>
      <p:sp>
        <p:nvSpPr>
          <p:cNvPr id="4" name="Content Placeholder 3">
            <a:extLst>
              <a:ext uri="{FF2B5EF4-FFF2-40B4-BE49-F238E27FC236}">
                <a16:creationId xmlns:a16="http://schemas.microsoft.com/office/drawing/2014/main" id="{2099307A-CD61-E03F-63EC-611F9EA06C47}"/>
              </a:ext>
            </a:extLst>
          </p:cNvPr>
          <p:cNvSpPr>
            <a:spLocks noGrp="1"/>
          </p:cNvSpPr>
          <p:nvPr>
            <p:ph idx="1"/>
          </p:nvPr>
        </p:nvSpPr>
        <p:spPr>
          <a:xfrm>
            <a:off x="347244" y="702156"/>
            <a:ext cx="11029615" cy="3678303"/>
          </a:xfrm>
        </p:spPr>
        <p:txBody>
          <a:bodyPr/>
          <a:lstStyle/>
          <a:p>
            <a:r>
              <a:rPr lang="en-US" sz="1800" dirty="0">
                <a:effectLst/>
                <a:latin typeface="Times New Roman" panose="02020603050405020304" pitchFamily="18" charset="0"/>
                <a:ea typeface="Calibri" panose="020F0502020204030204" pitchFamily="34" charset="0"/>
              </a:rPr>
              <a:t>The existing layout is designed in such a way that it does not serve the concept of plant layout. </a:t>
            </a:r>
          </a:p>
          <a:p>
            <a:r>
              <a:rPr lang="en-US" sz="1800" dirty="0">
                <a:effectLst/>
                <a:latin typeface="Times New Roman" panose="02020603050405020304" pitchFamily="18" charset="0"/>
                <a:ea typeface="Calibri" panose="020F0502020204030204" pitchFamily="34" charset="0"/>
              </a:rPr>
              <a:t>there is not enough space for loading and unloading goods.</a:t>
            </a:r>
            <a:r>
              <a:rPr lang="en-US" dirty="0">
                <a:effectLst/>
              </a:rPr>
              <a:t> </a:t>
            </a:r>
          </a:p>
          <a:p>
            <a:r>
              <a:rPr lang="en-US" sz="1800" dirty="0">
                <a:effectLst/>
                <a:latin typeface="Times New Roman" panose="02020603050405020304" pitchFamily="18" charset="0"/>
                <a:ea typeface="Calibri" panose="020F0502020204030204" pitchFamily="34" charset="0"/>
              </a:rPr>
              <a:t>the lack of specific lanes and random storage</a:t>
            </a:r>
            <a:endParaRPr lang="en-US" dirty="0"/>
          </a:p>
        </p:txBody>
      </p:sp>
      <p:pic>
        <p:nvPicPr>
          <p:cNvPr id="5" name="صورة 9">
            <a:extLst>
              <a:ext uri="{FF2B5EF4-FFF2-40B4-BE49-F238E27FC236}">
                <a16:creationId xmlns:a16="http://schemas.microsoft.com/office/drawing/2014/main" id="{27FB294E-CA2B-CCC4-97F5-D1FA19EB5B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244" y="4300035"/>
            <a:ext cx="3441065" cy="168402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6" name="صورة 11">
            <a:extLst>
              <a:ext uri="{FF2B5EF4-FFF2-40B4-BE49-F238E27FC236}">
                <a16:creationId xmlns:a16="http://schemas.microsoft.com/office/drawing/2014/main" id="{2FDFB50A-F796-F929-E13D-035FA5504C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70094" y="4322895"/>
            <a:ext cx="3412490" cy="16383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9" name="صورة 10">
            <a:extLst>
              <a:ext uri="{FF2B5EF4-FFF2-40B4-BE49-F238E27FC236}">
                <a16:creationId xmlns:a16="http://schemas.microsoft.com/office/drawing/2014/main" id="{6375CE30-8059-F6B7-DFA2-7830E60B754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45601" y="4322895"/>
            <a:ext cx="3399155" cy="169354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54532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7A9E5-4D63-E655-70BC-9B8EB2CDFD73}"/>
              </a:ext>
            </a:extLst>
          </p:cNvPr>
          <p:cNvSpPr>
            <a:spLocks noGrp="1"/>
          </p:cNvSpPr>
          <p:nvPr>
            <p:ph type="title"/>
          </p:nvPr>
        </p:nvSpPr>
        <p:spPr/>
        <p:txBody>
          <a:bodyPr/>
          <a:lstStyle/>
          <a:p>
            <a:r>
              <a:rPr lang="en-US" dirty="0"/>
              <a:t>Methodology- first floor.</a:t>
            </a:r>
          </a:p>
        </p:txBody>
      </p:sp>
      <p:sp>
        <p:nvSpPr>
          <p:cNvPr id="4" name="Content Placeholder 3">
            <a:extLst>
              <a:ext uri="{FF2B5EF4-FFF2-40B4-BE49-F238E27FC236}">
                <a16:creationId xmlns:a16="http://schemas.microsoft.com/office/drawing/2014/main" id="{28DC48F7-EB08-F7B6-4878-74FCD5B9843A}"/>
              </a:ext>
            </a:extLst>
          </p:cNvPr>
          <p:cNvSpPr>
            <a:spLocks noGrp="1"/>
          </p:cNvSpPr>
          <p:nvPr>
            <p:ph idx="1"/>
          </p:nvPr>
        </p:nvSpPr>
        <p:spPr>
          <a:xfrm>
            <a:off x="581192" y="702156"/>
            <a:ext cx="11029615" cy="3678303"/>
          </a:xfrm>
        </p:spPr>
        <p:txBody>
          <a:bodyPr/>
          <a:lstStyle/>
          <a:p>
            <a:r>
              <a:rPr lang="en-US" sz="1800" dirty="0">
                <a:effectLst/>
                <a:latin typeface="Times New Roman" panose="02020603050405020304" pitchFamily="18" charset="0"/>
                <a:ea typeface="Calibri" panose="020F0502020204030204" pitchFamily="34" charset="0"/>
              </a:rPr>
              <a:t>first floor has a private entrance, and it’s related only to the liquid’s production, it consists of 7 liquid filling machines, one sterilization machine and 2 pasteurization machines</a:t>
            </a:r>
            <a:r>
              <a:rPr lang="en-US" dirty="0">
                <a:effectLst/>
              </a:rPr>
              <a:t> </a:t>
            </a:r>
            <a:endParaRPr lang="en-US" dirty="0"/>
          </a:p>
        </p:txBody>
      </p:sp>
      <p:pic>
        <p:nvPicPr>
          <p:cNvPr id="5" name="صورة 1">
            <a:extLst>
              <a:ext uri="{FF2B5EF4-FFF2-40B4-BE49-F238E27FC236}">
                <a16:creationId xmlns:a16="http://schemas.microsoft.com/office/drawing/2014/main" id="{462AA3C0-0D57-3753-8777-99D5A2CAC8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9129" y="3179697"/>
            <a:ext cx="4894166" cy="3678303"/>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99371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8FDEF-CDDE-45CD-4A6C-1D5B97A664C5}"/>
              </a:ext>
            </a:extLst>
          </p:cNvPr>
          <p:cNvSpPr>
            <a:spLocks noGrp="1"/>
          </p:cNvSpPr>
          <p:nvPr>
            <p:ph type="title"/>
          </p:nvPr>
        </p:nvSpPr>
        <p:spPr/>
        <p:txBody>
          <a:bodyPr/>
          <a:lstStyle/>
          <a:p>
            <a:r>
              <a:rPr lang="en-US" dirty="0"/>
              <a:t>Methodology – second floor .</a:t>
            </a:r>
          </a:p>
        </p:txBody>
      </p:sp>
      <p:sp>
        <p:nvSpPr>
          <p:cNvPr id="4" name="Content Placeholder 3">
            <a:extLst>
              <a:ext uri="{FF2B5EF4-FFF2-40B4-BE49-F238E27FC236}">
                <a16:creationId xmlns:a16="http://schemas.microsoft.com/office/drawing/2014/main" id="{1104AAF4-EADB-4840-AD09-E84407B57888}"/>
              </a:ext>
            </a:extLst>
          </p:cNvPr>
          <p:cNvSpPr>
            <a:spLocks noGrp="1"/>
          </p:cNvSpPr>
          <p:nvPr>
            <p:ph idx="1"/>
          </p:nvPr>
        </p:nvSpPr>
        <p:spPr>
          <a:xfrm>
            <a:off x="581192" y="702156"/>
            <a:ext cx="11029615" cy="3678303"/>
          </a:xfrm>
        </p:spPr>
        <p:txBody>
          <a:bodyPr/>
          <a:lstStyle/>
          <a:p>
            <a:r>
              <a:rPr lang="en-US" sz="1800" dirty="0" err="1">
                <a:effectLst/>
                <a:latin typeface="Times New Roman" panose="02020603050405020304" pitchFamily="18" charset="0"/>
                <a:ea typeface="Calibri" panose="020F0502020204030204" pitchFamily="34" charset="0"/>
              </a:rPr>
              <a:t>2</a:t>
            </a:r>
            <a:r>
              <a:rPr lang="en-US" sz="1800" baseline="30000" dirty="0" err="1">
                <a:effectLst/>
                <a:latin typeface="Times New Roman" panose="02020603050405020304" pitchFamily="18" charset="0"/>
                <a:ea typeface="Calibri" panose="020F0502020204030204" pitchFamily="34" charset="0"/>
              </a:rPr>
              <a:t>nd</a:t>
            </a:r>
            <a:r>
              <a:rPr lang="en-US" sz="1800" dirty="0" err="1">
                <a:effectLst/>
                <a:latin typeface="Times New Roman" panose="02020603050405020304" pitchFamily="18" charset="0"/>
                <a:ea typeface="Calibri" panose="020F0502020204030204" pitchFamily="34" charset="0"/>
              </a:rPr>
              <a:t>floor</a:t>
            </a:r>
            <a:r>
              <a:rPr lang="en-US" sz="1800" dirty="0">
                <a:effectLst/>
                <a:latin typeface="Times New Roman" panose="02020603050405020304" pitchFamily="18" charset="0"/>
                <a:ea typeface="Calibri" panose="020F0502020204030204" pitchFamily="34" charset="0"/>
              </a:rPr>
              <a:t>, it has one bathroom, one kitchen, a changing room, a break room for employees, and meeting rooms.</a:t>
            </a:r>
            <a:endParaRPr lang="en-US" dirty="0"/>
          </a:p>
        </p:txBody>
      </p:sp>
      <p:pic>
        <p:nvPicPr>
          <p:cNvPr id="7" name="صورة 3">
            <a:extLst>
              <a:ext uri="{FF2B5EF4-FFF2-40B4-BE49-F238E27FC236}">
                <a16:creationId xmlns:a16="http://schemas.microsoft.com/office/drawing/2014/main" id="{AF4BF9A1-8EAB-770B-9249-C87A39508E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4211" y="2962368"/>
            <a:ext cx="5856488" cy="4026802"/>
          </a:xfrm>
          <a:prstGeom prst="rect">
            <a:avLst/>
          </a:prstGeom>
        </p:spPr>
      </p:pic>
    </p:spTree>
    <p:extLst>
      <p:ext uri="{BB962C8B-B14F-4D97-AF65-F5344CB8AC3E}">
        <p14:creationId xmlns:p14="http://schemas.microsoft.com/office/powerpoint/2010/main" val="4025812740"/>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otalTime>0</TotalTime>
  <Words>640</Words>
  <Application>Microsoft Office PowerPoint</Application>
  <PresentationFormat>Widescreen</PresentationFormat>
  <Paragraphs>47</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Gill Sans MT</vt:lpstr>
      <vt:lpstr>Majalla UI</vt:lpstr>
      <vt:lpstr>Times New Roman</vt:lpstr>
      <vt:lpstr>Wingdings 2</vt:lpstr>
      <vt:lpstr>Dividend</vt:lpstr>
      <vt:lpstr>Operations Improvement for Al-Shunnar for Food Industries (GRADUATION PROJECT II)  </vt:lpstr>
      <vt:lpstr>Table of contents .</vt:lpstr>
      <vt:lpstr>Introduction.</vt:lpstr>
      <vt:lpstr>Introduction -  Problem statement.</vt:lpstr>
      <vt:lpstr>Introduction- objectives.</vt:lpstr>
      <vt:lpstr>Methodology- data collection methods</vt:lpstr>
      <vt:lpstr>Methodology-existing layout</vt:lpstr>
      <vt:lpstr>Methodology- first floor.</vt:lpstr>
      <vt:lpstr>Methodology – second floor .</vt:lpstr>
      <vt:lpstr>Methodology – third floor.</vt:lpstr>
      <vt:lpstr>Methodology- production lines.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Mechanical bike system.</dc:title>
  <dc:creator>omar omar</dc:creator>
  <cp:lastModifiedBy>Haneen</cp:lastModifiedBy>
  <cp:revision>3</cp:revision>
  <dcterms:created xsi:type="dcterms:W3CDTF">2022-05-06T12:52:12Z</dcterms:created>
  <dcterms:modified xsi:type="dcterms:W3CDTF">2022-10-24T11:21:18Z</dcterms:modified>
</cp:coreProperties>
</file>