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70" r:id="rId5"/>
    <p:sldId id="271" r:id="rId6"/>
    <p:sldId id="261" r:id="rId7"/>
    <p:sldId id="262" r:id="rId8"/>
    <p:sldId id="263" r:id="rId9"/>
    <p:sldId id="265" r:id="rId10"/>
    <p:sldId id="267" r:id="rId11"/>
    <p:sldId id="272" r:id="rId12"/>
    <p:sldId id="266" r:id="rId13"/>
    <p:sldId id="27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2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A54A9-0FA8-4DBD-AAE2-04A665CC21D9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4318B-5554-4CBD-8C29-D30F2870A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51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4318B-5554-4CBD-8C29-D30F2870A6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7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2178-75E6-48F1-A2C6-7F7EFB8EC545}" type="datetime1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053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2054-0A85-45A4-97D8-98380ED80C50}" type="datetime1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76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85C-18F7-4E44-8B01-E3D69E5DBC28}" type="datetime1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1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4BA0-780D-42E7-ADAC-F465177B4052}" type="datetime1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72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B5D9-E447-47C5-B914-B5028501EBDF}" type="datetime1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5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68C53-8C0A-456C-A5D8-CE4D219E28D3}" type="datetime1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830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0F58-E9DC-4366-A903-C3D121D4A80F}" type="datetime1">
              <a:rPr lang="en-US" smtClean="0"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43CD-62E5-4C1B-A3E7-2ADCEA2BF168}" type="datetime1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9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7CA4-7B5B-4EA0-BD50-2C7B1D6BC7F9}" type="datetime1">
              <a:rPr lang="en-US" smtClean="0"/>
              <a:t>12/19/2017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29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1197-F22E-41A5-867B-BAA45B09C911}" type="datetime1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2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345-00CF-4CE1-B929-3C3DBEACC5CD}" type="datetime1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663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DAC2D-75A7-405B-A23C-DC07E233B660}" type="datetime1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08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11.png"/><Relationship Id="rId7" Type="http://schemas.openxmlformats.org/officeDocument/2006/relationships/image" Target="../media/image26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11" Type="http://schemas.openxmlformats.org/officeDocument/2006/relationships/image" Target="../media/image30.jp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00270" y="757066"/>
            <a:ext cx="6096000" cy="17096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Adobe Song Std L"/>
                <a:cs typeface="Arial" panose="020B0604020202020204" pitchFamily="34" charset="0"/>
              </a:rPr>
              <a:t>An-</a:t>
            </a:r>
            <a:r>
              <a:rPr lang="en-US" dirty="0" err="1">
                <a:latin typeface="Times New Roman" panose="02020603050405020304" pitchFamily="18" charset="0"/>
                <a:ea typeface="Adobe Song Std L"/>
                <a:cs typeface="Arial" panose="020B0604020202020204" pitchFamily="34" charset="0"/>
              </a:rPr>
              <a:t>Najah</a:t>
            </a:r>
            <a:r>
              <a:rPr lang="en-US" dirty="0">
                <a:latin typeface="Times New Roman" panose="02020603050405020304" pitchFamily="18" charset="0"/>
                <a:ea typeface="Adobe Song Std L"/>
                <a:cs typeface="Arial" panose="020B0604020202020204" pitchFamily="34" charset="0"/>
              </a:rPr>
              <a:t> National University.</a:t>
            </a:r>
            <a:endParaRPr lang="en-US" sz="12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Adobe Song Std L"/>
                <a:cs typeface="Arial" panose="020B0604020202020204" pitchFamily="34" charset="0"/>
              </a:rPr>
              <a:t>Faculty of Engineering &amp; Information Technology.</a:t>
            </a:r>
            <a:endParaRPr lang="en-US" sz="12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Adobe Song Std L"/>
                <a:cs typeface="Arial" panose="020B0604020202020204" pitchFamily="34" charset="0"/>
              </a:rPr>
              <a:t>Computer Engineering Department.</a:t>
            </a:r>
            <a:endParaRPr lang="en-US" sz="12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171450" algn="ctr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Hardware Graduation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Project.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83" y="484930"/>
            <a:ext cx="2111532" cy="19818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489615" y="3151028"/>
            <a:ext cx="7118652" cy="2799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600" u="sng" dirty="0">
                <a:solidFill>
                  <a:srgbClr val="CC0066"/>
                </a:solidFill>
                <a:latin typeface="Bernard MT Condensed" panose="020508060609050204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Hand Gesture-Controlled Car Robot </a:t>
            </a:r>
            <a:endParaRPr lang="en-US" sz="3600" dirty="0">
              <a:solidFill>
                <a:srgbClr val="CC0066"/>
              </a:solidFill>
              <a:latin typeface="Bernard MT Condensed" panose="020508060609050204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Students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6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Reham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Helo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and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Aya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Shaheen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Supervisor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Dr.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Emad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Natsheh</a:t>
            </a:r>
            <a:r>
              <a:rPr lang="en-US" sz="2000" dirty="0">
                <a:latin typeface="Times New Roman" panose="02020603050405020304" pitchFamily="18" charset="0"/>
                <a:ea typeface="Adobe Song Std L"/>
                <a:cs typeface="Arial" panose="020B0604020202020204" pitchFamily="34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1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5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65" y="1179788"/>
            <a:ext cx="2771260" cy="36861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638" y="1179787"/>
            <a:ext cx="2849262" cy="3686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88" y="1179788"/>
            <a:ext cx="2636623" cy="36861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7345" y="5016392"/>
            <a:ext cx="3254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record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Finger 1: 45 degree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Finger 3: 90 degree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7439" y="5016391"/>
            <a:ext cx="3254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Stop record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Finger 1: 45 degree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Finger 2: 90 degree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54969" y="5016391"/>
            <a:ext cx="32544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 record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Fingers closed (130 degree)</a:t>
            </a:r>
          </a:p>
        </p:txBody>
      </p:sp>
    </p:spTree>
    <p:extLst>
      <p:ext uri="{BB962C8B-B14F-4D97-AF65-F5344CB8AC3E}">
        <p14:creationId xmlns:p14="http://schemas.microsoft.com/office/powerpoint/2010/main" val="4813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11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960130" y="579212"/>
            <a:ext cx="3331361" cy="628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en-US" sz="3200" b="1" kern="0" dirty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Part2: Robotic Car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0" y="1377778"/>
            <a:ext cx="3352800" cy="457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487" y="2788286"/>
            <a:ext cx="1143000" cy="1143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87" y="1742303"/>
            <a:ext cx="2054579" cy="14457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466" y="1773195"/>
            <a:ext cx="1491101" cy="14911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567" y="1773195"/>
            <a:ext cx="1716937" cy="18294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42" y="3307544"/>
            <a:ext cx="1550258" cy="15502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466" y="3400439"/>
            <a:ext cx="1568354" cy="13644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820" y="3528545"/>
            <a:ext cx="1831921" cy="183192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726" y="4977304"/>
            <a:ext cx="1378070" cy="13780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993" y="5006375"/>
            <a:ext cx="1473632" cy="1473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98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606" y="38100"/>
            <a:ext cx="6558164" cy="68199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4883" y="1407115"/>
            <a:ext cx="3892412" cy="13491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en-US" sz="3200" b="1" kern="0" dirty="0" smtClean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Robotic car movement</a:t>
            </a:r>
          </a:p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en-US" sz="3200" b="1" kern="0" dirty="0" smtClean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flow chart</a:t>
            </a:r>
            <a:endParaRPr lang="en-US" sz="3200" b="1" kern="0" dirty="0">
              <a:solidFill>
                <a:srgbClr val="CC0066"/>
              </a:solidFill>
              <a:latin typeface="Baskerville Old Face" panose="020206020805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63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13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47715" y="678066"/>
            <a:ext cx="4943982" cy="628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en-US" sz="3200" b="1" kern="0" dirty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 and Future work.</a:t>
            </a:r>
          </a:p>
        </p:txBody>
      </p:sp>
      <p:sp>
        <p:nvSpPr>
          <p:cNvPr id="3" name="Rectangle 2"/>
          <p:cNvSpPr/>
          <p:nvPr/>
        </p:nvSpPr>
        <p:spPr>
          <a:xfrm>
            <a:off x="1089717" y="2698880"/>
            <a:ext cx="10040685" cy="1353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u="sng" dirty="0">
                <a:solidFill>
                  <a:srgbClr val="CC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For future work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endParaRPr lang="en-US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storage can be increased using external storage which allows for multi-record mode. Gestures to run every record separately would be defined. 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89717" y="1605509"/>
            <a:ext cx="1001693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robot is showing proper responses whenever we move our hand. Different Hand gestures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multiple actions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our project very joyful and suitable for children to play with.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487" y="4109045"/>
            <a:ext cx="2965622" cy="234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52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67142" y="526306"/>
            <a:ext cx="3129383" cy="628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en-US" sz="3200" b="1" kern="0" dirty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of contents:</a:t>
            </a:r>
            <a:endParaRPr lang="en-US" sz="2400" b="1" kern="0" dirty="0">
              <a:solidFill>
                <a:srgbClr val="2E74B5"/>
              </a:solidFill>
              <a:effectLst/>
              <a:latin typeface="Baskerville Old Face" panose="020206020805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02043" y="1532238"/>
            <a:ext cx="427392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CC0066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Motivation.</a:t>
            </a:r>
          </a:p>
          <a:p>
            <a:pPr>
              <a:buClr>
                <a:srgbClr val="CC0066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C0066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Objectives.</a:t>
            </a:r>
          </a:p>
          <a:p>
            <a:pPr>
              <a:buClr>
                <a:srgbClr val="CC0066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C0066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Programs.</a:t>
            </a:r>
          </a:p>
          <a:p>
            <a:pPr>
              <a:buClr>
                <a:srgbClr val="CC0066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C0066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Part1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Glove (Hand Gestures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buClr>
                <a:srgbClr val="CC0066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C0066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Robotic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Car.</a:t>
            </a:r>
          </a:p>
          <a:p>
            <a:pPr>
              <a:buClr>
                <a:srgbClr val="CC0066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C0066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Future work.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1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03521" y="690423"/>
            <a:ext cx="2167581" cy="696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en-US" sz="3600" b="1" kern="0" dirty="0" smtClean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Motivation</a:t>
            </a:r>
            <a:endParaRPr lang="en-US" sz="2800" b="1" kern="0" dirty="0">
              <a:solidFill>
                <a:srgbClr val="2E74B5"/>
              </a:solidFill>
              <a:latin typeface="Baskerville Old Face" panose="020206020805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01795" y="1664725"/>
            <a:ext cx="85879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very natural tendency to move objects with the movement of one’s hand is something of great convenience, and to be able to control a car, its speed, direction with the same motions, make a lot of different movements and enjoyable at the same time is every child’s dream.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897" y="3096999"/>
            <a:ext cx="3027405" cy="302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89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03521" y="690423"/>
            <a:ext cx="2090637" cy="696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en-US" sz="3600" b="1" kern="0" dirty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Objectives</a:t>
            </a:r>
            <a:endParaRPr lang="en-US" sz="2800" b="1" kern="0" dirty="0">
              <a:solidFill>
                <a:srgbClr val="2E74B5"/>
              </a:solidFill>
              <a:latin typeface="Baskerville Old Face" panose="020206020805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26973" y="1792779"/>
            <a:ext cx="877741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car that can be controlled wirelessly by hand gestures.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b="1" dirty="0" smtClean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2400" b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involves two </a:t>
            </a:r>
            <a:r>
              <a:rPr lang="en-US" sz="2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modules</a:t>
            </a:r>
            <a:r>
              <a:rPr lang="en-US" sz="2400" b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b="1" dirty="0" smtClean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glove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translates the motions of the hand using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sensors.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Robotic car that interprets and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modifies its motion with respect to the signal given by the hand gesture. </a:t>
            </a:r>
          </a:p>
        </p:txBody>
      </p:sp>
    </p:spTree>
    <p:extLst>
      <p:ext uri="{BB962C8B-B14F-4D97-AF65-F5344CB8AC3E}">
        <p14:creationId xmlns:p14="http://schemas.microsoft.com/office/powerpoint/2010/main" val="177541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37788" y="736778"/>
            <a:ext cx="1768433" cy="696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en-US" sz="3600" b="1" kern="0" dirty="0" smtClean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Program</a:t>
            </a:r>
            <a:endParaRPr lang="en-US" sz="2800" b="1" kern="0" dirty="0">
              <a:solidFill>
                <a:srgbClr val="2E74B5"/>
              </a:solidFill>
              <a:latin typeface="Baskerville Old Face" panose="020206020805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39" y="1142687"/>
            <a:ext cx="4759122" cy="49143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267" y="2089029"/>
            <a:ext cx="2457793" cy="233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25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103325" y="579212"/>
            <a:ext cx="5044972" cy="628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en-US" sz="3200" b="1" kern="0" dirty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Part1: Glove (Hand Gestures)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275" y="1278924"/>
            <a:ext cx="3057525" cy="457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08" y="1377778"/>
            <a:ext cx="1828800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444" y="1377778"/>
            <a:ext cx="2003766" cy="15940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72" y="3025817"/>
            <a:ext cx="1938209" cy="19382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506" y="3115339"/>
            <a:ext cx="1759164" cy="17591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763" y="4852716"/>
            <a:ext cx="1672281" cy="16722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285750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84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0" y="488950"/>
            <a:ext cx="3829247" cy="5867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36300" y="1465134"/>
            <a:ext cx="4206601" cy="628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en-US" sz="3200" b="1" kern="0" dirty="0" smtClean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Hand Gesture </a:t>
            </a:r>
            <a:r>
              <a:rPr lang="en-US" sz="3200" b="1" kern="0" dirty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3200" b="1" kern="0" dirty="0" smtClean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low chart</a:t>
            </a:r>
            <a:endParaRPr lang="en-US" sz="3200" b="1" kern="0" dirty="0">
              <a:solidFill>
                <a:srgbClr val="CC0066"/>
              </a:solidFill>
              <a:latin typeface="Baskerville Old Face" panose="020206020805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574" y="2490168"/>
            <a:ext cx="43815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07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282" y="0"/>
            <a:ext cx="4833363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40126" y="727493"/>
            <a:ext cx="4286751" cy="628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en-US" sz="3200" b="1" kern="0" dirty="0" smtClean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Accelerometer flow chart</a:t>
            </a:r>
            <a:endParaRPr lang="en-US" sz="3200" b="1" kern="0" dirty="0">
              <a:solidFill>
                <a:srgbClr val="CC0066"/>
              </a:solidFill>
              <a:latin typeface="Baskerville Old Face" panose="020206020805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507" y="1740242"/>
            <a:ext cx="2736507" cy="27365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1806" y="4455639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MPU 6050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24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06237" y="566117"/>
            <a:ext cx="4854214" cy="628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en-US" sz="3200" b="1" kern="0" dirty="0" smtClean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Combination of Flex </a:t>
            </a:r>
            <a:r>
              <a:rPr lang="en-US" sz="3200" b="1" kern="0" dirty="0" smtClean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sensors</a:t>
            </a:r>
            <a:endParaRPr lang="en-US" sz="3200" b="1" kern="0" dirty="0" smtClean="0">
              <a:solidFill>
                <a:srgbClr val="CC0066"/>
              </a:solidFill>
              <a:latin typeface="Baskerville Old Face" panose="020206020805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51" y="1398371"/>
            <a:ext cx="2895600" cy="3962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4036" y="5564069"/>
            <a:ext cx="26084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speed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Finger 2 and 3: 45 degree 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bending angle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625" y="1398372"/>
            <a:ext cx="2828925" cy="39623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26625" y="5584805"/>
            <a:ext cx="27238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speed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Finger 2 and 3: 130 degree 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bending angle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050" y="212327"/>
            <a:ext cx="2857500" cy="23246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050" y="3379571"/>
            <a:ext cx="2857500" cy="25462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14365" y="2538250"/>
            <a:ext cx="42148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 musical note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Finger 1: 45 degree bending angle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14364" y="5965532"/>
            <a:ext cx="42148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Stop musical note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Finger 1: 130 degree bending angle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83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353</Words>
  <Application>Microsoft Office PowerPoint</Application>
  <PresentationFormat>Widescreen</PresentationFormat>
  <Paragraphs>75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Adobe Song Std L</vt:lpstr>
      <vt:lpstr>Arial</vt:lpstr>
      <vt:lpstr>Baskerville Old Face</vt:lpstr>
      <vt:lpstr>Bernard MT Condensed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Dev</dc:creator>
  <cp:lastModifiedBy>Dev</cp:lastModifiedBy>
  <cp:revision>21</cp:revision>
  <dcterms:created xsi:type="dcterms:W3CDTF">2017-12-19T11:22:25Z</dcterms:created>
  <dcterms:modified xsi:type="dcterms:W3CDTF">2017-12-19T16:39:07Z</dcterms:modified>
</cp:coreProperties>
</file>