
<file path=[Content_Types].xml><?xml version="1.0" encoding="utf-8"?>
<Types xmlns="http://schemas.openxmlformats.org/package/2006/content-types">
  <Default ContentType="application/vnd.openxmlformats-officedocument.oleObject" Extension="bin"/>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Lst>
  <p:sldSz cx="18288000" cy="10287000"/>
  <p:notesSz cx="6858000" cy="9144000"/>
  <p:embeddedFontLst>
    <p:embeddedFont>
      <p:font typeface="The Seasons Bold" charset="1" panose="00000000000000000000"/>
      <p:regular r:id="rId47"/>
    </p:embeddedFont>
    <p:embeddedFont>
      <p:font typeface="ITC Motter Corpus Semicondensed" charset="1" panose="04020A05040802020202"/>
      <p:regular r:id="rId48"/>
    </p:embeddedFont>
    <p:embeddedFont>
      <p:font typeface="Anton" charset="1" panose="00000500000000000000"/>
      <p:regular r:id="rId49"/>
    </p:embeddedFont>
    <p:embeddedFont>
      <p:font typeface="The Seasons" charset="1" panose="00000000000000000000"/>
      <p:regular r:id="rId50"/>
    </p:embeddedFont>
    <p:embeddedFont>
      <p:font typeface="Canva Sans" charset="1" panose="020B0503030501040103"/>
      <p:regular r:id="rId51"/>
    </p:embeddedFont>
    <p:embeddedFont>
      <p:font typeface="Canva Sans Bold" charset="1" panose="020B0803030501040103"/>
      <p:regular r:id="rId52"/>
    </p:embeddedFont>
    <p:embeddedFont>
      <p:font typeface="Arial Bold" charset="1" panose="020B0802020202020204"/>
      <p:regular r:id="rId53"/>
    </p:embeddedFont>
    <p:embeddedFont>
      <p:font typeface="Horizon" charset="1" panose="02000500000000000000"/>
      <p:regular r:id="rId54"/>
    </p:embeddedFont>
    <p:embeddedFont>
      <p:font typeface="Red Hat Display" charset="1" panose="02010503040201060303"/>
      <p:regular r:id="rId55"/>
    </p:embeddedFont>
    <p:embeddedFont>
      <p:font typeface="Century Gothic Paneuropean" charset="1" panose="020B0502020202020204"/>
      <p:regular r:id="rId5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fonts/font47.fntdata" Type="http://schemas.openxmlformats.org/officeDocument/2006/relationships/font"/><Relationship Id="rId48" Target="fonts/font48.fntdata" Type="http://schemas.openxmlformats.org/officeDocument/2006/relationships/font"/><Relationship Id="rId49" Target="fonts/font49.fntdata" Type="http://schemas.openxmlformats.org/officeDocument/2006/relationships/font"/><Relationship Id="rId5" Target="tableStyles.xml" Type="http://schemas.openxmlformats.org/officeDocument/2006/relationships/tableStyles"/><Relationship Id="rId50" Target="fonts/font50.fntdata" Type="http://schemas.openxmlformats.org/officeDocument/2006/relationships/font"/><Relationship Id="rId51" Target="fonts/font51.fntdata" Type="http://schemas.openxmlformats.org/officeDocument/2006/relationships/font"/><Relationship Id="rId52" Target="fonts/font52.fntdata" Type="http://schemas.openxmlformats.org/officeDocument/2006/relationships/font"/><Relationship Id="rId53" Target="fonts/font53.fntdata" Type="http://schemas.openxmlformats.org/officeDocument/2006/relationships/font"/><Relationship Id="rId54" Target="fonts/font54.fntdata" Type="http://schemas.openxmlformats.org/officeDocument/2006/relationships/font"/><Relationship Id="rId55" Target="fonts/font55.fntdata" Type="http://schemas.openxmlformats.org/officeDocument/2006/relationships/font"/><Relationship Id="rId56" Target="fonts/font56.fntdata" Type="http://schemas.openxmlformats.org/officeDocument/2006/relationships/font"/><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3.jpeg" Type="http://schemas.openxmlformats.org/officeDocument/2006/relationships/image"/><Relationship Id="rId3" Target="../media/image34.jpe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35.jpeg" Type="http://schemas.openxmlformats.org/officeDocument/2006/relationships/image"/><Relationship Id="rId4" Target="../media/image36.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37.jpeg" Type="http://schemas.openxmlformats.org/officeDocument/2006/relationships/image"/><Relationship Id="rId4" Target="../media/image38.jpeg" Type="http://schemas.openxmlformats.org/officeDocument/2006/relationships/image"/><Relationship Id="rId5" Target="../media/image39.jpe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0.jpeg" Type="http://schemas.openxmlformats.org/officeDocument/2006/relationships/image"/><Relationship Id="rId4" Target="../media/image41.jpeg" Type="http://schemas.openxmlformats.org/officeDocument/2006/relationships/image"/><Relationship Id="rId5" Target="../media/image42.png" Type="http://schemas.openxmlformats.org/officeDocument/2006/relationships/image"/><Relationship Id="rId6" Target="../media/image43.png" Type="http://schemas.openxmlformats.org/officeDocument/2006/relationships/image"/><Relationship Id="rId7" Target="../media/image44.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2.svg" Type="http://schemas.openxmlformats.org/officeDocument/2006/relationships/image"/><Relationship Id="rId2" Target="../media/image1.png" Type="http://schemas.openxmlformats.org/officeDocument/2006/relationships/image"/><Relationship Id="rId3" Target="../media/image45.jpeg" Type="http://schemas.openxmlformats.org/officeDocument/2006/relationships/image"/><Relationship Id="rId4" Target="../media/image46.png" Type="http://schemas.openxmlformats.org/officeDocument/2006/relationships/image"/><Relationship Id="rId5" Target="../media/image47.svg" Type="http://schemas.openxmlformats.org/officeDocument/2006/relationships/image"/><Relationship Id="rId6" Target="../media/image48.png" Type="http://schemas.openxmlformats.org/officeDocument/2006/relationships/image"/><Relationship Id="rId7" Target="../media/image49.svg" Type="http://schemas.openxmlformats.org/officeDocument/2006/relationships/image"/><Relationship Id="rId8" Target="../media/image50.png" Type="http://schemas.openxmlformats.org/officeDocument/2006/relationships/image"/><Relationship Id="rId9" Target="../media/image51.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3.png" Type="http://schemas.openxmlformats.org/officeDocument/2006/relationships/image"/><Relationship Id="rId3" Target="../media/image1.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54.jpeg" Type="http://schemas.openxmlformats.org/officeDocument/2006/relationships/image"/><Relationship Id="rId4" Target="../media/image55.png" Type="http://schemas.openxmlformats.org/officeDocument/2006/relationships/image"/><Relationship Id="rId5" Target="../media/image56.png" Type="http://schemas.openxmlformats.org/officeDocument/2006/relationships/image"/><Relationship Id="rId6" Target="../media/image57.png" Type="http://schemas.openxmlformats.org/officeDocument/2006/relationships/image"/><Relationship Id="rId7" Target="../media/image58.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59.jpe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0.png" Type="http://schemas.openxmlformats.org/officeDocument/2006/relationships/image"/><Relationship Id="rId3" Target="../media/image1.png" Type="http://schemas.openxmlformats.org/officeDocument/2006/relationships/image"/><Relationship Id="rId4" Target="../media/image61.jpeg" Type="http://schemas.openxmlformats.org/officeDocument/2006/relationships/image"/><Relationship Id="rId5" Target="../media/image62.png" Type="http://schemas.openxmlformats.org/officeDocument/2006/relationships/image"/><Relationship Id="rId6" Target="../media/image63.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0.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1.png" Type="http://schemas.openxmlformats.org/officeDocument/2006/relationships/image"/><Relationship Id="rId2" Target="../media/image1.png" Type="http://schemas.openxmlformats.org/officeDocument/2006/relationships/image"/><Relationship Id="rId3" Target="../media/image4.png" Type="http://schemas.openxmlformats.org/officeDocument/2006/relationships/image"/><Relationship Id="rId4" Target="../media/image5.svg" Type="http://schemas.openxmlformats.org/officeDocument/2006/relationships/image"/><Relationship Id="rId5" Target="../media/image6.png" Type="http://schemas.openxmlformats.org/officeDocument/2006/relationships/image"/><Relationship Id="rId6" Target="../media/image7.png" Type="http://schemas.openxmlformats.org/officeDocument/2006/relationships/image"/><Relationship Id="rId7" Target="../media/image8.png" Type="http://schemas.openxmlformats.org/officeDocument/2006/relationships/image"/><Relationship Id="rId8" Target="../media/image9.png" Type="http://schemas.openxmlformats.org/officeDocument/2006/relationships/image"/><Relationship Id="rId9" Target="../media/image10.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4.jpeg" Type="http://schemas.openxmlformats.org/officeDocument/2006/relationships/image"/><Relationship Id="rId4" Target="../media/image65.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6.jpe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7.jpe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68.jpeg" Type="http://schemas.openxmlformats.org/officeDocument/2006/relationships/image"/><Relationship Id="rId4" Target="../media/image69.png" Type="http://schemas.openxmlformats.org/officeDocument/2006/relationships/image"/><Relationship Id="rId5" Target="../media/image70.png" Type="http://schemas.openxmlformats.org/officeDocument/2006/relationships/image"/><Relationship Id="rId6" Target="../media/image71.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72.jpe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73.jpeg" Type="http://schemas.openxmlformats.org/officeDocument/2006/relationships/image"/><Relationship Id="rId4" Target="../media/image74.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4.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75.jpe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76.jpeg" Type="http://schemas.openxmlformats.org/officeDocument/2006/relationships/image"/><Relationship Id="rId4" Target="../media/image77.png" Type="http://schemas.openxmlformats.org/officeDocument/2006/relationships/image"/><Relationship Id="rId5" Target="../media/image78.png" Type="http://schemas.openxmlformats.org/officeDocument/2006/relationships/image"/><Relationship Id="rId6" Target="../media/image79.png" Type="http://schemas.openxmlformats.org/officeDocument/2006/relationships/image"/><Relationship Id="rId7" Target="../media/image80.png" Type="http://schemas.openxmlformats.org/officeDocument/2006/relationships/image"/><Relationship Id="rId8" Target="../media/image81.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82.png" Type="http://schemas.openxmlformats.org/officeDocument/2006/relationships/image"/><Relationship Id="rId4" Target="../media/image83.png" Type="http://schemas.openxmlformats.org/officeDocument/2006/relationships/image"/><Relationship Id="rId5" Target="../media/image84.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2.png" Type="http://schemas.openxmlformats.org/officeDocument/2006/relationships/image"/><Relationship Id="rId4" Target="../media/image13.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85.jpe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3.png" Type="http://schemas.openxmlformats.org/officeDocument/2006/relationships/image"/><Relationship Id="rId2" Target="../media/image1.png" Type="http://schemas.openxmlformats.org/officeDocument/2006/relationships/image"/><Relationship Id="rId3" Target="../media/image86.jpeg" Type="http://schemas.openxmlformats.org/officeDocument/2006/relationships/image"/><Relationship Id="rId4" Target="../media/image87.jpeg" Type="http://schemas.openxmlformats.org/officeDocument/2006/relationships/image"/><Relationship Id="rId5" Target="../media/image88.jpeg" Type="http://schemas.openxmlformats.org/officeDocument/2006/relationships/image"/><Relationship Id="rId6" Target="../media/image89.jpeg" Type="http://schemas.openxmlformats.org/officeDocument/2006/relationships/image"/><Relationship Id="rId7" Target="../media/image90.png" Type="http://schemas.openxmlformats.org/officeDocument/2006/relationships/image"/><Relationship Id="rId8" Target="../media/image91.jpeg" Type="http://schemas.openxmlformats.org/officeDocument/2006/relationships/image"/><Relationship Id="rId9" Target="../media/image92.jpe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94.jpe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95.jpeg" Type="http://schemas.openxmlformats.org/officeDocument/2006/relationships/image"/><Relationship Id="rId4" Target="../media/image96.png" Type="http://schemas.openxmlformats.org/officeDocument/2006/relationships/image"/><Relationship Id="rId5" Target="../embeddings/oleObject1.bin" Type="http://schemas.openxmlformats.org/officeDocument/2006/relationships/oleObject"/></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97.jpe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98.jpeg" Type="http://schemas.openxmlformats.org/officeDocument/2006/relationships/image"/><Relationship Id="rId4" Target="../media/image99.pn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0.png" Type="http://schemas.openxmlformats.org/officeDocument/2006/relationships/image"/><Relationship Id="rId3" Target="../media/image1.pn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01.png" Type="http://schemas.openxmlformats.org/officeDocument/2006/relationships/image"/><Relationship Id="rId4" Target="../media/image102.svg" Type="http://schemas.openxmlformats.org/officeDocument/2006/relationships/image"/><Relationship Id="rId5" Target="../media/image103.png" Type="http://schemas.openxmlformats.org/officeDocument/2006/relationships/image"/><Relationship Id="rId6" Target="../media/image104.sv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05.jpe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06.png" Type="http://schemas.openxmlformats.org/officeDocument/2006/relationships/image"/><Relationship Id="rId4" Target="../media/image107.png" Type="http://schemas.openxmlformats.org/officeDocument/2006/relationships/image"/><Relationship Id="rId5" Target="../media/image108.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4.png" Type="http://schemas.openxmlformats.org/officeDocument/2006/relationships/image"/><Relationship Id="rId4" Target="../media/image15.svg" Type="http://schemas.openxmlformats.org/officeDocument/2006/relationships/image"/><Relationship Id="rId5" Target="../media/image16.jpe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09.jpeg" Type="http://schemas.openxmlformats.org/officeDocument/2006/relationships/image"/><Relationship Id="rId4" Target="../media/image110.png" Type="http://schemas.openxmlformats.org/officeDocument/2006/relationships/image"/><Relationship Id="rId5" Target="../media/image111.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 Id="rId3" Target="../media/image1.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18.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jpeg" Type="http://schemas.openxmlformats.org/officeDocument/2006/relationships/image"/><Relationship Id="rId3" Target="../media/image20.jpeg" Type="http://schemas.openxmlformats.org/officeDocument/2006/relationships/image"/><Relationship Id="rId4" Target="../media/image1.png" Type="http://schemas.openxmlformats.org/officeDocument/2006/relationships/image"/><Relationship Id="rId5" Target="../media/image21.jpeg" Type="http://schemas.openxmlformats.org/officeDocument/2006/relationships/image"/><Relationship Id="rId6" Target="../media/image22.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3.jpe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2.png" Type="http://schemas.openxmlformats.org/officeDocument/2006/relationships/image"/><Relationship Id="rId2" Target="../media/image24.png" Type="http://schemas.openxmlformats.org/officeDocument/2006/relationships/image"/><Relationship Id="rId3" Target="../media/image25.png" Type="http://schemas.openxmlformats.org/officeDocument/2006/relationships/image"/><Relationship Id="rId4" Target="../media/image26.png" Type="http://schemas.openxmlformats.org/officeDocument/2006/relationships/image"/><Relationship Id="rId5" Target="../media/image27.png" Type="http://schemas.openxmlformats.org/officeDocument/2006/relationships/image"/><Relationship Id="rId6" Target="../media/image28.png" Type="http://schemas.openxmlformats.org/officeDocument/2006/relationships/image"/><Relationship Id="rId7" Target="../media/image29.png" Type="http://schemas.openxmlformats.org/officeDocument/2006/relationships/image"/><Relationship Id="rId8" Target="../media/image30.png" Type="http://schemas.openxmlformats.org/officeDocument/2006/relationships/image"/><Relationship Id="rId9" Target="../media/image31.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6957958"/>
            <a:ext cx="18348639" cy="3329042"/>
          </a:xfrm>
          <a:custGeom>
            <a:avLst/>
            <a:gdLst/>
            <a:ahLst/>
            <a:cxnLst/>
            <a:rect r="r" b="b" t="t" l="l"/>
            <a:pathLst>
              <a:path h="3329042" w="18348639">
                <a:moveTo>
                  <a:pt x="0" y="0"/>
                </a:moveTo>
                <a:lnTo>
                  <a:pt x="18348639" y="0"/>
                </a:lnTo>
                <a:lnTo>
                  <a:pt x="18348639" y="3329042"/>
                </a:lnTo>
                <a:lnTo>
                  <a:pt x="0" y="3329042"/>
                </a:lnTo>
                <a:lnTo>
                  <a:pt x="0" y="0"/>
                </a:lnTo>
                <a:close/>
              </a:path>
            </a:pathLst>
          </a:custGeom>
          <a:blipFill>
            <a:blip r:embed="rId2">
              <a:alphaModFix amt="92000"/>
            </a:blip>
            <a:stretch>
              <a:fillRect l="-330" t="-37061" r="0" b="-42700"/>
            </a:stretch>
          </a:blipFill>
        </p:spPr>
      </p:sp>
      <p:sp>
        <p:nvSpPr>
          <p:cNvPr name="Freeform 3" id="3"/>
          <p:cNvSpPr/>
          <p:nvPr/>
        </p:nvSpPr>
        <p:spPr>
          <a:xfrm flipH="false" flipV="false" rot="0">
            <a:off x="16539771" y="50813"/>
            <a:ext cx="995518" cy="989671"/>
          </a:xfrm>
          <a:custGeom>
            <a:avLst/>
            <a:gdLst/>
            <a:ahLst/>
            <a:cxnLst/>
            <a:rect r="r" b="b" t="t" l="l"/>
            <a:pathLst>
              <a:path h="989671" w="995518">
                <a:moveTo>
                  <a:pt x="0" y="0"/>
                </a:moveTo>
                <a:lnTo>
                  <a:pt x="995518" y="0"/>
                </a:lnTo>
                <a:lnTo>
                  <a:pt x="995518" y="989671"/>
                </a:lnTo>
                <a:lnTo>
                  <a:pt x="0" y="989671"/>
                </a:lnTo>
                <a:lnTo>
                  <a:pt x="0" y="0"/>
                </a:lnTo>
                <a:close/>
              </a:path>
            </a:pathLst>
          </a:custGeom>
          <a:blipFill>
            <a:blip r:embed="rId3"/>
            <a:stretch>
              <a:fillRect l="0" t="0" r="0" b="0"/>
            </a:stretch>
          </a:blipFill>
        </p:spPr>
      </p:sp>
      <p:sp>
        <p:nvSpPr>
          <p:cNvPr name="TextBox 4" id="4"/>
          <p:cNvSpPr txBox="true"/>
          <p:nvPr/>
        </p:nvSpPr>
        <p:spPr>
          <a:xfrm rot="0">
            <a:off x="14353020" y="149216"/>
            <a:ext cx="2080249" cy="837599"/>
          </a:xfrm>
          <a:prstGeom prst="rect">
            <a:avLst/>
          </a:prstGeom>
        </p:spPr>
        <p:txBody>
          <a:bodyPr anchor="t" rtlCol="false" tIns="0" lIns="0" bIns="0" rIns="0">
            <a:spAutoFit/>
          </a:bodyPr>
          <a:lstStyle/>
          <a:p>
            <a:pPr algn="r">
              <a:lnSpc>
                <a:spcPts val="2145"/>
              </a:lnSpc>
            </a:pPr>
            <a:r>
              <a:rPr lang="en-US" b="true" sz="1276">
                <a:solidFill>
                  <a:srgbClr val="000000"/>
                </a:solidFill>
                <a:latin typeface="The Seasons Bold"/>
                <a:ea typeface="The Seasons Bold"/>
                <a:cs typeface="The Seasons Bold"/>
                <a:sym typeface="The Seasons Bold"/>
              </a:rPr>
              <a:t>An-Najah National University</a:t>
            </a:r>
          </a:p>
          <a:p>
            <a:pPr algn="r">
              <a:lnSpc>
                <a:spcPts val="2145"/>
              </a:lnSpc>
            </a:pPr>
            <a:r>
              <a:rPr lang="en-US" b="true" sz="1276">
                <a:solidFill>
                  <a:srgbClr val="000000"/>
                </a:solidFill>
                <a:latin typeface="The Seasons Bold"/>
                <a:ea typeface="The Seasons Bold"/>
                <a:cs typeface="The Seasons Bold"/>
                <a:sym typeface="The Seasons Bold"/>
              </a:rPr>
              <a:t>Faculty of Engineering</a:t>
            </a:r>
          </a:p>
          <a:p>
            <a:pPr algn="r">
              <a:lnSpc>
                <a:spcPts val="2145"/>
              </a:lnSpc>
            </a:pPr>
            <a:r>
              <a:rPr lang="en-US" b="true" sz="1276">
                <a:solidFill>
                  <a:srgbClr val="000000"/>
                </a:solidFill>
                <a:latin typeface="The Seasons Bold"/>
                <a:ea typeface="The Seasons Bold"/>
                <a:cs typeface="The Seasons Bold"/>
                <a:sym typeface="The Seasons Bold"/>
              </a:rPr>
              <a:t>Urban Planning Department</a:t>
            </a:r>
          </a:p>
        </p:txBody>
      </p:sp>
      <p:sp>
        <p:nvSpPr>
          <p:cNvPr name="Freeform 5" id="5"/>
          <p:cNvSpPr/>
          <p:nvPr/>
        </p:nvSpPr>
        <p:spPr>
          <a:xfrm flipH="false" flipV="false" rot="0">
            <a:off x="17428787" y="181271"/>
            <a:ext cx="859213" cy="859213"/>
          </a:xfrm>
          <a:custGeom>
            <a:avLst/>
            <a:gdLst/>
            <a:ahLst/>
            <a:cxnLst/>
            <a:rect r="r" b="b" t="t" l="l"/>
            <a:pathLst>
              <a:path h="859213" w="859213">
                <a:moveTo>
                  <a:pt x="0" y="0"/>
                </a:moveTo>
                <a:lnTo>
                  <a:pt x="859213" y="0"/>
                </a:lnTo>
                <a:lnTo>
                  <a:pt x="859213" y="859213"/>
                </a:lnTo>
                <a:lnTo>
                  <a:pt x="0" y="859213"/>
                </a:lnTo>
                <a:lnTo>
                  <a:pt x="0" y="0"/>
                </a:lnTo>
                <a:close/>
              </a:path>
            </a:pathLst>
          </a:custGeom>
          <a:blipFill>
            <a:blip r:embed="rId4"/>
            <a:stretch>
              <a:fillRect l="0" t="0" r="0" b="0"/>
            </a:stretch>
          </a:blipFill>
        </p:spPr>
      </p:sp>
      <p:sp>
        <p:nvSpPr>
          <p:cNvPr name="TextBox 6" id="6"/>
          <p:cNvSpPr txBox="true"/>
          <p:nvPr/>
        </p:nvSpPr>
        <p:spPr>
          <a:xfrm rot="0">
            <a:off x="4307061" y="3204097"/>
            <a:ext cx="9673878" cy="2752732"/>
          </a:xfrm>
          <a:prstGeom prst="rect">
            <a:avLst/>
          </a:prstGeom>
        </p:spPr>
        <p:txBody>
          <a:bodyPr anchor="t" rtlCol="false" tIns="0" lIns="0" bIns="0" rIns="0">
            <a:spAutoFit/>
          </a:bodyPr>
          <a:lstStyle/>
          <a:p>
            <a:pPr algn="ctr">
              <a:lnSpc>
                <a:spcPts val="10427"/>
              </a:lnSpc>
              <a:spcBef>
                <a:spcPct val="0"/>
              </a:spcBef>
            </a:pPr>
            <a:r>
              <a:rPr lang="en-US" sz="7448">
                <a:solidFill>
                  <a:srgbClr val="8F1F1F"/>
                </a:solidFill>
                <a:latin typeface="ITC Motter Corpus Semicondensed"/>
                <a:ea typeface="ITC Motter Corpus Semicondensed"/>
                <a:cs typeface="ITC Motter Corpus Semicondensed"/>
                <a:sym typeface="ITC Motter Corpus Semicondensed"/>
              </a:rPr>
              <a:t>Planning Jerusalem as a unified city</a:t>
            </a:r>
          </a:p>
        </p:txBody>
      </p:sp>
      <p:sp>
        <p:nvSpPr>
          <p:cNvPr name="TextBox 7" id="7"/>
          <p:cNvSpPr txBox="true"/>
          <p:nvPr/>
        </p:nvSpPr>
        <p:spPr>
          <a:xfrm rot="0">
            <a:off x="7954653" y="6682427"/>
            <a:ext cx="2843080" cy="2823429"/>
          </a:xfrm>
          <a:prstGeom prst="rect">
            <a:avLst/>
          </a:prstGeom>
        </p:spPr>
        <p:txBody>
          <a:bodyPr anchor="t" rtlCol="false" tIns="0" lIns="0" bIns="0" rIns="0">
            <a:spAutoFit/>
          </a:bodyPr>
          <a:lstStyle/>
          <a:p>
            <a:pPr algn="ctr">
              <a:lnSpc>
                <a:spcPts val="3102"/>
              </a:lnSpc>
              <a:spcBef>
                <a:spcPct val="0"/>
              </a:spcBef>
            </a:pPr>
            <a:r>
              <a:rPr lang="en-US" b="true" sz="2216">
                <a:solidFill>
                  <a:srgbClr val="000000"/>
                </a:solidFill>
                <a:latin typeface="The Seasons Bold"/>
                <a:ea typeface="The Seasons Bold"/>
                <a:cs typeface="The Seasons Bold"/>
                <a:sym typeface="The Seasons Bold"/>
              </a:rPr>
              <a:t>Prepared By:</a:t>
            </a:r>
          </a:p>
          <a:p>
            <a:pPr algn="ctr">
              <a:lnSpc>
                <a:spcPts val="3102"/>
              </a:lnSpc>
              <a:spcBef>
                <a:spcPct val="0"/>
              </a:spcBef>
            </a:pPr>
            <a:r>
              <a:rPr lang="en-US" b="true" sz="2216">
                <a:solidFill>
                  <a:srgbClr val="000000"/>
                </a:solidFill>
                <a:latin typeface="The Seasons Bold"/>
                <a:ea typeface="The Seasons Bold"/>
                <a:cs typeface="The Seasons Bold"/>
                <a:sym typeface="The Seasons Bold"/>
              </a:rPr>
              <a:t>Malak Raouf Hamadeh</a:t>
            </a:r>
          </a:p>
          <a:p>
            <a:pPr algn="ctr">
              <a:lnSpc>
                <a:spcPts val="3102"/>
              </a:lnSpc>
              <a:spcBef>
                <a:spcPct val="0"/>
              </a:spcBef>
            </a:pPr>
            <a:r>
              <a:rPr lang="en-US" b="true" sz="2216">
                <a:solidFill>
                  <a:srgbClr val="000000"/>
                </a:solidFill>
                <a:latin typeface="The Seasons Bold"/>
                <a:ea typeface="The Seasons Bold"/>
                <a:cs typeface="The Seasons Bold"/>
                <a:sym typeface="The Seasons Bold"/>
              </a:rPr>
              <a:t> </a:t>
            </a:r>
          </a:p>
          <a:p>
            <a:pPr algn="ctr">
              <a:lnSpc>
                <a:spcPts val="3102"/>
              </a:lnSpc>
              <a:spcBef>
                <a:spcPct val="0"/>
              </a:spcBef>
            </a:pPr>
            <a:r>
              <a:rPr lang="en-US" b="true" sz="2216">
                <a:solidFill>
                  <a:srgbClr val="000000"/>
                </a:solidFill>
                <a:latin typeface="The Seasons Bold"/>
                <a:ea typeface="The Seasons Bold"/>
                <a:cs typeface="The Seasons Bold"/>
                <a:sym typeface="The Seasons Bold"/>
              </a:rPr>
              <a:t>Supervised By:</a:t>
            </a:r>
          </a:p>
          <a:p>
            <a:pPr algn="ctr">
              <a:lnSpc>
                <a:spcPts val="3102"/>
              </a:lnSpc>
              <a:spcBef>
                <a:spcPct val="0"/>
              </a:spcBef>
            </a:pPr>
            <a:r>
              <a:rPr lang="en-US" b="true" sz="2216">
                <a:solidFill>
                  <a:srgbClr val="000000"/>
                </a:solidFill>
                <a:latin typeface="The Seasons Bold"/>
                <a:ea typeface="The Seasons Bold"/>
                <a:cs typeface="The Seasons Bold"/>
                <a:sym typeface="The Seasons Bold"/>
              </a:rPr>
              <a:t>Dr. Ali Abdelhamid</a:t>
            </a:r>
          </a:p>
          <a:p>
            <a:pPr algn="ctr">
              <a:lnSpc>
                <a:spcPts val="3102"/>
              </a:lnSpc>
              <a:spcBef>
                <a:spcPct val="0"/>
              </a:spcBef>
            </a:pPr>
            <a:r>
              <a:rPr lang="en-US" b="true" sz="2216">
                <a:solidFill>
                  <a:srgbClr val="000000"/>
                </a:solidFill>
                <a:latin typeface="The Seasons Bold"/>
                <a:ea typeface="The Seasons Bold"/>
                <a:cs typeface="The Seasons Bold"/>
                <a:sym typeface="The Seasons Bold"/>
              </a:rPr>
              <a:t>Eng. Salah Shakhshir</a:t>
            </a:r>
          </a:p>
          <a:p>
            <a:pPr algn="ctr">
              <a:lnSpc>
                <a:spcPts val="3102"/>
              </a:lnSpc>
              <a:spcBef>
                <a:spcPct val="0"/>
              </a:spcBef>
            </a:pP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09147" y="2540274"/>
            <a:ext cx="8590032" cy="6077448"/>
          </a:xfrm>
          <a:custGeom>
            <a:avLst/>
            <a:gdLst/>
            <a:ahLst/>
            <a:cxnLst/>
            <a:rect r="r" b="b" t="t" l="l"/>
            <a:pathLst>
              <a:path h="6077448" w="8590032">
                <a:moveTo>
                  <a:pt x="0" y="0"/>
                </a:moveTo>
                <a:lnTo>
                  <a:pt x="8590032" y="0"/>
                </a:lnTo>
                <a:lnTo>
                  <a:pt x="8590032" y="6077448"/>
                </a:lnTo>
                <a:lnTo>
                  <a:pt x="0" y="6077448"/>
                </a:lnTo>
                <a:lnTo>
                  <a:pt x="0" y="0"/>
                </a:lnTo>
                <a:close/>
              </a:path>
            </a:pathLst>
          </a:custGeom>
          <a:blipFill>
            <a:blip r:embed="rId2"/>
            <a:stretch>
              <a:fillRect l="0" t="0" r="0" b="0"/>
            </a:stretch>
          </a:blipFill>
          <a:ln w="9525" cap="sq">
            <a:solidFill>
              <a:srgbClr val="000000"/>
            </a:solidFill>
            <a:prstDash val="solid"/>
            <a:miter/>
          </a:ln>
        </p:spPr>
      </p:sp>
      <p:sp>
        <p:nvSpPr>
          <p:cNvPr name="Freeform 3" id="3"/>
          <p:cNvSpPr/>
          <p:nvPr/>
        </p:nvSpPr>
        <p:spPr>
          <a:xfrm flipH="false" flipV="false" rot="0">
            <a:off x="9263964" y="2540274"/>
            <a:ext cx="8590032" cy="6077448"/>
          </a:xfrm>
          <a:custGeom>
            <a:avLst/>
            <a:gdLst/>
            <a:ahLst/>
            <a:cxnLst/>
            <a:rect r="r" b="b" t="t" l="l"/>
            <a:pathLst>
              <a:path h="6077448" w="8590032">
                <a:moveTo>
                  <a:pt x="0" y="0"/>
                </a:moveTo>
                <a:lnTo>
                  <a:pt x="8590032" y="0"/>
                </a:lnTo>
                <a:lnTo>
                  <a:pt x="8590032" y="6077448"/>
                </a:lnTo>
                <a:lnTo>
                  <a:pt x="0" y="6077448"/>
                </a:lnTo>
                <a:lnTo>
                  <a:pt x="0" y="0"/>
                </a:lnTo>
                <a:close/>
              </a:path>
            </a:pathLst>
          </a:custGeom>
          <a:blipFill>
            <a:blip r:embed="rId3"/>
            <a:stretch>
              <a:fillRect l="0" t="0" r="0" b="0"/>
            </a:stretch>
          </a:blipFill>
          <a:ln w="9525" cap="sq">
            <a:solidFill>
              <a:srgbClr val="000000"/>
            </a:solidFill>
            <a:prstDash val="solid"/>
            <a:miter/>
          </a:ln>
        </p:spPr>
      </p:sp>
      <p:grpSp>
        <p:nvGrpSpPr>
          <p:cNvPr name="Group 4" id="4"/>
          <p:cNvGrpSpPr/>
          <p:nvPr/>
        </p:nvGrpSpPr>
        <p:grpSpPr>
          <a:xfrm rot="0">
            <a:off x="-60639" y="-161119"/>
            <a:ext cx="4664802" cy="1189819"/>
            <a:chOff x="0" y="0"/>
            <a:chExt cx="1228590" cy="313368"/>
          </a:xfrm>
        </p:grpSpPr>
        <p:sp>
          <p:nvSpPr>
            <p:cNvPr name="Freeform 5" id="5"/>
            <p:cNvSpPr/>
            <p:nvPr/>
          </p:nvSpPr>
          <p:spPr>
            <a:xfrm flipH="false" flipV="false" rot="0">
              <a:off x="0" y="0"/>
              <a:ext cx="1228590" cy="313368"/>
            </a:xfrm>
            <a:custGeom>
              <a:avLst/>
              <a:gdLst/>
              <a:ahLst/>
              <a:cxnLst/>
              <a:rect r="r" b="b" t="t" l="l"/>
              <a:pathLst>
                <a:path h="313368" w="1228590">
                  <a:moveTo>
                    <a:pt x="0" y="0"/>
                  </a:moveTo>
                  <a:lnTo>
                    <a:pt x="1228590" y="0"/>
                  </a:lnTo>
                  <a:lnTo>
                    <a:pt x="1228590"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1228590" cy="341943"/>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0" y="41313"/>
            <a:ext cx="4604163"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Land Use Analysis</a:t>
            </a:r>
          </a:p>
        </p:txBody>
      </p:sp>
      <p:grpSp>
        <p:nvGrpSpPr>
          <p:cNvPr name="Group 8" id="8"/>
          <p:cNvGrpSpPr/>
          <p:nvPr/>
        </p:nvGrpSpPr>
        <p:grpSpPr>
          <a:xfrm rot="0">
            <a:off x="-1178733" y="1669278"/>
            <a:ext cx="4401819" cy="613821"/>
            <a:chOff x="0" y="0"/>
            <a:chExt cx="1159327" cy="161665"/>
          </a:xfrm>
        </p:grpSpPr>
        <p:sp>
          <p:nvSpPr>
            <p:cNvPr name="Freeform 9" id="9"/>
            <p:cNvSpPr/>
            <p:nvPr/>
          </p:nvSpPr>
          <p:spPr>
            <a:xfrm flipH="false" flipV="false" rot="0">
              <a:off x="0" y="0"/>
              <a:ext cx="1159327" cy="161665"/>
            </a:xfrm>
            <a:custGeom>
              <a:avLst/>
              <a:gdLst/>
              <a:ahLst/>
              <a:cxnLst/>
              <a:rect r="r" b="b" t="t" l="l"/>
              <a:pathLst>
                <a:path h="161665" w="1159327">
                  <a:moveTo>
                    <a:pt x="79146" y="0"/>
                  </a:moveTo>
                  <a:lnTo>
                    <a:pt x="1080181" y="0"/>
                  </a:lnTo>
                  <a:cubicBezTo>
                    <a:pt x="1101172" y="0"/>
                    <a:pt x="1121303" y="8339"/>
                    <a:pt x="1136145" y="23181"/>
                  </a:cubicBezTo>
                  <a:cubicBezTo>
                    <a:pt x="1150988" y="38024"/>
                    <a:pt x="1159327" y="58155"/>
                    <a:pt x="1159327" y="79146"/>
                  </a:cubicBezTo>
                  <a:lnTo>
                    <a:pt x="1159327" y="82519"/>
                  </a:lnTo>
                  <a:cubicBezTo>
                    <a:pt x="1159327" y="103510"/>
                    <a:pt x="1150988" y="123641"/>
                    <a:pt x="1136145" y="138483"/>
                  </a:cubicBezTo>
                  <a:cubicBezTo>
                    <a:pt x="1121303" y="153326"/>
                    <a:pt x="1101172" y="161665"/>
                    <a:pt x="1080181" y="161665"/>
                  </a:cubicBezTo>
                  <a:lnTo>
                    <a:pt x="79146" y="161665"/>
                  </a:lnTo>
                  <a:cubicBezTo>
                    <a:pt x="58155" y="161665"/>
                    <a:pt x="38024" y="153326"/>
                    <a:pt x="23181" y="138483"/>
                  </a:cubicBezTo>
                  <a:cubicBezTo>
                    <a:pt x="8339" y="123641"/>
                    <a:pt x="0" y="103510"/>
                    <a:pt x="0" y="82519"/>
                  </a:cubicBezTo>
                  <a:lnTo>
                    <a:pt x="0" y="79146"/>
                  </a:lnTo>
                  <a:cubicBezTo>
                    <a:pt x="0" y="58155"/>
                    <a:pt x="8339" y="38024"/>
                    <a:pt x="23181" y="23181"/>
                  </a:cubicBezTo>
                  <a:cubicBezTo>
                    <a:pt x="38024" y="8339"/>
                    <a:pt x="58155" y="0"/>
                    <a:pt x="79146" y="0"/>
                  </a:cubicBezTo>
                  <a:close/>
                </a:path>
              </a:pathLst>
            </a:custGeom>
            <a:solidFill>
              <a:srgbClr val="8F1F1F"/>
            </a:solidFill>
            <a:ln cap="rnd">
              <a:noFill/>
              <a:prstDash val="solid"/>
              <a:round/>
            </a:ln>
          </p:spPr>
        </p:sp>
        <p:sp>
          <p:nvSpPr>
            <p:cNvPr name="TextBox 10" id="10"/>
            <p:cNvSpPr txBox="true"/>
            <p:nvPr/>
          </p:nvSpPr>
          <p:spPr>
            <a:xfrm>
              <a:off x="0" y="-28575"/>
              <a:ext cx="1159327" cy="190240"/>
            </a:xfrm>
            <a:prstGeom prst="rect">
              <a:avLst/>
            </a:prstGeom>
          </p:spPr>
          <p:txBody>
            <a:bodyPr anchor="ctr" rtlCol="false" tIns="50800" lIns="50800" bIns="50800" rIns="50800"/>
            <a:lstStyle/>
            <a:p>
              <a:pPr algn="ctr">
                <a:lnSpc>
                  <a:spcPts val="1960"/>
                </a:lnSpc>
              </a:pPr>
            </a:p>
          </p:txBody>
        </p:sp>
      </p:grpSp>
      <p:sp>
        <p:nvSpPr>
          <p:cNvPr name="TextBox 11" id="11"/>
          <p:cNvSpPr txBox="true"/>
          <p:nvPr/>
        </p:nvSpPr>
        <p:spPr>
          <a:xfrm rot="0">
            <a:off x="-288509" y="1723141"/>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Land Cover &amp; Land Use</a:t>
            </a:r>
          </a:p>
        </p:txBody>
      </p:sp>
      <p:grpSp>
        <p:nvGrpSpPr>
          <p:cNvPr name="Group 12" id="12"/>
          <p:cNvGrpSpPr/>
          <p:nvPr/>
        </p:nvGrpSpPr>
        <p:grpSpPr>
          <a:xfrm rot="0">
            <a:off x="12344754" y="1669278"/>
            <a:ext cx="6821775" cy="613821"/>
            <a:chOff x="0" y="0"/>
            <a:chExt cx="1796682" cy="161665"/>
          </a:xfrm>
        </p:grpSpPr>
        <p:sp>
          <p:nvSpPr>
            <p:cNvPr name="Freeform 13" id="13"/>
            <p:cNvSpPr/>
            <p:nvPr/>
          </p:nvSpPr>
          <p:spPr>
            <a:xfrm flipH="false" flipV="false" rot="0">
              <a:off x="0" y="0"/>
              <a:ext cx="1796682" cy="161665"/>
            </a:xfrm>
            <a:custGeom>
              <a:avLst/>
              <a:gdLst/>
              <a:ahLst/>
              <a:cxnLst/>
              <a:rect r="r" b="b" t="t" l="l"/>
              <a:pathLst>
                <a:path h="161665" w="1796682">
                  <a:moveTo>
                    <a:pt x="51070" y="0"/>
                  </a:moveTo>
                  <a:lnTo>
                    <a:pt x="1745612" y="0"/>
                  </a:lnTo>
                  <a:cubicBezTo>
                    <a:pt x="1773817" y="0"/>
                    <a:pt x="1796682" y="22865"/>
                    <a:pt x="1796682" y="51070"/>
                  </a:cubicBezTo>
                  <a:lnTo>
                    <a:pt x="1796682" y="110595"/>
                  </a:lnTo>
                  <a:cubicBezTo>
                    <a:pt x="1796682" y="138800"/>
                    <a:pt x="1773817" y="161665"/>
                    <a:pt x="1745612" y="161665"/>
                  </a:cubicBezTo>
                  <a:lnTo>
                    <a:pt x="51070" y="161665"/>
                  </a:lnTo>
                  <a:cubicBezTo>
                    <a:pt x="37525" y="161665"/>
                    <a:pt x="24535" y="156284"/>
                    <a:pt x="14958" y="146707"/>
                  </a:cubicBezTo>
                  <a:cubicBezTo>
                    <a:pt x="5381" y="137129"/>
                    <a:pt x="0" y="124140"/>
                    <a:pt x="0" y="110595"/>
                  </a:cubicBezTo>
                  <a:lnTo>
                    <a:pt x="0" y="51070"/>
                  </a:lnTo>
                  <a:cubicBezTo>
                    <a:pt x="0" y="22865"/>
                    <a:pt x="22865" y="0"/>
                    <a:pt x="51070" y="0"/>
                  </a:cubicBezTo>
                  <a:close/>
                </a:path>
              </a:pathLst>
            </a:custGeom>
            <a:solidFill>
              <a:srgbClr val="8F1F1F"/>
            </a:solidFill>
            <a:ln cap="rnd">
              <a:noFill/>
              <a:prstDash val="solid"/>
              <a:round/>
            </a:ln>
          </p:spPr>
        </p:sp>
        <p:sp>
          <p:nvSpPr>
            <p:cNvPr name="TextBox 14" id="14"/>
            <p:cNvSpPr txBox="true"/>
            <p:nvPr/>
          </p:nvSpPr>
          <p:spPr>
            <a:xfrm>
              <a:off x="0" y="-28575"/>
              <a:ext cx="1796682" cy="190240"/>
            </a:xfrm>
            <a:prstGeom prst="rect">
              <a:avLst/>
            </a:prstGeom>
          </p:spPr>
          <p:txBody>
            <a:bodyPr anchor="ctr" rtlCol="false" tIns="50800" lIns="50800" bIns="50800" rIns="50800"/>
            <a:lstStyle/>
            <a:p>
              <a:pPr algn="ctr">
                <a:lnSpc>
                  <a:spcPts val="1960"/>
                </a:lnSpc>
              </a:pPr>
            </a:p>
          </p:txBody>
        </p:sp>
      </p:grpSp>
      <p:sp>
        <p:nvSpPr>
          <p:cNvPr name="TextBox 15" id="15"/>
          <p:cNvSpPr txBox="true"/>
          <p:nvPr/>
        </p:nvSpPr>
        <p:spPr>
          <a:xfrm rot="0">
            <a:off x="11728334" y="1723141"/>
            <a:ext cx="7166180"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National/Regional Zones of Special Protection</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3083911" y="1270277"/>
            <a:ext cx="12120178" cy="8575026"/>
          </a:xfrm>
          <a:custGeom>
            <a:avLst/>
            <a:gdLst/>
            <a:ahLst/>
            <a:cxnLst/>
            <a:rect r="r" b="b" t="t" l="l"/>
            <a:pathLst>
              <a:path h="8575026" w="12120178">
                <a:moveTo>
                  <a:pt x="0" y="0"/>
                </a:moveTo>
                <a:lnTo>
                  <a:pt x="12120178" y="0"/>
                </a:lnTo>
                <a:lnTo>
                  <a:pt x="12120178" y="8575026"/>
                </a:lnTo>
                <a:lnTo>
                  <a:pt x="0" y="8575026"/>
                </a:lnTo>
                <a:lnTo>
                  <a:pt x="0" y="0"/>
                </a:lnTo>
                <a:close/>
              </a:path>
            </a:pathLst>
          </a:custGeom>
          <a:blipFill>
            <a:blip r:embed="rId3"/>
            <a:stretch>
              <a:fillRect l="0" t="0" r="0" b="0"/>
            </a:stretch>
          </a:blipFill>
          <a:ln w="9525" cap="sq">
            <a:solidFill>
              <a:srgbClr val="000000"/>
            </a:solidFill>
            <a:prstDash val="solid"/>
            <a:miter/>
          </a:ln>
        </p:spPr>
      </p:sp>
      <p:grpSp>
        <p:nvGrpSpPr>
          <p:cNvPr name="Group 4" id="4"/>
          <p:cNvGrpSpPr/>
          <p:nvPr/>
        </p:nvGrpSpPr>
        <p:grpSpPr>
          <a:xfrm rot="0">
            <a:off x="-60639" y="-161119"/>
            <a:ext cx="5065988" cy="1189819"/>
            <a:chOff x="0" y="0"/>
            <a:chExt cx="1334252" cy="313368"/>
          </a:xfrm>
        </p:grpSpPr>
        <p:sp>
          <p:nvSpPr>
            <p:cNvPr name="Freeform 5" id="5"/>
            <p:cNvSpPr/>
            <p:nvPr/>
          </p:nvSpPr>
          <p:spPr>
            <a:xfrm flipH="false" flipV="false" rot="0">
              <a:off x="0" y="0"/>
              <a:ext cx="1334252" cy="313368"/>
            </a:xfrm>
            <a:custGeom>
              <a:avLst/>
              <a:gdLst/>
              <a:ahLst/>
              <a:cxnLst/>
              <a:rect r="r" b="b" t="t" l="l"/>
              <a:pathLst>
                <a:path h="313368" w="1334252">
                  <a:moveTo>
                    <a:pt x="0" y="0"/>
                  </a:moveTo>
                  <a:lnTo>
                    <a:pt x="1334252" y="0"/>
                  </a:lnTo>
                  <a:lnTo>
                    <a:pt x="133425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1334252" cy="341943"/>
            </a:xfrm>
            <a:prstGeom prst="rect">
              <a:avLst/>
            </a:prstGeom>
          </p:spPr>
          <p:txBody>
            <a:bodyPr anchor="ctr" rtlCol="false" tIns="50800" lIns="50800" bIns="50800" rIns="50800"/>
            <a:lstStyle/>
            <a:p>
              <a:pPr algn="ctr">
                <a:lnSpc>
                  <a:spcPts val="1960"/>
                </a:lnSpc>
              </a:pPr>
            </a:p>
          </p:txBody>
        </p:sp>
      </p:grpSp>
      <p:grpSp>
        <p:nvGrpSpPr>
          <p:cNvPr name="Group 7" id="7"/>
          <p:cNvGrpSpPr/>
          <p:nvPr/>
        </p:nvGrpSpPr>
        <p:grpSpPr>
          <a:xfrm rot="0">
            <a:off x="11187832" y="1941919"/>
            <a:ext cx="2650076" cy="2650076"/>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5960" t="0" r="0" b="0"/>
              </a:stretch>
            </a:blipFill>
          </p:spPr>
        </p:sp>
      </p:grpSp>
      <p:grpSp>
        <p:nvGrpSpPr>
          <p:cNvPr name="Group 9" id="9"/>
          <p:cNvGrpSpPr/>
          <p:nvPr/>
        </p:nvGrpSpPr>
        <p:grpSpPr>
          <a:xfrm rot="0">
            <a:off x="12071879" y="1996909"/>
            <a:ext cx="844959" cy="134720"/>
            <a:chOff x="0" y="0"/>
            <a:chExt cx="222541" cy="35482"/>
          </a:xfrm>
        </p:grpSpPr>
        <p:sp>
          <p:nvSpPr>
            <p:cNvPr name="Freeform 10" id="10"/>
            <p:cNvSpPr/>
            <p:nvPr/>
          </p:nvSpPr>
          <p:spPr>
            <a:xfrm flipH="false" flipV="false" rot="0">
              <a:off x="0" y="0"/>
              <a:ext cx="222541" cy="35482"/>
            </a:xfrm>
            <a:custGeom>
              <a:avLst/>
              <a:gdLst/>
              <a:ahLst/>
              <a:cxnLst/>
              <a:rect r="r" b="b" t="t" l="l"/>
              <a:pathLst>
                <a:path h="35482" w="222541">
                  <a:moveTo>
                    <a:pt x="17741" y="0"/>
                  </a:moveTo>
                  <a:lnTo>
                    <a:pt x="204800" y="0"/>
                  </a:lnTo>
                  <a:cubicBezTo>
                    <a:pt x="209505" y="0"/>
                    <a:pt x="214017" y="1869"/>
                    <a:pt x="217344" y="5196"/>
                  </a:cubicBezTo>
                  <a:cubicBezTo>
                    <a:pt x="220672" y="8523"/>
                    <a:pt x="222541" y="13036"/>
                    <a:pt x="222541" y="17741"/>
                  </a:cubicBezTo>
                  <a:lnTo>
                    <a:pt x="222541" y="17741"/>
                  </a:lnTo>
                  <a:cubicBezTo>
                    <a:pt x="222541" y="27539"/>
                    <a:pt x="214598" y="35482"/>
                    <a:pt x="204800" y="35482"/>
                  </a:cubicBezTo>
                  <a:lnTo>
                    <a:pt x="17741" y="35482"/>
                  </a:lnTo>
                  <a:cubicBezTo>
                    <a:pt x="13036" y="35482"/>
                    <a:pt x="8523" y="33613"/>
                    <a:pt x="5196" y="30286"/>
                  </a:cubicBezTo>
                  <a:cubicBezTo>
                    <a:pt x="1869" y="26959"/>
                    <a:pt x="0" y="22446"/>
                    <a:pt x="0" y="17741"/>
                  </a:cubicBezTo>
                  <a:lnTo>
                    <a:pt x="0" y="17741"/>
                  </a:lnTo>
                  <a:cubicBezTo>
                    <a:pt x="0" y="13036"/>
                    <a:pt x="1869" y="8523"/>
                    <a:pt x="5196" y="5196"/>
                  </a:cubicBezTo>
                  <a:cubicBezTo>
                    <a:pt x="8523" y="1869"/>
                    <a:pt x="13036" y="0"/>
                    <a:pt x="17741" y="0"/>
                  </a:cubicBezTo>
                  <a:close/>
                </a:path>
              </a:pathLst>
            </a:custGeom>
            <a:solidFill>
              <a:srgbClr val="EEECDF"/>
            </a:solidFill>
          </p:spPr>
        </p:sp>
        <p:sp>
          <p:nvSpPr>
            <p:cNvPr name="TextBox 11" id="11"/>
            <p:cNvSpPr txBox="true"/>
            <p:nvPr/>
          </p:nvSpPr>
          <p:spPr>
            <a:xfrm>
              <a:off x="0" y="-28575"/>
              <a:ext cx="222541" cy="64057"/>
            </a:xfrm>
            <a:prstGeom prst="rect">
              <a:avLst/>
            </a:prstGeom>
          </p:spPr>
          <p:txBody>
            <a:bodyPr anchor="ctr" rtlCol="false" tIns="50800" lIns="50800" bIns="50800" rIns="50800"/>
            <a:lstStyle/>
            <a:p>
              <a:pPr algn="ctr">
                <a:lnSpc>
                  <a:spcPts val="1960"/>
                </a:lnSpc>
              </a:pPr>
            </a:p>
          </p:txBody>
        </p:sp>
      </p:grpSp>
      <p:grpSp>
        <p:nvGrpSpPr>
          <p:cNvPr name="Group 12" id="12"/>
          <p:cNvGrpSpPr/>
          <p:nvPr/>
        </p:nvGrpSpPr>
        <p:grpSpPr>
          <a:xfrm rot="0">
            <a:off x="12466214" y="1955254"/>
            <a:ext cx="242979" cy="121385"/>
            <a:chOff x="0" y="0"/>
            <a:chExt cx="63994" cy="31970"/>
          </a:xfrm>
        </p:grpSpPr>
        <p:sp>
          <p:nvSpPr>
            <p:cNvPr name="Freeform 13" id="13"/>
            <p:cNvSpPr/>
            <p:nvPr/>
          </p:nvSpPr>
          <p:spPr>
            <a:xfrm flipH="false" flipV="false" rot="0">
              <a:off x="0" y="0"/>
              <a:ext cx="63994" cy="31970"/>
            </a:xfrm>
            <a:custGeom>
              <a:avLst/>
              <a:gdLst/>
              <a:ahLst/>
              <a:cxnLst/>
              <a:rect r="r" b="b" t="t" l="l"/>
              <a:pathLst>
                <a:path h="31970" w="63994">
                  <a:moveTo>
                    <a:pt x="0" y="0"/>
                  </a:moveTo>
                  <a:lnTo>
                    <a:pt x="63994" y="0"/>
                  </a:lnTo>
                  <a:lnTo>
                    <a:pt x="63994" y="31970"/>
                  </a:lnTo>
                  <a:lnTo>
                    <a:pt x="0" y="31970"/>
                  </a:lnTo>
                  <a:close/>
                </a:path>
              </a:pathLst>
            </a:custGeom>
            <a:solidFill>
              <a:srgbClr val="EEECDF"/>
            </a:solidFill>
          </p:spPr>
        </p:sp>
        <p:sp>
          <p:nvSpPr>
            <p:cNvPr name="TextBox 14" id="14"/>
            <p:cNvSpPr txBox="true"/>
            <p:nvPr/>
          </p:nvSpPr>
          <p:spPr>
            <a:xfrm>
              <a:off x="0" y="-28575"/>
              <a:ext cx="63994" cy="60545"/>
            </a:xfrm>
            <a:prstGeom prst="rect">
              <a:avLst/>
            </a:prstGeom>
          </p:spPr>
          <p:txBody>
            <a:bodyPr anchor="ctr" rtlCol="false" tIns="50800" lIns="50800" bIns="50800" rIns="50800"/>
            <a:lstStyle/>
            <a:p>
              <a:pPr algn="ctr">
                <a:lnSpc>
                  <a:spcPts val="1960"/>
                </a:lnSpc>
              </a:pPr>
            </a:p>
          </p:txBody>
        </p:sp>
      </p:grpSp>
      <p:grpSp>
        <p:nvGrpSpPr>
          <p:cNvPr name="Group 15" id="15"/>
          <p:cNvGrpSpPr/>
          <p:nvPr/>
        </p:nvGrpSpPr>
        <p:grpSpPr>
          <a:xfrm rot="0">
            <a:off x="11851005" y="1977390"/>
            <a:ext cx="335280" cy="238125"/>
            <a:chOff x="0" y="0"/>
            <a:chExt cx="447040" cy="317500"/>
          </a:xfrm>
        </p:grpSpPr>
        <p:sp>
          <p:nvSpPr>
            <p:cNvPr name="Freeform 16" id="16"/>
            <p:cNvSpPr/>
            <p:nvPr/>
          </p:nvSpPr>
          <p:spPr>
            <a:xfrm flipH="false" flipV="false" rot="0">
              <a:off x="49530" y="49530"/>
              <a:ext cx="351790" cy="224790"/>
            </a:xfrm>
            <a:custGeom>
              <a:avLst/>
              <a:gdLst/>
              <a:ahLst/>
              <a:cxnLst/>
              <a:rect r="r" b="b" t="t" l="l"/>
              <a:pathLst>
                <a:path h="224790" w="351790">
                  <a:moveTo>
                    <a:pt x="274320" y="52070"/>
                  </a:moveTo>
                  <a:cubicBezTo>
                    <a:pt x="139700" y="99060"/>
                    <a:pt x="86360" y="151130"/>
                    <a:pt x="59690" y="153670"/>
                  </a:cubicBezTo>
                  <a:cubicBezTo>
                    <a:pt x="45720" y="154940"/>
                    <a:pt x="31750" y="148590"/>
                    <a:pt x="27940" y="140970"/>
                  </a:cubicBezTo>
                  <a:cubicBezTo>
                    <a:pt x="24130" y="133350"/>
                    <a:pt x="29210" y="116840"/>
                    <a:pt x="36830" y="107950"/>
                  </a:cubicBezTo>
                  <a:cubicBezTo>
                    <a:pt x="48260" y="95250"/>
                    <a:pt x="72390" y="87630"/>
                    <a:pt x="100330" y="78740"/>
                  </a:cubicBezTo>
                  <a:cubicBezTo>
                    <a:pt x="144780" y="62230"/>
                    <a:pt x="243840" y="35560"/>
                    <a:pt x="283210" y="30480"/>
                  </a:cubicBezTo>
                  <a:cubicBezTo>
                    <a:pt x="302260" y="29210"/>
                    <a:pt x="316230" y="26670"/>
                    <a:pt x="326390" y="33020"/>
                  </a:cubicBezTo>
                  <a:cubicBezTo>
                    <a:pt x="334010" y="36830"/>
                    <a:pt x="340360" y="50800"/>
                    <a:pt x="339090" y="58420"/>
                  </a:cubicBezTo>
                  <a:cubicBezTo>
                    <a:pt x="339090" y="64770"/>
                    <a:pt x="335280" y="69850"/>
                    <a:pt x="326390" y="77470"/>
                  </a:cubicBezTo>
                  <a:cubicBezTo>
                    <a:pt x="292100" y="106680"/>
                    <a:pt x="72390" y="218440"/>
                    <a:pt x="27940" y="217170"/>
                  </a:cubicBezTo>
                  <a:cubicBezTo>
                    <a:pt x="15240" y="215900"/>
                    <a:pt x="6350" y="209550"/>
                    <a:pt x="3810" y="201930"/>
                  </a:cubicBezTo>
                  <a:cubicBezTo>
                    <a:pt x="0" y="194310"/>
                    <a:pt x="2540" y="180340"/>
                    <a:pt x="12700" y="170180"/>
                  </a:cubicBezTo>
                  <a:cubicBezTo>
                    <a:pt x="39370" y="140970"/>
                    <a:pt x="173990" y="101600"/>
                    <a:pt x="232410" y="78740"/>
                  </a:cubicBezTo>
                  <a:cubicBezTo>
                    <a:pt x="270510" y="64770"/>
                    <a:pt x="309880" y="43180"/>
                    <a:pt x="328930" y="45720"/>
                  </a:cubicBezTo>
                  <a:cubicBezTo>
                    <a:pt x="337820" y="48260"/>
                    <a:pt x="344170" y="54610"/>
                    <a:pt x="346710" y="60960"/>
                  </a:cubicBezTo>
                  <a:cubicBezTo>
                    <a:pt x="349250" y="68580"/>
                    <a:pt x="351790" y="81280"/>
                    <a:pt x="344170" y="91440"/>
                  </a:cubicBezTo>
                  <a:cubicBezTo>
                    <a:pt x="323850" y="120650"/>
                    <a:pt x="189230" y="175260"/>
                    <a:pt x="135890" y="187960"/>
                  </a:cubicBezTo>
                  <a:cubicBezTo>
                    <a:pt x="106680" y="195580"/>
                    <a:pt x="76200" y="200660"/>
                    <a:pt x="62230" y="193040"/>
                  </a:cubicBezTo>
                  <a:cubicBezTo>
                    <a:pt x="54610" y="187960"/>
                    <a:pt x="49530" y="173990"/>
                    <a:pt x="50800" y="166370"/>
                  </a:cubicBezTo>
                  <a:cubicBezTo>
                    <a:pt x="52070" y="160020"/>
                    <a:pt x="59690" y="149860"/>
                    <a:pt x="67310" y="147320"/>
                  </a:cubicBezTo>
                  <a:cubicBezTo>
                    <a:pt x="73660" y="144780"/>
                    <a:pt x="85090" y="146050"/>
                    <a:pt x="90170" y="151130"/>
                  </a:cubicBezTo>
                  <a:cubicBezTo>
                    <a:pt x="96520" y="156210"/>
                    <a:pt x="101600" y="172720"/>
                    <a:pt x="99060" y="180340"/>
                  </a:cubicBezTo>
                  <a:cubicBezTo>
                    <a:pt x="97790" y="186690"/>
                    <a:pt x="88900" y="194310"/>
                    <a:pt x="81280" y="195580"/>
                  </a:cubicBezTo>
                  <a:cubicBezTo>
                    <a:pt x="73660" y="196850"/>
                    <a:pt x="58420" y="190500"/>
                    <a:pt x="53340" y="184150"/>
                  </a:cubicBezTo>
                  <a:cubicBezTo>
                    <a:pt x="49530" y="177800"/>
                    <a:pt x="49530" y="166370"/>
                    <a:pt x="53340" y="160020"/>
                  </a:cubicBezTo>
                  <a:cubicBezTo>
                    <a:pt x="55880" y="153670"/>
                    <a:pt x="64770" y="147320"/>
                    <a:pt x="72390" y="146050"/>
                  </a:cubicBezTo>
                  <a:cubicBezTo>
                    <a:pt x="78740" y="144780"/>
                    <a:pt x="90170" y="148590"/>
                    <a:pt x="93980" y="154940"/>
                  </a:cubicBezTo>
                  <a:cubicBezTo>
                    <a:pt x="99060" y="160020"/>
                    <a:pt x="101600" y="170180"/>
                    <a:pt x="100330" y="177800"/>
                  </a:cubicBezTo>
                  <a:cubicBezTo>
                    <a:pt x="97790" y="184150"/>
                    <a:pt x="87630" y="194310"/>
                    <a:pt x="80010" y="195580"/>
                  </a:cubicBezTo>
                  <a:cubicBezTo>
                    <a:pt x="72390" y="196850"/>
                    <a:pt x="57150" y="191770"/>
                    <a:pt x="53340" y="184150"/>
                  </a:cubicBezTo>
                  <a:cubicBezTo>
                    <a:pt x="49530" y="176530"/>
                    <a:pt x="55880" y="154940"/>
                    <a:pt x="64770" y="148590"/>
                  </a:cubicBezTo>
                  <a:cubicBezTo>
                    <a:pt x="74930" y="139700"/>
                    <a:pt x="95250" y="147320"/>
                    <a:pt x="118110" y="140970"/>
                  </a:cubicBezTo>
                  <a:cubicBezTo>
                    <a:pt x="162560" y="128270"/>
                    <a:pt x="294640" y="48260"/>
                    <a:pt x="308610" y="59690"/>
                  </a:cubicBezTo>
                  <a:cubicBezTo>
                    <a:pt x="313690" y="63500"/>
                    <a:pt x="303530" y="86360"/>
                    <a:pt x="303530" y="86360"/>
                  </a:cubicBezTo>
                  <a:cubicBezTo>
                    <a:pt x="304800" y="86360"/>
                    <a:pt x="308610" y="49530"/>
                    <a:pt x="316230" y="46990"/>
                  </a:cubicBezTo>
                  <a:cubicBezTo>
                    <a:pt x="323850" y="43180"/>
                    <a:pt x="342900" y="53340"/>
                    <a:pt x="346710" y="60960"/>
                  </a:cubicBezTo>
                  <a:cubicBezTo>
                    <a:pt x="349250" y="68580"/>
                    <a:pt x="346710" y="81280"/>
                    <a:pt x="335280" y="92710"/>
                  </a:cubicBezTo>
                  <a:cubicBezTo>
                    <a:pt x="302260" y="128270"/>
                    <a:pt x="63500" y="224790"/>
                    <a:pt x="21590" y="215900"/>
                  </a:cubicBezTo>
                  <a:cubicBezTo>
                    <a:pt x="10160" y="213360"/>
                    <a:pt x="3810" y="204470"/>
                    <a:pt x="1270" y="196850"/>
                  </a:cubicBezTo>
                  <a:cubicBezTo>
                    <a:pt x="0" y="189230"/>
                    <a:pt x="1270" y="181610"/>
                    <a:pt x="7620" y="173990"/>
                  </a:cubicBezTo>
                  <a:cubicBezTo>
                    <a:pt x="22860" y="154940"/>
                    <a:pt x="80010" y="133350"/>
                    <a:pt x="124460" y="111760"/>
                  </a:cubicBezTo>
                  <a:cubicBezTo>
                    <a:pt x="179070" y="85090"/>
                    <a:pt x="283210" y="27940"/>
                    <a:pt x="313690" y="29210"/>
                  </a:cubicBezTo>
                  <a:cubicBezTo>
                    <a:pt x="325120" y="30480"/>
                    <a:pt x="331470" y="34290"/>
                    <a:pt x="335280" y="40640"/>
                  </a:cubicBezTo>
                  <a:cubicBezTo>
                    <a:pt x="339090" y="45720"/>
                    <a:pt x="340360" y="57150"/>
                    <a:pt x="337820" y="63500"/>
                  </a:cubicBezTo>
                  <a:cubicBezTo>
                    <a:pt x="335280" y="71120"/>
                    <a:pt x="330200" y="74930"/>
                    <a:pt x="320040" y="80010"/>
                  </a:cubicBezTo>
                  <a:cubicBezTo>
                    <a:pt x="293370" y="93980"/>
                    <a:pt x="195580" y="101600"/>
                    <a:pt x="147320" y="116840"/>
                  </a:cubicBezTo>
                  <a:cubicBezTo>
                    <a:pt x="110490" y="128270"/>
                    <a:pt x="73660" y="154940"/>
                    <a:pt x="53340" y="154940"/>
                  </a:cubicBezTo>
                  <a:cubicBezTo>
                    <a:pt x="43180" y="154940"/>
                    <a:pt x="35560" y="151130"/>
                    <a:pt x="31750" y="146050"/>
                  </a:cubicBezTo>
                  <a:cubicBezTo>
                    <a:pt x="26670" y="139700"/>
                    <a:pt x="24130" y="130810"/>
                    <a:pt x="26670" y="121920"/>
                  </a:cubicBezTo>
                  <a:cubicBezTo>
                    <a:pt x="31750" y="109220"/>
                    <a:pt x="53340" y="95250"/>
                    <a:pt x="76200" y="80010"/>
                  </a:cubicBezTo>
                  <a:cubicBezTo>
                    <a:pt x="118110" y="54610"/>
                    <a:pt x="229870" y="6350"/>
                    <a:pt x="262890" y="1270"/>
                  </a:cubicBezTo>
                  <a:cubicBezTo>
                    <a:pt x="273050" y="0"/>
                    <a:pt x="279400" y="0"/>
                    <a:pt x="285750" y="3810"/>
                  </a:cubicBezTo>
                  <a:cubicBezTo>
                    <a:pt x="292100" y="7620"/>
                    <a:pt x="299720" y="16510"/>
                    <a:pt x="299720" y="24130"/>
                  </a:cubicBezTo>
                  <a:cubicBezTo>
                    <a:pt x="298450" y="33020"/>
                    <a:pt x="274320" y="52070"/>
                    <a:pt x="274320" y="52070"/>
                  </a:cubicBezTo>
                </a:path>
              </a:pathLst>
            </a:custGeom>
            <a:solidFill>
              <a:srgbClr val="EEECDF"/>
            </a:solidFill>
            <a:ln cap="sq">
              <a:noFill/>
              <a:prstDash val="solid"/>
              <a:miter/>
            </a:ln>
          </p:spPr>
        </p:sp>
      </p:grpSp>
      <p:grpSp>
        <p:nvGrpSpPr>
          <p:cNvPr name="Group 17" id="17"/>
          <p:cNvGrpSpPr/>
          <p:nvPr/>
        </p:nvGrpSpPr>
        <p:grpSpPr>
          <a:xfrm rot="0">
            <a:off x="11846243" y="2021205"/>
            <a:ext cx="189548" cy="144780"/>
            <a:chOff x="0" y="0"/>
            <a:chExt cx="252730" cy="193040"/>
          </a:xfrm>
        </p:grpSpPr>
        <p:sp>
          <p:nvSpPr>
            <p:cNvPr name="Freeform 18" id="18"/>
            <p:cNvSpPr/>
            <p:nvPr/>
          </p:nvSpPr>
          <p:spPr>
            <a:xfrm flipH="false" flipV="false" rot="0">
              <a:off x="48260" y="50800"/>
              <a:ext cx="154940" cy="93980"/>
            </a:xfrm>
            <a:custGeom>
              <a:avLst/>
              <a:gdLst/>
              <a:ahLst/>
              <a:cxnLst/>
              <a:rect r="r" b="b" t="t" l="l"/>
              <a:pathLst>
                <a:path h="93980" w="154940">
                  <a:moveTo>
                    <a:pt x="13970" y="44450"/>
                  </a:moveTo>
                  <a:cubicBezTo>
                    <a:pt x="144780" y="3810"/>
                    <a:pt x="153670" y="15240"/>
                    <a:pt x="153670" y="24130"/>
                  </a:cubicBezTo>
                  <a:cubicBezTo>
                    <a:pt x="153670" y="31750"/>
                    <a:pt x="143510" y="45720"/>
                    <a:pt x="137160" y="49530"/>
                  </a:cubicBezTo>
                  <a:cubicBezTo>
                    <a:pt x="130810" y="52070"/>
                    <a:pt x="119380" y="50800"/>
                    <a:pt x="113030" y="45720"/>
                  </a:cubicBezTo>
                  <a:cubicBezTo>
                    <a:pt x="107950" y="41910"/>
                    <a:pt x="101600" y="31750"/>
                    <a:pt x="102870" y="24130"/>
                  </a:cubicBezTo>
                  <a:cubicBezTo>
                    <a:pt x="104140" y="16510"/>
                    <a:pt x="121920" y="0"/>
                    <a:pt x="130810" y="0"/>
                  </a:cubicBezTo>
                  <a:cubicBezTo>
                    <a:pt x="138430" y="0"/>
                    <a:pt x="152400" y="12700"/>
                    <a:pt x="153670" y="21590"/>
                  </a:cubicBezTo>
                  <a:cubicBezTo>
                    <a:pt x="154940" y="29210"/>
                    <a:pt x="148590" y="40640"/>
                    <a:pt x="139700" y="48260"/>
                  </a:cubicBezTo>
                  <a:cubicBezTo>
                    <a:pt x="120650" y="64770"/>
                    <a:pt x="50800" y="93980"/>
                    <a:pt x="26670" y="91440"/>
                  </a:cubicBezTo>
                  <a:cubicBezTo>
                    <a:pt x="15240" y="90170"/>
                    <a:pt x="5080" y="82550"/>
                    <a:pt x="2540" y="76200"/>
                  </a:cubicBezTo>
                  <a:cubicBezTo>
                    <a:pt x="0" y="67310"/>
                    <a:pt x="13970" y="44450"/>
                    <a:pt x="13970" y="44450"/>
                  </a:cubicBezTo>
                </a:path>
              </a:pathLst>
            </a:custGeom>
            <a:solidFill>
              <a:srgbClr val="EEECDF"/>
            </a:solidFill>
            <a:ln cap="sq">
              <a:noFill/>
              <a:prstDash val="solid"/>
              <a:miter/>
            </a:ln>
          </p:spPr>
        </p:sp>
      </p:grpSp>
      <p:sp>
        <p:nvSpPr>
          <p:cNvPr name="TextBox 19" id="19"/>
          <p:cNvSpPr txBox="true"/>
          <p:nvPr/>
        </p:nvSpPr>
        <p:spPr>
          <a:xfrm rot="0">
            <a:off x="0" y="41313"/>
            <a:ext cx="500535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Geopolitical Analysis</a:t>
            </a:r>
          </a:p>
        </p:txBody>
      </p:sp>
      <p:sp>
        <p:nvSpPr>
          <p:cNvPr name="AutoShape 20" id="20"/>
          <p:cNvSpPr/>
          <p:nvPr/>
        </p:nvSpPr>
        <p:spPr>
          <a:xfrm flipV="true">
            <a:off x="9386842" y="2390577"/>
            <a:ext cx="2117841" cy="3167213"/>
          </a:xfrm>
          <a:prstGeom prst="line">
            <a:avLst/>
          </a:prstGeom>
          <a:ln cap="flat" w="19050">
            <a:solidFill>
              <a:srgbClr val="000000"/>
            </a:solidFill>
            <a:prstDash val="solid"/>
            <a:headEnd type="none" len="sm" w="sm"/>
            <a:tailEnd type="none" len="sm" w="sm"/>
          </a:ln>
        </p:spPr>
      </p:sp>
      <p:sp>
        <p:nvSpPr>
          <p:cNvPr name="AutoShape 21" id="21"/>
          <p:cNvSpPr/>
          <p:nvPr/>
        </p:nvSpPr>
        <p:spPr>
          <a:xfrm flipV="true">
            <a:off x="9391260" y="4516641"/>
            <a:ext cx="3525577" cy="1032711"/>
          </a:xfrm>
          <a:prstGeom prst="line">
            <a:avLst/>
          </a:prstGeom>
          <a:ln cap="flat" w="19050">
            <a:solidFill>
              <a:srgbClr val="000000"/>
            </a:solidFill>
            <a:prstDash val="solid"/>
            <a:headEnd type="none" len="sm" w="sm"/>
            <a:tailEnd type="none" len="sm" w="sm"/>
          </a:ln>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172501" y="1886094"/>
            <a:ext cx="8443682" cy="5973905"/>
          </a:xfrm>
          <a:custGeom>
            <a:avLst/>
            <a:gdLst/>
            <a:ahLst/>
            <a:cxnLst/>
            <a:rect r="r" b="b" t="t" l="l"/>
            <a:pathLst>
              <a:path h="5973905" w="8443682">
                <a:moveTo>
                  <a:pt x="0" y="0"/>
                </a:moveTo>
                <a:lnTo>
                  <a:pt x="8443682" y="0"/>
                </a:lnTo>
                <a:lnTo>
                  <a:pt x="8443682" y="5973905"/>
                </a:lnTo>
                <a:lnTo>
                  <a:pt x="0" y="5973905"/>
                </a:lnTo>
                <a:lnTo>
                  <a:pt x="0" y="0"/>
                </a:lnTo>
                <a:close/>
              </a:path>
            </a:pathLst>
          </a:custGeom>
          <a:blipFill>
            <a:blip r:embed="rId3"/>
            <a:stretch>
              <a:fillRect l="0" t="0" r="0" b="0"/>
            </a:stretch>
          </a:blipFill>
          <a:ln w="9525" cap="sq">
            <a:solidFill>
              <a:srgbClr val="000000"/>
            </a:solidFill>
            <a:prstDash val="solid"/>
            <a:miter/>
          </a:ln>
        </p:spPr>
      </p:sp>
      <p:sp>
        <p:nvSpPr>
          <p:cNvPr name="Freeform 4" id="4"/>
          <p:cNvSpPr/>
          <p:nvPr/>
        </p:nvSpPr>
        <p:spPr>
          <a:xfrm flipH="false" flipV="false" rot="0">
            <a:off x="8986256" y="688378"/>
            <a:ext cx="6434109" cy="4552132"/>
          </a:xfrm>
          <a:custGeom>
            <a:avLst/>
            <a:gdLst/>
            <a:ahLst/>
            <a:cxnLst/>
            <a:rect r="r" b="b" t="t" l="l"/>
            <a:pathLst>
              <a:path h="4552132" w="6434109">
                <a:moveTo>
                  <a:pt x="0" y="0"/>
                </a:moveTo>
                <a:lnTo>
                  <a:pt x="6434109" y="0"/>
                </a:lnTo>
                <a:lnTo>
                  <a:pt x="6434109" y="4552132"/>
                </a:lnTo>
                <a:lnTo>
                  <a:pt x="0" y="4552132"/>
                </a:lnTo>
                <a:lnTo>
                  <a:pt x="0" y="0"/>
                </a:lnTo>
                <a:close/>
              </a:path>
            </a:pathLst>
          </a:custGeom>
          <a:blipFill>
            <a:blip r:embed="rId4"/>
            <a:stretch>
              <a:fillRect l="0" t="0" r="0" b="0"/>
            </a:stretch>
          </a:blipFill>
          <a:ln w="9525" cap="sq">
            <a:solidFill>
              <a:srgbClr val="000000"/>
            </a:solidFill>
            <a:prstDash val="solid"/>
            <a:miter/>
          </a:ln>
        </p:spPr>
      </p:sp>
      <p:sp>
        <p:nvSpPr>
          <p:cNvPr name="Freeform 5" id="5"/>
          <p:cNvSpPr/>
          <p:nvPr/>
        </p:nvSpPr>
        <p:spPr>
          <a:xfrm flipH="false" flipV="false" rot="0">
            <a:off x="8986256" y="5507923"/>
            <a:ext cx="6434109" cy="4552132"/>
          </a:xfrm>
          <a:custGeom>
            <a:avLst/>
            <a:gdLst/>
            <a:ahLst/>
            <a:cxnLst/>
            <a:rect r="r" b="b" t="t" l="l"/>
            <a:pathLst>
              <a:path h="4552132" w="6434109">
                <a:moveTo>
                  <a:pt x="0" y="0"/>
                </a:moveTo>
                <a:lnTo>
                  <a:pt x="6434109" y="0"/>
                </a:lnTo>
                <a:lnTo>
                  <a:pt x="6434109" y="4552132"/>
                </a:lnTo>
                <a:lnTo>
                  <a:pt x="0" y="4552132"/>
                </a:lnTo>
                <a:lnTo>
                  <a:pt x="0" y="0"/>
                </a:lnTo>
                <a:close/>
              </a:path>
            </a:pathLst>
          </a:custGeom>
          <a:blipFill>
            <a:blip r:embed="rId5"/>
            <a:stretch>
              <a:fillRect l="0" t="0" r="0" b="0"/>
            </a:stretch>
          </a:blipFill>
          <a:ln w="9525" cap="sq">
            <a:solidFill>
              <a:srgbClr val="000000"/>
            </a:solidFill>
            <a:prstDash val="solid"/>
            <a:miter/>
          </a:ln>
        </p:spPr>
      </p:sp>
      <p:grpSp>
        <p:nvGrpSpPr>
          <p:cNvPr name="Group 6" id="6"/>
          <p:cNvGrpSpPr/>
          <p:nvPr/>
        </p:nvGrpSpPr>
        <p:grpSpPr>
          <a:xfrm rot="0">
            <a:off x="-1116304" y="1148448"/>
            <a:ext cx="3466336" cy="613821"/>
            <a:chOff x="0" y="0"/>
            <a:chExt cx="912944" cy="161665"/>
          </a:xfrm>
        </p:grpSpPr>
        <p:sp>
          <p:nvSpPr>
            <p:cNvPr name="Freeform 7" id="7"/>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8" id="8"/>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sp>
        <p:nvSpPr>
          <p:cNvPr name="TextBox 9" id="9"/>
          <p:cNvSpPr txBox="true"/>
          <p:nvPr/>
        </p:nvSpPr>
        <p:spPr>
          <a:xfrm rot="0">
            <a:off x="-785677" y="1202311"/>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Transportation</a:t>
            </a:r>
          </a:p>
        </p:txBody>
      </p:sp>
      <p:grpSp>
        <p:nvGrpSpPr>
          <p:cNvPr name="Group 10" id="10"/>
          <p:cNvGrpSpPr/>
          <p:nvPr/>
        </p:nvGrpSpPr>
        <p:grpSpPr>
          <a:xfrm rot="0">
            <a:off x="15560302" y="721790"/>
            <a:ext cx="4095066" cy="613821"/>
            <a:chOff x="0" y="0"/>
            <a:chExt cx="1078536" cy="161665"/>
          </a:xfrm>
        </p:grpSpPr>
        <p:sp>
          <p:nvSpPr>
            <p:cNvPr name="Freeform 11" id="11"/>
            <p:cNvSpPr/>
            <p:nvPr/>
          </p:nvSpPr>
          <p:spPr>
            <a:xfrm flipH="false" flipV="false" rot="0">
              <a:off x="0" y="0"/>
              <a:ext cx="1078536" cy="161665"/>
            </a:xfrm>
            <a:custGeom>
              <a:avLst/>
              <a:gdLst/>
              <a:ahLst/>
              <a:cxnLst/>
              <a:rect r="r" b="b" t="t" l="l"/>
              <a:pathLst>
                <a:path h="161665" w="1078536">
                  <a:moveTo>
                    <a:pt x="80832" y="0"/>
                  </a:moveTo>
                  <a:lnTo>
                    <a:pt x="997704" y="0"/>
                  </a:lnTo>
                  <a:cubicBezTo>
                    <a:pt x="1042346" y="0"/>
                    <a:pt x="1078536" y="36190"/>
                    <a:pt x="1078536" y="80832"/>
                  </a:cubicBezTo>
                  <a:lnTo>
                    <a:pt x="1078536" y="80832"/>
                  </a:lnTo>
                  <a:cubicBezTo>
                    <a:pt x="1078536" y="125475"/>
                    <a:pt x="1042346" y="161665"/>
                    <a:pt x="997704"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12" id="12"/>
            <p:cNvSpPr txBox="true"/>
            <p:nvPr/>
          </p:nvSpPr>
          <p:spPr>
            <a:xfrm>
              <a:off x="0" y="-28575"/>
              <a:ext cx="1078536" cy="190240"/>
            </a:xfrm>
            <a:prstGeom prst="rect">
              <a:avLst/>
            </a:prstGeom>
          </p:spPr>
          <p:txBody>
            <a:bodyPr anchor="ctr" rtlCol="false" tIns="50800" lIns="50800" bIns="50800" rIns="50800"/>
            <a:lstStyle/>
            <a:p>
              <a:pPr algn="ctr">
                <a:lnSpc>
                  <a:spcPts val="1960"/>
                </a:lnSpc>
              </a:pPr>
            </a:p>
          </p:txBody>
        </p:sp>
      </p:grpSp>
      <p:sp>
        <p:nvSpPr>
          <p:cNvPr name="TextBox 13" id="13"/>
          <p:cNvSpPr txBox="true"/>
          <p:nvPr/>
        </p:nvSpPr>
        <p:spPr>
          <a:xfrm rot="0">
            <a:off x="15053605" y="775653"/>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Water &amp; Sanitation</a:t>
            </a:r>
          </a:p>
        </p:txBody>
      </p:sp>
      <p:grpSp>
        <p:nvGrpSpPr>
          <p:cNvPr name="Group 14" id="14"/>
          <p:cNvGrpSpPr/>
          <p:nvPr/>
        </p:nvGrpSpPr>
        <p:grpSpPr>
          <a:xfrm rot="0">
            <a:off x="16189032" y="5481357"/>
            <a:ext cx="3466336" cy="613821"/>
            <a:chOff x="0" y="0"/>
            <a:chExt cx="912944" cy="161665"/>
          </a:xfrm>
        </p:grpSpPr>
        <p:sp>
          <p:nvSpPr>
            <p:cNvPr name="Freeform 15" id="15"/>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16" id="16"/>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sp>
        <p:nvSpPr>
          <p:cNvPr name="TextBox 17" id="17"/>
          <p:cNvSpPr txBox="true"/>
          <p:nvPr/>
        </p:nvSpPr>
        <p:spPr>
          <a:xfrm rot="0">
            <a:off x="15420365" y="5535221"/>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Electricity</a:t>
            </a:r>
          </a:p>
        </p:txBody>
      </p:sp>
      <p:grpSp>
        <p:nvGrpSpPr>
          <p:cNvPr name="Group 18" id="18"/>
          <p:cNvGrpSpPr/>
          <p:nvPr/>
        </p:nvGrpSpPr>
        <p:grpSpPr>
          <a:xfrm rot="0">
            <a:off x="-60639" y="-161119"/>
            <a:ext cx="5503664" cy="1189819"/>
            <a:chOff x="0" y="0"/>
            <a:chExt cx="1449525" cy="313368"/>
          </a:xfrm>
        </p:grpSpPr>
        <p:sp>
          <p:nvSpPr>
            <p:cNvPr name="Freeform 19" id="19"/>
            <p:cNvSpPr/>
            <p:nvPr/>
          </p:nvSpPr>
          <p:spPr>
            <a:xfrm flipH="false" flipV="false" rot="0">
              <a:off x="0" y="0"/>
              <a:ext cx="1449525" cy="313368"/>
            </a:xfrm>
            <a:custGeom>
              <a:avLst/>
              <a:gdLst/>
              <a:ahLst/>
              <a:cxnLst/>
              <a:rect r="r" b="b" t="t" l="l"/>
              <a:pathLst>
                <a:path h="313368" w="1449525">
                  <a:moveTo>
                    <a:pt x="0" y="0"/>
                  </a:moveTo>
                  <a:lnTo>
                    <a:pt x="1449525" y="0"/>
                  </a:lnTo>
                  <a:lnTo>
                    <a:pt x="1449525"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20" id="20"/>
            <p:cNvSpPr txBox="true"/>
            <p:nvPr/>
          </p:nvSpPr>
          <p:spPr>
            <a:xfrm>
              <a:off x="0" y="-28575"/>
              <a:ext cx="1449525" cy="341943"/>
            </a:xfrm>
            <a:prstGeom prst="rect">
              <a:avLst/>
            </a:prstGeom>
          </p:spPr>
          <p:txBody>
            <a:bodyPr anchor="ctr" rtlCol="false" tIns="50800" lIns="50800" bIns="50800" rIns="50800"/>
            <a:lstStyle/>
            <a:p>
              <a:pPr algn="ctr">
                <a:lnSpc>
                  <a:spcPts val="1960"/>
                </a:lnSpc>
              </a:pPr>
            </a:p>
          </p:txBody>
        </p:sp>
      </p:grpSp>
      <p:sp>
        <p:nvSpPr>
          <p:cNvPr name="TextBox 21" id="21"/>
          <p:cNvSpPr txBox="true"/>
          <p:nvPr/>
        </p:nvSpPr>
        <p:spPr>
          <a:xfrm rot="0">
            <a:off x="0" y="4131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Infrastrucural Analysis</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5503664" cy="1189819"/>
            <a:chOff x="0" y="0"/>
            <a:chExt cx="1449525" cy="313368"/>
          </a:xfrm>
        </p:grpSpPr>
        <p:sp>
          <p:nvSpPr>
            <p:cNvPr name="Freeform 4" id="4"/>
            <p:cNvSpPr/>
            <p:nvPr/>
          </p:nvSpPr>
          <p:spPr>
            <a:xfrm flipH="false" flipV="false" rot="0">
              <a:off x="0" y="0"/>
              <a:ext cx="1449525" cy="313368"/>
            </a:xfrm>
            <a:custGeom>
              <a:avLst/>
              <a:gdLst/>
              <a:ahLst/>
              <a:cxnLst/>
              <a:rect r="r" b="b" t="t" l="l"/>
              <a:pathLst>
                <a:path h="313368" w="1449525">
                  <a:moveTo>
                    <a:pt x="0" y="0"/>
                  </a:moveTo>
                  <a:lnTo>
                    <a:pt x="1449525" y="0"/>
                  </a:lnTo>
                  <a:lnTo>
                    <a:pt x="1449525"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1449525" cy="341943"/>
            </a:xfrm>
            <a:prstGeom prst="rect">
              <a:avLst/>
            </a:prstGeom>
          </p:spPr>
          <p:txBody>
            <a:bodyPr anchor="ctr" rtlCol="false" tIns="50800" lIns="50800" bIns="50800" rIns="50800"/>
            <a:lstStyle/>
            <a:p>
              <a:pPr algn="ctr">
                <a:lnSpc>
                  <a:spcPts val="1960"/>
                </a:lnSpc>
              </a:pPr>
            </a:p>
          </p:txBody>
        </p:sp>
      </p:grpSp>
      <p:sp>
        <p:nvSpPr>
          <p:cNvPr name="Freeform 6" id="6"/>
          <p:cNvSpPr/>
          <p:nvPr/>
        </p:nvSpPr>
        <p:spPr>
          <a:xfrm flipH="false" flipV="false" rot="0">
            <a:off x="377574" y="2499884"/>
            <a:ext cx="8572649" cy="6065149"/>
          </a:xfrm>
          <a:custGeom>
            <a:avLst/>
            <a:gdLst/>
            <a:ahLst/>
            <a:cxnLst/>
            <a:rect r="r" b="b" t="t" l="l"/>
            <a:pathLst>
              <a:path h="6065149" w="8572649">
                <a:moveTo>
                  <a:pt x="0" y="0"/>
                </a:moveTo>
                <a:lnTo>
                  <a:pt x="8572648" y="0"/>
                </a:lnTo>
                <a:lnTo>
                  <a:pt x="8572648" y="6065149"/>
                </a:lnTo>
                <a:lnTo>
                  <a:pt x="0" y="6065149"/>
                </a:lnTo>
                <a:lnTo>
                  <a:pt x="0" y="0"/>
                </a:lnTo>
                <a:close/>
              </a:path>
            </a:pathLst>
          </a:custGeom>
          <a:blipFill>
            <a:blip r:embed="rId3"/>
            <a:stretch>
              <a:fillRect l="0" t="0" r="0" b="0"/>
            </a:stretch>
          </a:blipFill>
          <a:ln w="9525" cap="sq">
            <a:solidFill>
              <a:srgbClr val="000000"/>
            </a:solidFill>
            <a:prstDash val="solid"/>
            <a:miter/>
          </a:ln>
        </p:spPr>
      </p:sp>
      <p:sp>
        <p:nvSpPr>
          <p:cNvPr name="Freeform 7" id="7"/>
          <p:cNvSpPr/>
          <p:nvPr/>
        </p:nvSpPr>
        <p:spPr>
          <a:xfrm flipH="false" flipV="false" rot="0">
            <a:off x="9337778" y="2499884"/>
            <a:ext cx="8572649" cy="6065149"/>
          </a:xfrm>
          <a:custGeom>
            <a:avLst/>
            <a:gdLst/>
            <a:ahLst/>
            <a:cxnLst/>
            <a:rect r="r" b="b" t="t" l="l"/>
            <a:pathLst>
              <a:path h="6065149" w="8572649">
                <a:moveTo>
                  <a:pt x="0" y="0"/>
                </a:moveTo>
                <a:lnTo>
                  <a:pt x="8572648" y="0"/>
                </a:lnTo>
                <a:lnTo>
                  <a:pt x="8572648" y="6065149"/>
                </a:lnTo>
                <a:lnTo>
                  <a:pt x="0" y="6065149"/>
                </a:lnTo>
                <a:lnTo>
                  <a:pt x="0" y="0"/>
                </a:lnTo>
                <a:close/>
              </a:path>
            </a:pathLst>
          </a:custGeom>
          <a:blipFill>
            <a:blip r:embed="rId4"/>
            <a:stretch>
              <a:fillRect l="0" t="0" r="0" b="0"/>
            </a:stretch>
          </a:blipFill>
          <a:ln w="9525" cap="sq">
            <a:solidFill>
              <a:srgbClr val="000000"/>
            </a:solidFill>
            <a:prstDash val="solid"/>
            <a:miter/>
          </a:ln>
        </p:spPr>
      </p:sp>
      <p:sp>
        <p:nvSpPr>
          <p:cNvPr name="TextBox 8" id="8"/>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Services Analysis</a:t>
            </a:r>
          </a:p>
        </p:txBody>
      </p:sp>
      <p:grpSp>
        <p:nvGrpSpPr>
          <p:cNvPr name="Group 9" id="9"/>
          <p:cNvGrpSpPr/>
          <p:nvPr/>
        </p:nvGrpSpPr>
        <p:grpSpPr>
          <a:xfrm rot="0">
            <a:off x="-1005883" y="1457382"/>
            <a:ext cx="3466336" cy="613821"/>
            <a:chOff x="0" y="0"/>
            <a:chExt cx="912944" cy="161665"/>
          </a:xfrm>
        </p:grpSpPr>
        <p:sp>
          <p:nvSpPr>
            <p:cNvPr name="Freeform 10" id="10"/>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11" id="11"/>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sp>
        <p:nvSpPr>
          <p:cNvPr name="TextBox 12" id="12"/>
          <p:cNvSpPr txBox="true"/>
          <p:nvPr/>
        </p:nvSpPr>
        <p:spPr>
          <a:xfrm rot="0">
            <a:off x="-784165" y="1511245"/>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Education</a:t>
            </a:r>
          </a:p>
        </p:txBody>
      </p:sp>
      <p:grpSp>
        <p:nvGrpSpPr>
          <p:cNvPr name="Group 13" id="13"/>
          <p:cNvGrpSpPr/>
          <p:nvPr/>
        </p:nvGrpSpPr>
        <p:grpSpPr>
          <a:xfrm rot="0">
            <a:off x="16215102" y="1457382"/>
            <a:ext cx="3466336" cy="613821"/>
            <a:chOff x="0" y="0"/>
            <a:chExt cx="912944" cy="161665"/>
          </a:xfrm>
        </p:grpSpPr>
        <p:sp>
          <p:nvSpPr>
            <p:cNvPr name="Freeform 14" id="14"/>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15" id="15"/>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sp>
        <p:nvSpPr>
          <p:cNvPr name="TextBox 16" id="16"/>
          <p:cNvSpPr txBox="true"/>
          <p:nvPr/>
        </p:nvSpPr>
        <p:spPr>
          <a:xfrm rot="0">
            <a:off x="15446435" y="1511245"/>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Health</a:t>
            </a:r>
          </a:p>
        </p:txBody>
      </p:sp>
      <p:grpSp>
        <p:nvGrpSpPr>
          <p:cNvPr name="Group 17" id="17"/>
          <p:cNvGrpSpPr/>
          <p:nvPr/>
        </p:nvGrpSpPr>
        <p:grpSpPr>
          <a:xfrm rot="0">
            <a:off x="377574" y="8728512"/>
            <a:ext cx="4216528" cy="1125709"/>
            <a:chOff x="0" y="0"/>
            <a:chExt cx="5622038" cy="1500945"/>
          </a:xfrm>
        </p:grpSpPr>
        <p:sp>
          <p:nvSpPr>
            <p:cNvPr name="Freeform 18" id="18"/>
            <p:cNvSpPr/>
            <p:nvPr/>
          </p:nvSpPr>
          <p:spPr>
            <a:xfrm flipH="false" flipV="false" rot="0">
              <a:off x="0" y="0"/>
              <a:ext cx="1500945" cy="1500945"/>
            </a:xfrm>
            <a:custGeom>
              <a:avLst/>
              <a:gdLst/>
              <a:ahLst/>
              <a:cxnLst/>
              <a:rect r="r" b="b" t="t" l="l"/>
              <a:pathLst>
                <a:path h="1500945" w="1500945">
                  <a:moveTo>
                    <a:pt x="0" y="0"/>
                  </a:moveTo>
                  <a:lnTo>
                    <a:pt x="1500945" y="0"/>
                  </a:lnTo>
                  <a:lnTo>
                    <a:pt x="1500945" y="1500945"/>
                  </a:lnTo>
                  <a:lnTo>
                    <a:pt x="0" y="1500945"/>
                  </a:lnTo>
                  <a:lnTo>
                    <a:pt x="0" y="0"/>
                  </a:lnTo>
                  <a:close/>
                </a:path>
              </a:pathLst>
            </a:custGeom>
            <a:blipFill>
              <a:blip r:embed="rId5"/>
              <a:stretch>
                <a:fillRect l="0" t="0" r="0" b="0"/>
              </a:stretch>
            </a:blipFill>
          </p:spPr>
        </p:sp>
        <p:sp>
          <p:nvSpPr>
            <p:cNvPr name="TextBox 19" id="19"/>
            <p:cNvSpPr txBox="true"/>
            <p:nvPr/>
          </p:nvSpPr>
          <p:spPr>
            <a:xfrm rot="0">
              <a:off x="1277460" y="124859"/>
              <a:ext cx="2493020" cy="1304811"/>
            </a:xfrm>
            <a:prstGeom prst="rect">
              <a:avLst/>
            </a:prstGeom>
          </p:spPr>
          <p:txBody>
            <a:bodyPr anchor="t" rtlCol="false" tIns="0" lIns="0" bIns="0" rIns="0">
              <a:spAutoFit/>
            </a:bodyPr>
            <a:lstStyle/>
            <a:p>
              <a:pPr algn="r">
                <a:lnSpc>
                  <a:spcPts val="2815"/>
                </a:lnSpc>
              </a:pPr>
              <a:r>
                <a:rPr lang="en-US" b="true" sz="1126">
                  <a:solidFill>
                    <a:srgbClr val="BFBFDB"/>
                  </a:solidFill>
                  <a:latin typeface="Canva Sans Bold"/>
                  <a:ea typeface="Canva Sans Bold"/>
                  <a:cs typeface="Canva Sans Bold"/>
                  <a:sym typeface="Canva Sans Bold"/>
                </a:rPr>
                <a:t>Government</a:t>
              </a:r>
            </a:p>
            <a:p>
              <a:pPr algn="r">
                <a:lnSpc>
                  <a:spcPts val="2815"/>
                </a:lnSpc>
              </a:pPr>
              <a:r>
                <a:rPr lang="en-US" b="true" sz="1126">
                  <a:solidFill>
                    <a:srgbClr val="C2D9D1"/>
                  </a:solidFill>
                  <a:latin typeface="Canva Sans Bold"/>
                  <a:ea typeface="Canva Sans Bold"/>
                  <a:cs typeface="Canva Sans Bold"/>
                  <a:sym typeface="Canva Sans Bold"/>
                </a:rPr>
                <a:t>UNRWA</a:t>
              </a:r>
            </a:p>
            <a:p>
              <a:pPr algn="r">
                <a:lnSpc>
                  <a:spcPts val="2815"/>
                </a:lnSpc>
              </a:pPr>
              <a:r>
                <a:rPr lang="en-US" b="true" sz="1126">
                  <a:solidFill>
                    <a:srgbClr val="E0D5D9"/>
                  </a:solidFill>
                  <a:latin typeface="Canva Sans Bold"/>
                  <a:ea typeface="Canva Sans Bold"/>
                  <a:cs typeface="Canva Sans Bold"/>
                  <a:sym typeface="Canva Sans Bold"/>
                </a:rPr>
                <a:t>Private</a:t>
              </a:r>
            </a:p>
          </p:txBody>
        </p:sp>
        <p:pic>
          <p:nvPicPr>
            <p:cNvPr name="Picture 20" id="20"/>
            <p:cNvPicPr>
              <a:picLocks noChangeAspect="true"/>
            </p:cNvPicPr>
            <p:nvPr/>
          </p:nvPicPr>
          <p:blipFill>
            <a:blip r:embed="rId6"/>
            <a:stretch>
              <a:fillRect/>
            </a:stretch>
          </p:blipFill>
          <p:spPr>
            <a:xfrm rot="0">
              <a:off x="3585325" y="-185156"/>
              <a:ext cx="2221868" cy="1871256"/>
            </a:xfrm>
            <a:prstGeom prst="rect">
              <a:avLst/>
            </a:prstGeom>
          </p:spPr>
        </p:pic>
        <p:sp>
          <p:nvSpPr>
            <p:cNvPr name="TextBox 21" id="21"/>
            <p:cNvSpPr txBox="true"/>
            <p:nvPr/>
          </p:nvSpPr>
          <p:spPr>
            <a:xfrm rot="0">
              <a:off x="3915114" y="155295"/>
              <a:ext cx="933790" cy="218809"/>
            </a:xfrm>
            <a:prstGeom prst="rect">
              <a:avLst/>
            </a:prstGeom>
          </p:spPr>
          <p:txBody>
            <a:bodyPr anchor="t" rtlCol="false" tIns="0" lIns="0" bIns="0" rIns="0">
              <a:spAutoFit/>
            </a:bodyPr>
            <a:lstStyle/>
            <a:p>
              <a:pPr algn="ctr">
                <a:lnSpc>
                  <a:spcPts val="1390"/>
                </a:lnSpc>
              </a:pPr>
              <a:r>
                <a:rPr lang="en-US" sz="993" b="true">
                  <a:solidFill>
                    <a:srgbClr val="52526E"/>
                  </a:solidFill>
                  <a:latin typeface="Canva Sans Bold"/>
                  <a:ea typeface="Canva Sans Bold"/>
                  <a:cs typeface="Canva Sans Bold"/>
                  <a:sym typeface="Canva Sans Bold"/>
                </a:rPr>
                <a:t>23 Student </a:t>
              </a:r>
            </a:p>
          </p:txBody>
        </p:sp>
        <p:sp>
          <p:nvSpPr>
            <p:cNvPr name="TextBox 22" id="22"/>
            <p:cNvSpPr txBox="true"/>
            <p:nvPr/>
          </p:nvSpPr>
          <p:spPr>
            <a:xfrm rot="0">
              <a:off x="3894025" y="631543"/>
              <a:ext cx="928095" cy="218809"/>
            </a:xfrm>
            <a:prstGeom prst="rect">
              <a:avLst/>
            </a:prstGeom>
          </p:spPr>
          <p:txBody>
            <a:bodyPr anchor="t" rtlCol="false" tIns="0" lIns="0" bIns="0" rIns="0">
              <a:spAutoFit/>
            </a:bodyPr>
            <a:lstStyle/>
            <a:p>
              <a:pPr algn="ctr">
                <a:lnSpc>
                  <a:spcPts val="1390"/>
                </a:lnSpc>
              </a:pPr>
              <a:r>
                <a:rPr lang="en-US" sz="993" b="true">
                  <a:solidFill>
                    <a:srgbClr val="52526E"/>
                  </a:solidFill>
                  <a:latin typeface="Canva Sans Bold"/>
                  <a:ea typeface="Canva Sans Bold"/>
                  <a:cs typeface="Canva Sans Bold"/>
                  <a:sym typeface="Canva Sans Bold"/>
                </a:rPr>
                <a:t>22 Student </a:t>
              </a:r>
            </a:p>
          </p:txBody>
        </p:sp>
        <p:sp>
          <p:nvSpPr>
            <p:cNvPr name="TextBox 23" id="23"/>
            <p:cNvSpPr txBox="true"/>
            <p:nvPr/>
          </p:nvSpPr>
          <p:spPr>
            <a:xfrm rot="0">
              <a:off x="3894025" y="1129277"/>
              <a:ext cx="935980" cy="218809"/>
            </a:xfrm>
            <a:prstGeom prst="rect">
              <a:avLst/>
            </a:prstGeom>
          </p:spPr>
          <p:txBody>
            <a:bodyPr anchor="t" rtlCol="false" tIns="0" lIns="0" bIns="0" rIns="0">
              <a:spAutoFit/>
            </a:bodyPr>
            <a:lstStyle/>
            <a:p>
              <a:pPr algn="ctr">
                <a:lnSpc>
                  <a:spcPts val="1390"/>
                </a:lnSpc>
              </a:pPr>
              <a:r>
                <a:rPr lang="en-US" sz="993" b="true">
                  <a:solidFill>
                    <a:srgbClr val="52526E"/>
                  </a:solidFill>
                  <a:latin typeface="Canva Sans Bold"/>
                  <a:ea typeface="Canva Sans Bold"/>
                  <a:cs typeface="Canva Sans Bold"/>
                  <a:sym typeface="Canva Sans Bold"/>
                </a:rPr>
                <a:t>24 Student </a:t>
              </a:r>
            </a:p>
          </p:txBody>
        </p:sp>
      </p:grpSp>
      <p:grpSp>
        <p:nvGrpSpPr>
          <p:cNvPr name="Group 24" id="24"/>
          <p:cNvGrpSpPr/>
          <p:nvPr/>
        </p:nvGrpSpPr>
        <p:grpSpPr>
          <a:xfrm rot="0">
            <a:off x="4733694" y="8728512"/>
            <a:ext cx="4216528" cy="1125709"/>
            <a:chOff x="0" y="0"/>
            <a:chExt cx="5622038" cy="1500945"/>
          </a:xfrm>
        </p:grpSpPr>
        <p:sp>
          <p:nvSpPr>
            <p:cNvPr name="Freeform 25" id="25"/>
            <p:cNvSpPr/>
            <p:nvPr/>
          </p:nvSpPr>
          <p:spPr>
            <a:xfrm flipH="false" flipV="false" rot="0">
              <a:off x="0" y="0"/>
              <a:ext cx="1500945" cy="1500945"/>
            </a:xfrm>
            <a:custGeom>
              <a:avLst/>
              <a:gdLst/>
              <a:ahLst/>
              <a:cxnLst/>
              <a:rect r="r" b="b" t="t" l="l"/>
              <a:pathLst>
                <a:path h="1500945" w="1500945">
                  <a:moveTo>
                    <a:pt x="0" y="0"/>
                  </a:moveTo>
                  <a:lnTo>
                    <a:pt x="1500945" y="0"/>
                  </a:lnTo>
                  <a:lnTo>
                    <a:pt x="1500945" y="1500945"/>
                  </a:lnTo>
                  <a:lnTo>
                    <a:pt x="0" y="1500945"/>
                  </a:lnTo>
                  <a:lnTo>
                    <a:pt x="0" y="0"/>
                  </a:lnTo>
                  <a:close/>
                </a:path>
              </a:pathLst>
            </a:custGeom>
            <a:blipFill>
              <a:blip r:embed="rId5"/>
              <a:stretch>
                <a:fillRect l="0" t="0" r="0" b="0"/>
              </a:stretch>
            </a:blipFill>
          </p:spPr>
        </p:sp>
        <p:sp>
          <p:nvSpPr>
            <p:cNvPr name="TextBox 26" id="26"/>
            <p:cNvSpPr txBox="true"/>
            <p:nvPr/>
          </p:nvSpPr>
          <p:spPr>
            <a:xfrm rot="0">
              <a:off x="1277460" y="124859"/>
              <a:ext cx="2493020" cy="1304811"/>
            </a:xfrm>
            <a:prstGeom prst="rect">
              <a:avLst/>
            </a:prstGeom>
          </p:spPr>
          <p:txBody>
            <a:bodyPr anchor="t" rtlCol="false" tIns="0" lIns="0" bIns="0" rIns="0">
              <a:spAutoFit/>
            </a:bodyPr>
            <a:lstStyle/>
            <a:p>
              <a:pPr algn="r">
                <a:lnSpc>
                  <a:spcPts val="2815"/>
                </a:lnSpc>
              </a:pPr>
              <a:r>
                <a:rPr lang="en-US" sz="1126" b="true">
                  <a:solidFill>
                    <a:srgbClr val="BFBFDB"/>
                  </a:solidFill>
                  <a:latin typeface="Canva Sans Bold"/>
                  <a:ea typeface="Canva Sans Bold"/>
                  <a:cs typeface="Canva Sans Bold"/>
                  <a:sym typeface="Canva Sans Bold"/>
                </a:rPr>
                <a:t>Jerus</a:t>
              </a:r>
              <a:r>
                <a:rPr lang="en-US" b="true" sz="1126">
                  <a:solidFill>
                    <a:srgbClr val="BFBFDB"/>
                  </a:solidFill>
                  <a:latin typeface="Canva Sans Bold"/>
                  <a:ea typeface="Canva Sans Bold"/>
                  <a:cs typeface="Canva Sans Bold"/>
                  <a:sym typeface="Canva Sans Bold"/>
                </a:rPr>
                <a:t>alem Governorate</a:t>
              </a:r>
            </a:p>
            <a:p>
              <a:pPr algn="r">
                <a:lnSpc>
                  <a:spcPts val="2815"/>
                </a:lnSpc>
              </a:pPr>
              <a:r>
                <a:rPr lang="en-US" b="true" sz="1126">
                  <a:solidFill>
                    <a:srgbClr val="C2D9D1"/>
                  </a:solidFill>
                  <a:latin typeface="Canva Sans Bold"/>
                  <a:ea typeface="Canva Sans Bold"/>
                  <a:cs typeface="Canva Sans Bold"/>
                  <a:sym typeface="Canva Sans Bold"/>
                </a:rPr>
                <a:t>J1 Area</a:t>
              </a:r>
            </a:p>
            <a:p>
              <a:pPr algn="r">
                <a:lnSpc>
                  <a:spcPts val="2815"/>
                </a:lnSpc>
              </a:pPr>
              <a:r>
                <a:rPr lang="en-US" b="true" sz="1126">
                  <a:solidFill>
                    <a:srgbClr val="E0D5D9"/>
                  </a:solidFill>
                  <a:latin typeface="Canva Sans Bold"/>
                  <a:ea typeface="Canva Sans Bold"/>
                  <a:cs typeface="Canva Sans Bold"/>
                  <a:sym typeface="Canva Sans Bold"/>
                </a:rPr>
                <a:t>J2 Area</a:t>
              </a:r>
            </a:p>
          </p:txBody>
        </p:sp>
        <p:pic>
          <p:nvPicPr>
            <p:cNvPr name="Picture 27" id="27"/>
            <p:cNvPicPr>
              <a:picLocks noChangeAspect="true"/>
            </p:cNvPicPr>
            <p:nvPr/>
          </p:nvPicPr>
          <p:blipFill>
            <a:blip r:embed="rId7"/>
            <a:stretch>
              <a:fillRect/>
            </a:stretch>
          </p:blipFill>
          <p:spPr>
            <a:xfrm rot="0">
              <a:off x="3585325" y="-185156"/>
              <a:ext cx="2221868" cy="1871256"/>
            </a:xfrm>
            <a:prstGeom prst="rect">
              <a:avLst/>
            </a:prstGeom>
          </p:spPr>
        </p:pic>
        <p:sp>
          <p:nvSpPr>
            <p:cNvPr name="TextBox 28" id="28"/>
            <p:cNvSpPr txBox="true"/>
            <p:nvPr/>
          </p:nvSpPr>
          <p:spPr>
            <a:xfrm rot="0">
              <a:off x="3915114" y="155295"/>
              <a:ext cx="933790" cy="218809"/>
            </a:xfrm>
            <a:prstGeom prst="rect">
              <a:avLst/>
            </a:prstGeom>
          </p:spPr>
          <p:txBody>
            <a:bodyPr anchor="t" rtlCol="false" tIns="0" lIns="0" bIns="0" rIns="0">
              <a:spAutoFit/>
            </a:bodyPr>
            <a:lstStyle/>
            <a:p>
              <a:pPr algn="ctr">
                <a:lnSpc>
                  <a:spcPts val="1390"/>
                </a:lnSpc>
              </a:pPr>
              <a:r>
                <a:rPr lang="en-US" sz="993" b="true">
                  <a:solidFill>
                    <a:srgbClr val="52526E"/>
                  </a:solidFill>
                  <a:latin typeface="Canva Sans Bold"/>
                  <a:ea typeface="Canva Sans Bold"/>
                  <a:cs typeface="Canva Sans Bold"/>
                  <a:sym typeface="Canva Sans Bold"/>
                </a:rPr>
                <a:t>23 Student </a:t>
              </a:r>
            </a:p>
          </p:txBody>
        </p:sp>
        <p:sp>
          <p:nvSpPr>
            <p:cNvPr name="TextBox 29" id="29"/>
            <p:cNvSpPr txBox="true"/>
            <p:nvPr/>
          </p:nvSpPr>
          <p:spPr>
            <a:xfrm rot="0">
              <a:off x="3894025" y="631543"/>
              <a:ext cx="928095" cy="218809"/>
            </a:xfrm>
            <a:prstGeom prst="rect">
              <a:avLst/>
            </a:prstGeom>
          </p:spPr>
          <p:txBody>
            <a:bodyPr anchor="t" rtlCol="false" tIns="0" lIns="0" bIns="0" rIns="0">
              <a:spAutoFit/>
            </a:bodyPr>
            <a:lstStyle/>
            <a:p>
              <a:pPr algn="ctr">
                <a:lnSpc>
                  <a:spcPts val="1390"/>
                </a:lnSpc>
              </a:pPr>
              <a:r>
                <a:rPr lang="en-US" sz="993" b="true">
                  <a:solidFill>
                    <a:srgbClr val="52526E"/>
                  </a:solidFill>
                  <a:latin typeface="Canva Sans Bold"/>
                  <a:ea typeface="Canva Sans Bold"/>
                  <a:cs typeface="Canva Sans Bold"/>
                  <a:sym typeface="Canva Sans Bold"/>
                </a:rPr>
                <a:t>22 Student </a:t>
              </a:r>
            </a:p>
          </p:txBody>
        </p:sp>
        <p:sp>
          <p:nvSpPr>
            <p:cNvPr name="TextBox 30" id="30"/>
            <p:cNvSpPr txBox="true"/>
            <p:nvPr/>
          </p:nvSpPr>
          <p:spPr>
            <a:xfrm rot="0">
              <a:off x="3894025" y="1129277"/>
              <a:ext cx="935980" cy="218809"/>
            </a:xfrm>
            <a:prstGeom prst="rect">
              <a:avLst/>
            </a:prstGeom>
          </p:spPr>
          <p:txBody>
            <a:bodyPr anchor="t" rtlCol="false" tIns="0" lIns="0" bIns="0" rIns="0">
              <a:spAutoFit/>
            </a:bodyPr>
            <a:lstStyle/>
            <a:p>
              <a:pPr algn="ctr">
                <a:lnSpc>
                  <a:spcPts val="1390"/>
                </a:lnSpc>
              </a:pPr>
              <a:r>
                <a:rPr lang="en-US" sz="993" b="true">
                  <a:solidFill>
                    <a:srgbClr val="52526E"/>
                  </a:solidFill>
                  <a:latin typeface="Canva Sans Bold"/>
                  <a:ea typeface="Canva Sans Bold"/>
                  <a:cs typeface="Canva Sans Bold"/>
                  <a:sym typeface="Canva Sans Bold"/>
                </a:rPr>
                <a:t>24 Student </a:t>
              </a:r>
            </a:p>
          </p:txBody>
        </p:sp>
      </p:gr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549003" y="1415662"/>
            <a:ext cx="10169420" cy="7194865"/>
          </a:xfrm>
          <a:custGeom>
            <a:avLst/>
            <a:gdLst/>
            <a:ahLst/>
            <a:cxnLst/>
            <a:rect r="r" b="b" t="t" l="l"/>
            <a:pathLst>
              <a:path h="7194865" w="10169420">
                <a:moveTo>
                  <a:pt x="0" y="0"/>
                </a:moveTo>
                <a:lnTo>
                  <a:pt x="10169420" y="0"/>
                </a:lnTo>
                <a:lnTo>
                  <a:pt x="10169420" y="7194865"/>
                </a:lnTo>
                <a:lnTo>
                  <a:pt x="0" y="7194865"/>
                </a:lnTo>
                <a:lnTo>
                  <a:pt x="0" y="0"/>
                </a:lnTo>
                <a:close/>
              </a:path>
            </a:pathLst>
          </a:custGeom>
          <a:blipFill>
            <a:blip r:embed="rId3"/>
            <a:stretch>
              <a:fillRect l="0" t="0" r="0" b="0"/>
            </a:stretch>
          </a:blipFill>
          <a:ln w="9525" cap="sq">
            <a:solidFill>
              <a:srgbClr val="000000"/>
            </a:solidFill>
            <a:prstDash val="solid"/>
            <a:miter/>
          </a:ln>
        </p:spPr>
      </p:sp>
      <p:grpSp>
        <p:nvGrpSpPr>
          <p:cNvPr name="Group 4" id="4"/>
          <p:cNvGrpSpPr/>
          <p:nvPr/>
        </p:nvGrpSpPr>
        <p:grpSpPr>
          <a:xfrm rot="0">
            <a:off x="10870823" y="3930236"/>
            <a:ext cx="7248244" cy="2426528"/>
            <a:chOff x="0" y="0"/>
            <a:chExt cx="3259592" cy="1091229"/>
          </a:xfrm>
        </p:grpSpPr>
        <p:sp>
          <p:nvSpPr>
            <p:cNvPr name="Freeform 5" id="5"/>
            <p:cNvSpPr/>
            <p:nvPr/>
          </p:nvSpPr>
          <p:spPr>
            <a:xfrm flipH="false" flipV="false" rot="0">
              <a:off x="0" y="0"/>
              <a:ext cx="3259592" cy="1091229"/>
            </a:xfrm>
            <a:custGeom>
              <a:avLst/>
              <a:gdLst/>
              <a:ahLst/>
              <a:cxnLst/>
              <a:rect r="r" b="b" t="t" l="l"/>
              <a:pathLst>
                <a:path h="1091229" w="3259592">
                  <a:moveTo>
                    <a:pt x="54474" y="0"/>
                  </a:moveTo>
                  <a:lnTo>
                    <a:pt x="3205118" y="0"/>
                  </a:lnTo>
                  <a:cubicBezTo>
                    <a:pt x="3235203" y="0"/>
                    <a:pt x="3259592" y="24389"/>
                    <a:pt x="3259592" y="54474"/>
                  </a:cubicBezTo>
                  <a:lnTo>
                    <a:pt x="3259592" y="1036755"/>
                  </a:lnTo>
                  <a:cubicBezTo>
                    <a:pt x="3259592" y="1051203"/>
                    <a:pt x="3253853" y="1065058"/>
                    <a:pt x="3243637" y="1075274"/>
                  </a:cubicBezTo>
                  <a:cubicBezTo>
                    <a:pt x="3233421" y="1085490"/>
                    <a:pt x="3219565" y="1091229"/>
                    <a:pt x="3205118" y="1091229"/>
                  </a:cubicBezTo>
                  <a:lnTo>
                    <a:pt x="54474" y="1091229"/>
                  </a:lnTo>
                  <a:cubicBezTo>
                    <a:pt x="24389" y="1091229"/>
                    <a:pt x="0" y="1066840"/>
                    <a:pt x="0" y="1036755"/>
                  </a:cubicBezTo>
                  <a:lnTo>
                    <a:pt x="0" y="54474"/>
                  </a:lnTo>
                  <a:cubicBezTo>
                    <a:pt x="0" y="24389"/>
                    <a:pt x="24389" y="0"/>
                    <a:pt x="54474" y="0"/>
                  </a:cubicBezTo>
                  <a:close/>
                </a:path>
              </a:pathLst>
            </a:custGeom>
            <a:solidFill>
              <a:srgbClr val="F1F1F1"/>
            </a:solidFill>
          </p:spPr>
        </p:sp>
        <p:sp>
          <p:nvSpPr>
            <p:cNvPr name="TextBox 6" id="6"/>
            <p:cNvSpPr txBox="true"/>
            <p:nvPr/>
          </p:nvSpPr>
          <p:spPr>
            <a:xfrm>
              <a:off x="0" y="-276225"/>
              <a:ext cx="3259592" cy="1367454"/>
            </a:xfrm>
            <a:prstGeom prst="rect">
              <a:avLst/>
            </a:prstGeom>
          </p:spPr>
          <p:txBody>
            <a:bodyPr anchor="ctr" rtlCol="false" tIns="50800" lIns="50800" bIns="50800" rIns="50800"/>
            <a:lstStyle/>
            <a:p>
              <a:pPr algn="ctr">
                <a:lnSpc>
                  <a:spcPts val="5667"/>
                </a:lnSpc>
              </a:pPr>
            </a:p>
          </p:txBody>
        </p:sp>
      </p:grpSp>
      <p:sp>
        <p:nvSpPr>
          <p:cNvPr name="Freeform 7" id="7"/>
          <p:cNvSpPr/>
          <p:nvPr/>
        </p:nvSpPr>
        <p:spPr>
          <a:xfrm flipH="false" flipV="false" rot="0">
            <a:off x="11365544" y="4645550"/>
            <a:ext cx="408976" cy="735088"/>
          </a:xfrm>
          <a:custGeom>
            <a:avLst/>
            <a:gdLst/>
            <a:ahLst/>
            <a:cxnLst/>
            <a:rect r="r" b="b" t="t" l="l"/>
            <a:pathLst>
              <a:path h="735088" w="408976">
                <a:moveTo>
                  <a:pt x="0" y="0"/>
                </a:moveTo>
                <a:lnTo>
                  <a:pt x="408977" y="0"/>
                </a:lnTo>
                <a:lnTo>
                  <a:pt x="408977" y="735089"/>
                </a:lnTo>
                <a:lnTo>
                  <a:pt x="0" y="735089"/>
                </a:lnTo>
                <a:lnTo>
                  <a:pt x="0"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grpSp>
        <p:nvGrpSpPr>
          <p:cNvPr name="Group 8" id="8"/>
          <p:cNvGrpSpPr/>
          <p:nvPr/>
        </p:nvGrpSpPr>
        <p:grpSpPr>
          <a:xfrm rot="0">
            <a:off x="11328582" y="5584122"/>
            <a:ext cx="590489" cy="532370"/>
            <a:chOff x="0" y="0"/>
            <a:chExt cx="787318" cy="709826"/>
          </a:xfrm>
        </p:grpSpPr>
        <p:sp>
          <p:nvSpPr>
            <p:cNvPr name="Freeform 9" id="9"/>
            <p:cNvSpPr/>
            <p:nvPr/>
          </p:nvSpPr>
          <p:spPr>
            <a:xfrm flipH="false" flipV="false" rot="5400000">
              <a:off x="325232" y="49277"/>
              <a:ext cx="511363" cy="412810"/>
            </a:xfrm>
            <a:custGeom>
              <a:avLst/>
              <a:gdLst/>
              <a:ahLst/>
              <a:cxnLst/>
              <a:rect r="r" b="b" t="t" l="l"/>
              <a:pathLst>
                <a:path h="412810" w="511363">
                  <a:moveTo>
                    <a:pt x="0" y="0"/>
                  </a:moveTo>
                  <a:lnTo>
                    <a:pt x="511363" y="0"/>
                  </a:lnTo>
                  <a:lnTo>
                    <a:pt x="511363" y="412810"/>
                  </a:lnTo>
                  <a:lnTo>
                    <a:pt x="0" y="41281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0" id="10"/>
            <p:cNvSpPr/>
            <p:nvPr/>
          </p:nvSpPr>
          <p:spPr>
            <a:xfrm flipH="false" flipV="false" rot="0">
              <a:off x="0" y="0"/>
              <a:ext cx="709826" cy="709826"/>
            </a:xfrm>
            <a:custGeom>
              <a:avLst/>
              <a:gdLst/>
              <a:ahLst/>
              <a:cxnLst/>
              <a:rect r="r" b="b" t="t" l="l"/>
              <a:pathLst>
                <a:path h="709826" w="709826">
                  <a:moveTo>
                    <a:pt x="0" y="0"/>
                  </a:moveTo>
                  <a:lnTo>
                    <a:pt x="709826" y="0"/>
                  </a:lnTo>
                  <a:lnTo>
                    <a:pt x="709826" y="709826"/>
                  </a:lnTo>
                  <a:lnTo>
                    <a:pt x="0" y="709826"/>
                  </a:lnTo>
                  <a:lnTo>
                    <a:pt x="0" y="0"/>
                  </a:lnTo>
                  <a:close/>
                </a:path>
              </a:pathLst>
            </a:custGeom>
            <a:blipFill>
              <a:blip r:embed="rId8">
                <a:alphaModFix amt="25000"/>
              </a:blip>
              <a:stretch>
                <a:fillRect l="0" t="0" r="0" b="0"/>
              </a:stretch>
            </a:blipFill>
          </p:spPr>
        </p:sp>
      </p:grpSp>
      <p:grpSp>
        <p:nvGrpSpPr>
          <p:cNvPr name="Group 11" id="11"/>
          <p:cNvGrpSpPr/>
          <p:nvPr/>
        </p:nvGrpSpPr>
        <p:grpSpPr>
          <a:xfrm rot="0">
            <a:off x="11307425" y="4030381"/>
            <a:ext cx="611646" cy="532370"/>
            <a:chOff x="0" y="0"/>
            <a:chExt cx="815527" cy="709826"/>
          </a:xfrm>
        </p:grpSpPr>
        <p:sp>
          <p:nvSpPr>
            <p:cNvPr name="Freeform 12" id="12"/>
            <p:cNvSpPr/>
            <p:nvPr/>
          </p:nvSpPr>
          <p:spPr>
            <a:xfrm flipH="false" flipV="false" rot="-5400000">
              <a:off x="353441" y="49277"/>
              <a:ext cx="511363" cy="412810"/>
            </a:xfrm>
            <a:custGeom>
              <a:avLst/>
              <a:gdLst/>
              <a:ahLst/>
              <a:cxnLst/>
              <a:rect r="r" b="b" t="t" l="l"/>
              <a:pathLst>
                <a:path h="412810" w="511363">
                  <a:moveTo>
                    <a:pt x="0" y="0"/>
                  </a:moveTo>
                  <a:lnTo>
                    <a:pt x="511363" y="0"/>
                  </a:lnTo>
                  <a:lnTo>
                    <a:pt x="511363" y="412810"/>
                  </a:lnTo>
                  <a:lnTo>
                    <a:pt x="0" y="41281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3" id="13"/>
            <p:cNvSpPr/>
            <p:nvPr/>
          </p:nvSpPr>
          <p:spPr>
            <a:xfrm flipH="false" flipV="false" rot="0">
              <a:off x="0" y="0"/>
              <a:ext cx="709826" cy="709826"/>
            </a:xfrm>
            <a:custGeom>
              <a:avLst/>
              <a:gdLst/>
              <a:ahLst/>
              <a:cxnLst/>
              <a:rect r="r" b="b" t="t" l="l"/>
              <a:pathLst>
                <a:path h="709826" w="709826">
                  <a:moveTo>
                    <a:pt x="0" y="0"/>
                  </a:moveTo>
                  <a:lnTo>
                    <a:pt x="709826" y="0"/>
                  </a:lnTo>
                  <a:lnTo>
                    <a:pt x="709826" y="709826"/>
                  </a:lnTo>
                  <a:lnTo>
                    <a:pt x="0" y="709826"/>
                  </a:lnTo>
                  <a:lnTo>
                    <a:pt x="0" y="0"/>
                  </a:lnTo>
                  <a:close/>
                </a:path>
              </a:pathLst>
            </a:custGeom>
            <a:blipFill>
              <a:blip r:embed="rId8">
                <a:alphaModFix amt="25000"/>
              </a:blip>
              <a:stretch>
                <a:fillRect l="0" t="0" r="0" b="0"/>
              </a:stretch>
            </a:blipFill>
          </p:spPr>
        </p:sp>
      </p:grpSp>
      <p:sp>
        <p:nvSpPr>
          <p:cNvPr name="TextBox 14" id="14"/>
          <p:cNvSpPr txBox="true"/>
          <p:nvPr/>
        </p:nvSpPr>
        <p:spPr>
          <a:xfrm rot="0">
            <a:off x="12242958" y="4088782"/>
            <a:ext cx="5876108" cy="2103479"/>
          </a:xfrm>
          <a:prstGeom prst="rect">
            <a:avLst/>
          </a:prstGeom>
        </p:spPr>
        <p:txBody>
          <a:bodyPr anchor="t" rtlCol="false" tIns="0" lIns="0" bIns="0" rIns="0">
            <a:spAutoFit/>
          </a:bodyPr>
          <a:lstStyle/>
          <a:p>
            <a:pPr algn="l">
              <a:lnSpc>
                <a:spcPts val="1858"/>
              </a:lnSpc>
              <a:spcBef>
                <a:spcPct val="0"/>
              </a:spcBef>
            </a:pPr>
            <a:r>
              <a:rPr lang="en-US" b="true" sz="1327">
                <a:solidFill>
                  <a:srgbClr val="121949"/>
                </a:solidFill>
                <a:latin typeface="Canva Sans Bold"/>
                <a:ea typeface="Canva Sans Bold"/>
                <a:cs typeface="Canva Sans Bold"/>
                <a:sym typeface="Canva Sans Bold"/>
              </a:rPr>
              <a:t>The value of monitored commodity exports for the Jerusalem Governorate for the year 2022 (value in thousand US dollars)</a:t>
            </a:r>
          </a:p>
          <a:p>
            <a:pPr algn="l">
              <a:lnSpc>
                <a:spcPts val="1858"/>
              </a:lnSpc>
              <a:spcBef>
                <a:spcPct val="0"/>
              </a:spcBef>
            </a:pPr>
          </a:p>
          <a:p>
            <a:pPr algn="l">
              <a:lnSpc>
                <a:spcPts val="1858"/>
              </a:lnSpc>
              <a:spcBef>
                <a:spcPct val="0"/>
              </a:spcBef>
            </a:pPr>
            <a:r>
              <a:rPr lang="en-US" b="true" sz="1327">
                <a:solidFill>
                  <a:srgbClr val="AE525F"/>
                </a:solidFill>
                <a:latin typeface="Canva Sans Bold"/>
                <a:ea typeface="Canva Sans Bold"/>
                <a:cs typeface="Canva Sans Bold"/>
                <a:sym typeface="Canva Sans Bold"/>
              </a:rPr>
              <a:t>The total value added of monitored economic activities that are consistent with international standards in the Governorate Jerusalem Area 1 for the year 2022</a:t>
            </a:r>
          </a:p>
          <a:p>
            <a:pPr algn="l">
              <a:lnSpc>
                <a:spcPts val="1858"/>
              </a:lnSpc>
              <a:spcBef>
                <a:spcPct val="0"/>
              </a:spcBef>
            </a:pPr>
          </a:p>
          <a:p>
            <a:pPr algn="l">
              <a:lnSpc>
                <a:spcPts val="1858"/>
              </a:lnSpc>
              <a:spcBef>
                <a:spcPct val="0"/>
              </a:spcBef>
            </a:pPr>
            <a:r>
              <a:rPr lang="en-US" b="true" sz="1327">
                <a:solidFill>
                  <a:srgbClr val="7474B6"/>
                </a:solidFill>
                <a:latin typeface="Canva Sans Bold"/>
                <a:ea typeface="Canva Sans Bold"/>
                <a:cs typeface="Canva Sans Bold"/>
                <a:sym typeface="Canva Sans Bold"/>
              </a:rPr>
              <a:t>The value of monitored commodity imports for the Jerusalem Governorate for the year 2022 (value in thousand US dollars)</a:t>
            </a:r>
          </a:p>
        </p:txBody>
      </p:sp>
      <p:sp>
        <p:nvSpPr>
          <p:cNvPr name="TextBox 15" id="15"/>
          <p:cNvSpPr txBox="true"/>
          <p:nvPr/>
        </p:nvSpPr>
        <p:spPr>
          <a:xfrm rot="0">
            <a:off x="11047447" y="4805359"/>
            <a:ext cx="1045172" cy="410826"/>
          </a:xfrm>
          <a:prstGeom prst="rect">
            <a:avLst/>
          </a:prstGeom>
        </p:spPr>
        <p:txBody>
          <a:bodyPr anchor="t" rtlCol="false" tIns="0" lIns="0" bIns="0" rIns="0">
            <a:spAutoFit/>
          </a:bodyPr>
          <a:lstStyle/>
          <a:p>
            <a:pPr algn="ctr">
              <a:lnSpc>
                <a:spcPts val="1068"/>
              </a:lnSpc>
            </a:pPr>
            <a:r>
              <a:rPr lang="en-US" sz="763" b="true">
                <a:solidFill>
                  <a:srgbClr val="AE525F"/>
                </a:solidFill>
                <a:latin typeface="Arial Bold"/>
                <a:ea typeface="Arial Bold"/>
                <a:cs typeface="Arial Bold"/>
                <a:sym typeface="Arial Bold"/>
              </a:rPr>
              <a:t>1,382.3</a:t>
            </a:r>
          </a:p>
          <a:p>
            <a:pPr algn="ctr">
              <a:lnSpc>
                <a:spcPts val="1068"/>
              </a:lnSpc>
            </a:pPr>
            <a:r>
              <a:rPr lang="en-US" sz="763" b="true">
                <a:solidFill>
                  <a:srgbClr val="AE525F"/>
                </a:solidFill>
                <a:latin typeface="Arial Bold"/>
                <a:ea typeface="Arial Bold"/>
                <a:cs typeface="Arial Bold"/>
                <a:sym typeface="Arial Bold"/>
              </a:rPr>
              <a:t>Million Dollar</a:t>
            </a:r>
          </a:p>
          <a:p>
            <a:pPr algn="ctr">
              <a:lnSpc>
                <a:spcPts val="1068"/>
              </a:lnSpc>
            </a:pPr>
            <a:r>
              <a:rPr lang="en-US" sz="763" b="true">
                <a:solidFill>
                  <a:srgbClr val="AE525F"/>
                </a:solidFill>
                <a:latin typeface="Arial Bold"/>
                <a:ea typeface="Arial Bold"/>
                <a:cs typeface="Arial Bold"/>
                <a:sym typeface="Arial Bold"/>
              </a:rPr>
              <a:t>(At commercial prices)</a:t>
            </a:r>
          </a:p>
        </p:txBody>
      </p:sp>
      <p:grpSp>
        <p:nvGrpSpPr>
          <p:cNvPr name="Group 16" id="16"/>
          <p:cNvGrpSpPr/>
          <p:nvPr/>
        </p:nvGrpSpPr>
        <p:grpSpPr>
          <a:xfrm rot="0">
            <a:off x="-60639" y="-161119"/>
            <a:ext cx="4580974" cy="1189819"/>
            <a:chOff x="0" y="0"/>
            <a:chExt cx="1206512" cy="313368"/>
          </a:xfrm>
        </p:grpSpPr>
        <p:sp>
          <p:nvSpPr>
            <p:cNvPr name="Freeform 17" id="17"/>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18" id="18"/>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TextBox 19" id="19"/>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Economic Analysis</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5004198" y="-524684"/>
            <a:ext cx="8279604" cy="11702621"/>
          </a:xfrm>
          <a:custGeom>
            <a:avLst/>
            <a:gdLst/>
            <a:ahLst/>
            <a:cxnLst/>
            <a:rect r="r" b="b" t="t" l="l"/>
            <a:pathLst>
              <a:path h="11702621" w="8279604">
                <a:moveTo>
                  <a:pt x="0" y="0"/>
                </a:moveTo>
                <a:lnTo>
                  <a:pt x="8279604" y="0"/>
                </a:lnTo>
                <a:lnTo>
                  <a:pt x="8279604" y="11702622"/>
                </a:lnTo>
                <a:lnTo>
                  <a:pt x="0" y="11702622"/>
                </a:lnTo>
                <a:lnTo>
                  <a:pt x="0" y="0"/>
                </a:lnTo>
                <a:close/>
              </a:path>
            </a:pathLst>
          </a:custGeom>
          <a:blipFill>
            <a:blip r:embed="rId2"/>
            <a:stretch>
              <a:fillRect l="0" t="0" r="0" b="0"/>
            </a:stretch>
          </a:blipFill>
        </p:spPr>
      </p:sp>
      <p:sp>
        <p:nvSpPr>
          <p:cNvPr name="Freeform 3" id="3"/>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3">
              <a:alphaModFix amt="92000"/>
            </a:blip>
            <a:stretch>
              <a:fillRect l="0" t="-35083" r="0" b="-35083"/>
            </a:stretch>
          </a:blipFill>
        </p:spPr>
      </p:sp>
      <p:grpSp>
        <p:nvGrpSpPr>
          <p:cNvPr name="Group 4" id="4"/>
          <p:cNvGrpSpPr/>
          <p:nvPr/>
        </p:nvGrpSpPr>
        <p:grpSpPr>
          <a:xfrm rot="0">
            <a:off x="-577727" y="0"/>
            <a:ext cx="19380077" cy="10412797"/>
            <a:chOff x="0" y="0"/>
            <a:chExt cx="5104218" cy="2742465"/>
          </a:xfrm>
        </p:grpSpPr>
        <p:sp>
          <p:nvSpPr>
            <p:cNvPr name="Freeform 5" id="5"/>
            <p:cNvSpPr/>
            <p:nvPr/>
          </p:nvSpPr>
          <p:spPr>
            <a:xfrm flipH="false" flipV="false" rot="0">
              <a:off x="0" y="0"/>
              <a:ext cx="5104218" cy="2742465"/>
            </a:xfrm>
            <a:custGeom>
              <a:avLst/>
              <a:gdLst/>
              <a:ahLst/>
              <a:cxnLst/>
              <a:rect r="r" b="b" t="t" l="l"/>
              <a:pathLst>
                <a:path h="2742465" w="5104218">
                  <a:moveTo>
                    <a:pt x="0" y="0"/>
                  </a:moveTo>
                  <a:lnTo>
                    <a:pt x="5104218" y="0"/>
                  </a:lnTo>
                  <a:lnTo>
                    <a:pt x="5104218" y="2742465"/>
                  </a:lnTo>
                  <a:lnTo>
                    <a:pt x="0" y="2742465"/>
                  </a:lnTo>
                  <a:close/>
                </a:path>
              </a:pathLst>
            </a:custGeom>
            <a:solidFill>
              <a:srgbClr val="3D3B3A">
                <a:alpha val="32941"/>
              </a:srgbClr>
            </a:solidFill>
          </p:spPr>
        </p:sp>
        <p:sp>
          <p:nvSpPr>
            <p:cNvPr name="TextBox 6" id="6"/>
            <p:cNvSpPr txBox="true"/>
            <p:nvPr/>
          </p:nvSpPr>
          <p:spPr>
            <a:xfrm>
              <a:off x="0" y="-28575"/>
              <a:ext cx="5104218" cy="2771040"/>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6115994" y="4216645"/>
            <a:ext cx="7398308" cy="1109982"/>
          </a:xfrm>
          <a:prstGeom prst="rect">
            <a:avLst/>
          </a:prstGeom>
        </p:spPr>
        <p:txBody>
          <a:bodyPr anchor="t" rtlCol="false" tIns="0" lIns="0" bIns="0" rIns="0">
            <a:spAutoFit/>
          </a:bodyPr>
          <a:lstStyle/>
          <a:p>
            <a:pPr algn="ctr">
              <a:lnSpc>
                <a:spcPts val="8119"/>
              </a:lnSpc>
              <a:spcBef>
                <a:spcPct val="0"/>
              </a:spcBef>
            </a:pPr>
            <a:r>
              <a:rPr lang="en-US" sz="5799">
                <a:solidFill>
                  <a:srgbClr val="AA1414"/>
                </a:solidFill>
                <a:latin typeface="ITC Motter Corpus Semicondensed"/>
                <a:ea typeface="ITC Motter Corpus Semicondensed"/>
                <a:cs typeface="ITC Motter Corpus Semicondensed"/>
                <a:sym typeface="ITC Motter Corpus Semicondensed"/>
              </a:rPr>
              <a:t>Local Analysis</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3577048" cy="1189819"/>
            <a:chOff x="0" y="0"/>
            <a:chExt cx="942103" cy="313368"/>
          </a:xfrm>
        </p:grpSpPr>
        <p:sp>
          <p:nvSpPr>
            <p:cNvPr name="Freeform 4" id="4"/>
            <p:cNvSpPr/>
            <p:nvPr/>
          </p:nvSpPr>
          <p:spPr>
            <a:xfrm flipH="false" flipV="false" rot="0">
              <a:off x="0" y="0"/>
              <a:ext cx="942103" cy="313368"/>
            </a:xfrm>
            <a:custGeom>
              <a:avLst/>
              <a:gdLst/>
              <a:ahLst/>
              <a:cxnLst/>
              <a:rect r="r" b="b" t="t" l="l"/>
              <a:pathLst>
                <a:path h="313368" w="942103">
                  <a:moveTo>
                    <a:pt x="0" y="0"/>
                  </a:moveTo>
                  <a:lnTo>
                    <a:pt x="942103" y="0"/>
                  </a:lnTo>
                  <a:lnTo>
                    <a:pt x="942103"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942103" cy="341943"/>
            </a:xfrm>
            <a:prstGeom prst="rect">
              <a:avLst/>
            </a:prstGeom>
          </p:spPr>
          <p:txBody>
            <a:bodyPr anchor="ctr" rtlCol="false" tIns="50800" lIns="50800" bIns="50800" rIns="50800"/>
            <a:lstStyle/>
            <a:p>
              <a:pPr algn="ctr">
                <a:lnSpc>
                  <a:spcPts val="1960"/>
                </a:lnSpc>
              </a:pPr>
            </a:p>
          </p:txBody>
        </p:sp>
      </p:grpSp>
      <p:sp>
        <p:nvSpPr>
          <p:cNvPr name="Freeform 6" id="6"/>
          <p:cNvSpPr/>
          <p:nvPr/>
        </p:nvSpPr>
        <p:spPr>
          <a:xfrm flipH="false" flipV="false" rot="0">
            <a:off x="4149129" y="0"/>
            <a:ext cx="7278053" cy="10287000"/>
          </a:xfrm>
          <a:custGeom>
            <a:avLst/>
            <a:gdLst/>
            <a:ahLst/>
            <a:cxnLst/>
            <a:rect r="r" b="b" t="t" l="l"/>
            <a:pathLst>
              <a:path h="10287000" w="7278053">
                <a:moveTo>
                  <a:pt x="0" y="0"/>
                </a:moveTo>
                <a:lnTo>
                  <a:pt x="7278053" y="0"/>
                </a:lnTo>
                <a:lnTo>
                  <a:pt x="7278053" y="10287000"/>
                </a:lnTo>
                <a:lnTo>
                  <a:pt x="0" y="10287000"/>
                </a:lnTo>
                <a:lnTo>
                  <a:pt x="0" y="0"/>
                </a:lnTo>
                <a:close/>
              </a:path>
            </a:pathLst>
          </a:custGeom>
          <a:blipFill>
            <a:blip r:embed="rId3"/>
            <a:stretch>
              <a:fillRect l="0" t="0" r="0" b="0"/>
            </a:stretch>
          </a:blipFill>
        </p:spPr>
      </p:sp>
      <p:grpSp>
        <p:nvGrpSpPr>
          <p:cNvPr name="Group 7" id="7"/>
          <p:cNvGrpSpPr/>
          <p:nvPr/>
        </p:nvGrpSpPr>
        <p:grpSpPr>
          <a:xfrm rot="0">
            <a:off x="14844789" y="0"/>
            <a:ext cx="3505276" cy="3505276"/>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24906" t="0" r="-24906" b="0"/>
              </a:stretch>
            </a:blipFill>
          </p:spPr>
        </p:sp>
      </p:grpSp>
      <p:grpSp>
        <p:nvGrpSpPr>
          <p:cNvPr name="Group 9" id="9"/>
          <p:cNvGrpSpPr/>
          <p:nvPr/>
        </p:nvGrpSpPr>
        <p:grpSpPr>
          <a:xfrm rot="0">
            <a:off x="12059901" y="1268758"/>
            <a:ext cx="3505276" cy="3505276"/>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l="-25255" t="0" r="-25255" b="0"/>
              </a:stretch>
            </a:blipFill>
          </p:spPr>
        </p:sp>
      </p:grpSp>
      <p:sp>
        <p:nvSpPr>
          <p:cNvPr name="TextBox 11" id="11"/>
          <p:cNvSpPr txBox="true"/>
          <p:nvPr/>
        </p:nvSpPr>
        <p:spPr>
          <a:xfrm rot="0">
            <a:off x="-1159416" y="61132"/>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Boundaries</a:t>
            </a:r>
          </a:p>
        </p:txBody>
      </p:sp>
      <p:grpSp>
        <p:nvGrpSpPr>
          <p:cNvPr name="Group 12" id="12"/>
          <p:cNvGrpSpPr/>
          <p:nvPr/>
        </p:nvGrpSpPr>
        <p:grpSpPr>
          <a:xfrm rot="0">
            <a:off x="11699864" y="4388072"/>
            <a:ext cx="3505276" cy="3505276"/>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l="-24812" t="0" r="-24812" b="0"/>
              </a:stretch>
            </a:blipFill>
          </p:spPr>
        </p:sp>
      </p:grpSp>
      <p:grpSp>
        <p:nvGrpSpPr>
          <p:cNvPr name="Group 14" id="14"/>
          <p:cNvGrpSpPr/>
          <p:nvPr/>
        </p:nvGrpSpPr>
        <p:grpSpPr>
          <a:xfrm rot="0">
            <a:off x="14782724" y="3505276"/>
            <a:ext cx="3505276" cy="3505276"/>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7"/>
              <a:stretch>
                <a:fillRect l="-39058" t="0" r="-39058" b="0"/>
              </a:stretch>
            </a:blipFill>
          </p:spPr>
        </p:sp>
      </p:gr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6190058" y="0"/>
            <a:ext cx="7278053" cy="10287000"/>
          </a:xfrm>
          <a:custGeom>
            <a:avLst/>
            <a:gdLst/>
            <a:ahLst/>
            <a:cxnLst/>
            <a:rect r="r" b="b" t="t" l="l"/>
            <a:pathLst>
              <a:path h="10287000" w="7278053">
                <a:moveTo>
                  <a:pt x="0" y="0"/>
                </a:moveTo>
                <a:lnTo>
                  <a:pt x="7278053" y="0"/>
                </a:lnTo>
                <a:lnTo>
                  <a:pt x="7278053" y="10287000"/>
                </a:lnTo>
                <a:lnTo>
                  <a:pt x="0" y="10287000"/>
                </a:lnTo>
                <a:lnTo>
                  <a:pt x="0" y="0"/>
                </a:lnTo>
                <a:close/>
              </a:path>
            </a:pathLst>
          </a:custGeom>
          <a:blipFill>
            <a:blip r:embed="rId3"/>
            <a:stretch>
              <a:fillRect l="0" t="0" r="0" b="0"/>
            </a:stretch>
          </a:blipFill>
        </p:spPr>
      </p:sp>
      <p:grpSp>
        <p:nvGrpSpPr>
          <p:cNvPr name="Group 4" id="4"/>
          <p:cNvGrpSpPr/>
          <p:nvPr/>
        </p:nvGrpSpPr>
        <p:grpSpPr>
          <a:xfrm rot="0">
            <a:off x="-60639" y="-161119"/>
            <a:ext cx="5824184" cy="1189819"/>
            <a:chOff x="0" y="0"/>
            <a:chExt cx="1533942" cy="313368"/>
          </a:xfrm>
        </p:grpSpPr>
        <p:sp>
          <p:nvSpPr>
            <p:cNvPr name="Freeform 5" id="5"/>
            <p:cNvSpPr/>
            <p:nvPr/>
          </p:nvSpPr>
          <p:spPr>
            <a:xfrm flipH="false" flipV="false" rot="0">
              <a:off x="0" y="0"/>
              <a:ext cx="1533942" cy="313368"/>
            </a:xfrm>
            <a:custGeom>
              <a:avLst/>
              <a:gdLst/>
              <a:ahLst/>
              <a:cxnLst/>
              <a:rect r="r" b="b" t="t" l="l"/>
              <a:pathLst>
                <a:path h="313368" w="1533942">
                  <a:moveTo>
                    <a:pt x="0" y="0"/>
                  </a:moveTo>
                  <a:lnTo>
                    <a:pt x="1533942" y="0"/>
                  </a:lnTo>
                  <a:lnTo>
                    <a:pt x="153394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1533942" cy="341943"/>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192876"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Municipal Nighborhoods</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116696" y="461729"/>
            <a:ext cx="6308268" cy="10906934"/>
            <a:chOff x="0" y="0"/>
            <a:chExt cx="1661437" cy="2872608"/>
          </a:xfrm>
        </p:grpSpPr>
        <p:sp>
          <p:nvSpPr>
            <p:cNvPr name="Freeform 3" id="3"/>
            <p:cNvSpPr/>
            <p:nvPr/>
          </p:nvSpPr>
          <p:spPr>
            <a:xfrm flipH="false" flipV="false" rot="0">
              <a:off x="0" y="0"/>
              <a:ext cx="1661437" cy="2872608"/>
            </a:xfrm>
            <a:custGeom>
              <a:avLst/>
              <a:gdLst/>
              <a:ahLst/>
              <a:cxnLst/>
              <a:rect r="r" b="b" t="t" l="l"/>
              <a:pathLst>
                <a:path h="2872608" w="1661437">
                  <a:moveTo>
                    <a:pt x="0" y="0"/>
                  </a:moveTo>
                  <a:lnTo>
                    <a:pt x="1661437" y="0"/>
                  </a:lnTo>
                  <a:lnTo>
                    <a:pt x="1661437" y="2872608"/>
                  </a:lnTo>
                  <a:lnTo>
                    <a:pt x="0" y="2872608"/>
                  </a:lnTo>
                  <a:close/>
                </a:path>
              </a:pathLst>
            </a:custGeom>
            <a:solidFill>
              <a:srgbClr val="ECEBEC"/>
            </a:solidFill>
          </p:spPr>
        </p:sp>
        <p:sp>
          <p:nvSpPr>
            <p:cNvPr name="TextBox 4" id="4"/>
            <p:cNvSpPr txBox="true"/>
            <p:nvPr/>
          </p:nvSpPr>
          <p:spPr>
            <a:xfrm>
              <a:off x="0" y="-28575"/>
              <a:ext cx="1661437" cy="2901183"/>
            </a:xfrm>
            <a:prstGeom prst="rect">
              <a:avLst/>
            </a:prstGeom>
          </p:spPr>
          <p:txBody>
            <a:bodyPr anchor="ctr" rtlCol="false" tIns="50800" lIns="50800" bIns="50800" rIns="50800"/>
            <a:lstStyle/>
            <a:p>
              <a:pPr algn="ctr">
                <a:lnSpc>
                  <a:spcPts val="1960"/>
                </a:lnSpc>
              </a:pPr>
            </a:p>
          </p:txBody>
        </p:sp>
      </p:grpSp>
      <p:sp>
        <p:nvSpPr>
          <p:cNvPr name="Freeform 5" id="5"/>
          <p:cNvSpPr/>
          <p:nvPr/>
        </p:nvSpPr>
        <p:spPr>
          <a:xfrm flipH="false" flipV="false" rot="0">
            <a:off x="12472838" y="690648"/>
            <a:ext cx="4786462" cy="4041959"/>
          </a:xfrm>
          <a:custGeom>
            <a:avLst/>
            <a:gdLst/>
            <a:ahLst/>
            <a:cxnLst/>
            <a:rect r="r" b="b" t="t" l="l"/>
            <a:pathLst>
              <a:path h="4041959" w="4786462">
                <a:moveTo>
                  <a:pt x="0" y="0"/>
                </a:moveTo>
                <a:lnTo>
                  <a:pt x="4786462" y="0"/>
                </a:lnTo>
                <a:lnTo>
                  <a:pt x="4786462" y="4041959"/>
                </a:lnTo>
                <a:lnTo>
                  <a:pt x="0" y="4041959"/>
                </a:lnTo>
                <a:lnTo>
                  <a:pt x="0" y="0"/>
                </a:lnTo>
                <a:close/>
              </a:path>
            </a:pathLst>
          </a:custGeom>
          <a:blipFill>
            <a:blip r:embed="rId2"/>
            <a:stretch>
              <a:fillRect l="0" t="-1692" r="0" b="0"/>
            </a:stretch>
          </a:blipFill>
        </p:spPr>
      </p:sp>
      <p:grpSp>
        <p:nvGrpSpPr>
          <p:cNvPr name="Group 6" id="6"/>
          <p:cNvGrpSpPr/>
          <p:nvPr/>
        </p:nvGrpSpPr>
        <p:grpSpPr>
          <a:xfrm rot="0">
            <a:off x="12562809" y="2634668"/>
            <a:ext cx="532112" cy="183722"/>
            <a:chOff x="0" y="0"/>
            <a:chExt cx="140145" cy="48388"/>
          </a:xfrm>
        </p:grpSpPr>
        <p:sp>
          <p:nvSpPr>
            <p:cNvPr name="Freeform 7" id="7"/>
            <p:cNvSpPr/>
            <p:nvPr/>
          </p:nvSpPr>
          <p:spPr>
            <a:xfrm flipH="false" flipV="false" rot="0">
              <a:off x="0" y="0"/>
              <a:ext cx="140145" cy="48388"/>
            </a:xfrm>
            <a:custGeom>
              <a:avLst/>
              <a:gdLst/>
              <a:ahLst/>
              <a:cxnLst/>
              <a:rect r="r" b="b" t="t" l="l"/>
              <a:pathLst>
                <a:path h="48388" w="140145">
                  <a:moveTo>
                    <a:pt x="24194" y="0"/>
                  </a:moveTo>
                  <a:lnTo>
                    <a:pt x="115951" y="0"/>
                  </a:lnTo>
                  <a:cubicBezTo>
                    <a:pt x="122367" y="0"/>
                    <a:pt x="128521" y="2549"/>
                    <a:pt x="133058" y="7086"/>
                  </a:cubicBezTo>
                  <a:cubicBezTo>
                    <a:pt x="137596" y="11623"/>
                    <a:pt x="140145" y="17777"/>
                    <a:pt x="140145" y="24194"/>
                  </a:cubicBezTo>
                  <a:lnTo>
                    <a:pt x="140145" y="24194"/>
                  </a:lnTo>
                  <a:cubicBezTo>
                    <a:pt x="140145" y="30610"/>
                    <a:pt x="137596" y="36764"/>
                    <a:pt x="133058" y="41301"/>
                  </a:cubicBezTo>
                  <a:cubicBezTo>
                    <a:pt x="128521" y="45839"/>
                    <a:pt x="122367" y="48388"/>
                    <a:pt x="115951" y="48388"/>
                  </a:cubicBezTo>
                  <a:lnTo>
                    <a:pt x="24194" y="48388"/>
                  </a:lnTo>
                  <a:cubicBezTo>
                    <a:pt x="17777" y="48388"/>
                    <a:pt x="11623" y="45839"/>
                    <a:pt x="7086" y="41301"/>
                  </a:cubicBezTo>
                  <a:cubicBezTo>
                    <a:pt x="2549" y="36764"/>
                    <a:pt x="0" y="30610"/>
                    <a:pt x="0" y="24194"/>
                  </a:cubicBezTo>
                  <a:lnTo>
                    <a:pt x="0" y="24194"/>
                  </a:lnTo>
                  <a:cubicBezTo>
                    <a:pt x="0" y="17777"/>
                    <a:pt x="2549" y="11623"/>
                    <a:pt x="7086" y="7086"/>
                  </a:cubicBezTo>
                  <a:cubicBezTo>
                    <a:pt x="11623" y="2549"/>
                    <a:pt x="17777" y="0"/>
                    <a:pt x="24194" y="0"/>
                  </a:cubicBezTo>
                  <a:close/>
                </a:path>
              </a:pathLst>
            </a:custGeom>
            <a:solidFill>
              <a:srgbClr val="ECEBEC"/>
            </a:solidFill>
          </p:spPr>
        </p:sp>
        <p:sp>
          <p:nvSpPr>
            <p:cNvPr name="TextBox 8" id="8"/>
            <p:cNvSpPr txBox="true"/>
            <p:nvPr/>
          </p:nvSpPr>
          <p:spPr>
            <a:xfrm>
              <a:off x="0" y="-28575"/>
              <a:ext cx="140145" cy="76963"/>
            </a:xfrm>
            <a:prstGeom prst="rect">
              <a:avLst/>
            </a:prstGeom>
          </p:spPr>
          <p:txBody>
            <a:bodyPr anchor="ctr" rtlCol="false" tIns="50800" lIns="50800" bIns="50800" rIns="50800"/>
            <a:lstStyle/>
            <a:p>
              <a:pPr algn="ctr">
                <a:lnSpc>
                  <a:spcPts val="1960"/>
                </a:lnSpc>
              </a:pPr>
            </a:p>
          </p:txBody>
        </p:sp>
      </p:grpSp>
      <p:grpSp>
        <p:nvGrpSpPr>
          <p:cNvPr name="Group 9" id="9"/>
          <p:cNvGrpSpPr/>
          <p:nvPr/>
        </p:nvGrpSpPr>
        <p:grpSpPr>
          <a:xfrm rot="0">
            <a:off x="16365275" y="1872495"/>
            <a:ext cx="532112" cy="183722"/>
            <a:chOff x="0" y="0"/>
            <a:chExt cx="140145" cy="48388"/>
          </a:xfrm>
        </p:grpSpPr>
        <p:sp>
          <p:nvSpPr>
            <p:cNvPr name="Freeform 10" id="10"/>
            <p:cNvSpPr/>
            <p:nvPr/>
          </p:nvSpPr>
          <p:spPr>
            <a:xfrm flipH="false" flipV="false" rot="0">
              <a:off x="0" y="0"/>
              <a:ext cx="140145" cy="48388"/>
            </a:xfrm>
            <a:custGeom>
              <a:avLst/>
              <a:gdLst/>
              <a:ahLst/>
              <a:cxnLst/>
              <a:rect r="r" b="b" t="t" l="l"/>
              <a:pathLst>
                <a:path h="48388" w="140145">
                  <a:moveTo>
                    <a:pt x="24194" y="0"/>
                  </a:moveTo>
                  <a:lnTo>
                    <a:pt x="115951" y="0"/>
                  </a:lnTo>
                  <a:cubicBezTo>
                    <a:pt x="122367" y="0"/>
                    <a:pt x="128521" y="2549"/>
                    <a:pt x="133058" y="7086"/>
                  </a:cubicBezTo>
                  <a:cubicBezTo>
                    <a:pt x="137596" y="11623"/>
                    <a:pt x="140145" y="17777"/>
                    <a:pt x="140145" y="24194"/>
                  </a:cubicBezTo>
                  <a:lnTo>
                    <a:pt x="140145" y="24194"/>
                  </a:lnTo>
                  <a:cubicBezTo>
                    <a:pt x="140145" y="30610"/>
                    <a:pt x="137596" y="36764"/>
                    <a:pt x="133058" y="41301"/>
                  </a:cubicBezTo>
                  <a:cubicBezTo>
                    <a:pt x="128521" y="45839"/>
                    <a:pt x="122367" y="48388"/>
                    <a:pt x="115951" y="48388"/>
                  </a:cubicBezTo>
                  <a:lnTo>
                    <a:pt x="24194" y="48388"/>
                  </a:lnTo>
                  <a:cubicBezTo>
                    <a:pt x="17777" y="48388"/>
                    <a:pt x="11623" y="45839"/>
                    <a:pt x="7086" y="41301"/>
                  </a:cubicBezTo>
                  <a:cubicBezTo>
                    <a:pt x="2549" y="36764"/>
                    <a:pt x="0" y="30610"/>
                    <a:pt x="0" y="24194"/>
                  </a:cubicBezTo>
                  <a:lnTo>
                    <a:pt x="0" y="24194"/>
                  </a:lnTo>
                  <a:cubicBezTo>
                    <a:pt x="0" y="17777"/>
                    <a:pt x="2549" y="11623"/>
                    <a:pt x="7086" y="7086"/>
                  </a:cubicBezTo>
                  <a:cubicBezTo>
                    <a:pt x="11623" y="2549"/>
                    <a:pt x="17777" y="0"/>
                    <a:pt x="24194" y="0"/>
                  </a:cubicBezTo>
                  <a:close/>
                </a:path>
              </a:pathLst>
            </a:custGeom>
            <a:solidFill>
              <a:srgbClr val="FEFEFE"/>
            </a:solidFill>
          </p:spPr>
        </p:sp>
        <p:sp>
          <p:nvSpPr>
            <p:cNvPr name="TextBox 11" id="11"/>
            <p:cNvSpPr txBox="true"/>
            <p:nvPr/>
          </p:nvSpPr>
          <p:spPr>
            <a:xfrm>
              <a:off x="0" y="-28575"/>
              <a:ext cx="140145" cy="76963"/>
            </a:xfrm>
            <a:prstGeom prst="rect">
              <a:avLst/>
            </a:prstGeom>
          </p:spPr>
          <p:txBody>
            <a:bodyPr anchor="ctr" rtlCol="false" tIns="50800" lIns="50800" bIns="50800" rIns="50800"/>
            <a:lstStyle/>
            <a:p>
              <a:pPr algn="ctr">
                <a:lnSpc>
                  <a:spcPts val="1960"/>
                </a:lnSpc>
              </a:pPr>
            </a:p>
          </p:txBody>
        </p:sp>
      </p:grpSp>
      <p:grpSp>
        <p:nvGrpSpPr>
          <p:cNvPr name="Group 12" id="12"/>
          <p:cNvGrpSpPr/>
          <p:nvPr/>
        </p:nvGrpSpPr>
        <p:grpSpPr>
          <a:xfrm rot="0">
            <a:off x="16439918" y="2969616"/>
            <a:ext cx="532112" cy="183722"/>
            <a:chOff x="0" y="0"/>
            <a:chExt cx="140145" cy="48388"/>
          </a:xfrm>
        </p:grpSpPr>
        <p:sp>
          <p:nvSpPr>
            <p:cNvPr name="Freeform 13" id="13"/>
            <p:cNvSpPr/>
            <p:nvPr/>
          </p:nvSpPr>
          <p:spPr>
            <a:xfrm flipH="false" flipV="false" rot="0">
              <a:off x="0" y="0"/>
              <a:ext cx="140145" cy="48388"/>
            </a:xfrm>
            <a:custGeom>
              <a:avLst/>
              <a:gdLst/>
              <a:ahLst/>
              <a:cxnLst/>
              <a:rect r="r" b="b" t="t" l="l"/>
              <a:pathLst>
                <a:path h="48388" w="140145">
                  <a:moveTo>
                    <a:pt x="24194" y="0"/>
                  </a:moveTo>
                  <a:lnTo>
                    <a:pt x="115951" y="0"/>
                  </a:lnTo>
                  <a:cubicBezTo>
                    <a:pt x="122367" y="0"/>
                    <a:pt x="128521" y="2549"/>
                    <a:pt x="133058" y="7086"/>
                  </a:cubicBezTo>
                  <a:cubicBezTo>
                    <a:pt x="137596" y="11623"/>
                    <a:pt x="140145" y="17777"/>
                    <a:pt x="140145" y="24194"/>
                  </a:cubicBezTo>
                  <a:lnTo>
                    <a:pt x="140145" y="24194"/>
                  </a:lnTo>
                  <a:cubicBezTo>
                    <a:pt x="140145" y="30610"/>
                    <a:pt x="137596" y="36764"/>
                    <a:pt x="133058" y="41301"/>
                  </a:cubicBezTo>
                  <a:cubicBezTo>
                    <a:pt x="128521" y="45839"/>
                    <a:pt x="122367" y="48388"/>
                    <a:pt x="115951" y="48388"/>
                  </a:cubicBezTo>
                  <a:lnTo>
                    <a:pt x="24194" y="48388"/>
                  </a:lnTo>
                  <a:cubicBezTo>
                    <a:pt x="17777" y="48388"/>
                    <a:pt x="11623" y="45839"/>
                    <a:pt x="7086" y="41301"/>
                  </a:cubicBezTo>
                  <a:cubicBezTo>
                    <a:pt x="2549" y="36764"/>
                    <a:pt x="0" y="30610"/>
                    <a:pt x="0" y="24194"/>
                  </a:cubicBezTo>
                  <a:lnTo>
                    <a:pt x="0" y="24194"/>
                  </a:lnTo>
                  <a:cubicBezTo>
                    <a:pt x="0" y="17777"/>
                    <a:pt x="2549" y="11623"/>
                    <a:pt x="7086" y="7086"/>
                  </a:cubicBezTo>
                  <a:cubicBezTo>
                    <a:pt x="11623" y="2549"/>
                    <a:pt x="17777" y="0"/>
                    <a:pt x="24194" y="0"/>
                  </a:cubicBezTo>
                  <a:close/>
                </a:path>
              </a:pathLst>
            </a:custGeom>
            <a:solidFill>
              <a:srgbClr val="FEFEFE"/>
            </a:solidFill>
          </p:spPr>
        </p:sp>
        <p:sp>
          <p:nvSpPr>
            <p:cNvPr name="TextBox 14" id="14"/>
            <p:cNvSpPr txBox="true"/>
            <p:nvPr/>
          </p:nvSpPr>
          <p:spPr>
            <a:xfrm>
              <a:off x="0" y="-28575"/>
              <a:ext cx="140145" cy="76963"/>
            </a:xfrm>
            <a:prstGeom prst="rect">
              <a:avLst/>
            </a:prstGeom>
          </p:spPr>
          <p:txBody>
            <a:bodyPr anchor="ctr" rtlCol="false" tIns="50800" lIns="50800" bIns="50800" rIns="50800"/>
            <a:lstStyle/>
            <a:p>
              <a:pPr algn="ctr">
                <a:lnSpc>
                  <a:spcPts val="1960"/>
                </a:lnSpc>
              </a:pPr>
            </a:p>
          </p:txBody>
        </p:sp>
      </p:grpSp>
      <p:grpSp>
        <p:nvGrpSpPr>
          <p:cNvPr name="Group 15" id="15"/>
          <p:cNvGrpSpPr/>
          <p:nvPr/>
        </p:nvGrpSpPr>
        <p:grpSpPr>
          <a:xfrm rot="0">
            <a:off x="13028950" y="1887397"/>
            <a:ext cx="532112" cy="183722"/>
            <a:chOff x="0" y="0"/>
            <a:chExt cx="140145" cy="48388"/>
          </a:xfrm>
        </p:grpSpPr>
        <p:sp>
          <p:nvSpPr>
            <p:cNvPr name="Freeform 16" id="16"/>
            <p:cNvSpPr/>
            <p:nvPr/>
          </p:nvSpPr>
          <p:spPr>
            <a:xfrm flipH="false" flipV="false" rot="0">
              <a:off x="0" y="0"/>
              <a:ext cx="140145" cy="48388"/>
            </a:xfrm>
            <a:custGeom>
              <a:avLst/>
              <a:gdLst/>
              <a:ahLst/>
              <a:cxnLst/>
              <a:rect r="r" b="b" t="t" l="l"/>
              <a:pathLst>
                <a:path h="48388" w="140145">
                  <a:moveTo>
                    <a:pt x="24194" y="0"/>
                  </a:moveTo>
                  <a:lnTo>
                    <a:pt x="115951" y="0"/>
                  </a:lnTo>
                  <a:cubicBezTo>
                    <a:pt x="122367" y="0"/>
                    <a:pt x="128521" y="2549"/>
                    <a:pt x="133058" y="7086"/>
                  </a:cubicBezTo>
                  <a:cubicBezTo>
                    <a:pt x="137596" y="11623"/>
                    <a:pt x="140145" y="17777"/>
                    <a:pt x="140145" y="24194"/>
                  </a:cubicBezTo>
                  <a:lnTo>
                    <a:pt x="140145" y="24194"/>
                  </a:lnTo>
                  <a:cubicBezTo>
                    <a:pt x="140145" y="30610"/>
                    <a:pt x="137596" y="36764"/>
                    <a:pt x="133058" y="41301"/>
                  </a:cubicBezTo>
                  <a:cubicBezTo>
                    <a:pt x="128521" y="45839"/>
                    <a:pt x="122367" y="48388"/>
                    <a:pt x="115951" y="48388"/>
                  </a:cubicBezTo>
                  <a:lnTo>
                    <a:pt x="24194" y="48388"/>
                  </a:lnTo>
                  <a:cubicBezTo>
                    <a:pt x="17777" y="48388"/>
                    <a:pt x="11623" y="45839"/>
                    <a:pt x="7086" y="41301"/>
                  </a:cubicBezTo>
                  <a:cubicBezTo>
                    <a:pt x="2549" y="36764"/>
                    <a:pt x="0" y="30610"/>
                    <a:pt x="0" y="24194"/>
                  </a:cubicBezTo>
                  <a:lnTo>
                    <a:pt x="0" y="24194"/>
                  </a:lnTo>
                  <a:cubicBezTo>
                    <a:pt x="0" y="17777"/>
                    <a:pt x="2549" y="11623"/>
                    <a:pt x="7086" y="7086"/>
                  </a:cubicBezTo>
                  <a:cubicBezTo>
                    <a:pt x="11623" y="2549"/>
                    <a:pt x="17777" y="0"/>
                    <a:pt x="24194" y="0"/>
                  </a:cubicBezTo>
                  <a:close/>
                </a:path>
              </a:pathLst>
            </a:custGeom>
            <a:solidFill>
              <a:srgbClr val="FEFEFE"/>
            </a:solidFill>
          </p:spPr>
        </p:sp>
        <p:sp>
          <p:nvSpPr>
            <p:cNvPr name="TextBox 17" id="17"/>
            <p:cNvSpPr txBox="true"/>
            <p:nvPr/>
          </p:nvSpPr>
          <p:spPr>
            <a:xfrm>
              <a:off x="0" y="-28575"/>
              <a:ext cx="140145" cy="76963"/>
            </a:xfrm>
            <a:prstGeom prst="rect">
              <a:avLst/>
            </a:prstGeom>
          </p:spPr>
          <p:txBody>
            <a:bodyPr anchor="ctr" rtlCol="false" tIns="50800" lIns="50800" bIns="50800" rIns="50800"/>
            <a:lstStyle/>
            <a:p>
              <a:pPr algn="ctr">
                <a:lnSpc>
                  <a:spcPts val="1960"/>
                </a:lnSpc>
              </a:pPr>
            </a:p>
          </p:txBody>
        </p:sp>
      </p:grpSp>
      <p:grpSp>
        <p:nvGrpSpPr>
          <p:cNvPr name="Group 18" id="18"/>
          <p:cNvGrpSpPr/>
          <p:nvPr/>
        </p:nvGrpSpPr>
        <p:grpSpPr>
          <a:xfrm rot="0">
            <a:off x="14530305" y="4249277"/>
            <a:ext cx="532112" cy="401345"/>
            <a:chOff x="0" y="0"/>
            <a:chExt cx="140145" cy="105704"/>
          </a:xfrm>
        </p:grpSpPr>
        <p:sp>
          <p:nvSpPr>
            <p:cNvPr name="Freeform 19" id="19"/>
            <p:cNvSpPr/>
            <p:nvPr/>
          </p:nvSpPr>
          <p:spPr>
            <a:xfrm flipH="false" flipV="false" rot="0">
              <a:off x="0" y="0"/>
              <a:ext cx="140145" cy="105704"/>
            </a:xfrm>
            <a:custGeom>
              <a:avLst/>
              <a:gdLst/>
              <a:ahLst/>
              <a:cxnLst/>
              <a:rect r="r" b="b" t="t" l="l"/>
              <a:pathLst>
                <a:path h="105704" w="140145">
                  <a:moveTo>
                    <a:pt x="52852" y="0"/>
                  </a:moveTo>
                  <a:lnTo>
                    <a:pt x="87293" y="0"/>
                  </a:lnTo>
                  <a:cubicBezTo>
                    <a:pt x="116482" y="0"/>
                    <a:pt x="140145" y="23663"/>
                    <a:pt x="140145" y="52852"/>
                  </a:cubicBezTo>
                  <a:lnTo>
                    <a:pt x="140145" y="52852"/>
                  </a:lnTo>
                  <a:cubicBezTo>
                    <a:pt x="140145" y="82041"/>
                    <a:pt x="116482" y="105704"/>
                    <a:pt x="87293" y="105704"/>
                  </a:cubicBezTo>
                  <a:lnTo>
                    <a:pt x="52852" y="105704"/>
                  </a:lnTo>
                  <a:cubicBezTo>
                    <a:pt x="23663" y="105704"/>
                    <a:pt x="0" y="82041"/>
                    <a:pt x="0" y="52852"/>
                  </a:cubicBezTo>
                  <a:lnTo>
                    <a:pt x="0" y="52852"/>
                  </a:lnTo>
                  <a:cubicBezTo>
                    <a:pt x="0" y="23663"/>
                    <a:pt x="23663" y="0"/>
                    <a:pt x="52852" y="0"/>
                  </a:cubicBezTo>
                  <a:close/>
                </a:path>
              </a:pathLst>
            </a:custGeom>
            <a:solidFill>
              <a:srgbClr val="ECEBEC"/>
            </a:solidFill>
          </p:spPr>
        </p:sp>
        <p:sp>
          <p:nvSpPr>
            <p:cNvPr name="TextBox 20" id="20"/>
            <p:cNvSpPr txBox="true"/>
            <p:nvPr/>
          </p:nvSpPr>
          <p:spPr>
            <a:xfrm>
              <a:off x="0" y="-28575"/>
              <a:ext cx="140145" cy="134279"/>
            </a:xfrm>
            <a:prstGeom prst="rect">
              <a:avLst/>
            </a:prstGeom>
          </p:spPr>
          <p:txBody>
            <a:bodyPr anchor="ctr" rtlCol="false" tIns="50800" lIns="50800" bIns="50800" rIns="50800"/>
            <a:lstStyle/>
            <a:p>
              <a:pPr algn="ctr">
                <a:lnSpc>
                  <a:spcPts val="1960"/>
                </a:lnSpc>
              </a:pPr>
            </a:p>
          </p:txBody>
        </p:sp>
      </p:grpSp>
      <p:grpSp>
        <p:nvGrpSpPr>
          <p:cNvPr name="Group 21" id="21"/>
          <p:cNvGrpSpPr/>
          <p:nvPr/>
        </p:nvGrpSpPr>
        <p:grpSpPr>
          <a:xfrm rot="0">
            <a:off x="16143189" y="3743650"/>
            <a:ext cx="1116111" cy="401345"/>
            <a:chOff x="0" y="0"/>
            <a:chExt cx="293955" cy="105704"/>
          </a:xfrm>
        </p:grpSpPr>
        <p:sp>
          <p:nvSpPr>
            <p:cNvPr name="Freeform 22" id="22"/>
            <p:cNvSpPr/>
            <p:nvPr/>
          </p:nvSpPr>
          <p:spPr>
            <a:xfrm flipH="false" flipV="false" rot="0">
              <a:off x="0" y="0"/>
              <a:ext cx="293955" cy="105704"/>
            </a:xfrm>
            <a:custGeom>
              <a:avLst/>
              <a:gdLst/>
              <a:ahLst/>
              <a:cxnLst/>
              <a:rect r="r" b="b" t="t" l="l"/>
              <a:pathLst>
                <a:path h="105704" w="293955">
                  <a:moveTo>
                    <a:pt x="27746" y="0"/>
                  </a:moveTo>
                  <a:lnTo>
                    <a:pt x="266209" y="0"/>
                  </a:lnTo>
                  <a:cubicBezTo>
                    <a:pt x="273568" y="0"/>
                    <a:pt x="280625" y="2923"/>
                    <a:pt x="285828" y="8127"/>
                  </a:cubicBezTo>
                  <a:cubicBezTo>
                    <a:pt x="291032" y="13330"/>
                    <a:pt x="293955" y="20387"/>
                    <a:pt x="293955" y="27746"/>
                  </a:cubicBezTo>
                  <a:lnTo>
                    <a:pt x="293955" y="77958"/>
                  </a:lnTo>
                  <a:cubicBezTo>
                    <a:pt x="293955" y="93282"/>
                    <a:pt x="281533" y="105704"/>
                    <a:pt x="266209" y="105704"/>
                  </a:cubicBezTo>
                  <a:lnTo>
                    <a:pt x="27746" y="105704"/>
                  </a:lnTo>
                  <a:cubicBezTo>
                    <a:pt x="12422" y="105704"/>
                    <a:pt x="0" y="93282"/>
                    <a:pt x="0" y="77958"/>
                  </a:cubicBezTo>
                  <a:lnTo>
                    <a:pt x="0" y="27746"/>
                  </a:lnTo>
                  <a:cubicBezTo>
                    <a:pt x="0" y="12422"/>
                    <a:pt x="12422" y="0"/>
                    <a:pt x="27746" y="0"/>
                  </a:cubicBezTo>
                  <a:close/>
                </a:path>
              </a:pathLst>
            </a:custGeom>
            <a:solidFill>
              <a:srgbClr val="ECEBEC"/>
            </a:solidFill>
          </p:spPr>
        </p:sp>
        <p:sp>
          <p:nvSpPr>
            <p:cNvPr name="TextBox 23" id="23"/>
            <p:cNvSpPr txBox="true"/>
            <p:nvPr/>
          </p:nvSpPr>
          <p:spPr>
            <a:xfrm>
              <a:off x="0" y="-28575"/>
              <a:ext cx="293955" cy="134279"/>
            </a:xfrm>
            <a:prstGeom prst="rect">
              <a:avLst/>
            </a:prstGeom>
          </p:spPr>
          <p:txBody>
            <a:bodyPr anchor="ctr" rtlCol="false" tIns="50800" lIns="50800" bIns="50800" rIns="50800"/>
            <a:lstStyle/>
            <a:p>
              <a:pPr algn="ctr">
                <a:lnSpc>
                  <a:spcPts val="1960"/>
                </a:lnSpc>
              </a:pPr>
            </a:p>
          </p:txBody>
        </p:sp>
      </p:grpSp>
      <p:grpSp>
        <p:nvGrpSpPr>
          <p:cNvPr name="Group 24" id="24"/>
          <p:cNvGrpSpPr/>
          <p:nvPr/>
        </p:nvGrpSpPr>
        <p:grpSpPr>
          <a:xfrm rot="0">
            <a:off x="16365275" y="690648"/>
            <a:ext cx="894025" cy="401345"/>
            <a:chOff x="0" y="0"/>
            <a:chExt cx="235463" cy="105704"/>
          </a:xfrm>
        </p:grpSpPr>
        <p:sp>
          <p:nvSpPr>
            <p:cNvPr name="Freeform 25" id="25"/>
            <p:cNvSpPr/>
            <p:nvPr/>
          </p:nvSpPr>
          <p:spPr>
            <a:xfrm flipH="false" flipV="false" rot="0">
              <a:off x="0" y="0"/>
              <a:ext cx="235463" cy="105704"/>
            </a:xfrm>
            <a:custGeom>
              <a:avLst/>
              <a:gdLst/>
              <a:ahLst/>
              <a:cxnLst/>
              <a:rect r="r" b="b" t="t" l="l"/>
              <a:pathLst>
                <a:path h="105704" w="235463">
                  <a:moveTo>
                    <a:pt x="34639" y="0"/>
                  </a:moveTo>
                  <a:lnTo>
                    <a:pt x="200825" y="0"/>
                  </a:lnTo>
                  <a:cubicBezTo>
                    <a:pt x="219955" y="0"/>
                    <a:pt x="235463" y="15508"/>
                    <a:pt x="235463" y="34639"/>
                  </a:cubicBezTo>
                  <a:lnTo>
                    <a:pt x="235463" y="71066"/>
                  </a:lnTo>
                  <a:cubicBezTo>
                    <a:pt x="235463" y="90196"/>
                    <a:pt x="219955" y="105704"/>
                    <a:pt x="200825" y="105704"/>
                  </a:cubicBezTo>
                  <a:lnTo>
                    <a:pt x="34639" y="105704"/>
                  </a:lnTo>
                  <a:cubicBezTo>
                    <a:pt x="15508" y="105704"/>
                    <a:pt x="0" y="90196"/>
                    <a:pt x="0" y="71066"/>
                  </a:cubicBezTo>
                  <a:lnTo>
                    <a:pt x="0" y="34639"/>
                  </a:lnTo>
                  <a:cubicBezTo>
                    <a:pt x="0" y="15508"/>
                    <a:pt x="15508" y="0"/>
                    <a:pt x="34639" y="0"/>
                  </a:cubicBezTo>
                  <a:close/>
                </a:path>
              </a:pathLst>
            </a:custGeom>
            <a:solidFill>
              <a:srgbClr val="ECEBEC"/>
            </a:solidFill>
          </p:spPr>
        </p:sp>
        <p:sp>
          <p:nvSpPr>
            <p:cNvPr name="TextBox 26" id="26"/>
            <p:cNvSpPr txBox="true"/>
            <p:nvPr/>
          </p:nvSpPr>
          <p:spPr>
            <a:xfrm>
              <a:off x="0" y="-28575"/>
              <a:ext cx="235463" cy="134279"/>
            </a:xfrm>
            <a:prstGeom prst="rect">
              <a:avLst/>
            </a:prstGeom>
          </p:spPr>
          <p:txBody>
            <a:bodyPr anchor="ctr" rtlCol="false" tIns="50800" lIns="50800" bIns="50800" rIns="50800"/>
            <a:lstStyle/>
            <a:p>
              <a:pPr algn="ctr">
                <a:lnSpc>
                  <a:spcPts val="1960"/>
                </a:lnSpc>
              </a:pPr>
            </a:p>
          </p:txBody>
        </p:sp>
      </p:grpSp>
      <p:grpSp>
        <p:nvGrpSpPr>
          <p:cNvPr name="Group 27" id="27"/>
          <p:cNvGrpSpPr/>
          <p:nvPr/>
        </p:nvGrpSpPr>
        <p:grpSpPr>
          <a:xfrm rot="0">
            <a:off x="14426721" y="2818390"/>
            <a:ext cx="635696" cy="200673"/>
            <a:chOff x="0" y="0"/>
            <a:chExt cx="167426" cy="52852"/>
          </a:xfrm>
        </p:grpSpPr>
        <p:sp>
          <p:nvSpPr>
            <p:cNvPr name="Freeform 28" id="28"/>
            <p:cNvSpPr/>
            <p:nvPr/>
          </p:nvSpPr>
          <p:spPr>
            <a:xfrm flipH="false" flipV="false" rot="0">
              <a:off x="0" y="0"/>
              <a:ext cx="167426" cy="52852"/>
            </a:xfrm>
            <a:custGeom>
              <a:avLst/>
              <a:gdLst/>
              <a:ahLst/>
              <a:cxnLst/>
              <a:rect r="r" b="b" t="t" l="l"/>
              <a:pathLst>
                <a:path h="52852" w="167426">
                  <a:moveTo>
                    <a:pt x="26426" y="0"/>
                  </a:moveTo>
                  <a:lnTo>
                    <a:pt x="141000" y="0"/>
                  </a:lnTo>
                  <a:cubicBezTo>
                    <a:pt x="148009" y="0"/>
                    <a:pt x="154730" y="2784"/>
                    <a:pt x="159686" y="7740"/>
                  </a:cubicBezTo>
                  <a:cubicBezTo>
                    <a:pt x="164642" y="12696"/>
                    <a:pt x="167426" y="19417"/>
                    <a:pt x="167426" y="26426"/>
                  </a:cubicBezTo>
                  <a:lnTo>
                    <a:pt x="167426" y="26426"/>
                  </a:lnTo>
                  <a:cubicBezTo>
                    <a:pt x="167426" y="33435"/>
                    <a:pt x="164642" y="40156"/>
                    <a:pt x="159686" y="45112"/>
                  </a:cubicBezTo>
                  <a:cubicBezTo>
                    <a:pt x="154730" y="50068"/>
                    <a:pt x="148009" y="52852"/>
                    <a:pt x="141000" y="52852"/>
                  </a:cubicBezTo>
                  <a:lnTo>
                    <a:pt x="26426" y="52852"/>
                  </a:lnTo>
                  <a:cubicBezTo>
                    <a:pt x="19417" y="52852"/>
                    <a:pt x="12696" y="50068"/>
                    <a:pt x="7740" y="45112"/>
                  </a:cubicBezTo>
                  <a:cubicBezTo>
                    <a:pt x="2784" y="40156"/>
                    <a:pt x="0" y="33435"/>
                    <a:pt x="0" y="26426"/>
                  </a:cubicBezTo>
                  <a:lnTo>
                    <a:pt x="0" y="26426"/>
                  </a:lnTo>
                  <a:cubicBezTo>
                    <a:pt x="0" y="19417"/>
                    <a:pt x="2784" y="12696"/>
                    <a:pt x="7740" y="7740"/>
                  </a:cubicBezTo>
                  <a:cubicBezTo>
                    <a:pt x="12696" y="2784"/>
                    <a:pt x="19417" y="0"/>
                    <a:pt x="26426" y="0"/>
                  </a:cubicBezTo>
                  <a:close/>
                </a:path>
              </a:pathLst>
            </a:custGeom>
            <a:solidFill>
              <a:srgbClr val="578D55"/>
            </a:solidFill>
          </p:spPr>
        </p:sp>
        <p:sp>
          <p:nvSpPr>
            <p:cNvPr name="TextBox 29" id="29"/>
            <p:cNvSpPr txBox="true"/>
            <p:nvPr/>
          </p:nvSpPr>
          <p:spPr>
            <a:xfrm>
              <a:off x="0" y="-28575"/>
              <a:ext cx="167426" cy="81427"/>
            </a:xfrm>
            <a:prstGeom prst="rect">
              <a:avLst/>
            </a:prstGeom>
          </p:spPr>
          <p:txBody>
            <a:bodyPr anchor="ctr" rtlCol="false" tIns="50800" lIns="50800" bIns="50800" rIns="50800"/>
            <a:lstStyle/>
            <a:p>
              <a:pPr algn="ctr">
                <a:lnSpc>
                  <a:spcPts val="1960"/>
                </a:lnSpc>
              </a:pPr>
            </a:p>
          </p:txBody>
        </p:sp>
      </p:grpSp>
      <p:grpSp>
        <p:nvGrpSpPr>
          <p:cNvPr name="Group 30" id="30"/>
          <p:cNvGrpSpPr/>
          <p:nvPr/>
        </p:nvGrpSpPr>
        <p:grpSpPr>
          <a:xfrm rot="0">
            <a:off x="14991264" y="2129479"/>
            <a:ext cx="685088" cy="142313"/>
            <a:chOff x="0" y="0"/>
            <a:chExt cx="180435" cy="37482"/>
          </a:xfrm>
        </p:grpSpPr>
        <p:sp>
          <p:nvSpPr>
            <p:cNvPr name="Freeform 31" id="31"/>
            <p:cNvSpPr/>
            <p:nvPr/>
          </p:nvSpPr>
          <p:spPr>
            <a:xfrm flipH="false" flipV="false" rot="0">
              <a:off x="0" y="0"/>
              <a:ext cx="180435" cy="37482"/>
            </a:xfrm>
            <a:custGeom>
              <a:avLst/>
              <a:gdLst/>
              <a:ahLst/>
              <a:cxnLst/>
              <a:rect r="r" b="b" t="t" l="l"/>
              <a:pathLst>
                <a:path h="37482" w="180435">
                  <a:moveTo>
                    <a:pt x="18741" y="0"/>
                  </a:moveTo>
                  <a:lnTo>
                    <a:pt x="161694" y="0"/>
                  </a:lnTo>
                  <a:cubicBezTo>
                    <a:pt x="166664" y="0"/>
                    <a:pt x="171431" y="1974"/>
                    <a:pt x="174946" y="5489"/>
                  </a:cubicBezTo>
                  <a:cubicBezTo>
                    <a:pt x="178460" y="9004"/>
                    <a:pt x="180435" y="13770"/>
                    <a:pt x="180435" y="18741"/>
                  </a:cubicBezTo>
                  <a:lnTo>
                    <a:pt x="180435" y="18741"/>
                  </a:lnTo>
                  <a:cubicBezTo>
                    <a:pt x="180435" y="29091"/>
                    <a:pt x="172044" y="37482"/>
                    <a:pt x="161694" y="37482"/>
                  </a:cubicBezTo>
                  <a:lnTo>
                    <a:pt x="18741" y="37482"/>
                  </a:lnTo>
                  <a:cubicBezTo>
                    <a:pt x="13770" y="37482"/>
                    <a:pt x="9004" y="35507"/>
                    <a:pt x="5489" y="31993"/>
                  </a:cubicBezTo>
                  <a:cubicBezTo>
                    <a:pt x="1974" y="28478"/>
                    <a:pt x="0" y="23711"/>
                    <a:pt x="0" y="18741"/>
                  </a:cubicBezTo>
                  <a:lnTo>
                    <a:pt x="0" y="18741"/>
                  </a:lnTo>
                  <a:cubicBezTo>
                    <a:pt x="0" y="13770"/>
                    <a:pt x="1974" y="9004"/>
                    <a:pt x="5489" y="5489"/>
                  </a:cubicBezTo>
                  <a:cubicBezTo>
                    <a:pt x="9004" y="1974"/>
                    <a:pt x="13770" y="0"/>
                    <a:pt x="18741" y="0"/>
                  </a:cubicBezTo>
                  <a:close/>
                </a:path>
              </a:pathLst>
            </a:custGeom>
            <a:solidFill>
              <a:srgbClr val="93AD8D"/>
            </a:solidFill>
          </p:spPr>
        </p:sp>
        <p:sp>
          <p:nvSpPr>
            <p:cNvPr name="TextBox 32" id="32"/>
            <p:cNvSpPr txBox="true"/>
            <p:nvPr/>
          </p:nvSpPr>
          <p:spPr>
            <a:xfrm>
              <a:off x="0" y="-28575"/>
              <a:ext cx="180435" cy="66057"/>
            </a:xfrm>
            <a:prstGeom prst="rect">
              <a:avLst/>
            </a:prstGeom>
          </p:spPr>
          <p:txBody>
            <a:bodyPr anchor="ctr" rtlCol="false" tIns="50800" lIns="50800" bIns="50800" rIns="50800"/>
            <a:lstStyle/>
            <a:p>
              <a:pPr algn="ctr">
                <a:lnSpc>
                  <a:spcPts val="1960"/>
                </a:lnSpc>
              </a:pPr>
            </a:p>
          </p:txBody>
        </p:sp>
      </p:grpSp>
      <p:sp>
        <p:nvSpPr>
          <p:cNvPr name="TextBox 33" id="33"/>
          <p:cNvSpPr txBox="true"/>
          <p:nvPr/>
        </p:nvSpPr>
        <p:spPr>
          <a:xfrm rot="0">
            <a:off x="12562809" y="2547715"/>
            <a:ext cx="382827" cy="270675"/>
          </a:xfrm>
          <a:prstGeom prst="rect">
            <a:avLst/>
          </a:prstGeom>
        </p:spPr>
        <p:txBody>
          <a:bodyPr anchor="t" rtlCol="false" tIns="0" lIns="0" bIns="0" rIns="0">
            <a:spAutoFit/>
          </a:bodyPr>
          <a:lstStyle/>
          <a:p>
            <a:pPr algn="ctr">
              <a:lnSpc>
                <a:spcPts val="1951"/>
              </a:lnSpc>
            </a:pPr>
            <a:r>
              <a:rPr lang="en-US" sz="1393" b="true">
                <a:solidFill>
                  <a:srgbClr val="E69666"/>
                </a:solidFill>
                <a:latin typeface="The Seasons Bold"/>
                <a:ea typeface="The Seasons Bold"/>
                <a:cs typeface="The Seasons Bold"/>
                <a:sym typeface="The Seasons Bold"/>
              </a:rPr>
              <a:t>Arab</a:t>
            </a:r>
          </a:p>
        </p:txBody>
      </p:sp>
      <p:sp>
        <p:nvSpPr>
          <p:cNvPr name="TextBox 34" id="34"/>
          <p:cNvSpPr txBox="true"/>
          <p:nvPr/>
        </p:nvSpPr>
        <p:spPr>
          <a:xfrm rot="0">
            <a:off x="16439918" y="1815345"/>
            <a:ext cx="400172" cy="270675"/>
          </a:xfrm>
          <a:prstGeom prst="rect">
            <a:avLst/>
          </a:prstGeom>
        </p:spPr>
        <p:txBody>
          <a:bodyPr anchor="t" rtlCol="false" tIns="0" lIns="0" bIns="0" rIns="0">
            <a:spAutoFit/>
          </a:bodyPr>
          <a:lstStyle/>
          <a:p>
            <a:pPr algn="ctr">
              <a:lnSpc>
                <a:spcPts val="1951"/>
              </a:lnSpc>
            </a:pPr>
            <a:r>
              <a:rPr lang="en-US" sz="1393" b="true">
                <a:solidFill>
                  <a:srgbClr val="D24A52"/>
                </a:solidFill>
                <a:latin typeface="The Seasons Bold"/>
                <a:ea typeface="The Seasons Bold"/>
                <a:cs typeface="The Seasons Bold"/>
                <a:sym typeface="The Seasons Bold"/>
              </a:rPr>
              <a:t>Jwish</a:t>
            </a:r>
          </a:p>
        </p:txBody>
      </p:sp>
      <p:sp>
        <p:nvSpPr>
          <p:cNvPr name="TextBox 35" id="35"/>
          <p:cNvSpPr txBox="true"/>
          <p:nvPr/>
        </p:nvSpPr>
        <p:spPr>
          <a:xfrm rot="0">
            <a:off x="16439918" y="2897565"/>
            <a:ext cx="382827" cy="270675"/>
          </a:xfrm>
          <a:prstGeom prst="rect">
            <a:avLst/>
          </a:prstGeom>
        </p:spPr>
        <p:txBody>
          <a:bodyPr anchor="t" rtlCol="false" tIns="0" lIns="0" bIns="0" rIns="0">
            <a:spAutoFit/>
          </a:bodyPr>
          <a:lstStyle/>
          <a:p>
            <a:pPr algn="ctr">
              <a:lnSpc>
                <a:spcPts val="1951"/>
              </a:lnSpc>
            </a:pPr>
            <a:r>
              <a:rPr lang="en-US" sz="1393" b="true">
                <a:solidFill>
                  <a:srgbClr val="E69666"/>
                </a:solidFill>
                <a:latin typeface="The Seasons Bold"/>
                <a:ea typeface="The Seasons Bold"/>
                <a:cs typeface="The Seasons Bold"/>
                <a:sym typeface="The Seasons Bold"/>
              </a:rPr>
              <a:t>Arab</a:t>
            </a:r>
          </a:p>
        </p:txBody>
      </p:sp>
      <p:sp>
        <p:nvSpPr>
          <p:cNvPr name="TextBox 36" id="36"/>
          <p:cNvSpPr txBox="true"/>
          <p:nvPr/>
        </p:nvSpPr>
        <p:spPr>
          <a:xfrm rot="0">
            <a:off x="13094921" y="1815345"/>
            <a:ext cx="400172" cy="270675"/>
          </a:xfrm>
          <a:prstGeom prst="rect">
            <a:avLst/>
          </a:prstGeom>
        </p:spPr>
        <p:txBody>
          <a:bodyPr anchor="t" rtlCol="false" tIns="0" lIns="0" bIns="0" rIns="0">
            <a:spAutoFit/>
          </a:bodyPr>
          <a:lstStyle/>
          <a:p>
            <a:pPr algn="ctr">
              <a:lnSpc>
                <a:spcPts val="1951"/>
              </a:lnSpc>
            </a:pPr>
            <a:r>
              <a:rPr lang="en-US" sz="1393" b="true">
                <a:solidFill>
                  <a:srgbClr val="D24A52"/>
                </a:solidFill>
                <a:latin typeface="The Seasons Bold"/>
                <a:ea typeface="The Seasons Bold"/>
                <a:cs typeface="The Seasons Bold"/>
                <a:sym typeface="The Seasons Bold"/>
              </a:rPr>
              <a:t>Jwish</a:t>
            </a:r>
          </a:p>
        </p:txBody>
      </p:sp>
      <p:sp>
        <p:nvSpPr>
          <p:cNvPr name="TextBox 37" id="37"/>
          <p:cNvSpPr txBox="true"/>
          <p:nvPr/>
        </p:nvSpPr>
        <p:spPr>
          <a:xfrm rot="0">
            <a:off x="14180771" y="2770765"/>
            <a:ext cx="1027011" cy="231231"/>
          </a:xfrm>
          <a:prstGeom prst="rect">
            <a:avLst/>
          </a:prstGeom>
        </p:spPr>
        <p:txBody>
          <a:bodyPr anchor="t" rtlCol="false" tIns="0" lIns="0" bIns="0" rIns="0">
            <a:spAutoFit/>
          </a:bodyPr>
          <a:lstStyle/>
          <a:p>
            <a:pPr algn="ctr">
              <a:lnSpc>
                <a:spcPts val="1627"/>
              </a:lnSpc>
            </a:pPr>
            <a:r>
              <a:rPr lang="en-US" sz="1162" b="true">
                <a:solidFill>
                  <a:srgbClr val="000000"/>
                </a:solidFill>
                <a:latin typeface="The Seasons Bold"/>
                <a:ea typeface="The Seasons Bold"/>
                <a:cs typeface="The Seasons Bold"/>
                <a:sym typeface="The Seasons Bold"/>
              </a:rPr>
              <a:t>West Jerusalem</a:t>
            </a:r>
          </a:p>
        </p:txBody>
      </p:sp>
      <p:sp>
        <p:nvSpPr>
          <p:cNvPr name="TextBox 38" id="38"/>
          <p:cNvSpPr txBox="true"/>
          <p:nvPr/>
        </p:nvSpPr>
        <p:spPr>
          <a:xfrm rot="0">
            <a:off x="14866069" y="2038395"/>
            <a:ext cx="991140" cy="231231"/>
          </a:xfrm>
          <a:prstGeom prst="rect">
            <a:avLst/>
          </a:prstGeom>
        </p:spPr>
        <p:txBody>
          <a:bodyPr anchor="t" rtlCol="false" tIns="0" lIns="0" bIns="0" rIns="0">
            <a:spAutoFit/>
          </a:bodyPr>
          <a:lstStyle/>
          <a:p>
            <a:pPr algn="ctr">
              <a:lnSpc>
                <a:spcPts val="1627"/>
              </a:lnSpc>
            </a:pPr>
            <a:r>
              <a:rPr lang="en-US" sz="1162" b="true">
                <a:solidFill>
                  <a:srgbClr val="000000"/>
                </a:solidFill>
                <a:latin typeface="The Seasons Bold"/>
                <a:ea typeface="The Seasons Bold"/>
                <a:cs typeface="The Seasons Bold"/>
                <a:sym typeface="The Seasons Bold"/>
              </a:rPr>
              <a:t>East Jerusalem</a:t>
            </a:r>
          </a:p>
        </p:txBody>
      </p:sp>
      <p:sp>
        <p:nvSpPr>
          <p:cNvPr name="Freeform 39" id="39"/>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3">
              <a:alphaModFix amt="92000"/>
            </a:blip>
            <a:stretch>
              <a:fillRect l="0" t="-35083" r="0" b="-35083"/>
            </a:stretch>
          </a:blipFill>
        </p:spPr>
      </p:sp>
      <p:grpSp>
        <p:nvGrpSpPr>
          <p:cNvPr name="Group 40" id="40"/>
          <p:cNvGrpSpPr/>
          <p:nvPr/>
        </p:nvGrpSpPr>
        <p:grpSpPr>
          <a:xfrm rot="0">
            <a:off x="-60639" y="-161119"/>
            <a:ext cx="4580974" cy="1189819"/>
            <a:chOff x="0" y="0"/>
            <a:chExt cx="1206512" cy="313368"/>
          </a:xfrm>
        </p:grpSpPr>
        <p:sp>
          <p:nvSpPr>
            <p:cNvPr name="Freeform 41" id="41"/>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42" id="42"/>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TextBox 43" id="43"/>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Demography</a:t>
            </a:r>
          </a:p>
        </p:txBody>
      </p:sp>
      <p:sp>
        <p:nvSpPr>
          <p:cNvPr name="Freeform 44" id="44"/>
          <p:cNvSpPr/>
          <p:nvPr/>
        </p:nvSpPr>
        <p:spPr>
          <a:xfrm flipH="false" flipV="false" rot="0">
            <a:off x="4591389" y="0"/>
            <a:ext cx="7323171" cy="10350771"/>
          </a:xfrm>
          <a:custGeom>
            <a:avLst/>
            <a:gdLst/>
            <a:ahLst/>
            <a:cxnLst/>
            <a:rect r="r" b="b" t="t" l="l"/>
            <a:pathLst>
              <a:path h="10350771" w="7323171">
                <a:moveTo>
                  <a:pt x="0" y="0"/>
                </a:moveTo>
                <a:lnTo>
                  <a:pt x="7323171" y="0"/>
                </a:lnTo>
                <a:lnTo>
                  <a:pt x="7323171" y="10350771"/>
                </a:lnTo>
                <a:lnTo>
                  <a:pt x="0" y="10350771"/>
                </a:lnTo>
                <a:lnTo>
                  <a:pt x="0" y="0"/>
                </a:lnTo>
                <a:close/>
              </a:path>
            </a:pathLst>
          </a:custGeom>
          <a:blipFill>
            <a:blip r:embed="rId4"/>
            <a:stretch>
              <a:fillRect l="0" t="0" r="0" b="0"/>
            </a:stretch>
          </a:blipFill>
        </p:spPr>
      </p:sp>
      <p:sp>
        <p:nvSpPr>
          <p:cNvPr name="Freeform 45" id="45"/>
          <p:cNvSpPr/>
          <p:nvPr/>
        </p:nvSpPr>
        <p:spPr>
          <a:xfrm flipH="false" flipV="false" rot="0">
            <a:off x="12967692" y="4615621"/>
            <a:ext cx="4471529" cy="2374118"/>
          </a:xfrm>
          <a:custGeom>
            <a:avLst/>
            <a:gdLst/>
            <a:ahLst/>
            <a:cxnLst/>
            <a:rect r="r" b="b" t="t" l="l"/>
            <a:pathLst>
              <a:path h="2374118" w="4471529">
                <a:moveTo>
                  <a:pt x="0" y="0"/>
                </a:moveTo>
                <a:lnTo>
                  <a:pt x="4471529" y="0"/>
                </a:lnTo>
                <a:lnTo>
                  <a:pt x="4471529" y="2374118"/>
                </a:lnTo>
                <a:lnTo>
                  <a:pt x="0" y="2374118"/>
                </a:lnTo>
                <a:lnTo>
                  <a:pt x="0" y="0"/>
                </a:lnTo>
                <a:close/>
              </a:path>
            </a:pathLst>
          </a:custGeom>
          <a:blipFill>
            <a:blip r:embed="rId5"/>
            <a:stretch>
              <a:fillRect l="-7017" t="-24127" r="0" b="-12431"/>
            </a:stretch>
          </a:blipFill>
        </p:spPr>
      </p:sp>
      <p:grpSp>
        <p:nvGrpSpPr>
          <p:cNvPr name="Group 46" id="46"/>
          <p:cNvGrpSpPr/>
          <p:nvPr/>
        </p:nvGrpSpPr>
        <p:grpSpPr>
          <a:xfrm rot="0">
            <a:off x="13322975" y="4615621"/>
            <a:ext cx="1081871" cy="188151"/>
            <a:chOff x="0" y="0"/>
            <a:chExt cx="580226" cy="100909"/>
          </a:xfrm>
        </p:grpSpPr>
        <p:sp>
          <p:nvSpPr>
            <p:cNvPr name="Freeform 47" id="47"/>
            <p:cNvSpPr/>
            <p:nvPr/>
          </p:nvSpPr>
          <p:spPr>
            <a:xfrm flipH="false" flipV="false" rot="0">
              <a:off x="0" y="0"/>
              <a:ext cx="580226" cy="100909"/>
            </a:xfrm>
            <a:custGeom>
              <a:avLst/>
              <a:gdLst/>
              <a:ahLst/>
              <a:cxnLst/>
              <a:rect r="r" b="b" t="t" l="l"/>
              <a:pathLst>
                <a:path h="100909" w="580226">
                  <a:moveTo>
                    <a:pt x="14312" y="0"/>
                  </a:moveTo>
                  <a:lnTo>
                    <a:pt x="565914" y="0"/>
                  </a:lnTo>
                  <a:cubicBezTo>
                    <a:pt x="573818" y="0"/>
                    <a:pt x="580226" y="6408"/>
                    <a:pt x="580226" y="14312"/>
                  </a:cubicBezTo>
                  <a:lnTo>
                    <a:pt x="580226" y="86597"/>
                  </a:lnTo>
                  <a:cubicBezTo>
                    <a:pt x="580226" y="94501"/>
                    <a:pt x="573818" y="100909"/>
                    <a:pt x="565914" y="100909"/>
                  </a:cubicBezTo>
                  <a:lnTo>
                    <a:pt x="14312" y="100909"/>
                  </a:lnTo>
                  <a:cubicBezTo>
                    <a:pt x="6408" y="100909"/>
                    <a:pt x="0" y="94501"/>
                    <a:pt x="0" y="86597"/>
                  </a:cubicBezTo>
                  <a:lnTo>
                    <a:pt x="0" y="14312"/>
                  </a:lnTo>
                  <a:cubicBezTo>
                    <a:pt x="0" y="6408"/>
                    <a:pt x="6408" y="0"/>
                    <a:pt x="14312" y="0"/>
                  </a:cubicBezTo>
                  <a:close/>
                </a:path>
              </a:pathLst>
            </a:custGeom>
            <a:solidFill>
              <a:srgbClr val="FFFFFF"/>
            </a:solidFill>
          </p:spPr>
        </p:sp>
        <p:sp>
          <p:nvSpPr>
            <p:cNvPr name="TextBox 48" id="48"/>
            <p:cNvSpPr txBox="true"/>
            <p:nvPr/>
          </p:nvSpPr>
          <p:spPr>
            <a:xfrm>
              <a:off x="0" y="-28575"/>
              <a:ext cx="580226" cy="129484"/>
            </a:xfrm>
            <a:prstGeom prst="rect">
              <a:avLst/>
            </a:prstGeom>
          </p:spPr>
          <p:txBody>
            <a:bodyPr anchor="ctr" rtlCol="false" tIns="50800" lIns="50800" bIns="50800" rIns="50800"/>
            <a:lstStyle/>
            <a:p>
              <a:pPr algn="ctr">
                <a:lnSpc>
                  <a:spcPts val="2380"/>
                </a:lnSpc>
              </a:pPr>
            </a:p>
          </p:txBody>
        </p:sp>
      </p:grpSp>
      <p:sp>
        <p:nvSpPr>
          <p:cNvPr name="TextBox 49" id="49"/>
          <p:cNvSpPr txBox="true"/>
          <p:nvPr/>
        </p:nvSpPr>
        <p:spPr>
          <a:xfrm rot="-5400000">
            <a:off x="12613882" y="5846726"/>
            <a:ext cx="570678" cy="136942"/>
          </a:xfrm>
          <a:prstGeom prst="rect">
            <a:avLst/>
          </a:prstGeom>
        </p:spPr>
        <p:txBody>
          <a:bodyPr anchor="t" rtlCol="false" tIns="0" lIns="0" bIns="0" rIns="0">
            <a:spAutoFit/>
          </a:bodyPr>
          <a:lstStyle/>
          <a:p>
            <a:pPr algn="ctr">
              <a:lnSpc>
                <a:spcPts val="1180"/>
              </a:lnSpc>
            </a:pPr>
            <a:r>
              <a:rPr lang="en-US" sz="843">
                <a:solidFill>
                  <a:srgbClr val="000000"/>
                </a:solidFill>
                <a:latin typeface="Canva Sans"/>
                <a:ea typeface="Canva Sans"/>
                <a:cs typeface="Canva Sans"/>
                <a:sym typeface="Canva Sans"/>
              </a:rPr>
              <a:t>Thousands</a:t>
            </a:r>
          </a:p>
        </p:txBody>
      </p:sp>
      <p:grpSp>
        <p:nvGrpSpPr>
          <p:cNvPr name="Group 50" id="50"/>
          <p:cNvGrpSpPr/>
          <p:nvPr/>
        </p:nvGrpSpPr>
        <p:grpSpPr>
          <a:xfrm rot="0">
            <a:off x="17253032" y="4313845"/>
            <a:ext cx="103390" cy="90902"/>
            <a:chOff x="0" y="0"/>
            <a:chExt cx="55450" cy="48752"/>
          </a:xfrm>
        </p:grpSpPr>
        <p:sp>
          <p:nvSpPr>
            <p:cNvPr name="Freeform 51" id="51"/>
            <p:cNvSpPr/>
            <p:nvPr/>
          </p:nvSpPr>
          <p:spPr>
            <a:xfrm flipH="false" flipV="false" rot="0">
              <a:off x="0" y="0"/>
              <a:ext cx="55450" cy="48752"/>
            </a:xfrm>
            <a:custGeom>
              <a:avLst/>
              <a:gdLst/>
              <a:ahLst/>
              <a:cxnLst/>
              <a:rect r="r" b="b" t="t" l="l"/>
              <a:pathLst>
                <a:path h="48752" w="55450">
                  <a:moveTo>
                    <a:pt x="24376" y="0"/>
                  </a:moveTo>
                  <a:lnTo>
                    <a:pt x="31074" y="0"/>
                  </a:lnTo>
                  <a:cubicBezTo>
                    <a:pt x="44536" y="0"/>
                    <a:pt x="55450" y="10914"/>
                    <a:pt x="55450" y="24376"/>
                  </a:cubicBezTo>
                  <a:lnTo>
                    <a:pt x="55450" y="24376"/>
                  </a:lnTo>
                  <a:cubicBezTo>
                    <a:pt x="55450" y="37839"/>
                    <a:pt x="44536" y="48752"/>
                    <a:pt x="31074" y="48752"/>
                  </a:cubicBezTo>
                  <a:lnTo>
                    <a:pt x="24376" y="48752"/>
                  </a:lnTo>
                  <a:cubicBezTo>
                    <a:pt x="10914" y="48752"/>
                    <a:pt x="0" y="37839"/>
                    <a:pt x="0" y="24376"/>
                  </a:cubicBezTo>
                  <a:lnTo>
                    <a:pt x="0" y="24376"/>
                  </a:lnTo>
                  <a:cubicBezTo>
                    <a:pt x="0" y="10914"/>
                    <a:pt x="10914" y="0"/>
                    <a:pt x="24376" y="0"/>
                  </a:cubicBezTo>
                  <a:close/>
                </a:path>
              </a:pathLst>
            </a:custGeom>
            <a:solidFill>
              <a:srgbClr val="D03D47"/>
            </a:solidFill>
          </p:spPr>
        </p:sp>
        <p:sp>
          <p:nvSpPr>
            <p:cNvPr name="TextBox 52" id="52"/>
            <p:cNvSpPr txBox="true"/>
            <p:nvPr/>
          </p:nvSpPr>
          <p:spPr>
            <a:xfrm>
              <a:off x="0" y="-38100"/>
              <a:ext cx="55450" cy="86852"/>
            </a:xfrm>
            <a:prstGeom prst="rect">
              <a:avLst/>
            </a:prstGeom>
          </p:spPr>
          <p:txBody>
            <a:bodyPr anchor="ctr" rtlCol="false" tIns="50800" lIns="50800" bIns="50800" rIns="50800"/>
            <a:lstStyle/>
            <a:p>
              <a:pPr algn="ctr">
                <a:lnSpc>
                  <a:spcPts val="2355"/>
                </a:lnSpc>
              </a:pPr>
            </a:p>
          </p:txBody>
        </p:sp>
      </p:grpSp>
      <p:grpSp>
        <p:nvGrpSpPr>
          <p:cNvPr name="Group 53" id="53"/>
          <p:cNvGrpSpPr/>
          <p:nvPr/>
        </p:nvGrpSpPr>
        <p:grpSpPr>
          <a:xfrm rot="0">
            <a:off x="17253032" y="4524719"/>
            <a:ext cx="103390" cy="90902"/>
            <a:chOff x="0" y="0"/>
            <a:chExt cx="55450" cy="48752"/>
          </a:xfrm>
        </p:grpSpPr>
        <p:sp>
          <p:nvSpPr>
            <p:cNvPr name="Freeform 54" id="54"/>
            <p:cNvSpPr/>
            <p:nvPr/>
          </p:nvSpPr>
          <p:spPr>
            <a:xfrm flipH="false" flipV="false" rot="0">
              <a:off x="0" y="0"/>
              <a:ext cx="55450" cy="48752"/>
            </a:xfrm>
            <a:custGeom>
              <a:avLst/>
              <a:gdLst/>
              <a:ahLst/>
              <a:cxnLst/>
              <a:rect r="r" b="b" t="t" l="l"/>
              <a:pathLst>
                <a:path h="48752" w="55450">
                  <a:moveTo>
                    <a:pt x="24376" y="0"/>
                  </a:moveTo>
                  <a:lnTo>
                    <a:pt x="31074" y="0"/>
                  </a:lnTo>
                  <a:cubicBezTo>
                    <a:pt x="44536" y="0"/>
                    <a:pt x="55450" y="10914"/>
                    <a:pt x="55450" y="24376"/>
                  </a:cubicBezTo>
                  <a:lnTo>
                    <a:pt x="55450" y="24376"/>
                  </a:lnTo>
                  <a:cubicBezTo>
                    <a:pt x="55450" y="37839"/>
                    <a:pt x="44536" y="48752"/>
                    <a:pt x="31074" y="48752"/>
                  </a:cubicBezTo>
                  <a:lnTo>
                    <a:pt x="24376" y="48752"/>
                  </a:lnTo>
                  <a:cubicBezTo>
                    <a:pt x="10914" y="48752"/>
                    <a:pt x="0" y="37839"/>
                    <a:pt x="0" y="24376"/>
                  </a:cubicBezTo>
                  <a:lnTo>
                    <a:pt x="0" y="24376"/>
                  </a:lnTo>
                  <a:cubicBezTo>
                    <a:pt x="0" y="10914"/>
                    <a:pt x="10914" y="0"/>
                    <a:pt x="24376" y="0"/>
                  </a:cubicBezTo>
                  <a:close/>
                </a:path>
              </a:pathLst>
            </a:custGeom>
            <a:solidFill>
              <a:srgbClr val="E78C4D"/>
            </a:solidFill>
          </p:spPr>
        </p:sp>
        <p:sp>
          <p:nvSpPr>
            <p:cNvPr name="TextBox 55" id="55"/>
            <p:cNvSpPr txBox="true"/>
            <p:nvPr/>
          </p:nvSpPr>
          <p:spPr>
            <a:xfrm>
              <a:off x="0" y="-38100"/>
              <a:ext cx="55450" cy="86852"/>
            </a:xfrm>
            <a:prstGeom prst="rect">
              <a:avLst/>
            </a:prstGeom>
          </p:spPr>
          <p:txBody>
            <a:bodyPr anchor="ctr" rtlCol="false" tIns="50800" lIns="50800" bIns="50800" rIns="50800"/>
            <a:lstStyle/>
            <a:p>
              <a:pPr algn="ctr">
                <a:lnSpc>
                  <a:spcPts val="2355"/>
                </a:lnSpc>
              </a:pPr>
            </a:p>
          </p:txBody>
        </p:sp>
      </p:grpSp>
      <p:sp>
        <p:nvSpPr>
          <p:cNvPr name="TextBox 56" id="56"/>
          <p:cNvSpPr txBox="true"/>
          <p:nvPr/>
        </p:nvSpPr>
        <p:spPr>
          <a:xfrm rot="0">
            <a:off x="16586683" y="4472772"/>
            <a:ext cx="632434" cy="142849"/>
          </a:xfrm>
          <a:prstGeom prst="rect">
            <a:avLst/>
          </a:prstGeom>
        </p:spPr>
        <p:txBody>
          <a:bodyPr anchor="t" rtlCol="false" tIns="0" lIns="0" bIns="0" rIns="0">
            <a:spAutoFit/>
          </a:bodyPr>
          <a:lstStyle/>
          <a:p>
            <a:pPr algn="ctr">
              <a:lnSpc>
                <a:spcPts val="1168"/>
              </a:lnSpc>
            </a:pPr>
            <a:r>
              <a:rPr lang="en-US" sz="834" b="true">
                <a:solidFill>
                  <a:srgbClr val="E78F51"/>
                </a:solidFill>
                <a:latin typeface="Canva Sans Bold"/>
                <a:ea typeface="Canva Sans Bold"/>
                <a:cs typeface="Canva Sans Bold"/>
                <a:sym typeface="Canva Sans Bold"/>
              </a:rPr>
              <a:t>Palestinian</a:t>
            </a:r>
          </a:p>
        </p:txBody>
      </p:sp>
      <p:sp>
        <p:nvSpPr>
          <p:cNvPr name="TextBox 57" id="57"/>
          <p:cNvSpPr txBox="true"/>
          <p:nvPr/>
        </p:nvSpPr>
        <p:spPr>
          <a:xfrm rot="0">
            <a:off x="16789943" y="4278346"/>
            <a:ext cx="429174" cy="142849"/>
          </a:xfrm>
          <a:prstGeom prst="rect">
            <a:avLst/>
          </a:prstGeom>
        </p:spPr>
        <p:txBody>
          <a:bodyPr anchor="t" rtlCol="false" tIns="0" lIns="0" bIns="0" rIns="0">
            <a:spAutoFit/>
          </a:bodyPr>
          <a:lstStyle/>
          <a:p>
            <a:pPr algn="ctr">
              <a:lnSpc>
                <a:spcPts val="1168"/>
              </a:lnSpc>
            </a:pPr>
            <a:r>
              <a:rPr lang="en-US" sz="834" b="true">
                <a:solidFill>
                  <a:srgbClr val="D03B46"/>
                </a:solidFill>
                <a:latin typeface="Canva Sans Bold"/>
                <a:ea typeface="Canva Sans Bold"/>
                <a:cs typeface="Canva Sans Bold"/>
                <a:sym typeface="Canva Sans Bold"/>
              </a:rPr>
              <a:t>Jewish</a:t>
            </a:r>
          </a:p>
        </p:txBody>
      </p:sp>
      <p:sp>
        <p:nvSpPr>
          <p:cNvPr name="Freeform 58" id="58"/>
          <p:cNvSpPr/>
          <p:nvPr/>
        </p:nvSpPr>
        <p:spPr>
          <a:xfrm flipH="false" flipV="false" rot="0">
            <a:off x="13200933" y="7647980"/>
            <a:ext cx="4185024" cy="2396449"/>
          </a:xfrm>
          <a:custGeom>
            <a:avLst/>
            <a:gdLst/>
            <a:ahLst/>
            <a:cxnLst/>
            <a:rect r="r" b="b" t="t" l="l"/>
            <a:pathLst>
              <a:path h="2396449" w="4185024">
                <a:moveTo>
                  <a:pt x="0" y="0"/>
                </a:moveTo>
                <a:lnTo>
                  <a:pt x="4185024" y="0"/>
                </a:lnTo>
                <a:lnTo>
                  <a:pt x="4185024" y="2396449"/>
                </a:lnTo>
                <a:lnTo>
                  <a:pt x="0" y="2396449"/>
                </a:lnTo>
                <a:lnTo>
                  <a:pt x="0" y="0"/>
                </a:lnTo>
                <a:close/>
              </a:path>
            </a:pathLst>
          </a:custGeom>
          <a:blipFill>
            <a:blip r:embed="rId6"/>
            <a:stretch>
              <a:fillRect l="-8305" t="-20168" r="0" b="-8210"/>
            </a:stretch>
          </a:blipFill>
        </p:spPr>
      </p:sp>
      <p:sp>
        <p:nvSpPr>
          <p:cNvPr name="TextBox 59" id="59"/>
          <p:cNvSpPr txBox="true"/>
          <p:nvPr/>
        </p:nvSpPr>
        <p:spPr>
          <a:xfrm rot="0">
            <a:off x="13095266" y="10080502"/>
            <a:ext cx="4532631" cy="151681"/>
          </a:xfrm>
          <a:prstGeom prst="rect">
            <a:avLst/>
          </a:prstGeom>
        </p:spPr>
        <p:txBody>
          <a:bodyPr anchor="t" rtlCol="false" tIns="0" lIns="0" bIns="0" rIns="0">
            <a:spAutoFit/>
          </a:bodyPr>
          <a:lstStyle/>
          <a:p>
            <a:pPr algn="ctr">
              <a:lnSpc>
                <a:spcPts val="1252"/>
              </a:lnSpc>
              <a:spcBef>
                <a:spcPct val="0"/>
              </a:spcBef>
            </a:pPr>
            <a:r>
              <a:rPr lang="en-US" sz="894">
                <a:solidFill>
                  <a:srgbClr val="000000"/>
                </a:solidFill>
                <a:latin typeface="Canva Sans"/>
                <a:ea typeface="Canva Sans"/>
                <a:cs typeface="Canva Sans"/>
                <a:sym typeface="Canva Sans"/>
              </a:rPr>
              <a:t>% of population</a:t>
            </a:r>
          </a:p>
        </p:txBody>
      </p:sp>
      <p:sp>
        <p:nvSpPr>
          <p:cNvPr name="TextBox 60" id="60"/>
          <p:cNvSpPr txBox="true"/>
          <p:nvPr/>
        </p:nvSpPr>
        <p:spPr>
          <a:xfrm rot="-5400000">
            <a:off x="12527943" y="8803343"/>
            <a:ext cx="1115595" cy="151681"/>
          </a:xfrm>
          <a:prstGeom prst="rect">
            <a:avLst/>
          </a:prstGeom>
        </p:spPr>
        <p:txBody>
          <a:bodyPr anchor="t" rtlCol="false" tIns="0" lIns="0" bIns="0" rIns="0">
            <a:spAutoFit/>
          </a:bodyPr>
          <a:lstStyle/>
          <a:p>
            <a:pPr algn="ctr">
              <a:lnSpc>
                <a:spcPts val="1252"/>
              </a:lnSpc>
              <a:spcBef>
                <a:spcPct val="0"/>
              </a:spcBef>
            </a:pPr>
            <a:r>
              <a:rPr lang="en-US" sz="894">
                <a:solidFill>
                  <a:srgbClr val="000000"/>
                </a:solidFill>
                <a:latin typeface="Canva Sans"/>
                <a:ea typeface="Canva Sans"/>
                <a:cs typeface="Canva Sans"/>
                <a:sym typeface="Canva Sans"/>
              </a:rPr>
              <a:t>Age group</a:t>
            </a:r>
          </a:p>
        </p:txBody>
      </p:sp>
      <p:grpSp>
        <p:nvGrpSpPr>
          <p:cNvPr name="Group 61" id="61"/>
          <p:cNvGrpSpPr/>
          <p:nvPr/>
        </p:nvGrpSpPr>
        <p:grpSpPr>
          <a:xfrm rot="0">
            <a:off x="17196158" y="7410566"/>
            <a:ext cx="81339" cy="71514"/>
            <a:chOff x="0" y="0"/>
            <a:chExt cx="55450" cy="48752"/>
          </a:xfrm>
        </p:grpSpPr>
        <p:sp>
          <p:nvSpPr>
            <p:cNvPr name="Freeform 62" id="62"/>
            <p:cNvSpPr/>
            <p:nvPr/>
          </p:nvSpPr>
          <p:spPr>
            <a:xfrm flipH="false" flipV="false" rot="0">
              <a:off x="0" y="0"/>
              <a:ext cx="55450" cy="48752"/>
            </a:xfrm>
            <a:custGeom>
              <a:avLst/>
              <a:gdLst/>
              <a:ahLst/>
              <a:cxnLst/>
              <a:rect r="r" b="b" t="t" l="l"/>
              <a:pathLst>
                <a:path h="48752" w="55450">
                  <a:moveTo>
                    <a:pt x="24376" y="0"/>
                  </a:moveTo>
                  <a:lnTo>
                    <a:pt x="31074" y="0"/>
                  </a:lnTo>
                  <a:cubicBezTo>
                    <a:pt x="44536" y="0"/>
                    <a:pt x="55450" y="10914"/>
                    <a:pt x="55450" y="24376"/>
                  </a:cubicBezTo>
                  <a:lnTo>
                    <a:pt x="55450" y="24376"/>
                  </a:lnTo>
                  <a:cubicBezTo>
                    <a:pt x="55450" y="37839"/>
                    <a:pt x="44536" y="48752"/>
                    <a:pt x="31074" y="48752"/>
                  </a:cubicBezTo>
                  <a:lnTo>
                    <a:pt x="24376" y="48752"/>
                  </a:lnTo>
                  <a:cubicBezTo>
                    <a:pt x="10914" y="48752"/>
                    <a:pt x="0" y="37839"/>
                    <a:pt x="0" y="24376"/>
                  </a:cubicBezTo>
                  <a:lnTo>
                    <a:pt x="0" y="24376"/>
                  </a:lnTo>
                  <a:cubicBezTo>
                    <a:pt x="0" y="10914"/>
                    <a:pt x="10914" y="0"/>
                    <a:pt x="24376" y="0"/>
                  </a:cubicBezTo>
                  <a:close/>
                </a:path>
              </a:pathLst>
            </a:custGeom>
            <a:solidFill>
              <a:srgbClr val="D03D47"/>
            </a:solidFill>
          </p:spPr>
        </p:sp>
        <p:sp>
          <p:nvSpPr>
            <p:cNvPr name="TextBox 63" id="63"/>
            <p:cNvSpPr txBox="true"/>
            <p:nvPr/>
          </p:nvSpPr>
          <p:spPr>
            <a:xfrm>
              <a:off x="0" y="-38100"/>
              <a:ext cx="55450" cy="86852"/>
            </a:xfrm>
            <a:prstGeom prst="rect">
              <a:avLst/>
            </a:prstGeom>
          </p:spPr>
          <p:txBody>
            <a:bodyPr anchor="ctr" rtlCol="false" tIns="50800" lIns="50800" bIns="50800" rIns="50800"/>
            <a:lstStyle/>
            <a:p>
              <a:pPr algn="ctr">
                <a:lnSpc>
                  <a:spcPts val="2355"/>
                </a:lnSpc>
              </a:pPr>
            </a:p>
          </p:txBody>
        </p:sp>
      </p:grpSp>
      <p:grpSp>
        <p:nvGrpSpPr>
          <p:cNvPr name="Group 64" id="64"/>
          <p:cNvGrpSpPr/>
          <p:nvPr/>
        </p:nvGrpSpPr>
        <p:grpSpPr>
          <a:xfrm rot="0">
            <a:off x="17196158" y="7576466"/>
            <a:ext cx="81339" cy="71514"/>
            <a:chOff x="0" y="0"/>
            <a:chExt cx="55450" cy="48752"/>
          </a:xfrm>
        </p:grpSpPr>
        <p:sp>
          <p:nvSpPr>
            <p:cNvPr name="Freeform 65" id="65"/>
            <p:cNvSpPr/>
            <p:nvPr/>
          </p:nvSpPr>
          <p:spPr>
            <a:xfrm flipH="false" flipV="false" rot="0">
              <a:off x="0" y="0"/>
              <a:ext cx="55450" cy="48752"/>
            </a:xfrm>
            <a:custGeom>
              <a:avLst/>
              <a:gdLst/>
              <a:ahLst/>
              <a:cxnLst/>
              <a:rect r="r" b="b" t="t" l="l"/>
              <a:pathLst>
                <a:path h="48752" w="55450">
                  <a:moveTo>
                    <a:pt x="24376" y="0"/>
                  </a:moveTo>
                  <a:lnTo>
                    <a:pt x="31074" y="0"/>
                  </a:lnTo>
                  <a:cubicBezTo>
                    <a:pt x="44536" y="0"/>
                    <a:pt x="55450" y="10914"/>
                    <a:pt x="55450" y="24376"/>
                  </a:cubicBezTo>
                  <a:lnTo>
                    <a:pt x="55450" y="24376"/>
                  </a:lnTo>
                  <a:cubicBezTo>
                    <a:pt x="55450" y="37839"/>
                    <a:pt x="44536" y="48752"/>
                    <a:pt x="31074" y="48752"/>
                  </a:cubicBezTo>
                  <a:lnTo>
                    <a:pt x="24376" y="48752"/>
                  </a:lnTo>
                  <a:cubicBezTo>
                    <a:pt x="10914" y="48752"/>
                    <a:pt x="0" y="37839"/>
                    <a:pt x="0" y="24376"/>
                  </a:cubicBezTo>
                  <a:lnTo>
                    <a:pt x="0" y="24376"/>
                  </a:lnTo>
                  <a:cubicBezTo>
                    <a:pt x="0" y="10914"/>
                    <a:pt x="10914" y="0"/>
                    <a:pt x="24376" y="0"/>
                  </a:cubicBezTo>
                  <a:close/>
                </a:path>
              </a:pathLst>
            </a:custGeom>
            <a:solidFill>
              <a:srgbClr val="E78C4D"/>
            </a:solidFill>
          </p:spPr>
        </p:sp>
        <p:sp>
          <p:nvSpPr>
            <p:cNvPr name="TextBox 66" id="66"/>
            <p:cNvSpPr txBox="true"/>
            <p:nvPr/>
          </p:nvSpPr>
          <p:spPr>
            <a:xfrm>
              <a:off x="0" y="-38100"/>
              <a:ext cx="55450" cy="86852"/>
            </a:xfrm>
            <a:prstGeom prst="rect">
              <a:avLst/>
            </a:prstGeom>
          </p:spPr>
          <p:txBody>
            <a:bodyPr anchor="ctr" rtlCol="false" tIns="50800" lIns="50800" bIns="50800" rIns="50800"/>
            <a:lstStyle/>
            <a:p>
              <a:pPr algn="ctr">
                <a:lnSpc>
                  <a:spcPts val="2355"/>
                </a:lnSpc>
              </a:pPr>
            </a:p>
          </p:txBody>
        </p:sp>
      </p:grpSp>
      <p:sp>
        <p:nvSpPr>
          <p:cNvPr name="TextBox 67" id="67"/>
          <p:cNvSpPr txBox="true"/>
          <p:nvPr/>
        </p:nvSpPr>
        <p:spPr>
          <a:xfrm rot="0">
            <a:off x="16671926" y="7531535"/>
            <a:ext cx="497550" cy="116445"/>
          </a:xfrm>
          <a:prstGeom prst="rect">
            <a:avLst/>
          </a:prstGeom>
        </p:spPr>
        <p:txBody>
          <a:bodyPr anchor="t" rtlCol="false" tIns="0" lIns="0" bIns="0" rIns="0">
            <a:spAutoFit/>
          </a:bodyPr>
          <a:lstStyle/>
          <a:p>
            <a:pPr algn="ctr">
              <a:lnSpc>
                <a:spcPts val="919"/>
              </a:lnSpc>
            </a:pPr>
            <a:r>
              <a:rPr lang="en-US" sz="656" b="true">
                <a:solidFill>
                  <a:srgbClr val="E78F51"/>
                </a:solidFill>
                <a:latin typeface="Canva Sans Bold"/>
                <a:ea typeface="Canva Sans Bold"/>
                <a:cs typeface="Canva Sans Bold"/>
                <a:sym typeface="Canva Sans Bold"/>
              </a:rPr>
              <a:t>Palestinian</a:t>
            </a:r>
          </a:p>
        </p:txBody>
      </p:sp>
      <p:sp>
        <p:nvSpPr>
          <p:cNvPr name="TextBox 68" id="68"/>
          <p:cNvSpPr txBox="true"/>
          <p:nvPr/>
        </p:nvSpPr>
        <p:spPr>
          <a:xfrm rot="0">
            <a:off x="16831835" y="7378575"/>
            <a:ext cx="337641" cy="116445"/>
          </a:xfrm>
          <a:prstGeom prst="rect">
            <a:avLst/>
          </a:prstGeom>
        </p:spPr>
        <p:txBody>
          <a:bodyPr anchor="t" rtlCol="false" tIns="0" lIns="0" bIns="0" rIns="0">
            <a:spAutoFit/>
          </a:bodyPr>
          <a:lstStyle/>
          <a:p>
            <a:pPr algn="ctr">
              <a:lnSpc>
                <a:spcPts val="919"/>
              </a:lnSpc>
            </a:pPr>
            <a:r>
              <a:rPr lang="en-US" sz="656" b="true">
                <a:solidFill>
                  <a:srgbClr val="D03B46"/>
                </a:solidFill>
                <a:latin typeface="Canva Sans Bold"/>
                <a:ea typeface="Canva Sans Bold"/>
                <a:cs typeface="Canva Sans Bold"/>
                <a:sym typeface="Canva Sans Bold"/>
              </a:rPr>
              <a:t>Jewish</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678488" y="460997"/>
            <a:ext cx="8363818" cy="7062881"/>
          </a:xfrm>
          <a:custGeom>
            <a:avLst/>
            <a:gdLst/>
            <a:ahLst/>
            <a:cxnLst/>
            <a:rect r="r" b="b" t="t" l="l"/>
            <a:pathLst>
              <a:path h="7062881" w="8363818">
                <a:moveTo>
                  <a:pt x="0" y="0"/>
                </a:moveTo>
                <a:lnTo>
                  <a:pt x="8363818" y="0"/>
                </a:lnTo>
                <a:lnTo>
                  <a:pt x="8363818" y="7062882"/>
                </a:lnTo>
                <a:lnTo>
                  <a:pt x="0" y="7062882"/>
                </a:lnTo>
                <a:lnTo>
                  <a:pt x="0" y="0"/>
                </a:lnTo>
                <a:close/>
              </a:path>
            </a:pathLst>
          </a:custGeom>
          <a:blipFill>
            <a:blip r:embed="rId2"/>
            <a:stretch>
              <a:fillRect l="0" t="-1692" r="0" b="0"/>
            </a:stretch>
          </a:blipFill>
        </p:spPr>
      </p:sp>
      <p:grpSp>
        <p:nvGrpSpPr>
          <p:cNvPr name="Group 3" id="3"/>
          <p:cNvGrpSpPr/>
          <p:nvPr/>
        </p:nvGrpSpPr>
        <p:grpSpPr>
          <a:xfrm rot="0">
            <a:off x="6835701" y="3857960"/>
            <a:ext cx="929807" cy="321034"/>
            <a:chOff x="0" y="0"/>
            <a:chExt cx="140145" cy="48388"/>
          </a:xfrm>
        </p:grpSpPr>
        <p:sp>
          <p:nvSpPr>
            <p:cNvPr name="Freeform 4" id="4"/>
            <p:cNvSpPr/>
            <p:nvPr/>
          </p:nvSpPr>
          <p:spPr>
            <a:xfrm flipH="false" flipV="false" rot="0">
              <a:off x="0" y="0"/>
              <a:ext cx="140145" cy="48388"/>
            </a:xfrm>
            <a:custGeom>
              <a:avLst/>
              <a:gdLst/>
              <a:ahLst/>
              <a:cxnLst/>
              <a:rect r="r" b="b" t="t" l="l"/>
              <a:pathLst>
                <a:path h="48388" w="140145">
                  <a:moveTo>
                    <a:pt x="24194" y="0"/>
                  </a:moveTo>
                  <a:lnTo>
                    <a:pt x="115951" y="0"/>
                  </a:lnTo>
                  <a:cubicBezTo>
                    <a:pt x="122367" y="0"/>
                    <a:pt x="128521" y="2549"/>
                    <a:pt x="133058" y="7086"/>
                  </a:cubicBezTo>
                  <a:cubicBezTo>
                    <a:pt x="137596" y="11623"/>
                    <a:pt x="140145" y="17777"/>
                    <a:pt x="140145" y="24194"/>
                  </a:cubicBezTo>
                  <a:lnTo>
                    <a:pt x="140145" y="24194"/>
                  </a:lnTo>
                  <a:cubicBezTo>
                    <a:pt x="140145" y="30610"/>
                    <a:pt x="137596" y="36764"/>
                    <a:pt x="133058" y="41301"/>
                  </a:cubicBezTo>
                  <a:cubicBezTo>
                    <a:pt x="128521" y="45839"/>
                    <a:pt x="122367" y="48388"/>
                    <a:pt x="115951" y="48388"/>
                  </a:cubicBezTo>
                  <a:lnTo>
                    <a:pt x="24194" y="48388"/>
                  </a:lnTo>
                  <a:cubicBezTo>
                    <a:pt x="17777" y="48388"/>
                    <a:pt x="11623" y="45839"/>
                    <a:pt x="7086" y="41301"/>
                  </a:cubicBezTo>
                  <a:cubicBezTo>
                    <a:pt x="2549" y="36764"/>
                    <a:pt x="0" y="30610"/>
                    <a:pt x="0" y="24194"/>
                  </a:cubicBezTo>
                  <a:lnTo>
                    <a:pt x="0" y="24194"/>
                  </a:lnTo>
                  <a:cubicBezTo>
                    <a:pt x="0" y="17777"/>
                    <a:pt x="2549" y="11623"/>
                    <a:pt x="7086" y="7086"/>
                  </a:cubicBezTo>
                  <a:cubicBezTo>
                    <a:pt x="11623" y="2549"/>
                    <a:pt x="17777" y="0"/>
                    <a:pt x="24194" y="0"/>
                  </a:cubicBezTo>
                  <a:close/>
                </a:path>
              </a:pathLst>
            </a:custGeom>
            <a:solidFill>
              <a:srgbClr val="ECEBEC"/>
            </a:solidFill>
          </p:spPr>
        </p:sp>
        <p:sp>
          <p:nvSpPr>
            <p:cNvPr name="TextBox 5" id="5"/>
            <p:cNvSpPr txBox="true"/>
            <p:nvPr/>
          </p:nvSpPr>
          <p:spPr>
            <a:xfrm>
              <a:off x="0" y="-28575"/>
              <a:ext cx="140145" cy="76963"/>
            </a:xfrm>
            <a:prstGeom prst="rect">
              <a:avLst/>
            </a:prstGeom>
          </p:spPr>
          <p:txBody>
            <a:bodyPr anchor="ctr" rtlCol="false" tIns="50800" lIns="50800" bIns="50800" rIns="50800"/>
            <a:lstStyle/>
            <a:p>
              <a:pPr algn="ctr">
                <a:lnSpc>
                  <a:spcPts val="1960"/>
                </a:lnSpc>
              </a:pPr>
            </a:p>
          </p:txBody>
        </p:sp>
      </p:grpSp>
      <p:grpSp>
        <p:nvGrpSpPr>
          <p:cNvPr name="Group 6" id="6"/>
          <p:cNvGrpSpPr/>
          <p:nvPr/>
        </p:nvGrpSpPr>
        <p:grpSpPr>
          <a:xfrm rot="0">
            <a:off x="13480096" y="2526146"/>
            <a:ext cx="929807" cy="321034"/>
            <a:chOff x="0" y="0"/>
            <a:chExt cx="140145" cy="48388"/>
          </a:xfrm>
        </p:grpSpPr>
        <p:sp>
          <p:nvSpPr>
            <p:cNvPr name="Freeform 7" id="7"/>
            <p:cNvSpPr/>
            <p:nvPr/>
          </p:nvSpPr>
          <p:spPr>
            <a:xfrm flipH="false" flipV="false" rot="0">
              <a:off x="0" y="0"/>
              <a:ext cx="140145" cy="48388"/>
            </a:xfrm>
            <a:custGeom>
              <a:avLst/>
              <a:gdLst/>
              <a:ahLst/>
              <a:cxnLst/>
              <a:rect r="r" b="b" t="t" l="l"/>
              <a:pathLst>
                <a:path h="48388" w="140145">
                  <a:moveTo>
                    <a:pt x="24194" y="0"/>
                  </a:moveTo>
                  <a:lnTo>
                    <a:pt x="115951" y="0"/>
                  </a:lnTo>
                  <a:cubicBezTo>
                    <a:pt x="122367" y="0"/>
                    <a:pt x="128521" y="2549"/>
                    <a:pt x="133058" y="7086"/>
                  </a:cubicBezTo>
                  <a:cubicBezTo>
                    <a:pt x="137596" y="11623"/>
                    <a:pt x="140145" y="17777"/>
                    <a:pt x="140145" y="24194"/>
                  </a:cubicBezTo>
                  <a:lnTo>
                    <a:pt x="140145" y="24194"/>
                  </a:lnTo>
                  <a:cubicBezTo>
                    <a:pt x="140145" y="30610"/>
                    <a:pt x="137596" y="36764"/>
                    <a:pt x="133058" y="41301"/>
                  </a:cubicBezTo>
                  <a:cubicBezTo>
                    <a:pt x="128521" y="45839"/>
                    <a:pt x="122367" y="48388"/>
                    <a:pt x="115951" y="48388"/>
                  </a:cubicBezTo>
                  <a:lnTo>
                    <a:pt x="24194" y="48388"/>
                  </a:lnTo>
                  <a:cubicBezTo>
                    <a:pt x="17777" y="48388"/>
                    <a:pt x="11623" y="45839"/>
                    <a:pt x="7086" y="41301"/>
                  </a:cubicBezTo>
                  <a:cubicBezTo>
                    <a:pt x="2549" y="36764"/>
                    <a:pt x="0" y="30610"/>
                    <a:pt x="0" y="24194"/>
                  </a:cubicBezTo>
                  <a:lnTo>
                    <a:pt x="0" y="24194"/>
                  </a:lnTo>
                  <a:cubicBezTo>
                    <a:pt x="0" y="17777"/>
                    <a:pt x="2549" y="11623"/>
                    <a:pt x="7086" y="7086"/>
                  </a:cubicBezTo>
                  <a:cubicBezTo>
                    <a:pt x="11623" y="2549"/>
                    <a:pt x="17777" y="0"/>
                    <a:pt x="24194" y="0"/>
                  </a:cubicBezTo>
                  <a:close/>
                </a:path>
              </a:pathLst>
            </a:custGeom>
            <a:solidFill>
              <a:srgbClr val="FEFEFE"/>
            </a:solidFill>
          </p:spPr>
        </p:sp>
        <p:sp>
          <p:nvSpPr>
            <p:cNvPr name="TextBox 8" id="8"/>
            <p:cNvSpPr txBox="true"/>
            <p:nvPr/>
          </p:nvSpPr>
          <p:spPr>
            <a:xfrm>
              <a:off x="0" y="-28575"/>
              <a:ext cx="140145" cy="76963"/>
            </a:xfrm>
            <a:prstGeom prst="rect">
              <a:avLst/>
            </a:prstGeom>
          </p:spPr>
          <p:txBody>
            <a:bodyPr anchor="ctr" rtlCol="false" tIns="50800" lIns="50800" bIns="50800" rIns="50800"/>
            <a:lstStyle/>
            <a:p>
              <a:pPr algn="ctr">
                <a:lnSpc>
                  <a:spcPts val="1960"/>
                </a:lnSpc>
              </a:pPr>
            </a:p>
          </p:txBody>
        </p:sp>
      </p:grpSp>
      <p:grpSp>
        <p:nvGrpSpPr>
          <p:cNvPr name="Group 9" id="9"/>
          <p:cNvGrpSpPr/>
          <p:nvPr/>
        </p:nvGrpSpPr>
        <p:grpSpPr>
          <a:xfrm rot="0">
            <a:off x="13610526" y="4443245"/>
            <a:ext cx="929807" cy="321034"/>
            <a:chOff x="0" y="0"/>
            <a:chExt cx="140145" cy="48388"/>
          </a:xfrm>
        </p:grpSpPr>
        <p:sp>
          <p:nvSpPr>
            <p:cNvPr name="Freeform 10" id="10"/>
            <p:cNvSpPr/>
            <p:nvPr/>
          </p:nvSpPr>
          <p:spPr>
            <a:xfrm flipH="false" flipV="false" rot="0">
              <a:off x="0" y="0"/>
              <a:ext cx="140145" cy="48388"/>
            </a:xfrm>
            <a:custGeom>
              <a:avLst/>
              <a:gdLst/>
              <a:ahLst/>
              <a:cxnLst/>
              <a:rect r="r" b="b" t="t" l="l"/>
              <a:pathLst>
                <a:path h="48388" w="140145">
                  <a:moveTo>
                    <a:pt x="24194" y="0"/>
                  </a:moveTo>
                  <a:lnTo>
                    <a:pt x="115951" y="0"/>
                  </a:lnTo>
                  <a:cubicBezTo>
                    <a:pt x="122367" y="0"/>
                    <a:pt x="128521" y="2549"/>
                    <a:pt x="133058" y="7086"/>
                  </a:cubicBezTo>
                  <a:cubicBezTo>
                    <a:pt x="137596" y="11623"/>
                    <a:pt x="140145" y="17777"/>
                    <a:pt x="140145" y="24194"/>
                  </a:cubicBezTo>
                  <a:lnTo>
                    <a:pt x="140145" y="24194"/>
                  </a:lnTo>
                  <a:cubicBezTo>
                    <a:pt x="140145" y="30610"/>
                    <a:pt x="137596" y="36764"/>
                    <a:pt x="133058" y="41301"/>
                  </a:cubicBezTo>
                  <a:cubicBezTo>
                    <a:pt x="128521" y="45839"/>
                    <a:pt x="122367" y="48388"/>
                    <a:pt x="115951" y="48388"/>
                  </a:cubicBezTo>
                  <a:lnTo>
                    <a:pt x="24194" y="48388"/>
                  </a:lnTo>
                  <a:cubicBezTo>
                    <a:pt x="17777" y="48388"/>
                    <a:pt x="11623" y="45839"/>
                    <a:pt x="7086" y="41301"/>
                  </a:cubicBezTo>
                  <a:cubicBezTo>
                    <a:pt x="2549" y="36764"/>
                    <a:pt x="0" y="30610"/>
                    <a:pt x="0" y="24194"/>
                  </a:cubicBezTo>
                  <a:lnTo>
                    <a:pt x="0" y="24194"/>
                  </a:lnTo>
                  <a:cubicBezTo>
                    <a:pt x="0" y="17777"/>
                    <a:pt x="2549" y="11623"/>
                    <a:pt x="7086" y="7086"/>
                  </a:cubicBezTo>
                  <a:cubicBezTo>
                    <a:pt x="11623" y="2549"/>
                    <a:pt x="17777" y="0"/>
                    <a:pt x="24194" y="0"/>
                  </a:cubicBezTo>
                  <a:close/>
                </a:path>
              </a:pathLst>
            </a:custGeom>
            <a:solidFill>
              <a:srgbClr val="FEFEFE"/>
            </a:solidFill>
          </p:spPr>
        </p:sp>
        <p:sp>
          <p:nvSpPr>
            <p:cNvPr name="TextBox 11" id="11"/>
            <p:cNvSpPr txBox="true"/>
            <p:nvPr/>
          </p:nvSpPr>
          <p:spPr>
            <a:xfrm>
              <a:off x="0" y="-28575"/>
              <a:ext cx="140145" cy="76963"/>
            </a:xfrm>
            <a:prstGeom prst="rect">
              <a:avLst/>
            </a:prstGeom>
          </p:spPr>
          <p:txBody>
            <a:bodyPr anchor="ctr" rtlCol="false" tIns="50800" lIns="50800" bIns="50800" rIns="50800"/>
            <a:lstStyle/>
            <a:p>
              <a:pPr algn="ctr">
                <a:lnSpc>
                  <a:spcPts val="1960"/>
                </a:lnSpc>
              </a:pPr>
            </a:p>
          </p:txBody>
        </p:sp>
      </p:grpSp>
      <p:grpSp>
        <p:nvGrpSpPr>
          <p:cNvPr name="Group 12" id="12"/>
          <p:cNvGrpSpPr/>
          <p:nvPr/>
        </p:nvGrpSpPr>
        <p:grpSpPr>
          <a:xfrm rot="0">
            <a:off x="7650233" y="2552185"/>
            <a:ext cx="929807" cy="321034"/>
            <a:chOff x="0" y="0"/>
            <a:chExt cx="140145" cy="48388"/>
          </a:xfrm>
        </p:grpSpPr>
        <p:sp>
          <p:nvSpPr>
            <p:cNvPr name="Freeform 13" id="13"/>
            <p:cNvSpPr/>
            <p:nvPr/>
          </p:nvSpPr>
          <p:spPr>
            <a:xfrm flipH="false" flipV="false" rot="0">
              <a:off x="0" y="0"/>
              <a:ext cx="140145" cy="48388"/>
            </a:xfrm>
            <a:custGeom>
              <a:avLst/>
              <a:gdLst/>
              <a:ahLst/>
              <a:cxnLst/>
              <a:rect r="r" b="b" t="t" l="l"/>
              <a:pathLst>
                <a:path h="48388" w="140145">
                  <a:moveTo>
                    <a:pt x="24194" y="0"/>
                  </a:moveTo>
                  <a:lnTo>
                    <a:pt x="115951" y="0"/>
                  </a:lnTo>
                  <a:cubicBezTo>
                    <a:pt x="122367" y="0"/>
                    <a:pt x="128521" y="2549"/>
                    <a:pt x="133058" y="7086"/>
                  </a:cubicBezTo>
                  <a:cubicBezTo>
                    <a:pt x="137596" y="11623"/>
                    <a:pt x="140145" y="17777"/>
                    <a:pt x="140145" y="24194"/>
                  </a:cubicBezTo>
                  <a:lnTo>
                    <a:pt x="140145" y="24194"/>
                  </a:lnTo>
                  <a:cubicBezTo>
                    <a:pt x="140145" y="30610"/>
                    <a:pt x="137596" y="36764"/>
                    <a:pt x="133058" y="41301"/>
                  </a:cubicBezTo>
                  <a:cubicBezTo>
                    <a:pt x="128521" y="45839"/>
                    <a:pt x="122367" y="48388"/>
                    <a:pt x="115951" y="48388"/>
                  </a:cubicBezTo>
                  <a:lnTo>
                    <a:pt x="24194" y="48388"/>
                  </a:lnTo>
                  <a:cubicBezTo>
                    <a:pt x="17777" y="48388"/>
                    <a:pt x="11623" y="45839"/>
                    <a:pt x="7086" y="41301"/>
                  </a:cubicBezTo>
                  <a:cubicBezTo>
                    <a:pt x="2549" y="36764"/>
                    <a:pt x="0" y="30610"/>
                    <a:pt x="0" y="24194"/>
                  </a:cubicBezTo>
                  <a:lnTo>
                    <a:pt x="0" y="24194"/>
                  </a:lnTo>
                  <a:cubicBezTo>
                    <a:pt x="0" y="17777"/>
                    <a:pt x="2549" y="11623"/>
                    <a:pt x="7086" y="7086"/>
                  </a:cubicBezTo>
                  <a:cubicBezTo>
                    <a:pt x="11623" y="2549"/>
                    <a:pt x="17777" y="0"/>
                    <a:pt x="24194" y="0"/>
                  </a:cubicBezTo>
                  <a:close/>
                </a:path>
              </a:pathLst>
            </a:custGeom>
            <a:solidFill>
              <a:srgbClr val="FEFEFE"/>
            </a:solidFill>
          </p:spPr>
        </p:sp>
        <p:sp>
          <p:nvSpPr>
            <p:cNvPr name="TextBox 14" id="14"/>
            <p:cNvSpPr txBox="true"/>
            <p:nvPr/>
          </p:nvSpPr>
          <p:spPr>
            <a:xfrm>
              <a:off x="0" y="-28575"/>
              <a:ext cx="140145" cy="76963"/>
            </a:xfrm>
            <a:prstGeom prst="rect">
              <a:avLst/>
            </a:prstGeom>
          </p:spPr>
          <p:txBody>
            <a:bodyPr anchor="ctr" rtlCol="false" tIns="50800" lIns="50800" bIns="50800" rIns="50800"/>
            <a:lstStyle/>
            <a:p>
              <a:pPr algn="ctr">
                <a:lnSpc>
                  <a:spcPts val="1960"/>
                </a:lnSpc>
              </a:pPr>
            </a:p>
          </p:txBody>
        </p:sp>
      </p:grpSp>
      <p:grpSp>
        <p:nvGrpSpPr>
          <p:cNvPr name="Group 15" id="15"/>
          <p:cNvGrpSpPr/>
          <p:nvPr/>
        </p:nvGrpSpPr>
        <p:grpSpPr>
          <a:xfrm rot="0">
            <a:off x="13092025" y="5795785"/>
            <a:ext cx="1950281" cy="701307"/>
            <a:chOff x="0" y="0"/>
            <a:chExt cx="293955" cy="105704"/>
          </a:xfrm>
        </p:grpSpPr>
        <p:sp>
          <p:nvSpPr>
            <p:cNvPr name="Freeform 16" id="16"/>
            <p:cNvSpPr/>
            <p:nvPr/>
          </p:nvSpPr>
          <p:spPr>
            <a:xfrm flipH="false" flipV="false" rot="0">
              <a:off x="0" y="0"/>
              <a:ext cx="293955" cy="105704"/>
            </a:xfrm>
            <a:custGeom>
              <a:avLst/>
              <a:gdLst/>
              <a:ahLst/>
              <a:cxnLst/>
              <a:rect r="r" b="b" t="t" l="l"/>
              <a:pathLst>
                <a:path h="105704" w="293955">
                  <a:moveTo>
                    <a:pt x="15879" y="0"/>
                  </a:moveTo>
                  <a:lnTo>
                    <a:pt x="278076" y="0"/>
                  </a:lnTo>
                  <a:cubicBezTo>
                    <a:pt x="286846" y="0"/>
                    <a:pt x="293955" y="7109"/>
                    <a:pt x="293955" y="15879"/>
                  </a:cubicBezTo>
                  <a:lnTo>
                    <a:pt x="293955" y="89826"/>
                  </a:lnTo>
                  <a:cubicBezTo>
                    <a:pt x="293955" y="98595"/>
                    <a:pt x="286846" y="105704"/>
                    <a:pt x="278076" y="105704"/>
                  </a:cubicBezTo>
                  <a:lnTo>
                    <a:pt x="15879" y="105704"/>
                  </a:lnTo>
                  <a:cubicBezTo>
                    <a:pt x="7109" y="105704"/>
                    <a:pt x="0" y="98595"/>
                    <a:pt x="0" y="89826"/>
                  </a:cubicBezTo>
                  <a:lnTo>
                    <a:pt x="0" y="15879"/>
                  </a:lnTo>
                  <a:cubicBezTo>
                    <a:pt x="0" y="7109"/>
                    <a:pt x="7109" y="0"/>
                    <a:pt x="15879" y="0"/>
                  </a:cubicBezTo>
                  <a:close/>
                </a:path>
              </a:pathLst>
            </a:custGeom>
            <a:solidFill>
              <a:srgbClr val="ECEBEC"/>
            </a:solidFill>
          </p:spPr>
        </p:sp>
        <p:sp>
          <p:nvSpPr>
            <p:cNvPr name="TextBox 17" id="17"/>
            <p:cNvSpPr txBox="true"/>
            <p:nvPr/>
          </p:nvSpPr>
          <p:spPr>
            <a:xfrm>
              <a:off x="0" y="-28575"/>
              <a:ext cx="293955" cy="134279"/>
            </a:xfrm>
            <a:prstGeom prst="rect">
              <a:avLst/>
            </a:prstGeom>
          </p:spPr>
          <p:txBody>
            <a:bodyPr anchor="ctr" rtlCol="false" tIns="50800" lIns="50800" bIns="50800" rIns="50800"/>
            <a:lstStyle/>
            <a:p>
              <a:pPr algn="ctr">
                <a:lnSpc>
                  <a:spcPts val="1960"/>
                </a:lnSpc>
              </a:pPr>
            </a:p>
          </p:txBody>
        </p:sp>
      </p:grpSp>
      <p:grpSp>
        <p:nvGrpSpPr>
          <p:cNvPr name="Group 18" id="18"/>
          <p:cNvGrpSpPr/>
          <p:nvPr/>
        </p:nvGrpSpPr>
        <p:grpSpPr>
          <a:xfrm rot="0">
            <a:off x="13480096" y="460997"/>
            <a:ext cx="1562210" cy="701307"/>
            <a:chOff x="0" y="0"/>
            <a:chExt cx="235463" cy="105704"/>
          </a:xfrm>
        </p:grpSpPr>
        <p:sp>
          <p:nvSpPr>
            <p:cNvPr name="Freeform 19" id="19"/>
            <p:cNvSpPr/>
            <p:nvPr/>
          </p:nvSpPr>
          <p:spPr>
            <a:xfrm flipH="false" flipV="false" rot="0">
              <a:off x="0" y="0"/>
              <a:ext cx="235463" cy="105704"/>
            </a:xfrm>
            <a:custGeom>
              <a:avLst/>
              <a:gdLst/>
              <a:ahLst/>
              <a:cxnLst/>
              <a:rect r="r" b="b" t="t" l="l"/>
              <a:pathLst>
                <a:path h="105704" w="235463">
                  <a:moveTo>
                    <a:pt x="19823" y="0"/>
                  </a:moveTo>
                  <a:lnTo>
                    <a:pt x="215640" y="0"/>
                  </a:lnTo>
                  <a:cubicBezTo>
                    <a:pt x="226588" y="0"/>
                    <a:pt x="235463" y="8875"/>
                    <a:pt x="235463" y="19823"/>
                  </a:cubicBezTo>
                  <a:lnTo>
                    <a:pt x="235463" y="85881"/>
                  </a:lnTo>
                  <a:cubicBezTo>
                    <a:pt x="235463" y="96829"/>
                    <a:pt x="226588" y="105704"/>
                    <a:pt x="215640" y="105704"/>
                  </a:cubicBezTo>
                  <a:lnTo>
                    <a:pt x="19823" y="105704"/>
                  </a:lnTo>
                  <a:cubicBezTo>
                    <a:pt x="8875" y="105704"/>
                    <a:pt x="0" y="96829"/>
                    <a:pt x="0" y="85881"/>
                  </a:cubicBezTo>
                  <a:lnTo>
                    <a:pt x="0" y="19823"/>
                  </a:lnTo>
                  <a:cubicBezTo>
                    <a:pt x="0" y="8875"/>
                    <a:pt x="8875" y="0"/>
                    <a:pt x="19823" y="0"/>
                  </a:cubicBezTo>
                  <a:close/>
                </a:path>
              </a:pathLst>
            </a:custGeom>
            <a:solidFill>
              <a:srgbClr val="ECEBEC"/>
            </a:solidFill>
          </p:spPr>
        </p:sp>
        <p:sp>
          <p:nvSpPr>
            <p:cNvPr name="TextBox 20" id="20"/>
            <p:cNvSpPr txBox="true"/>
            <p:nvPr/>
          </p:nvSpPr>
          <p:spPr>
            <a:xfrm>
              <a:off x="0" y="-28575"/>
              <a:ext cx="235463" cy="134279"/>
            </a:xfrm>
            <a:prstGeom prst="rect">
              <a:avLst/>
            </a:prstGeom>
          </p:spPr>
          <p:txBody>
            <a:bodyPr anchor="ctr" rtlCol="false" tIns="50800" lIns="50800" bIns="50800" rIns="50800"/>
            <a:lstStyle/>
            <a:p>
              <a:pPr algn="ctr">
                <a:lnSpc>
                  <a:spcPts val="1960"/>
                </a:lnSpc>
              </a:pPr>
            </a:p>
          </p:txBody>
        </p:sp>
      </p:grpSp>
      <p:grpSp>
        <p:nvGrpSpPr>
          <p:cNvPr name="Group 21" id="21"/>
          <p:cNvGrpSpPr/>
          <p:nvPr/>
        </p:nvGrpSpPr>
        <p:grpSpPr>
          <a:xfrm rot="0">
            <a:off x="10092684" y="4178994"/>
            <a:ext cx="1110809" cy="350654"/>
            <a:chOff x="0" y="0"/>
            <a:chExt cx="167426" cy="52852"/>
          </a:xfrm>
        </p:grpSpPr>
        <p:sp>
          <p:nvSpPr>
            <p:cNvPr name="Freeform 22" id="22"/>
            <p:cNvSpPr/>
            <p:nvPr/>
          </p:nvSpPr>
          <p:spPr>
            <a:xfrm flipH="false" flipV="false" rot="0">
              <a:off x="0" y="0"/>
              <a:ext cx="167426" cy="52852"/>
            </a:xfrm>
            <a:custGeom>
              <a:avLst/>
              <a:gdLst/>
              <a:ahLst/>
              <a:cxnLst/>
              <a:rect r="r" b="b" t="t" l="l"/>
              <a:pathLst>
                <a:path h="52852" w="167426">
                  <a:moveTo>
                    <a:pt x="26426" y="0"/>
                  </a:moveTo>
                  <a:lnTo>
                    <a:pt x="141000" y="0"/>
                  </a:lnTo>
                  <a:cubicBezTo>
                    <a:pt x="148009" y="0"/>
                    <a:pt x="154730" y="2784"/>
                    <a:pt x="159686" y="7740"/>
                  </a:cubicBezTo>
                  <a:cubicBezTo>
                    <a:pt x="164642" y="12696"/>
                    <a:pt x="167426" y="19417"/>
                    <a:pt x="167426" y="26426"/>
                  </a:cubicBezTo>
                  <a:lnTo>
                    <a:pt x="167426" y="26426"/>
                  </a:lnTo>
                  <a:cubicBezTo>
                    <a:pt x="167426" y="33435"/>
                    <a:pt x="164642" y="40156"/>
                    <a:pt x="159686" y="45112"/>
                  </a:cubicBezTo>
                  <a:cubicBezTo>
                    <a:pt x="154730" y="50068"/>
                    <a:pt x="148009" y="52852"/>
                    <a:pt x="141000" y="52852"/>
                  </a:cubicBezTo>
                  <a:lnTo>
                    <a:pt x="26426" y="52852"/>
                  </a:lnTo>
                  <a:cubicBezTo>
                    <a:pt x="19417" y="52852"/>
                    <a:pt x="12696" y="50068"/>
                    <a:pt x="7740" y="45112"/>
                  </a:cubicBezTo>
                  <a:cubicBezTo>
                    <a:pt x="2784" y="40156"/>
                    <a:pt x="0" y="33435"/>
                    <a:pt x="0" y="26426"/>
                  </a:cubicBezTo>
                  <a:lnTo>
                    <a:pt x="0" y="26426"/>
                  </a:lnTo>
                  <a:cubicBezTo>
                    <a:pt x="0" y="19417"/>
                    <a:pt x="2784" y="12696"/>
                    <a:pt x="7740" y="7740"/>
                  </a:cubicBezTo>
                  <a:cubicBezTo>
                    <a:pt x="12696" y="2784"/>
                    <a:pt x="19417" y="0"/>
                    <a:pt x="26426" y="0"/>
                  </a:cubicBezTo>
                  <a:close/>
                </a:path>
              </a:pathLst>
            </a:custGeom>
            <a:solidFill>
              <a:srgbClr val="578D55"/>
            </a:solidFill>
          </p:spPr>
        </p:sp>
        <p:sp>
          <p:nvSpPr>
            <p:cNvPr name="TextBox 23" id="23"/>
            <p:cNvSpPr txBox="true"/>
            <p:nvPr/>
          </p:nvSpPr>
          <p:spPr>
            <a:xfrm>
              <a:off x="0" y="-28575"/>
              <a:ext cx="167426" cy="81427"/>
            </a:xfrm>
            <a:prstGeom prst="rect">
              <a:avLst/>
            </a:prstGeom>
          </p:spPr>
          <p:txBody>
            <a:bodyPr anchor="ctr" rtlCol="false" tIns="50800" lIns="50800" bIns="50800" rIns="50800"/>
            <a:lstStyle/>
            <a:p>
              <a:pPr algn="ctr">
                <a:lnSpc>
                  <a:spcPts val="1960"/>
                </a:lnSpc>
              </a:pPr>
            </a:p>
          </p:txBody>
        </p:sp>
      </p:grpSp>
      <p:grpSp>
        <p:nvGrpSpPr>
          <p:cNvPr name="Group 24" id="24"/>
          <p:cNvGrpSpPr/>
          <p:nvPr/>
        </p:nvGrpSpPr>
        <p:grpSpPr>
          <a:xfrm rot="0">
            <a:off x="11079162" y="2975197"/>
            <a:ext cx="1197117" cy="248676"/>
            <a:chOff x="0" y="0"/>
            <a:chExt cx="180435" cy="37482"/>
          </a:xfrm>
        </p:grpSpPr>
        <p:sp>
          <p:nvSpPr>
            <p:cNvPr name="Freeform 25" id="25"/>
            <p:cNvSpPr/>
            <p:nvPr/>
          </p:nvSpPr>
          <p:spPr>
            <a:xfrm flipH="false" flipV="false" rot="0">
              <a:off x="0" y="0"/>
              <a:ext cx="180435" cy="37482"/>
            </a:xfrm>
            <a:custGeom>
              <a:avLst/>
              <a:gdLst/>
              <a:ahLst/>
              <a:cxnLst/>
              <a:rect r="r" b="b" t="t" l="l"/>
              <a:pathLst>
                <a:path h="37482" w="180435">
                  <a:moveTo>
                    <a:pt x="18741" y="0"/>
                  </a:moveTo>
                  <a:lnTo>
                    <a:pt x="161694" y="0"/>
                  </a:lnTo>
                  <a:cubicBezTo>
                    <a:pt x="166664" y="0"/>
                    <a:pt x="171431" y="1974"/>
                    <a:pt x="174946" y="5489"/>
                  </a:cubicBezTo>
                  <a:cubicBezTo>
                    <a:pt x="178460" y="9004"/>
                    <a:pt x="180435" y="13770"/>
                    <a:pt x="180435" y="18741"/>
                  </a:cubicBezTo>
                  <a:lnTo>
                    <a:pt x="180435" y="18741"/>
                  </a:lnTo>
                  <a:cubicBezTo>
                    <a:pt x="180435" y="29091"/>
                    <a:pt x="172044" y="37482"/>
                    <a:pt x="161694" y="37482"/>
                  </a:cubicBezTo>
                  <a:lnTo>
                    <a:pt x="18741" y="37482"/>
                  </a:lnTo>
                  <a:cubicBezTo>
                    <a:pt x="13770" y="37482"/>
                    <a:pt x="9004" y="35507"/>
                    <a:pt x="5489" y="31993"/>
                  </a:cubicBezTo>
                  <a:cubicBezTo>
                    <a:pt x="1974" y="28478"/>
                    <a:pt x="0" y="23711"/>
                    <a:pt x="0" y="18741"/>
                  </a:cubicBezTo>
                  <a:lnTo>
                    <a:pt x="0" y="18741"/>
                  </a:lnTo>
                  <a:cubicBezTo>
                    <a:pt x="0" y="13770"/>
                    <a:pt x="1974" y="9004"/>
                    <a:pt x="5489" y="5489"/>
                  </a:cubicBezTo>
                  <a:cubicBezTo>
                    <a:pt x="9004" y="1974"/>
                    <a:pt x="13770" y="0"/>
                    <a:pt x="18741" y="0"/>
                  </a:cubicBezTo>
                  <a:close/>
                </a:path>
              </a:pathLst>
            </a:custGeom>
            <a:solidFill>
              <a:srgbClr val="93AD8D"/>
            </a:solidFill>
          </p:spPr>
        </p:sp>
        <p:sp>
          <p:nvSpPr>
            <p:cNvPr name="TextBox 26" id="26"/>
            <p:cNvSpPr txBox="true"/>
            <p:nvPr/>
          </p:nvSpPr>
          <p:spPr>
            <a:xfrm>
              <a:off x="0" y="-28575"/>
              <a:ext cx="180435" cy="66057"/>
            </a:xfrm>
            <a:prstGeom prst="rect">
              <a:avLst/>
            </a:prstGeom>
          </p:spPr>
          <p:txBody>
            <a:bodyPr anchor="ctr" rtlCol="false" tIns="50800" lIns="50800" bIns="50800" rIns="50800"/>
            <a:lstStyle/>
            <a:p>
              <a:pPr algn="ctr">
                <a:lnSpc>
                  <a:spcPts val="1960"/>
                </a:lnSpc>
              </a:pPr>
            </a:p>
          </p:txBody>
        </p:sp>
      </p:grpSp>
      <p:sp>
        <p:nvSpPr>
          <p:cNvPr name="TextBox 27" id="27"/>
          <p:cNvSpPr txBox="true"/>
          <p:nvPr/>
        </p:nvSpPr>
        <p:spPr>
          <a:xfrm rot="0">
            <a:off x="6835701" y="3701107"/>
            <a:ext cx="668948" cy="477887"/>
          </a:xfrm>
          <a:prstGeom prst="rect">
            <a:avLst/>
          </a:prstGeom>
        </p:spPr>
        <p:txBody>
          <a:bodyPr anchor="t" rtlCol="false" tIns="0" lIns="0" bIns="0" rIns="0">
            <a:spAutoFit/>
          </a:bodyPr>
          <a:lstStyle/>
          <a:p>
            <a:pPr algn="ctr">
              <a:lnSpc>
                <a:spcPts val="3409"/>
              </a:lnSpc>
            </a:pPr>
            <a:r>
              <a:rPr lang="en-US" sz="2435" b="true">
                <a:solidFill>
                  <a:srgbClr val="E69666"/>
                </a:solidFill>
                <a:latin typeface="The Seasons Bold"/>
                <a:ea typeface="The Seasons Bold"/>
                <a:cs typeface="The Seasons Bold"/>
                <a:sym typeface="The Seasons Bold"/>
              </a:rPr>
              <a:t>Arab</a:t>
            </a:r>
          </a:p>
        </p:txBody>
      </p:sp>
      <p:sp>
        <p:nvSpPr>
          <p:cNvPr name="TextBox 28" id="28"/>
          <p:cNvSpPr txBox="true"/>
          <p:nvPr/>
        </p:nvSpPr>
        <p:spPr>
          <a:xfrm rot="0">
            <a:off x="13610526" y="2421371"/>
            <a:ext cx="699256" cy="477887"/>
          </a:xfrm>
          <a:prstGeom prst="rect">
            <a:avLst/>
          </a:prstGeom>
        </p:spPr>
        <p:txBody>
          <a:bodyPr anchor="t" rtlCol="false" tIns="0" lIns="0" bIns="0" rIns="0">
            <a:spAutoFit/>
          </a:bodyPr>
          <a:lstStyle/>
          <a:p>
            <a:pPr algn="ctr">
              <a:lnSpc>
                <a:spcPts val="3409"/>
              </a:lnSpc>
            </a:pPr>
            <a:r>
              <a:rPr lang="en-US" sz="2435" b="true">
                <a:solidFill>
                  <a:srgbClr val="D24A52"/>
                </a:solidFill>
                <a:latin typeface="The Seasons Bold"/>
                <a:ea typeface="The Seasons Bold"/>
                <a:cs typeface="The Seasons Bold"/>
                <a:sym typeface="The Seasons Bold"/>
              </a:rPr>
              <a:t>Jwish</a:t>
            </a:r>
          </a:p>
        </p:txBody>
      </p:sp>
      <p:sp>
        <p:nvSpPr>
          <p:cNvPr name="TextBox 29" id="29"/>
          <p:cNvSpPr txBox="true"/>
          <p:nvPr/>
        </p:nvSpPr>
        <p:spPr>
          <a:xfrm rot="0">
            <a:off x="13610526" y="4312431"/>
            <a:ext cx="668948" cy="477887"/>
          </a:xfrm>
          <a:prstGeom prst="rect">
            <a:avLst/>
          </a:prstGeom>
        </p:spPr>
        <p:txBody>
          <a:bodyPr anchor="t" rtlCol="false" tIns="0" lIns="0" bIns="0" rIns="0">
            <a:spAutoFit/>
          </a:bodyPr>
          <a:lstStyle/>
          <a:p>
            <a:pPr algn="ctr">
              <a:lnSpc>
                <a:spcPts val="3409"/>
              </a:lnSpc>
            </a:pPr>
            <a:r>
              <a:rPr lang="en-US" sz="2435" b="true">
                <a:solidFill>
                  <a:srgbClr val="E69666"/>
                </a:solidFill>
                <a:latin typeface="The Seasons Bold"/>
                <a:ea typeface="The Seasons Bold"/>
                <a:cs typeface="The Seasons Bold"/>
                <a:sym typeface="The Seasons Bold"/>
              </a:rPr>
              <a:t>Arab</a:t>
            </a:r>
          </a:p>
        </p:txBody>
      </p:sp>
      <p:sp>
        <p:nvSpPr>
          <p:cNvPr name="TextBox 30" id="30"/>
          <p:cNvSpPr txBox="true"/>
          <p:nvPr/>
        </p:nvSpPr>
        <p:spPr>
          <a:xfrm rot="0">
            <a:off x="7765509" y="2421371"/>
            <a:ext cx="699256" cy="477887"/>
          </a:xfrm>
          <a:prstGeom prst="rect">
            <a:avLst/>
          </a:prstGeom>
        </p:spPr>
        <p:txBody>
          <a:bodyPr anchor="t" rtlCol="false" tIns="0" lIns="0" bIns="0" rIns="0">
            <a:spAutoFit/>
          </a:bodyPr>
          <a:lstStyle/>
          <a:p>
            <a:pPr algn="ctr">
              <a:lnSpc>
                <a:spcPts val="3409"/>
              </a:lnSpc>
            </a:pPr>
            <a:r>
              <a:rPr lang="en-US" sz="2435" b="true">
                <a:solidFill>
                  <a:srgbClr val="D24A52"/>
                </a:solidFill>
                <a:latin typeface="The Seasons Bold"/>
                <a:ea typeface="The Seasons Bold"/>
                <a:cs typeface="The Seasons Bold"/>
                <a:sym typeface="The Seasons Bold"/>
              </a:rPr>
              <a:t>Jwish</a:t>
            </a:r>
          </a:p>
        </p:txBody>
      </p:sp>
      <p:sp>
        <p:nvSpPr>
          <p:cNvPr name="TextBox 31" id="31"/>
          <p:cNvSpPr txBox="true"/>
          <p:nvPr/>
        </p:nvSpPr>
        <p:spPr>
          <a:xfrm rot="0">
            <a:off x="9662913" y="4102794"/>
            <a:ext cx="1794590" cy="397032"/>
          </a:xfrm>
          <a:prstGeom prst="rect">
            <a:avLst/>
          </a:prstGeom>
        </p:spPr>
        <p:txBody>
          <a:bodyPr anchor="t" rtlCol="false" tIns="0" lIns="0" bIns="0" rIns="0">
            <a:spAutoFit/>
          </a:bodyPr>
          <a:lstStyle/>
          <a:p>
            <a:pPr algn="ctr">
              <a:lnSpc>
                <a:spcPts val="2844"/>
              </a:lnSpc>
            </a:pPr>
            <a:r>
              <a:rPr lang="en-US" sz="2031" b="true">
                <a:solidFill>
                  <a:srgbClr val="000000"/>
                </a:solidFill>
                <a:latin typeface="The Seasons Bold"/>
                <a:ea typeface="The Seasons Bold"/>
                <a:cs typeface="The Seasons Bold"/>
                <a:sym typeface="The Seasons Bold"/>
              </a:rPr>
              <a:t>West Jerusalem</a:t>
            </a:r>
          </a:p>
        </p:txBody>
      </p:sp>
      <p:sp>
        <p:nvSpPr>
          <p:cNvPr name="TextBox 32" id="32"/>
          <p:cNvSpPr txBox="true"/>
          <p:nvPr/>
        </p:nvSpPr>
        <p:spPr>
          <a:xfrm rot="0">
            <a:off x="10860397" y="2823058"/>
            <a:ext cx="1731909" cy="397032"/>
          </a:xfrm>
          <a:prstGeom prst="rect">
            <a:avLst/>
          </a:prstGeom>
        </p:spPr>
        <p:txBody>
          <a:bodyPr anchor="t" rtlCol="false" tIns="0" lIns="0" bIns="0" rIns="0">
            <a:spAutoFit/>
          </a:bodyPr>
          <a:lstStyle/>
          <a:p>
            <a:pPr algn="ctr">
              <a:lnSpc>
                <a:spcPts val="2844"/>
              </a:lnSpc>
            </a:pPr>
            <a:r>
              <a:rPr lang="en-US" sz="2031" b="true">
                <a:solidFill>
                  <a:srgbClr val="000000"/>
                </a:solidFill>
                <a:latin typeface="The Seasons Bold"/>
                <a:ea typeface="The Seasons Bold"/>
                <a:cs typeface="The Seasons Bold"/>
                <a:sym typeface="The Seasons Bold"/>
              </a:rPr>
              <a:t>East Jerusalem</a:t>
            </a:r>
          </a:p>
        </p:txBody>
      </p:sp>
      <p:grpSp>
        <p:nvGrpSpPr>
          <p:cNvPr name="Group 33" id="33"/>
          <p:cNvGrpSpPr/>
          <p:nvPr/>
        </p:nvGrpSpPr>
        <p:grpSpPr>
          <a:xfrm rot="0">
            <a:off x="10294152" y="6685328"/>
            <a:ext cx="909342" cy="740383"/>
            <a:chOff x="0" y="0"/>
            <a:chExt cx="239497" cy="194998"/>
          </a:xfrm>
        </p:grpSpPr>
        <p:sp>
          <p:nvSpPr>
            <p:cNvPr name="Freeform 34" id="34"/>
            <p:cNvSpPr/>
            <p:nvPr/>
          </p:nvSpPr>
          <p:spPr>
            <a:xfrm flipH="false" flipV="false" rot="0">
              <a:off x="0" y="0"/>
              <a:ext cx="239497" cy="194998"/>
            </a:xfrm>
            <a:custGeom>
              <a:avLst/>
              <a:gdLst/>
              <a:ahLst/>
              <a:cxnLst/>
              <a:rect r="r" b="b" t="t" l="l"/>
              <a:pathLst>
                <a:path h="194998" w="239497">
                  <a:moveTo>
                    <a:pt x="34055" y="0"/>
                  </a:moveTo>
                  <a:lnTo>
                    <a:pt x="205442" y="0"/>
                  </a:lnTo>
                  <a:cubicBezTo>
                    <a:pt x="214474" y="0"/>
                    <a:pt x="223136" y="3588"/>
                    <a:pt x="229523" y="9974"/>
                  </a:cubicBezTo>
                  <a:cubicBezTo>
                    <a:pt x="235909" y="16361"/>
                    <a:pt x="239497" y="25023"/>
                    <a:pt x="239497" y="34055"/>
                  </a:cubicBezTo>
                  <a:lnTo>
                    <a:pt x="239497" y="160943"/>
                  </a:lnTo>
                  <a:cubicBezTo>
                    <a:pt x="239497" y="169975"/>
                    <a:pt x="235909" y="178637"/>
                    <a:pt x="229523" y="185024"/>
                  </a:cubicBezTo>
                  <a:cubicBezTo>
                    <a:pt x="223136" y="191410"/>
                    <a:pt x="214474" y="194998"/>
                    <a:pt x="205442" y="194998"/>
                  </a:cubicBezTo>
                  <a:lnTo>
                    <a:pt x="34055" y="194998"/>
                  </a:lnTo>
                  <a:cubicBezTo>
                    <a:pt x="25023" y="194998"/>
                    <a:pt x="16361" y="191410"/>
                    <a:pt x="9974" y="185024"/>
                  </a:cubicBezTo>
                  <a:cubicBezTo>
                    <a:pt x="3588" y="178637"/>
                    <a:pt x="0" y="169975"/>
                    <a:pt x="0" y="160943"/>
                  </a:cubicBezTo>
                  <a:lnTo>
                    <a:pt x="0" y="34055"/>
                  </a:lnTo>
                  <a:cubicBezTo>
                    <a:pt x="0" y="25023"/>
                    <a:pt x="3588" y="16361"/>
                    <a:pt x="9974" y="9974"/>
                  </a:cubicBezTo>
                  <a:cubicBezTo>
                    <a:pt x="16361" y="3588"/>
                    <a:pt x="25023" y="0"/>
                    <a:pt x="34055" y="0"/>
                  </a:cubicBezTo>
                  <a:close/>
                </a:path>
              </a:pathLst>
            </a:custGeom>
            <a:solidFill>
              <a:srgbClr val="ECEBEC"/>
            </a:solidFill>
          </p:spPr>
        </p:sp>
        <p:sp>
          <p:nvSpPr>
            <p:cNvPr name="TextBox 35" id="35"/>
            <p:cNvSpPr txBox="true"/>
            <p:nvPr/>
          </p:nvSpPr>
          <p:spPr>
            <a:xfrm>
              <a:off x="0" y="-28575"/>
              <a:ext cx="239497" cy="223573"/>
            </a:xfrm>
            <a:prstGeom prst="rect">
              <a:avLst/>
            </a:prstGeom>
          </p:spPr>
          <p:txBody>
            <a:bodyPr anchor="ctr" rtlCol="false" tIns="50800" lIns="50800" bIns="50800" rIns="50800"/>
            <a:lstStyle/>
            <a:p>
              <a:pPr algn="ctr">
                <a:lnSpc>
                  <a:spcPts val="1960"/>
                </a:lnSpc>
              </a:pPr>
            </a:p>
          </p:txBody>
        </p:sp>
      </p:gr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AutoShape 3" id="3"/>
          <p:cNvSpPr/>
          <p:nvPr/>
        </p:nvSpPr>
        <p:spPr>
          <a:xfrm flipV="true">
            <a:off x="1463130" y="2210023"/>
            <a:ext cx="0" cy="7048277"/>
          </a:xfrm>
          <a:prstGeom prst="line">
            <a:avLst/>
          </a:prstGeom>
          <a:ln cap="rnd" w="85725">
            <a:solidFill>
              <a:srgbClr val="3D3B3A"/>
            </a:solidFill>
            <a:prstDash val="solid"/>
            <a:headEnd type="none" len="sm" w="sm"/>
            <a:tailEnd type="none" len="sm" w="sm"/>
          </a:ln>
        </p:spPr>
      </p:sp>
      <p:sp>
        <p:nvSpPr>
          <p:cNvPr name="AutoShape 4" id="4"/>
          <p:cNvSpPr/>
          <p:nvPr/>
        </p:nvSpPr>
        <p:spPr>
          <a:xfrm flipH="true" flipV="true">
            <a:off x="16824870" y="2210023"/>
            <a:ext cx="0" cy="7048277"/>
          </a:xfrm>
          <a:prstGeom prst="line">
            <a:avLst/>
          </a:prstGeom>
          <a:ln cap="rnd" w="85725">
            <a:solidFill>
              <a:srgbClr val="3D3B3A"/>
            </a:solidFill>
            <a:prstDash val="solid"/>
            <a:headEnd type="none" len="sm" w="sm"/>
            <a:tailEnd type="none" len="sm" w="sm"/>
          </a:ln>
        </p:spPr>
      </p:sp>
      <p:sp>
        <p:nvSpPr>
          <p:cNvPr name="AutoShape 5" id="5"/>
          <p:cNvSpPr/>
          <p:nvPr/>
        </p:nvSpPr>
        <p:spPr>
          <a:xfrm flipV="true">
            <a:off x="6583710" y="2210023"/>
            <a:ext cx="0" cy="2607894"/>
          </a:xfrm>
          <a:prstGeom prst="line">
            <a:avLst/>
          </a:prstGeom>
          <a:ln cap="rnd" w="85725">
            <a:solidFill>
              <a:srgbClr val="3D3B3A"/>
            </a:solidFill>
            <a:prstDash val="solid"/>
            <a:headEnd type="none" len="sm" w="sm"/>
            <a:tailEnd type="none" len="sm" w="sm"/>
          </a:ln>
        </p:spPr>
      </p:sp>
      <p:sp>
        <p:nvSpPr>
          <p:cNvPr name="AutoShape 6" id="6"/>
          <p:cNvSpPr/>
          <p:nvPr/>
        </p:nvSpPr>
        <p:spPr>
          <a:xfrm flipV="true">
            <a:off x="6583710" y="5869606"/>
            <a:ext cx="0" cy="3388694"/>
          </a:xfrm>
          <a:prstGeom prst="line">
            <a:avLst/>
          </a:prstGeom>
          <a:ln cap="rnd" w="85725">
            <a:solidFill>
              <a:srgbClr val="3D3B3A"/>
            </a:solidFill>
            <a:prstDash val="solid"/>
            <a:headEnd type="none" len="sm" w="sm"/>
            <a:tailEnd type="none" len="sm" w="sm"/>
          </a:ln>
        </p:spPr>
      </p:sp>
      <p:sp>
        <p:nvSpPr>
          <p:cNvPr name="AutoShape 7" id="7"/>
          <p:cNvSpPr/>
          <p:nvPr/>
        </p:nvSpPr>
        <p:spPr>
          <a:xfrm flipH="true" flipV="true">
            <a:off x="6560922" y="4760060"/>
            <a:ext cx="613323" cy="611846"/>
          </a:xfrm>
          <a:prstGeom prst="line">
            <a:avLst/>
          </a:prstGeom>
          <a:ln cap="rnd" w="85725">
            <a:solidFill>
              <a:srgbClr val="3D3B3A"/>
            </a:solidFill>
            <a:prstDash val="solid"/>
            <a:headEnd type="none" len="sm" w="sm"/>
            <a:tailEnd type="none" len="sm" w="sm"/>
          </a:ln>
        </p:spPr>
      </p:sp>
      <p:sp>
        <p:nvSpPr>
          <p:cNvPr name="AutoShape 8" id="8"/>
          <p:cNvSpPr/>
          <p:nvPr/>
        </p:nvSpPr>
        <p:spPr>
          <a:xfrm flipH="true">
            <a:off x="6550445" y="5325896"/>
            <a:ext cx="613323" cy="608912"/>
          </a:xfrm>
          <a:prstGeom prst="line">
            <a:avLst/>
          </a:prstGeom>
          <a:ln cap="rnd" w="85725">
            <a:solidFill>
              <a:srgbClr val="3D3B3A"/>
            </a:solidFill>
            <a:prstDash val="solid"/>
            <a:headEnd type="none" len="sm" w="sm"/>
            <a:tailEnd type="none" len="sm" w="sm"/>
          </a:ln>
        </p:spPr>
      </p:sp>
      <p:sp>
        <p:nvSpPr>
          <p:cNvPr name="AutoShape 9" id="9"/>
          <p:cNvSpPr/>
          <p:nvPr/>
        </p:nvSpPr>
        <p:spPr>
          <a:xfrm flipH="true" flipV="true">
            <a:off x="6779920" y="4760060"/>
            <a:ext cx="613323" cy="611846"/>
          </a:xfrm>
          <a:prstGeom prst="line">
            <a:avLst/>
          </a:prstGeom>
          <a:ln cap="rnd" w="85725">
            <a:solidFill>
              <a:srgbClr val="CCCCCC"/>
            </a:solidFill>
            <a:prstDash val="solid"/>
            <a:headEnd type="none" len="sm" w="sm"/>
            <a:tailEnd type="none" len="sm" w="sm"/>
          </a:ln>
        </p:spPr>
      </p:sp>
      <p:sp>
        <p:nvSpPr>
          <p:cNvPr name="AutoShape 10" id="10"/>
          <p:cNvSpPr/>
          <p:nvPr/>
        </p:nvSpPr>
        <p:spPr>
          <a:xfrm flipH="true">
            <a:off x="6769442" y="5325896"/>
            <a:ext cx="613323" cy="608912"/>
          </a:xfrm>
          <a:prstGeom prst="line">
            <a:avLst/>
          </a:prstGeom>
          <a:ln cap="rnd" w="85725">
            <a:solidFill>
              <a:srgbClr val="CCCCCC"/>
            </a:solidFill>
            <a:prstDash val="solid"/>
            <a:headEnd type="none" len="sm" w="sm"/>
            <a:tailEnd type="none" len="sm" w="sm"/>
          </a:ln>
        </p:spPr>
      </p:sp>
      <p:sp>
        <p:nvSpPr>
          <p:cNvPr name="AutoShape 11" id="11"/>
          <p:cNvSpPr/>
          <p:nvPr/>
        </p:nvSpPr>
        <p:spPr>
          <a:xfrm flipH="true" flipV="true">
            <a:off x="11714732" y="2210023"/>
            <a:ext cx="0" cy="2607894"/>
          </a:xfrm>
          <a:prstGeom prst="line">
            <a:avLst/>
          </a:prstGeom>
          <a:ln cap="rnd" w="85725">
            <a:solidFill>
              <a:srgbClr val="3D3B3A"/>
            </a:solidFill>
            <a:prstDash val="solid"/>
            <a:headEnd type="none" len="sm" w="sm"/>
            <a:tailEnd type="none" len="sm" w="sm"/>
          </a:ln>
        </p:spPr>
      </p:sp>
      <p:sp>
        <p:nvSpPr>
          <p:cNvPr name="AutoShape 12" id="12"/>
          <p:cNvSpPr/>
          <p:nvPr/>
        </p:nvSpPr>
        <p:spPr>
          <a:xfrm flipV="true">
            <a:off x="11714732" y="5869606"/>
            <a:ext cx="0" cy="3388694"/>
          </a:xfrm>
          <a:prstGeom prst="line">
            <a:avLst/>
          </a:prstGeom>
          <a:ln cap="rnd" w="85725">
            <a:solidFill>
              <a:srgbClr val="3D3B3A"/>
            </a:solidFill>
            <a:prstDash val="solid"/>
            <a:headEnd type="none" len="sm" w="sm"/>
            <a:tailEnd type="none" len="sm" w="sm"/>
          </a:ln>
        </p:spPr>
      </p:sp>
      <p:sp>
        <p:nvSpPr>
          <p:cNvPr name="AutoShape 13" id="13"/>
          <p:cNvSpPr/>
          <p:nvPr/>
        </p:nvSpPr>
        <p:spPr>
          <a:xfrm flipH="true" flipV="true">
            <a:off x="11691944" y="4760060"/>
            <a:ext cx="613323" cy="611846"/>
          </a:xfrm>
          <a:prstGeom prst="line">
            <a:avLst/>
          </a:prstGeom>
          <a:ln cap="rnd" w="85725">
            <a:solidFill>
              <a:srgbClr val="3D3B3A"/>
            </a:solidFill>
            <a:prstDash val="solid"/>
            <a:headEnd type="none" len="sm" w="sm"/>
            <a:tailEnd type="none" len="sm" w="sm"/>
          </a:ln>
        </p:spPr>
      </p:sp>
      <p:sp>
        <p:nvSpPr>
          <p:cNvPr name="AutoShape 14" id="14"/>
          <p:cNvSpPr/>
          <p:nvPr/>
        </p:nvSpPr>
        <p:spPr>
          <a:xfrm flipH="true">
            <a:off x="11681467" y="5325896"/>
            <a:ext cx="613323" cy="608912"/>
          </a:xfrm>
          <a:prstGeom prst="line">
            <a:avLst/>
          </a:prstGeom>
          <a:ln cap="rnd" w="85725">
            <a:solidFill>
              <a:srgbClr val="3D3B3A"/>
            </a:solidFill>
            <a:prstDash val="solid"/>
            <a:headEnd type="none" len="sm" w="sm"/>
            <a:tailEnd type="none" len="sm" w="sm"/>
          </a:ln>
        </p:spPr>
      </p:sp>
      <p:sp>
        <p:nvSpPr>
          <p:cNvPr name="AutoShape 15" id="15"/>
          <p:cNvSpPr/>
          <p:nvPr/>
        </p:nvSpPr>
        <p:spPr>
          <a:xfrm flipH="true" flipV="true">
            <a:off x="11910941" y="4760060"/>
            <a:ext cx="613323" cy="611846"/>
          </a:xfrm>
          <a:prstGeom prst="line">
            <a:avLst/>
          </a:prstGeom>
          <a:ln cap="rnd" w="85725">
            <a:solidFill>
              <a:srgbClr val="CCCCCC"/>
            </a:solidFill>
            <a:prstDash val="solid"/>
            <a:headEnd type="none" len="sm" w="sm"/>
            <a:tailEnd type="none" len="sm" w="sm"/>
          </a:ln>
        </p:spPr>
      </p:sp>
      <p:sp>
        <p:nvSpPr>
          <p:cNvPr name="AutoShape 16" id="16"/>
          <p:cNvSpPr/>
          <p:nvPr/>
        </p:nvSpPr>
        <p:spPr>
          <a:xfrm flipH="true">
            <a:off x="11900464" y="5325896"/>
            <a:ext cx="613323" cy="608912"/>
          </a:xfrm>
          <a:prstGeom prst="line">
            <a:avLst/>
          </a:prstGeom>
          <a:ln cap="rnd" w="85725">
            <a:solidFill>
              <a:srgbClr val="CCCCCC"/>
            </a:solidFill>
            <a:prstDash val="solid"/>
            <a:headEnd type="none" len="sm" w="sm"/>
            <a:tailEnd type="none" len="sm" w="sm"/>
          </a:ln>
        </p:spPr>
      </p:sp>
      <p:sp>
        <p:nvSpPr>
          <p:cNvPr name="Freeform 17" id="17"/>
          <p:cNvSpPr/>
          <p:nvPr/>
        </p:nvSpPr>
        <p:spPr>
          <a:xfrm flipH="false" flipV="false" rot="0">
            <a:off x="10294567" y="424440"/>
            <a:ext cx="1340093" cy="1208520"/>
          </a:xfrm>
          <a:custGeom>
            <a:avLst/>
            <a:gdLst/>
            <a:ahLst/>
            <a:cxnLst/>
            <a:rect r="r" b="b" t="t" l="l"/>
            <a:pathLst>
              <a:path h="1208520" w="1340093">
                <a:moveTo>
                  <a:pt x="0" y="0"/>
                </a:moveTo>
                <a:lnTo>
                  <a:pt x="1340093" y="0"/>
                </a:lnTo>
                <a:lnTo>
                  <a:pt x="1340093" y="1208520"/>
                </a:lnTo>
                <a:lnTo>
                  <a:pt x="0" y="12085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8" id="18"/>
          <p:cNvSpPr/>
          <p:nvPr/>
        </p:nvSpPr>
        <p:spPr>
          <a:xfrm flipH="false" flipV="false" rot="0">
            <a:off x="2980163" y="2392179"/>
            <a:ext cx="1572312" cy="1889373"/>
          </a:xfrm>
          <a:custGeom>
            <a:avLst/>
            <a:gdLst/>
            <a:ahLst/>
            <a:cxnLst/>
            <a:rect r="r" b="b" t="t" l="l"/>
            <a:pathLst>
              <a:path h="1889373" w="1572312">
                <a:moveTo>
                  <a:pt x="0" y="0"/>
                </a:moveTo>
                <a:lnTo>
                  <a:pt x="1572312" y="0"/>
                </a:lnTo>
                <a:lnTo>
                  <a:pt x="1572312" y="1889372"/>
                </a:lnTo>
                <a:lnTo>
                  <a:pt x="0" y="1889372"/>
                </a:lnTo>
                <a:lnTo>
                  <a:pt x="0" y="0"/>
                </a:lnTo>
                <a:close/>
              </a:path>
            </a:pathLst>
          </a:custGeom>
          <a:blipFill>
            <a:blip r:embed="rId5"/>
            <a:stretch>
              <a:fillRect l="0" t="-6608" r="0" b="-11014"/>
            </a:stretch>
          </a:blipFill>
        </p:spPr>
      </p:sp>
      <p:sp>
        <p:nvSpPr>
          <p:cNvPr name="Freeform 19" id="19"/>
          <p:cNvSpPr/>
          <p:nvPr/>
        </p:nvSpPr>
        <p:spPr>
          <a:xfrm flipH="false" flipV="false" rot="0">
            <a:off x="3579973" y="3171802"/>
            <a:ext cx="640498" cy="640498"/>
          </a:xfrm>
          <a:custGeom>
            <a:avLst/>
            <a:gdLst/>
            <a:ahLst/>
            <a:cxnLst/>
            <a:rect r="r" b="b" t="t" l="l"/>
            <a:pathLst>
              <a:path h="640498" w="640498">
                <a:moveTo>
                  <a:pt x="0" y="0"/>
                </a:moveTo>
                <a:lnTo>
                  <a:pt x="640498" y="0"/>
                </a:lnTo>
                <a:lnTo>
                  <a:pt x="640498" y="640498"/>
                </a:lnTo>
                <a:lnTo>
                  <a:pt x="0" y="640498"/>
                </a:lnTo>
                <a:lnTo>
                  <a:pt x="0" y="0"/>
                </a:lnTo>
                <a:close/>
              </a:path>
            </a:pathLst>
          </a:custGeom>
          <a:blipFill>
            <a:blip r:embed="rId6"/>
            <a:stretch>
              <a:fillRect l="0" t="0" r="0" b="0"/>
            </a:stretch>
          </a:blipFill>
        </p:spPr>
      </p:sp>
      <p:sp>
        <p:nvSpPr>
          <p:cNvPr name="Freeform 20" id="20"/>
          <p:cNvSpPr/>
          <p:nvPr/>
        </p:nvSpPr>
        <p:spPr>
          <a:xfrm flipH="false" flipV="false" rot="0">
            <a:off x="8313218" y="2894555"/>
            <a:ext cx="884620" cy="884620"/>
          </a:xfrm>
          <a:custGeom>
            <a:avLst/>
            <a:gdLst/>
            <a:ahLst/>
            <a:cxnLst/>
            <a:rect r="r" b="b" t="t" l="l"/>
            <a:pathLst>
              <a:path h="884620" w="884620">
                <a:moveTo>
                  <a:pt x="0" y="0"/>
                </a:moveTo>
                <a:lnTo>
                  <a:pt x="884621" y="0"/>
                </a:lnTo>
                <a:lnTo>
                  <a:pt x="884621" y="884620"/>
                </a:lnTo>
                <a:lnTo>
                  <a:pt x="0" y="884620"/>
                </a:lnTo>
                <a:lnTo>
                  <a:pt x="0" y="0"/>
                </a:lnTo>
                <a:close/>
              </a:path>
            </a:pathLst>
          </a:custGeom>
          <a:blipFill>
            <a:blip r:embed="rId7"/>
            <a:stretch>
              <a:fillRect l="0" t="0" r="0" b="0"/>
            </a:stretch>
          </a:blipFill>
        </p:spPr>
      </p:sp>
      <p:sp>
        <p:nvSpPr>
          <p:cNvPr name="Freeform 21" id="21"/>
          <p:cNvSpPr/>
          <p:nvPr/>
        </p:nvSpPr>
        <p:spPr>
          <a:xfrm flipH="false" flipV="false" rot="1083929">
            <a:off x="9197839" y="2851610"/>
            <a:ext cx="249853" cy="813132"/>
          </a:xfrm>
          <a:custGeom>
            <a:avLst/>
            <a:gdLst/>
            <a:ahLst/>
            <a:cxnLst/>
            <a:rect r="r" b="b" t="t" l="l"/>
            <a:pathLst>
              <a:path h="813132" w="249853">
                <a:moveTo>
                  <a:pt x="0" y="0"/>
                </a:moveTo>
                <a:lnTo>
                  <a:pt x="249853" y="0"/>
                </a:lnTo>
                <a:lnTo>
                  <a:pt x="249853" y="813133"/>
                </a:lnTo>
                <a:lnTo>
                  <a:pt x="0" y="81313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2" id="22"/>
          <p:cNvSpPr/>
          <p:nvPr/>
        </p:nvSpPr>
        <p:spPr>
          <a:xfrm flipH="false" flipV="false" rot="0">
            <a:off x="13674315" y="2832913"/>
            <a:ext cx="884620" cy="884620"/>
          </a:xfrm>
          <a:custGeom>
            <a:avLst/>
            <a:gdLst/>
            <a:ahLst/>
            <a:cxnLst/>
            <a:rect r="r" b="b" t="t" l="l"/>
            <a:pathLst>
              <a:path h="884620" w="884620">
                <a:moveTo>
                  <a:pt x="0" y="0"/>
                </a:moveTo>
                <a:lnTo>
                  <a:pt x="884621" y="0"/>
                </a:lnTo>
                <a:lnTo>
                  <a:pt x="884621" y="884620"/>
                </a:lnTo>
                <a:lnTo>
                  <a:pt x="0" y="884620"/>
                </a:lnTo>
                <a:lnTo>
                  <a:pt x="0" y="0"/>
                </a:lnTo>
                <a:close/>
              </a:path>
            </a:pathLst>
          </a:custGeom>
          <a:blipFill>
            <a:blip r:embed="rId10"/>
            <a:stretch>
              <a:fillRect l="0" t="0" r="0" b="0"/>
            </a:stretch>
          </a:blipFill>
        </p:spPr>
      </p:sp>
      <p:sp>
        <p:nvSpPr>
          <p:cNvPr name="TextBox 23" id="23"/>
          <p:cNvSpPr txBox="true"/>
          <p:nvPr/>
        </p:nvSpPr>
        <p:spPr>
          <a:xfrm rot="0">
            <a:off x="9720011" y="1943323"/>
            <a:ext cx="1731232" cy="2397100"/>
          </a:xfrm>
          <a:prstGeom prst="rect">
            <a:avLst/>
          </a:prstGeom>
        </p:spPr>
        <p:txBody>
          <a:bodyPr anchor="t" rtlCol="false" tIns="0" lIns="0" bIns="0" rIns="0">
            <a:spAutoFit/>
          </a:bodyPr>
          <a:lstStyle/>
          <a:p>
            <a:pPr algn="ctr">
              <a:lnSpc>
                <a:spcPts val="19601"/>
              </a:lnSpc>
            </a:pPr>
            <a:r>
              <a:rPr lang="en-US" sz="14001">
                <a:solidFill>
                  <a:srgbClr val="AA1414"/>
                </a:solidFill>
                <a:latin typeface="Anton"/>
                <a:ea typeface="Anton"/>
                <a:cs typeface="Anton"/>
                <a:sym typeface="Anton"/>
              </a:rPr>
              <a:t>2</a:t>
            </a:r>
          </a:p>
        </p:txBody>
      </p:sp>
      <p:sp>
        <p:nvSpPr>
          <p:cNvPr name="TextBox 24" id="24"/>
          <p:cNvSpPr txBox="true"/>
          <p:nvPr/>
        </p:nvSpPr>
        <p:spPr>
          <a:xfrm rot="0">
            <a:off x="14853219" y="1943323"/>
            <a:ext cx="1773392" cy="2397100"/>
          </a:xfrm>
          <a:prstGeom prst="rect">
            <a:avLst/>
          </a:prstGeom>
        </p:spPr>
        <p:txBody>
          <a:bodyPr anchor="t" rtlCol="false" tIns="0" lIns="0" bIns="0" rIns="0">
            <a:spAutoFit/>
          </a:bodyPr>
          <a:lstStyle/>
          <a:p>
            <a:pPr algn="ctr">
              <a:lnSpc>
                <a:spcPts val="19601"/>
              </a:lnSpc>
            </a:pPr>
            <a:r>
              <a:rPr lang="en-US" sz="14001">
                <a:solidFill>
                  <a:srgbClr val="AA1414"/>
                </a:solidFill>
                <a:latin typeface="Anton"/>
                <a:ea typeface="Anton"/>
                <a:cs typeface="Anton"/>
                <a:sym typeface="Anton"/>
              </a:rPr>
              <a:t>3</a:t>
            </a:r>
          </a:p>
        </p:txBody>
      </p:sp>
      <p:sp>
        <p:nvSpPr>
          <p:cNvPr name="TextBox 25" id="25"/>
          <p:cNvSpPr txBox="true"/>
          <p:nvPr/>
        </p:nvSpPr>
        <p:spPr>
          <a:xfrm rot="0">
            <a:off x="4979480" y="1943323"/>
            <a:ext cx="1492325" cy="2397100"/>
          </a:xfrm>
          <a:prstGeom prst="rect">
            <a:avLst/>
          </a:prstGeom>
        </p:spPr>
        <p:txBody>
          <a:bodyPr anchor="t" rtlCol="false" tIns="0" lIns="0" bIns="0" rIns="0">
            <a:spAutoFit/>
          </a:bodyPr>
          <a:lstStyle/>
          <a:p>
            <a:pPr algn="ctr">
              <a:lnSpc>
                <a:spcPts val="19601"/>
              </a:lnSpc>
            </a:pPr>
            <a:r>
              <a:rPr lang="en-US" sz="14001">
                <a:solidFill>
                  <a:srgbClr val="AA1414"/>
                </a:solidFill>
                <a:latin typeface="Anton"/>
                <a:ea typeface="Anton"/>
                <a:cs typeface="Anton"/>
                <a:sym typeface="Anton"/>
              </a:rPr>
              <a:t>1</a:t>
            </a:r>
          </a:p>
        </p:txBody>
      </p:sp>
      <p:sp>
        <p:nvSpPr>
          <p:cNvPr name="TextBox 26" id="26"/>
          <p:cNvSpPr txBox="true"/>
          <p:nvPr/>
        </p:nvSpPr>
        <p:spPr>
          <a:xfrm rot="0">
            <a:off x="1838201" y="4386096"/>
            <a:ext cx="4253420" cy="1710691"/>
          </a:xfrm>
          <a:prstGeom prst="rect">
            <a:avLst/>
          </a:prstGeom>
        </p:spPr>
        <p:txBody>
          <a:bodyPr anchor="t" rtlCol="false" tIns="0" lIns="0" bIns="0" rIns="0">
            <a:spAutoFit/>
          </a:bodyPr>
          <a:lstStyle/>
          <a:p>
            <a:pPr algn="l">
              <a:lnSpc>
                <a:spcPts val="3359"/>
              </a:lnSpc>
              <a:spcBef>
                <a:spcPct val="0"/>
              </a:spcBef>
            </a:pPr>
            <a:r>
              <a:rPr lang="en-US" sz="2399">
                <a:solidFill>
                  <a:srgbClr val="000000"/>
                </a:solidFill>
                <a:latin typeface="The Seasons"/>
                <a:ea typeface="The Seasons"/>
                <a:cs typeface="The Seasons"/>
                <a:sym typeface="The Seasons"/>
              </a:rPr>
              <a:t>Jerusalem is considered one of the rare cities in the world, as it is divided into two parts: East and West.</a:t>
            </a:r>
          </a:p>
        </p:txBody>
      </p:sp>
      <p:sp>
        <p:nvSpPr>
          <p:cNvPr name="TextBox 27" id="27"/>
          <p:cNvSpPr txBox="true"/>
          <p:nvPr/>
        </p:nvSpPr>
        <p:spPr>
          <a:xfrm rot="0">
            <a:off x="7494872" y="4386096"/>
            <a:ext cx="3956371" cy="2967990"/>
          </a:xfrm>
          <a:prstGeom prst="rect">
            <a:avLst/>
          </a:prstGeom>
        </p:spPr>
        <p:txBody>
          <a:bodyPr anchor="t" rtlCol="false" tIns="0" lIns="0" bIns="0" rIns="0">
            <a:spAutoFit/>
          </a:bodyPr>
          <a:lstStyle/>
          <a:p>
            <a:pPr algn="l">
              <a:lnSpc>
                <a:spcPts val="3359"/>
              </a:lnSpc>
              <a:spcBef>
                <a:spcPct val="0"/>
              </a:spcBef>
            </a:pPr>
            <a:r>
              <a:rPr lang="en-US" sz="2400">
                <a:solidFill>
                  <a:srgbClr val="000000"/>
                </a:solidFill>
                <a:latin typeface="The Seasons"/>
                <a:ea typeface="The Seasons"/>
                <a:cs typeface="The Seasons"/>
                <a:sym typeface="The Seasons"/>
              </a:rPr>
              <a:t>This division has led to structural and functional disparities in the planning of all sectors within both parts of the city, resulting in a progressive western part and a regressive eastern part.</a:t>
            </a:r>
          </a:p>
        </p:txBody>
      </p:sp>
      <p:sp>
        <p:nvSpPr>
          <p:cNvPr name="TextBox 28" id="28"/>
          <p:cNvSpPr txBox="true"/>
          <p:nvPr/>
        </p:nvSpPr>
        <p:spPr>
          <a:xfrm rot="0">
            <a:off x="12524265" y="4386096"/>
            <a:ext cx="4300606" cy="4644390"/>
          </a:xfrm>
          <a:prstGeom prst="rect">
            <a:avLst/>
          </a:prstGeom>
        </p:spPr>
        <p:txBody>
          <a:bodyPr anchor="t" rtlCol="false" tIns="0" lIns="0" bIns="0" rIns="0">
            <a:spAutoFit/>
          </a:bodyPr>
          <a:lstStyle/>
          <a:p>
            <a:pPr algn="l">
              <a:lnSpc>
                <a:spcPts val="3359"/>
              </a:lnSpc>
              <a:spcBef>
                <a:spcPct val="0"/>
              </a:spcBef>
            </a:pPr>
            <a:r>
              <a:rPr lang="en-US" sz="2400">
                <a:solidFill>
                  <a:srgbClr val="000000"/>
                </a:solidFill>
                <a:latin typeface="The Seasons"/>
                <a:ea typeface="The Seasons"/>
                <a:cs typeface="The Seasons"/>
                <a:sym typeface="The Seasons"/>
              </a:rPr>
              <a:t>The study aims to:</a:t>
            </a:r>
          </a:p>
          <a:p>
            <a:pPr algn="l">
              <a:lnSpc>
                <a:spcPts val="3359"/>
              </a:lnSpc>
              <a:spcBef>
                <a:spcPct val="0"/>
              </a:spcBef>
            </a:pPr>
            <a:r>
              <a:rPr lang="en-US" sz="2400">
                <a:solidFill>
                  <a:srgbClr val="000000"/>
                </a:solidFill>
                <a:latin typeface="The Seasons"/>
                <a:ea typeface="The Seasons"/>
                <a:cs typeface="The Seasons"/>
                <a:sym typeface="The Seasons"/>
              </a:rPr>
              <a:t>A. Diagnose the current situation at both the regional and local levels, and shed light on the causes of the division.</a:t>
            </a:r>
          </a:p>
          <a:p>
            <a:pPr algn="l">
              <a:lnSpc>
                <a:spcPts val="3359"/>
              </a:lnSpc>
              <a:spcBef>
                <a:spcPct val="0"/>
              </a:spcBef>
            </a:pPr>
            <a:r>
              <a:rPr lang="en-US" sz="2400">
                <a:solidFill>
                  <a:srgbClr val="000000"/>
                </a:solidFill>
                <a:latin typeface="The Seasons"/>
                <a:ea typeface="The Seasons"/>
                <a:cs typeface="The Seasons"/>
                <a:sym typeface="The Seasons"/>
              </a:rPr>
              <a:t>B. Plan Jerusalem as a unified city and as the capital of Palestine under Palestinian sovereignty, while creating urban continuity among the Palestinian presence.</a:t>
            </a:r>
          </a:p>
        </p:txBody>
      </p:sp>
      <p:sp>
        <p:nvSpPr>
          <p:cNvPr name="TextBox 29" id="29"/>
          <p:cNvSpPr txBox="true"/>
          <p:nvPr/>
        </p:nvSpPr>
        <p:spPr>
          <a:xfrm rot="0">
            <a:off x="6672390" y="895350"/>
            <a:ext cx="3444743"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Project Concept</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4520335" y="0"/>
            <a:ext cx="7278053" cy="10287000"/>
          </a:xfrm>
          <a:custGeom>
            <a:avLst/>
            <a:gdLst/>
            <a:ahLst/>
            <a:cxnLst/>
            <a:rect r="r" b="b" t="t" l="l"/>
            <a:pathLst>
              <a:path h="10287000" w="7278053">
                <a:moveTo>
                  <a:pt x="0" y="0"/>
                </a:moveTo>
                <a:lnTo>
                  <a:pt x="7278053" y="0"/>
                </a:lnTo>
                <a:lnTo>
                  <a:pt x="7278053" y="10287000"/>
                </a:lnTo>
                <a:lnTo>
                  <a:pt x="0" y="10287000"/>
                </a:lnTo>
                <a:lnTo>
                  <a:pt x="0" y="0"/>
                </a:lnTo>
                <a:close/>
              </a:path>
            </a:pathLst>
          </a:custGeom>
          <a:blipFill>
            <a:blip r:embed="rId3"/>
            <a:stretch>
              <a:fillRect l="0" t="0" r="0" b="0"/>
            </a:stretch>
          </a:blipFill>
        </p:spPr>
      </p:sp>
      <p:grpSp>
        <p:nvGrpSpPr>
          <p:cNvPr name="Group 4" id="4"/>
          <p:cNvGrpSpPr/>
          <p:nvPr/>
        </p:nvGrpSpPr>
        <p:grpSpPr>
          <a:xfrm rot="0">
            <a:off x="-60639" y="-161119"/>
            <a:ext cx="4580974" cy="1189819"/>
            <a:chOff x="0" y="0"/>
            <a:chExt cx="1206512" cy="313368"/>
          </a:xfrm>
        </p:grpSpPr>
        <p:sp>
          <p:nvSpPr>
            <p:cNvPr name="Freeform 5" id="5"/>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Demography</a:t>
            </a:r>
          </a:p>
        </p:txBody>
      </p:sp>
      <p:sp>
        <p:nvSpPr>
          <p:cNvPr name="Freeform 8" id="8"/>
          <p:cNvSpPr/>
          <p:nvPr/>
        </p:nvSpPr>
        <p:spPr>
          <a:xfrm flipH="false" flipV="false" rot="0">
            <a:off x="12062130" y="3213794"/>
            <a:ext cx="5844323" cy="3025629"/>
          </a:xfrm>
          <a:custGeom>
            <a:avLst/>
            <a:gdLst/>
            <a:ahLst/>
            <a:cxnLst/>
            <a:rect r="r" b="b" t="t" l="l"/>
            <a:pathLst>
              <a:path h="3025629" w="5844323">
                <a:moveTo>
                  <a:pt x="0" y="0"/>
                </a:moveTo>
                <a:lnTo>
                  <a:pt x="5844323" y="0"/>
                </a:lnTo>
                <a:lnTo>
                  <a:pt x="5844323" y="3025629"/>
                </a:lnTo>
                <a:lnTo>
                  <a:pt x="0" y="3025629"/>
                </a:lnTo>
                <a:lnTo>
                  <a:pt x="0" y="0"/>
                </a:lnTo>
                <a:close/>
              </a:path>
            </a:pathLst>
          </a:custGeom>
          <a:blipFill>
            <a:blip r:embed="rId4"/>
            <a:stretch>
              <a:fillRect l="0" t="-41060" r="0" b="0"/>
            </a:stretch>
          </a:blipFill>
        </p:spPr>
      </p:sp>
      <p:grpSp>
        <p:nvGrpSpPr>
          <p:cNvPr name="Group 9" id="9"/>
          <p:cNvGrpSpPr/>
          <p:nvPr/>
        </p:nvGrpSpPr>
        <p:grpSpPr>
          <a:xfrm rot="0">
            <a:off x="12616126" y="5891939"/>
            <a:ext cx="1512476" cy="284685"/>
            <a:chOff x="0" y="0"/>
            <a:chExt cx="592661" cy="111553"/>
          </a:xfrm>
        </p:grpSpPr>
        <p:sp>
          <p:nvSpPr>
            <p:cNvPr name="Freeform 10" id="10"/>
            <p:cNvSpPr/>
            <p:nvPr/>
          </p:nvSpPr>
          <p:spPr>
            <a:xfrm flipH="false" flipV="false" rot="0">
              <a:off x="0" y="0"/>
              <a:ext cx="592661" cy="111553"/>
            </a:xfrm>
            <a:custGeom>
              <a:avLst/>
              <a:gdLst/>
              <a:ahLst/>
              <a:cxnLst/>
              <a:rect r="r" b="b" t="t" l="l"/>
              <a:pathLst>
                <a:path h="111553" w="592661">
                  <a:moveTo>
                    <a:pt x="55777" y="0"/>
                  </a:moveTo>
                  <a:lnTo>
                    <a:pt x="536884" y="0"/>
                  </a:lnTo>
                  <a:cubicBezTo>
                    <a:pt x="551677" y="0"/>
                    <a:pt x="565864" y="5876"/>
                    <a:pt x="576324" y="16337"/>
                  </a:cubicBezTo>
                  <a:cubicBezTo>
                    <a:pt x="586784" y="26797"/>
                    <a:pt x="592661" y="40984"/>
                    <a:pt x="592661" y="55777"/>
                  </a:cubicBezTo>
                  <a:lnTo>
                    <a:pt x="592661" y="55777"/>
                  </a:lnTo>
                  <a:cubicBezTo>
                    <a:pt x="592661" y="70570"/>
                    <a:pt x="586784" y="84757"/>
                    <a:pt x="576324" y="95217"/>
                  </a:cubicBezTo>
                  <a:cubicBezTo>
                    <a:pt x="565864" y="105677"/>
                    <a:pt x="551677" y="111553"/>
                    <a:pt x="536884" y="111553"/>
                  </a:cubicBezTo>
                  <a:lnTo>
                    <a:pt x="55777" y="111553"/>
                  </a:lnTo>
                  <a:cubicBezTo>
                    <a:pt x="40984" y="111553"/>
                    <a:pt x="26797" y="105677"/>
                    <a:pt x="16337" y="95217"/>
                  </a:cubicBezTo>
                  <a:cubicBezTo>
                    <a:pt x="5876" y="84757"/>
                    <a:pt x="0" y="70570"/>
                    <a:pt x="0" y="55777"/>
                  </a:cubicBezTo>
                  <a:lnTo>
                    <a:pt x="0" y="55777"/>
                  </a:lnTo>
                  <a:cubicBezTo>
                    <a:pt x="0" y="40984"/>
                    <a:pt x="5876" y="26797"/>
                    <a:pt x="16337" y="16337"/>
                  </a:cubicBezTo>
                  <a:cubicBezTo>
                    <a:pt x="26797" y="5876"/>
                    <a:pt x="40984" y="0"/>
                    <a:pt x="55777" y="0"/>
                  </a:cubicBezTo>
                  <a:close/>
                </a:path>
              </a:pathLst>
            </a:custGeom>
            <a:solidFill>
              <a:srgbClr val="ECEBEC"/>
            </a:solidFill>
          </p:spPr>
        </p:sp>
        <p:sp>
          <p:nvSpPr>
            <p:cNvPr name="TextBox 11" id="11"/>
            <p:cNvSpPr txBox="true"/>
            <p:nvPr/>
          </p:nvSpPr>
          <p:spPr>
            <a:xfrm>
              <a:off x="0" y="-38100"/>
              <a:ext cx="592661" cy="149653"/>
            </a:xfrm>
            <a:prstGeom prst="rect">
              <a:avLst/>
            </a:prstGeom>
          </p:spPr>
          <p:txBody>
            <a:bodyPr anchor="ctr" rtlCol="false" tIns="50800" lIns="50800" bIns="50800" rIns="50800"/>
            <a:lstStyle/>
            <a:p>
              <a:pPr algn="ctr">
                <a:lnSpc>
                  <a:spcPts val="2355"/>
                </a:lnSpc>
              </a:pPr>
            </a:p>
          </p:txBody>
        </p:sp>
      </p:grpSp>
      <p:sp>
        <p:nvSpPr>
          <p:cNvPr name="TextBox 12" id="12"/>
          <p:cNvSpPr txBox="true"/>
          <p:nvPr/>
        </p:nvSpPr>
        <p:spPr>
          <a:xfrm rot="0">
            <a:off x="12076907" y="2803489"/>
            <a:ext cx="5834472" cy="239922"/>
          </a:xfrm>
          <a:prstGeom prst="rect">
            <a:avLst/>
          </a:prstGeom>
        </p:spPr>
        <p:txBody>
          <a:bodyPr anchor="t" rtlCol="false" tIns="0" lIns="0" bIns="0" rIns="0">
            <a:spAutoFit/>
          </a:bodyPr>
          <a:lstStyle/>
          <a:p>
            <a:pPr algn="l">
              <a:lnSpc>
                <a:spcPts val="2000"/>
              </a:lnSpc>
              <a:spcBef>
                <a:spcPct val="0"/>
              </a:spcBef>
            </a:pPr>
            <a:r>
              <a:rPr lang="en-US" sz="1429">
                <a:solidFill>
                  <a:srgbClr val="000000"/>
                </a:solidFill>
                <a:latin typeface="Canva Sans"/>
                <a:ea typeface="Canva Sans"/>
                <a:cs typeface="Canva Sans"/>
                <a:sym typeface="Canva Sans"/>
              </a:rPr>
              <a:t>Household size in Jerusalem by population group 2021</a:t>
            </a:r>
          </a:p>
        </p:txBody>
      </p:sp>
      <p:sp>
        <p:nvSpPr>
          <p:cNvPr name="TextBox 13" id="13"/>
          <p:cNvSpPr txBox="true"/>
          <p:nvPr/>
        </p:nvSpPr>
        <p:spPr>
          <a:xfrm rot="0">
            <a:off x="11966107" y="5882414"/>
            <a:ext cx="2922162" cy="178967"/>
          </a:xfrm>
          <a:prstGeom prst="rect">
            <a:avLst/>
          </a:prstGeom>
        </p:spPr>
        <p:txBody>
          <a:bodyPr anchor="t" rtlCol="false" tIns="0" lIns="0" bIns="0" rIns="0">
            <a:spAutoFit/>
          </a:bodyPr>
          <a:lstStyle/>
          <a:p>
            <a:pPr algn="ctr">
              <a:lnSpc>
                <a:spcPts val="1599"/>
              </a:lnSpc>
            </a:pPr>
            <a:r>
              <a:rPr lang="en-US" sz="1142" b="true">
                <a:solidFill>
                  <a:srgbClr val="D48C59"/>
                </a:solidFill>
                <a:latin typeface="Canva Sans Bold"/>
                <a:ea typeface="Canva Sans Bold"/>
                <a:cs typeface="Canva Sans Bold"/>
                <a:sym typeface="Canva Sans Bold"/>
              </a:rPr>
              <a:t>Palestinian</a:t>
            </a:r>
          </a:p>
        </p:txBody>
      </p:sp>
      <p:grpSp>
        <p:nvGrpSpPr>
          <p:cNvPr name="Group 14" id="14"/>
          <p:cNvGrpSpPr/>
          <p:nvPr/>
        </p:nvGrpSpPr>
        <p:grpSpPr>
          <a:xfrm rot="0">
            <a:off x="15694060" y="5834318"/>
            <a:ext cx="1512476" cy="284685"/>
            <a:chOff x="0" y="0"/>
            <a:chExt cx="592661" cy="111553"/>
          </a:xfrm>
        </p:grpSpPr>
        <p:sp>
          <p:nvSpPr>
            <p:cNvPr name="Freeform 15" id="15"/>
            <p:cNvSpPr/>
            <p:nvPr/>
          </p:nvSpPr>
          <p:spPr>
            <a:xfrm flipH="false" flipV="false" rot="0">
              <a:off x="0" y="0"/>
              <a:ext cx="592661" cy="111553"/>
            </a:xfrm>
            <a:custGeom>
              <a:avLst/>
              <a:gdLst/>
              <a:ahLst/>
              <a:cxnLst/>
              <a:rect r="r" b="b" t="t" l="l"/>
              <a:pathLst>
                <a:path h="111553" w="592661">
                  <a:moveTo>
                    <a:pt x="55777" y="0"/>
                  </a:moveTo>
                  <a:lnTo>
                    <a:pt x="536884" y="0"/>
                  </a:lnTo>
                  <a:cubicBezTo>
                    <a:pt x="551677" y="0"/>
                    <a:pt x="565864" y="5876"/>
                    <a:pt x="576324" y="16337"/>
                  </a:cubicBezTo>
                  <a:cubicBezTo>
                    <a:pt x="586784" y="26797"/>
                    <a:pt x="592661" y="40984"/>
                    <a:pt x="592661" y="55777"/>
                  </a:cubicBezTo>
                  <a:lnTo>
                    <a:pt x="592661" y="55777"/>
                  </a:lnTo>
                  <a:cubicBezTo>
                    <a:pt x="592661" y="70570"/>
                    <a:pt x="586784" y="84757"/>
                    <a:pt x="576324" y="95217"/>
                  </a:cubicBezTo>
                  <a:cubicBezTo>
                    <a:pt x="565864" y="105677"/>
                    <a:pt x="551677" y="111553"/>
                    <a:pt x="536884" y="111553"/>
                  </a:cubicBezTo>
                  <a:lnTo>
                    <a:pt x="55777" y="111553"/>
                  </a:lnTo>
                  <a:cubicBezTo>
                    <a:pt x="40984" y="111553"/>
                    <a:pt x="26797" y="105677"/>
                    <a:pt x="16337" y="95217"/>
                  </a:cubicBezTo>
                  <a:cubicBezTo>
                    <a:pt x="5876" y="84757"/>
                    <a:pt x="0" y="70570"/>
                    <a:pt x="0" y="55777"/>
                  </a:cubicBezTo>
                  <a:lnTo>
                    <a:pt x="0" y="55777"/>
                  </a:lnTo>
                  <a:cubicBezTo>
                    <a:pt x="0" y="40984"/>
                    <a:pt x="5876" y="26797"/>
                    <a:pt x="16337" y="16337"/>
                  </a:cubicBezTo>
                  <a:cubicBezTo>
                    <a:pt x="26797" y="5876"/>
                    <a:pt x="40984" y="0"/>
                    <a:pt x="55777" y="0"/>
                  </a:cubicBezTo>
                  <a:close/>
                </a:path>
              </a:pathLst>
            </a:custGeom>
            <a:solidFill>
              <a:srgbClr val="ECEBEC"/>
            </a:solidFill>
          </p:spPr>
        </p:sp>
        <p:sp>
          <p:nvSpPr>
            <p:cNvPr name="TextBox 16" id="16"/>
            <p:cNvSpPr txBox="true"/>
            <p:nvPr/>
          </p:nvSpPr>
          <p:spPr>
            <a:xfrm>
              <a:off x="0" y="-38100"/>
              <a:ext cx="592661" cy="149653"/>
            </a:xfrm>
            <a:prstGeom prst="rect">
              <a:avLst/>
            </a:prstGeom>
          </p:spPr>
          <p:txBody>
            <a:bodyPr anchor="ctr" rtlCol="false" tIns="50800" lIns="50800" bIns="50800" rIns="50800"/>
            <a:lstStyle/>
            <a:p>
              <a:pPr algn="ctr">
                <a:lnSpc>
                  <a:spcPts val="2355"/>
                </a:lnSpc>
              </a:pPr>
            </a:p>
          </p:txBody>
        </p:sp>
      </p:grpSp>
      <p:sp>
        <p:nvSpPr>
          <p:cNvPr name="TextBox 17" id="17"/>
          <p:cNvSpPr txBox="true"/>
          <p:nvPr/>
        </p:nvSpPr>
        <p:spPr>
          <a:xfrm rot="0">
            <a:off x="14989217" y="5882414"/>
            <a:ext cx="2922162" cy="178967"/>
          </a:xfrm>
          <a:prstGeom prst="rect">
            <a:avLst/>
          </a:prstGeom>
        </p:spPr>
        <p:txBody>
          <a:bodyPr anchor="t" rtlCol="false" tIns="0" lIns="0" bIns="0" rIns="0">
            <a:spAutoFit/>
          </a:bodyPr>
          <a:lstStyle/>
          <a:p>
            <a:pPr algn="ctr">
              <a:lnSpc>
                <a:spcPts val="1599"/>
              </a:lnSpc>
            </a:pPr>
            <a:r>
              <a:rPr lang="en-US" sz="1142" b="true">
                <a:solidFill>
                  <a:srgbClr val="D03B46"/>
                </a:solidFill>
                <a:latin typeface="Canva Sans Bold"/>
                <a:ea typeface="Canva Sans Bold"/>
                <a:cs typeface="Canva Sans Bold"/>
                <a:sym typeface="Canva Sans Bold"/>
              </a:rPr>
              <a:t>Jewish</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5053481" y="0"/>
            <a:ext cx="7278052" cy="10287000"/>
          </a:xfrm>
          <a:custGeom>
            <a:avLst/>
            <a:gdLst/>
            <a:ahLst/>
            <a:cxnLst/>
            <a:rect r="r" b="b" t="t" l="l"/>
            <a:pathLst>
              <a:path h="10287000" w="7278052">
                <a:moveTo>
                  <a:pt x="0" y="0"/>
                </a:moveTo>
                <a:lnTo>
                  <a:pt x="7278052" y="0"/>
                </a:lnTo>
                <a:lnTo>
                  <a:pt x="7278052" y="10287000"/>
                </a:lnTo>
                <a:lnTo>
                  <a:pt x="0" y="10287000"/>
                </a:lnTo>
                <a:lnTo>
                  <a:pt x="0" y="0"/>
                </a:lnTo>
                <a:close/>
              </a:path>
            </a:pathLst>
          </a:custGeom>
          <a:blipFill>
            <a:blip r:embed="rId3"/>
            <a:stretch>
              <a:fillRect l="0" t="0" r="0" b="0"/>
            </a:stretch>
          </a:blipFill>
        </p:spPr>
      </p:sp>
      <p:grpSp>
        <p:nvGrpSpPr>
          <p:cNvPr name="Group 4" id="4"/>
          <p:cNvGrpSpPr/>
          <p:nvPr/>
        </p:nvGrpSpPr>
        <p:grpSpPr>
          <a:xfrm rot="0">
            <a:off x="-60639" y="-161119"/>
            <a:ext cx="4580974" cy="1189819"/>
            <a:chOff x="0" y="0"/>
            <a:chExt cx="1206512" cy="313368"/>
          </a:xfrm>
        </p:grpSpPr>
        <p:sp>
          <p:nvSpPr>
            <p:cNvPr name="Freeform 5" id="5"/>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Services</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5165502" y="0"/>
            <a:ext cx="7278053" cy="10287000"/>
          </a:xfrm>
          <a:custGeom>
            <a:avLst/>
            <a:gdLst/>
            <a:ahLst/>
            <a:cxnLst/>
            <a:rect r="r" b="b" t="t" l="l"/>
            <a:pathLst>
              <a:path h="10287000" w="7278053">
                <a:moveTo>
                  <a:pt x="0" y="0"/>
                </a:moveTo>
                <a:lnTo>
                  <a:pt x="7278053" y="0"/>
                </a:lnTo>
                <a:lnTo>
                  <a:pt x="7278053" y="10287000"/>
                </a:lnTo>
                <a:lnTo>
                  <a:pt x="0" y="10287000"/>
                </a:lnTo>
                <a:lnTo>
                  <a:pt x="0" y="0"/>
                </a:lnTo>
                <a:close/>
              </a:path>
            </a:pathLst>
          </a:custGeom>
          <a:blipFill>
            <a:blip r:embed="rId3"/>
            <a:stretch>
              <a:fillRect l="0" t="0" r="0" b="0"/>
            </a:stretch>
          </a:blipFill>
        </p:spPr>
      </p:sp>
      <p:grpSp>
        <p:nvGrpSpPr>
          <p:cNvPr name="Group 4" id="4"/>
          <p:cNvGrpSpPr/>
          <p:nvPr/>
        </p:nvGrpSpPr>
        <p:grpSpPr>
          <a:xfrm rot="0">
            <a:off x="-60639" y="-161119"/>
            <a:ext cx="4580974" cy="1189819"/>
            <a:chOff x="0" y="0"/>
            <a:chExt cx="1206512" cy="313368"/>
          </a:xfrm>
        </p:grpSpPr>
        <p:sp>
          <p:nvSpPr>
            <p:cNvPr name="Freeform 5" id="5"/>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Services</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60639" y="-161119"/>
            <a:ext cx="4580974" cy="1189819"/>
            <a:chOff x="0" y="0"/>
            <a:chExt cx="1206512" cy="313368"/>
          </a:xfrm>
        </p:grpSpPr>
        <p:sp>
          <p:nvSpPr>
            <p:cNvPr name="Freeform 3" id="3"/>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4" id="4"/>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TextBox 5" id="5"/>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Services</a:t>
            </a:r>
          </a:p>
        </p:txBody>
      </p:sp>
      <p:sp>
        <p:nvSpPr>
          <p:cNvPr name="Freeform 6" id="6"/>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7" id="7"/>
          <p:cNvSpPr/>
          <p:nvPr/>
        </p:nvSpPr>
        <p:spPr>
          <a:xfrm flipH="false" flipV="false" rot="0">
            <a:off x="5883773" y="0"/>
            <a:ext cx="7278053" cy="10287000"/>
          </a:xfrm>
          <a:custGeom>
            <a:avLst/>
            <a:gdLst/>
            <a:ahLst/>
            <a:cxnLst/>
            <a:rect r="r" b="b" t="t" l="l"/>
            <a:pathLst>
              <a:path h="10287000" w="7278053">
                <a:moveTo>
                  <a:pt x="0" y="0"/>
                </a:moveTo>
                <a:lnTo>
                  <a:pt x="7278052" y="0"/>
                </a:lnTo>
                <a:lnTo>
                  <a:pt x="7278052" y="10287000"/>
                </a:lnTo>
                <a:lnTo>
                  <a:pt x="0" y="10287000"/>
                </a:lnTo>
                <a:lnTo>
                  <a:pt x="0" y="0"/>
                </a:lnTo>
                <a:close/>
              </a:path>
            </a:pathLst>
          </a:custGeom>
          <a:blipFill>
            <a:blip r:embed="rId3"/>
            <a:stretch>
              <a:fillRect l="0" t="0" r="0" b="0"/>
            </a:stretch>
          </a:blipFill>
        </p:spPr>
      </p:sp>
      <p:grpSp>
        <p:nvGrpSpPr>
          <p:cNvPr name="Group 8" id="8"/>
          <p:cNvGrpSpPr/>
          <p:nvPr/>
        </p:nvGrpSpPr>
        <p:grpSpPr>
          <a:xfrm rot="0">
            <a:off x="13678178" y="2040459"/>
            <a:ext cx="4015871" cy="4442824"/>
            <a:chOff x="0" y="0"/>
            <a:chExt cx="5354494" cy="5923766"/>
          </a:xfrm>
        </p:grpSpPr>
        <p:sp>
          <p:nvSpPr>
            <p:cNvPr name="Freeform 9" id="9"/>
            <p:cNvSpPr/>
            <p:nvPr/>
          </p:nvSpPr>
          <p:spPr>
            <a:xfrm flipH="false" flipV="false" rot="0">
              <a:off x="0" y="0"/>
              <a:ext cx="5354494" cy="5923766"/>
            </a:xfrm>
            <a:custGeom>
              <a:avLst/>
              <a:gdLst/>
              <a:ahLst/>
              <a:cxnLst/>
              <a:rect r="r" b="b" t="t" l="l"/>
              <a:pathLst>
                <a:path h="5923766" w="5354494">
                  <a:moveTo>
                    <a:pt x="0" y="0"/>
                  </a:moveTo>
                  <a:lnTo>
                    <a:pt x="5354494" y="0"/>
                  </a:lnTo>
                  <a:lnTo>
                    <a:pt x="5354494" y="5923766"/>
                  </a:lnTo>
                  <a:lnTo>
                    <a:pt x="0" y="5923766"/>
                  </a:lnTo>
                  <a:lnTo>
                    <a:pt x="0" y="0"/>
                  </a:lnTo>
                  <a:close/>
                </a:path>
              </a:pathLst>
            </a:custGeom>
            <a:blipFill>
              <a:blip r:embed="rId4"/>
              <a:stretch>
                <a:fillRect l="0" t="-14787" r="0" b="0"/>
              </a:stretch>
            </a:blipFill>
          </p:spPr>
        </p:sp>
        <p:grpSp>
          <p:nvGrpSpPr>
            <p:cNvPr name="Group 10" id="10"/>
            <p:cNvGrpSpPr/>
            <p:nvPr/>
          </p:nvGrpSpPr>
          <p:grpSpPr>
            <a:xfrm rot="0">
              <a:off x="139043" y="5153969"/>
              <a:ext cx="868542" cy="489160"/>
              <a:chOff x="0" y="0"/>
              <a:chExt cx="217391" cy="122434"/>
            </a:xfrm>
          </p:grpSpPr>
          <p:sp>
            <p:nvSpPr>
              <p:cNvPr name="Freeform 11" id="11"/>
              <p:cNvSpPr/>
              <p:nvPr/>
            </p:nvSpPr>
            <p:spPr>
              <a:xfrm flipH="false" flipV="false" rot="0">
                <a:off x="0" y="0"/>
                <a:ext cx="217392" cy="122434"/>
              </a:xfrm>
              <a:custGeom>
                <a:avLst/>
                <a:gdLst/>
                <a:ahLst/>
                <a:cxnLst/>
                <a:rect r="r" b="b" t="t" l="l"/>
                <a:pathLst>
                  <a:path h="122434" w="217392">
                    <a:moveTo>
                      <a:pt x="61217" y="0"/>
                    </a:moveTo>
                    <a:lnTo>
                      <a:pt x="156174" y="0"/>
                    </a:lnTo>
                    <a:cubicBezTo>
                      <a:pt x="172410" y="0"/>
                      <a:pt x="187981" y="6450"/>
                      <a:pt x="199461" y="17930"/>
                    </a:cubicBezTo>
                    <a:cubicBezTo>
                      <a:pt x="210942" y="29410"/>
                      <a:pt x="217392" y="44981"/>
                      <a:pt x="217392" y="61217"/>
                    </a:cubicBezTo>
                    <a:lnTo>
                      <a:pt x="217392" y="61217"/>
                    </a:lnTo>
                    <a:cubicBezTo>
                      <a:pt x="217392" y="95026"/>
                      <a:pt x="189984" y="122434"/>
                      <a:pt x="156174" y="122434"/>
                    </a:cubicBezTo>
                    <a:lnTo>
                      <a:pt x="61217" y="122434"/>
                    </a:lnTo>
                    <a:cubicBezTo>
                      <a:pt x="27408" y="122434"/>
                      <a:pt x="0" y="95026"/>
                      <a:pt x="0" y="61217"/>
                    </a:cubicBezTo>
                    <a:lnTo>
                      <a:pt x="0" y="61217"/>
                    </a:lnTo>
                    <a:cubicBezTo>
                      <a:pt x="0" y="27408"/>
                      <a:pt x="27408" y="0"/>
                      <a:pt x="61217" y="0"/>
                    </a:cubicBezTo>
                    <a:close/>
                  </a:path>
                </a:pathLst>
              </a:custGeom>
              <a:solidFill>
                <a:srgbClr val="ECEBEC"/>
              </a:solidFill>
            </p:spPr>
          </p:sp>
          <p:sp>
            <p:nvSpPr>
              <p:cNvPr name="TextBox 12" id="12"/>
              <p:cNvSpPr txBox="true"/>
              <p:nvPr/>
            </p:nvSpPr>
            <p:spPr>
              <a:xfrm>
                <a:off x="0" y="-38100"/>
                <a:ext cx="217391" cy="160534"/>
              </a:xfrm>
              <a:prstGeom prst="rect">
                <a:avLst/>
              </a:prstGeom>
            </p:spPr>
            <p:txBody>
              <a:bodyPr anchor="ctr" rtlCol="false" tIns="50800" lIns="50800" bIns="50800" rIns="50800"/>
              <a:lstStyle/>
              <a:p>
                <a:pPr algn="ctr">
                  <a:lnSpc>
                    <a:spcPts val="2355"/>
                  </a:lnSpc>
                </a:pPr>
              </a:p>
            </p:txBody>
          </p:sp>
        </p:grpSp>
        <p:sp>
          <p:nvSpPr>
            <p:cNvPr name="TextBox 13" id="13"/>
            <p:cNvSpPr txBox="true"/>
            <p:nvPr/>
          </p:nvSpPr>
          <p:spPr>
            <a:xfrm rot="0">
              <a:off x="53000" y="5172181"/>
              <a:ext cx="954585" cy="250160"/>
            </a:xfrm>
            <a:prstGeom prst="rect">
              <a:avLst/>
            </a:prstGeom>
          </p:spPr>
          <p:txBody>
            <a:bodyPr anchor="t" rtlCol="false" tIns="0" lIns="0" bIns="0" rIns="0">
              <a:spAutoFit/>
            </a:bodyPr>
            <a:lstStyle/>
            <a:p>
              <a:pPr algn="ctr">
                <a:lnSpc>
                  <a:spcPts val="806"/>
                </a:lnSpc>
                <a:spcBef>
                  <a:spcPct val="0"/>
                </a:spcBef>
              </a:pPr>
              <a:r>
                <a:rPr lang="en-US" b="true" sz="576">
                  <a:solidFill>
                    <a:srgbClr val="D48C59"/>
                  </a:solidFill>
                  <a:latin typeface="Canva Sans Bold"/>
                  <a:ea typeface="Canva Sans Bold"/>
                  <a:cs typeface="Canva Sans Bold"/>
                  <a:sym typeface="Canva Sans Bold"/>
                </a:rPr>
                <a:t>Palestinian Education System</a:t>
              </a:r>
            </a:p>
          </p:txBody>
        </p:sp>
        <p:grpSp>
          <p:nvGrpSpPr>
            <p:cNvPr name="Group 14" id="14"/>
            <p:cNvGrpSpPr/>
            <p:nvPr/>
          </p:nvGrpSpPr>
          <p:grpSpPr>
            <a:xfrm rot="0">
              <a:off x="139043" y="2987229"/>
              <a:ext cx="868542" cy="489160"/>
              <a:chOff x="0" y="0"/>
              <a:chExt cx="217391" cy="122434"/>
            </a:xfrm>
          </p:grpSpPr>
          <p:sp>
            <p:nvSpPr>
              <p:cNvPr name="Freeform 15" id="15"/>
              <p:cNvSpPr/>
              <p:nvPr/>
            </p:nvSpPr>
            <p:spPr>
              <a:xfrm flipH="false" flipV="false" rot="0">
                <a:off x="0" y="0"/>
                <a:ext cx="217392" cy="122434"/>
              </a:xfrm>
              <a:custGeom>
                <a:avLst/>
                <a:gdLst/>
                <a:ahLst/>
                <a:cxnLst/>
                <a:rect r="r" b="b" t="t" l="l"/>
                <a:pathLst>
                  <a:path h="122434" w="217392">
                    <a:moveTo>
                      <a:pt x="61217" y="0"/>
                    </a:moveTo>
                    <a:lnTo>
                      <a:pt x="156174" y="0"/>
                    </a:lnTo>
                    <a:cubicBezTo>
                      <a:pt x="172410" y="0"/>
                      <a:pt x="187981" y="6450"/>
                      <a:pt x="199461" y="17930"/>
                    </a:cubicBezTo>
                    <a:cubicBezTo>
                      <a:pt x="210942" y="29410"/>
                      <a:pt x="217392" y="44981"/>
                      <a:pt x="217392" y="61217"/>
                    </a:cubicBezTo>
                    <a:lnTo>
                      <a:pt x="217392" y="61217"/>
                    </a:lnTo>
                    <a:cubicBezTo>
                      <a:pt x="217392" y="95026"/>
                      <a:pt x="189984" y="122434"/>
                      <a:pt x="156174" y="122434"/>
                    </a:cubicBezTo>
                    <a:lnTo>
                      <a:pt x="61217" y="122434"/>
                    </a:lnTo>
                    <a:cubicBezTo>
                      <a:pt x="27408" y="122434"/>
                      <a:pt x="0" y="95026"/>
                      <a:pt x="0" y="61217"/>
                    </a:cubicBezTo>
                    <a:lnTo>
                      <a:pt x="0" y="61217"/>
                    </a:lnTo>
                    <a:cubicBezTo>
                      <a:pt x="0" y="27408"/>
                      <a:pt x="27408" y="0"/>
                      <a:pt x="61217" y="0"/>
                    </a:cubicBezTo>
                    <a:close/>
                  </a:path>
                </a:pathLst>
              </a:custGeom>
              <a:solidFill>
                <a:srgbClr val="ECEBEC"/>
              </a:solidFill>
            </p:spPr>
          </p:sp>
          <p:sp>
            <p:nvSpPr>
              <p:cNvPr name="TextBox 16" id="16"/>
              <p:cNvSpPr txBox="true"/>
              <p:nvPr/>
            </p:nvSpPr>
            <p:spPr>
              <a:xfrm>
                <a:off x="0" y="-38100"/>
                <a:ext cx="217391" cy="160534"/>
              </a:xfrm>
              <a:prstGeom prst="rect">
                <a:avLst/>
              </a:prstGeom>
            </p:spPr>
            <p:txBody>
              <a:bodyPr anchor="ctr" rtlCol="false" tIns="50800" lIns="50800" bIns="50800" rIns="50800"/>
              <a:lstStyle/>
              <a:p>
                <a:pPr algn="ctr">
                  <a:lnSpc>
                    <a:spcPts val="2355"/>
                  </a:lnSpc>
                </a:pPr>
              </a:p>
            </p:txBody>
          </p:sp>
        </p:grpSp>
        <p:sp>
          <p:nvSpPr>
            <p:cNvPr name="TextBox 17" id="17"/>
            <p:cNvSpPr txBox="true"/>
            <p:nvPr/>
          </p:nvSpPr>
          <p:spPr>
            <a:xfrm rot="0">
              <a:off x="13053" y="2981649"/>
              <a:ext cx="1034479" cy="250160"/>
            </a:xfrm>
            <a:prstGeom prst="rect">
              <a:avLst/>
            </a:prstGeom>
          </p:spPr>
          <p:txBody>
            <a:bodyPr anchor="t" rtlCol="false" tIns="0" lIns="0" bIns="0" rIns="0">
              <a:spAutoFit/>
            </a:bodyPr>
            <a:lstStyle/>
            <a:p>
              <a:pPr algn="ctr">
                <a:lnSpc>
                  <a:spcPts val="806"/>
                </a:lnSpc>
                <a:spcBef>
                  <a:spcPct val="0"/>
                </a:spcBef>
              </a:pPr>
              <a:r>
                <a:rPr lang="en-US" b="true" sz="576">
                  <a:solidFill>
                    <a:srgbClr val="6C9D91"/>
                  </a:solidFill>
                  <a:latin typeface="Canva Sans Bold"/>
                  <a:ea typeface="Canva Sans Bold"/>
                  <a:cs typeface="Canva Sans Bold"/>
                  <a:sym typeface="Canva Sans Bold"/>
                </a:rPr>
                <a:t>H</a:t>
              </a:r>
              <a:r>
                <a:rPr lang="en-US" b="true" sz="576">
                  <a:solidFill>
                    <a:srgbClr val="6C9D91"/>
                  </a:solidFill>
                  <a:latin typeface="Canva Sans Bold"/>
                  <a:ea typeface="Canva Sans Bold"/>
                  <a:cs typeface="Canva Sans Bold"/>
                  <a:sym typeface="Canva Sans Bold"/>
                </a:rPr>
                <a:t>aredi Education System</a:t>
              </a:r>
            </a:p>
          </p:txBody>
        </p:sp>
        <p:grpSp>
          <p:nvGrpSpPr>
            <p:cNvPr name="Group 18" id="18"/>
            <p:cNvGrpSpPr/>
            <p:nvPr/>
          </p:nvGrpSpPr>
          <p:grpSpPr>
            <a:xfrm rot="0">
              <a:off x="53000" y="1038593"/>
              <a:ext cx="954585" cy="560935"/>
              <a:chOff x="0" y="0"/>
              <a:chExt cx="238928" cy="140399"/>
            </a:xfrm>
          </p:grpSpPr>
          <p:sp>
            <p:nvSpPr>
              <p:cNvPr name="Freeform 19" id="19"/>
              <p:cNvSpPr/>
              <p:nvPr/>
            </p:nvSpPr>
            <p:spPr>
              <a:xfrm flipH="false" flipV="false" rot="0">
                <a:off x="0" y="0"/>
                <a:ext cx="238928" cy="140399"/>
              </a:xfrm>
              <a:custGeom>
                <a:avLst/>
                <a:gdLst/>
                <a:ahLst/>
                <a:cxnLst/>
                <a:rect r="r" b="b" t="t" l="l"/>
                <a:pathLst>
                  <a:path h="140399" w="238928">
                    <a:moveTo>
                      <a:pt x="70200" y="0"/>
                    </a:moveTo>
                    <a:lnTo>
                      <a:pt x="168728" y="0"/>
                    </a:lnTo>
                    <a:cubicBezTo>
                      <a:pt x="207498" y="0"/>
                      <a:pt x="238928" y="31429"/>
                      <a:pt x="238928" y="70200"/>
                    </a:cubicBezTo>
                    <a:lnTo>
                      <a:pt x="238928" y="70200"/>
                    </a:lnTo>
                    <a:cubicBezTo>
                      <a:pt x="238928" y="108970"/>
                      <a:pt x="207498" y="140399"/>
                      <a:pt x="168728" y="140399"/>
                    </a:cubicBezTo>
                    <a:lnTo>
                      <a:pt x="70200" y="140399"/>
                    </a:lnTo>
                    <a:cubicBezTo>
                      <a:pt x="31429" y="140399"/>
                      <a:pt x="0" y="108970"/>
                      <a:pt x="0" y="70200"/>
                    </a:cubicBezTo>
                    <a:lnTo>
                      <a:pt x="0" y="70200"/>
                    </a:lnTo>
                    <a:cubicBezTo>
                      <a:pt x="0" y="31429"/>
                      <a:pt x="31429" y="0"/>
                      <a:pt x="70200" y="0"/>
                    </a:cubicBezTo>
                    <a:close/>
                  </a:path>
                </a:pathLst>
              </a:custGeom>
              <a:solidFill>
                <a:srgbClr val="ECEBEC"/>
              </a:solidFill>
            </p:spPr>
          </p:sp>
          <p:sp>
            <p:nvSpPr>
              <p:cNvPr name="TextBox 20" id="20"/>
              <p:cNvSpPr txBox="true"/>
              <p:nvPr/>
            </p:nvSpPr>
            <p:spPr>
              <a:xfrm>
                <a:off x="0" y="-38100"/>
                <a:ext cx="238928" cy="178499"/>
              </a:xfrm>
              <a:prstGeom prst="rect">
                <a:avLst/>
              </a:prstGeom>
            </p:spPr>
            <p:txBody>
              <a:bodyPr anchor="ctr" rtlCol="false" tIns="50800" lIns="50800" bIns="50800" rIns="50800"/>
              <a:lstStyle/>
              <a:p>
                <a:pPr algn="ctr">
                  <a:lnSpc>
                    <a:spcPts val="2355"/>
                  </a:lnSpc>
                </a:pPr>
              </a:p>
            </p:txBody>
          </p:sp>
        </p:grpSp>
        <p:sp>
          <p:nvSpPr>
            <p:cNvPr name="TextBox 21" id="21"/>
            <p:cNvSpPr txBox="true"/>
            <p:nvPr/>
          </p:nvSpPr>
          <p:spPr>
            <a:xfrm rot="0">
              <a:off x="0" y="1029068"/>
              <a:ext cx="1120141" cy="364998"/>
            </a:xfrm>
            <a:prstGeom prst="rect">
              <a:avLst/>
            </a:prstGeom>
          </p:spPr>
          <p:txBody>
            <a:bodyPr anchor="t" rtlCol="false" tIns="0" lIns="0" bIns="0" rIns="0">
              <a:spAutoFit/>
            </a:bodyPr>
            <a:lstStyle/>
            <a:p>
              <a:pPr algn="ctr">
                <a:lnSpc>
                  <a:spcPts val="773"/>
                </a:lnSpc>
                <a:spcBef>
                  <a:spcPct val="0"/>
                </a:spcBef>
              </a:pPr>
              <a:r>
                <a:rPr lang="en-US" b="true" sz="552">
                  <a:solidFill>
                    <a:srgbClr val="95728D"/>
                  </a:solidFill>
                  <a:latin typeface="Canva Sans Bold"/>
                  <a:ea typeface="Canva Sans Bold"/>
                  <a:cs typeface="Canva Sans Bold"/>
                  <a:sym typeface="Canva Sans Bold"/>
                </a:rPr>
                <a:t>Official/</a:t>
              </a:r>
              <a:r>
                <a:rPr lang="en-US" b="true" sz="552">
                  <a:solidFill>
                    <a:srgbClr val="95728D"/>
                  </a:solidFill>
                  <a:latin typeface="Canva Sans Bold"/>
                  <a:ea typeface="Canva Sans Bold"/>
                  <a:cs typeface="Canva Sans Bold"/>
                  <a:sym typeface="Canva Sans Bold"/>
                </a:rPr>
                <a:t>Official-Religious Education System</a:t>
              </a:r>
            </a:p>
          </p:txBody>
        </p:sp>
      </p:grpSp>
      <p:sp>
        <p:nvSpPr>
          <p:cNvPr name="Freeform 22" id="22"/>
          <p:cNvSpPr/>
          <p:nvPr/>
        </p:nvSpPr>
        <p:spPr>
          <a:xfrm flipH="false" flipV="false" rot="0">
            <a:off x="1244537" y="3232823"/>
            <a:ext cx="4529515" cy="1521012"/>
          </a:xfrm>
          <a:custGeom>
            <a:avLst/>
            <a:gdLst/>
            <a:ahLst/>
            <a:cxnLst/>
            <a:rect r="r" b="b" t="t" l="l"/>
            <a:pathLst>
              <a:path h="1521012" w="4529515">
                <a:moveTo>
                  <a:pt x="0" y="0"/>
                </a:moveTo>
                <a:lnTo>
                  <a:pt x="4529515" y="0"/>
                </a:lnTo>
                <a:lnTo>
                  <a:pt x="4529515" y="1521012"/>
                </a:lnTo>
                <a:lnTo>
                  <a:pt x="0" y="1521012"/>
                </a:lnTo>
                <a:lnTo>
                  <a:pt x="0" y="0"/>
                </a:lnTo>
                <a:close/>
              </a:path>
            </a:pathLst>
          </a:custGeom>
          <a:blipFill>
            <a:blip r:embed="rId5"/>
            <a:stretch>
              <a:fillRect l="-18718" t="0" r="0" b="0"/>
            </a:stretch>
          </a:blipFill>
        </p:spPr>
      </p:sp>
      <p:sp>
        <p:nvSpPr>
          <p:cNvPr name="TextBox 23" id="23"/>
          <p:cNvSpPr txBox="true"/>
          <p:nvPr/>
        </p:nvSpPr>
        <p:spPr>
          <a:xfrm rot="0">
            <a:off x="155917" y="3705425"/>
            <a:ext cx="1088620" cy="412327"/>
          </a:xfrm>
          <a:prstGeom prst="rect">
            <a:avLst/>
          </a:prstGeom>
        </p:spPr>
        <p:txBody>
          <a:bodyPr anchor="t" rtlCol="false" tIns="0" lIns="0" bIns="0" rIns="0">
            <a:spAutoFit/>
          </a:bodyPr>
          <a:lstStyle/>
          <a:p>
            <a:pPr algn="ctr">
              <a:lnSpc>
                <a:spcPts val="1708"/>
              </a:lnSpc>
            </a:pPr>
            <a:r>
              <a:rPr lang="en-US" sz="1220" b="true">
                <a:solidFill>
                  <a:srgbClr val="626466"/>
                </a:solidFill>
                <a:latin typeface="Canva Sans Bold"/>
                <a:ea typeface="Canva Sans Bold"/>
                <a:cs typeface="Canva Sans Bold"/>
                <a:sym typeface="Canva Sans Bold"/>
              </a:rPr>
              <a:t>To</a:t>
            </a:r>
            <a:r>
              <a:rPr lang="en-US" b="true" sz="1220">
                <a:solidFill>
                  <a:srgbClr val="626466"/>
                </a:solidFill>
                <a:latin typeface="Canva Sans Bold"/>
                <a:ea typeface="Canva Sans Bold"/>
                <a:cs typeface="Canva Sans Bold"/>
                <a:sym typeface="Canva Sans Bold"/>
              </a:rPr>
              <a:t>tal number of students</a:t>
            </a:r>
          </a:p>
        </p:txBody>
      </p:sp>
      <p:grpSp>
        <p:nvGrpSpPr>
          <p:cNvPr name="Group 24" id="24"/>
          <p:cNvGrpSpPr/>
          <p:nvPr/>
        </p:nvGrpSpPr>
        <p:grpSpPr>
          <a:xfrm rot="0">
            <a:off x="289385" y="5536852"/>
            <a:ext cx="5351199" cy="1892862"/>
            <a:chOff x="0" y="0"/>
            <a:chExt cx="7134932" cy="2523817"/>
          </a:xfrm>
        </p:grpSpPr>
        <p:sp>
          <p:nvSpPr>
            <p:cNvPr name="Freeform 25" id="25"/>
            <p:cNvSpPr/>
            <p:nvPr/>
          </p:nvSpPr>
          <p:spPr>
            <a:xfrm flipH="false" flipV="false" rot="0">
              <a:off x="0" y="0"/>
              <a:ext cx="7134932" cy="2523817"/>
            </a:xfrm>
            <a:custGeom>
              <a:avLst/>
              <a:gdLst/>
              <a:ahLst/>
              <a:cxnLst/>
              <a:rect r="r" b="b" t="t" l="l"/>
              <a:pathLst>
                <a:path h="2523817" w="7134932">
                  <a:moveTo>
                    <a:pt x="0" y="0"/>
                  </a:moveTo>
                  <a:lnTo>
                    <a:pt x="7134932" y="0"/>
                  </a:lnTo>
                  <a:lnTo>
                    <a:pt x="7134932" y="2523817"/>
                  </a:lnTo>
                  <a:lnTo>
                    <a:pt x="0" y="2523817"/>
                  </a:lnTo>
                  <a:lnTo>
                    <a:pt x="0" y="0"/>
                  </a:lnTo>
                  <a:close/>
                </a:path>
              </a:pathLst>
            </a:custGeom>
            <a:blipFill>
              <a:blip r:embed="rId6"/>
              <a:stretch>
                <a:fillRect l="-7082" t="-55614" r="-3304" b="-12902"/>
              </a:stretch>
            </a:blipFill>
          </p:spPr>
        </p:sp>
        <p:grpSp>
          <p:nvGrpSpPr>
            <p:cNvPr name="Group 26" id="26"/>
            <p:cNvGrpSpPr/>
            <p:nvPr/>
          </p:nvGrpSpPr>
          <p:grpSpPr>
            <a:xfrm rot="0">
              <a:off x="93492" y="499762"/>
              <a:ext cx="1838438" cy="1805377"/>
              <a:chOff x="0" y="0"/>
              <a:chExt cx="500672" cy="491669"/>
            </a:xfrm>
          </p:grpSpPr>
          <p:sp>
            <p:nvSpPr>
              <p:cNvPr name="Freeform 27" id="27"/>
              <p:cNvSpPr/>
              <p:nvPr/>
            </p:nvSpPr>
            <p:spPr>
              <a:xfrm flipH="false" flipV="false" rot="0">
                <a:off x="0" y="0"/>
                <a:ext cx="500672" cy="491669"/>
              </a:xfrm>
              <a:custGeom>
                <a:avLst/>
                <a:gdLst/>
                <a:ahLst/>
                <a:cxnLst/>
                <a:rect r="r" b="b" t="t" l="l"/>
                <a:pathLst>
                  <a:path h="491669" w="500672">
                    <a:moveTo>
                      <a:pt x="0" y="0"/>
                    </a:moveTo>
                    <a:lnTo>
                      <a:pt x="500672" y="0"/>
                    </a:lnTo>
                    <a:lnTo>
                      <a:pt x="500672" y="491669"/>
                    </a:lnTo>
                    <a:lnTo>
                      <a:pt x="0" y="491669"/>
                    </a:lnTo>
                    <a:close/>
                  </a:path>
                </a:pathLst>
              </a:custGeom>
              <a:solidFill>
                <a:srgbClr val="FCFCFC"/>
              </a:solidFill>
            </p:spPr>
          </p:sp>
          <p:sp>
            <p:nvSpPr>
              <p:cNvPr name="TextBox 28" id="28"/>
              <p:cNvSpPr txBox="true"/>
              <p:nvPr/>
            </p:nvSpPr>
            <p:spPr>
              <a:xfrm>
                <a:off x="0" y="-38100"/>
                <a:ext cx="500672" cy="529769"/>
              </a:xfrm>
              <a:prstGeom prst="rect">
                <a:avLst/>
              </a:prstGeom>
            </p:spPr>
            <p:txBody>
              <a:bodyPr anchor="ctr" rtlCol="false" tIns="50800" lIns="50800" bIns="50800" rIns="50800"/>
              <a:lstStyle/>
              <a:p>
                <a:pPr algn="ctr">
                  <a:lnSpc>
                    <a:spcPts val="2355"/>
                  </a:lnSpc>
                </a:pPr>
              </a:p>
            </p:txBody>
          </p:sp>
        </p:grpSp>
        <p:grpSp>
          <p:nvGrpSpPr>
            <p:cNvPr name="Group 29" id="29"/>
            <p:cNvGrpSpPr/>
            <p:nvPr/>
          </p:nvGrpSpPr>
          <p:grpSpPr>
            <a:xfrm rot="0">
              <a:off x="2266032" y="1826756"/>
              <a:ext cx="4387477" cy="598650"/>
              <a:chOff x="0" y="0"/>
              <a:chExt cx="1194867" cy="163034"/>
            </a:xfrm>
          </p:grpSpPr>
          <p:sp>
            <p:nvSpPr>
              <p:cNvPr name="Freeform 30" id="30"/>
              <p:cNvSpPr/>
              <p:nvPr/>
            </p:nvSpPr>
            <p:spPr>
              <a:xfrm flipH="false" flipV="false" rot="0">
                <a:off x="0" y="0"/>
                <a:ext cx="1194867" cy="163034"/>
              </a:xfrm>
              <a:custGeom>
                <a:avLst/>
                <a:gdLst/>
                <a:ahLst/>
                <a:cxnLst/>
                <a:rect r="r" b="b" t="t" l="l"/>
                <a:pathLst>
                  <a:path h="163034" w="1194867">
                    <a:moveTo>
                      <a:pt x="0" y="0"/>
                    </a:moveTo>
                    <a:lnTo>
                      <a:pt x="1194867" y="0"/>
                    </a:lnTo>
                    <a:lnTo>
                      <a:pt x="1194867" y="163034"/>
                    </a:lnTo>
                    <a:lnTo>
                      <a:pt x="0" y="163034"/>
                    </a:lnTo>
                    <a:close/>
                  </a:path>
                </a:pathLst>
              </a:custGeom>
              <a:solidFill>
                <a:srgbClr val="FCFCFC"/>
              </a:solidFill>
            </p:spPr>
          </p:sp>
          <p:sp>
            <p:nvSpPr>
              <p:cNvPr name="TextBox 31" id="31"/>
              <p:cNvSpPr txBox="true"/>
              <p:nvPr/>
            </p:nvSpPr>
            <p:spPr>
              <a:xfrm>
                <a:off x="0" y="-38100"/>
                <a:ext cx="1194867" cy="201134"/>
              </a:xfrm>
              <a:prstGeom prst="rect">
                <a:avLst/>
              </a:prstGeom>
            </p:spPr>
            <p:txBody>
              <a:bodyPr anchor="ctr" rtlCol="false" tIns="50800" lIns="50800" bIns="50800" rIns="50800"/>
              <a:lstStyle/>
              <a:p>
                <a:pPr algn="ctr">
                  <a:lnSpc>
                    <a:spcPts val="2355"/>
                  </a:lnSpc>
                </a:pPr>
              </a:p>
            </p:txBody>
          </p:sp>
        </p:grpSp>
        <p:sp>
          <p:nvSpPr>
            <p:cNvPr name="TextBox 32" id="32"/>
            <p:cNvSpPr txBox="true"/>
            <p:nvPr/>
          </p:nvSpPr>
          <p:spPr>
            <a:xfrm rot="0">
              <a:off x="286964" y="602281"/>
              <a:ext cx="1451493" cy="543419"/>
            </a:xfrm>
            <a:prstGeom prst="rect">
              <a:avLst/>
            </a:prstGeom>
          </p:spPr>
          <p:txBody>
            <a:bodyPr anchor="t" rtlCol="false" tIns="0" lIns="0" bIns="0" rIns="0">
              <a:spAutoFit/>
            </a:bodyPr>
            <a:lstStyle/>
            <a:p>
              <a:pPr algn="ctr">
                <a:lnSpc>
                  <a:spcPts val="1708"/>
                </a:lnSpc>
              </a:pPr>
              <a:r>
                <a:rPr lang="en-US" sz="1220" b="true">
                  <a:solidFill>
                    <a:srgbClr val="626466"/>
                  </a:solidFill>
                  <a:latin typeface="Canva Sans Bold"/>
                  <a:ea typeface="Canva Sans Bold"/>
                  <a:cs typeface="Canva Sans Bold"/>
                  <a:sym typeface="Canva Sans Bold"/>
                </a:rPr>
                <a:t>To</a:t>
              </a:r>
              <a:r>
                <a:rPr lang="en-US" b="true" sz="1220">
                  <a:solidFill>
                    <a:srgbClr val="626466"/>
                  </a:solidFill>
                  <a:latin typeface="Canva Sans Bold"/>
                  <a:ea typeface="Canva Sans Bold"/>
                  <a:cs typeface="Canva Sans Bold"/>
                  <a:sym typeface="Canva Sans Bold"/>
                </a:rPr>
                <a:t>tal number of students</a:t>
              </a:r>
            </a:p>
          </p:txBody>
        </p:sp>
        <p:sp>
          <p:nvSpPr>
            <p:cNvPr name="TextBox 33" id="33"/>
            <p:cNvSpPr txBox="true"/>
            <p:nvPr/>
          </p:nvSpPr>
          <p:spPr>
            <a:xfrm rot="0">
              <a:off x="286964" y="1223808"/>
              <a:ext cx="1644965" cy="518944"/>
            </a:xfrm>
            <a:prstGeom prst="rect">
              <a:avLst/>
            </a:prstGeom>
          </p:spPr>
          <p:txBody>
            <a:bodyPr anchor="t" rtlCol="false" tIns="0" lIns="0" bIns="0" rIns="0">
              <a:spAutoFit/>
            </a:bodyPr>
            <a:lstStyle/>
            <a:p>
              <a:pPr algn="ctr">
                <a:lnSpc>
                  <a:spcPts val="3350"/>
                </a:lnSpc>
              </a:pPr>
              <a:r>
                <a:rPr lang="en-US" sz="2393" b="true">
                  <a:solidFill>
                    <a:srgbClr val="626466"/>
                  </a:solidFill>
                  <a:latin typeface="Canva Sans Bold"/>
                  <a:ea typeface="Canva Sans Bold"/>
                  <a:cs typeface="Canva Sans Bold"/>
                  <a:sym typeface="Canva Sans Bold"/>
                </a:rPr>
                <a:t>4O,100</a:t>
              </a:r>
            </a:p>
          </p:txBody>
        </p:sp>
        <p:sp>
          <p:nvSpPr>
            <p:cNvPr name="TextBox 34" id="34"/>
            <p:cNvSpPr txBox="true"/>
            <p:nvPr/>
          </p:nvSpPr>
          <p:spPr>
            <a:xfrm rot="0">
              <a:off x="5769427" y="1867931"/>
              <a:ext cx="1015165" cy="497250"/>
            </a:xfrm>
            <a:prstGeom prst="rect">
              <a:avLst/>
            </a:prstGeom>
          </p:spPr>
          <p:txBody>
            <a:bodyPr anchor="t" rtlCol="false" tIns="0" lIns="0" bIns="0" rIns="0">
              <a:spAutoFit/>
            </a:bodyPr>
            <a:lstStyle/>
            <a:p>
              <a:pPr algn="ctr">
                <a:lnSpc>
                  <a:spcPts val="1556"/>
                </a:lnSpc>
              </a:pPr>
              <a:r>
                <a:rPr lang="en-US" b="true" sz="1111">
                  <a:solidFill>
                    <a:srgbClr val="626466"/>
                  </a:solidFill>
                  <a:latin typeface="Canva Sans Bold"/>
                  <a:ea typeface="Canva Sans Bold"/>
                  <a:cs typeface="Canva Sans Bold"/>
                  <a:sym typeface="Canva Sans Bold"/>
                </a:rPr>
                <a:t> Hebrew University</a:t>
              </a:r>
            </a:p>
          </p:txBody>
        </p:sp>
        <p:sp>
          <p:nvSpPr>
            <p:cNvPr name="TextBox 35" id="35"/>
            <p:cNvSpPr txBox="true"/>
            <p:nvPr/>
          </p:nvSpPr>
          <p:spPr>
            <a:xfrm rot="0">
              <a:off x="3952188" y="1867931"/>
              <a:ext cx="1015165" cy="497250"/>
            </a:xfrm>
            <a:prstGeom prst="rect">
              <a:avLst/>
            </a:prstGeom>
          </p:spPr>
          <p:txBody>
            <a:bodyPr anchor="t" rtlCol="false" tIns="0" lIns="0" bIns="0" rIns="0">
              <a:spAutoFit/>
            </a:bodyPr>
            <a:lstStyle/>
            <a:p>
              <a:pPr algn="ctr">
                <a:lnSpc>
                  <a:spcPts val="1556"/>
                </a:lnSpc>
              </a:pPr>
              <a:r>
                <a:rPr lang="en-US" sz="1111" b="true">
                  <a:solidFill>
                    <a:srgbClr val="626466"/>
                  </a:solidFill>
                  <a:latin typeface="Canva Sans Bold"/>
                  <a:ea typeface="Canva Sans Bold"/>
                  <a:cs typeface="Canva Sans Bold"/>
                  <a:sym typeface="Canva Sans Bold"/>
                </a:rPr>
                <a:t>Academic</a:t>
              </a:r>
              <a:r>
                <a:rPr lang="en-US" b="true" sz="1111">
                  <a:solidFill>
                    <a:srgbClr val="626466"/>
                  </a:solidFill>
                  <a:latin typeface="Canva Sans Bold"/>
                  <a:ea typeface="Canva Sans Bold"/>
                  <a:cs typeface="Canva Sans Bold"/>
                  <a:sym typeface="Canva Sans Bold"/>
                </a:rPr>
                <a:t> Colleges</a:t>
              </a:r>
            </a:p>
          </p:txBody>
        </p:sp>
        <p:sp>
          <p:nvSpPr>
            <p:cNvPr name="TextBox 36" id="36"/>
            <p:cNvSpPr txBox="true"/>
            <p:nvPr/>
          </p:nvSpPr>
          <p:spPr>
            <a:xfrm rot="0">
              <a:off x="2036399" y="1867931"/>
              <a:ext cx="1811320" cy="497315"/>
            </a:xfrm>
            <a:prstGeom prst="rect">
              <a:avLst/>
            </a:prstGeom>
          </p:spPr>
          <p:txBody>
            <a:bodyPr anchor="t" rtlCol="false" tIns="0" lIns="0" bIns="0" rIns="0">
              <a:spAutoFit/>
            </a:bodyPr>
            <a:lstStyle/>
            <a:p>
              <a:pPr algn="ctr">
                <a:lnSpc>
                  <a:spcPts val="1553"/>
                </a:lnSpc>
                <a:spcBef>
                  <a:spcPct val="0"/>
                </a:spcBef>
              </a:pPr>
              <a:r>
                <a:rPr lang="en-US" b="true" sz="1109">
                  <a:solidFill>
                    <a:srgbClr val="626466"/>
                  </a:solidFill>
                  <a:latin typeface="Canva Sans Bold"/>
                  <a:ea typeface="Canva Sans Bold"/>
                  <a:cs typeface="Canva Sans Bold"/>
                  <a:sym typeface="Canva Sans Bold"/>
                </a:rPr>
                <a:t>Academic Colleges of Education</a:t>
              </a:r>
            </a:p>
          </p:txBody>
        </p:sp>
      </p:gr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60639" y="-161119"/>
            <a:ext cx="4580974" cy="1189819"/>
            <a:chOff x="0" y="0"/>
            <a:chExt cx="1206512" cy="313368"/>
          </a:xfrm>
        </p:grpSpPr>
        <p:sp>
          <p:nvSpPr>
            <p:cNvPr name="Freeform 3" id="3"/>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4" id="4"/>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TextBox 5" id="5"/>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Services</a:t>
            </a:r>
          </a:p>
        </p:txBody>
      </p:sp>
      <p:sp>
        <p:nvSpPr>
          <p:cNvPr name="Freeform 6" id="6"/>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7" id="7"/>
          <p:cNvSpPr/>
          <p:nvPr/>
        </p:nvSpPr>
        <p:spPr>
          <a:xfrm flipH="false" flipV="false" rot="0">
            <a:off x="5567564" y="0"/>
            <a:ext cx="7278052" cy="10287000"/>
          </a:xfrm>
          <a:custGeom>
            <a:avLst/>
            <a:gdLst/>
            <a:ahLst/>
            <a:cxnLst/>
            <a:rect r="r" b="b" t="t" l="l"/>
            <a:pathLst>
              <a:path h="10287000" w="7278052">
                <a:moveTo>
                  <a:pt x="0" y="0"/>
                </a:moveTo>
                <a:lnTo>
                  <a:pt x="7278052" y="0"/>
                </a:lnTo>
                <a:lnTo>
                  <a:pt x="7278052" y="10287000"/>
                </a:lnTo>
                <a:lnTo>
                  <a:pt x="0" y="10287000"/>
                </a:lnTo>
                <a:lnTo>
                  <a:pt x="0" y="0"/>
                </a:lnTo>
                <a:close/>
              </a:path>
            </a:pathLst>
          </a:custGeom>
          <a:blipFill>
            <a:blip r:embed="rId3"/>
            <a:stretch>
              <a:fillRect l="0" t="0" r="0" b="0"/>
            </a:stretch>
          </a:blipFill>
        </p:spPr>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4580974" cy="1189819"/>
            <a:chOff x="0" y="0"/>
            <a:chExt cx="1206512" cy="313368"/>
          </a:xfrm>
        </p:grpSpPr>
        <p:sp>
          <p:nvSpPr>
            <p:cNvPr name="Freeform 4" id="4"/>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Freeform 6" id="6"/>
          <p:cNvSpPr/>
          <p:nvPr/>
        </p:nvSpPr>
        <p:spPr>
          <a:xfrm flipH="false" flipV="false" rot="0">
            <a:off x="5524024" y="0"/>
            <a:ext cx="7278053" cy="10287000"/>
          </a:xfrm>
          <a:custGeom>
            <a:avLst/>
            <a:gdLst/>
            <a:ahLst/>
            <a:cxnLst/>
            <a:rect r="r" b="b" t="t" l="l"/>
            <a:pathLst>
              <a:path h="10287000" w="7278053">
                <a:moveTo>
                  <a:pt x="0" y="0"/>
                </a:moveTo>
                <a:lnTo>
                  <a:pt x="7278052" y="0"/>
                </a:lnTo>
                <a:lnTo>
                  <a:pt x="7278052" y="10287000"/>
                </a:lnTo>
                <a:lnTo>
                  <a:pt x="0" y="10287000"/>
                </a:lnTo>
                <a:lnTo>
                  <a:pt x="0" y="0"/>
                </a:lnTo>
                <a:close/>
              </a:path>
            </a:pathLst>
          </a:custGeom>
          <a:blipFill>
            <a:blip r:embed="rId3"/>
            <a:stretch>
              <a:fillRect l="0" t="0" r="0" b="0"/>
            </a:stretch>
          </a:blipFill>
        </p:spPr>
      </p:sp>
      <p:sp>
        <p:nvSpPr>
          <p:cNvPr name="Freeform 7" id="7"/>
          <p:cNvSpPr/>
          <p:nvPr/>
        </p:nvSpPr>
        <p:spPr>
          <a:xfrm flipH="false" flipV="false" rot="0">
            <a:off x="12942253" y="2769819"/>
            <a:ext cx="5345747" cy="3402361"/>
          </a:xfrm>
          <a:custGeom>
            <a:avLst/>
            <a:gdLst/>
            <a:ahLst/>
            <a:cxnLst/>
            <a:rect r="r" b="b" t="t" l="l"/>
            <a:pathLst>
              <a:path h="3402361" w="5345747">
                <a:moveTo>
                  <a:pt x="0" y="0"/>
                </a:moveTo>
                <a:lnTo>
                  <a:pt x="5345747" y="0"/>
                </a:lnTo>
                <a:lnTo>
                  <a:pt x="5345747" y="3402361"/>
                </a:lnTo>
                <a:lnTo>
                  <a:pt x="0" y="3402361"/>
                </a:lnTo>
                <a:lnTo>
                  <a:pt x="0" y="0"/>
                </a:lnTo>
                <a:close/>
              </a:path>
            </a:pathLst>
          </a:custGeom>
          <a:blipFill>
            <a:blip r:embed="rId4"/>
            <a:stretch>
              <a:fillRect l="0" t="0" r="0" b="-12339"/>
            </a:stretch>
          </a:blipFill>
        </p:spPr>
      </p:sp>
      <p:grpSp>
        <p:nvGrpSpPr>
          <p:cNvPr name="Group 8" id="8"/>
          <p:cNvGrpSpPr/>
          <p:nvPr/>
        </p:nvGrpSpPr>
        <p:grpSpPr>
          <a:xfrm rot="0">
            <a:off x="16085842" y="2977548"/>
            <a:ext cx="2281847" cy="357947"/>
            <a:chOff x="0" y="0"/>
            <a:chExt cx="600980" cy="94274"/>
          </a:xfrm>
        </p:grpSpPr>
        <p:sp>
          <p:nvSpPr>
            <p:cNvPr name="Freeform 9" id="9"/>
            <p:cNvSpPr/>
            <p:nvPr/>
          </p:nvSpPr>
          <p:spPr>
            <a:xfrm flipH="false" flipV="false" rot="0">
              <a:off x="0" y="0"/>
              <a:ext cx="600980" cy="94274"/>
            </a:xfrm>
            <a:custGeom>
              <a:avLst/>
              <a:gdLst/>
              <a:ahLst/>
              <a:cxnLst/>
              <a:rect r="r" b="b" t="t" l="l"/>
              <a:pathLst>
                <a:path h="94274" w="600980">
                  <a:moveTo>
                    <a:pt x="0" y="0"/>
                  </a:moveTo>
                  <a:lnTo>
                    <a:pt x="600980" y="0"/>
                  </a:lnTo>
                  <a:lnTo>
                    <a:pt x="600980" y="94274"/>
                  </a:lnTo>
                  <a:lnTo>
                    <a:pt x="0" y="94274"/>
                  </a:lnTo>
                  <a:close/>
                </a:path>
              </a:pathLst>
            </a:custGeom>
            <a:solidFill>
              <a:srgbClr val="FFFFFF"/>
            </a:solidFill>
          </p:spPr>
        </p:sp>
        <p:sp>
          <p:nvSpPr>
            <p:cNvPr name="TextBox 10" id="10"/>
            <p:cNvSpPr txBox="true"/>
            <p:nvPr/>
          </p:nvSpPr>
          <p:spPr>
            <a:xfrm>
              <a:off x="0" y="-28575"/>
              <a:ext cx="600980" cy="122849"/>
            </a:xfrm>
            <a:prstGeom prst="rect">
              <a:avLst/>
            </a:prstGeom>
          </p:spPr>
          <p:txBody>
            <a:bodyPr anchor="ctr" rtlCol="false" tIns="50800" lIns="50800" bIns="50800" rIns="50800"/>
            <a:lstStyle/>
            <a:p>
              <a:pPr algn="ctr">
                <a:lnSpc>
                  <a:spcPts val="1960"/>
                </a:lnSpc>
              </a:pPr>
            </a:p>
          </p:txBody>
        </p:sp>
      </p:grpSp>
      <p:sp>
        <p:nvSpPr>
          <p:cNvPr name="TextBox 11" id="11"/>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Transportation</a:t>
            </a:r>
          </a:p>
        </p:txBody>
      </p:sp>
      <p:grpSp>
        <p:nvGrpSpPr>
          <p:cNvPr name="Group 12" id="12"/>
          <p:cNvGrpSpPr/>
          <p:nvPr/>
        </p:nvGrpSpPr>
        <p:grpSpPr>
          <a:xfrm rot="0">
            <a:off x="13001575" y="5763483"/>
            <a:ext cx="941425" cy="302753"/>
            <a:chOff x="0" y="0"/>
            <a:chExt cx="247947" cy="79737"/>
          </a:xfrm>
        </p:grpSpPr>
        <p:sp>
          <p:nvSpPr>
            <p:cNvPr name="Freeform 13" id="13"/>
            <p:cNvSpPr/>
            <p:nvPr/>
          </p:nvSpPr>
          <p:spPr>
            <a:xfrm flipH="false" flipV="false" rot="0">
              <a:off x="0" y="0"/>
              <a:ext cx="247947" cy="79737"/>
            </a:xfrm>
            <a:custGeom>
              <a:avLst/>
              <a:gdLst/>
              <a:ahLst/>
              <a:cxnLst/>
              <a:rect r="r" b="b" t="t" l="l"/>
              <a:pathLst>
                <a:path h="79737" w="247947">
                  <a:moveTo>
                    <a:pt x="0" y="0"/>
                  </a:moveTo>
                  <a:lnTo>
                    <a:pt x="247947" y="0"/>
                  </a:lnTo>
                  <a:lnTo>
                    <a:pt x="247947" y="79737"/>
                  </a:lnTo>
                  <a:lnTo>
                    <a:pt x="0" y="79737"/>
                  </a:lnTo>
                  <a:close/>
                </a:path>
              </a:pathLst>
            </a:custGeom>
            <a:solidFill>
              <a:srgbClr val="FFFFFF"/>
            </a:solidFill>
          </p:spPr>
        </p:sp>
        <p:sp>
          <p:nvSpPr>
            <p:cNvPr name="TextBox 14" id="14"/>
            <p:cNvSpPr txBox="true"/>
            <p:nvPr/>
          </p:nvSpPr>
          <p:spPr>
            <a:xfrm>
              <a:off x="0" y="-28575"/>
              <a:ext cx="247947" cy="108312"/>
            </a:xfrm>
            <a:prstGeom prst="rect">
              <a:avLst/>
            </a:prstGeom>
          </p:spPr>
          <p:txBody>
            <a:bodyPr anchor="ctr" rtlCol="false" tIns="50800" lIns="50800" bIns="50800" rIns="50800"/>
            <a:lstStyle/>
            <a:p>
              <a:pPr algn="ctr">
                <a:lnSpc>
                  <a:spcPts val="1960"/>
                </a:lnSpc>
              </a:pPr>
            </a:p>
          </p:txBody>
        </p:sp>
      </p:grpSp>
      <p:grpSp>
        <p:nvGrpSpPr>
          <p:cNvPr name="Group 15" id="15"/>
          <p:cNvGrpSpPr/>
          <p:nvPr/>
        </p:nvGrpSpPr>
        <p:grpSpPr>
          <a:xfrm rot="0">
            <a:off x="17147077" y="5708289"/>
            <a:ext cx="2281847" cy="357947"/>
            <a:chOff x="0" y="0"/>
            <a:chExt cx="600980" cy="94274"/>
          </a:xfrm>
        </p:grpSpPr>
        <p:sp>
          <p:nvSpPr>
            <p:cNvPr name="Freeform 16" id="16"/>
            <p:cNvSpPr/>
            <p:nvPr/>
          </p:nvSpPr>
          <p:spPr>
            <a:xfrm flipH="false" flipV="false" rot="0">
              <a:off x="0" y="0"/>
              <a:ext cx="600980" cy="94274"/>
            </a:xfrm>
            <a:custGeom>
              <a:avLst/>
              <a:gdLst/>
              <a:ahLst/>
              <a:cxnLst/>
              <a:rect r="r" b="b" t="t" l="l"/>
              <a:pathLst>
                <a:path h="94274" w="600980">
                  <a:moveTo>
                    <a:pt x="0" y="0"/>
                  </a:moveTo>
                  <a:lnTo>
                    <a:pt x="600980" y="0"/>
                  </a:lnTo>
                  <a:lnTo>
                    <a:pt x="600980" y="94274"/>
                  </a:lnTo>
                  <a:lnTo>
                    <a:pt x="0" y="94274"/>
                  </a:lnTo>
                  <a:close/>
                </a:path>
              </a:pathLst>
            </a:custGeom>
            <a:solidFill>
              <a:srgbClr val="FFFFFF"/>
            </a:solidFill>
          </p:spPr>
        </p:sp>
        <p:sp>
          <p:nvSpPr>
            <p:cNvPr name="TextBox 17" id="17"/>
            <p:cNvSpPr txBox="true"/>
            <p:nvPr/>
          </p:nvSpPr>
          <p:spPr>
            <a:xfrm>
              <a:off x="0" y="-28575"/>
              <a:ext cx="600980" cy="122849"/>
            </a:xfrm>
            <a:prstGeom prst="rect">
              <a:avLst/>
            </a:prstGeom>
          </p:spPr>
          <p:txBody>
            <a:bodyPr anchor="ctr" rtlCol="false" tIns="50800" lIns="50800" bIns="50800" rIns="50800"/>
            <a:lstStyle/>
            <a:p>
              <a:pPr algn="ctr">
                <a:lnSpc>
                  <a:spcPts val="1960"/>
                </a:lnSpc>
              </a:pPr>
            </a:p>
          </p:txBody>
        </p:sp>
      </p:gr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74233" y="132417"/>
            <a:ext cx="15746703" cy="10022167"/>
          </a:xfrm>
          <a:custGeom>
            <a:avLst/>
            <a:gdLst/>
            <a:ahLst/>
            <a:cxnLst/>
            <a:rect r="r" b="b" t="t" l="l"/>
            <a:pathLst>
              <a:path h="10022167" w="15746703">
                <a:moveTo>
                  <a:pt x="0" y="0"/>
                </a:moveTo>
                <a:lnTo>
                  <a:pt x="15746704" y="0"/>
                </a:lnTo>
                <a:lnTo>
                  <a:pt x="15746704" y="10022166"/>
                </a:lnTo>
                <a:lnTo>
                  <a:pt x="0" y="10022166"/>
                </a:lnTo>
                <a:lnTo>
                  <a:pt x="0" y="0"/>
                </a:lnTo>
                <a:close/>
              </a:path>
            </a:pathLst>
          </a:custGeom>
          <a:blipFill>
            <a:blip r:embed="rId2"/>
            <a:stretch>
              <a:fillRect l="0" t="0" r="0" b="-12339"/>
            </a:stretch>
          </a:blipFill>
        </p:spPr>
      </p:sp>
      <p:grpSp>
        <p:nvGrpSpPr>
          <p:cNvPr name="Group 3" id="3"/>
          <p:cNvGrpSpPr/>
          <p:nvPr/>
        </p:nvGrpSpPr>
        <p:grpSpPr>
          <a:xfrm rot="0">
            <a:off x="10793670" y="664952"/>
            <a:ext cx="6721523" cy="1045471"/>
            <a:chOff x="0" y="0"/>
            <a:chExt cx="600980" cy="93477"/>
          </a:xfrm>
        </p:grpSpPr>
        <p:sp>
          <p:nvSpPr>
            <p:cNvPr name="Freeform 4" id="4"/>
            <p:cNvSpPr/>
            <p:nvPr/>
          </p:nvSpPr>
          <p:spPr>
            <a:xfrm flipH="false" flipV="false" rot="0">
              <a:off x="0" y="0"/>
              <a:ext cx="600980" cy="93477"/>
            </a:xfrm>
            <a:custGeom>
              <a:avLst/>
              <a:gdLst/>
              <a:ahLst/>
              <a:cxnLst/>
              <a:rect r="r" b="b" t="t" l="l"/>
              <a:pathLst>
                <a:path h="93477" w="600980">
                  <a:moveTo>
                    <a:pt x="0" y="0"/>
                  </a:moveTo>
                  <a:lnTo>
                    <a:pt x="600980" y="0"/>
                  </a:lnTo>
                  <a:lnTo>
                    <a:pt x="600980" y="93477"/>
                  </a:lnTo>
                  <a:lnTo>
                    <a:pt x="0" y="93477"/>
                  </a:lnTo>
                  <a:close/>
                </a:path>
              </a:pathLst>
            </a:custGeom>
            <a:solidFill>
              <a:srgbClr val="FFFFFF"/>
            </a:solidFill>
          </p:spPr>
        </p:sp>
        <p:sp>
          <p:nvSpPr>
            <p:cNvPr name="TextBox 5" id="5"/>
            <p:cNvSpPr txBox="true"/>
            <p:nvPr/>
          </p:nvSpPr>
          <p:spPr>
            <a:xfrm>
              <a:off x="0" y="-28575"/>
              <a:ext cx="600980" cy="122052"/>
            </a:xfrm>
            <a:prstGeom prst="rect">
              <a:avLst/>
            </a:prstGeom>
          </p:spPr>
          <p:txBody>
            <a:bodyPr anchor="ctr" rtlCol="false" tIns="149639" lIns="149639" bIns="149639" rIns="149639"/>
            <a:lstStyle/>
            <a:p>
              <a:pPr algn="ctr">
                <a:lnSpc>
                  <a:spcPts val="1960"/>
                </a:lnSpc>
              </a:pPr>
            </a:p>
          </p:txBody>
        </p:sp>
      </p:grpSp>
      <p:grpSp>
        <p:nvGrpSpPr>
          <p:cNvPr name="Group 6" id="6"/>
          <p:cNvGrpSpPr/>
          <p:nvPr/>
        </p:nvGrpSpPr>
        <p:grpSpPr>
          <a:xfrm rot="0">
            <a:off x="11001507" y="1577418"/>
            <a:ext cx="3061018" cy="266011"/>
            <a:chOff x="0" y="0"/>
            <a:chExt cx="273690" cy="23784"/>
          </a:xfrm>
        </p:grpSpPr>
        <p:sp>
          <p:nvSpPr>
            <p:cNvPr name="Freeform 7" id="7"/>
            <p:cNvSpPr/>
            <p:nvPr/>
          </p:nvSpPr>
          <p:spPr>
            <a:xfrm flipH="false" flipV="false" rot="0">
              <a:off x="0" y="0"/>
              <a:ext cx="273690" cy="23784"/>
            </a:xfrm>
            <a:custGeom>
              <a:avLst/>
              <a:gdLst/>
              <a:ahLst/>
              <a:cxnLst/>
              <a:rect r="r" b="b" t="t" l="l"/>
              <a:pathLst>
                <a:path h="23784" w="273690">
                  <a:moveTo>
                    <a:pt x="0" y="0"/>
                  </a:moveTo>
                  <a:lnTo>
                    <a:pt x="273690" y="0"/>
                  </a:lnTo>
                  <a:lnTo>
                    <a:pt x="273690" y="23784"/>
                  </a:lnTo>
                  <a:lnTo>
                    <a:pt x="0" y="23784"/>
                  </a:lnTo>
                  <a:close/>
                </a:path>
              </a:pathLst>
            </a:custGeom>
            <a:solidFill>
              <a:srgbClr val="FFFFFF"/>
            </a:solidFill>
          </p:spPr>
        </p:sp>
        <p:sp>
          <p:nvSpPr>
            <p:cNvPr name="TextBox 8" id="8"/>
            <p:cNvSpPr txBox="true"/>
            <p:nvPr/>
          </p:nvSpPr>
          <p:spPr>
            <a:xfrm>
              <a:off x="0" y="-28575"/>
              <a:ext cx="273690" cy="52359"/>
            </a:xfrm>
            <a:prstGeom prst="rect">
              <a:avLst/>
            </a:prstGeom>
          </p:spPr>
          <p:txBody>
            <a:bodyPr anchor="ctr" rtlCol="false" tIns="149639" lIns="149639" bIns="149639" rIns="149639"/>
            <a:lstStyle/>
            <a:p>
              <a:pPr algn="ctr">
                <a:lnSpc>
                  <a:spcPts val="1960"/>
                </a:lnSpc>
              </a:pPr>
            </a:p>
          </p:txBody>
        </p:sp>
      </p:grpSp>
      <p:grpSp>
        <p:nvGrpSpPr>
          <p:cNvPr name="Group 9" id="9"/>
          <p:cNvGrpSpPr/>
          <p:nvPr/>
        </p:nvGrpSpPr>
        <p:grpSpPr>
          <a:xfrm rot="0">
            <a:off x="15728791" y="1577418"/>
            <a:ext cx="2231607" cy="266011"/>
            <a:chOff x="0" y="0"/>
            <a:chExt cx="199531" cy="23784"/>
          </a:xfrm>
        </p:grpSpPr>
        <p:sp>
          <p:nvSpPr>
            <p:cNvPr name="Freeform 10" id="10"/>
            <p:cNvSpPr/>
            <p:nvPr/>
          </p:nvSpPr>
          <p:spPr>
            <a:xfrm flipH="false" flipV="false" rot="0">
              <a:off x="0" y="0"/>
              <a:ext cx="199531" cy="23784"/>
            </a:xfrm>
            <a:custGeom>
              <a:avLst/>
              <a:gdLst/>
              <a:ahLst/>
              <a:cxnLst/>
              <a:rect r="r" b="b" t="t" l="l"/>
              <a:pathLst>
                <a:path h="23784" w="199531">
                  <a:moveTo>
                    <a:pt x="0" y="0"/>
                  </a:moveTo>
                  <a:lnTo>
                    <a:pt x="199531" y="0"/>
                  </a:lnTo>
                  <a:lnTo>
                    <a:pt x="199531" y="23784"/>
                  </a:lnTo>
                  <a:lnTo>
                    <a:pt x="0" y="23784"/>
                  </a:lnTo>
                  <a:close/>
                </a:path>
              </a:pathLst>
            </a:custGeom>
            <a:solidFill>
              <a:srgbClr val="FFFFFF"/>
            </a:solidFill>
          </p:spPr>
        </p:sp>
        <p:sp>
          <p:nvSpPr>
            <p:cNvPr name="TextBox 11" id="11"/>
            <p:cNvSpPr txBox="true"/>
            <p:nvPr/>
          </p:nvSpPr>
          <p:spPr>
            <a:xfrm>
              <a:off x="0" y="-28575"/>
              <a:ext cx="199531" cy="52359"/>
            </a:xfrm>
            <a:prstGeom prst="rect">
              <a:avLst/>
            </a:prstGeom>
          </p:spPr>
          <p:txBody>
            <a:bodyPr anchor="ctr" rtlCol="false" tIns="149639" lIns="149639" bIns="149639" rIns="149639"/>
            <a:lstStyle/>
            <a:p>
              <a:pPr algn="ctr">
                <a:lnSpc>
                  <a:spcPts val="1960"/>
                </a:lnSpc>
              </a:pPr>
            </a:p>
          </p:txBody>
        </p:sp>
      </p:grpSp>
      <p:grpSp>
        <p:nvGrpSpPr>
          <p:cNvPr name="Group 12" id="12"/>
          <p:cNvGrpSpPr/>
          <p:nvPr/>
        </p:nvGrpSpPr>
        <p:grpSpPr>
          <a:xfrm rot="0">
            <a:off x="15424138" y="9258300"/>
            <a:ext cx="1274616" cy="455272"/>
            <a:chOff x="0" y="0"/>
            <a:chExt cx="113965" cy="40706"/>
          </a:xfrm>
        </p:grpSpPr>
        <p:sp>
          <p:nvSpPr>
            <p:cNvPr name="Freeform 13" id="13"/>
            <p:cNvSpPr/>
            <p:nvPr/>
          </p:nvSpPr>
          <p:spPr>
            <a:xfrm flipH="false" flipV="false" rot="0">
              <a:off x="0" y="0"/>
              <a:ext cx="113965" cy="40706"/>
            </a:xfrm>
            <a:custGeom>
              <a:avLst/>
              <a:gdLst/>
              <a:ahLst/>
              <a:cxnLst/>
              <a:rect r="r" b="b" t="t" l="l"/>
              <a:pathLst>
                <a:path h="40706" w="113965">
                  <a:moveTo>
                    <a:pt x="0" y="0"/>
                  </a:moveTo>
                  <a:lnTo>
                    <a:pt x="113965" y="0"/>
                  </a:lnTo>
                  <a:lnTo>
                    <a:pt x="113965" y="40706"/>
                  </a:lnTo>
                  <a:lnTo>
                    <a:pt x="0" y="40706"/>
                  </a:lnTo>
                  <a:close/>
                </a:path>
              </a:pathLst>
            </a:custGeom>
            <a:solidFill>
              <a:srgbClr val="FFFFFF"/>
            </a:solidFill>
          </p:spPr>
        </p:sp>
        <p:sp>
          <p:nvSpPr>
            <p:cNvPr name="TextBox 14" id="14"/>
            <p:cNvSpPr txBox="true"/>
            <p:nvPr/>
          </p:nvSpPr>
          <p:spPr>
            <a:xfrm>
              <a:off x="0" y="-28575"/>
              <a:ext cx="113965" cy="69281"/>
            </a:xfrm>
            <a:prstGeom prst="rect">
              <a:avLst/>
            </a:prstGeom>
          </p:spPr>
          <p:txBody>
            <a:bodyPr anchor="ctr" rtlCol="false" tIns="149639" lIns="149639" bIns="149639" rIns="149639"/>
            <a:lstStyle/>
            <a:p>
              <a:pPr algn="ctr">
                <a:lnSpc>
                  <a:spcPts val="1960"/>
                </a:lnSpc>
              </a:pPr>
            </a:p>
          </p:txBody>
        </p:sp>
      </p:grpSp>
      <p:grpSp>
        <p:nvGrpSpPr>
          <p:cNvPr name="Group 15" id="15"/>
          <p:cNvGrpSpPr/>
          <p:nvPr/>
        </p:nvGrpSpPr>
        <p:grpSpPr>
          <a:xfrm rot="0">
            <a:off x="1619884" y="9125295"/>
            <a:ext cx="2753469" cy="588277"/>
            <a:chOff x="0" y="0"/>
            <a:chExt cx="246191" cy="52599"/>
          </a:xfrm>
        </p:grpSpPr>
        <p:sp>
          <p:nvSpPr>
            <p:cNvPr name="Freeform 16" id="16"/>
            <p:cNvSpPr/>
            <p:nvPr/>
          </p:nvSpPr>
          <p:spPr>
            <a:xfrm flipH="false" flipV="false" rot="0">
              <a:off x="0" y="0"/>
              <a:ext cx="246191" cy="52599"/>
            </a:xfrm>
            <a:custGeom>
              <a:avLst/>
              <a:gdLst/>
              <a:ahLst/>
              <a:cxnLst/>
              <a:rect r="r" b="b" t="t" l="l"/>
              <a:pathLst>
                <a:path h="52599" w="246191">
                  <a:moveTo>
                    <a:pt x="0" y="0"/>
                  </a:moveTo>
                  <a:lnTo>
                    <a:pt x="246191" y="0"/>
                  </a:lnTo>
                  <a:lnTo>
                    <a:pt x="246191" y="52599"/>
                  </a:lnTo>
                  <a:lnTo>
                    <a:pt x="0" y="52599"/>
                  </a:lnTo>
                  <a:close/>
                </a:path>
              </a:pathLst>
            </a:custGeom>
            <a:solidFill>
              <a:srgbClr val="FFFFFF"/>
            </a:solidFill>
          </p:spPr>
        </p:sp>
        <p:sp>
          <p:nvSpPr>
            <p:cNvPr name="TextBox 17" id="17"/>
            <p:cNvSpPr txBox="true"/>
            <p:nvPr/>
          </p:nvSpPr>
          <p:spPr>
            <a:xfrm>
              <a:off x="0" y="-28575"/>
              <a:ext cx="246191" cy="81174"/>
            </a:xfrm>
            <a:prstGeom prst="rect">
              <a:avLst/>
            </a:prstGeom>
          </p:spPr>
          <p:txBody>
            <a:bodyPr anchor="ctr" rtlCol="false" tIns="149639" lIns="149639" bIns="149639" rIns="149639"/>
            <a:lstStyle/>
            <a:p>
              <a:pPr algn="ctr">
                <a:lnSpc>
                  <a:spcPts val="1960"/>
                </a:lnSpc>
              </a:pPr>
            </a:p>
          </p:txBody>
        </p:sp>
      </p:gr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3345060" cy="1189819"/>
            <a:chOff x="0" y="0"/>
            <a:chExt cx="881003" cy="313368"/>
          </a:xfrm>
        </p:grpSpPr>
        <p:sp>
          <p:nvSpPr>
            <p:cNvPr name="Freeform 4" id="4"/>
            <p:cNvSpPr/>
            <p:nvPr/>
          </p:nvSpPr>
          <p:spPr>
            <a:xfrm flipH="false" flipV="false" rot="0">
              <a:off x="0" y="0"/>
              <a:ext cx="881003" cy="313368"/>
            </a:xfrm>
            <a:custGeom>
              <a:avLst/>
              <a:gdLst/>
              <a:ahLst/>
              <a:cxnLst/>
              <a:rect r="r" b="b" t="t" l="l"/>
              <a:pathLst>
                <a:path h="313368" w="881003">
                  <a:moveTo>
                    <a:pt x="0" y="0"/>
                  </a:moveTo>
                  <a:lnTo>
                    <a:pt x="881003" y="0"/>
                  </a:lnTo>
                  <a:lnTo>
                    <a:pt x="881003"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881003" cy="341943"/>
            </a:xfrm>
            <a:prstGeom prst="rect">
              <a:avLst/>
            </a:prstGeom>
          </p:spPr>
          <p:txBody>
            <a:bodyPr anchor="ctr" rtlCol="false" tIns="50800" lIns="50800" bIns="50800" rIns="50800"/>
            <a:lstStyle/>
            <a:p>
              <a:pPr algn="ctr">
                <a:lnSpc>
                  <a:spcPts val="1960"/>
                </a:lnSpc>
              </a:pPr>
            </a:p>
          </p:txBody>
        </p:sp>
      </p:grpSp>
      <p:sp>
        <p:nvSpPr>
          <p:cNvPr name="TextBox 6" id="6"/>
          <p:cNvSpPr txBox="true"/>
          <p:nvPr/>
        </p:nvSpPr>
        <p:spPr>
          <a:xfrm rot="0">
            <a:off x="-1273236" y="148026"/>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Economy</a:t>
            </a:r>
          </a:p>
        </p:txBody>
      </p:sp>
      <p:sp>
        <p:nvSpPr>
          <p:cNvPr name="Freeform 7" id="7"/>
          <p:cNvSpPr/>
          <p:nvPr/>
        </p:nvSpPr>
        <p:spPr>
          <a:xfrm flipH="false" flipV="false" rot="0">
            <a:off x="4915097" y="0"/>
            <a:ext cx="7278053" cy="10287000"/>
          </a:xfrm>
          <a:custGeom>
            <a:avLst/>
            <a:gdLst/>
            <a:ahLst/>
            <a:cxnLst/>
            <a:rect r="r" b="b" t="t" l="l"/>
            <a:pathLst>
              <a:path h="10287000" w="7278053">
                <a:moveTo>
                  <a:pt x="0" y="0"/>
                </a:moveTo>
                <a:lnTo>
                  <a:pt x="7278053" y="0"/>
                </a:lnTo>
                <a:lnTo>
                  <a:pt x="7278053" y="10287000"/>
                </a:lnTo>
                <a:lnTo>
                  <a:pt x="0" y="10287000"/>
                </a:lnTo>
                <a:lnTo>
                  <a:pt x="0" y="0"/>
                </a:lnTo>
                <a:close/>
              </a:path>
            </a:pathLst>
          </a:custGeom>
          <a:blipFill>
            <a:blip r:embed="rId3"/>
            <a:stretch>
              <a:fillRect l="0" t="0" r="0" b="0"/>
            </a:stretch>
          </a:blipFill>
        </p:spPr>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5063352" y="0"/>
            <a:ext cx="7278053" cy="10287000"/>
          </a:xfrm>
          <a:custGeom>
            <a:avLst/>
            <a:gdLst/>
            <a:ahLst/>
            <a:cxnLst/>
            <a:rect r="r" b="b" t="t" l="l"/>
            <a:pathLst>
              <a:path h="10287000" w="7278053">
                <a:moveTo>
                  <a:pt x="0" y="0"/>
                </a:moveTo>
                <a:lnTo>
                  <a:pt x="7278052" y="0"/>
                </a:lnTo>
                <a:lnTo>
                  <a:pt x="7278052" y="10287000"/>
                </a:lnTo>
                <a:lnTo>
                  <a:pt x="0" y="10287000"/>
                </a:lnTo>
                <a:lnTo>
                  <a:pt x="0" y="0"/>
                </a:lnTo>
                <a:close/>
              </a:path>
            </a:pathLst>
          </a:custGeom>
          <a:blipFill>
            <a:blip r:embed="rId3"/>
            <a:stretch>
              <a:fillRect l="0" t="0" r="0" b="0"/>
            </a:stretch>
          </a:blipFill>
        </p:spPr>
      </p:sp>
      <p:grpSp>
        <p:nvGrpSpPr>
          <p:cNvPr name="Group 4" id="4"/>
          <p:cNvGrpSpPr/>
          <p:nvPr/>
        </p:nvGrpSpPr>
        <p:grpSpPr>
          <a:xfrm rot="0">
            <a:off x="15522463" y="-360295"/>
            <a:ext cx="2845226" cy="2845226"/>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0" t="-9035" r="0" b="-41688"/>
              </a:stretch>
            </a:blipFill>
          </p:spPr>
        </p:sp>
      </p:grpSp>
      <p:grpSp>
        <p:nvGrpSpPr>
          <p:cNvPr name="Group 6" id="6"/>
          <p:cNvGrpSpPr/>
          <p:nvPr/>
        </p:nvGrpSpPr>
        <p:grpSpPr>
          <a:xfrm rot="0">
            <a:off x="13224902" y="876902"/>
            <a:ext cx="2845226" cy="2845226"/>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l="-30874" t="0" r="-30874" b="0"/>
              </a:stretch>
            </a:blipFill>
          </p:spPr>
        </p:sp>
      </p:grpSp>
      <p:grpSp>
        <p:nvGrpSpPr>
          <p:cNvPr name="Group 8" id="8"/>
          <p:cNvGrpSpPr/>
          <p:nvPr/>
        </p:nvGrpSpPr>
        <p:grpSpPr>
          <a:xfrm rot="0">
            <a:off x="13224902" y="3298831"/>
            <a:ext cx="2845226" cy="284522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l="-27220" t="0" r="-27220" b="0"/>
              </a:stretch>
            </a:blipFill>
          </p:spPr>
        </p:sp>
      </p:grpSp>
      <p:grpSp>
        <p:nvGrpSpPr>
          <p:cNvPr name="Group 10" id="10"/>
          <p:cNvGrpSpPr/>
          <p:nvPr/>
        </p:nvGrpSpPr>
        <p:grpSpPr>
          <a:xfrm rot="0">
            <a:off x="15522463" y="4720733"/>
            <a:ext cx="2845226" cy="2845226"/>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7"/>
              <a:stretch>
                <a:fillRect l="-38616" t="0" r="-38616" b="0"/>
              </a:stretch>
            </a:blipFill>
          </p:spPr>
        </p:sp>
      </p:grpSp>
      <p:grpSp>
        <p:nvGrpSpPr>
          <p:cNvPr name="Group 12" id="12"/>
          <p:cNvGrpSpPr/>
          <p:nvPr/>
        </p:nvGrpSpPr>
        <p:grpSpPr>
          <a:xfrm rot="0">
            <a:off x="15522463" y="2149277"/>
            <a:ext cx="2845226" cy="2845226"/>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8"/>
              <a:stretch>
                <a:fillRect l="0" t="-38571" r="0" b="-38571"/>
              </a:stretch>
            </a:blipFill>
          </p:spPr>
        </p:sp>
      </p:grpSp>
      <p:grpSp>
        <p:nvGrpSpPr>
          <p:cNvPr name="Group 14" id="14"/>
          <p:cNvGrpSpPr/>
          <p:nvPr/>
        </p:nvGrpSpPr>
        <p:grpSpPr>
          <a:xfrm rot="0">
            <a:off x="-60639" y="-161119"/>
            <a:ext cx="3345060" cy="1189819"/>
            <a:chOff x="0" y="0"/>
            <a:chExt cx="881003" cy="313368"/>
          </a:xfrm>
        </p:grpSpPr>
        <p:sp>
          <p:nvSpPr>
            <p:cNvPr name="Freeform 15" id="15"/>
            <p:cNvSpPr/>
            <p:nvPr/>
          </p:nvSpPr>
          <p:spPr>
            <a:xfrm flipH="false" flipV="false" rot="0">
              <a:off x="0" y="0"/>
              <a:ext cx="881003" cy="313368"/>
            </a:xfrm>
            <a:custGeom>
              <a:avLst/>
              <a:gdLst/>
              <a:ahLst/>
              <a:cxnLst/>
              <a:rect r="r" b="b" t="t" l="l"/>
              <a:pathLst>
                <a:path h="313368" w="881003">
                  <a:moveTo>
                    <a:pt x="0" y="0"/>
                  </a:moveTo>
                  <a:lnTo>
                    <a:pt x="881003" y="0"/>
                  </a:lnTo>
                  <a:lnTo>
                    <a:pt x="881003"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16" id="16"/>
            <p:cNvSpPr txBox="true"/>
            <p:nvPr/>
          </p:nvSpPr>
          <p:spPr>
            <a:xfrm>
              <a:off x="0" y="-28575"/>
              <a:ext cx="881003" cy="341943"/>
            </a:xfrm>
            <a:prstGeom prst="rect">
              <a:avLst/>
            </a:prstGeom>
          </p:spPr>
          <p:txBody>
            <a:bodyPr anchor="ctr" rtlCol="false" tIns="50800" lIns="50800" bIns="50800" rIns="50800"/>
            <a:lstStyle/>
            <a:p>
              <a:pPr algn="ctr">
                <a:lnSpc>
                  <a:spcPts val="1960"/>
                </a:lnSpc>
              </a:pPr>
            </a:p>
          </p:txBody>
        </p:sp>
      </p:grpSp>
      <p:sp>
        <p:nvSpPr>
          <p:cNvPr name="TextBox 17" id="17"/>
          <p:cNvSpPr txBox="true"/>
          <p:nvPr/>
        </p:nvSpPr>
        <p:spPr>
          <a:xfrm rot="0">
            <a:off x="-1273236" y="148026"/>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Economy</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60639" y="-161119"/>
            <a:ext cx="3345060" cy="1189819"/>
            <a:chOff x="0" y="0"/>
            <a:chExt cx="881003" cy="313368"/>
          </a:xfrm>
        </p:grpSpPr>
        <p:sp>
          <p:nvSpPr>
            <p:cNvPr name="Freeform 3" id="3"/>
            <p:cNvSpPr/>
            <p:nvPr/>
          </p:nvSpPr>
          <p:spPr>
            <a:xfrm flipH="false" flipV="false" rot="0">
              <a:off x="0" y="0"/>
              <a:ext cx="881003" cy="313368"/>
            </a:xfrm>
            <a:custGeom>
              <a:avLst/>
              <a:gdLst/>
              <a:ahLst/>
              <a:cxnLst/>
              <a:rect r="r" b="b" t="t" l="l"/>
              <a:pathLst>
                <a:path h="313368" w="881003">
                  <a:moveTo>
                    <a:pt x="0" y="0"/>
                  </a:moveTo>
                  <a:lnTo>
                    <a:pt x="881003" y="0"/>
                  </a:lnTo>
                  <a:lnTo>
                    <a:pt x="881003"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4" id="4"/>
            <p:cNvSpPr txBox="true"/>
            <p:nvPr/>
          </p:nvSpPr>
          <p:spPr>
            <a:xfrm>
              <a:off x="0" y="-28575"/>
              <a:ext cx="881003" cy="341943"/>
            </a:xfrm>
            <a:prstGeom prst="rect">
              <a:avLst/>
            </a:prstGeom>
          </p:spPr>
          <p:txBody>
            <a:bodyPr anchor="ctr" rtlCol="false" tIns="50800" lIns="50800" bIns="50800" rIns="50800"/>
            <a:lstStyle/>
            <a:p>
              <a:pPr algn="ctr">
                <a:lnSpc>
                  <a:spcPts val="1960"/>
                </a:lnSpc>
              </a:pPr>
            </a:p>
          </p:txBody>
        </p:sp>
      </p:grpSp>
      <p:sp>
        <p:nvSpPr>
          <p:cNvPr name="TextBox 5" id="5"/>
          <p:cNvSpPr txBox="true"/>
          <p:nvPr/>
        </p:nvSpPr>
        <p:spPr>
          <a:xfrm rot="0">
            <a:off x="-1273236" y="148026"/>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Economy</a:t>
            </a:r>
          </a:p>
        </p:txBody>
      </p:sp>
      <p:sp>
        <p:nvSpPr>
          <p:cNvPr name="Freeform 6" id="6"/>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7" id="7"/>
          <p:cNvSpPr/>
          <p:nvPr/>
        </p:nvSpPr>
        <p:spPr>
          <a:xfrm flipH="false" flipV="false" rot="0">
            <a:off x="2328717" y="2329125"/>
            <a:ext cx="4286282" cy="3698131"/>
          </a:xfrm>
          <a:custGeom>
            <a:avLst/>
            <a:gdLst/>
            <a:ahLst/>
            <a:cxnLst/>
            <a:rect r="r" b="b" t="t" l="l"/>
            <a:pathLst>
              <a:path h="3698131" w="4286282">
                <a:moveTo>
                  <a:pt x="0" y="0"/>
                </a:moveTo>
                <a:lnTo>
                  <a:pt x="4286282" y="0"/>
                </a:lnTo>
                <a:lnTo>
                  <a:pt x="4286282" y="3698131"/>
                </a:lnTo>
                <a:lnTo>
                  <a:pt x="0" y="3698131"/>
                </a:lnTo>
                <a:lnTo>
                  <a:pt x="0" y="0"/>
                </a:lnTo>
                <a:close/>
              </a:path>
            </a:pathLst>
          </a:custGeom>
          <a:blipFill>
            <a:blip r:embed="rId3"/>
            <a:stretch>
              <a:fillRect l="0" t="-24195" r="-29064" b="-19224"/>
            </a:stretch>
          </a:blipFill>
        </p:spPr>
      </p:sp>
      <p:grpSp>
        <p:nvGrpSpPr>
          <p:cNvPr name="Group 8" id="8"/>
          <p:cNvGrpSpPr/>
          <p:nvPr/>
        </p:nvGrpSpPr>
        <p:grpSpPr>
          <a:xfrm rot="0">
            <a:off x="5976609" y="2216591"/>
            <a:ext cx="177310" cy="155893"/>
            <a:chOff x="0" y="0"/>
            <a:chExt cx="55450" cy="48752"/>
          </a:xfrm>
        </p:grpSpPr>
        <p:sp>
          <p:nvSpPr>
            <p:cNvPr name="Freeform 9" id="9"/>
            <p:cNvSpPr/>
            <p:nvPr/>
          </p:nvSpPr>
          <p:spPr>
            <a:xfrm flipH="false" flipV="false" rot="0">
              <a:off x="0" y="0"/>
              <a:ext cx="55450" cy="48752"/>
            </a:xfrm>
            <a:custGeom>
              <a:avLst/>
              <a:gdLst/>
              <a:ahLst/>
              <a:cxnLst/>
              <a:rect r="r" b="b" t="t" l="l"/>
              <a:pathLst>
                <a:path h="48752" w="55450">
                  <a:moveTo>
                    <a:pt x="24376" y="0"/>
                  </a:moveTo>
                  <a:lnTo>
                    <a:pt x="31074" y="0"/>
                  </a:lnTo>
                  <a:cubicBezTo>
                    <a:pt x="44536" y="0"/>
                    <a:pt x="55450" y="10914"/>
                    <a:pt x="55450" y="24376"/>
                  </a:cubicBezTo>
                  <a:lnTo>
                    <a:pt x="55450" y="24376"/>
                  </a:lnTo>
                  <a:cubicBezTo>
                    <a:pt x="55450" y="37839"/>
                    <a:pt x="44536" y="48752"/>
                    <a:pt x="31074" y="48752"/>
                  </a:cubicBezTo>
                  <a:lnTo>
                    <a:pt x="24376" y="48752"/>
                  </a:lnTo>
                  <a:cubicBezTo>
                    <a:pt x="10914" y="48752"/>
                    <a:pt x="0" y="37839"/>
                    <a:pt x="0" y="24376"/>
                  </a:cubicBezTo>
                  <a:lnTo>
                    <a:pt x="0" y="24376"/>
                  </a:lnTo>
                  <a:cubicBezTo>
                    <a:pt x="0" y="10914"/>
                    <a:pt x="10914" y="0"/>
                    <a:pt x="24376" y="0"/>
                  </a:cubicBezTo>
                  <a:close/>
                </a:path>
              </a:pathLst>
            </a:custGeom>
            <a:solidFill>
              <a:srgbClr val="A2BA4A"/>
            </a:solidFill>
          </p:spPr>
        </p:sp>
        <p:sp>
          <p:nvSpPr>
            <p:cNvPr name="TextBox 10" id="10"/>
            <p:cNvSpPr txBox="true"/>
            <p:nvPr/>
          </p:nvSpPr>
          <p:spPr>
            <a:xfrm>
              <a:off x="0" y="-38100"/>
              <a:ext cx="55450" cy="86852"/>
            </a:xfrm>
            <a:prstGeom prst="rect">
              <a:avLst/>
            </a:prstGeom>
          </p:spPr>
          <p:txBody>
            <a:bodyPr anchor="ctr" rtlCol="false" tIns="50800" lIns="50800" bIns="50800" rIns="50800"/>
            <a:lstStyle/>
            <a:p>
              <a:pPr algn="ctr">
                <a:lnSpc>
                  <a:spcPts val="2355"/>
                </a:lnSpc>
              </a:pPr>
            </a:p>
          </p:txBody>
        </p:sp>
      </p:grpSp>
      <p:sp>
        <p:nvSpPr>
          <p:cNvPr name="TextBox 11" id="11"/>
          <p:cNvSpPr txBox="true"/>
          <p:nvPr/>
        </p:nvSpPr>
        <p:spPr>
          <a:xfrm rot="0">
            <a:off x="6614999" y="2391232"/>
            <a:ext cx="2801099" cy="3325394"/>
          </a:xfrm>
          <a:prstGeom prst="rect">
            <a:avLst/>
          </a:prstGeom>
        </p:spPr>
        <p:txBody>
          <a:bodyPr anchor="t" rtlCol="false" tIns="0" lIns="0" bIns="0" rIns="0">
            <a:spAutoFit/>
          </a:bodyPr>
          <a:lstStyle/>
          <a:p>
            <a:pPr algn="l">
              <a:lnSpc>
                <a:spcPts val="2209"/>
              </a:lnSpc>
            </a:pPr>
            <a:r>
              <a:rPr lang="en-US" b="true" sz="1339">
                <a:solidFill>
                  <a:srgbClr val="000000"/>
                </a:solidFill>
                <a:latin typeface="Canva Sans Bold"/>
                <a:ea typeface="Canva Sans Bold"/>
                <a:cs typeface="Canva Sans Bold"/>
                <a:sym typeface="Canva Sans Bold"/>
              </a:rPr>
              <a:t>Education</a:t>
            </a:r>
          </a:p>
          <a:p>
            <a:pPr algn="l">
              <a:lnSpc>
                <a:spcPts val="2209"/>
              </a:lnSpc>
            </a:pPr>
            <a:r>
              <a:rPr lang="en-US" b="true" sz="1339">
                <a:solidFill>
                  <a:srgbClr val="000000"/>
                </a:solidFill>
                <a:latin typeface="Canva Sans Bold"/>
                <a:ea typeface="Canva Sans Bold"/>
                <a:cs typeface="Canva Sans Bold"/>
                <a:sym typeface="Canva Sans Bold"/>
              </a:rPr>
              <a:t>Health and Welfare Services</a:t>
            </a:r>
          </a:p>
          <a:p>
            <a:pPr algn="l">
              <a:lnSpc>
                <a:spcPts val="2209"/>
              </a:lnSpc>
            </a:pPr>
            <a:r>
              <a:rPr lang="en-US" b="true" sz="1339">
                <a:solidFill>
                  <a:srgbClr val="000000"/>
                </a:solidFill>
                <a:latin typeface="Canva Sans Bold"/>
                <a:ea typeface="Canva Sans Bold"/>
                <a:cs typeface="Canva Sans Bold"/>
                <a:sym typeface="Canva Sans Bold"/>
              </a:rPr>
              <a:t>Local and Public Administration</a:t>
            </a:r>
          </a:p>
          <a:p>
            <a:pPr algn="l">
              <a:lnSpc>
                <a:spcPts val="2209"/>
              </a:lnSpc>
            </a:pPr>
            <a:r>
              <a:rPr lang="en-US" b="true" sz="1339">
                <a:solidFill>
                  <a:srgbClr val="000000"/>
                </a:solidFill>
                <a:latin typeface="Canva Sans Bold"/>
                <a:ea typeface="Canva Sans Bold"/>
                <a:cs typeface="Canva Sans Bold"/>
                <a:sym typeface="Canva Sans Bold"/>
              </a:rPr>
              <a:t>Professional Services</a:t>
            </a:r>
          </a:p>
          <a:p>
            <a:pPr algn="l">
              <a:lnSpc>
                <a:spcPts val="2209"/>
              </a:lnSpc>
            </a:pPr>
            <a:r>
              <a:rPr lang="en-US" b="true" sz="1339">
                <a:solidFill>
                  <a:srgbClr val="000000"/>
                </a:solidFill>
                <a:latin typeface="Canva Sans Bold"/>
                <a:ea typeface="Canva Sans Bold"/>
                <a:cs typeface="Canva Sans Bold"/>
                <a:sym typeface="Canva Sans Bold"/>
              </a:rPr>
              <a:t>Wholesale Trade</a:t>
            </a:r>
          </a:p>
          <a:p>
            <a:pPr algn="l">
              <a:lnSpc>
                <a:spcPts val="2209"/>
              </a:lnSpc>
            </a:pPr>
            <a:r>
              <a:rPr lang="en-US" b="true" sz="1339">
                <a:solidFill>
                  <a:srgbClr val="000000"/>
                </a:solidFill>
                <a:latin typeface="Canva Sans Bold"/>
                <a:ea typeface="Canva Sans Bold"/>
                <a:cs typeface="Canva Sans Bold"/>
                <a:sym typeface="Canva Sans Bold"/>
              </a:rPr>
              <a:t>Information and Communications</a:t>
            </a:r>
          </a:p>
          <a:p>
            <a:pPr algn="l">
              <a:lnSpc>
                <a:spcPts val="2209"/>
              </a:lnSpc>
            </a:pPr>
            <a:r>
              <a:rPr lang="en-US" b="true" sz="1339">
                <a:solidFill>
                  <a:srgbClr val="000000"/>
                </a:solidFill>
                <a:latin typeface="Canva Sans Bold"/>
                <a:ea typeface="Canva Sans Bold"/>
                <a:cs typeface="Canva Sans Bold"/>
                <a:sym typeface="Canva Sans Bold"/>
              </a:rPr>
              <a:t>Industry</a:t>
            </a:r>
          </a:p>
          <a:p>
            <a:pPr algn="l">
              <a:lnSpc>
                <a:spcPts val="2209"/>
              </a:lnSpc>
            </a:pPr>
            <a:r>
              <a:rPr lang="en-US" b="true" sz="1339">
                <a:solidFill>
                  <a:srgbClr val="000000"/>
                </a:solidFill>
                <a:latin typeface="Canva Sans Bold"/>
                <a:ea typeface="Canva Sans Bold"/>
                <a:cs typeface="Canva Sans Bold"/>
                <a:sym typeface="Canva Sans Bold"/>
              </a:rPr>
              <a:t>Hosting Services</a:t>
            </a:r>
          </a:p>
          <a:p>
            <a:pPr algn="l">
              <a:lnSpc>
                <a:spcPts val="2209"/>
              </a:lnSpc>
            </a:pPr>
            <a:r>
              <a:rPr lang="en-US" b="true" sz="1339">
                <a:solidFill>
                  <a:srgbClr val="000000"/>
                </a:solidFill>
                <a:latin typeface="Canva Sans Bold"/>
                <a:ea typeface="Canva Sans Bold"/>
                <a:cs typeface="Canva Sans Bold"/>
                <a:sym typeface="Canva Sans Bold"/>
              </a:rPr>
              <a:t>Administrative Services</a:t>
            </a:r>
          </a:p>
          <a:p>
            <a:pPr algn="l">
              <a:lnSpc>
                <a:spcPts val="2209"/>
              </a:lnSpc>
            </a:pPr>
            <a:r>
              <a:rPr lang="en-US" b="true" sz="1339">
                <a:solidFill>
                  <a:srgbClr val="000000"/>
                </a:solidFill>
                <a:latin typeface="Canva Sans Bold"/>
                <a:ea typeface="Canva Sans Bold"/>
                <a:cs typeface="Canva Sans Bold"/>
                <a:sym typeface="Canva Sans Bold"/>
              </a:rPr>
              <a:t>Transportation</a:t>
            </a:r>
          </a:p>
          <a:p>
            <a:pPr algn="l">
              <a:lnSpc>
                <a:spcPts val="2209"/>
              </a:lnSpc>
            </a:pPr>
            <a:r>
              <a:rPr lang="en-US" b="true" sz="1339">
                <a:solidFill>
                  <a:srgbClr val="000000"/>
                </a:solidFill>
                <a:latin typeface="Canva Sans Bold"/>
                <a:ea typeface="Canva Sans Bold"/>
                <a:cs typeface="Canva Sans Bold"/>
                <a:sym typeface="Canva Sans Bold"/>
              </a:rPr>
              <a:t>Construction</a:t>
            </a:r>
          </a:p>
          <a:p>
            <a:pPr algn="l">
              <a:lnSpc>
                <a:spcPts val="2209"/>
              </a:lnSpc>
            </a:pPr>
            <a:r>
              <a:rPr lang="en-US" b="true" sz="1339">
                <a:solidFill>
                  <a:srgbClr val="000000"/>
                </a:solidFill>
                <a:latin typeface="Canva Sans Bold"/>
                <a:ea typeface="Canva Sans Bold"/>
                <a:cs typeface="Canva Sans Bold"/>
                <a:sym typeface="Canva Sans Bold"/>
              </a:rPr>
              <a:t>High-Tech</a:t>
            </a:r>
          </a:p>
        </p:txBody>
      </p:sp>
      <p:sp>
        <p:nvSpPr>
          <p:cNvPr name="TextBox 12" id="12"/>
          <p:cNvSpPr txBox="true"/>
          <p:nvPr/>
        </p:nvSpPr>
        <p:spPr>
          <a:xfrm rot="0">
            <a:off x="1878341" y="6104468"/>
            <a:ext cx="5532057" cy="231737"/>
          </a:xfrm>
          <a:prstGeom prst="rect">
            <a:avLst/>
          </a:prstGeom>
        </p:spPr>
        <p:txBody>
          <a:bodyPr anchor="t" rtlCol="false" tIns="0" lIns="0" bIns="0" rIns="0">
            <a:spAutoFit/>
          </a:bodyPr>
          <a:lstStyle/>
          <a:p>
            <a:pPr algn="ctr">
              <a:lnSpc>
                <a:spcPts val="1983"/>
              </a:lnSpc>
              <a:spcBef>
                <a:spcPct val="0"/>
              </a:spcBef>
            </a:pPr>
            <a:r>
              <a:rPr lang="en-US" sz="1416">
                <a:solidFill>
                  <a:srgbClr val="000000"/>
                </a:solidFill>
                <a:latin typeface="Canva Sans"/>
                <a:ea typeface="Canva Sans"/>
                <a:cs typeface="Canva Sans"/>
                <a:sym typeface="Canva Sans"/>
              </a:rPr>
              <a:t>% of branch employees by gender</a:t>
            </a:r>
          </a:p>
        </p:txBody>
      </p:sp>
      <p:sp>
        <p:nvSpPr>
          <p:cNvPr name="TextBox 13" id="13"/>
          <p:cNvSpPr txBox="true"/>
          <p:nvPr/>
        </p:nvSpPr>
        <p:spPr>
          <a:xfrm rot="0">
            <a:off x="2317464" y="1631403"/>
            <a:ext cx="4740847" cy="480412"/>
          </a:xfrm>
          <a:prstGeom prst="rect">
            <a:avLst/>
          </a:prstGeom>
        </p:spPr>
        <p:txBody>
          <a:bodyPr anchor="t" rtlCol="false" tIns="0" lIns="0" bIns="0" rIns="0">
            <a:spAutoFit/>
          </a:bodyPr>
          <a:lstStyle/>
          <a:p>
            <a:pPr algn="l">
              <a:lnSpc>
                <a:spcPts val="1983"/>
              </a:lnSpc>
              <a:spcBef>
                <a:spcPct val="0"/>
              </a:spcBef>
            </a:pPr>
            <a:r>
              <a:rPr lang="en-US" sz="1416">
                <a:solidFill>
                  <a:srgbClr val="000000"/>
                </a:solidFill>
                <a:latin typeface="Canva Sans"/>
                <a:ea typeface="Canva Sans"/>
                <a:cs typeface="Canva Sans"/>
                <a:sym typeface="Canva Sans"/>
              </a:rPr>
              <a:t>Employee in Jerusalem by economic branch (main branches) and by gender, 2021</a:t>
            </a:r>
          </a:p>
        </p:txBody>
      </p:sp>
      <p:grpSp>
        <p:nvGrpSpPr>
          <p:cNvPr name="Group 14" id="14"/>
          <p:cNvGrpSpPr/>
          <p:nvPr/>
        </p:nvGrpSpPr>
        <p:grpSpPr>
          <a:xfrm rot="0">
            <a:off x="5366022" y="2216591"/>
            <a:ext cx="177310" cy="155893"/>
            <a:chOff x="0" y="0"/>
            <a:chExt cx="55450" cy="48752"/>
          </a:xfrm>
        </p:grpSpPr>
        <p:sp>
          <p:nvSpPr>
            <p:cNvPr name="Freeform 15" id="15"/>
            <p:cNvSpPr/>
            <p:nvPr/>
          </p:nvSpPr>
          <p:spPr>
            <a:xfrm flipH="false" flipV="false" rot="0">
              <a:off x="0" y="0"/>
              <a:ext cx="55450" cy="48752"/>
            </a:xfrm>
            <a:custGeom>
              <a:avLst/>
              <a:gdLst/>
              <a:ahLst/>
              <a:cxnLst/>
              <a:rect r="r" b="b" t="t" l="l"/>
              <a:pathLst>
                <a:path h="48752" w="55450">
                  <a:moveTo>
                    <a:pt x="24376" y="0"/>
                  </a:moveTo>
                  <a:lnTo>
                    <a:pt x="31074" y="0"/>
                  </a:lnTo>
                  <a:cubicBezTo>
                    <a:pt x="44536" y="0"/>
                    <a:pt x="55450" y="10914"/>
                    <a:pt x="55450" y="24376"/>
                  </a:cubicBezTo>
                  <a:lnTo>
                    <a:pt x="55450" y="24376"/>
                  </a:lnTo>
                  <a:cubicBezTo>
                    <a:pt x="55450" y="37839"/>
                    <a:pt x="44536" y="48752"/>
                    <a:pt x="31074" y="48752"/>
                  </a:cubicBezTo>
                  <a:lnTo>
                    <a:pt x="24376" y="48752"/>
                  </a:lnTo>
                  <a:cubicBezTo>
                    <a:pt x="10914" y="48752"/>
                    <a:pt x="0" y="37839"/>
                    <a:pt x="0" y="24376"/>
                  </a:cubicBezTo>
                  <a:lnTo>
                    <a:pt x="0" y="24376"/>
                  </a:lnTo>
                  <a:cubicBezTo>
                    <a:pt x="0" y="10914"/>
                    <a:pt x="10914" y="0"/>
                    <a:pt x="24376" y="0"/>
                  </a:cubicBezTo>
                  <a:close/>
                </a:path>
              </a:pathLst>
            </a:custGeom>
            <a:solidFill>
              <a:srgbClr val="42728D"/>
            </a:solidFill>
          </p:spPr>
        </p:sp>
        <p:sp>
          <p:nvSpPr>
            <p:cNvPr name="TextBox 16" id="16"/>
            <p:cNvSpPr txBox="true"/>
            <p:nvPr/>
          </p:nvSpPr>
          <p:spPr>
            <a:xfrm>
              <a:off x="0" y="-38100"/>
              <a:ext cx="55450" cy="86852"/>
            </a:xfrm>
            <a:prstGeom prst="rect">
              <a:avLst/>
            </a:prstGeom>
          </p:spPr>
          <p:txBody>
            <a:bodyPr anchor="ctr" rtlCol="false" tIns="50800" lIns="50800" bIns="50800" rIns="50800"/>
            <a:lstStyle/>
            <a:p>
              <a:pPr algn="ctr">
                <a:lnSpc>
                  <a:spcPts val="2355"/>
                </a:lnSpc>
              </a:pPr>
            </a:p>
          </p:txBody>
        </p:sp>
      </p:grpSp>
      <p:sp>
        <p:nvSpPr>
          <p:cNvPr name="TextBox 17" id="17"/>
          <p:cNvSpPr txBox="true"/>
          <p:nvPr/>
        </p:nvSpPr>
        <p:spPr>
          <a:xfrm rot="0">
            <a:off x="6172662" y="2228649"/>
            <a:ext cx="336469" cy="129214"/>
          </a:xfrm>
          <a:prstGeom prst="rect">
            <a:avLst/>
          </a:prstGeom>
        </p:spPr>
        <p:txBody>
          <a:bodyPr anchor="t" rtlCol="false" tIns="0" lIns="0" bIns="0" rIns="0">
            <a:spAutoFit/>
          </a:bodyPr>
          <a:lstStyle/>
          <a:p>
            <a:pPr algn="ctr">
              <a:lnSpc>
                <a:spcPts val="1047"/>
              </a:lnSpc>
            </a:pPr>
            <a:r>
              <a:rPr lang="en-US" sz="748" b="true">
                <a:solidFill>
                  <a:srgbClr val="A2BA4A"/>
                </a:solidFill>
                <a:latin typeface="Canva Sans Bold"/>
                <a:ea typeface="Canva Sans Bold"/>
                <a:cs typeface="Canva Sans Bold"/>
                <a:sym typeface="Canva Sans Bold"/>
              </a:rPr>
              <a:t>Female</a:t>
            </a:r>
          </a:p>
        </p:txBody>
      </p:sp>
      <p:sp>
        <p:nvSpPr>
          <p:cNvPr name="TextBox 18" id="18"/>
          <p:cNvSpPr txBox="true"/>
          <p:nvPr/>
        </p:nvSpPr>
        <p:spPr>
          <a:xfrm rot="0">
            <a:off x="5565810" y="2231123"/>
            <a:ext cx="226663" cy="126740"/>
          </a:xfrm>
          <a:prstGeom prst="rect">
            <a:avLst/>
          </a:prstGeom>
        </p:spPr>
        <p:txBody>
          <a:bodyPr anchor="t" rtlCol="false" tIns="0" lIns="0" bIns="0" rIns="0">
            <a:spAutoFit/>
          </a:bodyPr>
          <a:lstStyle/>
          <a:p>
            <a:pPr algn="ctr">
              <a:lnSpc>
                <a:spcPts val="1047"/>
              </a:lnSpc>
            </a:pPr>
            <a:r>
              <a:rPr lang="en-US" sz="748" b="true">
                <a:solidFill>
                  <a:srgbClr val="42728D"/>
                </a:solidFill>
                <a:latin typeface="Canva Sans Bold"/>
                <a:ea typeface="Canva Sans Bold"/>
                <a:cs typeface="Canva Sans Bold"/>
                <a:sym typeface="Canva Sans Bold"/>
              </a:rPr>
              <a:t>Male</a:t>
            </a:r>
          </a:p>
        </p:txBody>
      </p:sp>
      <p:grpSp>
        <p:nvGrpSpPr>
          <p:cNvPr name="Group 19" id="19"/>
          <p:cNvGrpSpPr/>
          <p:nvPr/>
        </p:nvGrpSpPr>
        <p:grpSpPr>
          <a:xfrm rot="0">
            <a:off x="5936733" y="6391363"/>
            <a:ext cx="6414534" cy="3201366"/>
            <a:chOff x="0" y="0"/>
            <a:chExt cx="8552712" cy="4268487"/>
          </a:xfrm>
        </p:grpSpPr>
        <p:sp>
          <p:nvSpPr>
            <p:cNvPr name="Freeform 20" id="20"/>
            <p:cNvSpPr/>
            <p:nvPr/>
          </p:nvSpPr>
          <p:spPr>
            <a:xfrm flipH="false" flipV="false" rot="0">
              <a:off x="342939" y="0"/>
              <a:ext cx="8209774" cy="4268487"/>
            </a:xfrm>
            <a:custGeom>
              <a:avLst/>
              <a:gdLst/>
              <a:ahLst/>
              <a:cxnLst/>
              <a:rect r="r" b="b" t="t" l="l"/>
              <a:pathLst>
                <a:path h="4268487" w="8209774">
                  <a:moveTo>
                    <a:pt x="0" y="0"/>
                  </a:moveTo>
                  <a:lnTo>
                    <a:pt x="8209773" y="0"/>
                  </a:lnTo>
                  <a:lnTo>
                    <a:pt x="8209773" y="4268487"/>
                  </a:lnTo>
                  <a:lnTo>
                    <a:pt x="0" y="4268487"/>
                  </a:lnTo>
                  <a:lnTo>
                    <a:pt x="0" y="0"/>
                  </a:lnTo>
                  <a:close/>
                </a:path>
              </a:pathLst>
            </a:custGeom>
            <a:blipFill>
              <a:blip r:embed="rId4"/>
              <a:stretch>
                <a:fillRect l="0" t="-16135" r="0" b="-8641"/>
              </a:stretch>
            </a:blipFill>
          </p:spPr>
        </p:sp>
        <p:grpSp>
          <p:nvGrpSpPr>
            <p:cNvPr name="Group 21" id="21"/>
            <p:cNvGrpSpPr/>
            <p:nvPr/>
          </p:nvGrpSpPr>
          <p:grpSpPr>
            <a:xfrm rot="0">
              <a:off x="1210466" y="718689"/>
              <a:ext cx="1363614" cy="322156"/>
              <a:chOff x="0" y="0"/>
              <a:chExt cx="390689" cy="92301"/>
            </a:xfrm>
          </p:grpSpPr>
          <p:sp>
            <p:nvSpPr>
              <p:cNvPr name="Freeform 22" id="22"/>
              <p:cNvSpPr/>
              <p:nvPr/>
            </p:nvSpPr>
            <p:spPr>
              <a:xfrm flipH="false" flipV="false" rot="0">
                <a:off x="0" y="0"/>
                <a:ext cx="390689" cy="92301"/>
              </a:xfrm>
              <a:custGeom>
                <a:avLst/>
                <a:gdLst/>
                <a:ahLst/>
                <a:cxnLst/>
                <a:rect r="r" b="b" t="t" l="l"/>
                <a:pathLst>
                  <a:path h="92301" w="390689">
                    <a:moveTo>
                      <a:pt x="46150" y="0"/>
                    </a:moveTo>
                    <a:lnTo>
                      <a:pt x="344538" y="0"/>
                    </a:lnTo>
                    <a:cubicBezTo>
                      <a:pt x="370026" y="0"/>
                      <a:pt x="390689" y="20662"/>
                      <a:pt x="390689" y="46150"/>
                    </a:cubicBezTo>
                    <a:lnTo>
                      <a:pt x="390689" y="46150"/>
                    </a:lnTo>
                    <a:cubicBezTo>
                      <a:pt x="390689" y="58390"/>
                      <a:pt x="385826" y="70129"/>
                      <a:pt x="377171" y="78784"/>
                    </a:cubicBezTo>
                    <a:cubicBezTo>
                      <a:pt x="368517" y="87439"/>
                      <a:pt x="356778" y="92301"/>
                      <a:pt x="344538" y="92301"/>
                    </a:cubicBezTo>
                    <a:lnTo>
                      <a:pt x="46150" y="92301"/>
                    </a:lnTo>
                    <a:cubicBezTo>
                      <a:pt x="20662" y="92301"/>
                      <a:pt x="0" y="71639"/>
                      <a:pt x="0" y="46150"/>
                    </a:cubicBezTo>
                    <a:lnTo>
                      <a:pt x="0" y="46150"/>
                    </a:lnTo>
                    <a:cubicBezTo>
                      <a:pt x="0" y="20662"/>
                      <a:pt x="20662" y="0"/>
                      <a:pt x="46150" y="0"/>
                    </a:cubicBezTo>
                    <a:close/>
                  </a:path>
                </a:pathLst>
              </a:custGeom>
              <a:solidFill>
                <a:srgbClr val="ECEBEC"/>
              </a:solidFill>
            </p:spPr>
          </p:sp>
          <p:sp>
            <p:nvSpPr>
              <p:cNvPr name="TextBox 23" id="23"/>
              <p:cNvSpPr txBox="true"/>
              <p:nvPr/>
            </p:nvSpPr>
            <p:spPr>
              <a:xfrm>
                <a:off x="0" y="-28575"/>
                <a:ext cx="390689" cy="120876"/>
              </a:xfrm>
              <a:prstGeom prst="rect">
                <a:avLst/>
              </a:prstGeom>
            </p:spPr>
            <p:txBody>
              <a:bodyPr anchor="ctr" rtlCol="false" tIns="50800" lIns="50800" bIns="50800" rIns="50800"/>
              <a:lstStyle/>
              <a:p>
                <a:pPr algn="ctr">
                  <a:lnSpc>
                    <a:spcPts val="2380"/>
                  </a:lnSpc>
                </a:pPr>
              </a:p>
            </p:txBody>
          </p:sp>
        </p:grpSp>
        <p:sp>
          <p:nvSpPr>
            <p:cNvPr name="TextBox 24" id="24"/>
            <p:cNvSpPr txBox="true"/>
            <p:nvPr/>
          </p:nvSpPr>
          <p:spPr>
            <a:xfrm rot="0">
              <a:off x="559167" y="108967"/>
              <a:ext cx="7777318" cy="522632"/>
            </a:xfrm>
            <a:prstGeom prst="rect">
              <a:avLst/>
            </a:prstGeom>
          </p:spPr>
          <p:txBody>
            <a:bodyPr anchor="t" rtlCol="false" tIns="0" lIns="0" bIns="0" rIns="0">
              <a:spAutoFit/>
            </a:bodyPr>
            <a:lstStyle/>
            <a:p>
              <a:pPr algn="l">
                <a:lnSpc>
                  <a:spcPts val="1623"/>
                </a:lnSpc>
                <a:spcBef>
                  <a:spcPct val="0"/>
                </a:spcBef>
              </a:pPr>
              <a:r>
                <a:rPr lang="en-US" sz="1159">
                  <a:solidFill>
                    <a:srgbClr val="000000"/>
                  </a:solidFill>
                  <a:latin typeface="Canva Sans"/>
                  <a:ea typeface="Canva Sans"/>
                  <a:cs typeface="Canva Sans"/>
                  <a:sym typeface="Canva Sans"/>
                </a:rPr>
                <a:t>Poverty rates* in the Occupied territories and Jerusalem, 2020, (Jerusalem Institute for Policy Research)</a:t>
              </a:r>
            </a:p>
          </p:txBody>
        </p:sp>
        <p:sp>
          <p:nvSpPr>
            <p:cNvPr name="TextBox 25" id="25"/>
            <p:cNvSpPr txBox="true"/>
            <p:nvPr/>
          </p:nvSpPr>
          <p:spPr>
            <a:xfrm rot="0">
              <a:off x="438526" y="3953250"/>
              <a:ext cx="3620685" cy="199690"/>
            </a:xfrm>
            <a:prstGeom prst="rect">
              <a:avLst/>
            </a:prstGeom>
          </p:spPr>
          <p:txBody>
            <a:bodyPr anchor="t" rtlCol="false" tIns="0" lIns="0" bIns="0" rIns="0">
              <a:spAutoFit/>
            </a:bodyPr>
            <a:lstStyle/>
            <a:p>
              <a:pPr algn="ctr">
                <a:lnSpc>
                  <a:spcPts val="1263"/>
                </a:lnSpc>
                <a:spcBef>
                  <a:spcPct val="0"/>
                </a:spcBef>
              </a:pPr>
              <a:r>
                <a:rPr lang="en-US" sz="902">
                  <a:solidFill>
                    <a:srgbClr val="000000"/>
                  </a:solidFill>
                  <a:latin typeface="Canva Sans"/>
                  <a:ea typeface="Canva Sans"/>
                  <a:cs typeface="Canva Sans"/>
                  <a:sym typeface="Canva Sans"/>
                </a:rPr>
                <a:t>*P</a:t>
              </a:r>
              <a:r>
                <a:rPr lang="en-US" sz="902">
                  <a:solidFill>
                    <a:srgbClr val="000000"/>
                  </a:solidFill>
                  <a:latin typeface="Canva Sans"/>
                  <a:ea typeface="Canva Sans"/>
                  <a:cs typeface="Canva Sans"/>
                  <a:sym typeface="Canva Sans"/>
                </a:rPr>
                <a:t>ercentage of population below the poverty line</a:t>
              </a:r>
            </a:p>
          </p:txBody>
        </p:sp>
        <p:sp>
          <p:nvSpPr>
            <p:cNvPr name="TextBox 26" id="26"/>
            <p:cNvSpPr txBox="true"/>
            <p:nvPr/>
          </p:nvSpPr>
          <p:spPr>
            <a:xfrm rot="0">
              <a:off x="0" y="744267"/>
              <a:ext cx="3996527" cy="250789"/>
            </a:xfrm>
            <a:prstGeom prst="rect">
              <a:avLst/>
            </a:prstGeom>
          </p:spPr>
          <p:txBody>
            <a:bodyPr anchor="t" rtlCol="false" tIns="0" lIns="0" bIns="0" rIns="0">
              <a:spAutoFit/>
            </a:bodyPr>
            <a:lstStyle/>
            <a:p>
              <a:pPr algn="ctr">
                <a:lnSpc>
                  <a:spcPts val="1640"/>
                </a:lnSpc>
              </a:pPr>
              <a:r>
                <a:rPr lang="en-US" sz="1172" b="true">
                  <a:solidFill>
                    <a:srgbClr val="E78F51"/>
                  </a:solidFill>
                  <a:latin typeface="Canva Sans Bold"/>
                  <a:ea typeface="Canva Sans Bold"/>
                  <a:cs typeface="Canva Sans Bold"/>
                  <a:sym typeface="Canva Sans Bold"/>
                </a:rPr>
                <a:t>Palestinian</a:t>
              </a:r>
            </a:p>
          </p:txBody>
        </p:sp>
        <p:grpSp>
          <p:nvGrpSpPr>
            <p:cNvPr name="Group 27" id="27"/>
            <p:cNvGrpSpPr/>
            <p:nvPr/>
          </p:nvGrpSpPr>
          <p:grpSpPr>
            <a:xfrm rot="0">
              <a:off x="4710819" y="763317"/>
              <a:ext cx="1363614" cy="322156"/>
              <a:chOff x="0" y="0"/>
              <a:chExt cx="390689" cy="92301"/>
            </a:xfrm>
          </p:grpSpPr>
          <p:sp>
            <p:nvSpPr>
              <p:cNvPr name="Freeform 28" id="28"/>
              <p:cNvSpPr/>
              <p:nvPr/>
            </p:nvSpPr>
            <p:spPr>
              <a:xfrm flipH="false" flipV="false" rot="0">
                <a:off x="0" y="0"/>
                <a:ext cx="390689" cy="92301"/>
              </a:xfrm>
              <a:custGeom>
                <a:avLst/>
                <a:gdLst/>
                <a:ahLst/>
                <a:cxnLst/>
                <a:rect r="r" b="b" t="t" l="l"/>
                <a:pathLst>
                  <a:path h="92301" w="390689">
                    <a:moveTo>
                      <a:pt x="46150" y="0"/>
                    </a:moveTo>
                    <a:lnTo>
                      <a:pt x="344538" y="0"/>
                    </a:lnTo>
                    <a:cubicBezTo>
                      <a:pt x="370026" y="0"/>
                      <a:pt x="390689" y="20662"/>
                      <a:pt x="390689" y="46150"/>
                    </a:cubicBezTo>
                    <a:lnTo>
                      <a:pt x="390689" y="46150"/>
                    </a:lnTo>
                    <a:cubicBezTo>
                      <a:pt x="390689" y="58390"/>
                      <a:pt x="385826" y="70129"/>
                      <a:pt x="377171" y="78784"/>
                    </a:cubicBezTo>
                    <a:cubicBezTo>
                      <a:pt x="368517" y="87439"/>
                      <a:pt x="356778" y="92301"/>
                      <a:pt x="344538" y="92301"/>
                    </a:cubicBezTo>
                    <a:lnTo>
                      <a:pt x="46150" y="92301"/>
                    </a:lnTo>
                    <a:cubicBezTo>
                      <a:pt x="20662" y="92301"/>
                      <a:pt x="0" y="71639"/>
                      <a:pt x="0" y="46150"/>
                    </a:cubicBezTo>
                    <a:lnTo>
                      <a:pt x="0" y="46150"/>
                    </a:lnTo>
                    <a:cubicBezTo>
                      <a:pt x="0" y="20662"/>
                      <a:pt x="20662" y="0"/>
                      <a:pt x="46150" y="0"/>
                    </a:cubicBezTo>
                    <a:close/>
                  </a:path>
                </a:pathLst>
              </a:custGeom>
              <a:solidFill>
                <a:srgbClr val="ECEBEC"/>
              </a:solidFill>
            </p:spPr>
          </p:sp>
          <p:sp>
            <p:nvSpPr>
              <p:cNvPr name="TextBox 29" id="29"/>
              <p:cNvSpPr txBox="true"/>
              <p:nvPr/>
            </p:nvSpPr>
            <p:spPr>
              <a:xfrm>
                <a:off x="0" y="-28575"/>
                <a:ext cx="390689" cy="120876"/>
              </a:xfrm>
              <a:prstGeom prst="rect">
                <a:avLst/>
              </a:prstGeom>
            </p:spPr>
            <p:txBody>
              <a:bodyPr anchor="ctr" rtlCol="false" tIns="50800" lIns="50800" bIns="50800" rIns="50800"/>
              <a:lstStyle/>
              <a:p>
                <a:pPr algn="ctr">
                  <a:lnSpc>
                    <a:spcPts val="2380"/>
                  </a:lnSpc>
                </a:pPr>
              </a:p>
            </p:txBody>
          </p:sp>
        </p:grpSp>
        <p:sp>
          <p:nvSpPr>
            <p:cNvPr name="TextBox 30" id="30"/>
            <p:cNvSpPr txBox="true"/>
            <p:nvPr/>
          </p:nvSpPr>
          <p:spPr>
            <a:xfrm rot="0">
              <a:off x="3517527" y="744267"/>
              <a:ext cx="3996527" cy="250789"/>
            </a:xfrm>
            <a:prstGeom prst="rect">
              <a:avLst/>
            </a:prstGeom>
          </p:spPr>
          <p:txBody>
            <a:bodyPr anchor="t" rtlCol="false" tIns="0" lIns="0" bIns="0" rIns="0">
              <a:spAutoFit/>
            </a:bodyPr>
            <a:lstStyle/>
            <a:p>
              <a:pPr algn="ctr">
                <a:lnSpc>
                  <a:spcPts val="1640"/>
                </a:lnSpc>
              </a:pPr>
              <a:r>
                <a:rPr lang="en-US" sz="1172" b="true">
                  <a:solidFill>
                    <a:srgbClr val="D03B46"/>
                  </a:solidFill>
                  <a:latin typeface="Canva Sans Bold"/>
                  <a:ea typeface="Canva Sans Bold"/>
                  <a:cs typeface="Canva Sans Bold"/>
                  <a:sym typeface="Canva Sans Bold"/>
                </a:rPr>
                <a:t>Jewish</a:t>
              </a:r>
            </a:p>
          </p:txBody>
        </p:sp>
        <p:grpSp>
          <p:nvGrpSpPr>
            <p:cNvPr name="Group 31" id="31"/>
            <p:cNvGrpSpPr/>
            <p:nvPr/>
          </p:nvGrpSpPr>
          <p:grpSpPr>
            <a:xfrm rot="0">
              <a:off x="1258411" y="2665340"/>
              <a:ext cx="1363614" cy="322156"/>
              <a:chOff x="0" y="0"/>
              <a:chExt cx="390689" cy="92301"/>
            </a:xfrm>
          </p:grpSpPr>
          <p:sp>
            <p:nvSpPr>
              <p:cNvPr name="Freeform 32" id="32"/>
              <p:cNvSpPr/>
              <p:nvPr/>
            </p:nvSpPr>
            <p:spPr>
              <a:xfrm flipH="false" flipV="false" rot="0">
                <a:off x="0" y="0"/>
                <a:ext cx="390689" cy="92301"/>
              </a:xfrm>
              <a:custGeom>
                <a:avLst/>
                <a:gdLst/>
                <a:ahLst/>
                <a:cxnLst/>
                <a:rect r="r" b="b" t="t" l="l"/>
                <a:pathLst>
                  <a:path h="92301" w="390689">
                    <a:moveTo>
                      <a:pt x="46150" y="0"/>
                    </a:moveTo>
                    <a:lnTo>
                      <a:pt x="344538" y="0"/>
                    </a:lnTo>
                    <a:cubicBezTo>
                      <a:pt x="370026" y="0"/>
                      <a:pt x="390689" y="20662"/>
                      <a:pt x="390689" y="46150"/>
                    </a:cubicBezTo>
                    <a:lnTo>
                      <a:pt x="390689" y="46150"/>
                    </a:lnTo>
                    <a:cubicBezTo>
                      <a:pt x="390689" y="58390"/>
                      <a:pt x="385826" y="70129"/>
                      <a:pt x="377171" y="78784"/>
                    </a:cubicBezTo>
                    <a:cubicBezTo>
                      <a:pt x="368517" y="87439"/>
                      <a:pt x="356778" y="92301"/>
                      <a:pt x="344538" y="92301"/>
                    </a:cubicBezTo>
                    <a:lnTo>
                      <a:pt x="46150" y="92301"/>
                    </a:lnTo>
                    <a:cubicBezTo>
                      <a:pt x="20662" y="92301"/>
                      <a:pt x="0" y="71639"/>
                      <a:pt x="0" y="46150"/>
                    </a:cubicBezTo>
                    <a:lnTo>
                      <a:pt x="0" y="46150"/>
                    </a:lnTo>
                    <a:cubicBezTo>
                      <a:pt x="0" y="20662"/>
                      <a:pt x="20662" y="0"/>
                      <a:pt x="46150" y="0"/>
                    </a:cubicBezTo>
                    <a:close/>
                  </a:path>
                </a:pathLst>
              </a:custGeom>
              <a:solidFill>
                <a:srgbClr val="ECEBEC"/>
              </a:solidFill>
            </p:spPr>
          </p:sp>
          <p:sp>
            <p:nvSpPr>
              <p:cNvPr name="TextBox 33" id="33"/>
              <p:cNvSpPr txBox="true"/>
              <p:nvPr/>
            </p:nvSpPr>
            <p:spPr>
              <a:xfrm>
                <a:off x="0" y="-28575"/>
                <a:ext cx="390689" cy="120876"/>
              </a:xfrm>
              <a:prstGeom prst="rect">
                <a:avLst/>
              </a:prstGeom>
            </p:spPr>
            <p:txBody>
              <a:bodyPr anchor="ctr" rtlCol="false" tIns="50800" lIns="50800" bIns="50800" rIns="50800"/>
              <a:lstStyle/>
              <a:p>
                <a:pPr algn="ctr">
                  <a:lnSpc>
                    <a:spcPts val="2380"/>
                  </a:lnSpc>
                </a:pPr>
              </a:p>
            </p:txBody>
          </p:sp>
        </p:grpSp>
        <p:sp>
          <p:nvSpPr>
            <p:cNvPr name="TextBox 34" id="34"/>
            <p:cNvSpPr txBox="true"/>
            <p:nvPr/>
          </p:nvSpPr>
          <p:spPr>
            <a:xfrm rot="0">
              <a:off x="60261" y="2691498"/>
              <a:ext cx="3996527" cy="250789"/>
            </a:xfrm>
            <a:prstGeom prst="rect">
              <a:avLst/>
            </a:prstGeom>
          </p:spPr>
          <p:txBody>
            <a:bodyPr anchor="t" rtlCol="false" tIns="0" lIns="0" bIns="0" rIns="0">
              <a:spAutoFit/>
            </a:bodyPr>
            <a:lstStyle/>
            <a:p>
              <a:pPr algn="ctr">
                <a:lnSpc>
                  <a:spcPts val="1640"/>
                </a:lnSpc>
              </a:pPr>
              <a:r>
                <a:rPr lang="en-US" sz="1172" b="true">
                  <a:solidFill>
                    <a:srgbClr val="E78F51"/>
                  </a:solidFill>
                  <a:latin typeface="Canva Sans Bold"/>
                  <a:ea typeface="Canva Sans Bold"/>
                  <a:cs typeface="Canva Sans Bold"/>
                  <a:sym typeface="Canva Sans Bold"/>
                </a:rPr>
                <a:t>Palestinian</a:t>
              </a:r>
            </a:p>
          </p:txBody>
        </p:sp>
        <p:grpSp>
          <p:nvGrpSpPr>
            <p:cNvPr name="Group 35" id="35"/>
            <p:cNvGrpSpPr/>
            <p:nvPr/>
          </p:nvGrpSpPr>
          <p:grpSpPr>
            <a:xfrm rot="0">
              <a:off x="4625928" y="2620131"/>
              <a:ext cx="1363614" cy="322156"/>
              <a:chOff x="0" y="0"/>
              <a:chExt cx="390689" cy="92301"/>
            </a:xfrm>
          </p:grpSpPr>
          <p:sp>
            <p:nvSpPr>
              <p:cNvPr name="Freeform 36" id="36"/>
              <p:cNvSpPr/>
              <p:nvPr/>
            </p:nvSpPr>
            <p:spPr>
              <a:xfrm flipH="false" flipV="false" rot="0">
                <a:off x="0" y="0"/>
                <a:ext cx="390689" cy="92301"/>
              </a:xfrm>
              <a:custGeom>
                <a:avLst/>
                <a:gdLst/>
                <a:ahLst/>
                <a:cxnLst/>
                <a:rect r="r" b="b" t="t" l="l"/>
                <a:pathLst>
                  <a:path h="92301" w="390689">
                    <a:moveTo>
                      <a:pt x="46150" y="0"/>
                    </a:moveTo>
                    <a:lnTo>
                      <a:pt x="344538" y="0"/>
                    </a:lnTo>
                    <a:cubicBezTo>
                      <a:pt x="370026" y="0"/>
                      <a:pt x="390689" y="20662"/>
                      <a:pt x="390689" y="46150"/>
                    </a:cubicBezTo>
                    <a:lnTo>
                      <a:pt x="390689" y="46150"/>
                    </a:lnTo>
                    <a:cubicBezTo>
                      <a:pt x="390689" y="58390"/>
                      <a:pt x="385826" y="70129"/>
                      <a:pt x="377171" y="78784"/>
                    </a:cubicBezTo>
                    <a:cubicBezTo>
                      <a:pt x="368517" y="87439"/>
                      <a:pt x="356778" y="92301"/>
                      <a:pt x="344538" y="92301"/>
                    </a:cubicBezTo>
                    <a:lnTo>
                      <a:pt x="46150" y="92301"/>
                    </a:lnTo>
                    <a:cubicBezTo>
                      <a:pt x="20662" y="92301"/>
                      <a:pt x="0" y="71639"/>
                      <a:pt x="0" y="46150"/>
                    </a:cubicBezTo>
                    <a:lnTo>
                      <a:pt x="0" y="46150"/>
                    </a:lnTo>
                    <a:cubicBezTo>
                      <a:pt x="0" y="20662"/>
                      <a:pt x="20662" y="0"/>
                      <a:pt x="46150" y="0"/>
                    </a:cubicBezTo>
                    <a:close/>
                  </a:path>
                </a:pathLst>
              </a:custGeom>
              <a:solidFill>
                <a:srgbClr val="ECEBEC"/>
              </a:solidFill>
            </p:spPr>
          </p:sp>
          <p:sp>
            <p:nvSpPr>
              <p:cNvPr name="TextBox 37" id="37"/>
              <p:cNvSpPr txBox="true"/>
              <p:nvPr/>
            </p:nvSpPr>
            <p:spPr>
              <a:xfrm>
                <a:off x="0" y="-28575"/>
                <a:ext cx="390689" cy="120876"/>
              </a:xfrm>
              <a:prstGeom prst="rect">
                <a:avLst/>
              </a:prstGeom>
            </p:spPr>
            <p:txBody>
              <a:bodyPr anchor="ctr" rtlCol="false" tIns="50800" lIns="50800" bIns="50800" rIns="50800"/>
              <a:lstStyle/>
              <a:p>
                <a:pPr algn="ctr">
                  <a:lnSpc>
                    <a:spcPts val="2380"/>
                  </a:lnSpc>
                </a:pPr>
              </a:p>
            </p:txBody>
          </p:sp>
        </p:grpSp>
        <p:sp>
          <p:nvSpPr>
            <p:cNvPr name="TextBox 38" id="38"/>
            <p:cNvSpPr txBox="true"/>
            <p:nvPr/>
          </p:nvSpPr>
          <p:spPr>
            <a:xfrm rot="0">
              <a:off x="3577788" y="2691498"/>
              <a:ext cx="3996527" cy="250789"/>
            </a:xfrm>
            <a:prstGeom prst="rect">
              <a:avLst/>
            </a:prstGeom>
          </p:spPr>
          <p:txBody>
            <a:bodyPr anchor="t" rtlCol="false" tIns="0" lIns="0" bIns="0" rIns="0">
              <a:spAutoFit/>
            </a:bodyPr>
            <a:lstStyle/>
            <a:p>
              <a:pPr algn="ctr">
                <a:lnSpc>
                  <a:spcPts val="1640"/>
                </a:lnSpc>
              </a:pPr>
              <a:r>
                <a:rPr lang="en-US" sz="1172" b="true">
                  <a:solidFill>
                    <a:srgbClr val="D03B46"/>
                  </a:solidFill>
                  <a:latin typeface="Canva Sans Bold"/>
                  <a:ea typeface="Canva Sans Bold"/>
                  <a:cs typeface="Canva Sans Bold"/>
                  <a:sym typeface="Canva Sans Bold"/>
                </a:rPr>
                <a:t>Jewish</a:t>
              </a:r>
            </a:p>
          </p:txBody>
        </p:sp>
        <p:grpSp>
          <p:nvGrpSpPr>
            <p:cNvPr name="Group 39" id="39"/>
            <p:cNvGrpSpPr/>
            <p:nvPr/>
          </p:nvGrpSpPr>
          <p:grpSpPr>
            <a:xfrm rot="0">
              <a:off x="7325919" y="1243724"/>
              <a:ext cx="920176" cy="322156"/>
              <a:chOff x="0" y="0"/>
              <a:chExt cx="263639" cy="92301"/>
            </a:xfrm>
          </p:grpSpPr>
          <p:sp>
            <p:nvSpPr>
              <p:cNvPr name="Freeform 40" id="40"/>
              <p:cNvSpPr/>
              <p:nvPr/>
            </p:nvSpPr>
            <p:spPr>
              <a:xfrm flipH="false" flipV="false" rot="0">
                <a:off x="0" y="0"/>
                <a:ext cx="263639" cy="92301"/>
              </a:xfrm>
              <a:custGeom>
                <a:avLst/>
                <a:gdLst/>
                <a:ahLst/>
                <a:cxnLst/>
                <a:rect r="r" b="b" t="t" l="l"/>
                <a:pathLst>
                  <a:path h="92301" w="263639">
                    <a:moveTo>
                      <a:pt x="46150" y="0"/>
                    </a:moveTo>
                    <a:lnTo>
                      <a:pt x="217489" y="0"/>
                    </a:lnTo>
                    <a:cubicBezTo>
                      <a:pt x="242977" y="0"/>
                      <a:pt x="263639" y="20662"/>
                      <a:pt x="263639" y="46150"/>
                    </a:cubicBezTo>
                    <a:lnTo>
                      <a:pt x="263639" y="46150"/>
                    </a:lnTo>
                    <a:cubicBezTo>
                      <a:pt x="263639" y="58390"/>
                      <a:pt x="258777" y="70129"/>
                      <a:pt x="250122" y="78784"/>
                    </a:cubicBezTo>
                    <a:cubicBezTo>
                      <a:pt x="241467" y="87439"/>
                      <a:pt x="229729" y="92301"/>
                      <a:pt x="217489" y="92301"/>
                    </a:cubicBezTo>
                    <a:lnTo>
                      <a:pt x="46150" y="92301"/>
                    </a:lnTo>
                    <a:cubicBezTo>
                      <a:pt x="20662" y="92301"/>
                      <a:pt x="0" y="71639"/>
                      <a:pt x="0" y="46150"/>
                    </a:cubicBezTo>
                    <a:lnTo>
                      <a:pt x="0" y="46150"/>
                    </a:lnTo>
                    <a:cubicBezTo>
                      <a:pt x="0" y="20662"/>
                      <a:pt x="20662" y="0"/>
                      <a:pt x="46150" y="0"/>
                    </a:cubicBezTo>
                    <a:close/>
                  </a:path>
                </a:pathLst>
              </a:custGeom>
              <a:solidFill>
                <a:srgbClr val="ECEBEC"/>
              </a:solidFill>
            </p:spPr>
          </p:sp>
          <p:sp>
            <p:nvSpPr>
              <p:cNvPr name="TextBox 41" id="41"/>
              <p:cNvSpPr txBox="true"/>
              <p:nvPr/>
            </p:nvSpPr>
            <p:spPr>
              <a:xfrm>
                <a:off x="0" y="-28575"/>
                <a:ext cx="263639" cy="120876"/>
              </a:xfrm>
              <a:prstGeom prst="rect">
                <a:avLst/>
              </a:prstGeom>
            </p:spPr>
            <p:txBody>
              <a:bodyPr anchor="ctr" rtlCol="false" tIns="50800" lIns="50800" bIns="50800" rIns="50800"/>
              <a:lstStyle/>
              <a:p>
                <a:pPr algn="ctr">
                  <a:lnSpc>
                    <a:spcPts val="2380"/>
                  </a:lnSpc>
                </a:pPr>
              </a:p>
            </p:txBody>
          </p:sp>
        </p:grpSp>
        <p:sp>
          <p:nvSpPr>
            <p:cNvPr name="TextBox 42" id="42"/>
            <p:cNvSpPr txBox="true"/>
            <p:nvPr/>
          </p:nvSpPr>
          <p:spPr>
            <a:xfrm rot="0">
              <a:off x="6995057" y="1224674"/>
              <a:ext cx="1535468" cy="522221"/>
            </a:xfrm>
            <a:prstGeom prst="rect">
              <a:avLst/>
            </a:prstGeom>
          </p:spPr>
          <p:txBody>
            <a:bodyPr anchor="t" rtlCol="false" tIns="0" lIns="0" bIns="0" rIns="0">
              <a:spAutoFit/>
            </a:bodyPr>
            <a:lstStyle/>
            <a:p>
              <a:pPr algn="ctr">
                <a:lnSpc>
                  <a:spcPts val="1640"/>
                </a:lnSpc>
                <a:spcBef>
                  <a:spcPct val="0"/>
                </a:spcBef>
              </a:pPr>
              <a:r>
                <a:rPr lang="en-US" b="true" sz="1172">
                  <a:solidFill>
                    <a:srgbClr val="5B5D5F"/>
                  </a:solidFill>
                  <a:latin typeface="Canva Sans Bold"/>
                  <a:ea typeface="Canva Sans Bold"/>
                  <a:cs typeface="Canva Sans Bold"/>
                  <a:sym typeface="Canva Sans Bold"/>
                </a:rPr>
                <a:t>Occupied territories</a:t>
              </a:r>
            </a:p>
          </p:txBody>
        </p:sp>
        <p:grpSp>
          <p:nvGrpSpPr>
            <p:cNvPr name="Group 43" id="43"/>
            <p:cNvGrpSpPr/>
            <p:nvPr/>
          </p:nvGrpSpPr>
          <p:grpSpPr>
            <a:xfrm rot="0">
              <a:off x="7189098" y="2987496"/>
              <a:ext cx="1147386" cy="703720"/>
              <a:chOff x="0" y="0"/>
              <a:chExt cx="328737" cy="201623"/>
            </a:xfrm>
          </p:grpSpPr>
          <p:sp>
            <p:nvSpPr>
              <p:cNvPr name="Freeform 44" id="44"/>
              <p:cNvSpPr/>
              <p:nvPr/>
            </p:nvSpPr>
            <p:spPr>
              <a:xfrm flipH="false" flipV="false" rot="0">
                <a:off x="0" y="0"/>
                <a:ext cx="328737" cy="201623"/>
              </a:xfrm>
              <a:custGeom>
                <a:avLst/>
                <a:gdLst/>
                <a:ahLst/>
                <a:cxnLst/>
                <a:rect r="r" b="b" t="t" l="l"/>
                <a:pathLst>
                  <a:path h="201623" w="328737">
                    <a:moveTo>
                      <a:pt x="100811" y="0"/>
                    </a:moveTo>
                    <a:lnTo>
                      <a:pt x="227926" y="0"/>
                    </a:lnTo>
                    <a:cubicBezTo>
                      <a:pt x="254663" y="0"/>
                      <a:pt x="280305" y="10621"/>
                      <a:pt x="299210" y="29527"/>
                    </a:cubicBezTo>
                    <a:cubicBezTo>
                      <a:pt x="318116" y="48433"/>
                      <a:pt x="328737" y="74074"/>
                      <a:pt x="328737" y="100811"/>
                    </a:cubicBezTo>
                    <a:lnTo>
                      <a:pt x="328737" y="100811"/>
                    </a:lnTo>
                    <a:cubicBezTo>
                      <a:pt x="328737" y="156488"/>
                      <a:pt x="283602" y="201623"/>
                      <a:pt x="227926" y="201623"/>
                    </a:cubicBezTo>
                    <a:lnTo>
                      <a:pt x="100811" y="201623"/>
                    </a:lnTo>
                    <a:cubicBezTo>
                      <a:pt x="74074" y="201623"/>
                      <a:pt x="48433" y="191001"/>
                      <a:pt x="29527" y="172096"/>
                    </a:cubicBezTo>
                    <a:cubicBezTo>
                      <a:pt x="10621" y="153190"/>
                      <a:pt x="0" y="127548"/>
                      <a:pt x="0" y="100811"/>
                    </a:cubicBezTo>
                    <a:lnTo>
                      <a:pt x="0" y="100811"/>
                    </a:lnTo>
                    <a:cubicBezTo>
                      <a:pt x="0" y="74074"/>
                      <a:pt x="10621" y="48433"/>
                      <a:pt x="29527" y="29527"/>
                    </a:cubicBezTo>
                    <a:cubicBezTo>
                      <a:pt x="48433" y="10621"/>
                      <a:pt x="74074" y="0"/>
                      <a:pt x="100811" y="0"/>
                    </a:cubicBezTo>
                    <a:close/>
                  </a:path>
                </a:pathLst>
              </a:custGeom>
              <a:solidFill>
                <a:srgbClr val="ECEBEC"/>
              </a:solidFill>
            </p:spPr>
          </p:sp>
          <p:sp>
            <p:nvSpPr>
              <p:cNvPr name="TextBox 45" id="45"/>
              <p:cNvSpPr txBox="true"/>
              <p:nvPr/>
            </p:nvSpPr>
            <p:spPr>
              <a:xfrm>
                <a:off x="0" y="-28575"/>
                <a:ext cx="328737" cy="230198"/>
              </a:xfrm>
              <a:prstGeom prst="rect">
                <a:avLst/>
              </a:prstGeom>
            </p:spPr>
            <p:txBody>
              <a:bodyPr anchor="ctr" rtlCol="false" tIns="50800" lIns="50800" bIns="50800" rIns="50800"/>
              <a:lstStyle/>
              <a:p>
                <a:pPr algn="ctr">
                  <a:lnSpc>
                    <a:spcPts val="2380"/>
                  </a:lnSpc>
                </a:pPr>
              </a:p>
            </p:txBody>
          </p:sp>
        </p:grpSp>
        <p:sp>
          <p:nvSpPr>
            <p:cNvPr name="TextBox 46" id="46"/>
            <p:cNvSpPr txBox="true"/>
            <p:nvPr/>
          </p:nvSpPr>
          <p:spPr>
            <a:xfrm rot="0">
              <a:off x="6860789" y="3204437"/>
              <a:ext cx="1475696" cy="250789"/>
            </a:xfrm>
            <a:prstGeom prst="rect">
              <a:avLst/>
            </a:prstGeom>
          </p:spPr>
          <p:txBody>
            <a:bodyPr anchor="t" rtlCol="false" tIns="0" lIns="0" bIns="0" rIns="0">
              <a:spAutoFit/>
            </a:bodyPr>
            <a:lstStyle/>
            <a:p>
              <a:pPr algn="ctr">
                <a:lnSpc>
                  <a:spcPts val="1640"/>
                </a:lnSpc>
                <a:spcBef>
                  <a:spcPct val="0"/>
                </a:spcBef>
              </a:pPr>
              <a:r>
                <a:rPr lang="en-US" b="true" sz="1172">
                  <a:solidFill>
                    <a:srgbClr val="5B5D5F"/>
                  </a:solidFill>
                  <a:latin typeface="Canva Sans Bold"/>
                  <a:ea typeface="Canva Sans Bold"/>
                  <a:cs typeface="Canva Sans Bold"/>
                  <a:sym typeface="Canva Sans Bold"/>
                </a:rPr>
                <a:t>Jerusalem</a:t>
              </a:r>
            </a:p>
          </p:txBody>
        </p:sp>
      </p:grpSp>
      <p:grpSp>
        <p:nvGrpSpPr>
          <p:cNvPr name="Group 47" id="47"/>
          <p:cNvGrpSpPr/>
          <p:nvPr/>
        </p:nvGrpSpPr>
        <p:grpSpPr>
          <a:xfrm rot="0">
            <a:off x="9873299" y="2004914"/>
            <a:ext cx="7755401" cy="4164705"/>
            <a:chOff x="0" y="0"/>
            <a:chExt cx="10340535" cy="5552940"/>
          </a:xfrm>
        </p:grpSpPr>
        <p:sp>
          <p:nvSpPr>
            <p:cNvPr name="Freeform 48" id="48"/>
            <p:cNvSpPr/>
            <p:nvPr/>
          </p:nvSpPr>
          <p:spPr>
            <a:xfrm flipH="false" flipV="false" rot="0">
              <a:off x="0" y="875881"/>
              <a:ext cx="10340535" cy="4401412"/>
            </a:xfrm>
            <a:custGeom>
              <a:avLst/>
              <a:gdLst/>
              <a:ahLst/>
              <a:cxnLst/>
              <a:rect r="r" b="b" t="t" l="l"/>
              <a:pathLst>
                <a:path h="4401412" w="10340535">
                  <a:moveTo>
                    <a:pt x="0" y="0"/>
                  </a:moveTo>
                  <a:lnTo>
                    <a:pt x="10340535" y="0"/>
                  </a:lnTo>
                  <a:lnTo>
                    <a:pt x="10340535" y="4401412"/>
                  </a:lnTo>
                  <a:lnTo>
                    <a:pt x="0" y="4401412"/>
                  </a:lnTo>
                  <a:lnTo>
                    <a:pt x="0" y="0"/>
                  </a:lnTo>
                  <a:close/>
                </a:path>
              </a:pathLst>
            </a:custGeom>
            <a:blipFill>
              <a:blip r:embed="rId5"/>
              <a:stretch>
                <a:fillRect l="-4641" t="-22779" r="-6498" b="-14955"/>
              </a:stretch>
            </a:blipFill>
          </p:spPr>
        </p:sp>
        <p:sp>
          <p:nvSpPr>
            <p:cNvPr name="TextBox 49" id="49"/>
            <p:cNvSpPr txBox="true"/>
            <p:nvPr/>
          </p:nvSpPr>
          <p:spPr>
            <a:xfrm rot="0">
              <a:off x="0" y="-28575"/>
              <a:ext cx="9609841" cy="579516"/>
            </a:xfrm>
            <a:prstGeom prst="rect">
              <a:avLst/>
            </a:prstGeom>
          </p:spPr>
          <p:txBody>
            <a:bodyPr anchor="t" rtlCol="false" tIns="0" lIns="0" bIns="0" rIns="0">
              <a:spAutoFit/>
            </a:bodyPr>
            <a:lstStyle/>
            <a:p>
              <a:pPr algn="l">
                <a:lnSpc>
                  <a:spcPts val="1783"/>
                </a:lnSpc>
              </a:pPr>
              <a:r>
                <a:rPr lang="en-US" sz="1273">
                  <a:solidFill>
                    <a:srgbClr val="000000"/>
                  </a:solidFill>
                  <a:latin typeface="Canva Sans"/>
                  <a:ea typeface="Canva Sans"/>
                  <a:cs typeface="Canva Sans"/>
                  <a:sym typeface="Canva Sans"/>
                </a:rPr>
                <a:t>Percentage Distribution of Value Added in Jerusalem Governorate (J1) by Economic Activity, 2022 (Jerusalem Statistical Yearbook,2024)</a:t>
              </a:r>
            </a:p>
          </p:txBody>
        </p:sp>
        <p:sp>
          <p:nvSpPr>
            <p:cNvPr name="TextBox 50" id="50"/>
            <p:cNvSpPr txBox="true"/>
            <p:nvPr/>
          </p:nvSpPr>
          <p:spPr>
            <a:xfrm rot="0">
              <a:off x="123426" y="5372440"/>
              <a:ext cx="9609841" cy="180500"/>
            </a:xfrm>
            <a:prstGeom prst="rect">
              <a:avLst/>
            </a:prstGeom>
          </p:spPr>
          <p:txBody>
            <a:bodyPr anchor="t" rtlCol="false" tIns="0" lIns="0" bIns="0" rIns="0">
              <a:spAutoFit/>
            </a:bodyPr>
            <a:lstStyle/>
            <a:p>
              <a:pPr algn="ctr">
                <a:lnSpc>
                  <a:spcPts val="1188"/>
                </a:lnSpc>
              </a:pPr>
              <a:r>
                <a:rPr lang="en-US" sz="848">
                  <a:solidFill>
                    <a:srgbClr val="000000"/>
                  </a:solidFill>
                  <a:latin typeface="Canva Sans"/>
                  <a:ea typeface="Canva Sans"/>
                  <a:cs typeface="Canva Sans"/>
                  <a:sym typeface="Canva Sans"/>
                </a:rPr>
                <a:t>Note: Value added within national accounts includes all value added incurred from all economic sectors including the informal sector.</a:t>
              </a:r>
            </a:p>
          </p:txBody>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TextBox 3" id="3"/>
          <p:cNvSpPr txBox="true"/>
          <p:nvPr/>
        </p:nvSpPr>
        <p:spPr>
          <a:xfrm rot="0">
            <a:off x="2665784" y="1377357"/>
            <a:ext cx="14792620" cy="7651750"/>
          </a:xfrm>
          <a:prstGeom prst="rect">
            <a:avLst/>
          </a:prstGeom>
        </p:spPr>
        <p:txBody>
          <a:bodyPr anchor="t" rtlCol="false" tIns="0" lIns="0" bIns="0" rIns="0">
            <a:spAutoFit/>
          </a:bodyPr>
          <a:lstStyle/>
          <a:p>
            <a:pPr algn="l">
              <a:lnSpc>
                <a:spcPts val="3799"/>
              </a:lnSpc>
            </a:pPr>
          </a:p>
          <a:p>
            <a:pPr algn="l" marL="539749" indent="-269875" lvl="1">
              <a:lnSpc>
                <a:spcPts val="3799"/>
              </a:lnSpc>
              <a:buFont typeface="Arial"/>
              <a:buChar char="•"/>
            </a:pPr>
            <a:r>
              <a:rPr lang="en-US" sz="2499">
                <a:solidFill>
                  <a:srgbClr val="000000"/>
                </a:solidFill>
                <a:latin typeface="The Seasons"/>
                <a:ea typeface="The Seasons"/>
                <a:cs typeface="The Seasons"/>
                <a:sym typeface="The Seasons"/>
              </a:rPr>
              <a:t>The lack of studies on the city of Jerusalem is due to the political complexities and obstacles that hinder the availability of comprehensive data and information, as well as the gap created by the Israeli occupation. Therefore, this project aims to provide a comprehensive database.</a:t>
            </a:r>
          </a:p>
          <a:p>
            <a:pPr algn="l">
              <a:lnSpc>
                <a:spcPts val="3799"/>
              </a:lnSpc>
            </a:pPr>
          </a:p>
          <a:p>
            <a:pPr algn="l" marL="539749" indent="-269875" lvl="1">
              <a:lnSpc>
                <a:spcPts val="3799"/>
              </a:lnSpc>
              <a:buFont typeface="Arial"/>
              <a:buChar char="•"/>
            </a:pPr>
            <a:r>
              <a:rPr lang="en-US" sz="2499">
                <a:solidFill>
                  <a:srgbClr val="000000"/>
                </a:solidFill>
                <a:latin typeface="The Seasons"/>
                <a:ea typeface="The Seasons"/>
                <a:cs typeface="The Seasons"/>
                <a:sym typeface="The Seasons"/>
              </a:rPr>
              <a:t>To assess and understand the current situation at both the regional and local levels.</a:t>
            </a:r>
          </a:p>
          <a:p>
            <a:pPr algn="l">
              <a:lnSpc>
                <a:spcPts val="3799"/>
              </a:lnSpc>
            </a:pPr>
          </a:p>
          <a:p>
            <a:pPr algn="l" marL="539749" indent="-269875" lvl="1">
              <a:lnSpc>
                <a:spcPts val="3799"/>
              </a:lnSpc>
              <a:buFont typeface="Arial"/>
              <a:buChar char="•"/>
            </a:pPr>
            <a:r>
              <a:rPr lang="en-US" sz="2499">
                <a:solidFill>
                  <a:srgbClr val="000000"/>
                </a:solidFill>
                <a:latin typeface="The Seasons"/>
                <a:ea typeface="The Seasons"/>
                <a:cs typeface="The Seasons"/>
                <a:sym typeface="The Seasons"/>
              </a:rPr>
              <a:t>Redesigning Jerusalem will address existing problems, reduce disparities between its two parts, and serve as a reference for a resistant and alternative planning approach to Israeli attempts to impose control over the city.</a:t>
            </a:r>
          </a:p>
          <a:p>
            <a:pPr algn="l">
              <a:lnSpc>
                <a:spcPts val="3799"/>
              </a:lnSpc>
            </a:pPr>
          </a:p>
          <a:p>
            <a:pPr algn="l" marL="539749" indent="-269875" lvl="1">
              <a:lnSpc>
                <a:spcPts val="3799"/>
              </a:lnSpc>
              <a:buFont typeface="Arial"/>
              <a:buChar char="•"/>
            </a:pPr>
            <a:r>
              <a:rPr lang="en-US" sz="2499">
                <a:solidFill>
                  <a:srgbClr val="000000"/>
                </a:solidFill>
                <a:latin typeface="The Seasons"/>
                <a:ea typeface="The Seasons"/>
                <a:cs typeface="The Seasons"/>
                <a:sym typeface="The Seasons"/>
              </a:rPr>
              <a:t>To improve coordination and cooperation among Jerusalem’s villages and enhance joint planning efforts.</a:t>
            </a:r>
          </a:p>
          <a:p>
            <a:pPr algn="l">
              <a:lnSpc>
                <a:spcPts val="3799"/>
              </a:lnSpc>
            </a:pPr>
          </a:p>
          <a:p>
            <a:pPr algn="l" marL="539749" indent="-269875" lvl="1">
              <a:lnSpc>
                <a:spcPts val="3799"/>
              </a:lnSpc>
              <a:buFont typeface="Arial"/>
              <a:buChar char="•"/>
            </a:pPr>
            <a:r>
              <a:rPr lang="en-US" sz="2499">
                <a:solidFill>
                  <a:srgbClr val="000000"/>
                </a:solidFill>
                <a:latin typeface="The Seasons"/>
                <a:ea typeface="The Seasons"/>
                <a:cs typeface="The Seasons"/>
                <a:sym typeface="The Seasons"/>
              </a:rPr>
              <a:t>To create investment opportunities and open new horizons for economic development in Palestinian communities.</a:t>
            </a:r>
          </a:p>
        </p:txBody>
      </p:sp>
      <p:grpSp>
        <p:nvGrpSpPr>
          <p:cNvPr name="Group 4" id="4"/>
          <p:cNvGrpSpPr/>
          <p:nvPr/>
        </p:nvGrpSpPr>
        <p:grpSpPr>
          <a:xfrm rot="0">
            <a:off x="-7247621" y="0"/>
            <a:ext cx="10065492" cy="10065492"/>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A6A6A6">
                    <a:alpha val="100000"/>
                  </a:srgbClr>
                </a:gs>
                <a:gs pos="100000">
                  <a:srgbClr val="FFFFFF">
                    <a:alpha val="100000"/>
                  </a:srgbClr>
                </a:gs>
              </a:gsLst>
              <a:lin ang="5400000"/>
            </a:gradFill>
            <a:ln w="952500" cap="sq">
              <a:solidFill>
                <a:srgbClr val="3D3B3A"/>
              </a:solidFill>
              <a:prstDash val="solid"/>
              <a:miter/>
            </a:ln>
          </p:spPr>
        </p:sp>
        <p:sp>
          <p:nvSpPr>
            <p:cNvPr name="TextBox 6" id="6"/>
            <p:cNvSpPr txBox="true"/>
            <p:nvPr/>
          </p:nvSpPr>
          <p:spPr>
            <a:xfrm>
              <a:off x="76200" y="47625"/>
              <a:ext cx="660400" cy="688975"/>
            </a:xfrm>
            <a:prstGeom prst="rect">
              <a:avLst/>
            </a:prstGeom>
          </p:spPr>
          <p:txBody>
            <a:bodyPr anchor="ctr" rtlCol="false" tIns="50800" lIns="50800" bIns="50800" rIns="50800"/>
            <a:lstStyle/>
            <a:p>
              <a:pPr algn="ctr">
                <a:lnSpc>
                  <a:spcPts val="2379"/>
                </a:lnSpc>
              </a:pPr>
            </a:p>
          </p:txBody>
        </p:sp>
      </p:grpSp>
      <p:sp>
        <p:nvSpPr>
          <p:cNvPr name="Freeform 7" id="7"/>
          <p:cNvSpPr/>
          <p:nvPr/>
        </p:nvSpPr>
        <p:spPr>
          <a:xfrm flipH="false" flipV="false" rot="0">
            <a:off x="13312735" y="597126"/>
            <a:ext cx="925359" cy="913582"/>
          </a:xfrm>
          <a:custGeom>
            <a:avLst/>
            <a:gdLst/>
            <a:ahLst/>
            <a:cxnLst/>
            <a:rect r="r" b="b" t="t" l="l"/>
            <a:pathLst>
              <a:path h="913582" w="925359">
                <a:moveTo>
                  <a:pt x="0" y="0"/>
                </a:moveTo>
                <a:lnTo>
                  <a:pt x="925360" y="0"/>
                </a:lnTo>
                <a:lnTo>
                  <a:pt x="925360" y="913581"/>
                </a:lnTo>
                <a:lnTo>
                  <a:pt x="0" y="91358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8" id="8"/>
          <p:cNvSpPr txBox="true"/>
          <p:nvPr/>
        </p:nvSpPr>
        <p:spPr>
          <a:xfrm rot="0">
            <a:off x="5147601" y="863642"/>
            <a:ext cx="7992798"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Project Objectives and Justifications</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5631308" cy="1189819"/>
            <a:chOff x="0" y="0"/>
            <a:chExt cx="1483143" cy="313368"/>
          </a:xfrm>
        </p:grpSpPr>
        <p:sp>
          <p:nvSpPr>
            <p:cNvPr name="Freeform 4" id="4"/>
            <p:cNvSpPr/>
            <p:nvPr/>
          </p:nvSpPr>
          <p:spPr>
            <a:xfrm flipH="false" flipV="false" rot="0">
              <a:off x="0" y="0"/>
              <a:ext cx="1483143" cy="313368"/>
            </a:xfrm>
            <a:custGeom>
              <a:avLst/>
              <a:gdLst/>
              <a:ahLst/>
              <a:cxnLst/>
              <a:rect r="r" b="b" t="t" l="l"/>
              <a:pathLst>
                <a:path h="313368" w="1483143">
                  <a:moveTo>
                    <a:pt x="0" y="0"/>
                  </a:moveTo>
                  <a:lnTo>
                    <a:pt x="1483143" y="0"/>
                  </a:lnTo>
                  <a:lnTo>
                    <a:pt x="1483143"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1483143" cy="341943"/>
            </a:xfrm>
            <a:prstGeom prst="rect">
              <a:avLst/>
            </a:prstGeom>
          </p:spPr>
          <p:txBody>
            <a:bodyPr anchor="ctr" rtlCol="false" tIns="50800" lIns="50800" bIns="50800" rIns="50800"/>
            <a:lstStyle/>
            <a:p>
              <a:pPr algn="ctr">
                <a:lnSpc>
                  <a:spcPts val="1960"/>
                </a:lnSpc>
              </a:pPr>
            </a:p>
          </p:txBody>
        </p:sp>
      </p:grpSp>
      <p:sp>
        <p:nvSpPr>
          <p:cNvPr name="TextBox 6" id="6"/>
          <p:cNvSpPr txBox="true"/>
          <p:nvPr/>
        </p:nvSpPr>
        <p:spPr>
          <a:xfrm rot="0">
            <a:off x="0"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Socio Economic Clusters</a:t>
            </a:r>
          </a:p>
        </p:txBody>
      </p:sp>
      <p:sp>
        <p:nvSpPr>
          <p:cNvPr name="Freeform 7" id="7"/>
          <p:cNvSpPr/>
          <p:nvPr/>
        </p:nvSpPr>
        <p:spPr>
          <a:xfrm flipH="false" flipV="false" rot="0">
            <a:off x="5747554" y="157425"/>
            <a:ext cx="7166674" cy="10129575"/>
          </a:xfrm>
          <a:custGeom>
            <a:avLst/>
            <a:gdLst/>
            <a:ahLst/>
            <a:cxnLst/>
            <a:rect r="r" b="b" t="t" l="l"/>
            <a:pathLst>
              <a:path h="10129575" w="7166674">
                <a:moveTo>
                  <a:pt x="0" y="0"/>
                </a:moveTo>
                <a:lnTo>
                  <a:pt x="7166674" y="0"/>
                </a:lnTo>
                <a:lnTo>
                  <a:pt x="7166674" y="10129575"/>
                </a:lnTo>
                <a:lnTo>
                  <a:pt x="0" y="10129575"/>
                </a:lnTo>
                <a:lnTo>
                  <a:pt x="0" y="0"/>
                </a:lnTo>
                <a:close/>
              </a:path>
            </a:pathLst>
          </a:custGeom>
          <a:blipFill>
            <a:blip r:embed="rId3"/>
            <a:stretch>
              <a:fillRect l="0" t="0" r="0" b="0"/>
            </a:stretch>
          </a:blipFill>
        </p:spPr>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4580974" cy="1189819"/>
            <a:chOff x="0" y="0"/>
            <a:chExt cx="1206512" cy="313368"/>
          </a:xfrm>
        </p:grpSpPr>
        <p:sp>
          <p:nvSpPr>
            <p:cNvPr name="Freeform 4" id="4"/>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Freeform 6" id="6"/>
          <p:cNvSpPr/>
          <p:nvPr/>
        </p:nvSpPr>
        <p:spPr>
          <a:xfrm flipH="false" flipV="false" rot="0">
            <a:off x="5063352" y="176933"/>
            <a:ext cx="7152873" cy="10110067"/>
          </a:xfrm>
          <a:custGeom>
            <a:avLst/>
            <a:gdLst/>
            <a:ahLst/>
            <a:cxnLst/>
            <a:rect r="r" b="b" t="t" l="l"/>
            <a:pathLst>
              <a:path h="10110067" w="7152873">
                <a:moveTo>
                  <a:pt x="0" y="0"/>
                </a:moveTo>
                <a:lnTo>
                  <a:pt x="7152873" y="0"/>
                </a:lnTo>
                <a:lnTo>
                  <a:pt x="7152873" y="10110067"/>
                </a:lnTo>
                <a:lnTo>
                  <a:pt x="0" y="10110067"/>
                </a:lnTo>
                <a:lnTo>
                  <a:pt x="0" y="0"/>
                </a:lnTo>
                <a:close/>
              </a:path>
            </a:pathLst>
          </a:custGeom>
          <a:blipFill>
            <a:blip r:embed="rId3"/>
            <a:stretch>
              <a:fillRect l="0" t="0" r="0" b="0"/>
            </a:stretch>
          </a:blipFill>
        </p:spPr>
      </p:sp>
      <p:grpSp>
        <p:nvGrpSpPr>
          <p:cNvPr name="Group 7" id="7"/>
          <p:cNvGrpSpPr/>
          <p:nvPr/>
        </p:nvGrpSpPr>
        <p:grpSpPr>
          <a:xfrm rot="0">
            <a:off x="1308484" y="3043602"/>
            <a:ext cx="2379000" cy="2379000"/>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38235" t="0" r="-38235" b="0"/>
              </a:stretch>
            </a:blipFill>
          </p:spPr>
        </p:sp>
      </p:grpSp>
      <p:grpSp>
        <p:nvGrpSpPr>
          <p:cNvPr name="Group 9" id="9"/>
          <p:cNvGrpSpPr/>
          <p:nvPr/>
        </p:nvGrpSpPr>
        <p:grpSpPr>
          <a:xfrm rot="0">
            <a:off x="13901437" y="3043602"/>
            <a:ext cx="2316276" cy="2316276"/>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l="-36813" t="0" r="-36813" b="0"/>
              </a:stretch>
            </a:blipFill>
          </p:spPr>
        </p:sp>
      </p:grpSp>
      <p:grpSp>
        <p:nvGrpSpPr>
          <p:cNvPr name="Group 11" id="11"/>
          <p:cNvGrpSpPr/>
          <p:nvPr/>
        </p:nvGrpSpPr>
        <p:grpSpPr>
          <a:xfrm rot="0">
            <a:off x="12918008" y="4973722"/>
            <a:ext cx="2356357" cy="2356357"/>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l="-39097" t="0" r="-39097" b="0"/>
              </a:stretch>
            </a:blipFill>
          </p:spPr>
        </p:sp>
      </p:grpSp>
      <p:grpSp>
        <p:nvGrpSpPr>
          <p:cNvPr name="Group 13" id="13"/>
          <p:cNvGrpSpPr/>
          <p:nvPr/>
        </p:nvGrpSpPr>
        <p:grpSpPr>
          <a:xfrm rot="0">
            <a:off x="14942075" y="4973722"/>
            <a:ext cx="2316276" cy="2316276"/>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7"/>
              <a:stretch>
                <a:fillRect l="-10707" t="0" r="-37219" b="-11382"/>
              </a:stretch>
            </a:blipFill>
          </p:spPr>
        </p:sp>
      </p:grpSp>
      <p:grpSp>
        <p:nvGrpSpPr>
          <p:cNvPr name="Group 15" id="15"/>
          <p:cNvGrpSpPr/>
          <p:nvPr/>
        </p:nvGrpSpPr>
        <p:grpSpPr>
          <a:xfrm rot="0">
            <a:off x="2278017" y="5013803"/>
            <a:ext cx="2379000" cy="2379000"/>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8"/>
              <a:stretch>
                <a:fillRect l="-24999" t="0" r="-25000" b="0"/>
              </a:stretch>
            </a:blipFill>
          </p:spPr>
        </p:sp>
      </p:grpSp>
      <p:grpSp>
        <p:nvGrpSpPr>
          <p:cNvPr name="Group 17" id="17"/>
          <p:cNvGrpSpPr/>
          <p:nvPr/>
        </p:nvGrpSpPr>
        <p:grpSpPr>
          <a:xfrm rot="0">
            <a:off x="318453" y="4910998"/>
            <a:ext cx="2379000" cy="2379000"/>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9"/>
              <a:stretch>
                <a:fillRect l="-49999" t="0" r="0" b="0"/>
              </a:stretch>
            </a:blipFill>
          </p:spPr>
        </p:sp>
      </p:grpSp>
      <p:sp>
        <p:nvSpPr>
          <p:cNvPr name="Freeform 19" id="19"/>
          <p:cNvSpPr/>
          <p:nvPr/>
        </p:nvSpPr>
        <p:spPr>
          <a:xfrm flipH="false" flipV="false" rot="0">
            <a:off x="10861150" y="4686257"/>
            <a:ext cx="2056858" cy="673621"/>
          </a:xfrm>
          <a:custGeom>
            <a:avLst/>
            <a:gdLst/>
            <a:ahLst/>
            <a:cxnLst/>
            <a:rect r="r" b="b" t="t" l="l"/>
            <a:pathLst>
              <a:path h="673621" w="2056858">
                <a:moveTo>
                  <a:pt x="0" y="0"/>
                </a:moveTo>
                <a:lnTo>
                  <a:pt x="2056858" y="0"/>
                </a:lnTo>
                <a:lnTo>
                  <a:pt x="2056858" y="673621"/>
                </a:lnTo>
                <a:lnTo>
                  <a:pt x="0" y="673621"/>
                </a:lnTo>
                <a:lnTo>
                  <a:pt x="0" y="0"/>
                </a:lnTo>
                <a:close/>
              </a:path>
            </a:pathLst>
          </a:custGeom>
          <a:blipFill>
            <a:blip r:embed="rId10"/>
            <a:stretch>
              <a:fillRect l="0" t="0" r="0" b="0"/>
            </a:stretch>
          </a:blipFill>
        </p:spPr>
      </p:sp>
      <p:sp>
        <p:nvSpPr>
          <p:cNvPr name="Freeform 20" id="20"/>
          <p:cNvSpPr/>
          <p:nvPr/>
        </p:nvSpPr>
        <p:spPr>
          <a:xfrm flipH="false" flipV="false" rot="-9322199">
            <a:off x="4389032" y="5303885"/>
            <a:ext cx="2030635" cy="665033"/>
          </a:xfrm>
          <a:custGeom>
            <a:avLst/>
            <a:gdLst/>
            <a:ahLst/>
            <a:cxnLst/>
            <a:rect r="r" b="b" t="t" l="l"/>
            <a:pathLst>
              <a:path h="665033" w="2030635">
                <a:moveTo>
                  <a:pt x="0" y="0"/>
                </a:moveTo>
                <a:lnTo>
                  <a:pt x="2030634" y="0"/>
                </a:lnTo>
                <a:lnTo>
                  <a:pt x="2030634" y="665033"/>
                </a:lnTo>
                <a:lnTo>
                  <a:pt x="0" y="665033"/>
                </a:lnTo>
                <a:lnTo>
                  <a:pt x="0" y="0"/>
                </a:lnTo>
                <a:close/>
              </a:path>
            </a:pathLst>
          </a:custGeom>
          <a:blipFill>
            <a:blip r:embed="rId10"/>
            <a:stretch>
              <a:fillRect l="0" t="0" r="0" b="0"/>
            </a:stretch>
          </a:blipFill>
        </p:spPr>
      </p:sp>
      <p:sp>
        <p:nvSpPr>
          <p:cNvPr name="TextBox 21" id="21"/>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Economic Analysis</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4580974" cy="1189819"/>
            <a:chOff x="0" y="0"/>
            <a:chExt cx="1206512" cy="313368"/>
          </a:xfrm>
        </p:grpSpPr>
        <p:sp>
          <p:nvSpPr>
            <p:cNvPr name="Freeform 4" id="4"/>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TextBox 6" id="6"/>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Economic Analysis</a:t>
            </a:r>
          </a:p>
        </p:txBody>
      </p:sp>
      <p:sp>
        <p:nvSpPr>
          <p:cNvPr name="Freeform 7" id="7"/>
          <p:cNvSpPr/>
          <p:nvPr/>
        </p:nvSpPr>
        <p:spPr>
          <a:xfrm flipH="false" flipV="false" rot="0">
            <a:off x="5539230" y="152252"/>
            <a:ext cx="7136078" cy="10134748"/>
          </a:xfrm>
          <a:custGeom>
            <a:avLst/>
            <a:gdLst/>
            <a:ahLst/>
            <a:cxnLst/>
            <a:rect r="r" b="b" t="t" l="l"/>
            <a:pathLst>
              <a:path h="10134748" w="7136078">
                <a:moveTo>
                  <a:pt x="0" y="0"/>
                </a:moveTo>
                <a:lnTo>
                  <a:pt x="7136078" y="0"/>
                </a:lnTo>
                <a:lnTo>
                  <a:pt x="7136078" y="10134748"/>
                </a:lnTo>
                <a:lnTo>
                  <a:pt x="0" y="10134748"/>
                </a:lnTo>
                <a:lnTo>
                  <a:pt x="0" y="0"/>
                </a:lnTo>
                <a:close/>
              </a:path>
            </a:pathLst>
          </a:custGeom>
          <a:blipFill>
            <a:blip r:embed="rId3"/>
            <a:stretch>
              <a:fillRect l="-480" t="0" r="0" b="0"/>
            </a:stretch>
          </a:blipFill>
        </p:spPr>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3434874" cy="1189819"/>
            <a:chOff x="0" y="0"/>
            <a:chExt cx="904658" cy="313368"/>
          </a:xfrm>
        </p:grpSpPr>
        <p:sp>
          <p:nvSpPr>
            <p:cNvPr name="Freeform 4" id="4"/>
            <p:cNvSpPr/>
            <p:nvPr/>
          </p:nvSpPr>
          <p:spPr>
            <a:xfrm flipH="false" flipV="false" rot="0">
              <a:off x="0" y="0"/>
              <a:ext cx="904658" cy="313368"/>
            </a:xfrm>
            <a:custGeom>
              <a:avLst/>
              <a:gdLst/>
              <a:ahLst/>
              <a:cxnLst/>
              <a:rect r="r" b="b" t="t" l="l"/>
              <a:pathLst>
                <a:path h="313368" w="904658">
                  <a:moveTo>
                    <a:pt x="0" y="0"/>
                  </a:moveTo>
                  <a:lnTo>
                    <a:pt x="904658" y="0"/>
                  </a:lnTo>
                  <a:lnTo>
                    <a:pt x="904658"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904658" cy="341943"/>
            </a:xfrm>
            <a:prstGeom prst="rect">
              <a:avLst/>
            </a:prstGeom>
          </p:spPr>
          <p:txBody>
            <a:bodyPr anchor="ctr" rtlCol="false" tIns="50800" lIns="50800" bIns="50800" rIns="50800"/>
            <a:lstStyle/>
            <a:p>
              <a:pPr algn="ctr">
                <a:lnSpc>
                  <a:spcPts val="1960"/>
                </a:lnSpc>
              </a:pPr>
            </a:p>
          </p:txBody>
        </p:sp>
      </p:grpSp>
      <p:sp>
        <p:nvSpPr>
          <p:cNvPr name="TextBox 6" id="6"/>
          <p:cNvSpPr txBox="true"/>
          <p:nvPr/>
        </p:nvSpPr>
        <p:spPr>
          <a:xfrm rot="0">
            <a:off x="-1404266" y="193074"/>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Planning </a:t>
            </a:r>
          </a:p>
        </p:txBody>
      </p:sp>
      <p:sp>
        <p:nvSpPr>
          <p:cNvPr name="Freeform 7" id="7"/>
          <p:cNvSpPr/>
          <p:nvPr/>
        </p:nvSpPr>
        <p:spPr>
          <a:xfrm flipH="false" flipV="false" rot="0">
            <a:off x="5196259" y="0"/>
            <a:ext cx="7259238" cy="10260407"/>
          </a:xfrm>
          <a:custGeom>
            <a:avLst/>
            <a:gdLst/>
            <a:ahLst/>
            <a:cxnLst/>
            <a:rect r="r" b="b" t="t" l="l"/>
            <a:pathLst>
              <a:path h="10260407" w="7259238">
                <a:moveTo>
                  <a:pt x="0" y="0"/>
                </a:moveTo>
                <a:lnTo>
                  <a:pt x="7259238" y="0"/>
                </a:lnTo>
                <a:lnTo>
                  <a:pt x="7259238" y="10260407"/>
                </a:lnTo>
                <a:lnTo>
                  <a:pt x="0" y="10260407"/>
                </a:lnTo>
                <a:lnTo>
                  <a:pt x="0" y="0"/>
                </a:lnTo>
                <a:close/>
              </a:path>
            </a:pathLst>
          </a:custGeom>
          <a:blipFill>
            <a:blip r:embed="rId3"/>
            <a:stretch>
              <a:fillRect l="0" t="0" r="0" b="0"/>
            </a:stretch>
          </a:blipFill>
        </p:spPr>
      </p:sp>
      <p:graphicFrame>
        <p:nvGraphicFramePr>
          <p:cNvPr name="Object 8" id="8"/>
          <p:cNvGraphicFramePr/>
          <p:nvPr/>
        </p:nvGraphicFramePr>
        <p:xfrm>
          <a:off x="13131421" y="2810323"/>
          <a:ext cx="2514600" cy="2514600"/>
        </p:xfrm>
        <a:graphic>
          <a:graphicData uri="http://schemas.openxmlformats.org/presentationml/2006/ole">
            <p:oleObj imgW="3009900" imgH="3009900" r:id="rId5" progId="Excel.Sheet.12" name="Worksheet">
              <p:embed/>
              <p:pic>
                <p:nvPicPr>
                  <p:cNvPr name="" id="0"/>
                  <p:cNvPicPr/>
                  <p:nvPr/>
                </p:nvPicPr>
                <p:blipFill>
                  <a:blip r:embed="rId4"/>
                  <a:stretch>
                    <a:fillRect/>
                  </a:stretch>
                </p:blipFill>
                <p:spPr>
                  <a:xfrm>
                    <a:off x="1270000" y="1270000"/>
                    <a:ext cx="1270000" cy="1270000"/>
                  </a:xfrm>
                  <a:prstGeom prst="rect"/>
                </p:spPr>
              </p:pic>
            </p:oleObj>
          </a:graphicData>
        </a:graphic>
      </p:graphicFrame>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5607752" y="145269"/>
            <a:ext cx="7175275" cy="10141731"/>
          </a:xfrm>
          <a:custGeom>
            <a:avLst/>
            <a:gdLst/>
            <a:ahLst/>
            <a:cxnLst/>
            <a:rect r="r" b="b" t="t" l="l"/>
            <a:pathLst>
              <a:path h="10141731" w="7175275">
                <a:moveTo>
                  <a:pt x="0" y="0"/>
                </a:moveTo>
                <a:lnTo>
                  <a:pt x="7175274" y="0"/>
                </a:lnTo>
                <a:lnTo>
                  <a:pt x="7175274" y="10141731"/>
                </a:lnTo>
                <a:lnTo>
                  <a:pt x="0" y="10141731"/>
                </a:lnTo>
                <a:lnTo>
                  <a:pt x="0" y="0"/>
                </a:lnTo>
                <a:close/>
              </a:path>
            </a:pathLst>
          </a:custGeom>
          <a:blipFill>
            <a:blip r:embed="rId3"/>
            <a:stretch>
              <a:fillRect l="0" t="0" r="0" b="0"/>
            </a:stretch>
          </a:blipFill>
        </p:spPr>
      </p:sp>
      <p:grpSp>
        <p:nvGrpSpPr>
          <p:cNvPr name="Group 4" id="4"/>
          <p:cNvGrpSpPr/>
          <p:nvPr/>
        </p:nvGrpSpPr>
        <p:grpSpPr>
          <a:xfrm rot="0">
            <a:off x="-60639" y="-161119"/>
            <a:ext cx="3434874" cy="1189819"/>
            <a:chOff x="0" y="0"/>
            <a:chExt cx="904658" cy="313368"/>
          </a:xfrm>
        </p:grpSpPr>
        <p:sp>
          <p:nvSpPr>
            <p:cNvPr name="Freeform 5" id="5"/>
            <p:cNvSpPr/>
            <p:nvPr/>
          </p:nvSpPr>
          <p:spPr>
            <a:xfrm flipH="false" flipV="false" rot="0">
              <a:off x="0" y="0"/>
              <a:ext cx="904658" cy="313368"/>
            </a:xfrm>
            <a:custGeom>
              <a:avLst/>
              <a:gdLst/>
              <a:ahLst/>
              <a:cxnLst/>
              <a:rect r="r" b="b" t="t" l="l"/>
              <a:pathLst>
                <a:path h="313368" w="904658">
                  <a:moveTo>
                    <a:pt x="0" y="0"/>
                  </a:moveTo>
                  <a:lnTo>
                    <a:pt x="904658" y="0"/>
                  </a:lnTo>
                  <a:lnTo>
                    <a:pt x="904658"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904658" cy="341943"/>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1404266" y="193074"/>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Planning </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5790695" y="0"/>
            <a:ext cx="7278053" cy="10287000"/>
          </a:xfrm>
          <a:custGeom>
            <a:avLst/>
            <a:gdLst/>
            <a:ahLst/>
            <a:cxnLst/>
            <a:rect r="r" b="b" t="t" l="l"/>
            <a:pathLst>
              <a:path h="10287000" w="7278053">
                <a:moveTo>
                  <a:pt x="0" y="0"/>
                </a:moveTo>
                <a:lnTo>
                  <a:pt x="7278052" y="0"/>
                </a:lnTo>
                <a:lnTo>
                  <a:pt x="7278052" y="10287000"/>
                </a:lnTo>
                <a:lnTo>
                  <a:pt x="0" y="10287000"/>
                </a:lnTo>
                <a:lnTo>
                  <a:pt x="0" y="0"/>
                </a:lnTo>
                <a:close/>
              </a:path>
            </a:pathLst>
          </a:custGeom>
          <a:blipFill>
            <a:blip r:embed="rId3"/>
            <a:stretch>
              <a:fillRect l="0" t="0" r="0" b="0"/>
            </a:stretch>
          </a:blipFill>
        </p:spPr>
      </p:sp>
      <p:grpSp>
        <p:nvGrpSpPr>
          <p:cNvPr name="Group 4" id="4"/>
          <p:cNvGrpSpPr/>
          <p:nvPr/>
        </p:nvGrpSpPr>
        <p:grpSpPr>
          <a:xfrm rot="0">
            <a:off x="-60639" y="-161119"/>
            <a:ext cx="3434874" cy="1189819"/>
            <a:chOff x="0" y="0"/>
            <a:chExt cx="904658" cy="313368"/>
          </a:xfrm>
        </p:grpSpPr>
        <p:sp>
          <p:nvSpPr>
            <p:cNvPr name="Freeform 5" id="5"/>
            <p:cNvSpPr/>
            <p:nvPr/>
          </p:nvSpPr>
          <p:spPr>
            <a:xfrm flipH="false" flipV="false" rot="0">
              <a:off x="0" y="0"/>
              <a:ext cx="904658" cy="313368"/>
            </a:xfrm>
            <a:custGeom>
              <a:avLst/>
              <a:gdLst/>
              <a:ahLst/>
              <a:cxnLst/>
              <a:rect r="r" b="b" t="t" l="l"/>
              <a:pathLst>
                <a:path h="313368" w="904658">
                  <a:moveTo>
                    <a:pt x="0" y="0"/>
                  </a:moveTo>
                  <a:lnTo>
                    <a:pt x="904658" y="0"/>
                  </a:lnTo>
                  <a:lnTo>
                    <a:pt x="904658"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904658" cy="341943"/>
            </a:xfrm>
            <a:prstGeom prst="rect">
              <a:avLst/>
            </a:prstGeom>
          </p:spPr>
          <p:txBody>
            <a:bodyPr anchor="ctr" rtlCol="false" tIns="50800" lIns="50800" bIns="50800" rIns="50800"/>
            <a:lstStyle/>
            <a:p>
              <a:pPr algn="ctr">
                <a:lnSpc>
                  <a:spcPts val="1960"/>
                </a:lnSpc>
              </a:pPr>
            </a:p>
          </p:txBody>
        </p:sp>
      </p:grpSp>
      <p:sp>
        <p:nvSpPr>
          <p:cNvPr name="Freeform 7" id="7"/>
          <p:cNvSpPr/>
          <p:nvPr/>
        </p:nvSpPr>
        <p:spPr>
          <a:xfrm flipH="false" flipV="false" rot="0">
            <a:off x="13452584" y="2601112"/>
            <a:ext cx="2780064" cy="1783437"/>
          </a:xfrm>
          <a:custGeom>
            <a:avLst/>
            <a:gdLst/>
            <a:ahLst/>
            <a:cxnLst/>
            <a:rect r="r" b="b" t="t" l="l"/>
            <a:pathLst>
              <a:path h="1783437" w="2780064">
                <a:moveTo>
                  <a:pt x="0" y="0"/>
                </a:moveTo>
                <a:lnTo>
                  <a:pt x="2780064" y="0"/>
                </a:lnTo>
                <a:lnTo>
                  <a:pt x="2780064" y="1783437"/>
                </a:lnTo>
                <a:lnTo>
                  <a:pt x="0" y="1783437"/>
                </a:lnTo>
                <a:lnTo>
                  <a:pt x="0" y="0"/>
                </a:lnTo>
                <a:close/>
              </a:path>
            </a:pathLst>
          </a:custGeom>
          <a:blipFill>
            <a:blip r:embed="rId4"/>
            <a:stretch>
              <a:fillRect l="0" t="0" r="0" b="0"/>
            </a:stretch>
          </a:blipFill>
        </p:spPr>
      </p:sp>
      <p:sp>
        <p:nvSpPr>
          <p:cNvPr name="TextBox 8" id="8"/>
          <p:cNvSpPr txBox="true"/>
          <p:nvPr/>
        </p:nvSpPr>
        <p:spPr>
          <a:xfrm rot="0">
            <a:off x="-1404266" y="193074"/>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Planning </a:t>
            </a:r>
          </a:p>
        </p:txBody>
      </p:sp>
      <p:sp>
        <p:nvSpPr>
          <p:cNvPr name="TextBox 9" id="9"/>
          <p:cNvSpPr txBox="true"/>
          <p:nvPr/>
        </p:nvSpPr>
        <p:spPr>
          <a:xfrm rot="0">
            <a:off x="13452584" y="1930073"/>
            <a:ext cx="2780064" cy="496216"/>
          </a:xfrm>
          <a:prstGeom prst="rect">
            <a:avLst/>
          </a:prstGeom>
        </p:spPr>
        <p:txBody>
          <a:bodyPr anchor="t" rtlCol="false" tIns="0" lIns="0" bIns="0" rIns="0">
            <a:spAutoFit/>
          </a:bodyPr>
          <a:lstStyle/>
          <a:p>
            <a:pPr algn="ctr">
              <a:lnSpc>
                <a:spcPts val="3627"/>
              </a:lnSpc>
              <a:spcBef>
                <a:spcPct val="0"/>
              </a:spcBef>
            </a:pPr>
            <a:r>
              <a:rPr lang="en-US" b="true" sz="2590">
                <a:solidFill>
                  <a:srgbClr val="626466"/>
                </a:solidFill>
                <a:latin typeface="ITC Motter Corpus Semicondensed"/>
                <a:ea typeface="ITC Motter Corpus Semicondensed"/>
                <a:cs typeface="ITC Motter Corpus Semicondensed"/>
                <a:sym typeface="ITC Motter Corpus Semicondensed"/>
              </a:rPr>
              <a:t>126,000 dunums</a:t>
            </a:r>
          </a:p>
        </p:txBody>
      </p:sp>
      <p:sp>
        <p:nvSpPr>
          <p:cNvPr name="TextBox 10" id="10"/>
          <p:cNvSpPr txBox="true"/>
          <p:nvPr/>
        </p:nvSpPr>
        <p:spPr>
          <a:xfrm rot="0">
            <a:off x="1381069" y="1949123"/>
            <a:ext cx="4841084" cy="3742116"/>
          </a:xfrm>
          <a:prstGeom prst="rect">
            <a:avLst/>
          </a:prstGeom>
        </p:spPr>
        <p:txBody>
          <a:bodyPr anchor="t" rtlCol="false" tIns="0" lIns="0" bIns="0" rIns="0">
            <a:spAutoFit/>
          </a:bodyPr>
          <a:lstStyle/>
          <a:p>
            <a:pPr algn="l" marL="458735" indent="-229368" lvl="1">
              <a:lnSpc>
                <a:spcPts val="2974"/>
              </a:lnSpc>
              <a:buFont typeface="Arial"/>
              <a:buChar char="•"/>
            </a:pPr>
            <a:r>
              <a:rPr lang="en-US" sz="2124">
                <a:solidFill>
                  <a:srgbClr val="000000"/>
                </a:solidFill>
                <a:latin typeface="The Seasons"/>
                <a:ea typeface="The Seasons"/>
                <a:cs typeface="The Seasons"/>
                <a:sym typeface="The Seasons"/>
              </a:rPr>
              <a:t>Introduced as a updated municipal master plan in 2004, with a vision extending to 2020 (later updated to 2030) .</a:t>
            </a:r>
          </a:p>
          <a:p>
            <a:pPr algn="l" marL="458735" indent="-229368" lvl="1">
              <a:lnSpc>
                <a:spcPts val="2974"/>
              </a:lnSpc>
              <a:buFont typeface="Arial"/>
              <a:buChar char="•"/>
            </a:pPr>
            <a:r>
              <a:rPr lang="en-US" sz="2124">
                <a:solidFill>
                  <a:srgbClr val="000000"/>
                </a:solidFill>
                <a:latin typeface="The Seasons"/>
                <a:ea typeface="The Seasons"/>
                <a:cs typeface="The Seasons"/>
                <a:sym typeface="The Seasons"/>
              </a:rPr>
              <a:t>Includes demographic targets favoring a 70% Jewish – 30% Arab balance and delineates extensive development zones for Jewish neighborhoods, while significantly restricting Palestinian urban growth</a:t>
            </a: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66404" y="195570"/>
            <a:ext cx="9918082" cy="8056848"/>
          </a:xfrm>
          <a:custGeom>
            <a:avLst/>
            <a:gdLst/>
            <a:ahLst/>
            <a:cxnLst/>
            <a:rect r="r" b="b" t="t" l="l"/>
            <a:pathLst>
              <a:path h="8056848" w="9918082">
                <a:moveTo>
                  <a:pt x="0" y="0"/>
                </a:moveTo>
                <a:lnTo>
                  <a:pt x="9918082" y="0"/>
                </a:lnTo>
                <a:lnTo>
                  <a:pt x="9918082" y="8056849"/>
                </a:lnTo>
                <a:lnTo>
                  <a:pt x="0" y="8056849"/>
                </a:lnTo>
                <a:lnTo>
                  <a:pt x="0" y="0"/>
                </a:lnTo>
                <a:close/>
              </a:path>
            </a:pathLst>
          </a:custGeom>
          <a:blipFill>
            <a:blip r:embed="rId2"/>
            <a:stretch>
              <a:fillRect l="0" t="0" r="0" b="0"/>
            </a:stretch>
          </a:blipFill>
        </p:spPr>
      </p:sp>
      <p:sp>
        <p:nvSpPr>
          <p:cNvPr name="Freeform 3" id="3"/>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3">
              <a:alphaModFix amt="92000"/>
            </a:blip>
            <a:stretch>
              <a:fillRect l="0" t="-35083" r="0" b="-35083"/>
            </a:stretch>
          </a:blipFill>
        </p:spPr>
      </p:sp>
      <p:grpSp>
        <p:nvGrpSpPr>
          <p:cNvPr name="Group 4" id="4"/>
          <p:cNvGrpSpPr/>
          <p:nvPr/>
        </p:nvGrpSpPr>
        <p:grpSpPr>
          <a:xfrm rot="0">
            <a:off x="-60639" y="-161119"/>
            <a:ext cx="3434874" cy="1189819"/>
            <a:chOff x="0" y="0"/>
            <a:chExt cx="904658" cy="313368"/>
          </a:xfrm>
        </p:grpSpPr>
        <p:sp>
          <p:nvSpPr>
            <p:cNvPr name="Freeform 5" id="5"/>
            <p:cNvSpPr/>
            <p:nvPr/>
          </p:nvSpPr>
          <p:spPr>
            <a:xfrm flipH="false" flipV="false" rot="0">
              <a:off x="0" y="0"/>
              <a:ext cx="904658" cy="313368"/>
            </a:xfrm>
            <a:custGeom>
              <a:avLst/>
              <a:gdLst/>
              <a:ahLst/>
              <a:cxnLst/>
              <a:rect r="r" b="b" t="t" l="l"/>
              <a:pathLst>
                <a:path h="313368" w="904658">
                  <a:moveTo>
                    <a:pt x="0" y="0"/>
                  </a:moveTo>
                  <a:lnTo>
                    <a:pt x="904658" y="0"/>
                  </a:lnTo>
                  <a:lnTo>
                    <a:pt x="904658"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904658" cy="341943"/>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1404266" y="193074"/>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Planning </a:t>
            </a: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2500976">
            <a:off x="9869623" y="3378899"/>
            <a:ext cx="2163084" cy="542737"/>
          </a:xfrm>
          <a:custGeom>
            <a:avLst/>
            <a:gdLst/>
            <a:ahLst/>
            <a:cxnLst/>
            <a:rect r="r" b="b" t="t" l="l"/>
            <a:pathLst>
              <a:path h="542737" w="2163084">
                <a:moveTo>
                  <a:pt x="0" y="0"/>
                </a:moveTo>
                <a:lnTo>
                  <a:pt x="2163083" y="0"/>
                </a:lnTo>
                <a:lnTo>
                  <a:pt x="2163083" y="542738"/>
                </a:lnTo>
                <a:lnTo>
                  <a:pt x="0" y="54273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1760801" y="403100"/>
            <a:ext cx="6203925" cy="4446671"/>
          </a:xfrm>
          <a:custGeom>
            <a:avLst/>
            <a:gdLst/>
            <a:ahLst/>
            <a:cxnLst/>
            <a:rect r="r" b="b" t="t" l="l"/>
            <a:pathLst>
              <a:path h="4446671" w="6203925">
                <a:moveTo>
                  <a:pt x="0" y="0"/>
                </a:moveTo>
                <a:lnTo>
                  <a:pt x="6203925" y="0"/>
                </a:lnTo>
                <a:lnTo>
                  <a:pt x="6203925" y="4446670"/>
                </a:lnTo>
                <a:lnTo>
                  <a:pt x="0" y="44466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AutoShape 5" id="5"/>
          <p:cNvSpPr/>
          <p:nvPr/>
        </p:nvSpPr>
        <p:spPr>
          <a:xfrm rot="0">
            <a:off x="12290496" y="1028700"/>
            <a:ext cx="5144535" cy="0"/>
          </a:xfrm>
          <a:prstGeom prst="line">
            <a:avLst/>
          </a:prstGeom>
          <a:ln cap="flat" w="19050">
            <a:solidFill>
              <a:srgbClr val="000000"/>
            </a:solidFill>
            <a:prstDash val="solid"/>
            <a:headEnd type="none" len="sm" w="sm"/>
            <a:tailEnd type="none" len="sm" w="sm"/>
          </a:ln>
        </p:spPr>
      </p:sp>
      <p:sp>
        <p:nvSpPr>
          <p:cNvPr name="Freeform 6" id="6"/>
          <p:cNvSpPr/>
          <p:nvPr/>
        </p:nvSpPr>
        <p:spPr>
          <a:xfrm flipH="false" flipV="false" rot="0">
            <a:off x="357625" y="403100"/>
            <a:ext cx="6203925" cy="4446671"/>
          </a:xfrm>
          <a:custGeom>
            <a:avLst/>
            <a:gdLst/>
            <a:ahLst/>
            <a:cxnLst/>
            <a:rect r="r" b="b" t="t" l="l"/>
            <a:pathLst>
              <a:path h="4446671" w="6203925">
                <a:moveTo>
                  <a:pt x="0" y="0"/>
                </a:moveTo>
                <a:lnTo>
                  <a:pt x="6203925" y="0"/>
                </a:lnTo>
                <a:lnTo>
                  <a:pt x="6203925" y="4446670"/>
                </a:lnTo>
                <a:lnTo>
                  <a:pt x="0" y="44466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AutoShape 7" id="7"/>
          <p:cNvSpPr/>
          <p:nvPr/>
        </p:nvSpPr>
        <p:spPr>
          <a:xfrm rot="0">
            <a:off x="887320" y="1009650"/>
            <a:ext cx="5144535" cy="0"/>
          </a:xfrm>
          <a:prstGeom prst="line">
            <a:avLst/>
          </a:prstGeom>
          <a:ln cap="flat" w="19050">
            <a:solidFill>
              <a:srgbClr val="000000"/>
            </a:solidFill>
            <a:prstDash val="solid"/>
            <a:headEnd type="none" len="sm" w="sm"/>
            <a:tailEnd type="none" len="sm" w="sm"/>
          </a:ln>
        </p:spPr>
      </p:sp>
      <p:sp>
        <p:nvSpPr>
          <p:cNvPr name="Freeform 8" id="8"/>
          <p:cNvSpPr/>
          <p:nvPr/>
        </p:nvSpPr>
        <p:spPr>
          <a:xfrm flipH="true" flipV="true" rot="-2700000">
            <a:off x="6203006" y="6865352"/>
            <a:ext cx="2163084" cy="542737"/>
          </a:xfrm>
          <a:custGeom>
            <a:avLst/>
            <a:gdLst/>
            <a:ahLst/>
            <a:cxnLst/>
            <a:rect r="r" b="b" t="t" l="l"/>
            <a:pathLst>
              <a:path h="542737" w="2163084">
                <a:moveTo>
                  <a:pt x="2163084" y="542737"/>
                </a:moveTo>
                <a:lnTo>
                  <a:pt x="0" y="542737"/>
                </a:lnTo>
                <a:lnTo>
                  <a:pt x="0" y="0"/>
                </a:lnTo>
                <a:lnTo>
                  <a:pt x="2163084" y="0"/>
                </a:lnTo>
                <a:lnTo>
                  <a:pt x="2163084" y="542737"/>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9" id="9"/>
          <p:cNvSpPr/>
          <p:nvPr/>
        </p:nvSpPr>
        <p:spPr>
          <a:xfrm flipH="false" flipV="false" rot="0">
            <a:off x="357625" y="5437230"/>
            <a:ext cx="6203925" cy="4446671"/>
          </a:xfrm>
          <a:custGeom>
            <a:avLst/>
            <a:gdLst/>
            <a:ahLst/>
            <a:cxnLst/>
            <a:rect r="r" b="b" t="t" l="l"/>
            <a:pathLst>
              <a:path h="4446671" w="6203925">
                <a:moveTo>
                  <a:pt x="0" y="0"/>
                </a:moveTo>
                <a:lnTo>
                  <a:pt x="6203925" y="0"/>
                </a:lnTo>
                <a:lnTo>
                  <a:pt x="6203925" y="4446670"/>
                </a:lnTo>
                <a:lnTo>
                  <a:pt x="0" y="44466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AutoShape 10" id="10"/>
          <p:cNvSpPr/>
          <p:nvPr/>
        </p:nvSpPr>
        <p:spPr>
          <a:xfrm rot="0">
            <a:off x="887320" y="6034142"/>
            <a:ext cx="5144535" cy="0"/>
          </a:xfrm>
          <a:prstGeom prst="line">
            <a:avLst/>
          </a:prstGeom>
          <a:ln cap="flat" w="19050">
            <a:solidFill>
              <a:srgbClr val="000000"/>
            </a:solidFill>
            <a:prstDash val="solid"/>
            <a:headEnd type="none" len="sm" w="sm"/>
            <a:tailEnd type="none" len="sm" w="sm"/>
          </a:ln>
        </p:spPr>
      </p:sp>
      <p:sp>
        <p:nvSpPr>
          <p:cNvPr name="Freeform 11" id="11"/>
          <p:cNvSpPr/>
          <p:nvPr/>
        </p:nvSpPr>
        <p:spPr>
          <a:xfrm flipH="true" flipV="false" rot="-8100000">
            <a:off x="9869623" y="6865352"/>
            <a:ext cx="2163084" cy="542737"/>
          </a:xfrm>
          <a:custGeom>
            <a:avLst/>
            <a:gdLst/>
            <a:ahLst/>
            <a:cxnLst/>
            <a:rect r="r" b="b" t="t" l="l"/>
            <a:pathLst>
              <a:path h="542737" w="2163084">
                <a:moveTo>
                  <a:pt x="2163083" y="0"/>
                </a:moveTo>
                <a:lnTo>
                  <a:pt x="0" y="0"/>
                </a:lnTo>
                <a:lnTo>
                  <a:pt x="0" y="542737"/>
                </a:lnTo>
                <a:lnTo>
                  <a:pt x="2163083" y="542737"/>
                </a:lnTo>
                <a:lnTo>
                  <a:pt x="2163083"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2" id="12"/>
          <p:cNvSpPr/>
          <p:nvPr/>
        </p:nvSpPr>
        <p:spPr>
          <a:xfrm flipH="false" flipV="false" rot="0">
            <a:off x="11760801" y="5437230"/>
            <a:ext cx="6203925" cy="4446671"/>
          </a:xfrm>
          <a:custGeom>
            <a:avLst/>
            <a:gdLst/>
            <a:ahLst/>
            <a:cxnLst/>
            <a:rect r="r" b="b" t="t" l="l"/>
            <a:pathLst>
              <a:path h="4446671" w="6203925">
                <a:moveTo>
                  <a:pt x="0" y="0"/>
                </a:moveTo>
                <a:lnTo>
                  <a:pt x="6203925" y="0"/>
                </a:lnTo>
                <a:lnTo>
                  <a:pt x="6203925" y="4446670"/>
                </a:lnTo>
                <a:lnTo>
                  <a:pt x="0" y="44466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AutoShape 13" id="13"/>
          <p:cNvSpPr/>
          <p:nvPr/>
        </p:nvSpPr>
        <p:spPr>
          <a:xfrm rot="0">
            <a:off x="12290496" y="6015092"/>
            <a:ext cx="5144535" cy="0"/>
          </a:xfrm>
          <a:prstGeom prst="line">
            <a:avLst/>
          </a:prstGeom>
          <a:ln cap="flat" w="19050">
            <a:solidFill>
              <a:srgbClr val="000000"/>
            </a:solidFill>
            <a:prstDash val="solid"/>
            <a:headEnd type="none" len="sm" w="sm"/>
            <a:tailEnd type="none" len="sm" w="sm"/>
          </a:ln>
        </p:spPr>
      </p:sp>
      <p:grpSp>
        <p:nvGrpSpPr>
          <p:cNvPr name="Group 14" id="14"/>
          <p:cNvGrpSpPr/>
          <p:nvPr/>
        </p:nvGrpSpPr>
        <p:grpSpPr>
          <a:xfrm rot="0">
            <a:off x="6346709" y="3929758"/>
            <a:ext cx="5561108" cy="2756792"/>
            <a:chOff x="0" y="0"/>
            <a:chExt cx="1464654" cy="726069"/>
          </a:xfrm>
        </p:grpSpPr>
        <p:sp>
          <p:nvSpPr>
            <p:cNvPr name="Freeform 15" id="15"/>
            <p:cNvSpPr/>
            <p:nvPr/>
          </p:nvSpPr>
          <p:spPr>
            <a:xfrm flipH="false" flipV="false" rot="0">
              <a:off x="0" y="0"/>
              <a:ext cx="1464654" cy="726069"/>
            </a:xfrm>
            <a:custGeom>
              <a:avLst/>
              <a:gdLst/>
              <a:ahLst/>
              <a:cxnLst/>
              <a:rect r="r" b="b" t="t" l="l"/>
              <a:pathLst>
                <a:path h="726069" w="1464654">
                  <a:moveTo>
                    <a:pt x="732327" y="0"/>
                  </a:moveTo>
                  <a:cubicBezTo>
                    <a:pt x="327874" y="0"/>
                    <a:pt x="0" y="162536"/>
                    <a:pt x="0" y="363034"/>
                  </a:cubicBezTo>
                  <a:cubicBezTo>
                    <a:pt x="0" y="563533"/>
                    <a:pt x="327874" y="726069"/>
                    <a:pt x="732327" y="726069"/>
                  </a:cubicBezTo>
                  <a:cubicBezTo>
                    <a:pt x="1136780" y="726069"/>
                    <a:pt x="1464654" y="563533"/>
                    <a:pt x="1464654" y="363034"/>
                  </a:cubicBezTo>
                  <a:cubicBezTo>
                    <a:pt x="1464654" y="162536"/>
                    <a:pt x="1136780" y="0"/>
                    <a:pt x="732327" y="0"/>
                  </a:cubicBezTo>
                  <a:close/>
                </a:path>
              </a:pathLst>
            </a:custGeom>
            <a:gradFill rotWithShape="true">
              <a:gsLst>
                <a:gs pos="0">
                  <a:srgbClr val="A6A6A6">
                    <a:alpha val="100000"/>
                  </a:srgbClr>
                </a:gs>
                <a:gs pos="100000">
                  <a:srgbClr val="FFFFFF">
                    <a:alpha val="100000"/>
                  </a:srgbClr>
                </a:gs>
              </a:gsLst>
              <a:lin ang="5400000"/>
            </a:gradFill>
          </p:spPr>
        </p:sp>
        <p:sp>
          <p:nvSpPr>
            <p:cNvPr name="TextBox 16" id="16"/>
            <p:cNvSpPr txBox="true"/>
            <p:nvPr/>
          </p:nvSpPr>
          <p:spPr>
            <a:xfrm>
              <a:off x="137311" y="29969"/>
              <a:ext cx="1190031" cy="628031"/>
            </a:xfrm>
            <a:prstGeom prst="rect">
              <a:avLst/>
            </a:prstGeom>
          </p:spPr>
          <p:txBody>
            <a:bodyPr anchor="ctr" rtlCol="false" tIns="50800" lIns="50800" bIns="50800" rIns="50800"/>
            <a:lstStyle/>
            <a:p>
              <a:pPr algn="ctr">
                <a:lnSpc>
                  <a:spcPts val="2659"/>
                </a:lnSpc>
              </a:pPr>
            </a:p>
          </p:txBody>
        </p:sp>
      </p:grpSp>
      <p:sp>
        <p:nvSpPr>
          <p:cNvPr name="TextBox 17" id="17"/>
          <p:cNvSpPr txBox="true"/>
          <p:nvPr/>
        </p:nvSpPr>
        <p:spPr>
          <a:xfrm rot="0">
            <a:off x="6198072" y="4314995"/>
            <a:ext cx="5825743" cy="1555274"/>
          </a:xfrm>
          <a:prstGeom prst="rect">
            <a:avLst/>
          </a:prstGeom>
        </p:spPr>
        <p:txBody>
          <a:bodyPr anchor="t" rtlCol="false" tIns="0" lIns="0" bIns="0" rIns="0">
            <a:spAutoFit/>
          </a:bodyPr>
          <a:lstStyle/>
          <a:p>
            <a:pPr algn="ctr">
              <a:lnSpc>
                <a:spcPts val="11926"/>
              </a:lnSpc>
            </a:pPr>
            <a:r>
              <a:rPr lang="en-US" sz="8518" spc="502">
                <a:solidFill>
                  <a:srgbClr val="8F1F1F"/>
                </a:solidFill>
                <a:latin typeface="Horizon"/>
                <a:ea typeface="Horizon"/>
                <a:cs typeface="Horizon"/>
                <a:sym typeface="Horizon"/>
              </a:rPr>
              <a:t>SWOT</a:t>
            </a:r>
          </a:p>
        </p:txBody>
      </p:sp>
      <p:sp>
        <p:nvSpPr>
          <p:cNvPr name="Freeform 18" id="18"/>
          <p:cNvSpPr/>
          <p:nvPr/>
        </p:nvSpPr>
        <p:spPr>
          <a:xfrm flipH="false" flipV="true" rot="-8306629">
            <a:off x="6254505" y="3404842"/>
            <a:ext cx="2163084" cy="542737"/>
          </a:xfrm>
          <a:custGeom>
            <a:avLst/>
            <a:gdLst/>
            <a:ahLst/>
            <a:cxnLst/>
            <a:rect r="r" b="b" t="t" l="l"/>
            <a:pathLst>
              <a:path h="542737" w="2163084">
                <a:moveTo>
                  <a:pt x="0" y="542738"/>
                </a:moveTo>
                <a:lnTo>
                  <a:pt x="2163084" y="542738"/>
                </a:lnTo>
                <a:lnTo>
                  <a:pt x="2163084" y="0"/>
                </a:lnTo>
                <a:lnTo>
                  <a:pt x="0" y="0"/>
                </a:lnTo>
                <a:lnTo>
                  <a:pt x="0" y="542738"/>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9" id="19"/>
          <p:cNvSpPr txBox="true"/>
          <p:nvPr/>
        </p:nvSpPr>
        <p:spPr>
          <a:xfrm rot="0">
            <a:off x="6327896" y="5624850"/>
            <a:ext cx="5456798" cy="555218"/>
          </a:xfrm>
          <a:prstGeom prst="rect">
            <a:avLst/>
          </a:prstGeom>
        </p:spPr>
        <p:txBody>
          <a:bodyPr anchor="t" rtlCol="false" tIns="0" lIns="0" bIns="0" rIns="0">
            <a:spAutoFit/>
          </a:bodyPr>
          <a:lstStyle/>
          <a:p>
            <a:pPr algn="ctr">
              <a:lnSpc>
                <a:spcPts val="4572"/>
              </a:lnSpc>
            </a:pPr>
            <a:r>
              <a:rPr lang="en-US" sz="3266" spc="2132">
                <a:solidFill>
                  <a:srgbClr val="8F1F1F"/>
                </a:solidFill>
                <a:latin typeface="Red Hat Display"/>
                <a:ea typeface="Red Hat Display"/>
                <a:cs typeface="Red Hat Display"/>
                <a:sym typeface="Red Hat Display"/>
              </a:rPr>
              <a:t>ANALYSIS</a:t>
            </a:r>
          </a:p>
        </p:txBody>
      </p:sp>
      <p:sp>
        <p:nvSpPr>
          <p:cNvPr name="TextBox 20" id="20"/>
          <p:cNvSpPr txBox="true"/>
          <p:nvPr/>
        </p:nvSpPr>
        <p:spPr>
          <a:xfrm rot="0">
            <a:off x="705704" y="499175"/>
            <a:ext cx="5507768" cy="481330"/>
          </a:xfrm>
          <a:prstGeom prst="rect">
            <a:avLst/>
          </a:prstGeom>
        </p:spPr>
        <p:txBody>
          <a:bodyPr anchor="t" rtlCol="false" tIns="0" lIns="0" bIns="0" rIns="0">
            <a:spAutoFit/>
          </a:bodyPr>
          <a:lstStyle/>
          <a:p>
            <a:pPr algn="ctr">
              <a:lnSpc>
                <a:spcPts val="3920"/>
              </a:lnSpc>
            </a:pPr>
            <a:r>
              <a:rPr lang="en-US" sz="2800" spc="1285">
                <a:solidFill>
                  <a:srgbClr val="000000"/>
                </a:solidFill>
                <a:latin typeface="Red Hat Display"/>
                <a:ea typeface="Red Hat Display"/>
                <a:cs typeface="Red Hat Display"/>
                <a:sym typeface="Red Hat Display"/>
              </a:rPr>
              <a:t>STRENGTHS</a:t>
            </a:r>
          </a:p>
        </p:txBody>
      </p:sp>
      <p:sp>
        <p:nvSpPr>
          <p:cNvPr name="TextBox 21" id="21"/>
          <p:cNvSpPr txBox="true"/>
          <p:nvPr/>
        </p:nvSpPr>
        <p:spPr>
          <a:xfrm rot="0">
            <a:off x="12023815" y="518225"/>
            <a:ext cx="5592833" cy="481330"/>
          </a:xfrm>
          <a:prstGeom prst="rect">
            <a:avLst/>
          </a:prstGeom>
        </p:spPr>
        <p:txBody>
          <a:bodyPr anchor="t" rtlCol="false" tIns="0" lIns="0" bIns="0" rIns="0">
            <a:spAutoFit/>
          </a:bodyPr>
          <a:lstStyle/>
          <a:p>
            <a:pPr algn="ctr">
              <a:lnSpc>
                <a:spcPts val="3919"/>
              </a:lnSpc>
            </a:pPr>
            <a:r>
              <a:rPr lang="en-US" sz="2799" spc="1285">
                <a:solidFill>
                  <a:srgbClr val="000000"/>
                </a:solidFill>
                <a:latin typeface="Red Hat Display"/>
                <a:ea typeface="Red Hat Display"/>
                <a:cs typeface="Red Hat Display"/>
                <a:sym typeface="Red Hat Display"/>
              </a:rPr>
              <a:t>WEAKNESSES</a:t>
            </a:r>
          </a:p>
        </p:txBody>
      </p:sp>
      <p:sp>
        <p:nvSpPr>
          <p:cNvPr name="TextBox 22" id="22"/>
          <p:cNvSpPr txBox="true"/>
          <p:nvPr/>
        </p:nvSpPr>
        <p:spPr>
          <a:xfrm rot="0">
            <a:off x="705704" y="5543287"/>
            <a:ext cx="5507768" cy="481330"/>
          </a:xfrm>
          <a:prstGeom prst="rect">
            <a:avLst/>
          </a:prstGeom>
        </p:spPr>
        <p:txBody>
          <a:bodyPr anchor="t" rtlCol="false" tIns="0" lIns="0" bIns="0" rIns="0">
            <a:spAutoFit/>
          </a:bodyPr>
          <a:lstStyle/>
          <a:p>
            <a:pPr algn="ctr">
              <a:lnSpc>
                <a:spcPts val="3920"/>
              </a:lnSpc>
            </a:pPr>
            <a:r>
              <a:rPr lang="en-US" sz="2800" spc="1285">
                <a:solidFill>
                  <a:srgbClr val="000000"/>
                </a:solidFill>
                <a:latin typeface="Red Hat Display"/>
                <a:ea typeface="Red Hat Display"/>
                <a:cs typeface="Red Hat Display"/>
                <a:sym typeface="Red Hat Display"/>
              </a:rPr>
              <a:t>OPPORTUNITIES</a:t>
            </a:r>
          </a:p>
        </p:txBody>
      </p:sp>
      <p:sp>
        <p:nvSpPr>
          <p:cNvPr name="TextBox 23" id="23"/>
          <p:cNvSpPr txBox="true"/>
          <p:nvPr/>
        </p:nvSpPr>
        <p:spPr>
          <a:xfrm rot="0">
            <a:off x="12066347" y="5543287"/>
            <a:ext cx="5592833" cy="481330"/>
          </a:xfrm>
          <a:prstGeom prst="rect">
            <a:avLst/>
          </a:prstGeom>
        </p:spPr>
        <p:txBody>
          <a:bodyPr anchor="t" rtlCol="false" tIns="0" lIns="0" bIns="0" rIns="0">
            <a:spAutoFit/>
          </a:bodyPr>
          <a:lstStyle/>
          <a:p>
            <a:pPr algn="ctr">
              <a:lnSpc>
                <a:spcPts val="3919"/>
              </a:lnSpc>
            </a:pPr>
            <a:r>
              <a:rPr lang="en-US" sz="2799" spc="1285">
                <a:solidFill>
                  <a:srgbClr val="000000"/>
                </a:solidFill>
                <a:latin typeface="Red Hat Display"/>
                <a:ea typeface="Red Hat Display"/>
                <a:cs typeface="Red Hat Display"/>
                <a:sym typeface="Red Hat Display"/>
              </a:rPr>
              <a:t>THREATS</a:t>
            </a:r>
          </a:p>
        </p:txBody>
      </p:sp>
      <p:sp>
        <p:nvSpPr>
          <p:cNvPr name="TextBox 24" id="24"/>
          <p:cNvSpPr txBox="true"/>
          <p:nvPr/>
        </p:nvSpPr>
        <p:spPr>
          <a:xfrm rot="0">
            <a:off x="1028700" y="1245383"/>
            <a:ext cx="5184772" cy="3258397"/>
          </a:xfrm>
          <a:prstGeom prst="rect">
            <a:avLst/>
          </a:prstGeom>
        </p:spPr>
        <p:txBody>
          <a:bodyPr anchor="t" rtlCol="false" tIns="0" lIns="0" bIns="0" rIns="0">
            <a:spAutoFit/>
          </a:bodyPr>
          <a:lstStyle/>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Well-developed infrastructure in several western neighborhoods (e.g., Beit HaKerem, Romema, Givat Ram, Kiryat Yovel).</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The city is rich in religious, historical, and touristic sites.</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A regional road network connects Jerusalem with surrounding areas.</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Availability of green spaces, forests, and parks.</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High population density in some areas supports commercial activity</a:t>
            </a:r>
          </a:p>
        </p:txBody>
      </p:sp>
      <p:sp>
        <p:nvSpPr>
          <p:cNvPr name="TextBox 25" id="25"/>
          <p:cNvSpPr txBox="true"/>
          <p:nvPr/>
        </p:nvSpPr>
        <p:spPr>
          <a:xfrm rot="0">
            <a:off x="12497940" y="903905"/>
            <a:ext cx="5118708" cy="3572722"/>
          </a:xfrm>
          <a:prstGeom prst="rect">
            <a:avLst/>
          </a:prstGeom>
        </p:spPr>
        <p:txBody>
          <a:bodyPr anchor="t" rtlCol="false" tIns="0" lIns="0" bIns="0" rIns="0">
            <a:spAutoFit/>
          </a:bodyPr>
          <a:lstStyle/>
          <a:p>
            <a:pPr algn="l">
              <a:lnSpc>
                <a:spcPts val="2519"/>
              </a:lnSpc>
            </a:pP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Urban segregation between Arab and Jewish areas.</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The Separation Wall divides neighborhoods and hinders movement.</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Poor infrastructure in many Palestinian neighborhoods.</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Lack of public spaces and services in Arab areas.</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Displacement of Palestinian residents from depopulated villages</a:t>
            </a:r>
          </a:p>
        </p:txBody>
      </p:sp>
      <p:sp>
        <p:nvSpPr>
          <p:cNvPr name="TextBox 26" id="26"/>
          <p:cNvSpPr txBox="true"/>
          <p:nvPr/>
        </p:nvSpPr>
        <p:spPr>
          <a:xfrm rot="0">
            <a:off x="687625" y="6138917"/>
            <a:ext cx="5543925" cy="3439441"/>
          </a:xfrm>
          <a:prstGeom prst="rect">
            <a:avLst/>
          </a:prstGeom>
        </p:spPr>
        <p:txBody>
          <a:bodyPr anchor="t" rtlCol="false" tIns="0" lIns="0" bIns="0" rIns="0">
            <a:spAutoFit/>
          </a:bodyPr>
          <a:lstStyle/>
          <a:p>
            <a:pPr algn="l" marL="372902" indent="-186451" lvl="1">
              <a:lnSpc>
                <a:spcPts val="2418"/>
              </a:lnSpc>
              <a:buFont typeface="Arial"/>
              <a:buChar char="•"/>
            </a:pPr>
            <a:r>
              <a:rPr lang="en-US" b="true" sz="1727">
                <a:solidFill>
                  <a:srgbClr val="000000"/>
                </a:solidFill>
                <a:latin typeface="The Seasons Bold"/>
                <a:ea typeface="The Seasons Bold"/>
                <a:cs typeface="The Seasons Bold"/>
                <a:sym typeface="The Seasons Bold"/>
              </a:rPr>
              <a:t>Potential to redevelop depopulated villages and allow return of displaced residents.</a:t>
            </a:r>
          </a:p>
          <a:p>
            <a:pPr algn="l" marL="372902" indent="-186451" lvl="1">
              <a:lnSpc>
                <a:spcPts val="2418"/>
              </a:lnSpc>
              <a:buFont typeface="Arial"/>
              <a:buChar char="•"/>
            </a:pPr>
            <a:r>
              <a:rPr lang="en-US" b="true" sz="1727">
                <a:solidFill>
                  <a:srgbClr val="000000"/>
                </a:solidFill>
                <a:latin typeface="The Seasons Bold"/>
                <a:ea typeface="The Seasons Bold"/>
                <a:cs typeface="The Seasons Bold"/>
                <a:sym typeface="The Seasons Bold"/>
              </a:rPr>
              <a:t>Utilize unused open areas for sustainable urban expansion.</a:t>
            </a:r>
          </a:p>
          <a:p>
            <a:pPr algn="l" marL="372902" indent="-186451" lvl="1">
              <a:lnSpc>
                <a:spcPts val="2418"/>
              </a:lnSpc>
              <a:buFont typeface="Arial"/>
              <a:buChar char="•"/>
            </a:pPr>
            <a:r>
              <a:rPr lang="en-US" b="true" sz="1727">
                <a:solidFill>
                  <a:srgbClr val="000000"/>
                </a:solidFill>
                <a:latin typeface="The Seasons Bold"/>
                <a:ea typeface="The Seasons Bold"/>
                <a:cs typeface="The Seasons Bold"/>
                <a:sym typeface="The Seasons Bold"/>
              </a:rPr>
              <a:t>Develop public transportation networks (e.g., train lines).</a:t>
            </a:r>
          </a:p>
          <a:p>
            <a:pPr algn="l" marL="372902" indent="-186451" lvl="1">
              <a:lnSpc>
                <a:spcPts val="2418"/>
              </a:lnSpc>
              <a:buFont typeface="Arial"/>
              <a:buChar char="•"/>
            </a:pPr>
            <a:r>
              <a:rPr lang="en-US" b="true" sz="1727">
                <a:solidFill>
                  <a:srgbClr val="000000"/>
                </a:solidFill>
                <a:latin typeface="The Seasons Bold"/>
                <a:ea typeface="The Seasons Bold"/>
                <a:cs typeface="The Seasons Bold"/>
                <a:sym typeface="The Seasons Bold"/>
              </a:rPr>
              <a:t>Leverage religious and historical sites to boost tourism and the economy.</a:t>
            </a:r>
          </a:p>
          <a:p>
            <a:pPr algn="l" marL="372902" indent="-186451" lvl="1">
              <a:lnSpc>
                <a:spcPts val="2418"/>
              </a:lnSpc>
              <a:buFont typeface="Arial"/>
              <a:buChar char="•"/>
            </a:pPr>
            <a:r>
              <a:rPr lang="en-US" b="true" sz="1727">
                <a:solidFill>
                  <a:srgbClr val="000000"/>
                </a:solidFill>
                <a:latin typeface="The Seasons Bold"/>
                <a:ea typeface="The Seasons Bold"/>
                <a:cs typeface="The Seasons Bold"/>
                <a:sym typeface="The Seasons Bold"/>
              </a:rPr>
              <a:t>Promote integration between East and West Jerusalem.</a:t>
            </a:r>
          </a:p>
          <a:p>
            <a:pPr algn="l" marL="372902" indent="-186451" lvl="1">
              <a:lnSpc>
                <a:spcPts val="2418"/>
              </a:lnSpc>
              <a:buFont typeface="Arial"/>
              <a:buChar char="•"/>
            </a:pPr>
            <a:r>
              <a:rPr lang="en-US" b="true" sz="1727">
                <a:solidFill>
                  <a:srgbClr val="000000"/>
                </a:solidFill>
                <a:latin typeface="The Seasons Bold"/>
                <a:ea typeface="The Seasons Bold"/>
                <a:cs typeface="The Seasons Bold"/>
                <a:sym typeface="The Seasons Bold"/>
              </a:rPr>
              <a:t>Convert buffer areas into ecological green corridors</a:t>
            </a:r>
          </a:p>
        </p:txBody>
      </p:sp>
      <p:sp>
        <p:nvSpPr>
          <p:cNvPr name="TextBox 27" id="27"/>
          <p:cNvSpPr txBox="true"/>
          <p:nvPr/>
        </p:nvSpPr>
        <p:spPr>
          <a:xfrm rot="0">
            <a:off x="12066347" y="6316058"/>
            <a:ext cx="5658248" cy="2612814"/>
          </a:xfrm>
          <a:prstGeom prst="rect">
            <a:avLst/>
          </a:prstGeom>
        </p:spPr>
        <p:txBody>
          <a:bodyPr anchor="t" rtlCol="false" tIns="0" lIns="0" bIns="0" rIns="0">
            <a:spAutoFit/>
          </a:bodyPr>
          <a:lstStyle/>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Ongoing Israeli settlement expansion.</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Israeli planning and wall projects aiming to divide Palestinian neighborhoods.</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Demographic threat of losing Arab majority.</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Risk of eroding the city’s cultural and architectural identity.</a:t>
            </a:r>
          </a:p>
          <a:p>
            <a:pPr algn="l" marL="388618" indent="-194309" lvl="1">
              <a:lnSpc>
                <a:spcPts val="2519"/>
              </a:lnSpc>
              <a:buFont typeface="Arial"/>
              <a:buChar char="•"/>
            </a:pPr>
            <a:r>
              <a:rPr lang="en-US" b="true" sz="1799">
                <a:solidFill>
                  <a:srgbClr val="000000"/>
                </a:solidFill>
                <a:latin typeface="The Seasons Bold"/>
                <a:ea typeface="The Seasons Bold"/>
                <a:cs typeface="The Seasons Bold"/>
                <a:sym typeface="The Seasons Bold"/>
              </a:rPr>
              <a:t>Environmental degradation due to uncontrolled urban sprawl.</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4580974" cy="1189819"/>
            <a:chOff x="0" y="0"/>
            <a:chExt cx="1206512" cy="313368"/>
          </a:xfrm>
        </p:grpSpPr>
        <p:sp>
          <p:nvSpPr>
            <p:cNvPr name="Freeform 4" id="4"/>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Freeform 6" id="6"/>
          <p:cNvSpPr/>
          <p:nvPr/>
        </p:nvSpPr>
        <p:spPr>
          <a:xfrm flipH="false" flipV="false" rot="0">
            <a:off x="5935510" y="176933"/>
            <a:ext cx="7074630" cy="9999477"/>
          </a:xfrm>
          <a:custGeom>
            <a:avLst/>
            <a:gdLst/>
            <a:ahLst/>
            <a:cxnLst/>
            <a:rect r="r" b="b" t="t" l="l"/>
            <a:pathLst>
              <a:path h="9999477" w="7074630">
                <a:moveTo>
                  <a:pt x="0" y="0"/>
                </a:moveTo>
                <a:lnTo>
                  <a:pt x="7074630" y="0"/>
                </a:lnTo>
                <a:lnTo>
                  <a:pt x="7074630" y="9999477"/>
                </a:lnTo>
                <a:lnTo>
                  <a:pt x="0" y="9999477"/>
                </a:lnTo>
                <a:lnTo>
                  <a:pt x="0" y="0"/>
                </a:lnTo>
                <a:close/>
              </a:path>
            </a:pathLst>
          </a:custGeom>
          <a:blipFill>
            <a:blip r:embed="rId3"/>
            <a:stretch>
              <a:fillRect l="0" t="0" r="0" b="0"/>
            </a:stretch>
          </a:blipFill>
        </p:spPr>
      </p:sp>
      <p:sp>
        <p:nvSpPr>
          <p:cNvPr name="TextBox 7" id="7"/>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SWOT Analysis</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4580974" cy="1189819"/>
            <a:chOff x="0" y="0"/>
            <a:chExt cx="1206512" cy="313368"/>
          </a:xfrm>
        </p:grpSpPr>
        <p:sp>
          <p:nvSpPr>
            <p:cNvPr name="Freeform 4" id="4"/>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Freeform 6" id="6"/>
          <p:cNvSpPr/>
          <p:nvPr/>
        </p:nvSpPr>
        <p:spPr>
          <a:xfrm flipH="false" flipV="false" rot="0">
            <a:off x="10721605" y="1425065"/>
            <a:ext cx="4041705" cy="6066349"/>
          </a:xfrm>
          <a:custGeom>
            <a:avLst/>
            <a:gdLst/>
            <a:ahLst/>
            <a:cxnLst/>
            <a:rect r="r" b="b" t="t" l="l"/>
            <a:pathLst>
              <a:path h="6066349" w="4041705">
                <a:moveTo>
                  <a:pt x="0" y="0"/>
                </a:moveTo>
                <a:lnTo>
                  <a:pt x="4041705" y="0"/>
                </a:lnTo>
                <a:lnTo>
                  <a:pt x="4041705" y="6066349"/>
                </a:lnTo>
                <a:lnTo>
                  <a:pt x="0" y="6066349"/>
                </a:lnTo>
                <a:lnTo>
                  <a:pt x="0" y="0"/>
                </a:lnTo>
                <a:close/>
              </a:path>
            </a:pathLst>
          </a:custGeom>
          <a:blipFill>
            <a:blip r:embed="rId3"/>
            <a:stretch>
              <a:fillRect l="0" t="0" r="0" b="0"/>
            </a:stretch>
          </a:blipFill>
        </p:spPr>
      </p:sp>
      <p:sp>
        <p:nvSpPr>
          <p:cNvPr name="TextBox 7" id="7"/>
          <p:cNvSpPr txBox="true"/>
          <p:nvPr/>
        </p:nvSpPr>
        <p:spPr>
          <a:xfrm rot="0">
            <a:off x="-507318"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Vision</a:t>
            </a:r>
          </a:p>
        </p:txBody>
      </p:sp>
      <p:sp>
        <p:nvSpPr>
          <p:cNvPr name="TextBox 8" id="8"/>
          <p:cNvSpPr txBox="true"/>
          <p:nvPr/>
        </p:nvSpPr>
        <p:spPr>
          <a:xfrm rot="0">
            <a:off x="1511101" y="3770083"/>
            <a:ext cx="8831761" cy="1281064"/>
          </a:xfrm>
          <a:prstGeom prst="rect">
            <a:avLst/>
          </a:prstGeom>
        </p:spPr>
        <p:txBody>
          <a:bodyPr anchor="t" rtlCol="false" tIns="0" lIns="0" bIns="0" rIns="0">
            <a:spAutoFit/>
          </a:bodyPr>
          <a:lstStyle/>
          <a:p>
            <a:pPr algn="ctr">
              <a:lnSpc>
                <a:spcPts val="3273"/>
              </a:lnSpc>
              <a:spcBef>
                <a:spcPct val="0"/>
              </a:spcBef>
            </a:pPr>
            <a:r>
              <a:rPr lang="en-US" b="true" sz="2338">
                <a:solidFill>
                  <a:srgbClr val="000000"/>
                </a:solidFill>
                <a:latin typeface="The Seasons Bold"/>
                <a:ea typeface="The Seasons Bold"/>
                <a:cs typeface="The Seasons Bold"/>
                <a:sym typeface="The Seasons Bold"/>
              </a:rPr>
              <a:t>"A unified, sustainable, and secure Jerusalem, a religious and cultural capital, attractive to tourists, diverse in its population, with a Palestinian Arab majority."</a:t>
            </a:r>
          </a:p>
        </p:txBody>
      </p:sp>
      <p:sp>
        <p:nvSpPr>
          <p:cNvPr name="Freeform 9" id="9"/>
          <p:cNvSpPr/>
          <p:nvPr/>
        </p:nvSpPr>
        <p:spPr>
          <a:xfrm flipH="false" flipV="false" rot="0">
            <a:off x="5408520" y="2597902"/>
            <a:ext cx="1036924" cy="1036924"/>
          </a:xfrm>
          <a:custGeom>
            <a:avLst/>
            <a:gdLst/>
            <a:ahLst/>
            <a:cxnLst/>
            <a:rect r="r" b="b" t="t" l="l"/>
            <a:pathLst>
              <a:path h="1036924" w="1036924">
                <a:moveTo>
                  <a:pt x="0" y="0"/>
                </a:moveTo>
                <a:lnTo>
                  <a:pt x="1036924" y="0"/>
                </a:lnTo>
                <a:lnTo>
                  <a:pt x="1036924" y="1036925"/>
                </a:lnTo>
                <a:lnTo>
                  <a:pt x="0" y="103692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8106616" y="0"/>
            <a:ext cx="10181384" cy="10287000"/>
            <a:chOff x="0" y="0"/>
            <a:chExt cx="2681517" cy="2709333"/>
          </a:xfrm>
        </p:grpSpPr>
        <p:sp>
          <p:nvSpPr>
            <p:cNvPr name="Freeform 3" id="3"/>
            <p:cNvSpPr/>
            <p:nvPr/>
          </p:nvSpPr>
          <p:spPr>
            <a:xfrm flipH="false" flipV="false" rot="0">
              <a:off x="0" y="0"/>
              <a:ext cx="2681517" cy="2709333"/>
            </a:xfrm>
            <a:custGeom>
              <a:avLst/>
              <a:gdLst/>
              <a:ahLst/>
              <a:cxnLst/>
              <a:rect r="r" b="b" t="t" l="l"/>
              <a:pathLst>
                <a:path h="2709333" w="2681517">
                  <a:moveTo>
                    <a:pt x="0" y="0"/>
                  </a:moveTo>
                  <a:lnTo>
                    <a:pt x="2681517" y="0"/>
                  </a:lnTo>
                  <a:lnTo>
                    <a:pt x="2681517" y="2709333"/>
                  </a:lnTo>
                  <a:lnTo>
                    <a:pt x="0" y="2709333"/>
                  </a:lnTo>
                  <a:close/>
                </a:path>
              </a:pathLst>
            </a:custGeom>
            <a:solidFill>
              <a:srgbClr val="AFAEAE">
                <a:alpha val="67843"/>
              </a:srgbClr>
            </a:solidFill>
          </p:spPr>
        </p:sp>
        <p:sp>
          <p:nvSpPr>
            <p:cNvPr name="TextBox 4" id="4"/>
            <p:cNvSpPr txBox="true"/>
            <p:nvPr/>
          </p:nvSpPr>
          <p:spPr>
            <a:xfrm>
              <a:off x="0" y="-28575"/>
              <a:ext cx="2681517" cy="2737908"/>
            </a:xfrm>
            <a:prstGeom prst="rect">
              <a:avLst/>
            </a:prstGeom>
          </p:spPr>
          <p:txBody>
            <a:bodyPr anchor="ctr" rtlCol="false" tIns="50800" lIns="50800" bIns="50800" rIns="50800"/>
            <a:lstStyle/>
            <a:p>
              <a:pPr algn="ctr">
                <a:lnSpc>
                  <a:spcPts val="1960"/>
                </a:lnSpc>
              </a:pPr>
            </a:p>
          </p:txBody>
        </p:sp>
      </p:grpSp>
      <p:sp>
        <p:nvSpPr>
          <p:cNvPr name="Freeform 5" id="5"/>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6" id="6"/>
          <p:cNvSpPr/>
          <p:nvPr/>
        </p:nvSpPr>
        <p:spPr>
          <a:xfrm flipH="false" flipV="false" rot="0">
            <a:off x="15212272" y="297456"/>
            <a:ext cx="852967" cy="875246"/>
          </a:xfrm>
          <a:custGeom>
            <a:avLst/>
            <a:gdLst/>
            <a:ahLst/>
            <a:cxnLst/>
            <a:rect r="r" b="b" t="t" l="l"/>
            <a:pathLst>
              <a:path h="875246" w="852967">
                <a:moveTo>
                  <a:pt x="0" y="0"/>
                </a:moveTo>
                <a:lnTo>
                  <a:pt x="852967" y="0"/>
                </a:lnTo>
                <a:lnTo>
                  <a:pt x="852967" y="875246"/>
                </a:lnTo>
                <a:lnTo>
                  <a:pt x="0" y="87524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1676800" y="1172702"/>
            <a:ext cx="5353967" cy="8498361"/>
          </a:xfrm>
          <a:custGeom>
            <a:avLst/>
            <a:gdLst/>
            <a:ahLst/>
            <a:cxnLst/>
            <a:rect r="r" b="b" t="t" l="l"/>
            <a:pathLst>
              <a:path h="8498361" w="5353967">
                <a:moveTo>
                  <a:pt x="0" y="0"/>
                </a:moveTo>
                <a:lnTo>
                  <a:pt x="5353967" y="0"/>
                </a:lnTo>
                <a:lnTo>
                  <a:pt x="5353967" y="8498361"/>
                </a:lnTo>
                <a:lnTo>
                  <a:pt x="0" y="8498361"/>
                </a:lnTo>
                <a:lnTo>
                  <a:pt x="0" y="0"/>
                </a:lnTo>
                <a:close/>
              </a:path>
            </a:pathLst>
          </a:custGeom>
          <a:blipFill>
            <a:blip r:embed="rId5"/>
            <a:stretch>
              <a:fillRect l="0" t="0" r="0" b="0"/>
            </a:stretch>
          </a:blipFill>
          <a:ln w="19050" cap="sq">
            <a:solidFill>
              <a:srgbClr val="000000"/>
            </a:solidFill>
            <a:prstDash val="solid"/>
            <a:miter/>
          </a:ln>
        </p:spPr>
      </p:sp>
      <p:sp>
        <p:nvSpPr>
          <p:cNvPr name="TextBox 8" id="8"/>
          <p:cNvSpPr txBox="true"/>
          <p:nvPr/>
        </p:nvSpPr>
        <p:spPr>
          <a:xfrm rot="0">
            <a:off x="8651286" y="1373638"/>
            <a:ext cx="9092045" cy="8416290"/>
          </a:xfrm>
          <a:prstGeom prst="rect">
            <a:avLst/>
          </a:prstGeom>
        </p:spPr>
        <p:txBody>
          <a:bodyPr anchor="t" rtlCol="false" tIns="0" lIns="0" bIns="0" rIns="0">
            <a:spAutoFit/>
          </a:bodyPr>
          <a:lstStyle/>
          <a:p>
            <a:pPr algn="l" marL="518160" indent="-259080" lvl="1">
              <a:lnSpc>
                <a:spcPts val="3359"/>
              </a:lnSpc>
              <a:buFont typeface="Arial"/>
              <a:buChar char="•"/>
            </a:pPr>
            <a:r>
              <a:rPr lang="en-US" sz="2400">
                <a:solidFill>
                  <a:srgbClr val="000000"/>
                </a:solidFill>
                <a:latin typeface="The Seasons"/>
                <a:ea typeface="The Seasons"/>
                <a:cs typeface="The Seasons"/>
                <a:sym typeface="The Seasons"/>
              </a:rPr>
              <a:t>The historical and religious significance of Jerusalem, and its status as the capital of Palestine located at its heart.</a:t>
            </a:r>
          </a:p>
          <a:p>
            <a:pPr algn="l">
              <a:lnSpc>
                <a:spcPts val="3359"/>
              </a:lnSpc>
            </a:pPr>
          </a:p>
          <a:p>
            <a:pPr algn="l" marL="518160" indent="-259080" lvl="1">
              <a:lnSpc>
                <a:spcPts val="3359"/>
              </a:lnSpc>
              <a:buFont typeface="Arial"/>
              <a:buChar char="•"/>
            </a:pPr>
            <a:r>
              <a:rPr lang="en-US" sz="2400">
                <a:solidFill>
                  <a:srgbClr val="000000"/>
                </a:solidFill>
                <a:latin typeface="The Seasons"/>
                <a:ea typeface="The Seasons"/>
                <a:cs typeface="The Seasons"/>
                <a:sym typeface="The Seasons"/>
              </a:rPr>
              <a:t>The scarcity of studies on the city and the distortion of facts by the Israeli occupation.</a:t>
            </a:r>
          </a:p>
          <a:p>
            <a:pPr algn="l">
              <a:lnSpc>
                <a:spcPts val="3359"/>
              </a:lnSpc>
            </a:pPr>
          </a:p>
          <a:p>
            <a:pPr algn="l" marL="518160" indent="-259080" lvl="1">
              <a:lnSpc>
                <a:spcPts val="3359"/>
              </a:lnSpc>
              <a:buFont typeface="Arial"/>
              <a:buChar char="•"/>
            </a:pPr>
            <a:r>
              <a:rPr lang="en-US" sz="2400">
                <a:solidFill>
                  <a:srgbClr val="000000"/>
                </a:solidFill>
                <a:latin typeface="The Seasons"/>
                <a:ea typeface="The Seasons"/>
                <a:cs typeface="The Seasons"/>
                <a:sym typeface="The Seasons"/>
              </a:rPr>
              <a:t>Ongoing Israeli violations against residents, including land confiscation and forced displacement.</a:t>
            </a:r>
          </a:p>
          <a:p>
            <a:pPr algn="l">
              <a:lnSpc>
                <a:spcPts val="3359"/>
              </a:lnSpc>
            </a:pPr>
          </a:p>
          <a:p>
            <a:pPr algn="l" marL="518160" indent="-259080" lvl="1">
              <a:lnSpc>
                <a:spcPts val="3359"/>
              </a:lnSpc>
              <a:buFont typeface="Arial"/>
              <a:buChar char="•"/>
            </a:pPr>
            <a:r>
              <a:rPr lang="en-US" sz="2400">
                <a:solidFill>
                  <a:srgbClr val="000000"/>
                </a:solidFill>
                <a:latin typeface="The Seasons"/>
                <a:ea typeface="The Seasons"/>
                <a:cs typeface="The Seasons"/>
                <a:sym typeface="The Seasons"/>
              </a:rPr>
              <a:t>The absence of proper Palestinian planning, as all current plans are imposed by the Israeli authorities.</a:t>
            </a:r>
          </a:p>
          <a:p>
            <a:pPr algn="l">
              <a:lnSpc>
                <a:spcPts val="3359"/>
              </a:lnSpc>
            </a:pPr>
          </a:p>
          <a:p>
            <a:pPr algn="l" marL="518160" indent="-259080" lvl="1">
              <a:lnSpc>
                <a:spcPts val="3359"/>
              </a:lnSpc>
              <a:buFont typeface="Arial"/>
              <a:buChar char="•"/>
            </a:pPr>
            <a:r>
              <a:rPr lang="en-US" sz="2400">
                <a:solidFill>
                  <a:srgbClr val="000000"/>
                </a:solidFill>
                <a:latin typeface="The Seasons"/>
                <a:ea typeface="The Seasons"/>
                <a:cs typeface="The Seasons"/>
                <a:sym typeface="The Seasons"/>
              </a:rPr>
              <a:t>The presence of urban challenges such as:</a:t>
            </a:r>
          </a:p>
          <a:p>
            <a:pPr algn="l">
              <a:lnSpc>
                <a:spcPts val="3359"/>
              </a:lnSpc>
            </a:pPr>
            <a:r>
              <a:rPr lang="en-US" sz="2400">
                <a:solidFill>
                  <a:srgbClr val="000000"/>
                </a:solidFill>
                <a:latin typeface="The Seasons"/>
                <a:ea typeface="The Seasons"/>
                <a:cs typeface="The Seasons"/>
                <a:sym typeface="The Seasons"/>
              </a:rPr>
              <a:t>Inadequate public services</a:t>
            </a:r>
          </a:p>
          <a:p>
            <a:pPr algn="l">
              <a:lnSpc>
                <a:spcPts val="3359"/>
              </a:lnSpc>
            </a:pPr>
            <a:r>
              <a:rPr lang="en-US" sz="2400">
                <a:solidFill>
                  <a:srgbClr val="000000"/>
                </a:solidFill>
                <a:latin typeface="The Seasons"/>
                <a:ea typeface="The Seasons"/>
                <a:cs typeface="The Seasons"/>
                <a:sym typeface="The Seasons"/>
              </a:rPr>
              <a:t>Traffic and transportation problems</a:t>
            </a:r>
          </a:p>
          <a:p>
            <a:pPr algn="l">
              <a:lnSpc>
                <a:spcPts val="3359"/>
              </a:lnSpc>
            </a:pPr>
            <a:r>
              <a:rPr lang="en-US" sz="2400">
                <a:solidFill>
                  <a:srgbClr val="000000"/>
                </a:solidFill>
                <a:latin typeface="The Seasons"/>
                <a:ea typeface="The Seasons"/>
                <a:cs typeface="The Seasons"/>
                <a:sym typeface="The Seasons"/>
              </a:rPr>
              <a:t>Urban sprawl</a:t>
            </a:r>
          </a:p>
          <a:p>
            <a:pPr algn="l">
              <a:lnSpc>
                <a:spcPts val="3359"/>
              </a:lnSpc>
            </a:pPr>
            <a:r>
              <a:rPr lang="en-US" sz="2400">
                <a:solidFill>
                  <a:srgbClr val="000000"/>
                </a:solidFill>
                <a:latin typeface="The Seasons"/>
                <a:ea typeface="The Seasons"/>
                <a:cs typeface="The Seasons"/>
                <a:sym typeface="The Seasons"/>
              </a:rPr>
              <a:t>Weak infrastructure in certain areas</a:t>
            </a:r>
          </a:p>
          <a:p>
            <a:pPr algn="l">
              <a:lnSpc>
                <a:spcPts val="3359"/>
              </a:lnSpc>
            </a:pPr>
          </a:p>
          <a:p>
            <a:pPr algn="l" marL="518160" indent="-259080" lvl="1">
              <a:lnSpc>
                <a:spcPts val="3359"/>
              </a:lnSpc>
              <a:buFont typeface="Arial"/>
              <a:buChar char="•"/>
            </a:pPr>
            <a:r>
              <a:rPr lang="en-US" sz="2400">
                <a:solidFill>
                  <a:srgbClr val="000000"/>
                </a:solidFill>
                <a:latin typeface="The Seasons"/>
                <a:ea typeface="The Seasons"/>
                <a:cs typeface="The Seasons"/>
                <a:sym typeface="The Seasons"/>
              </a:rPr>
              <a:t>The increasing threat of Israeli settlement expansion, leading to further fragmentation of Palestinian geographic continuity.</a:t>
            </a:r>
          </a:p>
        </p:txBody>
      </p:sp>
      <p:sp>
        <p:nvSpPr>
          <p:cNvPr name="TextBox 9" id="9"/>
          <p:cNvSpPr txBox="true"/>
          <p:nvPr/>
        </p:nvSpPr>
        <p:spPr>
          <a:xfrm rot="0">
            <a:off x="8951742" y="611254"/>
            <a:ext cx="6960162" cy="604520"/>
          </a:xfrm>
          <a:prstGeom prst="rect">
            <a:avLst/>
          </a:prstGeom>
        </p:spPr>
        <p:txBody>
          <a:bodyPr anchor="t" rtlCol="false" tIns="0" lIns="0" bIns="0" rIns="0">
            <a:spAutoFit/>
          </a:bodyPr>
          <a:lstStyle/>
          <a:p>
            <a:pPr algn="ctr">
              <a:lnSpc>
                <a:spcPts val="4480"/>
              </a:lnSpc>
              <a:spcBef>
                <a:spcPct val="0"/>
              </a:spcBef>
            </a:pPr>
            <a:r>
              <a:rPr lang="en-US" sz="3200">
                <a:solidFill>
                  <a:srgbClr val="BC8282"/>
                </a:solidFill>
                <a:latin typeface="ITC Motter Corpus Semicondensed"/>
                <a:ea typeface="ITC Motter Corpus Semicondensed"/>
                <a:cs typeface="ITC Motter Corpus Semicondensed"/>
                <a:sym typeface="ITC Motter Corpus Semicondensed"/>
              </a:rPr>
              <a:t>R</a:t>
            </a:r>
            <a:r>
              <a:rPr lang="en-US" sz="3200">
                <a:solidFill>
                  <a:srgbClr val="BC8282"/>
                </a:solidFill>
                <a:latin typeface="ITC Motter Corpus Semicondensed"/>
                <a:ea typeface="ITC Motter Corpus Semicondensed"/>
                <a:cs typeface="ITC Motter Corpus Semicondensed"/>
                <a:sym typeface="ITC Motter Corpus Semicondensed"/>
              </a:rPr>
              <a:t>eason for Site Selection</a:t>
            </a:r>
          </a:p>
        </p:txBody>
      </p:sp>
      <p:sp>
        <p:nvSpPr>
          <p:cNvPr name="TextBox 10" id="10"/>
          <p:cNvSpPr txBox="true"/>
          <p:nvPr/>
        </p:nvSpPr>
        <p:spPr>
          <a:xfrm rot="0">
            <a:off x="-1803282" y="363922"/>
            <a:ext cx="6960162" cy="538480"/>
          </a:xfrm>
          <a:prstGeom prst="rect">
            <a:avLst/>
          </a:prstGeom>
        </p:spPr>
        <p:txBody>
          <a:bodyPr anchor="t" rtlCol="false" tIns="0" lIns="0" bIns="0" rIns="0">
            <a:spAutoFit/>
          </a:bodyPr>
          <a:lstStyle/>
          <a:p>
            <a:pPr algn="ctr">
              <a:lnSpc>
                <a:spcPts val="3920"/>
              </a:lnSpc>
              <a:spcBef>
                <a:spcPct val="0"/>
              </a:spcBef>
            </a:pPr>
            <a:r>
              <a:rPr lang="en-US" sz="2800">
                <a:solidFill>
                  <a:srgbClr val="3D3B3A"/>
                </a:solidFill>
                <a:latin typeface="ITC Motter Corpus Semicondensed"/>
                <a:ea typeface="ITC Motter Corpus Semicondensed"/>
                <a:cs typeface="ITC Motter Corpus Semicondensed"/>
                <a:sym typeface="ITC Motter Corpus Semicondensed"/>
              </a:rPr>
              <a:t>Location</a:t>
            </a: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642110" y="1990793"/>
            <a:ext cx="12995916" cy="4468212"/>
          </a:xfrm>
          <a:prstGeom prst="rect">
            <a:avLst/>
          </a:prstGeom>
        </p:spPr>
        <p:txBody>
          <a:bodyPr anchor="t" rtlCol="false" tIns="0" lIns="0" bIns="0" rIns="0">
            <a:spAutoFit/>
          </a:bodyPr>
          <a:lstStyle/>
          <a:p>
            <a:pPr algn="l" marL="676324" indent="-338162" lvl="1">
              <a:lnSpc>
                <a:spcPts val="4385"/>
              </a:lnSpc>
              <a:buFont typeface="Arial"/>
              <a:buChar char="•"/>
            </a:pPr>
            <a:r>
              <a:rPr lang="en-US" sz="3132">
                <a:solidFill>
                  <a:srgbClr val="000000"/>
                </a:solidFill>
                <a:latin typeface="The Seasons"/>
                <a:ea typeface="The Seasons"/>
                <a:cs typeface="The Seasons"/>
                <a:sym typeface="The Seasons"/>
              </a:rPr>
              <a:t>Unify the city (East &amp; West) and remove separation barriers.</a:t>
            </a:r>
          </a:p>
          <a:p>
            <a:pPr algn="l" marL="676324" indent="-338162" lvl="1">
              <a:lnSpc>
                <a:spcPts val="4385"/>
              </a:lnSpc>
              <a:buFont typeface="Arial"/>
              <a:buChar char="•"/>
            </a:pPr>
            <a:r>
              <a:rPr lang="en-US" sz="3132">
                <a:solidFill>
                  <a:srgbClr val="000000"/>
                </a:solidFill>
                <a:latin typeface="The Seasons"/>
                <a:ea typeface="The Seasons"/>
                <a:cs typeface="The Seasons"/>
                <a:sym typeface="The Seasons"/>
              </a:rPr>
              <a:t>Promote sustainability and protect green/open spaces.</a:t>
            </a:r>
          </a:p>
          <a:p>
            <a:pPr algn="l" marL="676324" indent="-338162" lvl="1">
              <a:lnSpc>
                <a:spcPts val="4385"/>
              </a:lnSpc>
              <a:buFont typeface="Arial"/>
              <a:buChar char="•"/>
            </a:pPr>
            <a:r>
              <a:rPr lang="en-US" sz="3132">
                <a:solidFill>
                  <a:srgbClr val="000000"/>
                </a:solidFill>
                <a:latin typeface="The Seasons"/>
                <a:ea typeface="The Seasons"/>
                <a:cs typeface="The Seasons"/>
                <a:sym typeface="The Seasons"/>
              </a:rPr>
              <a:t>Ensure social equity and improve services in Arab areas.</a:t>
            </a:r>
          </a:p>
          <a:p>
            <a:pPr algn="l" marL="676324" indent="-338162" lvl="1">
              <a:lnSpc>
                <a:spcPts val="4385"/>
              </a:lnSpc>
              <a:buFont typeface="Arial"/>
              <a:buChar char="•"/>
            </a:pPr>
            <a:r>
              <a:rPr lang="en-US" sz="3132">
                <a:solidFill>
                  <a:srgbClr val="000000"/>
                </a:solidFill>
                <a:latin typeface="The Seasons"/>
                <a:ea typeface="The Seasons"/>
                <a:cs typeface="The Seasons"/>
                <a:sym typeface="The Seasons"/>
              </a:rPr>
              <a:t>Preserve cultural and religious heritage.</a:t>
            </a:r>
          </a:p>
          <a:p>
            <a:pPr algn="l" marL="676324" indent="-338162" lvl="1">
              <a:lnSpc>
                <a:spcPts val="4385"/>
              </a:lnSpc>
              <a:buFont typeface="Arial"/>
              <a:buChar char="•"/>
            </a:pPr>
            <a:r>
              <a:rPr lang="en-US" sz="3132">
                <a:solidFill>
                  <a:srgbClr val="000000"/>
                </a:solidFill>
                <a:latin typeface="The Seasons"/>
                <a:ea typeface="The Seasons"/>
                <a:cs typeface="The Seasons"/>
                <a:sym typeface="The Seasons"/>
              </a:rPr>
              <a:t>Boost tourism through integrated site development.</a:t>
            </a:r>
          </a:p>
          <a:p>
            <a:pPr algn="l" marL="676324" indent="-338162" lvl="1">
              <a:lnSpc>
                <a:spcPts val="4385"/>
              </a:lnSpc>
              <a:buFont typeface="Arial"/>
              <a:buChar char="•"/>
            </a:pPr>
            <a:r>
              <a:rPr lang="en-US" sz="3132">
                <a:solidFill>
                  <a:srgbClr val="000000"/>
                </a:solidFill>
                <a:latin typeface="The Seasons"/>
                <a:ea typeface="The Seasons"/>
                <a:cs typeface="The Seasons"/>
                <a:sym typeface="The Seasons"/>
              </a:rPr>
              <a:t>Support economic growth and Arab commercial hubs.</a:t>
            </a:r>
          </a:p>
          <a:p>
            <a:pPr algn="l" marL="676324" indent="-338162" lvl="1">
              <a:lnSpc>
                <a:spcPts val="4385"/>
              </a:lnSpc>
              <a:buFont typeface="Arial"/>
              <a:buChar char="•"/>
            </a:pPr>
            <a:r>
              <a:rPr lang="en-US" sz="3132">
                <a:solidFill>
                  <a:srgbClr val="000000"/>
                </a:solidFill>
                <a:latin typeface="The Seasons"/>
                <a:ea typeface="The Seasons"/>
                <a:cs typeface="The Seasons"/>
                <a:sym typeface="The Seasons"/>
              </a:rPr>
              <a:t>Improve mobility with inclusive public transport.</a:t>
            </a:r>
          </a:p>
          <a:p>
            <a:pPr algn="l" marL="676324" indent="-338162" lvl="1">
              <a:lnSpc>
                <a:spcPts val="4385"/>
              </a:lnSpc>
              <a:buFont typeface="Arial"/>
              <a:buChar char="•"/>
            </a:pPr>
            <a:r>
              <a:rPr lang="en-US" sz="3132">
                <a:solidFill>
                  <a:srgbClr val="000000"/>
                </a:solidFill>
                <a:latin typeface="The Seasons"/>
                <a:ea typeface="The Seasons"/>
                <a:cs typeface="The Seasons"/>
                <a:sym typeface="The Seasons"/>
              </a:rPr>
              <a:t>Maintain a Palestinian Arab majority and reduce displacement</a:t>
            </a:r>
          </a:p>
        </p:txBody>
      </p:sp>
      <p:sp>
        <p:nvSpPr>
          <p:cNvPr name="Freeform 3" id="3"/>
          <p:cNvSpPr/>
          <p:nvPr/>
        </p:nvSpPr>
        <p:spPr>
          <a:xfrm flipH="false" flipV="false" rot="0">
            <a:off x="-4158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4" id="4"/>
          <p:cNvGrpSpPr/>
          <p:nvPr/>
        </p:nvGrpSpPr>
        <p:grpSpPr>
          <a:xfrm rot="0">
            <a:off x="-60639" y="-161119"/>
            <a:ext cx="4580974" cy="1189819"/>
            <a:chOff x="0" y="0"/>
            <a:chExt cx="1206512" cy="313368"/>
          </a:xfrm>
        </p:grpSpPr>
        <p:sp>
          <p:nvSpPr>
            <p:cNvPr name="Freeform 5" id="5"/>
            <p:cNvSpPr/>
            <p:nvPr/>
          </p:nvSpPr>
          <p:spPr>
            <a:xfrm flipH="false" flipV="false" rot="0">
              <a:off x="0" y="0"/>
              <a:ext cx="1206512" cy="313368"/>
            </a:xfrm>
            <a:custGeom>
              <a:avLst/>
              <a:gdLst/>
              <a:ahLst/>
              <a:cxnLst/>
              <a:rect r="r" b="b" t="t" l="l"/>
              <a:pathLst>
                <a:path h="313368" w="1206512">
                  <a:moveTo>
                    <a:pt x="0" y="0"/>
                  </a:moveTo>
                  <a:lnTo>
                    <a:pt x="1206512" y="0"/>
                  </a:lnTo>
                  <a:lnTo>
                    <a:pt x="1206512"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6" id="6"/>
            <p:cNvSpPr txBox="true"/>
            <p:nvPr/>
          </p:nvSpPr>
          <p:spPr>
            <a:xfrm>
              <a:off x="0" y="-28575"/>
              <a:ext cx="1206512" cy="341943"/>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795072" y="144297"/>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Main Goals</a:t>
            </a:r>
          </a:p>
        </p:txBody>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grpSp>
        <p:nvGrpSpPr>
          <p:cNvPr name="Group 3" id="3"/>
          <p:cNvGrpSpPr/>
          <p:nvPr/>
        </p:nvGrpSpPr>
        <p:grpSpPr>
          <a:xfrm rot="0">
            <a:off x="-60639" y="-161119"/>
            <a:ext cx="5771692" cy="1189819"/>
            <a:chOff x="0" y="0"/>
            <a:chExt cx="1520116" cy="313368"/>
          </a:xfrm>
        </p:grpSpPr>
        <p:sp>
          <p:nvSpPr>
            <p:cNvPr name="Freeform 4" id="4"/>
            <p:cNvSpPr/>
            <p:nvPr/>
          </p:nvSpPr>
          <p:spPr>
            <a:xfrm flipH="false" flipV="false" rot="0">
              <a:off x="0" y="0"/>
              <a:ext cx="1520116" cy="313368"/>
            </a:xfrm>
            <a:custGeom>
              <a:avLst/>
              <a:gdLst/>
              <a:ahLst/>
              <a:cxnLst/>
              <a:rect r="r" b="b" t="t" l="l"/>
              <a:pathLst>
                <a:path h="313368" w="1520116">
                  <a:moveTo>
                    <a:pt x="0" y="0"/>
                  </a:moveTo>
                  <a:lnTo>
                    <a:pt x="1520116" y="0"/>
                  </a:lnTo>
                  <a:lnTo>
                    <a:pt x="1520116"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5" id="5"/>
            <p:cNvSpPr txBox="true"/>
            <p:nvPr/>
          </p:nvSpPr>
          <p:spPr>
            <a:xfrm>
              <a:off x="0" y="-28575"/>
              <a:ext cx="1520116" cy="341943"/>
            </a:xfrm>
            <a:prstGeom prst="rect">
              <a:avLst/>
            </a:prstGeom>
          </p:spPr>
          <p:txBody>
            <a:bodyPr anchor="ctr" rtlCol="false" tIns="50800" lIns="50800" bIns="50800" rIns="50800"/>
            <a:lstStyle/>
            <a:p>
              <a:pPr algn="ctr">
                <a:lnSpc>
                  <a:spcPts val="1960"/>
                </a:lnSpc>
              </a:pPr>
            </a:p>
          </p:txBody>
        </p:sp>
      </p:grpSp>
      <p:sp>
        <p:nvSpPr>
          <p:cNvPr name="Freeform 6" id="6"/>
          <p:cNvSpPr/>
          <p:nvPr/>
        </p:nvSpPr>
        <p:spPr>
          <a:xfrm flipH="false" flipV="false" rot="0">
            <a:off x="5928802" y="176933"/>
            <a:ext cx="7152873" cy="10110067"/>
          </a:xfrm>
          <a:custGeom>
            <a:avLst/>
            <a:gdLst/>
            <a:ahLst/>
            <a:cxnLst/>
            <a:rect r="r" b="b" t="t" l="l"/>
            <a:pathLst>
              <a:path h="10110067" w="7152873">
                <a:moveTo>
                  <a:pt x="0" y="0"/>
                </a:moveTo>
                <a:lnTo>
                  <a:pt x="7152873" y="0"/>
                </a:lnTo>
                <a:lnTo>
                  <a:pt x="7152873" y="10110067"/>
                </a:lnTo>
                <a:lnTo>
                  <a:pt x="0" y="10110067"/>
                </a:lnTo>
                <a:lnTo>
                  <a:pt x="0" y="0"/>
                </a:lnTo>
                <a:close/>
              </a:path>
            </a:pathLst>
          </a:custGeom>
          <a:blipFill>
            <a:blip r:embed="rId3"/>
            <a:stretch>
              <a:fillRect l="0" t="0" r="0" b="0"/>
            </a:stretch>
          </a:blipFill>
        </p:spPr>
      </p:sp>
      <p:grpSp>
        <p:nvGrpSpPr>
          <p:cNvPr name="Group 7" id="7"/>
          <p:cNvGrpSpPr/>
          <p:nvPr/>
        </p:nvGrpSpPr>
        <p:grpSpPr>
          <a:xfrm rot="0">
            <a:off x="6056701" y="9302201"/>
            <a:ext cx="390184" cy="165196"/>
            <a:chOff x="0" y="0"/>
            <a:chExt cx="102764" cy="43508"/>
          </a:xfrm>
        </p:grpSpPr>
        <p:sp>
          <p:nvSpPr>
            <p:cNvPr name="Freeform 8" id="8"/>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F6CBE5"/>
            </a:solidFill>
          </p:spPr>
        </p:sp>
        <p:sp>
          <p:nvSpPr>
            <p:cNvPr name="TextBox 9" id="9"/>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10" id="10"/>
          <p:cNvGrpSpPr/>
          <p:nvPr/>
        </p:nvGrpSpPr>
        <p:grpSpPr>
          <a:xfrm rot="0">
            <a:off x="6056701" y="9532556"/>
            <a:ext cx="390184" cy="165196"/>
            <a:chOff x="0" y="0"/>
            <a:chExt cx="102764" cy="43508"/>
          </a:xfrm>
        </p:grpSpPr>
        <p:sp>
          <p:nvSpPr>
            <p:cNvPr name="Freeform 11" id="11"/>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CC2481"/>
            </a:solidFill>
          </p:spPr>
        </p:sp>
        <p:sp>
          <p:nvSpPr>
            <p:cNvPr name="TextBox 12" id="12"/>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13" id="13"/>
          <p:cNvGrpSpPr/>
          <p:nvPr/>
        </p:nvGrpSpPr>
        <p:grpSpPr>
          <a:xfrm rot="0">
            <a:off x="6056701" y="9764427"/>
            <a:ext cx="390184" cy="165196"/>
            <a:chOff x="0" y="0"/>
            <a:chExt cx="102764" cy="43508"/>
          </a:xfrm>
        </p:grpSpPr>
        <p:sp>
          <p:nvSpPr>
            <p:cNvPr name="Freeform 14" id="14"/>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9ED9C3"/>
            </a:solidFill>
          </p:spPr>
        </p:sp>
        <p:sp>
          <p:nvSpPr>
            <p:cNvPr name="TextBox 15" id="15"/>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16" id="16"/>
          <p:cNvGrpSpPr/>
          <p:nvPr/>
        </p:nvGrpSpPr>
        <p:grpSpPr>
          <a:xfrm rot="0">
            <a:off x="6056701" y="9996298"/>
            <a:ext cx="390184" cy="165196"/>
            <a:chOff x="0" y="0"/>
            <a:chExt cx="102764" cy="43508"/>
          </a:xfrm>
        </p:grpSpPr>
        <p:sp>
          <p:nvSpPr>
            <p:cNvPr name="Freeform 17" id="17"/>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000000"/>
            </a:solidFill>
          </p:spPr>
        </p:sp>
        <p:sp>
          <p:nvSpPr>
            <p:cNvPr name="TextBox 18" id="18"/>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19" id="19"/>
          <p:cNvGrpSpPr/>
          <p:nvPr/>
        </p:nvGrpSpPr>
        <p:grpSpPr>
          <a:xfrm rot="0">
            <a:off x="8367343" y="9319714"/>
            <a:ext cx="390184" cy="165196"/>
            <a:chOff x="0" y="0"/>
            <a:chExt cx="102764" cy="43508"/>
          </a:xfrm>
        </p:grpSpPr>
        <p:sp>
          <p:nvSpPr>
            <p:cNvPr name="Freeform 20" id="20"/>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DD7977"/>
            </a:solidFill>
          </p:spPr>
        </p:sp>
        <p:sp>
          <p:nvSpPr>
            <p:cNvPr name="TextBox 21" id="21"/>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22" id="22"/>
          <p:cNvGrpSpPr/>
          <p:nvPr/>
        </p:nvGrpSpPr>
        <p:grpSpPr>
          <a:xfrm rot="0">
            <a:off x="8367343" y="9550069"/>
            <a:ext cx="390184" cy="165196"/>
            <a:chOff x="0" y="0"/>
            <a:chExt cx="102764" cy="43508"/>
          </a:xfrm>
        </p:grpSpPr>
        <p:sp>
          <p:nvSpPr>
            <p:cNvPr name="Freeform 23" id="23"/>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CD96CC"/>
            </a:solidFill>
          </p:spPr>
        </p:sp>
        <p:sp>
          <p:nvSpPr>
            <p:cNvPr name="TextBox 24" id="24"/>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25" id="25"/>
          <p:cNvGrpSpPr/>
          <p:nvPr/>
        </p:nvGrpSpPr>
        <p:grpSpPr>
          <a:xfrm rot="0">
            <a:off x="8367343" y="9781940"/>
            <a:ext cx="390184" cy="165196"/>
            <a:chOff x="0" y="0"/>
            <a:chExt cx="102764" cy="43508"/>
          </a:xfrm>
        </p:grpSpPr>
        <p:sp>
          <p:nvSpPr>
            <p:cNvPr name="Freeform 26" id="26"/>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DE9147"/>
            </a:solidFill>
          </p:spPr>
        </p:sp>
        <p:sp>
          <p:nvSpPr>
            <p:cNvPr name="TextBox 27" id="27"/>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28" id="28"/>
          <p:cNvGrpSpPr/>
          <p:nvPr/>
        </p:nvGrpSpPr>
        <p:grpSpPr>
          <a:xfrm rot="0">
            <a:off x="8367343" y="10013812"/>
            <a:ext cx="390184" cy="165196"/>
            <a:chOff x="0" y="0"/>
            <a:chExt cx="102764" cy="43508"/>
          </a:xfrm>
        </p:grpSpPr>
        <p:sp>
          <p:nvSpPr>
            <p:cNvPr name="Freeform 29" id="29"/>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DBE929"/>
            </a:solidFill>
          </p:spPr>
        </p:sp>
        <p:sp>
          <p:nvSpPr>
            <p:cNvPr name="TextBox 30" id="30"/>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31" id="31"/>
          <p:cNvGrpSpPr/>
          <p:nvPr/>
        </p:nvGrpSpPr>
        <p:grpSpPr>
          <a:xfrm rot="0">
            <a:off x="10777574" y="9337227"/>
            <a:ext cx="390184" cy="165196"/>
            <a:chOff x="0" y="0"/>
            <a:chExt cx="102764" cy="43508"/>
          </a:xfrm>
        </p:grpSpPr>
        <p:sp>
          <p:nvSpPr>
            <p:cNvPr name="Freeform 32" id="32"/>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E5DFC2"/>
            </a:solidFill>
          </p:spPr>
        </p:sp>
        <p:sp>
          <p:nvSpPr>
            <p:cNvPr name="TextBox 33" id="33"/>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34" id="34"/>
          <p:cNvGrpSpPr/>
          <p:nvPr/>
        </p:nvGrpSpPr>
        <p:grpSpPr>
          <a:xfrm rot="0">
            <a:off x="10777574" y="9567583"/>
            <a:ext cx="390184" cy="165196"/>
            <a:chOff x="0" y="0"/>
            <a:chExt cx="102764" cy="43508"/>
          </a:xfrm>
        </p:grpSpPr>
        <p:sp>
          <p:nvSpPr>
            <p:cNvPr name="Freeform 35" id="35"/>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816952"/>
            </a:solidFill>
          </p:spPr>
        </p:sp>
        <p:sp>
          <p:nvSpPr>
            <p:cNvPr name="TextBox 36" id="36"/>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37" id="37"/>
          <p:cNvGrpSpPr/>
          <p:nvPr/>
        </p:nvGrpSpPr>
        <p:grpSpPr>
          <a:xfrm rot="0">
            <a:off x="10777574" y="9799454"/>
            <a:ext cx="390184" cy="165196"/>
            <a:chOff x="0" y="0"/>
            <a:chExt cx="102764" cy="43508"/>
          </a:xfrm>
        </p:grpSpPr>
        <p:sp>
          <p:nvSpPr>
            <p:cNvPr name="Freeform 38" id="38"/>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277EA9"/>
            </a:solidFill>
          </p:spPr>
        </p:sp>
        <p:sp>
          <p:nvSpPr>
            <p:cNvPr name="TextBox 39" id="39"/>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40" id="40"/>
          <p:cNvGrpSpPr/>
          <p:nvPr/>
        </p:nvGrpSpPr>
        <p:grpSpPr>
          <a:xfrm rot="0">
            <a:off x="10777574" y="10031325"/>
            <a:ext cx="390184" cy="165196"/>
            <a:chOff x="0" y="0"/>
            <a:chExt cx="102764" cy="43508"/>
          </a:xfrm>
        </p:grpSpPr>
        <p:sp>
          <p:nvSpPr>
            <p:cNvPr name="Freeform 41" id="41"/>
            <p:cNvSpPr/>
            <p:nvPr/>
          </p:nvSpPr>
          <p:spPr>
            <a:xfrm flipH="false" flipV="false" rot="0">
              <a:off x="0" y="0"/>
              <a:ext cx="102764" cy="43508"/>
            </a:xfrm>
            <a:custGeom>
              <a:avLst/>
              <a:gdLst/>
              <a:ahLst/>
              <a:cxnLst/>
              <a:rect r="r" b="b" t="t" l="l"/>
              <a:pathLst>
                <a:path h="43508" w="102764">
                  <a:moveTo>
                    <a:pt x="0" y="0"/>
                  </a:moveTo>
                  <a:lnTo>
                    <a:pt x="102764" y="0"/>
                  </a:lnTo>
                  <a:lnTo>
                    <a:pt x="102764" y="43508"/>
                  </a:lnTo>
                  <a:lnTo>
                    <a:pt x="0" y="43508"/>
                  </a:lnTo>
                  <a:close/>
                </a:path>
              </a:pathLst>
            </a:custGeom>
            <a:solidFill>
              <a:srgbClr val="969387"/>
            </a:solidFill>
            <a:ln w="19050" cap="sq">
              <a:solidFill>
                <a:srgbClr val="000000"/>
              </a:solidFill>
              <a:prstDash val="solid"/>
              <a:miter/>
            </a:ln>
          </p:spPr>
        </p:sp>
        <p:sp>
          <p:nvSpPr>
            <p:cNvPr name="TextBox 42" id="42"/>
            <p:cNvSpPr txBox="true"/>
            <p:nvPr/>
          </p:nvSpPr>
          <p:spPr>
            <a:xfrm>
              <a:off x="0" y="-28575"/>
              <a:ext cx="102764" cy="72083"/>
            </a:xfrm>
            <a:prstGeom prst="rect">
              <a:avLst/>
            </a:prstGeom>
          </p:spPr>
          <p:txBody>
            <a:bodyPr anchor="ctr" rtlCol="false" tIns="50800" lIns="50800" bIns="50800" rIns="50800"/>
            <a:lstStyle/>
            <a:p>
              <a:pPr algn="ctr">
                <a:lnSpc>
                  <a:spcPts val="1960"/>
                </a:lnSpc>
              </a:pPr>
            </a:p>
          </p:txBody>
        </p:sp>
      </p:grpSp>
      <p:grpSp>
        <p:nvGrpSpPr>
          <p:cNvPr name="Group 43" id="43"/>
          <p:cNvGrpSpPr/>
          <p:nvPr/>
        </p:nvGrpSpPr>
        <p:grpSpPr>
          <a:xfrm rot="0">
            <a:off x="11241432" y="3944464"/>
            <a:ext cx="1223251" cy="1031315"/>
            <a:chOff x="0" y="0"/>
            <a:chExt cx="322173" cy="271622"/>
          </a:xfrm>
        </p:grpSpPr>
        <p:sp>
          <p:nvSpPr>
            <p:cNvPr name="Freeform 44" id="44"/>
            <p:cNvSpPr/>
            <p:nvPr/>
          </p:nvSpPr>
          <p:spPr>
            <a:xfrm flipH="false" flipV="false" rot="0">
              <a:off x="0" y="0"/>
              <a:ext cx="322173" cy="271622"/>
            </a:xfrm>
            <a:custGeom>
              <a:avLst/>
              <a:gdLst/>
              <a:ahLst/>
              <a:cxnLst/>
              <a:rect r="r" b="b" t="t" l="l"/>
              <a:pathLst>
                <a:path h="271622" w="322173">
                  <a:moveTo>
                    <a:pt x="161087" y="0"/>
                  </a:moveTo>
                  <a:cubicBezTo>
                    <a:pt x="72121" y="0"/>
                    <a:pt x="0" y="60805"/>
                    <a:pt x="0" y="135811"/>
                  </a:cubicBezTo>
                  <a:cubicBezTo>
                    <a:pt x="0" y="210817"/>
                    <a:pt x="72121" y="271622"/>
                    <a:pt x="161087" y="271622"/>
                  </a:cubicBezTo>
                  <a:cubicBezTo>
                    <a:pt x="250052" y="271622"/>
                    <a:pt x="322173" y="210817"/>
                    <a:pt x="322173" y="135811"/>
                  </a:cubicBezTo>
                  <a:cubicBezTo>
                    <a:pt x="322173" y="60805"/>
                    <a:pt x="250052" y="0"/>
                    <a:pt x="161087" y="0"/>
                  </a:cubicBezTo>
                  <a:close/>
                </a:path>
              </a:pathLst>
            </a:custGeom>
            <a:solidFill>
              <a:srgbClr val="000000">
                <a:alpha val="0"/>
              </a:srgbClr>
            </a:solidFill>
            <a:ln w="19050" cap="sq">
              <a:solidFill>
                <a:srgbClr val="000000"/>
              </a:solidFill>
              <a:prstDash val="dash"/>
              <a:miter/>
            </a:ln>
          </p:spPr>
        </p:sp>
        <p:sp>
          <p:nvSpPr>
            <p:cNvPr name="TextBox 45" id="45"/>
            <p:cNvSpPr txBox="true"/>
            <p:nvPr/>
          </p:nvSpPr>
          <p:spPr>
            <a:xfrm>
              <a:off x="30204" y="-3110"/>
              <a:ext cx="261766" cy="249268"/>
            </a:xfrm>
            <a:prstGeom prst="rect">
              <a:avLst/>
            </a:prstGeom>
          </p:spPr>
          <p:txBody>
            <a:bodyPr anchor="ctr" rtlCol="false" tIns="50800" lIns="50800" bIns="50800" rIns="50800"/>
            <a:lstStyle/>
            <a:p>
              <a:pPr algn="ctr">
                <a:lnSpc>
                  <a:spcPts val="1960"/>
                </a:lnSpc>
              </a:pPr>
            </a:p>
          </p:txBody>
        </p:sp>
      </p:grpSp>
      <p:grpSp>
        <p:nvGrpSpPr>
          <p:cNvPr name="Group 46" id="46"/>
          <p:cNvGrpSpPr/>
          <p:nvPr/>
        </p:nvGrpSpPr>
        <p:grpSpPr>
          <a:xfrm rot="0">
            <a:off x="11167757" y="7918206"/>
            <a:ext cx="685301" cy="733489"/>
            <a:chOff x="0" y="0"/>
            <a:chExt cx="253777" cy="271622"/>
          </a:xfrm>
        </p:grpSpPr>
        <p:sp>
          <p:nvSpPr>
            <p:cNvPr name="Freeform 47" id="47"/>
            <p:cNvSpPr/>
            <p:nvPr/>
          </p:nvSpPr>
          <p:spPr>
            <a:xfrm flipH="false" flipV="false" rot="0">
              <a:off x="0" y="0"/>
              <a:ext cx="253777" cy="271622"/>
            </a:xfrm>
            <a:custGeom>
              <a:avLst/>
              <a:gdLst/>
              <a:ahLst/>
              <a:cxnLst/>
              <a:rect r="r" b="b" t="t" l="l"/>
              <a:pathLst>
                <a:path h="271622" w="253777">
                  <a:moveTo>
                    <a:pt x="126889" y="0"/>
                  </a:moveTo>
                  <a:cubicBezTo>
                    <a:pt x="56810" y="0"/>
                    <a:pt x="0" y="60805"/>
                    <a:pt x="0" y="135811"/>
                  </a:cubicBezTo>
                  <a:cubicBezTo>
                    <a:pt x="0" y="210817"/>
                    <a:pt x="56810" y="271622"/>
                    <a:pt x="126889" y="271622"/>
                  </a:cubicBezTo>
                  <a:cubicBezTo>
                    <a:pt x="196967" y="271622"/>
                    <a:pt x="253777" y="210817"/>
                    <a:pt x="253777" y="135811"/>
                  </a:cubicBezTo>
                  <a:cubicBezTo>
                    <a:pt x="253777" y="60805"/>
                    <a:pt x="196967" y="0"/>
                    <a:pt x="126889" y="0"/>
                  </a:cubicBezTo>
                  <a:close/>
                </a:path>
              </a:pathLst>
            </a:custGeom>
            <a:solidFill>
              <a:srgbClr val="000000">
                <a:alpha val="0"/>
              </a:srgbClr>
            </a:solidFill>
            <a:ln w="19050" cap="sq">
              <a:solidFill>
                <a:srgbClr val="000000"/>
              </a:solidFill>
              <a:prstDash val="dash"/>
              <a:miter/>
            </a:ln>
          </p:spPr>
        </p:sp>
        <p:sp>
          <p:nvSpPr>
            <p:cNvPr name="TextBox 48" id="48"/>
            <p:cNvSpPr txBox="true"/>
            <p:nvPr/>
          </p:nvSpPr>
          <p:spPr>
            <a:xfrm>
              <a:off x="23792" y="-3110"/>
              <a:ext cx="206194" cy="249268"/>
            </a:xfrm>
            <a:prstGeom prst="rect">
              <a:avLst/>
            </a:prstGeom>
          </p:spPr>
          <p:txBody>
            <a:bodyPr anchor="ctr" rtlCol="false" tIns="50800" lIns="50800" bIns="50800" rIns="50800"/>
            <a:lstStyle/>
            <a:p>
              <a:pPr algn="ctr">
                <a:lnSpc>
                  <a:spcPts val="1960"/>
                </a:lnSpc>
              </a:pPr>
            </a:p>
          </p:txBody>
        </p:sp>
      </p:grpSp>
      <p:sp>
        <p:nvSpPr>
          <p:cNvPr name="Freeform 49" id="49"/>
          <p:cNvSpPr/>
          <p:nvPr/>
        </p:nvSpPr>
        <p:spPr>
          <a:xfrm flipH="false" flipV="false" rot="1705644">
            <a:off x="12036455" y="4824283"/>
            <a:ext cx="133801" cy="399949"/>
          </a:xfrm>
          <a:custGeom>
            <a:avLst/>
            <a:gdLst/>
            <a:ahLst/>
            <a:cxnLst/>
            <a:rect r="r" b="b" t="t" l="l"/>
            <a:pathLst>
              <a:path h="399949" w="133801">
                <a:moveTo>
                  <a:pt x="0" y="0"/>
                </a:moveTo>
                <a:lnTo>
                  <a:pt x="133801" y="0"/>
                </a:lnTo>
                <a:lnTo>
                  <a:pt x="133801" y="399948"/>
                </a:lnTo>
                <a:lnTo>
                  <a:pt x="0" y="39994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50" id="50"/>
          <p:cNvSpPr txBox="true"/>
          <p:nvPr/>
        </p:nvSpPr>
        <p:spPr>
          <a:xfrm rot="0">
            <a:off x="-60639" y="43583"/>
            <a:ext cx="5570670"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Jerusalem Master Plan</a:t>
            </a:r>
          </a:p>
        </p:txBody>
      </p:sp>
      <p:sp>
        <p:nvSpPr>
          <p:cNvPr name="TextBox 51" id="51"/>
          <p:cNvSpPr txBox="true"/>
          <p:nvPr/>
        </p:nvSpPr>
        <p:spPr>
          <a:xfrm rot="0">
            <a:off x="6516978" y="9299127"/>
            <a:ext cx="1429941" cy="862367"/>
          </a:xfrm>
          <a:prstGeom prst="rect">
            <a:avLst/>
          </a:prstGeom>
        </p:spPr>
        <p:txBody>
          <a:bodyPr anchor="t" rtlCol="false" tIns="0" lIns="0" bIns="0" rIns="0">
            <a:spAutoFit/>
          </a:bodyPr>
          <a:lstStyle/>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Residential Area</a:t>
            </a:r>
          </a:p>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Future Development</a:t>
            </a:r>
          </a:p>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Open Area</a:t>
            </a:r>
          </a:p>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Roads</a:t>
            </a:r>
          </a:p>
        </p:txBody>
      </p:sp>
      <p:sp>
        <p:nvSpPr>
          <p:cNvPr name="TextBox 52" id="52"/>
          <p:cNvSpPr txBox="true"/>
          <p:nvPr/>
        </p:nvSpPr>
        <p:spPr>
          <a:xfrm rot="0">
            <a:off x="8824201" y="9281614"/>
            <a:ext cx="1749028" cy="862367"/>
          </a:xfrm>
          <a:prstGeom prst="rect">
            <a:avLst/>
          </a:prstGeom>
        </p:spPr>
        <p:txBody>
          <a:bodyPr anchor="t" rtlCol="false" tIns="0" lIns="0" bIns="0" rIns="0">
            <a:spAutoFit/>
          </a:bodyPr>
          <a:lstStyle/>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Public &amp; Mixed Use</a:t>
            </a:r>
          </a:p>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Industrial &amp; employment </a:t>
            </a:r>
          </a:p>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Commercial Area</a:t>
            </a:r>
          </a:p>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Tourist Area</a:t>
            </a:r>
          </a:p>
        </p:txBody>
      </p:sp>
      <p:sp>
        <p:nvSpPr>
          <p:cNvPr name="TextBox 53" id="53"/>
          <p:cNvSpPr txBox="true"/>
          <p:nvPr/>
        </p:nvSpPr>
        <p:spPr>
          <a:xfrm rot="0">
            <a:off x="11241432" y="9299127"/>
            <a:ext cx="1415785" cy="862367"/>
          </a:xfrm>
          <a:prstGeom prst="rect">
            <a:avLst/>
          </a:prstGeom>
        </p:spPr>
        <p:txBody>
          <a:bodyPr anchor="t" rtlCol="false" tIns="0" lIns="0" bIns="0" rIns="0">
            <a:spAutoFit/>
          </a:bodyPr>
          <a:lstStyle/>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Archaeological Sites</a:t>
            </a:r>
          </a:p>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Cemeteries</a:t>
            </a:r>
          </a:p>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Qalandia Airport</a:t>
            </a:r>
          </a:p>
          <a:p>
            <a:pPr algn="l">
              <a:lnSpc>
                <a:spcPts val="1775"/>
              </a:lnSpc>
            </a:pPr>
            <a:r>
              <a:rPr lang="en-US" sz="1138">
                <a:solidFill>
                  <a:srgbClr val="000000"/>
                </a:solidFill>
                <a:latin typeface="Century Gothic Paneuropean"/>
                <a:ea typeface="Century Gothic Paneuropean"/>
                <a:cs typeface="Century Gothic Paneuropean"/>
                <a:sym typeface="Century Gothic Paneuropean"/>
              </a:rPr>
              <a:t>Old City</a:t>
            </a:r>
          </a:p>
        </p:txBody>
      </p:sp>
      <p:sp>
        <p:nvSpPr>
          <p:cNvPr name="TextBox 54" id="54"/>
          <p:cNvSpPr txBox="true"/>
          <p:nvPr/>
        </p:nvSpPr>
        <p:spPr>
          <a:xfrm rot="0">
            <a:off x="12009408" y="5222441"/>
            <a:ext cx="910550" cy="165902"/>
          </a:xfrm>
          <a:prstGeom prst="rect">
            <a:avLst/>
          </a:prstGeom>
        </p:spPr>
        <p:txBody>
          <a:bodyPr anchor="t" rtlCol="false" tIns="0" lIns="0" bIns="0" rIns="0">
            <a:spAutoFit/>
          </a:bodyPr>
          <a:lstStyle/>
          <a:p>
            <a:pPr algn="ctr">
              <a:lnSpc>
                <a:spcPts val="1448"/>
              </a:lnSpc>
            </a:pPr>
            <a:r>
              <a:rPr lang="en-US" sz="1034">
                <a:solidFill>
                  <a:srgbClr val="000000"/>
                </a:solidFill>
                <a:latin typeface="Canva Sans"/>
                <a:ea typeface="Canva Sans"/>
                <a:cs typeface="Canva Sans"/>
                <a:sym typeface="Canva Sans"/>
              </a:rPr>
              <a:t>annexed lands</a:t>
            </a:r>
          </a:p>
        </p:txBody>
      </p:sp>
      <p:sp>
        <p:nvSpPr>
          <p:cNvPr name="TextBox 55" id="55"/>
          <p:cNvSpPr txBox="true"/>
          <p:nvPr/>
        </p:nvSpPr>
        <p:spPr>
          <a:xfrm rot="0">
            <a:off x="12009408" y="7908681"/>
            <a:ext cx="910550" cy="165902"/>
          </a:xfrm>
          <a:prstGeom prst="rect">
            <a:avLst/>
          </a:prstGeom>
        </p:spPr>
        <p:txBody>
          <a:bodyPr anchor="t" rtlCol="false" tIns="0" lIns="0" bIns="0" rIns="0">
            <a:spAutoFit/>
          </a:bodyPr>
          <a:lstStyle/>
          <a:p>
            <a:pPr algn="ctr">
              <a:lnSpc>
                <a:spcPts val="1448"/>
              </a:lnSpc>
            </a:pPr>
            <a:r>
              <a:rPr lang="en-US" sz="1034">
                <a:solidFill>
                  <a:srgbClr val="000000"/>
                </a:solidFill>
                <a:latin typeface="Canva Sans"/>
                <a:ea typeface="Canva Sans"/>
                <a:cs typeface="Canva Sans"/>
                <a:sym typeface="Canva Sans"/>
              </a:rPr>
              <a:t>annexed lands</a:t>
            </a:r>
          </a:p>
        </p:txBody>
      </p:sp>
      <p:sp>
        <p:nvSpPr>
          <p:cNvPr name="Freeform 56" id="56"/>
          <p:cNvSpPr/>
          <p:nvPr/>
        </p:nvSpPr>
        <p:spPr>
          <a:xfrm flipH="false" flipV="false" rot="-8100000">
            <a:off x="11882424" y="8084976"/>
            <a:ext cx="133801" cy="399949"/>
          </a:xfrm>
          <a:custGeom>
            <a:avLst/>
            <a:gdLst/>
            <a:ahLst/>
            <a:cxnLst/>
            <a:rect r="r" b="b" t="t" l="l"/>
            <a:pathLst>
              <a:path h="399949" w="133801">
                <a:moveTo>
                  <a:pt x="0" y="0"/>
                </a:moveTo>
                <a:lnTo>
                  <a:pt x="133801" y="0"/>
                </a:lnTo>
                <a:lnTo>
                  <a:pt x="133801" y="399949"/>
                </a:lnTo>
                <a:lnTo>
                  <a:pt x="0" y="39994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937928" y="1454287"/>
            <a:ext cx="12066171" cy="8047382"/>
          </a:xfrm>
          <a:custGeom>
            <a:avLst/>
            <a:gdLst/>
            <a:ahLst/>
            <a:cxnLst/>
            <a:rect r="r" b="b" t="t" l="l"/>
            <a:pathLst>
              <a:path h="8047382" w="12066171">
                <a:moveTo>
                  <a:pt x="0" y="0"/>
                </a:moveTo>
                <a:lnTo>
                  <a:pt x="12066171" y="0"/>
                </a:lnTo>
                <a:lnTo>
                  <a:pt x="12066171" y="8047382"/>
                </a:lnTo>
                <a:lnTo>
                  <a:pt x="0" y="8047382"/>
                </a:lnTo>
                <a:lnTo>
                  <a:pt x="0" y="0"/>
                </a:lnTo>
                <a:close/>
              </a:path>
            </a:pathLst>
          </a:custGeom>
          <a:blipFill>
            <a:blip r:embed="rId2"/>
            <a:stretch>
              <a:fillRect l="-2102" t="-8312" r="0" b="0"/>
            </a:stretch>
          </a:blipFill>
        </p:spPr>
      </p:sp>
      <p:sp>
        <p:nvSpPr>
          <p:cNvPr name="Freeform 3" id="3"/>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3">
              <a:alphaModFix amt="92000"/>
            </a:blip>
            <a:stretch>
              <a:fillRect l="0" t="-35083" r="0" b="-35083"/>
            </a:stretch>
          </a:blipFill>
        </p:spPr>
      </p:sp>
      <p:grpSp>
        <p:nvGrpSpPr>
          <p:cNvPr name="Group 4" id="4"/>
          <p:cNvGrpSpPr/>
          <p:nvPr/>
        </p:nvGrpSpPr>
        <p:grpSpPr>
          <a:xfrm rot="0">
            <a:off x="-2087378" y="-514350"/>
            <a:ext cx="21240181" cy="11759460"/>
            <a:chOff x="0" y="0"/>
            <a:chExt cx="5594122" cy="3097142"/>
          </a:xfrm>
        </p:grpSpPr>
        <p:sp>
          <p:nvSpPr>
            <p:cNvPr name="Freeform 5" id="5"/>
            <p:cNvSpPr/>
            <p:nvPr/>
          </p:nvSpPr>
          <p:spPr>
            <a:xfrm flipH="false" flipV="false" rot="0">
              <a:off x="0" y="0"/>
              <a:ext cx="5594122" cy="3097142"/>
            </a:xfrm>
            <a:custGeom>
              <a:avLst/>
              <a:gdLst/>
              <a:ahLst/>
              <a:cxnLst/>
              <a:rect r="r" b="b" t="t" l="l"/>
              <a:pathLst>
                <a:path h="3097142" w="5594122">
                  <a:moveTo>
                    <a:pt x="18589" y="0"/>
                  </a:moveTo>
                  <a:lnTo>
                    <a:pt x="5575533" y="0"/>
                  </a:lnTo>
                  <a:cubicBezTo>
                    <a:pt x="5580463" y="0"/>
                    <a:pt x="5585191" y="1958"/>
                    <a:pt x="5588677" y="5445"/>
                  </a:cubicBezTo>
                  <a:cubicBezTo>
                    <a:pt x="5592163" y="8931"/>
                    <a:pt x="5594122" y="13659"/>
                    <a:pt x="5594122" y="18589"/>
                  </a:cubicBezTo>
                  <a:lnTo>
                    <a:pt x="5594122" y="3078553"/>
                  </a:lnTo>
                  <a:cubicBezTo>
                    <a:pt x="5594122" y="3083483"/>
                    <a:pt x="5592163" y="3088211"/>
                    <a:pt x="5588677" y="3091697"/>
                  </a:cubicBezTo>
                  <a:cubicBezTo>
                    <a:pt x="5585191" y="3095183"/>
                    <a:pt x="5580463" y="3097142"/>
                    <a:pt x="5575533" y="3097142"/>
                  </a:cubicBezTo>
                  <a:lnTo>
                    <a:pt x="18589" y="3097142"/>
                  </a:lnTo>
                  <a:cubicBezTo>
                    <a:pt x="13659" y="3097142"/>
                    <a:pt x="8931" y="3095183"/>
                    <a:pt x="5445" y="3091697"/>
                  </a:cubicBezTo>
                  <a:cubicBezTo>
                    <a:pt x="1958" y="3088211"/>
                    <a:pt x="0" y="3083483"/>
                    <a:pt x="0" y="3078553"/>
                  </a:cubicBezTo>
                  <a:lnTo>
                    <a:pt x="0" y="18589"/>
                  </a:lnTo>
                  <a:cubicBezTo>
                    <a:pt x="0" y="13659"/>
                    <a:pt x="1958" y="8931"/>
                    <a:pt x="5445" y="5445"/>
                  </a:cubicBezTo>
                  <a:cubicBezTo>
                    <a:pt x="8931" y="1958"/>
                    <a:pt x="13659" y="0"/>
                    <a:pt x="18589" y="0"/>
                  </a:cubicBezTo>
                  <a:close/>
                </a:path>
              </a:pathLst>
            </a:custGeom>
            <a:solidFill>
              <a:srgbClr val="3D3B3A">
                <a:alpha val="32941"/>
              </a:srgbClr>
            </a:solidFill>
          </p:spPr>
        </p:sp>
        <p:sp>
          <p:nvSpPr>
            <p:cNvPr name="TextBox 6" id="6"/>
            <p:cNvSpPr txBox="true"/>
            <p:nvPr/>
          </p:nvSpPr>
          <p:spPr>
            <a:xfrm>
              <a:off x="0" y="-28575"/>
              <a:ext cx="5594122" cy="3125717"/>
            </a:xfrm>
            <a:prstGeom prst="rect">
              <a:avLst/>
            </a:prstGeom>
          </p:spPr>
          <p:txBody>
            <a:bodyPr anchor="ctr" rtlCol="false" tIns="50800" lIns="50800" bIns="50800" rIns="50800"/>
            <a:lstStyle/>
            <a:p>
              <a:pPr algn="ctr">
                <a:lnSpc>
                  <a:spcPts val="1960"/>
                </a:lnSpc>
              </a:pPr>
            </a:p>
          </p:txBody>
        </p:sp>
      </p:grpSp>
      <p:sp>
        <p:nvSpPr>
          <p:cNvPr name="TextBox 7" id="7"/>
          <p:cNvSpPr txBox="true"/>
          <p:nvPr/>
        </p:nvSpPr>
        <p:spPr>
          <a:xfrm rot="0">
            <a:off x="5444846" y="4216645"/>
            <a:ext cx="7398308" cy="1109982"/>
          </a:xfrm>
          <a:prstGeom prst="rect">
            <a:avLst/>
          </a:prstGeom>
        </p:spPr>
        <p:txBody>
          <a:bodyPr anchor="t" rtlCol="false" tIns="0" lIns="0" bIns="0" rIns="0">
            <a:spAutoFit/>
          </a:bodyPr>
          <a:lstStyle/>
          <a:p>
            <a:pPr algn="ctr">
              <a:lnSpc>
                <a:spcPts val="8119"/>
              </a:lnSpc>
              <a:spcBef>
                <a:spcPct val="0"/>
              </a:spcBef>
            </a:pPr>
            <a:r>
              <a:rPr lang="en-US" sz="5799">
                <a:solidFill>
                  <a:srgbClr val="AA1414"/>
                </a:solidFill>
                <a:latin typeface="ITC Motter Corpus Semicondensed"/>
                <a:ea typeface="ITC Motter Corpus Semicondensed"/>
                <a:cs typeface="ITC Motter Corpus Semicondensed"/>
                <a:sym typeface="ITC Motter Corpus Semicondensed"/>
              </a:rPr>
              <a:t>Regional Analysis</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3" id="3"/>
          <p:cNvSpPr/>
          <p:nvPr/>
        </p:nvSpPr>
        <p:spPr>
          <a:xfrm flipH="false" flipV="false" rot="0">
            <a:off x="3316741" y="1381931"/>
            <a:ext cx="10506615" cy="7433430"/>
          </a:xfrm>
          <a:custGeom>
            <a:avLst/>
            <a:gdLst/>
            <a:ahLst/>
            <a:cxnLst/>
            <a:rect r="r" b="b" t="t" l="l"/>
            <a:pathLst>
              <a:path h="7433430" w="10506615">
                <a:moveTo>
                  <a:pt x="0" y="0"/>
                </a:moveTo>
                <a:lnTo>
                  <a:pt x="10506615" y="0"/>
                </a:lnTo>
                <a:lnTo>
                  <a:pt x="10506615" y="7433430"/>
                </a:lnTo>
                <a:lnTo>
                  <a:pt x="0" y="7433430"/>
                </a:lnTo>
                <a:lnTo>
                  <a:pt x="0" y="0"/>
                </a:lnTo>
                <a:close/>
              </a:path>
            </a:pathLst>
          </a:custGeom>
          <a:blipFill>
            <a:blip r:embed="rId3"/>
            <a:stretch>
              <a:fillRect l="0" t="0" r="0" b="0"/>
            </a:stretch>
          </a:blipFill>
          <a:ln w="9525" cap="sq">
            <a:solidFill>
              <a:srgbClr val="000000"/>
            </a:solidFill>
            <a:prstDash val="solid"/>
            <a:miter/>
          </a:ln>
        </p:spPr>
      </p:sp>
      <p:grpSp>
        <p:nvGrpSpPr>
          <p:cNvPr name="Group 4" id="4"/>
          <p:cNvGrpSpPr/>
          <p:nvPr/>
        </p:nvGrpSpPr>
        <p:grpSpPr>
          <a:xfrm rot="0">
            <a:off x="-302127" y="1381931"/>
            <a:ext cx="3466336" cy="613821"/>
            <a:chOff x="0" y="0"/>
            <a:chExt cx="912944" cy="161665"/>
          </a:xfrm>
        </p:grpSpPr>
        <p:sp>
          <p:nvSpPr>
            <p:cNvPr name="Freeform 5" id="5"/>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6" id="6"/>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grpSp>
        <p:nvGrpSpPr>
          <p:cNvPr name="Group 7" id="7"/>
          <p:cNvGrpSpPr/>
          <p:nvPr/>
        </p:nvGrpSpPr>
        <p:grpSpPr>
          <a:xfrm rot="0">
            <a:off x="-60639" y="-161119"/>
            <a:ext cx="4086442" cy="1189819"/>
            <a:chOff x="0" y="0"/>
            <a:chExt cx="1076265" cy="313368"/>
          </a:xfrm>
        </p:grpSpPr>
        <p:sp>
          <p:nvSpPr>
            <p:cNvPr name="Freeform 8" id="8"/>
            <p:cNvSpPr/>
            <p:nvPr/>
          </p:nvSpPr>
          <p:spPr>
            <a:xfrm flipH="false" flipV="false" rot="0">
              <a:off x="0" y="0"/>
              <a:ext cx="1076265" cy="313368"/>
            </a:xfrm>
            <a:custGeom>
              <a:avLst/>
              <a:gdLst/>
              <a:ahLst/>
              <a:cxnLst/>
              <a:rect r="r" b="b" t="t" l="l"/>
              <a:pathLst>
                <a:path h="313368" w="1076265">
                  <a:moveTo>
                    <a:pt x="0" y="0"/>
                  </a:moveTo>
                  <a:lnTo>
                    <a:pt x="1076265" y="0"/>
                  </a:lnTo>
                  <a:lnTo>
                    <a:pt x="1076265"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9" id="9"/>
            <p:cNvSpPr txBox="true"/>
            <p:nvPr/>
          </p:nvSpPr>
          <p:spPr>
            <a:xfrm>
              <a:off x="0" y="-28575"/>
              <a:ext cx="1076265" cy="341943"/>
            </a:xfrm>
            <a:prstGeom prst="rect">
              <a:avLst/>
            </a:prstGeom>
          </p:spPr>
          <p:txBody>
            <a:bodyPr anchor="ctr" rtlCol="false" tIns="50800" lIns="50800" bIns="50800" rIns="50800"/>
            <a:lstStyle/>
            <a:p>
              <a:pPr algn="ctr">
                <a:lnSpc>
                  <a:spcPts val="1960"/>
                </a:lnSpc>
              </a:pPr>
            </a:p>
          </p:txBody>
        </p:sp>
      </p:grpSp>
      <p:sp>
        <p:nvSpPr>
          <p:cNvPr name="TextBox 10" id="10"/>
          <p:cNvSpPr txBox="true"/>
          <p:nvPr/>
        </p:nvSpPr>
        <p:spPr>
          <a:xfrm rot="0">
            <a:off x="78109" y="41313"/>
            <a:ext cx="3689879"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General Analysis</a:t>
            </a:r>
          </a:p>
        </p:txBody>
      </p:sp>
      <p:sp>
        <p:nvSpPr>
          <p:cNvPr name="TextBox 11" id="11"/>
          <p:cNvSpPr txBox="true"/>
          <p:nvPr/>
        </p:nvSpPr>
        <p:spPr>
          <a:xfrm rot="0">
            <a:off x="-302127" y="1388486"/>
            <a:ext cx="3846572" cy="495935"/>
          </a:xfrm>
          <a:prstGeom prst="rect">
            <a:avLst/>
          </a:prstGeom>
        </p:spPr>
        <p:txBody>
          <a:bodyPr anchor="t" rtlCol="false" tIns="0" lIns="0" bIns="0" rIns="0">
            <a:spAutoFit/>
          </a:bodyPr>
          <a:lstStyle/>
          <a:p>
            <a:pPr algn="ctr">
              <a:lnSpc>
                <a:spcPts val="3640"/>
              </a:lnSpc>
            </a:pPr>
            <a:r>
              <a:rPr lang="en-US" sz="2600" b="true">
                <a:solidFill>
                  <a:srgbClr val="FFFFFF"/>
                </a:solidFill>
                <a:latin typeface="The Seasons Bold"/>
                <a:ea typeface="The Seasons Bold"/>
                <a:cs typeface="The Seasons Bold"/>
                <a:sym typeface="The Seasons Bold"/>
              </a:rPr>
              <a:t>Community Type</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2759453" y="1210815"/>
            <a:ext cx="6034266" cy="4269243"/>
          </a:xfrm>
          <a:custGeom>
            <a:avLst/>
            <a:gdLst/>
            <a:ahLst/>
            <a:cxnLst/>
            <a:rect r="r" b="b" t="t" l="l"/>
            <a:pathLst>
              <a:path h="4269243" w="6034266">
                <a:moveTo>
                  <a:pt x="0" y="0"/>
                </a:moveTo>
                <a:lnTo>
                  <a:pt x="6034266" y="0"/>
                </a:lnTo>
                <a:lnTo>
                  <a:pt x="6034266" y="4269243"/>
                </a:lnTo>
                <a:lnTo>
                  <a:pt x="0" y="4269243"/>
                </a:lnTo>
                <a:lnTo>
                  <a:pt x="0" y="0"/>
                </a:lnTo>
                <a:close/>
              </a:path>
            </a:pathLst>
          </a:custGeom>
          <a:blipFill>
            <a:blip r:embed="rId2"/>
            <a:stretch>
              <a:fillRect l="0" t="0" r="0" b="0"/>
            </a:stretch>
          </a:blipFill>
          <a:ln w="9525" cap="sq">
            <a:solidFill>
              <a:srgbClr val="000000"/>
            </a:solidFill>
            <a:prstDash val="solid"/>
            <a:miter/>
          </a:ln>
        </p:spPr>
      </p:sp>
      <p:sp>
        <p:nvSpPr>
          <p:cNvPr name="Freeform 3" id="3"/>
          <p:cNvSpPr/>
          <p:nvPr/>
        </p:nvSpPr>
        <p:spPr>
          <a:xfrm flipH="false" flipV="false" rot="0">
            <a:off x="9805564" y="1210815"/>
            <a:ext cx="6034266" cy="4269243"/>
          </a:xfrm>
          <a:custGeom>
            <a:avLst/>
            <a:gdLst/>
            <a:ahLst/>
            <a:cxnLst/>
            <a:rect r="r" b="b" t="t" l="l"/>
            <a:pathLst>
              <a:path h="4269243" w="6034266">
                <a:moveTo>
                  <a:pt x="0" y="0"/>
                </a:moveTo>
                <a:lnTo>
                  <a:pt x="6034266" y="0"/>
                </a:lnTo>
                <a:lnTo>
                  <a:pt x="6034266" y="4269243"/>
                </a:lnTo>
                <a:lnTo>
                  <a:pt x="0" y="4269243"/>
                </a:lnTo>
                <a:lnTo>
                  <a:pt x="0" y="0"/>
                </a:lnTo>
                <a:close/>
              </a:path>
            </a:pathLst>
          </a:custGeom>
          <a:blipFill>
            <a:blip r:embed="rId3"/>
            <a:stretch>
              <a:fillRect l="0" t="0" r="0" b="0"/>
            </a:stretch>
          </a:blipFill>
          <a:ln w="9525" cap="sq">
            <a:solidFill>
              <a:srgbClr val="000000"/>
            </a:solidFill>
            <a:prstDash val="solid"/>
            <a:miter/>
          </a:ln>
        </p:spPr>
      </p:sp>
      <p:sp>
        <p:nvSpPr>
          <p:cNvPr name="Freeform 4" id="4"/>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4">
              <a:alphaModFix amt="92000"/>
            </a:blip>
            <a:stretch>
              <a:fillRect l="0" t="-35083" r="0" b="-35083"/>
            </a:stretch>
          </a:blipFill>
        </p:spPr>
      </p:sp>
      <p:sp>
        <p:nvSpPr>
          <p:cNvPr name="Freeform 5" id="5"/>
          <p:cNvSpPr/>
          <p:nvPr/>
        </p:nvSpPr>
        <p:spPr>
          <a:xfrm flipH="false" flipV="false" rot="0">
            <a:off x="9805564" y="5873998"/>
            <a:ext cx="6034266" cy="4269243"/>
          </a:xfrm>
          <a:custGeom>
            <a:avLst/>
            <a:gdLst/>
            <a:ahLst/>
            <a:cxnLst/>
            <a:rect r="r" b="b" t="t" l="l"/>
            <a:pathLst>
              <a:path h="4269243" w="6034266">
                <a:moveTo>
                  <a:pt x="0" y="0"/>
                </a:moveTo>
                <a:lnTo>
                  <a:pt x="6034266" y="0"/>
                </a:lnTo>
                <a:lnTo>
                  <a:pt x="6034266" y="4269243"/>
                </a:lnTo>
                <a:lnTo>
                  <a:pt x="0" y="4269243"/>
                </a:lnTo>
                <a:lnTo>
                  <a:pt x="0" y="0"/>
                </a:lnTo>
                <a:close/>
              </a:path>
            </a:pathLst>
          </a:custGeom>
          <a:blipFill>
            <a:blip r:embed="rId5"/>
            <a:stretch>
              <a:fillRect l="0" t="0" r="0" b="0"/>
            </a:stretch>
          </a:blipFill>
          <a:ln w="9525" cap="sq">
            <a:solidFill>
              <a:srgbClr val="000000"/>
            </a:solidFill>
            <a:prstDash val="solid"/>
            <a:miter/>
          </a:ln>
        </p:spPr>
      </p:sp>
      <p:sp>
        <p:nvSpPr>
          <p:cNvPr name="Freeform 6" id="6"/>
          <p:cNvSpPr/>
          <p:nvPr/>
        </p:nvSpPr>
        <p:spPr>
          <a:xfrm flipH="false" flipV="false" rot="0">
            <a:off x="2759453" y="5873998"/>
            <a:ext cx="6034266" cy="4269243"/>
          </a:xfrm>
          <a:custGeom>
            <a:avLst/>
            <a:gdLst/>
            <a:ahLst/>
            <a:cxnLst/>
            <a:rect r="r" b="b" t="t" l="l"/>
            <a:pathLst>
              <a:path h="4269243" w="6034266">
                <a:moveTo>
                  <a:pt x="0" y="0"/>
                </a:moveTo>
                <a:lnTo>
                  <a:pt x="6034266" y="0"/>
                </a:lnTo>
                <a:lnTo>
                  <a:pt x="6034266" y="4269243"/>
                </a:lnTo>
                <a:lnTo>
                  <a:pt x="0" y="4269243"/>
                </a:lnTo>
                <a:lnTo>
                  <a:pt x="0" y="0"/>
                </a:lnTo>
                <a:close/>
              </a:path>
            </a:pathLst>
          </a:custGeom>
          <a:blipFill>
            <a:blip r:embed="rId6"/>
            <a:stretch>
              <a:fillRect l="0" t="0" r="0" b="0"/>
            </a:stretch>
          </a:blipFill>
        </p:spPr>
      </p:sp>
      <p:grpSp>
        <p:nvGrpSpPr>
          <p:cNvPr name="Group 7" id="7"/>
          <p:cNvGrpSpPr/>
          <p:nvPr/>
        </p:nvGrpSpPr>
        <p:grpSpPr>
          <a:xfrm rot="0">
            <a:off x="-1116304" y="1148448"/>
            <a:ext cx="3466336" cy="613821"/>
            <a:chOff x="0" y="0"/>
            <a:chExt cx="912944" cy="161665"/>
          </a:xfrm>
        </p:grpSpPr>
        <p:sp>
          <p:nvSpPr>
            <p:cNvPr name="Freeform 8" id="8"/>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9" id="9"/>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grpSp>
        <p:nvGrpSpPr>
          <p:cNvPr name="Group 10" id="10"/>
          <p:cNvGrpSpPr/>
          <p:nvPr/>
        </p:nvGrpSpPr>
        <p:grpSpPr>
          <a:xfrm rot="0">
            <a:off x="-60639" y="-161119"/>
            <a:ext cx="4086442" cy="1189819"/>
            <a:chOff x="0" y="0"/>
            <a:chExt cx="1076265" cy="313368"/>
          </a:xfrm>
        </p:grpSpPr>
        <p:sp>
          <p:nvSpPr>
            <p:cNvPr name="Freeform 11" id="11"/>
            <p:cNvSpPr/>
            <p:nvPr/>
          </p:nvSpPr>
          <p:spPr>
            <a:xfrm flipH="false" flipV="false" rot="0">
              <a:off x="0" y="0"/>
              <a:ext cx="1076265" cy="313368"/>
            </a:xfrm>
            <a:custGeom>
              <a:avLst/>
              <a:gdLst/>
              <a:ahLst/>
              <a:cxnLst/>
              <a:rect r="r" b="b" t="t" l="l"/>
              <a:pathLst>
                <a:path h="313368" w="1076265">
                  <a:moveTo>
                    <a:pt x="0" y="0"/>
                  </a:moveTo>
                  <a:lnTo>
                    <a:pt x="1076265" y="0"/>
                  </a:lnTo>
                  <a:lnTo>
                    <a:pt x="1076265"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12" id="12"/>
            <p:cNvSpPr txBox="true"/>
            <p:nvPr/>
          </p:nvSpPr>
          <p:spPr>
            <a:xfrm>
              <a:off x="0" y="-28575"/>
              <a:ext cx="1076265" cy="341943"/>
            </a:xfrm>
            <a:prstGeom prst="rect">
              <a:avLst/>
            </a:prstGeom>
          </p:spPr>
          <p:txBody>
            <a:bodyPr anchor="ctr" rtlCol="false" tIns="50800" lIns="50800" bIns="50800" rIns="50800"/>
            <a:lstStyle/>
            <a:p>
              <a:pPr algn="ctr">
                <a:lnSpc>
                  <a:spcPts val="1960"/>
                </a:lnSpc>
              </a:pPr>
            </a:p>
          </p:txBody>
        </p:sp>
      </p:grpSp>
      <p:sp>
        <p:nvSpPr>
          <p:cNvPr name="TextBox 13" id="13"/>
          <p:cNvSpPr txBox="true"/>
          <p:nvPr/>
        </p:nvSpPr>
        <p:spPr>
          <a:xfrm rot="0">
            <a:off x="78109" y="41313"/>
            <a:ext cx="3689879"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General Analysis</a:t>
            </a:r>
          </a:p>
        </p:txBody>
      </p:sp>
      <p:sp>
        <p:nvSpPr>
          <p:cNvPr name="TextBox 14" id="14"/>
          <p:cNvSpPr txBox="true"/>
          <p:nvPr/>
        </p:nvSpPr>
        <p:spPr>
          <a:xfrm rot="0">
            <a:off x="-894586" y="1202311"/>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Topography</a:t>
            </a:r>
          </a:p>
        </p:txBody>
      </p:sp>
      <p:grpSp>
        <p:nvGrpSpPr>
          <p:cNvPr name="Group 15" id="15"/>
          <p:cNvGrpSpPr/>
          <p:nvPr/>
        </p:nvGrpSpPr>
        <p:grpSpPr>
          <a:xfrm rot="0">
            <a:off x="-1116304" y="5674866"/>
            <a:ext cx="3466336" cy="613821"/>
            <a:chOff x="0" y="0"/>
            <a:chExt cx="912944" cy="161665"/>
          </a:xfrm>
        </p:grpSpPr>
        <p:sp>
          <p:nvSpPr>
            <p:cNvPr name="Freeform 16" id="16"/>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17" id="17"/>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sp>
        <p:nvSpPr>
          <p:cNvPr name="TextBox 18" id="18"/>
          <p:cNvSpPr txBox="true"/>
          <p:nvPr/>
        </p:nvSpPr>
        <p:spPr>
          <a:xfrm rot="0">
            <a:off x="-894586" y="5728730"/>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Soil</a:t>
            </a:r>
          </a:p>
        </p:txBody>
      </p:sp>
      <p:grpSp>
        <p:nvGrpSpPr>
          <p:cNvPr name="Group 19" id="19"/>
          <p:cNvGrpSpPr/>
          <p:nvPr/>
        </p:nvGrpSpPr>
        <p:grpSpPr>
          <a:xfrm rot="0">
            <a:off x="16104681" y="1148448"/>
            <a:ext cx="3466336" cy="613821"/>
            <a:chOff x="0" y="0"/>
            <a:chExt cx="912944" cy="161665"/>
          </a:xfrm>
        </p:grpSpPr>
        <p:sp>
          <p:nvSpPr>
            <p:cNvPr name="Freeform 20" id="20"/>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21" id="21"/>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sp>
        <p:nvSpPr>
          <p:cNvPr name="TextBox 22" id="22"/>
          <p:cNvSpPr txBox="true"/>
          <p:nvPr/>
        </p:nvSpPr>
        <p:spPr>
          <a:xfrm rot="0">
            <a:off x="15336014" y="1202311"/>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Avg. Temp</a:t>
            </a:r>
          </a:p>
        </p:txBody>
      </p:sp>
      <p:grpSp>
        <p:nvGrpSpPr>
          <p:cNvPr name="Group 23" id="23"/>
          <p:cNvGrpSpPr/>
          <p:nvPr/>
        </p:nvGrpSpPr>
        <p:grpSpPr>
          <a:xfrm rot="0">
            <a:off x="16104681" y="5537440"/>
            <a:ext cx="3466336" cy="613821"/>
            <a:chOff x="0" y="0"/>
            <a:chExt cx="912944" cy="161665"/>
          </a:xfrm>
        </p:grpSpPr>
        <p:sp>
          <p:nvSpPr>
            <p:cNvPr name="Freeform 24" id="24"/>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25" id="25"/>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sp>
        <p:nvSpPr>
          <p:cNvPr name="TextBox 26" id="26"/>
          <p:cNvSpPr txBox="true"/>
          <p:nvPr/>
        </p:nvSpPr>
        <p:spPr>
          <a:xfrm rot="0">
            <a:off x="15336014" y="5591303"/>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Rainfall</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116304" y="1148448"/>
            <a:ext cx="3466336" cy="613821"/>
            <a:chOff x="0" y="0"/>
            <a:chExt cx="912944" cy="161665"/>
          </a:xfrm>
        </p:grpSpPr>
        <p:sp>
          <p:nvSpPr>
            <p:cNvPr name="Freeform 3" id="3"/>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4" id="4"/>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grpSp>
        <p:nvGrpSpPr>
          <p:cNvPr name="Group 5" id="5"/>
          <p:cNvGrpSpPr/>
          <p:nvPr/>
        </p:nvGrpSpPr>
        <p:grpSpPr>
          <a:xfrm rot="0">
            <a:off x="-60639" y="-161119"/>
            <a:ext cx="4086442" cy="1189819"/>
            <a:chOff x="0" y="0"/>
            <a:chExt cx="1076265" cy="313368"/>
          </a:xfrm>
        </p:grpSpPr>
        <p:sp>
          <p:nvSpPr>
            <p:cNvPr name="Freeform 6" id="6"/>
            <p:cNvSpPr/>
            <p:nvPr/>
          </p:nvSpPr>
          <p:spPr>
            <a:xfrm flipH="false" flipV="false" rot="0">
              <a:off x="0" y="0"/>
              <a:ext cx="1076265" cy="313368"/>
            </a:xfrm>
            <a:custGeom>
              <a:avLst/>
              <a:gdLst/>
              <a:ahLst/>
              <a:cxnLst/>
              <a:rect r="r" b="b" t="t" l="l"/>
              <a:pathLst>
                <a:path h="313368" w="1076265">
                  <a:moveTo>
                    <a:pt x="0" y="0"/>
                  </a:moveTo>
                  <a:lnTo>
                    <a:pt x="1076265" y="0"/>
                  </a:lnTo>
                  <a:lnTo>
                    <a:pt x="1076265"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7" id="7"/>
            <p:cNvSpPr txBox="true"/>
            <p:nvPr/>
          </p:nvSpPr>
          <p:spPr>
            <a:xfrm>
              <a:off x="0" y="-28575"/>
              <a:ext cx="1076265" cy="341943"/>
            </a:xfrm>
            <a:prstGeom prst="rect">
              <a:avLst/>
            </a:prstGeom>
          </p:spPr>
          <p:txBody>
            <a:bodyPr anchor="ctr" rtlCol="false" tIns="50800" lIns="50800" bIns="50800" rIns="50800"/>
            <a:lstStyle/>
            <a:p>
              <a:pPr algn="ctr">
                <a:lnSpc>
                  <a:spcPts val="1960"/>
                </a:lnSpc>
              </a:pPr>
            </a:p>
          </p:txBody>
        </p:sp>
      </p:grpSp>
      <p:sp>
        <p:nvSpPr>
          <p:cNvPr name="Freeform 8" id="8"/>
          <p:cNvSpPr/>
          <p:nvPr/>
        </p:nvSpPr>
        <p:spPr>
          <a:xfrm flipH="false" flipV="false" rot="0">
            <a:off x="-60639" y="6957958"/>
            <a:ext cx="18409277" cy="3516761"/>
          </a:xfrm>
          <a:custGeom>
            <a:avLst/>
            <a:gdLst/>
            <a:ahLst/>
            <a:cxnLst/>
            <a:rect r="r" b="b" t="t" l="l"/>
            <a:pathLst>
              <a:path h="3516761" w="18409277">
                <a:moveTo>
                  <a:pt x="0" y="0"/>
                </a:moveTo>
                <a:lnTo>
                  <a:pt x="18409278" y="0"/>
                </a:lnTo>
                <a:lnTo>
                  <a:pt x="18409278" y="3516761"/>
                </a:lnTo>
                <a:lnTo>
                  <a:pt x="0" y="3516761"/>
                </a:lnTo>
                <a:lnTo>
                  <a:pt x="0" y="0"/>
                </a:lnTo>
                <a:close/>
              </a:path>
            </a:pathLst>
          </a:custGeom>
          <a:blipFill>
            <a:blip r:embed="rId2">
              <a:alphaModFix amt="92000"/>
            </a:blip>
            <a:stretch>
              <a:fillRect l="0" t="-35083" r="0" b="-35083"/>
            </a:stretch>
          </a:blipFill>
        </p:spPr>
      </p:sp>
      <p:sp>
        <p:nvSpPr>
          <p:cNvPr name="Freeform 9" id="9"/>
          <p:cNvSpPr/>
          <p:nvPr/>
        </p:nvSpPr>
        <p:spPr>
          <a:xfrm flipH="false" flipV="false" rot="0">
            <a:off x="3511305" y="1455359"/>
            <a:ext cx="11265390" cy="7970264"/>
          </a:xfrm>
          <a:custGeom>
            <a:avLst/>
            <a:gdLst/>
            <a:ahLst/>
            <a:cxnLst/>
            <a:rect r="r" b="b" t="t" l="l"/>
            <a:pathLst>
              <a:path h="7970264" w="11265390">
                <a:moveTo>
                  <a:pt x="0" y="0"/>
                </a:moveTo>
                <a:lnTo>
                  <a:pt x="11265390" y="0"/>
                </a:lnTo>
                <a:lnTo>
                  <a:pt x="11265390" y="7970263"/>
                </a:lnTo>
                <a:lnTo>
                  <a:pt x="0" y="7970263"/>
                </a:lnTo>
                <a:lnTo>
                  <a:pt x="0" y="0"/>
                </a:lnTo>
                <a:close/>
              </a:path>
            </a:pathLst>
          </a:custGeom>
          <a:blipFill>
            <a:blip r:embed="rId3"/>
            <a:stretch>
              <a:fillRect l="0" t="0" r="0" b="0"/>
            </a:stretch>
          </a:blipFill>
          <a:ln w="9525" cap="sq">
            <a:solidFill>
              <a:srgbClr val="000000"/>
            </a:solidFill>
            <a:prstDash val="solid"/>
            <a:miter/>
          </a:ln>
        </p:spPr>
      </p:sp>
      <p:sp>
        <p:nvSpPr>
          <p:cNvPr name="TextBox 10" id="10"/>
          <p:cNvSpPr txBox="true"/>
          <p:nvPr/>
        </p:nvSpPr>
        <p:spPr>
          <a:xfrm rot="0">
            <a:off x="78109" y="41313"/>
            <a:ext cx="3689879"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General Analysis</a:t>
            </a:r>
          </a:p>
        </p:txBody>
      </p:sp>
      <p:sp>
        <p:nvSpPr>
          <p:cNvPr name="TextBox 11" id="11"/>
          <p:cNvSpPr txBox="true"/>
          <p:nvPr/>
        </p:nvSpPr>
        <p:spPr>
          <a:xfrm rot="0">
            <a:off x="-894586" y="1202311"/>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Topography</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9278376" y="0"/>
            <a:ext cx="9009624" cy="10287000"/>
            <a:chOff x="0" y="0"/>
            <a:chExt cx="2372905" cy="2709333"/>
          </a:xfrm>
        </p:grpSpPr>
        <p:sp>
          <p:nvSpPr>
            <p:cNvPr name="Freeform 3" id="3"/>
            <p:cNvSpPr/>
            <p:nvPr/>
          </p:nvSpPr>
          <p:spPr>
            <a:xfrm flipH="false" flipV="false" rot="0">
              <a:off x="0" y="0"/>
              <a:ext cx="2372905" cy="2709333"/>
            </a:xfrm>
            <a:custGeom>
              <a:avLst/>
              <a:gdLst/>
              <a:ahLst/>
              <a:cxnLst/>
              <a:rect r="r" b="b" t="t" l="l"/>
              <a:pathLst>
                <a:path h="2709333" w="2372905">
                  <a:moveTo>
                    <a:pt x="0" y="0"/>
                  </a:moveTo>
                  <a:lnTo>
                    <a:pt x="2372905" y="0"/>
                  </a:lnTo>
                  <a:lnTo>
                    <a:pt x="2372905" y="2709333"/>
                  </a:lnTo>
                  <a:lnTo>
                    <a:pt x="0" y="2709333"/>
                  </a:lnTo>
                  <a:close/>
                </a:path>
              </a:pathLst>
            </a:custGeom>
            <a:solidFill>
              <a:srgbClr val="AFAEAE">
                <a:alpha val="18824"/>
              </a:srgbClr>
            </a:solidFill>
          </p:spPr>
        </p:sp>
        <p:sp>
          <p:nvSpPr>
            <p:cNvPr name="TextBox 4" id="4"/>
            <p:cNvSpPr txBox="true"/>
            <p:nvPr/>
          </p:nvSpPr>
          <p:spPr>
            <a:xfrm>
              <a:off x="0" y="-28575"/>
              <a:ext cx="2372905" cy="2737908"/>
            </a:xfrm>
            <a:prstGeom prst="rect">
              <a:avLst/>
            </a:prstGeom>
          </p:spPr>
          <p:txBody>
            <a:bodyPr anchor="ctr" rtlCol="false" tIns="50800" lIns="50800" bIns="50800" rIns="50800"/>
            <a:lstStyle/>
            <a:p>
              <a:pPr algn="ctr">
                <a:lnSpc>
                  <a:spcPts val="1960"/>
                </a:lnSpc>
              </a:pPr>
            </a:p>
          </p:txBody>
        </p:sp>
      </p:grpSp>
      <p:grpSp>
        <p:nvGrpSpPr>
          <p:cNvPr name="Group 5" id="5"/>
          <p:cNvGrpSpPr/>
          <p:nvPr/>
        </p:nvGrpSpPr>
        <p:grpSpPr>
          <a:xfrm rot="0">
            <a:off x="10643526" y="5248727"/>
            <a:ext cx="6520555" cy="4675208"/>
            <a:chOff x="0" y="0"/>
            <a:chExt cx="8694073" cy="6233611"/>
          </a:xfrm>
        </p:grpSpPr>
        <p:pic>
          <p:nvPicPr>
            <p:cNvPr name="Picture 6" id="6"/>
            <p:cNvPicPr>
              <a:picLocks noChangeAspect="true"/>
            </p:cNvPicPr>
            <p:nvPr/>
          </p:nvPicPr>
          <p:blipFill>
            <a:blip r:embed="rId2"/>
            <a:stretch>
              <a:fillRect/>
            </a:stretch>
          </p:blipFill>
          <p:spPr>
            <a:xfrm rot="0">
              <a:off x="-728990" y="-91739"/>
              <a:ext cx="8747875" cy="7054339"/>
            </a:xfrm>
            <a:prstGeom prst="rect">
              <a:avLst/>
            </a:prstGeom>
          </p:spPr>
        </p:pic>
        <p:sp>
          <p:nvSpPr>
            <p:cNvPr name="TextBox 7" id="7"/>
            <p:cNvSpPr txBox="true"/>
            <p:nvPr/>
          </p:nvSpPr>
          <p:spPr>
            <a:xfrm rot="0">
              <a:off x="0" y="-57150"/>
              <a:ext cx="8694073" cy="645632"/>
            </a:xfrm>
            <a:prstGeom prst="rect">
              <a:avLst/>
            </a:prstGeom>
          </p:spPr>
          <p:txBody>
            <a:bodyPr anchor="t" rtlCol="false" tIns="0" lIns="0" bIns="0" rIns="0">
              <a:spAutoFit/>
            </a:bodyPr>
            <a:lstStyle/>
            <a:p>
              <a:pPr algn="l">
                <a:lnSpc>
                  <a:spcPts val="1881"/>
                </a:lnSpc>
              </a:pPr>
              <a:r>
                <a:rPr lang="en-US" sz="1344">
                  <a:solidFill>
                    <a:srgbClr val="000000"/>
                  </a:solidFill>
                  <a:latin typeface="The Seasons"/>
                  <a:ea typeface="The Seasons"/>
                  <a:cs typeface="The Seasons"/>
                  <a:sym typeface="The Seasons"/>
                </a:rPr>
                <a:t>Percentage Distribution of the Number of Registered Births* in Jerusalem Governorate and by Sex, 2017-2022</a:t>
              </a:r>
            </a:p>
          </p:txBody>
        </p:sp>
      </p:grpSp>
      <p:grpSp>
        <p:nvGrpSpPr>
          <p:cNvPr name="Group 8" id="8"/>
          <p:cNvGrpSpPr/>
          <p:nvPr/>
        </p:nvGrpSpPr>
        <p:grpSpPr>
          <a:xfrm rot="0">
            <a:off x="10643526" y="566959"/>
            <a:ext cx="7954140" cy="4423314"/>
            <a:chOff x="0" y="0"/>
            <a:chExt cx="10605520" cy="5897753"/>
          </a:xfrm>
        </p:grpSpPr>
        <p:pic>
          <p:nvPicPr>
            <p:cNvPr name="Picture 9" id="9"/>
            <p:cNvPicPr>
              <a:picLocks noChangeAspect="true"/>
            </p:cNvPicPr>
            <p:nvPr/>
          </p:nvPicPr>
          <p:blipFill>
            <a:blip r:embed="rId3"/>
            <a:stretch>
              <a:fillRect/>
            </a:stretch>
          </p:blipFill>
          <p:spPr>
            <a:xfrm rot="0">
              <a:off x="-473667" y="-462007"/>
              <a:ext cx="8694071" cy="6991437"/>
            </a:xfrm>
            <a:prstGeom prst="rect">
              <a:avLst/>
            </a:prstGeom>
          </p:spPr>
        </p:pic>
        <p:sp>
          <p:nvSpPr>
            <p:cNvPr name="TextBox 10" id="10"/>
            <p:cNvSpPr txBox="true"/>
            <p:nvPr/>
          </p:nvSpPr>
          <p:spPr>
            <a:xfrm rot="0">
              <a:off x="250839" y="-57150"/>
              <a:ext cx="10354680" cy="319649"/>
            </a:xfrm>
            <a:prstGeom prst="rect">
              <a:avLst/>
            </a:prstGeom>
          </p:spPr>
          <p:txBody>
            <a:bodyPr anchor="t" rtlCol="false" tIns="0" lIns="0" bIns="0" rIns="0">
              <a:spAutoFit/>
            </a:bodyPr>
            <a:lstStyle/>
            <a:p>
              <a:pPr algn="l">
                <a:lnSpc>
                  <a:spcPts val="1819"/>
                </a:lnSpc>
              </a:pPr>
              <a:r>
                <a:rPr lang="en-US" sz="1299">
                  <a:solidFill>
                    <a:srgbClr val="000000"/>
                  </a:solidFill>
                  <a:latin typeface="The Seasons"/>
                  <a:ea typeface="The Seasons"/>
                  <a:cs typeface="The Seasons"/>
                  <a:sym typeface="The Seasons"/>
                </a:rPr>
                <a:t>Number of Registered Life Births* in Jerusalem Governorate, by Month of Birth, 2022</a:t>
              </a:r>
            </a:p>
          </p:txBody>
        </p:sp>
        <p:sp>
          <p:nvSpPr>
            <p:cNvPr name="TextBox 11" id="11"/>
            <p:cNvSpPr txBox="true"/>
            <p:nvPr/>
          </p:nvSpPr>
          <p:spPr>
            <a:xfrm rot="0">
              <a:off x="0" y="5693045"/>
              <a:ext cx="6032473" cy="204707"/>
            </a:xfrm>
            <a:prstGeom prst="rect">
              <a:avLst/>
            </a:prstGeom>
          </p:spPr>
          <p:txBody>
            <a:bodyPr anchor="t" rtlCol="false" tIns="0" lIns="0" bIns="0" rIns="0">
              <a:spAutoFit/>
            </a:bodyPr>
            <a:lstStyle/>
            <a:p>
              <a:pPr algn="ctr">
                <a:lnSpc>
                  <a:spcPts val="1290"/>
                </a:lnSpc>
              </a:pPr>
              <a:r>
                <a:rPr lang="en-US" sz="921">
                  <a:solidFill>
                    <a:srgbClr val="000000"/>
                  </a:solidFill>
                  <a:latin typeface="Canva Sans"/>
                  <a:ea typeface="Canva Sans"/>
                  <a:cs typeface="Canva Sans"/>
                  <a:sym typeface="Canva Sans"/>
                </a:rPr>
                <a:t>*Data includes live births of Jerusalem governorate holding Palestinian ID’s only.</a:t>
              </a:r>
            </a:p>
          </p:txBody>
        </p:sp>
      </p:grpSp>
      <p:grpSp>
        <p:nvGrpSpPr>
          <p:cNvPr name="Group 12" id="12"/>
          <p:cNvGrpSpPr/>
          <p:nvPr/>
        </p:nvGrpSpPr>
        <p:grpSpPr>
          <a:xfrm rot="0">
            <a:off x="3254357" y="5339533"/>
            <a:ext cx="4161698" cy="1063529"/>
            <a:chOff x="0" y="0"/>
            <a:chExt cx="5548930" cy="1418038"/>
          </a:xfrm>
        </p:grpSpPr>
        <p:sp>
          <p:nvSpPr>
            <p:cNvPr name="Freeform 13" id="13"/>
            <p:cNvSpPr/>
            <p:nvPr/>
          </p:nvSpPr>
          <p:spPr>
            <a:xfrm flipH="false" flipV="false" rot="0">
              <a:off x="4293607" y="109514"/>
              <a:ext cx="1255323" cy="1255323"/>
            </a:xfrm>
            <a:custGeom>
              <a:avLst/>
              <a:gdLst/>
              <a:ahLst/>
              <a:cxnLst/>
              <a:rect r="r" b="b" t="t" l="l"/>
              <a:pathLst>
                <a:path h="1255323" w="1255323">
                  <a:moveTo>
                    <a:pt x="0" y="0"/>
                  </a:moveTo>
                  <a:lnTo>
                    <a:pt x="1255323" y="0"/>
                  </a:lnTo>
                  <a:lnTo>
                    <a:pt x="1255323" y="1255323"/>
                  </a:lnTo>
                  <a:lnTo>
                    <a:pt x="0" y="1255323"/>
                  </a:lnTo>
                  <a:lnTo>
                    <a:pt x="0" y="0"/>
                  </a:lnTo>
                  <a:close/>
                </a:path>
              </a:pathLst>
            </a:custGeom>
            <a:blipFill>
              <a:blip r:embed="rId4"/>
              <a:stretch>
                <a:fillRect l="0" t="0" r="0" b="0"/>
              </a:stretch>
            </a:blipFill>
          </p:spPr>
        </p:sp>
        <p:grpSp>
          <p:nvGrpSpPr>
            <p:cNvPr name="Group 14" id="14"/>
            <p:cNvGrpSpPr/>
            <p:nvPr/>
          </p:nvGrpSpPr>
          <p:grpSpPr>
            <a:xfrm rot="0">
              <a:off x="1255323" y="31938"/>
              <a:ext cx="1332900" cy="1332900"/>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CAEB6"/>
              </a:solidFill>
            </p:spPr>
          </p:sp>
          <p:sp>
            <p:nvSpPr>
              <p:cNvPr name="TextBox 16" id="16"/>
              <p:cNvSpPr txBox="true"/>
              <p:nvPr/>
            </p:nvSpPr>
            <p:spPr>
              <a:xfrm>
                <a:off x="76200" y="-200025"/>
                <a:ext cx="660400" cy="936625"/>
              </a:xfrm>
              <a:prstGeom prst="rect">
                <a:avLst/>
              </a:prstGeom>
            </p:spPr>
            <p:txBody>
              <a:bodyPr anchor="ctr" rtlCol="false" tIns="50800" lIns="50800" bIns="50800" rIns="50800"/>
              <a:lstStyle/>
              <a:p>
                <a:pPr algn="ctr">
                  <a:lnSpc>
                    <a:spcPts val="5667"/>
                  </a:lnSpc>
                </a:pPr>
              </a:p>
            </p:txBody>
          </p:sp>
        </p:grpSp>
        <p:sp>
          <p:nvSpPr>
            <p:cNvPr name="Freeform 17" id="17"/>
            <p:cNvSpPr/>
            <p:nvPr/>
          </p:nvSpPr>
          <p:spPr>
            <a:xfrm flipH="false" flipV="false" rot="0">
              <a:off x="0" y="0"/>
              <a:ext cx="1255323" cy="1255323"/>
            </a:xfrm>
            <a:custGeom>
              <a:avLst/>
              <a:gdLst/>
              <a:ahLst/>
              <a:cxnLst/>
              <a:rect r="r" b="b" t="t" l="l"/>
              <a:pathLst>
                <a:path h="1255323" w="1255323">
                  <a:moveTo>
                    <a:pt x="0" y="0"/>
                  </a:moveTo>
                  <a:lnTo>
                    <a:pt x="1255323" y="0"/>
                  </a:lnTo>
                  <a:lnTo>
                    <a:pt x="1255323" y="1255323"/>
                  </a:lnTo>
                  <a:lnTo>
                    <a:pt x="0" y="1255323"/>
                  </a:lnTo>
                  <a:lnTo>
                    <a:pt x="0" y="0"/>
                  </a:lnTo>
                  <a:close/>
                </a:path>
              </a:pathLst>
            </a:custGeom>
            <a:blipFill>
              <a:blip r:embed="rId5"/>
              <a:stretch>
                <a:fillRect l="0" t="0" r="0" b="0"/>
              </a:stretch>
            </a:blipFill>
          </p:spPr>
        </p:sp>
        <p:grpSp>
          <p:nvGrpSpPr>
            <p:cNvPr name="Group 18" id="18"/>
            <p:cNvGrpSpPr/>
            <p:nvPr/>
          </p:nvGrpSpPr>
          <p:grpSpPr>
            <a:xfrm rot="0">
              <a:off x="1474351" y="141452"/>
              <a:ext cx="1113872" cy="1113872"/>
              <a:chOff x="0" y="0"/>
              <a:chExt cx="812800" cy="812800"/>
            </a:xfrm>
          </p:grpSpPr>
          <p:sp>
            <p:nvSpPr>
              <p:cNvPr name="Freeform 19" id="1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E525F"/>
              </a:solidFill>
            </p:spPr>
          </p:sp>
          <p:sp>
            <p:nvSpPr>
              <p:cNvPr name="TextBox 20" id="20"/>
              <p:cNvSpPr txBox="true"/>
              <p:nvPr/>
            </p:nvSpPr>
            <p:spPr>
              <a:xfrm>
                <a:off x="76200" y="-200025"/>
                <a:ext cx="660400" cy="936625"/>
              </a:xfrm>
              <a:prstGeom prst="rect">
                <a:avLst/>
              </a:prstGeom>
            </p:spPr>
            <p:txBody>
              <a:bodyPr anchor="ctr" rtlCol="false" tIns="50800" lIns="50800" bIns="50800" rIns="50800"/>
              <a:lstStyle/>
              <a:p>
                <a:pPr algn="ctr">
                  <a:lnSpc>
                    <a:spcPts val="5667"/>
                  </a:lnSpc>
                </a:pPr>
                <a:r>
                  <a:rPr lang="en-US" b="true" sz="2267">
                    <a:solidFill>
                      <a:srgbClr val="FFFFFF"/>
                    </a:solidFill>
                    <a:latin typeface="Canva Sans Bold"/>
                    <a:ea typeface="Canva Sans Bold"/>
                    <a:cs typeface="Canva Sans Bold"/>
                    <a:sym typeface="Canva Sans Bold"/>
                  </a:rPr>
                  <a:t>49%</a:t>
                </a:r>
              </a:p>
            </p:txBody>
          </p:sp>
        </p:grpSp>
        <p:grpSp>
          <p:nvGrpSpPr>
            <p:cNvPr name="Group 21" id="21"/>
            <p:cNvGrpSpPr/>
            <p:nvPr/>
          </p:nvGrpSpPr>
          <p:grpSpPr>
            <a:xfrm rot="0">
              <a:off x="2960707" y="85139"/>
              <a:ext cx="1332900" cy="1332900"/>
              <a:chOff x="0" y="0"/>
              <a:chExt cx="812800" cy="812800"/>
            </a:xfrm>
          </p:grpSpPr>
          <p:sp>
            <p:nvSpPr>
              <p:cNvPr name="Freeform 22" id="2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2D9D1"/>
              </a:solidFill>
            </p:spPr>
          </p:sp>
          <p:sp>
            <p:nvSpPr>
              <p:cNvPr name="TextBox 23" id="23"/>
              <p:cNvSpPr txBox="true"/>
              <p:nvPr/>
            </p:nvSpPr>
            <p:spPr>
              <a:xfrm>
                <a:off x="76200" y="-200025"/>
                <a:ext cx="660400" cy="936625"/>
              </a:xfrm>
              <a:prstGeom prst="rect">
                <a:avLst/>
              </a:prstGeom>
            </p:spPr>
            <p:txBody>
              <a:bodyPr anchor="ctr" rtlCol="false" tIns="50800" lIns="50800" bIns="50800" rIns="50800"/>
              <a:lstStyle/>
              <a:p>
                <a:pPr algn="ctr">
                  <a:lnSpc>
                    <a:spcPts val="5667"/>
                  </a:lnSpc>
                </a:pPr>
              </a:p>
            </p:txBody>
          </p:sp>
        </p:grpSp>
        <p:grpSp>
          <p:nvGrpSpPr>
            <p:cNvPr name="Group 24" id="24"/>
            <p:cNvGrpSpPr/>
            <p:nvPr/>
          </p:nvGrpSpPr>
          <p:grpSpPr>
            <a:xfrm rot="0">
              <a:off x="2960707" y="194653"/>
              <a:ext cx="1113872" cy="1113872"/>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AB6B2"/>
              </a:solidFill>
            </p:spPr>
          </p:sp>
          <p:sp>
            <p:nvSpPr>
              <p:cNvPr name="TextBox 26" id="26"/>
              <p:cNvSpPr txBox="true"/>
              <p:nvPr/>
            </p:nvSpPr>
            <p:spPr>
              <a:xfrm>
                <a:off x="76200" y="-200025"/>
                <a:ext cx="660400" cy="936625"/>
              </a:xfrm>
              <a:prstGeom prst="rect">
                <a:avLst/>
              </a:prstGeom>
            </p:spPr>
            <p:txBody>
              <a:bodyPr anchor="ctr" rtlCol="false" tIns="50800" lIns="50800" bIns="50800" rIns="50800"/>
              <a:lstStyle/>
              <a:p>
                <a:pPr algn="ctr">
                  <a:lnSpc>
                    <a:spcPts val="5667"/>
                  </a:lnSpc>
                </a:pPr>
                <a:r>
                  <a:rPr lang="en-US" b="true" sz="2267">
                    <a:solidFill>
                      <a:srgbClr val="FFFFFF"/>
                    </a:solidFill>
                    <a:latin typeface="Canva Sans Bold"/>
                    <a:ea typeface="Canva Sans Bold"/>
                    <a:cs typeface="Canva Sans Bold"/>
                    <a:sym typeface="Canva Sans Bold"/>
                  </a:rPr>
                  <a:t>51%</a:t>
                </a:r>
              </a:p>
            </p:txBody>
          </p:sp>
        </p:grpSp>
      </p:grpSp>
      <p:sp>
        <p:nvSpPr>
          <p:cNvPr name="TextBox 27" id="27"/>
          <p:cNvSpPr txBox="true"/>
          <p:nvPr/>
        </p:nvSpPr>
        <p:spPr>
          <a:xfrm rot="0">
            <a:off x="2752230" y="4702522"/>
            <a:ext cx="5020144" cy="542925"/>
          </a:xfrm>
          <a:prstGeom prst="rect">
            <a:avLst/>
          </a:prstGeom>
        </p:spPr>
        <p:txBody>
          <a:bodyPr anchor="t" rtlCol="false" tIns="0" lIns="0" bIns="0" rIns="0">
            <a:spAutoFit/>
          </a:bodyPr>
          <a:lstStyle/>
          <a:p>
            <a:pPr algn="l">
              <a:lnSpc>
                <a:spcPts val="2099"/>
              </a:lnSpc>
              <a:spcBef>
                <a:spcPct val="0"/>
              </a:spcBef>
            </a:pPr>
            <a:r>
              <a:rPr lang="en-US" sz="1499">
                <a:solidFill>
                  <a:srgbClr val="000000"/>
                </a:solidFill>
                <a:latin typeface="The Seasons"/>
                <a:ea typeface="The Seasons"/>
                <a:cs typeface="The Seasons"/>
                <a:sym typeface="The Seasons"/>
              </a:rPr>
              <a:t>Percentage of males and females out of the total registered live births in Jerusalem Governorate, 2022</a:t>
            </a:r>
          </a:p>
        </p:txBody>
      </p:sp>
      <p:grpSp>
        <p:nvGrpSpPr>
          <p:cNvPr name="Group 28" id="28"/>
          <p:cNvGrpSpPr/>
          <p:nvPr/>
        </p:nvGrpSpPr>
        <p:grpSpPr>
          <a:xfrm rot="0">
            <a:off x="3018550" y="7829190"/>
            <a:ext cx="4633313" cy="1429110"/>
            <a:chOff x="0" y="0"/>
            <a:chExt cx="6177751" cy="1905480"/>
          </a:xfrm>
        </p:grpSpPr>
        <p:grpSp>
          <p:nvGrpSpPr>
            <p:cNvPr name="Group 29" id="29"/>
            <p:cNvGrpSpPr/>
            <p:nvPr/>
          </p:nvGrpSpPr>
          <p:grpSpPr>
            <a:xfrm rot="0">
              <a:off x="1686452" y="233089"/>
              <a:ext cx="1332900" cy="1332900"/>
              <a:chOff x="0" y="0"/>
              <a:chExt cx="812800" cy="812800"/>
            </a:xfrm>
          </p:grpSpPr>
          <p:sp>
            <p:nvSpPr>
              <p:cNvPr name="Freeform 30" id="3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CAEB6"/>
              </a:solidFill>
            </p:spPr>
          </p:sp>
          <p:sp>
            <p:nvSpPr>
              <p:cNvPr name="TextBox 31" id="31"/>
              <p:cNvSpPr txBox="true"/>
              <p:nvPr/>
            </p:nvSpPr>
            <p:spPr>
              <a:xfrm>
                <a:off x="76200" y="-200025"/>
                <a:ext cx="660400" cy="936625"/>
              </a:xfrm>
              <a:prstGeom prst="rect">
                <a:avLst/>
              </a:prstGeom>
            </p:spPr>
            <p:txBody>
              <a:bodyPr anchor="ctr" rtlCol="false" tIns="50800" lIns="50800" bIns="50800" rIns="50800"/>
              <a:lstStyle/>
              <a:p>
                <a:pPr algn="ctr">
                  <a:lnSpc>
                    <a:spcPts val="5667"/>
                  </a:lnSpc>
                </a:pPr>
              </a:p>
            </p:txBody>
          </p:sp>
        </p:grpSp>
        <p:grpSp>
          <p:nvGrpSpPr>
            <p:cNvPr name="Group 32" id="32"/>
            <p:cNvGrpSpPr/>
            <p:nvPr/>
          </p:nvGrpSpPr>
          <p:grpSpPr>
            <a:xfrm rot="0">
              <a:off x="1905480" y="342603"/>
              <a:ext cx="1113872" cy="1113872"/>
              <a:chOff x="0" y="0"/>
              <a:chExt cx="812800" cy="812800"/>
            </a:xfrm>
          </p:grpSpPr>
          <p:sp>
            <p:nvSpPr>
              <p:cNvPr name="Freeform 33" id="3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E525F"/>
              </a:solidFill>
            </p:spPr>
          </p:sp>
          <p:sp>
            <p:nvSpPr>
              <p:cNvPr name="TextBox 34" id="34"/>
              <p:cNvSpPr txBox="true"/>
              <p:nvPr/>
            </p:nvSpPr>
            <p:spPr>
              <a:xfrm>
                <a:off x="76200" y="-200025"/>
                <a:ext cx="660400" cy="936625"/>
              </a:xfrm>
              <a:prstGeom prst="rect">
                <a:avLst/>
              </a:prstGeom>
            </p:spPr>
            <p:txBody>
              <a:bodyPr anchor="ctr" rtlCol="false" tIns="50800" lIns="50800" bIns="50800" rIns="50800"/>
              <a:lstStyle/>
              <a:p>
                <a:pPr algn="ctr">
                  <a:lnSpc>
                    <a:spcPts val="5667"/>
                  </a:lnSpc>
                </a:pPr>
                <a:r>
                  <a:rPr lang="en-US" b="true" sz="2267">
                    <a:solidFill>
                      <a:srgbClr val="FFFFFF"/>
                    </a:solidFill>
                    <a:latin typeface="Canva Sans Bold"/>
                    <a:ea typeface="Canva Sans Bold"/>
                    <a:cs typeface="Canva Sans Bold"/>
                    <a:sym typeface="Canva Sans Bold"/>
                  </a:rPr>
                  <a:t>45%</a:t>
                </a:r>
              </a:p>
            </p:txBody>
          </p:sp>
        </p:grpSp>
        <p:grpSp>
          <p:nvGrpSpPr>
            <p:cNvPr name="Group 35" id="35"/>
            <p:cNvGrpSpPr/>
            <p:nvPr/>
          </p:nvGrpSpPr>
          <p:grpSpPr>
            <a:xfrm rot="0">
              <a:off x="3391837" y="286290"/>
              <a:ext cx="1332900" cy="1332900"/>
              <a:chOff x="0" y="0"/>
              <a:chExt cx="812800" cy="812800"/>
            </a:xfrm>
          </p:grpSpPr>
          <p:sp>
            <p:nvSpPr>
              <p:cNvPr name="Freeform 36" id="3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2D9D1"/>
              </a:solidFill>
            </p:spPr>
          </p:sp>
          <p:sp>
            <p:nvSpPr>
              <p:cNvPr name="TextBox 37" id="37"/>
              <p:cNvSpPr txBox="true"/>
              <p:nvPr/>
            </p:nvSpPr>
            <p:spPr>
              <a:xfrm>
                <a:off x="76200" y="-200025"/>
                <a:ext cx="660400" cy="936625"/>
              </a:xfrm>
              <a:prstGeom prst="rect">
                <a:avLst/>
              </a:prstGeom>
            </p:spPr>
            <p:txBody>
              <a:bodyPr anchor="ctr" rtlCol="false" tIns="50800" lIns="50800" bIns="50800" rIns="50800"/>
              <a:lstStyle/>
              <a:p>
                <a:pPr algn="ctr">
                  <a:lnSpc>
                    <a:spcPts val="5667"/>
                  </a:lnSpc>
                </a:pPr>
              </a:p>
            </p:txBody>
          </p:sp>
        </p:grpSp>
        <p:grpSp>
          <p:nvGrpSpPr>
            <p:cNvPr name="Group 38" id="38"/>
            <p:cNvGrpSpPr/>
            <p:nvPr/>
          </p:nvGrpSpPr>
          <p:grpSpPr>
            <a:xfrm rot="0">
              <a:off x="3391837" y="395804"/>
              <a:ext cx="1113872" cy="1113872"/>
              <a:chOff x="0" y="0"/>
              <a:chExt cx="812800" cy="812800"/>
            </a:xfrm>
          </p:grpSpPr>
          <p:sp>
            <p:nvSpPr>
              <p:cNvPr name="Freeform 39" id="3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AB6B2"/>
              </a:solidFill>
            </p:spPr>
          </p:sp>
          <p:sp>
            <p:nvSpPr>
              <p:cNvPr name="TextBox 40" id="40"/>
              <p:cNvSpPr txBox="true"/>
              <p:nvPr/>
            </p:nvSpPr>
            <p:spPr>
              <a:xfrm>
                <a:off x="76200" y="-200025"/>
                <a:ext cx="660400" cy="936625"/>
              </a:xfrm>
              <a:prstGeom prst="rect">
                <a:avLst/>
              </a:prstGeom>
            </p:spPr>
            <p:txBody>
              <a:bodyPr anchor="ctr" rtlCol="false" tIns="50800" lIns="50800" bIns="50800" rIns="50800"/>
              <a:lstStyle/>
              <a:p>
                <a:pPr algn="ctr">
                  <a:lnSpc>
                    <a:spcPts val="5667"/>
                  </a:lnSpc>
                </a:pPr>
                <a:r>
                  <a:rPr lang="en-US" b="true" sz="2267">
                    <a:solidFill>
                      <a:srgbClr val="FFFFFF"/>
                    </a:solidFill>
                    <a:latin typeface="Canva Sans Bold"/>
                    <a:ea typeface="Canva Sans Bold"/>
                    <a:cs typeface="Canva Sans Bold"/>
                    <a:sym typeface="Canva Sans Bold"/>
                  </a:rPr>
                  <a:t>55%</a:t>
                </a:r>
              </a:p>
            </p:txBody>
          </p:sp>
        </p:grpSp>
        <p:sp>
          <p:nvSpPr>
            <p:cNvPr name="Freeform 41" id="41"/>
            <p:cNvSpPr/>
            <p:nvPr/>
          </p:nvSpPr>
          <p:spPr>
            <a:xfrm flipH="false" flipV="false" rot="0">
              <a:off x="4505708" y="198949"/>
              <a:ext cx="1672042" cy="1672042"/>
            </a:xfrm>
            <a:custGeom>
              <a:avLst/>
              <a:gdLst/>
              <a:ahLst/>
              <a:cxnLst/>
              <a:rect r="r" b="b" t="t" l="l"/>
              <a:pathLst>
                <a:path h="1672042" w="1672042">
                  <a:moveTo>
                    <a:pt x="0" y="0"/>
                  </a:moveTo>
                  <a:lnTo>
                    <a:pt x="1672043" y="0"/>
                  </a:lnTo>
                  <a:lnTo>
                    <a:pt x="1672043" y="1672042"/>
                  </a:lnTo>
                  <a:lnTo>
                    <a:pt x="0" y="1672042"/>
                  </a:lnTo>
                  <a:lnTo>
                    <a:pt x="0" y="0"/>
                  </a:lnTo>
                  <a:close/>
                </a:path>
              </a:pathLst>
            </a:custGeom>
            <a:blipFill>
              <a:blip r:embed="rId6"/>
              <a:stretch>
                <a:fillRect l="0" t="0" r="0" b="0"/>
              </a:stretch>
            </a:blipFill>
          </p:spPr>
        </p:sp>
        <p:grpSp>
          <p:nvGrpSpPr>
            <p:cNvPr name="Group 42" id="42"/>
            <p:cNvGrpSpPr/>
            <p:nvPr/>
          </p:nvGrpSpPr>
          <p:grpSpPr>
            <a:xfrm rot="0">
              <a:off x="529691" y="198949"/>
              <a:ext cx="874710" cy="1367040"/>
              <a:chOff x="0" y="0"/>
              <a:chExt cx="215688" cy="337087"/>
            </a:xfrm>
          </p:grpSpPr>
          <p:sp>
            <p:nvSpPr>
              <p:cNvPr name="Freeform 43" id="43"/>
              <p:cNvSpPr/>
              <p:nvPr/>
            </p:nvSpPr>
            <p:spPr>
              <a:xfrm flipH="false" flipV="false" rot="0">
                <a:off x="0" y="0"/>
                <a:ext cx="215688" cy="337087"/>
              </a:xfrm>
              <a:custGeom>
                <a:avLst/>
                <a:gdLst/>
                <a:ahLst/>
                <a:cxnLst/>
                <a:rect r="r" b="b" t="t" l="l"/>
                <a:pathLst>
                  <a:path h="337087" w="215688">
                    <a:moveTo>
                      <a:pt x="107844" y="0"/>
                    </a:moveTo>
                    <a:lnTo>
                      <a:pt x="107844" y="0"/>
                    </a:lnTo>
                    <a:cubicBezTo>
                      <a:pt x="167404" y="0"/>
                      <a:pt x="215688" y="48283"/>
                      <a:pt x="215688" y="107844"/>
                    </a:cubicBezTo>
                    <a:lnTo>
                      <a:pt x="215688" y="229243"/>
                    </a:lnTo>
                    <a:cubicBezTo>
                      <a:pt x="215688" y="288804"/>
                      <a:pt x="167404" y="337087"/>
                      <a:pt x="107844" y="337087"/>
                    </a:cubicBezTo>
                    <a:lnTo>
                      <a:pt x="107844" y="337087"/>
                    </a:lnTo>
                    <a:cubicBezTo>
                      <a:pt x="48283" y="337087"/>
                      <a:pt x="0" y="288804"/>
                      <a:pt x="0" y="229243"/>
                    </a:cubicBezTo>
                    <a:lnTo>
                      <a:pt x="0" y="107844"/>
                    </a:lnTo>
                    <a:cubicBezTo>
                      <a:pt x="0" y="48283"/>
                      <a:pt x="48283" y="0"/>
                      <a:pt x="107844" y="0"/>
                    </a:cubicBezTo>
                    <a:close/>
                  </a:path>
                </a:pathLst>
              </a:custGeom>
              <a:solidFill>
                <a:srgbClr val="000000">
                  <a:alpha val="0"/>
                </a:srgbClr>
              </a:solidFill>
              <a:ln w="38100" cap="rnd">
                <a:solidFill>
                  <a:srgbClr val="000000"/>
                </a:solidFill>
                <a:prstDash val="solid"/>
                <a:round/>
              </a:ln>
            </p:spPr>
          </p:sp>
          <p:sp>
            <p:nvSpPr>
              <p:cNvPr name="TextBox 44" id="44"/>
              <p:cNvSpPr txBox="true"/>
              <p:nvPr/>
            </p:nvSpPr>
            <p:spPr>
              <a:xfrm>
                <a:off x="0" y="-276225"/>
                <a:ext cx="215688" cy="613312"/>
              </a:xfrm>
              <a:prstGeom prst="rect">
                <a:avLst/>
              </a:prstGeom>
            </p:spPr>
            <p:txBody>
              <a:bodyPr anchor="ctr" rtlCol="false" tIns="50800" lIns="50800" bIns="50800" rIns="50800"/>
              <a:lstStyle/>
              <a:p>
                <a:pPr algn="ctr">
                  <a:lnSpc>
                    <a:spcPts val="5667"/>
                  </a:lnSpc>
                </a:pPr>
              </a:p>
            </p:txBody>
          </p:sp>
        </p:grpSp>
        <p:sp>
          <p:nvSpPr>
            <p:cNvPr name="Freeform 45" id="45"/>
            <p:cNvSpPr/>
            <p:nvPr/>
          </p:nvSpPr>
          <p:spPr>
            <a:xfrm flipH="false" flipV="false" rot="0">
              <a:off x="0" y="0"/>
              <a:ext cx="1905480" cy="1905480"/>
            </a:xfrm>
            <a:custGeom>
              <a:avLst/>
              <a:gdLst/>
              <a:ahLst/>
              <a:cxnLst/>
              <a:rect r="r" b="b" t="t" l="l"/>
              <a:pathLst>
                <a:path h="1905480" w="1905480">
                  <a:moveTo>
                    <a:pt x="0" y="0"/>
                  </a:moveTo>
                  <a:lnTo>
                    <a:pt x="1905480" y="0"/>
                  </a:lnTo>
                  <a:lnTo>
                    <a:pt x="1905480" y="1905480"/>
                  </a:lnTo>
                  <a:lnTo>
                    <a:pt x="0" y="1905480"/>
                  </a:lnTo>
                  <a:lnTo>
                    <a:pt x="0" y="0"/>
                  </a:lnTo>
                  <a:close/>
                </a:path>
              </a:pathLst>
            </a:custGeom>
            <a:blipFill>
              <a:blip r:embed="rId7"/>
              <a:stretch>
                <a:fillRect l="0" t="0" r="0" b="0"/>
              </a:stretch>
            </a:blipFill>
          </p:spPr>
        </p:sp>
        <p:sp>
          <p:nvSpPr>
            <p:cNvPr name="AutoShape 46" id="46"/>
            <p:cNvSpPr/>
            <p:nvPr/>
          </p:nvSpPr>
          <p:spPr>
            <a:xfrm flipV="true">
              <a:off x="541344" y="215629"/>
              <a:ext cx="526957" cy="368144"/>
            </a:xfrm>
            <a:prstGeom prst="line">
              <a:avLst/>
            </a:prstGeom>
            <a:ln cap="flat" w="40695">
              <a:solidFill>
                <a:srgbClr val="000000"/>
              </a:solidFill>
              <a:prstDash val="solid"/>
              <a:headEnd type="none" len="sm" w="sm"/>
              <a:tailEnd type="none" len="sm" w="sm"/>
            </a:ln>
          </p:spPr>
        </p:sp>
        <p:grpSp>
          <p:nvGrpSpPr>
            <p:cNvPr name="Group 47" id="47"/>
            <p:cNvGrpSpPr/>
            <p:nvPr/>
          </p:nvGrpSpPr>
          <p:grpSpPr>
            <a:xfrm rot="0">
              <a:off x="4904374" y="254687"/>
              <a:ext cx="874710" cy="1367040"/>
              <a:chOff x="0" y="0"/>
              <a:chExt cx="215688" cy="337087"/>
            </a:xfrm>
          </p:grpSpPr>
          <p:sp>
            <p:nvSpPr>
              <p:cNvPr name="Freeform 48" id="48"/>
              <p:cNvSpPr/>
              <p:nvPr/>
            </p:nvSpPr>
            <p:spPr>
              <a:xfrm flipH="false" flipV="false" rot="0">
                <a:off x="0" y="0"/>
                <a:ext cx="215688" cy="337087"/>
              </a:xfrm>
              <a:custGeom>
                <a:avLst/>
                <a:gdLst/>
                <a:ahLst/>
                <a:cxnLst/>
                <a:rect r="r" b="b" t="t" l="l"/>
                <a:pathLst>
                  <a:path h="337087" w="215688">
                    <a:moveTo>
                      <a:pt x="107844" y="0"/>
                    </a:moveTo>
                    <a:lnTo>
                      <a:pt x="107844" y="0"/>
                    </a:lnTo>
                    <a:cubicBezTo>
                      <a:pt x="167404" y="0"/>
                      <a:pt x="215688" y="48283"/>
                      <a:pt x="215688" y="107844"/>
                    </a:cubicBezTo>
                    <a:lnTo>
                      <a:pt x="215688" y="229243"/>
                    </a:lnTo>
                    <a:cubicBezTo>
                      <a:pt x="215688" y="288804"/>
                      <a:pt x="167404" y="337087"/>
                      <a:pt x="107844" y="337087"/>
                    </a:cubicBezTo>
                    <a:lnTo>
                      <a:pt x="107844" y="337087"/>
                    </a:lnTo>
                    <a:cubicBezTo>
                      <a:pt x="48283" y="337087"/>
                      <a:pt x="0" y="288804"/>
                      <a:pt x="0" y="229243"/>
                    </a:cubicBezTo>
                    <a:lnTo>
                      <a:pt x="0" y="107844"/>
                    </a:lnTo>
                    <a:cubicBezTo>
                      <a:pt x="0" y="48283"/>
                      <a:pt x="48283" y="0"/>
                      <a:pt x="107844" y="0"/>
                    </a:cubicBezTo>
                    <a:close/>
                  </a:path>
                </a:pathLst>
              </a:custGeom>
              <a:solidFill>
                <a:srgbClr val="000000">
                  <a:alpha val="0"/>
                </a:srgbClr>
              </a:solidFill>
              <a:ln w="38100" cap="rnd">
                <a:solidFill>
                  <a:srgbClr val="000000"/>
                </a:solidFill>
                <a:prstDash val="solid"/>
                <a:round/>
              </a:ln>
            </p:spPr>
          </p:sp>
          <p:sp>
            <p:nvSpPr>
              <p:cNvPr name="TextBox 49" id="49"/>
              <p:cNvSpPr txBox="true"/>
              <p:nvPr/>
            </p:nvSpPr>
            <p:spPr>
              <a:xfrm>
                <a:off x="0" y="-276225"/>
                <a:ext cx="215688" cy="613312"/>
              </a:xfrm>
              <a:prstGeom prst="rect">
                <a:avLst/>
              </a:prstGeom>
            </p:spPr>
            <p:txBody>
              <a:bodyPr anchor="ctr" rtlCol="false" tIns="50800" lIns="50800" bIns="50800" rIns="50800"/>
              <a:lstStyle/>
              <a:p>
                <a:pPr algn="ctr">
                  <a:lnSpc>
                    <a:spcPts val="5667"/>
                  </a:lnSpc>
                </a:pPr>
              </a:p>
            </p:txBody>
          </p:sp>
        </p:grpSp>
        <p:sp>
          <p:nvSpPr>
            <p:cNvPr name="AutoShape 50" id="50"/>
            <p:cNvSpPr/>
            <p:nvPr/>
          </p:nvSpPr>
          <p:spPr>
            <a:xfrm flipV="true">
              <a:off x="4916027" y="271367"/>
              <a:ext cx="526957" cy="368144"/>
            </a:xfrm>
            <a:prstGeom prst="line">
              <a:avLst/>
            </a:prstGeom>
            <a:ln cap="flat" w="40695">
              <a:solidFill>
                <a:srgbClr val="000000"/>
              </a:solidFill>
              <a:prstDash val="solid"/>
              <a:headEnd type="none" len="sm" w="sm"/>
              <a:tailEnd type="none" len="sm" w="sm"/>
            </a:ln>
          </p:spPr>
        </p:sp>
      </p:grpSp>
      <p:sp>
        <p:nvSpPr>
          <p:cNvPr name="TextBox 51" id="51"/>
          <p:cNvSpPr txBox="true"/>
          <p:nvPr/>
        </p:nvSpPr>
        <p:spPr>
          <a:xfrm rot="0">
            <a:off x="2752230" y="7191014"/>
            <a:ext cx="5165952" cy="542925"/>
          </a:xfrm>
          <a:prstGeom prst="rect">
            <a:avLst/>
          </a:prstGeom>
        </p:spPr>
        <p:txBody>
          <a:bodyPr anchor="t" rtlCol="false" tIns="0" lIns="0" bIns="0" rIns="0">
            <a:spAutoFit/>
          </a:bodyPr>
          <a:lstStyle/>
          <a:p>
            <a:pPr algn="l">
              <a:lnSpc>
                <a:spcPts val="2099"/>
              </a:lnSpc>
              <a:spcBef>
                <a:spcPct val="0"/>
              </a:spcBef>
            </a:pPr>
            <a:r>
              <a:rPr lang="en-US" sz="1499">
                <a:solidFill>
                  <a:srgbClr val="000000"/>
                </a:solidFill>
                <a:latin typeface="The Seasons"/>
                <a:ea typeface="The Seasons"/>
                <a:cs typeface="The Seasons"/>
                <a:sym typeface="The Seasons"/>
              </a:rPr>
              <a:t>Percentage of males and females among the total number of registered deaths in Jerusalem Governorate, 2022</a:t>
            </a:r>
          </a:p>
        </p:txBody>
      </p:sp>
      <p:sp>
        <p:nvSpPr>
          <p:cNvPr name="Freeform 52" id="52"/>
          <p:cNvSpPr/>
          <p:nvPr/>
        </p:nvSpPr>
        <p:spPr>
          <a:xfrm flipH="false" flipV="false" rot="0">
            <a:off x="3154043" y="2718928"/>
            <a:ext cx="732822" cy="732822"/>
          </a:xfrm>
          <a:custGeom>
            <a:avLst/>
            <a:gdLst/>
            <a:ahLst/>
            <a:cxnLst/>
            <a:rect r="r" b="b" t="t" l="l"/>
            <a:pathLst>
              <a:path h="732822" w="732822">
                <a:moveTo>
                  <a:pt x="0" y="0"/>
                </a:moveTo>
                <a:lnTo>
                  <a:pt x="732822" y="0"/>
                </a:lnTo>
                <a:lnTo>
                  <a:pt x="732822" y="732822"/>
                </a:lnTo>
                <a:lnTo>
                  <a:pt x="0" y="732822"/>
                </a:lnTo>
                <a:lnTo>
                  <a:pt x="0" y="0"/>
                </a:lnTo>
                <a:close/>
              </a:path>
            </a:pathLst>
          </a:custGeom>
          <a:blipFill>
            <a:blip r:embed="rId8"/>
            <a:stretch>
              <a:fillRect l="0" t="0" r="0" b="0"/>
            </a:stretch>
          </a:blipFill>
        </p:spPr>
      </p:sp>
      <p:sp>
        <p:nvSpPr>
          <p:cNvPr name="Freeform 53" id="53"/>
          <p:cNvSpPr/>
          <p:nvPr/>
        </p:nvSpPr>
        <p:spPr>
          <a:xfrm flipH="false" flipV="false" rot="0">
            <a:off x="3886865" y="2718928"/>
            <a:ext cx="732822" cy="732822"/>
          </a:xfrm>
          <a:custGeom>
            <a:avLst/>
            <a:gdLst/>
            <a:ahLst/>
            <a:cxnLst/>
            <a:rect r="r" b="b" t="t" l="l"/>
            <a:pathLst>
              <a:path h="732822" w="732822">
                <a:moveTo>
                  <a:pt x="0" y="0"/>
                </a:moveTo>
                <a:lnTo>
                  <a:pt x="732822" y="0"/>
                </a:lnTo>
                <a:lnTo>
                  <a:pt x="732822" y="732822"/>
                </a:lnTo>
                <a:lnTo>
                  <a:pt x="0" y="732822"/>
                </a:lnTo>
                <a:lnTo>
                  <a:pt x="0" y="0"/>
                </a:lnTo>
                <a:close/>
              </a:path>
            </a:pathLst>
          </a:custGeom>
          <a:blipFill>
            <a:blip r:embed="rId8"/>
            <a:stretch>
              <a:fillRect l="0" t="0" r="0" b="0"/>
            </a:stretch>
          </a:blipFill>
        </p:spPr>
      </p:sp>
      <p:sp>
        <p:nvSpPr>
          <p:cNvPr name="Freeform 54" id="54"/>
          <p:cNvSpPr/>
          <p:nvPr/>
        </p:nvSpPr>
        <p:spPr>
          <a:xfrm flipH="false" flipV="false" rot="0">
            <a:off x="4619687" y="2718928"/>
            <a:ext cx="732822" cy="732822"/>
          </a:xfrm>
          <a:custGeom>
            <a:avLst/>
            <a:gdLst/>
            <a:ahLst/>
            <a:cxnLst/>
            <a:rect r="r" b="b" t="t" l="l"/>
            <a:pathLst>
              <a:path h="732822" w="732822">
                <a:moveTo>
                  <a:pt x="0" y="0"/>
                </a:moveTo>
                <a:lnTo>
                  <a:pt x="732822" y="0"/>
                </a:lnTo>
                <a:lnTo>
                  <a:pt x="732822" y="732822"/>
                </a:lnTo>
                <a:lnTo>
                  <a:pt x="0" y="732822"/>
                </a:lnTo>
                <a:lnTo>
                  <a:pt x="0" y="0"/>
                </a:lnTo>
                <a:close/>
              </a:path>
            </a:pathLst>
          </a:custGeom>
          <a:blipFill>
            <a:blip r:embed="rId8"/>
            <a:stretch>
              <a:fillRect l="0" t="0" r="0" b="0"/>
            </a:stretch>
          </a:blipFill>
        </p:spPr>
      </p:sp>
      <p:sp>
        <p:nvSpPr>
          <p:cNvPr name="Freeform 55" id="55"/>
          <p:cNvSpPr/>
          <p:nvPr/>
        </p:nvSpPr>
        <p:spPr>
          <a:xfrm flipH="false" flipV="false" rot="0">
            <a:off x="5642029" y="2672121"/>
            <a:ext cx="779629" cy="779629"/>
          </a:xfrm>
          <a:custGeom>
            <a:avLst/>
            <a:gdLst/>
            <a:ahLst/>
            <a:cxnLst/>
            <a:rect r="r" b="b" t="t" l="l"/>
            <a:pathLst>
              <a:path h="779629" w="779629">
                <a:moveTo>
                  <a:pt x="0" y="0"/>
                </a:moveTo>
                <a:lnTo>
                  <a:pt x="779628" y="0"/>
                </a:lnTo>
                <a:lnTo>
                  <a:pt x="779628" y="779629"/>
                </a:lnTo>
                <a:lnTo>
                  <a:pt x="0" y="779629"/>
                </a:lnTo>
                <a:lnTo>
                  <a:pt x="0" y="0"/>
                </a:lnTo>
                <a:close/>
              </a:path>
            </a:pathLst>
          </a:custGeom>
          <a:blipFill>
            <a:blip r:embed="rId9"/>
            <a:stretch>
              <a:fillRect l="0" t="0" r="0" b="0"/>
            </a:stretch>
          </a:blipFill>
        </p:spPr>
      </p:sp>
      <p:sp>
        <p:nvSpPr>
          <p:cNvPr name="Freeform 56" id="56"/>
          <p:cNvSpPr/>
          <p:nvPr/>
        </p:nvSpPr>
        <p:spPr>
          <a:xfrm flipH="false" flipV="false" rot="0">
            <a:off x="6421657" y="2672121"/>
            <a:ext cx="779629" cy="779629"/>
          </a:xfrm>
          <a:custGeom>
            <a:avLst/>
            <a:gdLst/>
            <a:ahLst/>
            <a:cxnLst/>
            <a:rect r="r" b="b" t="t" l="l"/>
            <a:pathLst>
              <a:path h="779629" w="779629">
                <a:moveTo>
                  <a:pt x="0" y="0"/>
                </a:moveTo>
                <a:lnTo>
                  <a:pt x="779629" y="0"/>
                </a:lnTo>
                <a:lnTo>
                  <a:pt x="779629" y="779629"/>
                </a:lnTo>
                <a:lnTo>
                  <a:pt x="0" y="779629"/>
                </a:lnTo>
                <a:lnTo>
                  <a:pt x="0" y="0"/>
                </a:lnTo>
                <a:close/>
              </a:path>
            </a:pathLst>
          </a:custGeom>
          <a:blipFill>
            <a:blip r:embed="rId9"/>
            <a:stretch>
              <a:fillRect l="0" t="0" r="0" b="0"/>
            </a:stretch>
          </a:blipFill>
        </p:spPr>
      </p:sp>
      <p:sp>
        <p:nvSpPr>
          <p:cNvPr name="Freeform 57" id="57"/>
          <p:cNvSpPr/>
          <p:nvPr/>
        </p:nvSpPr>
        <p:spPr>
          <a:xfrm flipH="false" flipV="false" rot="0">
            <a:off x="7201286" y="2672121"/>
            <a:ext cx="779629" cy="779629"/>
          </a:xfrm>
          <a:custGeom>
            <a:avLst/>
            <a:gdLst/>
            <a:ahLst/>
            <a:cxnLst/>
            <a:rect r="r" b="b" t="t" l="l"/>
            <a:pathLst>
              <a:path h="779629" w="779629">
                <a:moveTo>
                  <a:pt x="0" y="0"/>
                </a:moveTo>
                <a:lnTo>
                  <a:pt x="779629" y="0"/>
                </a:lnTo>
                <a:lnTo>
                  <a:pt x="779629" y="779629"/>
                </a:lnTo>
                <a:lnTo>
                  <a:pt x="0" y="779629"/>
                </a:lnTo>
                <a:lnTo>
                  <a:pt x="0" y="0"/>
                </a:lnTo>
                <a:close/>
              </a:path>
            </a:pathLst>
          </a:custGeom>
          <a:blipFill>
            <a:blip r:embed="rId9"/>
            <a:stretch>
              <a:fillRect l="0" t="0" r="0" b="0"/>
            </a:stretch>
          </a:blipFill>
        </p:spPr>
      </p:sp>
      <p:grpSp>
        <p:nvGrpSpPr>
          <p:cNvPr name="Group 58" id="58"/>
          <p:cNvGrpSpPr/>
          <p:nvPr/>
        </p:nvGrpSpPr>
        <p:grpSpPr>
          <a:xfrm rot="0">
            <a:off x="2974177" y="1703290"/>
            <a:ext cx="5116392" cy="906472"/>
            <a:chOff x="0" y="0"/>
            <a:chExt cx="2293840" cy="406400"/>
          </a:xfrm>
        </p:grpSpPr>
        <p:sp>
          <p:nvSpPr>
            <p:cNvPr name="Freeform 59" id="59"/>
            <p:cNvSpPr/>
            <p:nvPr/>
          </p:nvSpPr>
          <p:spPr>
            <a:xfrm flipH="false" flipV="false" rot="0">
              <a:off x="0" y="0"/>
              <a:ext cx="2293840" cy="406400"/>
            </a:xfrm>
            <a:custGeom>
              <a:avLst/>
              <a:gdLst/>
              <a:ahLst/>
              <a:cxnLst/>
              <a:rect r="r" b="b" t="t" l="l"/>
              <a:pathLst>
                <a:path h="406400" w="2293840">
                  <a:moveTo>
                    <a:pt x="0" y="0"/>
                  </a:moveTo>
                  <a:lnTo>
                    <a:pt x="2293840" y="0"/>
                  </a:lnTo>
                  <a:lnTo>
                    <a:pt x="2293840" y="406400"/>
                  </a:lnTo>
                  <a:lnTo>
                    <a:pt x="0" y="406400"/>
                  </a:lnTo>
                  <a:close/>
                </a:path>
              </a:pathLst>
            </a:custGeom>
            <a:solidFill>
              <a:srgbClr val="C2D9D1"/>
            </a:solidFill>
          </p:spPr>
        </p:sp>
        <p:sp>
          <p:nvSpPr>
            <p:cNvPr name="TextBox 60" id="60"/>
            <p:cNvSpPr txBox="true"/>
            <p:nvPr/>
          </p:nvSpPr>
          <p:spPr>
            <a:xfrm>
              <a:off x="0" y="-28575"/>
              <a:ext cx="2293840" cy="434975"/>
            </a:xfrm>
            <a:prstGeom prst="rect">
              <a:avLst/>
            </a:prstGeom>
          </p:spPr>
          <p:txBody>
            <a:bodyPr anchor="ctr" rtlCol="false" tIns="29843" lIns="29843" bIns="29843" rIns="29843"/>
            <a:lstStyle/>
            <a:p>
              <a:pPr algn="ctr">
                <a:lnSpc>
                  <a:spcPts val="2103"/>
                </a:lnSpc>
              </a:pPr>
            </a:p>
          </p:txBody>
        </p:sp>
      </p:grpSp>
      <p:sp>
        <p:nvSpPr>
          <p:cNvPr name="Freeform 61" id="61"/>
          <p:cNvSpPr/>
          <p:nvPr/>
        </p:nvSpPr>
        <p:spPr>
          <a:xfrm flipH="false" flipV="false" rot="0">
            <a:off x="3148535" y="1703290"/>
            <a:ext cx="875278" cy="875278"/>
          </a:xfrm>
          <a:custGeom>
            <a:avLst/>
            <a:gdLst/>
            <a:ahLst/>
            <a:cxnLst/>
            <a:rect r="r" b="b" t="t" l="l"/>
            <a:pathLst>
              <a:path h="875278" w="875278">
                <a:moveTo>
                  <a:pt x="0" y="0"/>
                </a:moveTo>
                <a:lnTo>
                  <a:pt x="875279" y="0"/>
                </a:lnTo>
                <a:lnTo>
                  <a:pt x="875279" y="875278"/>
                </a:lnTo>
                <a:lnTo>
                  <a:pt x="0" y="875278"/>
                </a:lnTo>
                <a:lnTo>
                  <a:pt x="0" y="0"/>
                </a:lnTo>
                <a:close/>
              </a:path>
            </a:pathLst>
          </a:custGeom>
          <a:blipFill>
            <a:blip r:embed="rId10"/>
            <a:stretch>
              <a:fillRect l="0" t="0" r="0" b="0"/>
            </a:stretch>
          </a:blipFill>
        </p:spPr>
      </p:sp>
      <p:sp>
        <p:nvSpPr>
          <p:cNvPr name="Freeform 62" id="62"/>
          <p:cNvSpPr/>
          <p:nvPr/>
        </p:nvSpPr>
        <p:spPr>
          <a:xfrm flipH="false" flipV="false" rot="0">
            <a:off x="4023814" y="1703290"/>
            <a:ext cx="875278" cy="875278"/>
          </a:xfrm>
          <a:custGeom>
            <a:avLst/>
            <a:gdLst/>
            <a:ahLst/>
            <a:cxnLst/>
            <a:rect r="r" b="b" t="t" l="l"/>
            <a:pathLst>
              <a:path h="875278" w="875278">
                <a:moveTo>
                  <a:pt x="0" y="0"/>
                </a:moveTo>
                <a:lnTo>
                  <a:pt x="875278" y="0"/>
                </a:lnTo>
                <a:lnTo>
                  <a:pt x="875278" y="875278"/>
                </a:lnTo>
                <a:lnTo>
                  <a:pt x="0" y="875278"/>
                </a:lnTo>
                <a:lnTo>
                  <a:pt x="0" y="0"/>
                </a:lnTo>
                <a:close/>
              </a:path>
            </a:pathLst>
          </a:custGeom>
          <a:blipFill>
            <a:blip r:embed="rId10"/>
            <a:stretch>
              <a:fillRect l="0" t="0" r="0" b="0"/>
            </a:stretch>
          </a:blipFill>
        </p:spPr>
      </p:sp>
      <p:sp>
        <p:nvSpPr>
          <p:cNvPr name="Freeform 63" id="63"/>
          <p:cNvSpPr/>
          <p:nvPr/>
        </p:nvSpPr>
        <p:spPr>
          <a:xfrm flipH="false" flipV="false" rot="0">
            <a:off x="4899092" y="1709547"/>
            <a:ext cx="875278" cy="875278"/>
          </a:xfrm>
          <a:custGeom>
            <a:avLst/>
            <a:gdLst/>
            <a:ahLst/>
            <a:cxnLst/>
            <a:rect r="r" b="b" t="t" l="l"/>
            <a:pathLst>
              <a:path h="875278" w="875278">
                <a:moveTo>
                  <a:pt x="0" y="0"/>
                </a:moveTo>
                <a:lnTo>
                  <a:pt x="875278" y="0"/>
                </a:lnTo>
                <a:lnTo>
                  <a:pt x="875278" y="875278"/>
                </a:lnTo>
                <a:lnTo>
                  <a:pt x="0" y="875278"/>
                </a:lnTo>
                <a:lnTo>
                  <a:pt x="0" y="0"/>
                </a:lnTo>
                <a:close/>
              </a:path>
            </a:pathLst>
          </a:custGeom>
          <a:blipFill>
            <a:blip r:embed="rId10"/>
            <a:stretch>
              <a:fillRect l="0" t="0" r="0" b="0"/>
            </a:stretch>
          </a:blipFill>
        </p:spPr>
      </p:sp>
      <p:grpSp>
        <p:nvGrpSpPr>
          <p:cNvPr name="Group 64" id="64"/>
          <p:cNvGrpSpPr/>
          <p:nvPr/>
        </p:nvGrpSpPr>
        <p:grpSpPr>
          <a:xfrm rot="0">
            <a:off x="2974177" y="3309004"/>
            <a:ext cx="2558196" cy="632127"/>
            <a:chOff x="0" y="0"/>
            <a:chExt cx="1252980" cy="309610"/>
          </a:xfrm>
        </p:grpSpPr>
        <p:sp>
          <p:nvSpPr>
            <p:cNvPr name="Freeform 65" id="65"/>
            <p:cNvSpPr/>
            <p:nvPr/>
          </p:nvSpPr>
          <p:spPr>
            <a:xfrm flipH="false" flipV="false" rot="0">
              <a:off x="0" y="0"/>
              <a:ext cx="1252980" cy="309610"/>
            </a:xfrm>
            <a:custGeom>
              <a:avLst/>
              <a:gdLst/>
              <a:ahLst/>
              <a:cxnLst/>
              <a:rect r="r" b="b" t="t" l="l"/>
              <a:pathLst>
                <a:path h="309610" w="1252980">
                  <a:moveTo>
                    <a:pt x="0" y="0"/>
                  </a:moveTo>
                  <a:lnTo>
                    <a:pt x="1252980" y="0"/>
                  </a:lnTo>
                  <a:lnTo>
                    <a:pt x="1252980" y="309610"/>
                  </a:lnTo>
                  <a:lnTo>
                    <a:pt x="0" y="309610"/>
                  </a:lnTo>
                  <a:close/>
                </a:path>
              </a:pathLst>
            </a:custGeom>
            <a:solidFill>
              <a:srgbClr val="E0D5D9"/>
            </a:solidFill>
          </p:spPr>
        </p:sp>
        <p:sp>
          <p:nvSpPr>
            <p:cNvPr name="TextBox 66" id="66"/>
            <p:cNvSpPr txBox="true"/>
            <p:nvPr/>
          </p:nvSpPr>
          <p:spPr>
            <a:xfrm>
              <a:off x="0" y="-28575"/>
              <a:ext cx="1252980" cy="338185"/>
            </a:xfrm>
            <a:prstGeom prst="rect">
              <a:avLst/>
            </a:prstGeom>
          </p:spPr>
          <p:txBody>
            <a:bodyPr anchor="ctr" rtlCol="false" tIns="29843" lIns="29843" bIns="29843" rIns="29843"/>
            <a:lstStyle/>
            <a:p>
              <a:pPr algn="ctr">
                <a:lnSpc>
                  <a:spcPts val="2103"/>
                </a:lnSpc>
              </a:pPr>
            </a:p>
          </p:txBody>
        </p:sp>
      </p:grpSp>
      <p:grpSp>
        <p:nvGrpSpPr>
          <p:cNvPr name="Group 67" id="67"/>
          <p:cNvGrpSpPr/>
          <p:nvPr/>
        </p:nvGrpSpPr>
        <p:grpSpPr>
          <a:xfrm rot="0">
            <a:off x="5532374" y="3309004"/>
            <a:ext cx="2558196" cy="632127"/>
            <a:chOff x="0" y="0"/>
            <a:chExt cx="1252980" cy="309610"/>
          </a:xfrm>
        </p:grpSpPr>
        <p:sp>
          <p:nvSpPr>
            <p:cNvPr name="Freeform 68" id="68"/>
            <p:cNvSpPr/>
            <p:nvPr/>
          </p:nvSpPr>
          <p:spPr>
            <a:xfrm flipH="false" flipV="false" rot="0">
              <a:off x="0" y="0"/>
              <a:ext cx="1252980" cy="309610"/>
            </a:xfrm>
            <a:custGeom>
              <a:avLst/>
              <a:gdLst/>
              <a:ahLst/>
              <a:cxnLst/>
              <a:rect r="r" b="b" t="t" l="l"/>
              <a:pathLst>
                <a:path h="309610" w="1252980">
                  <a:moveTo>
                    <a:pt x="0" y="0"/>
                  </a:moveTo>
                  <a:lnTo>
                    <a:pt x="1252980" y="0"/>
                  </a:lnTo>
                  <a:lnTo>
                    <a:pt x="1252980" y="309610"/>
                  </a:lnTo>
                  <a:lnTo>
                    <a:pt x="0" y="309610"/>
                  </a:lnTo>
                  <a:close/>
                </a:path>
              </a:pathLst>
            </a:custGeom>
            <a:solidFill>
              <a:srgbClr val="BFBFDB"/>
            </a:solidFill>
          </p:spPr>
        </p:sp>
        <p:sp>
          <p:nvSpPr>
            <p:cNvPr name="TextBox 69" id="69"/>
            <p:cNvSpPr txBox="true"/>
            <p:nvPr/>
          </p:nvSpPr>
          <p:spPr>
            <a:xfrm>
              <a:off x="0" y="-28575"/>
              <a:ext cx="1252980" cy="338185"/>
            </a:xfrm>
            <a:prstGeom prst="rect">
              <a:avLst/>
            </a:prstGeom>
          </p:spPr>
          <p:txBody>
            <a:bodyPr anchor="ctr" rtlCol="false" tIns="29843" lIns="29843" bIns="29843" rIns="29843"/>
            <a:lstStyle/>
            <a:p>
              <a:pPr algn="ctr">
                <a:lnSpc>
                  <a:spcPts val="2103"/>
                </a:lnSpc>
              </a:pPr>
            </a:p>
          </p:txBody>
        </p:sp>
      </p:grpSp>
      <p:sp>
        <p:nvSpPr>
          <p:cNvPr name="TextBox 70" id="70"/>
          <p:cNvSpPr txBox="true"/>
          <p:nvPr/>
        </p:nvSpPr>
        <p:spPr>
          <a:xfrm rot="0">
            <a:off x="5145609" y="1908425"/>
            <a:ext cx="3732717" cy="627592"/>
          </a:xfrm>
          <a:prstGeom prst="rect">
            <a:avLst/>
          </a:prstGeom>
        </p:spPr>
        <p:txBody>
          <a:bodyPr anchor="t" rtlCol="false" tIns="0" lIns="0" bIns="0" rIns="0">
            <a:spAutoFit/>
          </a:bodyPr>
          <a:lstStyle/>
          <a:p>
            <a:pPr algn="ctr">
              <a:lnSpc>
                <a:spcPts val="4676"/>
              </a:lnSpc>
            </a:pPr>
            <a:r>
              <a:rPr lang="en-US" sz="3340" b="true">
                <a:solidFill>
                  <a:srgbClr val="121949"/>
                </a:solidFill>
                <a:latin typeface="Arial Bold"/>
                <a:ea typeface="Arial Bold"/>
                <a:cs typeface="Arial Bold"/>
                <a:sym typeface="Arial Bold"/>
              </a:rPr>
              <a:t>492,340</a:t>
            </a:r>
          </a:p>
        </p:txBody>
      </p:sp>
      <p:sp>
        <p:nvSpPr>
          <p:cNvPr name="TextBox 71" id="71"/>
          <p:cNvSpPr txBox="true"/>
          <p:nvPr/>
        </p:nvSpPr>
        <p:spPr>
          <a:xfrm rot="0">
            <a:off x="2386917" y="3313539"/>
            <a:ext cx="3732717" cy="627592"/>
          </a:xfrm>
          <a:prstGeom prst="rect">
            <a:avLst/>
          </a:prstGeom>
        </p:spPr>
        <p:txBody>
          <a:bodyPr anchor="t" rtlCol="false" tIns="0" lIns="0" bIns="0" rIns="0">
            <a:spAutoFit/>
          </a:bodyPr>
          <a:lstStyle/>
          <a:p>
            <a:pPr algn="ctr">
              <a:lnSpc>
                <a:spcPts val="4676"/>
              </a:lnSpc>
            </a:pPr>
            <a:r>
              <a:rPr lang="en-US" sz="3340" b="true">
                <a:solidFill>
                  <a:srgbClr val="121949"/>
                </a:solidFill>
                <a:latin typeface="Arial Bold"/>
                <a:ea typeface="Arial Bold"/>
                <a:cs typeface="Arial Bold"/>
                <a:sym typeface="Arial Bold"/>
              </a:rPr>
              <a:t>174,665</a:t>
            </a:r>
          </a:p>
        </p:txBody>
      </p:sp>
      <p:sp>
        <p:nvSpPr>
          <p:cNvPr name="TextBox 72" id="72"/>
          <p:cNvSpPr txBox="true"/>
          <p:nvPr/>
        </p:nvSpPr>
        <p:spPr>
          <a:xfrm rot="0">
            <a:off x="4945113" y="3313539"/>
            <a:ext cx="3732717" cy="627592"/>
          </a:xfrm>
          <a:prstGeom prst="rect">
            <a:avLst/>
          </a:prstGeom>
        </p:spPr>
        <p:txBody>
          <a:bodyPr anchor="t" rtlCol="false" tIns="0" lIns="0" bIns="0" rIns="0">
            <a:spAutoFit/>
          </a:bodyPr>
          <a:lstStyle/>
          <a:p>
            <a:pPr algn="ctr">
              <a:lnSpc>
                <a:spcPts val="4676"/>
              </a:lnSpc>
            </a:pPr>
            <a:r>
              <a:rPr lang="en-US" sz="3340" b="true">
                <a:solidFill>
                  <a:srgbClr val="121949"/>
                </a:solidFill>
                <a:latin typeface="Arial Bold"/>
                <a:ea typeface="Arial Bold"/>
                <a:cs typeface="Arial Bold"/>
                <a:sym typeface="Arial Bold"/>
              </a:rPr>
              <a:t>317,675</a:t>
            </a:r>
          </a:p>
        </p:txBody>
      </p:sp>
      <p:sp>
        <p:nvSpPr>
          <p:cNvPr name="TextBox 73" id="73"/>
          <p:cNvSpPr txBox="true"/>
          <p:nvPr/>
        </p:nvSpPr>
        <p:spPr>
          <a:xfrm rot="0">
            <a:off x="5518217" y="4017331"/>
            <a:ext cx="2572353" cy="296004"/>
          </a:xfrm>
          <a:prstGeom prst="rect">
            <a:avLst/>
          </a:prstGeom>
        </p:spPr>
        <p:txBody>
          <a:bodyPr anchor="t" rtlCol="false" tIns="0" lIns="0" bIns="0" rIns="0">
            <a:spAutoFit/>
          </a:bodyPr>
          <a:lstStyle/>
          <a:p>
            <a:pPr algn="ctr">
              <a:lnSpc>
                <a:spcPts val="2458"/>
              </a:lnSpc>
            </a:pPr>
            <a:r>
              <a:rPr lang="en-US" sz="1756" b="true">
                <a:solidFill>
                  <a:srgbClr val="E0D5D9"/>
                </a:solidFill>
                <a:latin typeface="Canva Sans Bold"/>
                <a:ea typeface="Canva Sans Bold"/>
                <a:cs typeface="Canva Sans Bold"/>
                <a:sym typeface="Canva Sans Bold"/>
              </a:rPr>
              <a:t>J1  Area</a:t>
            </a:r>
          </a:p>
        </p:txBody>
      </p:sp>
      <p:sp>
        <p:nvSpPr>
          <p:cNvPr name="TextBox 74" id="74"/>
          <p:cNvSpPr txBox="true"/>
          <p:nvPr/>
        </p:nvSpPr>
        <p:spPr>
          <a:xfrm rot="0">
            <a:off x="2974177" y="4017331"/>
            <a:ext cx="2572353" cy="296004"/>
          </a:xfrm>
          <a:prstGeom prst="rect">
            <a:avLst/>
          </a:prstGeom>
        </p:spPr>
        <p:txBody>
          <a:bodyPr anchor="t" rtlCol="false" tIns="0" lIns="0" bIns="0" rIns="0">
            <a:spAutoFit/>
          </a:bodyPr>
          <a:lstStyle/>
          <a:p>
            <a:pPr algn="ctr">
              <a:lnSpc>
                <a:spcPts val="2458"/>
              </a:lnSpc>
            </a:pPr>
            <a:r>
              <a:rPr lang="en-US" sz="1756" b="true">
                <a:solidFill>
                  <a:srgbClr val="E0D5D9"/>
                </a:solidFill>
                <a:latin typeface="Canva Sans Bold"/>
                <a:ea typeface="Canva Sans Bold"/>
                <a:cs typeface="Canva Sans Bold"/>
                <a:sym typeface="Canva Sans Bold"/>
              </a:rPr>
              <a:t>J2  Area</a:t>
            </a:r>
          </a:p>
        </p:txBody>
      </p:sp>
      <p:sp>
        <p:nvSpPr>
          <p:cNvPr name="TextBox 75" id="75"/>
          <p:cNvSpPr txBox="true"/>
          <p:nvPr/>
        </p:nvSpPr>
        <p:spPr>
          <a:xfrm rot="0">
            <a:off x="2781852" y="1211836"/>
            <a:ext cx="5324694" cy="372556"/>
          </a:xfrm>
          <a:prstGeom prst="rect">
            <a:avLst/>
          </a:prstGeom>
        </p:spPr>
        <p:txBody>
          <a:bodyPr anchor="t" rtlCol="false" tIns="0" lIns="0" bIns="0" rIns="0">
            <a:spAutoFit/>
          </a:bodyPr>
          <a:lstStyle/>
          <a:p>
            <a:pPr algn="ctr">
              <a:lnSpc>
                <a:spcPts val="2817"/>
              </a:lnSpc>
              <a:spcBef>
                <a:spcPct val="0"/>
              </a:spcBef>
            </a:pPr>
            <a:r>
              <a:rPr lang="en-US" sz="2012">
                <a:solidFill>
                  <a:srgbClr val="000000"/>
                </a:solidFill>
                <a:latin typeface="The Seasons"/>
                <a:ea typeface="The Seasons"/>
                <a:cs typeface="The Seasons"/>
                <a:sym typeface="The Seasons"/>
              </a:rPr>
              <a:t>Population in Jerusalem Governorate mid-2023</a:t>
            </a:r>
          </a:p>
        </p:txBody>
      </p:sp>
      <p:grpSp>
        <p:nvGrpSpPr>
          <p:cNvPr name="Group 76" id="76"/>
          <p:cNvGrpSpPr/>
          <p:nvPr/>
        </p:nvGrpSpPr>
        <p:grpSpPr>
          <a:xfrm rot="0">
            <a:off x="-60639" y="-161119"/>
            <a:ext cx="4086442" cy="1189819"/>
            <a:chOff x="0" y="0"/>
            <a:chExt cx="1076265" cy="313368"/>
          </a:xfrm>
        </p:grpSpPr>
        <p:sp>
          <p:nvSpPr>
            <p:cNvPr name="Freeform 77" id="77"/>
            <p:cNvSpPr/>
            <p:nvPr/>
          </p:nvSpPr>
          <p:spPr>
            <a:xfrm flipH="false" flipV="false" rot="0">
              <a:off x="0" y="0"/>
              <a:ext cx="1076265" cy="313368"/>
            </a:xfrm>
            <a:custGeom>
              <a:avLst/>
              <a:gdLst/>
              <a:ahLst/>
              <a:cxnLst/>
              <a:rect r="r" b="b" t="t" l="l"/>
              <a:pathLst>
                <a:path h="313368" w="1076265">
                  <a:moveTo>
                    <a:pt x="0" y="0"/>
                  </a:moveTo>
                  <a:lnTo>
                    <a:pt x="1076265" y="0"/>
                  </a:lnTo>
                  <a:lnTo>
                    <a:pt x="1076265" y="313368"/>
                  </a:lnTo>
                  <a:lnTo>
                    <a:pt x="0" y="313368"/>
                  </a:lnTo>
                  <a:close/>
                </a:path>
              </a:pathLst>
            </a:custGeom>
            <a:gradFill rotWithShape="true">
              <a:gsLst>
                <a:gs pos="0">
                  <a:srgbClr val="A6A6A6">
                    <a:alpha val="100000"/>
                  </a:srgbClr>
                </a:gs>
                <a:gs pos="100000">
                  <a:srgbClr val="FFFFFF">
                    <a:alpha val="100000"/>
                  </a:srgbClr>
                </a:gs>
              </a:gsLst>
              <a:lin ang="0"/>
            </a:gradFill>
          </p:spPr>
        </p:sp>
        <p:sp>
          <p:nvSpPr>
            <p:cNvPr name="TextBox 78" id="78"/>
            <p:cNvSpPr txBox="true"/>
            <p:nvPr/>
          </p:nvSpPr>
          <p:spPr>
            <a:xfrm>
              <a:off x="0" y="-28575"/>
              <a:ext cx="1076265" cy="341943"/>
            </a:xfrm>
            <a:prstGeom prst="rect">
              <a:avLst/>
            </a:prstGeom>
          </p:spPr>
          <p:txBody>
            <a:bodyPr anchor="ctr" rtlCol="false" tIns="50800" lIns="50800" bIns="50800" rIns="50800"/>
            <a:lstStyle/>
            <a:p>
              <a:pPr algn="ctr">
                <a:lnSpc>
                  <a:spcPts val="1960"/>
                </a:lnSpc>
              </a:pPr>
            </a:p>
          </p:txBody>
        </p:sp>
      </p:grpSp>
      <p:sp>
        <p:nvSpPr>
          <p:cNvPr name="TextBox 79" id="79"/>
          <p:cNvSpPr txBox="true"/>
          <p:nvPr/>
        </p:nvSpPr>
        <p:spPr>
          <a:xfrm rot="0">
            <a:off x="78109" y="41313"/>
            <a:ext cx="3689879" cy="647065"/>
          </a:xfrm>
          <a:prstGeom prst="rect">
            <a:avLst/>
          </a:prstGeom>
        </p:spPr>
        <p:txBody>
          <a:bodyPr anchor="t" rtlCol="false" tIns="0" lIns="0" bIns="0" rIns="0">
            <a:spAutoFit/>
          </a:bodyPr>
          <a:lstStyle/>
          <a:p>
            <a:pPr algn="ctr">
              <a:lnSpc>
                <a:spcPts val="4759"/>
              </a:lnSpc>
              <a:spcBef>
                <a:spcPct val="0"/>
              </a:spcBef>
            </a:pPr>
            <a:r>
              <a:rPr lang="en-US" sz="3399">
                <a:solidFill>
                  <a:srgbClr val="CCCCCC"/>
                </a:solidFill>
                <a:latin typeface="ITC Motter Corpus Semicondensed"/>
                <a:ea typeface="ITC Motter Corpus Semicondensed"/>
                <a:cs typeface="ITC Motter Corpus Semicondensed"/>
                <a:sym typeface="ITC Motter Corpus Semicondensed"/>
              </a:rPr>
              <a:t>General Analysis</a:t>
            </a:r>
          </a:p>
        </p:txBody>
      </p:sp>
      <p:grpSp>
        <p:nvGrpSpPr>
          <p:cNvPr name="Group 80" id="80"/>
          <p:cNvGrpSpPr/>
          <p:nvPr/>
        </p:nvGrpSpPr>
        <p:grpSpPr>
          <a:xfrm rot="0">
            <a:off x="-1116304" y="1148448"/>
            <a:ext cx="3466336" cy="613821"/>
            <a:chOff x="0" y="0"/>
            <a:chExt cx="912944" cy="161665"/>
          </a:xfrm>
        </p:grpSpPr>
        <p:sp>
          <p:nvSpPr>
            <p:cNvPr name="Freeform 81" id="81"/>
            <p:cNvSpPr/>
            <p:nvPr/>
          </p:nvSpPr>
          <p:spPr>
            <a:xfrm flipH="false" flipV="false" rot="0">
              <a:off x="0" y="0"/>
              <a:ext cx="912944" cy="161665"/>
            </a:xfrm>
            <a:custGeom>
              <a:avLst/>
              <a:gdLst/>
              <a:ahLst/>
              <a:cxnLst/>
              <a:rect r="r" b="b" t="t" l="l"/>
              <a:pathLst>
                <a:path h="161665" w="912944">
                  <a:moveTo>
                    <a:pt x="80832" y="0"/>
                  </a:moveTo>
                  <a:lnTo>
                    <a:pt x="832112" y="0"/>
                  </a:lnTo>
                  <a:cubicBezTo>
                    <a:pt x="853550" y="0"/>
                    <a:pt x="874110" y="8516"/>
                    <a:pt x="889269" y="23675"/>
                  </a:cubicBezTo>
                  <a:cubicBezTo>
                    <a:pt x="904428" y="38834"/>
                    <a:pt x="912944" y="59394"/>
                    <a:pt x="912944" y="80832"/>
                  </a:cubicBezTo>
                  <a:lnTo>
                    <a:pt x="912944" y="80832"/>
                  </a:lnTo>
                  <a:cubicBezTo>
                    <a:pt x="912944" y="125475"/>
                    <a:pt x="876755" y="161665"/>
                    <a:pt x="832112" y="161665"/>
                  </a:cubicBezTo>
                  <a:lnTo>
                    <a:pt x="80832" y="161665"/>
                  </a:lnTo>
                  <a:cubicBezTo>
                    <a:pt x="36190" y="161665"/>
                    <a:pt x="0" y="125475"/>
                    <a:pt x="0" y="80832"/>
                  </a:cubicBezTo>
                  <a:lnTo>
                    <a:pt x="0" y="80832"/>
                  </a:lnTo>
                  <a:cubicBezTo>
                    <a:pt x="0" y="36190"/>
                    <a:pt x="36190" y="0"/>
                    <a:pt x="80832" y="0"/>
                  </a:cubicBezTo>
                  <a:close/>
                </a:path>
              </a:pathLst>
            </a:custGeom>
            <a:solidFill>
              <a:srgbClr val="8F1F1F"/>
            </a:solidFill>
            <a:ln cap="rnd">
              <a:noFill/>
              <a:prstDash val="solid"/>
              <a:round/>
            </a:ln>
          </p:spPr>
        </p:sp>
        <p:sp>
          <p:nvSpPr>
            <p:cNvPr name="TextBox 82" id="82"/>
            <p:cNvSpPr txBox="true"/>
            <p:nvPr/>
          </p:nvSpPr>
          <p:spPr>
            <a:xfrm>
              <a:off x="0" y="-28575"/>
              <a:ext cx="912944" cy="190240"/>
            </a:xfrm>
            <a:prstGeom prst="rect">
              <a:avLst/>
            </a:prstGeom>
          </p:spPr>
          <p:txBody>
            <a:bodyPr anchor="ctr" rtlCol="false" tIns="50800" lIns="50800" bIns="50800" rIns="50800"/>
            <a:lstStyle/>
            <a:p>
              <a:pPr algn="ctr">
                <a:lnSpc>
                  <a:spcPts val="1960"/>
                </a:lnSpc>
              </a:pPr>
            </a:p>
          </p:txBody>
        </p:sp>
      </p:grpSp>
      <p:sp>
        <p:nvSpPr>
          <p:cNvPr name="TextBox 83" id="83"/>
          <p:cNvSpPr txBox="true"/>
          <p:nvPr/>
        </p:nvSpPr>
        <p:spPr>
          <a:xfrm rot="0">
            <a:off x="-894586" y="1202311"/>
            <a:ext cx="3846572" cy="420369"/>
          </a:xfrm>
          <a:prstGeom prst="rect">
            <a:avLst/>
          </a:prstGeom>
        </p:spPr>
        <p:txBody>
          <a:bodyPr anchor="t" rtlCol="false" tIns="0" lIns="0" bIns="0" rIns="0">
            <a:spAutoFit/>
          </a:bodyPr>
          <a:lstStyle/>
          <a:p>
            <a:pPr algn="ctr">
              <a:lnSpc>
                <a:spcPts val="3080"/>
              </a:lnSpc>
            </a:pPr>
            <a:r>
              <a:rPr lang="en-US" sz="2200" b="true">
                <a:solidFill>
                  <a:srgbClr val="FFFFFF"/>
                </a:solidFill>
                <a:latin typeface="The Seasons Bold"/>
                <a:ea typeface="The Seasons Bold"/>
                <a:cs typeface="The Seasons Bold"/>
                <a:sym typeface="The Seasons Bold"/>
              </a:rPr>
              <a:t>Demography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DAGrpidYfJk</dc:identifier>
  <dcterms:modified xsi:type="dcterms:W3CDTF">2011-08-01T06:04:30Z</dcterms:modified>
  <cp:revision>1</cp:revision>
  <dc:title>The city of Jerusalem has enjoyed and still enjoys a great place in human history and is characterized by the specificity of time and place. In time, it is rooted in the Canaanite Arab civilization, which was the crossroads of communication and contact</dc:title>
</cp:coreProperties>
</file>