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8"/>
  </p:notesMasterIdLst>
  <p:sldIdLst>
    <p:sldId id="257" r:id="rId2"/>
    <p:sldId id="258" r:id="rId3"/>
    <p:sldId id="260" r:id="rId4"/>
    <p:sldId id="318" r:id="rId5"/>
    <p:sldId id="324" r:id="rId6"/>
    <p:sldId id="259" r:id="rId7"/>
    <p:sldId id="308" r:id="rId8"/>
    <p:sldId id="325" r:id="rId9"/>
    <p:sldId id="330" r:id="rId10"/>
    <p:sldId id="329" r:id="rId11"/>
    <p:sldId id="328" r:id="rId12"/>
    <p:sldId id="310" r:id="rId13"/>
    <p:sldId id="315" r:id="rId14"/>
    <p:sldId id="314" r:id="rId15"/>
    <p:sldId id="302" r:id="rId16"/>
    <p:sldId id="303" r:id="rId17"/>
    <p:sldId id="304" r:id="rId18"/>
    <p:sldId id="332" r:id="rId19"/>
    <p:sldId id="316" r:id="rId20"/>
    <p:sldId id="322" r:id="rId21"/>
    <p:sldId id="319" r:id="rId22"/>
    <p:sldId id="317" r:id="rId23"/>
    <p:sldId id="320" r:id="rId24"/>
    <p:sldId id="306" r:id="rId25"/>
    <p:sldId id="331" r:id="rId26"/>
    <p:sldId id="321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17" autoAdjust="0"/>
    <p:restoredTop sz="94660"/>
  </p:normalViewPr>
  <p:slideViewPr>
    <p:cSldViewPr snapToGrid="0">
      <p:cViewPr varScale="1">
        <p:scale>
          <a:sx n="82" d="100"/>
          <a:sy n="82" d="100"/>
        </p:scale>
        <p:origin x="-90" y="-6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BB3F5D-DD61-4DBD-A7D8-0FB79594E197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746686-1EDC-4F4F-A66A-A9C52CC20B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0731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746686-1EDC-4F4F-A66A-A9C52CC20B7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665681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746686-1EDC-4F4F-A66A-A9C52CC20B7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202382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746686-1EDC-4F4F-A66A-A9C52CC20B7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15508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E002C-22A4-4C68-9BD8-96449D4CF0EA}" type="datetime1">
              <a:rPr lang="en-US" smtClean="0"/>
              <a:pPr/>
              <a:t>6/20/2019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Source: wastewater treatment plant at Nablus.http://wwtp.nablus.org/.</a:t>
            </a: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5F59-01C3-4ED2-8A09-DEE0A2CA3F4F}" type="datetime1">
              <a:rPr lang="en-US" smtClean="0"/>
              <a:pPr/>
              <a:t>6/20/2019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Source: wastewater treatment plant at Nablus.http://wwtp.nablus.org/.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63F8F-4453-4324-8C45-335EBEFF6747}" type="datetime1">
              <a:rPr lang="en-US" smtClean="0"/>
              <a:pPr/>
              <a:t>6/20/2019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Source: wastewater treatment plant at Nablus.http://wwtp.nablus.org/.</a:t>
            </a: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6D8AD-A090-4BA4-9D1A-B29D0A6FF308}" type="datetime1">
              <a:rPr lang="en-US" smtClean="0"/>
              <a:pPr/>
              <a:t>6/20/2019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Source: wastewater treatment plant at Nablus.http://wwtp.nablus.org/.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84B8F-1C57-47D9-B324-7BE34ED9449D}" type="datetime1">
              <a:rPr lang="en-US" smtClean="0"/>
              <a:pPr/>
              <a:t>6/20/2019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Source: wastewater treatment plant at Nablus.http://wwtp.nablus.org/.</a:t>
            </a: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C8E58-C00C-4C78-A75A-2B04AA63EBE4}" type="datetime1">
              <a:rPr lang="en-US" smtClean="0"/>
              <a:pPr/>
              <a:t>6/20/2019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Source: wastewater treatment plant at Nablus.http://wwtp.nablus.org/.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F4F2E-CF7E-4E69-9066-8D7B3368EC1F}" type="datetime1">
              <a:rPr lang="en-US" smtClean="0"/>
              <a:pPr/>
              <a:t>6/20/2019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Source: wastewater treatment plant at Nablus.http://wwtp.nablus.org/.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2E09D-8850-47CB-9C45-25F309EA6DF5}" type="datetime1">
              <a:rPr lang="en-US" smtClean="0"/>
              <a:pPr/>
              <a:t>6/20/2019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Source: wastewater treatment plant at Nablus.http://wwtp.nablus.org/.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9E27C-5061-428A-9B18-9FF853CC2130}" type="datetime1">
              <a:rPr lang="en-US" smtClean="0"/>
              <a:pPr/>
              <a:t>6/20/2019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Source: wastewater treatment plant at Nablus.http://wwtp.nablus.org/.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F3AFC-259E-4D5B-9616-B14DD352CAAB}" type="datetime1">
              <a:rPr lang="en-US" smtClean="0"/>
              <a:pPr/>
              <a:t>6/20/2019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Source: wastewater treatment plant at Nablus.http://wwtp.nablus.org/.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A6050-8B80-448A-B200-E819688D9529}" type="datetime1">
              <a:rPr lang="en-US" smtClean="0"/>
              <a:pPr/>
              <a:t>6/20/2019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Source: wastewater treatment plant at Nablus.http://wwtp.nablus.org/.</a:t>
            </a: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4C82B-6E42-45C5-9375-63F13FDAB782}" type="datetime1">
              <a:rPr lang="en-US" smtClean="0"/>
              <a:pPr/>
              <a:t>6/20/2019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Source: wastewater treatment plant at Nablus.http://wwtp.nablus.org/.</a:t>
            </a: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CDF6E-AD5B-4176-862D-2BE63B91DC9B}" type="datetime1">
              <a:rPr lang="en-US" smtClean="0"/>
              <a:pPr/>
              <a:t>6/20/2019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Source: wastewater treatment plant at Nablus.http://wwtp.nablus.org/.</a:t>
            </a: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B13F3-07A0-4A1E-A3CB-3FF99062E7D3}" type="datetime1">
              <a:rPr lang="en-US" smtClean="0"/>
              <a:pPr/>
              <a:t>6/20/2019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Source: wastewater treatment plant at Nablus.http://wwtp.nablus.org/.</a:t>
            </a: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8020C-4247-4EEF-BD2A-1426CF34DCA4}" type="datetime1">
              <a:rPr lang="en-US" smtClean="0"/>
              <a:pPr/>
              <a:t>6/20/2019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Source: wastewater treatment plant at Nablus.http://wwtp.nablus.org/.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79931-F73D-435B-A55B-9FB986D362FB}" type="datetime1">
              <a:rPr lang="en-US" smtClean="0"/>
              <a:pPr/>
              <a:t>6/20/2019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Source: wastewater treatment plant at Nablus.http://wwtp.nablus.org/.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04D80-8F61-4249-800D-643B7714877C}" type="datetime1">
              <a:rPr lang="en-US" smtClean="0"/>
              <a:pPr/>
              <a:t>6/20/2019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Source: wastewater treatment plant at Nablus.http://wwtp.nablus.org/.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istrator\Downloads\WhatsApp%20Video%202019-05-21%20at%203.01.52%20AM.mp4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48860" y="3448594"/>
            <a:ext cx="689993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Prepared by: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Aya Odeh </a:t>
            </a:r>
          </a:p>
          <a:p>
            <a:pPr algn="ctr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Itaf Shaablo </a:t>
            </a:r>
          </a:p>
          <a:p>
            <a:pPr algn="ctr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Maysoon Sholi</a:t>
            </a:r>
          </a:p>
          <a:p>
            <a:pPr algn="ctr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Noor Shabaro </a:t>
            </a:r>
          </a:p>
          <a:p>
            <a:pPr algn="ctr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Sojoud Dwaikat</a:t>
            </a:r>
          </a:p>
        </p:txBody>
      </p:sp>
      <p:sp>
        <p:nvSpPr>
          <p:cNvPr id="9" name="Rectangle 8"/>
          <p:cNvSpPr/>
          <p:nvPr/>
        </p:nvSpPr>
        <p:spPr>
          <a:xfrm>
            <a:off x="182880" y="1653718"/>
            <a:ext cx="1200912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Times New Roman" pitchFamily="18" charset="0"/>
                <a:cs typeface="Times New Roman" pitchFamily="18" charset="0"/>
              </a:rPr>
              <a:t>An-Najah University</a:t>
            </a:r>
          </a:p>
          <a:p>
            <a:pPr algn="ctr"/>
            <a:r>
              <a:rPr lang="en-US" dirty="0">
                <a:latin typeface="Times New Roman" pitchFamily="18" charset="0"/>
                <a:cs typeface="Times New Roman" pitchFamily="18" charset="0"/>
              </a:rPr>
              <a:t>Chemical Engineering and Environment and Energy Engineering Departments.</a:t>
            </a:r>
          </a:p>
          <a:p>
            <a:pPr algn="ctr"/>
            <a:r>
              <a:rPr lang="en-US" dirty="0">
                <a:latin typeface="Times New Roman" pitchFamily="18" charset="0"/>
                <a:cs typeface="Times New Roman" pitchFamily="18" charset="0"/>
              </a:rPr>
              <a:t>Graduation project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(2)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Solar Drying System Design for Sludge Produce at NWWTP</a:t>
            </a:r>
          </a:p>
          <a:p>
            <a:pPr algn="ctr"/>
            <a:endParaRPr lang="en-US" sz="3600" b="1" dirty="0"/>
          </a:p>
        </p:txBody>
      </p:sp>
      <p:pic>
        <p:nvPicPr>
          <p:cNvPr id="10" name="صورة 0" descr="nnu-seal-logo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42609" y="0"/>
            <a:ext cx="1371600" cy="14478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768194" y="5646647"/>
            <a:ext cx="6096000" cy="1138773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Supervisor: </a:t>
            </a:r>
          </a:p>
          <a:p>
            <a:pPr algn="ctr"/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Eng. Mays Shadeed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181253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418" y="378824"/>
            <a:ext cx="8915399" cy="1188719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Heat balance:</a:t>
            </a:r>
            <a:br>
              <a:rPr lang="en-US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en-GB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8984" y="1436914"/>
            <a:ext cx="4271554" cy="4219303"/>
          </a:xfrm>
        </p:spPr>
        <p:txBody>
          <a:bodyPr/>
          <a:lstStyle/>
          <a:p>
            <a:r>
              <a:rPr lang="en-US" dirty="0" smtClean="0"/>
              <a:t> </a:t>
            </a:r>
          </a:p>
          <a:p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638697" y="1188719"/>
          <a:ext cx="6648994" cy="4963884"/>
        </p:xfrm>
        <a:graphic>
          <a:graphicData uri="http://schemas.openxmlformats.org/drawingml/2006/table">
            <a:tbl>
              <a:tblPr/>
              <a:tblGrid>
                <a:gridCol w="5102716"/>
                <a:gridCol w="1546278"/>
              </a:tblGrid>
              <a:tr h="413657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Heat balance summary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1365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 of sludge in (K)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365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 of sludge out (K)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365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 of air in (K)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365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 of air out (K)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365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 of water in (K)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365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 of water out (K)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365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 of water (Kg/hr)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836.69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365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 of water in (K)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365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 of water out (K)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365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calorific value of peat (MJ/Kg)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365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weight of peat (Kg)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81.72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449751" y="3228278"/>
            <a:ext cx="779767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9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6464" y="635833"/>
            <a:ext cx="8911687" cy="128089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Under floor heating system (ASME):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5077" y="1676400"/>
            <a:ext cx="10238520" cy="4642338"/>
          </a:xfrm>
        </p:spPr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It is a distribution of pipes under floor, hot water from boiler flows inside the pipes.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Foam under the pipes is found for isolation.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https://underfloorheatinghq.co.uk/wp-content/uploads/2015/06/warmtouch-mat-flat2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1061" y="2534194"/>
            <a:ext cx="4099035" cy="3393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951784" y="5936518"/>
            <a:ext cx="4091355" cy="365125"/>
          </a:xfrm>
        </p:spPr>
        <p:txBody>
          <a:bodyPr/>
          <a:lstStyle/>
          <a:p>
            <a:r>
              <a:rPr lang="en-US" dirty="0" smtClean="0"/>
              <a:t>Source: https://underfloorheatinghq.co.uk/warmtouch-mat-flat-24/</a:t>
            </a:r>
          </a:p>
          <a:p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00" y="2743202"/>
          <a:ext cx="4560277" cy="3036278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3763625"/>
                <a:gridCol w="796652"/>
              </a:tblGrid>
              <a:tr h="433754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Flat heat exchanger 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37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fluid inside pipes </a:t>
                      </a:r>
                      <a:endParaRPr lang="en-US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Water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337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Temperature of input water (ºC) </a:t>
                      </a:r>
                      <a:endParaRPr lang="en-US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95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337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Pipes type </a:t>
                      </a:r>
                      <a:endParaRPr lang="en-US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HDPE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337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Distance between pipes (cm)</a:t>
                      </a:r>
                      <a:endParaRPr lang="en-US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337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Diameter of pipe (mm)</a:t>
                      </a:r>
                      <a:endParaRPr lang="en-US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337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Thickness of concrete layer (cm)</a:t>
                      </a:r>
                      <a:endParaRPr lang="en-US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66432"/>
            <a:ext cx="779767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10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25091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0248" y="530326"/>
            <a:ext cx="8911687" cy="1280890"/>
          </a:xfrm>
        </p:spPr>
        <p:txBody>
          <a:bodyPr>
            <a:normAutofit/>
          </a:bodyPr>
          <a:lstStyle/>
          <a:p>
            <a:r>
              <a:rPr lang="en-US" sz="3200" kern="1800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Central </a:t>
            </a:r>
            <a:r>
              <a:rPr lang="en-US" sz="3200" kern="1800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Full Cylindrical Stoker Heating Boiler </a:t>
            </a:r>
            <a:r>
              <a:rPr lang="en-US" sz="3200" kern="1800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(series TMS-STK):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721705" y="1758461"/>
            <a:ext cx="10071710" cy="4548553"/>
          </a:xfrm>
        </p:spPr>
        <p:txBody>
          <a:bodyPr/>
          <a:lstStyle/>
          <a:p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boiler is operated by peat to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heat 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water to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95 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degrees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pumped into heat exchangers with an efficiency of 89%</a:t>
            </a:r>
            <a:r>
              <a:rPr lang="ar-S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ar-SA" sz="2400" dirty="0">
                <a:solidFill>
                  <a:schemeClr val="tx1"/>
                </a:solidFill>
                <a:latin typeface="+mj-lt"/>
              </a:rPr>
              <a:t> </a:t>
            </a:r>
            <a:endParaRPr lang="en-US" sz="2400" b="1" dirty="0">
              <a:solidFill>
                <a:schemeClr val="tx1"/>
              </a:solidFill>
              <a:latin typeface="+mj-lt"/>
            </a:endParaRPr>
          </a:p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07950" y="3019277"/>
            <a:ext cx="4477407" cy="3216823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05217006"/>
              </p:ext>
            </p:extLst>
          </p:nvPr>
        </p:nvGraphicFramePr>
        <p:xfrm>
          <a:off x="1610004" y="3001111"/>
          <a:ext cx="5048704" cy="3160754"/>
        </p:xfrm>
        <a:graphic>
          <a:graphicData uri="http://schemas.openxmlformats.org/drawingml/2006/table">
            <a:tbl>
              <a:tblPr firstRow="1" firstCol="1" bandRow="1"/>
              <a:tblGrid>
                <a:gridCol w="2156785"/>
                <a:gridCol w="2891919"/>
              </a:tblGrid>
              <a:tr h="428960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Central full cylinder stoker heating boiler</a:t>
                      </a:r>
                      <a:endParaRPr lang="en-US" sz="18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89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%η</a:t>
                      </a:r>
                      <a:endParaRPr lang="en-US" sz="18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89</a:t>
                      </a:r>
                      <a:endParaRPr lang="en-US" sz="1800" b="1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4289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Price ($)</a:t>
                      </a:r>
                      <a:endParaRPr lang="en-US" sz="18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10,000</a:t>
                      </a:r>
                      <a:endParaRPr lang="en-US" sz="18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4289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Power source</a:t>
                      </a:r>
                      <a:endParaRPr lang="en-US" sz="18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Peat</a:t>
                      </a:r>
                      <a:endParaRPr lang="en-US" sz="18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4289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Made in</a:t>
                      </a:r>
                      <a:endParaRPr lang="en-US" sz="18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Turkey</a:t>
                      </a:r>
                      <a:endParaRPr lang="en-US" sz="18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4289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Usage</a:t>
                      </a:r>
                      <a:endParaRPr lang="en-US" sz="18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Automatic and manual</a:t>
                      </a:r>
                      <a:endParaRPr lang="en-US" sz="18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4289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Capacity of water(Kg/h)</a:t>
                      </a:r>
                      <a:endParaRPr lang="en-US" sz="18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800</a:t>
                      </a:r>
                      <a:endParaRPr lang="en-US" sz="18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</a:tbl>
          </a:graphicData>
        </a:graphic>
      </p:graphicFrame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080738" y="6206148"/>
            <a:ext cx="4501662" cy="365125"/>
          </a:xfrm>
        </p:spPr>
        <p:txBody>
          <a:bodyPr/>
          <a:lstStyle/>
          <a:p>
            <a:r>
              <a:rPr lang="en-US" dirty="0" smtClean="0"/>
              <a:t>Source: https://www.turkishbusinessplatform.com/en/product/35974-central-full-cylindrical-stoker-heating-boiler.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8705" y="754709"/>
            <a:ext cx="779767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11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60399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5963" y="276020"/>
            <a:ext cx="4149702" cy="976312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Electric mole (NA):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94059" y="1798439"/>
            <a:ext cx="5181600" cy="3601212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2676" y="1528354"/>
            <a:ext cx="5080449" cy="4689565"/>
          </a:xfrm>
        </p:spPr>
        <p:txBody>
          <a:bodyPr>
            <a:normAutofit lnSpcReduction="10000"/>
          </a:bodyPr>
          <a:lstStyle/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Dimension of the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electric mole, is 2150 mm 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length, 1205 mm in width  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1160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mm in height.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machine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capacity is 3 kW.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It operates 4 times on a day.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It works for 20-60 minutes per working hour.  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95292" y="5526209"/>
            <a:ext cx="5205046" cy="365125"/>
          </a:xfrm>
        </p:spPr>
        <p:txBody>
          <a:bodyPr/>
          <a:lstStyle/>
          <a:p>
            <a:r>
              <a:rPr lang="en-US" dirty="0" smtClean="0"/>
              <a:t>Source: https://www.thermo-system.com/en/solar-sludge-drying-0</a:t>
            </a:r>
          </a:p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6981" y="766432"/>
            <a:ext cx="779767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12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58595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910" y="635833"/>
            <a:ext cx="8911687" cy="128089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Exhaust fan (250E4-K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):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9170" y="1688123"/>
            <a:ext cx="9734427" cy="3777622"/>
          </a:xfrm>
        </p:spPr>
        <p:txBody>
          <a:bodyPr/>
          <a:lstStyle/>
          <a:p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It a fan for ventilating an interior by drawing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humid air 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from the interior and expelling it outside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Six fans are needed for each bed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</a:p>
          <a:p>
            <a:endParaRPr lang="en-US" sz="2400" dirty="0" smtClean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pic>
        <p:nvPicPr>
          <p:cNvPr id="4" name="Picture 3" descr="ÙØªÙØ¬Ø© Ø¨Ø­Ø« Ø§ÙØµÙØ± Ø¹Ù âª250E4-Kâ¬â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42763" y="3427434"/>
            <a:ext cx="2725237" cy="2164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901354" y="5591909"/>
            <a:ext cx="4091353" cy="475273"/>
          </a:xfrm>
        </p:spPr>
        <p:txBody>
          <a:bodyPr/>
          <a:lstStyle/>
          <a:p>
            <a:r>
              <a:rPr lang="en-US" dirty="0" smtClean="0"/>
              <a:t>Source: http://www.lufter.ru/product/osevoj-ventiljator-nizkogo-davlenija-systemair-ar-250e4-k/</a:t>
            </a:r>
          </a:p>
          <a:p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928948" y="3153508"/>
          <a:ext cx="5322277" cy="2841014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4591840"/>
                <a:gridCol w="730437"/>
              </a:tblGrid>
              <a:tr h="827314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Ventilator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44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Power (W)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/>
                        <a:t>54</a:t>
                      </a:r>
                      <a:endParaRPr lang="en-US" sz="16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259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Maximum air flow (/h)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/>
                        <a:t>950</a:t>
                      </a:r>
                      <a:endParaRPr lang="en-US" sz="16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444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Maximum temperature of transferred air 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/>
                        <a:t>45</a:t>
                      </a:r>
                      <a:endParaRPr lang="en-US" sz="16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163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Weight (kg)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/>
                        <a:t>3.5</a:t>
                      </a:r>
                      <a:endParaRPr lang="en-US" sz="16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276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Diameter (mm)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/>
                        <a:t>286</a:t>
                      </a:r>
                      <a:endParaRPr lang="en-US" sz="16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444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Thickness (mm)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95</a:t>
                      </a:r>
                      <a:endParaRPr lang="en-US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444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Number of blades</a:t>
                      </a: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7</a:t>
                      </a:r>
                      <a:endParaRPr lang="en-US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80975" cy="180975"/>
          </a:xfrm>
          <a:prstGeom prst="rect">
            <a:avLst/>
          </a:prstGeom>
          <a:noFill/>
        </p:spPr>
      </p:pic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90428" y="778155"/>
            <a:ext cx="779767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13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70873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8123" y="741341"/>
            <a:ext cx="8855197" cy="1005397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Environmental impact 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assessment(EIA):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solidFill>
                  <a:prstClr val="black"/>
                </a:solidFill>
              </a:rPr>
              <a:t/>
            </a:r>
            <a:br>
              <a:rPr lang="en-US" dirty="0">
                <a:solidFill>
                  <a:prstClr val="black"/>
                </a:solidFill>
              </a:rPr>
            </a:br>
            <a:r>
              <a:rPr lang="en-US" dirty="0" smtClean="0">
                <a:solidFill>
                  <a:prstClr val="black"/>
                </a:solidFill>
              </a:rPr>
              <a:t/>
            </a:r>
            <a:br>
              <a:rPr lang="en-US" dirty="0" smtClean="0">
                <a:solidFill>
                  <a:prstClr val="black"/>
                </a:solidFill>
              </a:rPr>
            </a:b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6103" y="1449977"/>
            <a:ext cx="9196171" cy="4226783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EIA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is the process of assessing the potential impacts (negative or positive) of a proposed project on the natural environment, which include:</a:t>
            </a:r>
          </a:p>
          <a:p>
            <a:pPr>
              <a:buNone/>
            </a:pPr>
            <a:endParaRPr lang="en-US" sz="2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57300" lvl="2" indent="-457200"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  Screening 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Scoping.</a:t>
            </a:r>
          </a:p>
          <a:p>
            <a:pPr marL="1257300" lvl="2" indent="-457200">
              <a:buNone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57300" lvl="2" indent="-457200"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  Project Legal Frameworks.</a:t>
            </a:r>
          </a:p>
          <a:p>
            <a:pPr>
              <a:buNone/>
            </a:pPr>
            <a:endParaRPr lang="en-US" sz="2400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 marL="457200" indent="-457200">
              <a:buNone/>
            </a:pPr>
            <a:endParaRPr lang="en-US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3535" y="789879"/>
            <a:ext cx="779767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14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56443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70893" y="691661"/>
            <a:ext cx="9026769" cy="5356442"/>
          </a:xfrm>
        </p:spPr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Project Processes: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200" dirty="0" smtClean="0"/>
          </a:p>
          <a:p>
            <a:pPr>
              <a:lnSpc>
                <a:spcPct val="150000"/>
              </a:lnSpc>
            </a:pPr>
            <a:r>
              <a:rPr lang="en-U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settle the drying </a:t>
            </a:r>
            <a:r>
              <a:rPr lang="en-U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basins.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 suitable tunnel greenhouse structure has been </a:t>
            </a:r>
            <a:r>
              <a:rPr lang="en-U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adopted.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boiler has been operated by peat to heat the </a:t>
            </a:r>
            <a:r>
              <a:rPr lang="en-U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water.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sludge was </a:t>
            </a:r>
            <a:r>
              <a:rPr lang="en-U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moved by electric mole.</a:t>
            </a:r>
          </a:p>
          <a:p>
            <a:pPr>
              <a:lnSpc>
                <a:spcPct val="150000"/>
              </a:lnSpc>
            </a:pPr>
            <a:r>
              <a:rPr lang="en-U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dried sludge will be transported manually </a:t>
            </a:r>
            <a:r>
              <a:rPr lang="en-U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packing places </a:t>
            </a:r>
            <a:r>
              <a:rPr lang="en-U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 be </a:t>
            </a:r>
            <a:r>
              <a:rPr lang="en-U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used </a:t>
            </a:r>
            <a:r>
              <a:rPr lang="en-U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as </a:t>
            </a:r>
            <a:r>
              <a:rPr lang="en-U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fertilizer.</a:t>
            </a:r>
          </a:p>
          <a:p>
            <a:endParaRPr lang="en-US" sz="3200" dirty="0" smtClean="0"/>
          </a:p>
          <a:p>
            <a:pPr>
              <a:buNone/>
            </a:pPr>
            <a:endParaRPr lang="en-US" sz="3200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08366" y="766432"/>
            <a:ext cx="779767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15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43838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2435" y="833200"/>
            <a:ext cx="9349052" cy="471851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  Description 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of Existing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Environment:</a:t>
            </a:r>
          </a:p>
          <a:p>
            <a:pPr marL="0" indent="0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Nature of the land.</a:t>
            </a:r>
          </a:p>
          <a:p>
            <a:pPr marL="0" indent="0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Noise.</a:t>
            </a:r>
          </a:p>
          <a:p>
            <a:pPr marL="0" indent="0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climate. 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  Mitigation and monitoring measure: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is the process of identifying, measuring, controlling and reducing the risks facing the project.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920" y="742986"/>
            <a:ext cx="779767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16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74094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Untitled;ok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0606" y="600891"/>
            <a:ext cx="10148343" cy="5878285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08366" y="766432"/>
            <a:ext cx="779767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17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8482" y="0"/>
            <a:ext cx="8915399" cy="1468800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Feasibility Study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4504" y="1783390"/>
            <a:ext cx="9344881" cy="4922209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Purchased cost: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20089" y="3263448"/>
            <a:ext cx="779767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18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589460" y="2638695"/>
          <a:ext cx="7116243" cy="3161214"/>
        </p:xfrm>
        <a:graphic>
          <a:graphicData uri="http://schemas.openxmlformats.org/drawingml/2006/table">
            <a:tbl>
              <a:tblPr/>
              <a:tblGrid>
                <a:gridCol w="6292311"/>
                <a:gridCol w="823932"/>
              </a:tblGrid>
              <a:tr h="520440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Purchased cost</a:t>
                      </a:r>
                      <a:endParaRPr lang="en-US" sz="2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01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Purchased cost of greenhouse dryer structure ($)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7000</a:t>
                      </a:r>
                      <a:endParaRPr lang="en-US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4401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Purchased cost of boiler ($)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1000</a:t>
                      </a:r>
                      <a:endParaRPr lang="en-US" sz="1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4401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Purchased cost of electric mole ($)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3000</a:t>
                      </a:r>
                      <a:endParaRPr lang="en-US" sz="1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4401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Purchased cost of ventilator ($)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7800</a:t>
                      </a:r>
                      <a:endParaRPr lang="en-US" sz="1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4401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Purchased cost of flat heat exchanger ($)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23800</a:t>
                      </a:r>
                      <a:endParaRPr lang="en-US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4401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Total purchased cost  ($)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51600</a:t>
                      </a:r>
                      <a:endParaRPr lang="en-US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254158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43B8F09-CA57-439C-8230-F0777DA7F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7466" y="572595"/>
            <a:ext cx="8911687" cy="638019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Outline</a:t>
            </a:r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926379B-67B5-4157-92AF-0F694B9E1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6828" y="1309351"/>
            <a:ext cx="9894754" cy="5194479"/>
          </a:xfrm>
        </p:spPr>
        <p:txBody>
          <a:bodyPr>
            <a:noAutofit/>
          </a:bodyPr>
          <a:lstStyle/>
          <a:p>
            <a:pPr>
              <a:buNone/>
            </a:pPr>
            <a:endParaRPr lang="en-US" sz="200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Objective .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Drying system design .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Environmental Impact Assessment.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Feasibility Study.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Importance of Work.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Conclusion.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Recommendations.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Constrains.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715016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70892" y="457199"/>
            <a:ext cx="8714518" cy="5708469"/>
          </a:xfrm>
        </p:spPr>
        <p:txBody>
          <a:bodyPr>
            <a:normAutofit fontScale="25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en-US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Depending on the current conditions of the NWWTP: FCI cost was estimated by using Holland method it equals 170990 $.</a:t>
            </a:r>
          </a:p>
          <a:p>
            <a:pPr>
              <a:buFont typeface="Wingdings" pitchFamily="2" charset="2"/>
              <a:buChar char="v"/>
            </a:pPr>
            <a:r>
              <a:rPr lang="en-US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The annual operating cost is 71950 $, it includes :</a:t>
            </a:r>
          </a:p>
          <a:p>
            <a:pPr marL="1543050" lvl="2" indent="-742950">
              <a:buFont typeface="+mj-lt"/>
              <a:buAutoNum type="arabicPeriod"/>
            </a:pPr>
            <a:r>
              <a:rPr lang="en-US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Raw material .</a:t>
            </a:r>
          </a:p>
          <a:p>
            <a:pPr marL="1543050" lvl="2" indent="-742950">
              <a:buFont typeface="+mj-lt"/>
              <a:buAutoNum type="arabicPeriod"/>
            </a:pPr>
            <a:r>
              <a:rPr lang="en-US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Utilities .</a:t>
            </a:r>
          </a:p>
          <a:p>
            <a:pPr marL="1543050" lvl="2" indent="-742950">
              <a:buFont typeface="+mj-lt"/>
              <a:buAutoNum type="arabicPeriod"/>
            </a:pPr>
            <a:r>
              <a:rPr lang="en-US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Labor (3 worker ).</a:t>
            </a:r>
          </a:p>
          <a:p>
            <a:pPr marL="1543050" lvl="2" indent="-742950">
              <a:buFont typeface="+mj-lt"/>
              <a:buAutoNum type="arabicPeriod"/>
            </a:pPr>
            <a:r>
              <a:rPr lang="en-US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Payroll (30% labor).</a:t>
            </a:r>
          </a:p>
          <a:p>
            <a:pPr marL="1543050" lvl="2" indent="-742950">
              <a:buFont typeface="+mj-lt"/>
              <a:buAutoNum type="arabicPeriod"/>
            </a:pPr>
            <a:r>
              <a:rPr lang="en-US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Maintenance (2% FCI).</a:t>
            </a:r>
          </a:p>
          <a:p>
            <a:pPr marL="1543050" lvl="2" indent="-742950">
              <a:buFont typeface="+mj-lt"/>
              <a:buAutoNum type="arabicPeriod"/>
            </a:pPr>
            <a:r>
              <a:rPr lang="en-US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Supplies (5% labor).</a:t>
            </a:r>
          </a:p>
          <a:p>
            <a:pPr marL="1543050" lvl="2" indent="-742950">
              <a:buFont typeface="+mj-lt"/>
              <a:buAutoNum type="arabicPeriod"/>
            </a:pPr>
            <a:r>
              <a:rPr lang="en-US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Packaging (2% sales).</a:t>
            </a:r>
          </a:p>
          <a:p>
            <a:pPr marL="1543050" lvl="2" indent="-742950">
              <a:buFont typeface="+mj-lt"/>
              <a:buAutoNum type="arabicPeriod"/>
            </a:pPr>
            <a:r>
              <a:rPr lang="en-US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SARE (6% sales).</a:t>
            </a:r>
          </a:p>
          <a:p>
            <a:pPr marL="1543050" lvl="2" indent="-742950"/>
            <a:endParaRPr lang="en-US" sz="9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28650" indent="-742950">
              <a:buFont typeface="Wingdings" pitchFamily="2" charset="2"/>
              <a:buChar char="v"/>
            </a:pPr>
            <a:r>
              <a:rPr lang="en-US" sz="1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annual sales equal 532500 $ ( 5 NIS for each kilogram of fertilizer).</a:t>
            </a:r>
          </a:p>
          <a:p>
            <a:pPr marL="628650" indent="-742950">
              <a:buFont typeface="Wingdings" pitchFamily="2" charset="2"/>
              <a:buChar char="v"/>
            </a:pPr>
            <a:r>
              <a:rPr lang="en-US" sz="1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payback period is 5 years.</a:t>
            </a:r>
          </a:p>
          <a:p>
            <a:pPr marL="628650" indent="-742950">
              <a:buFont typeface="Wingdings" pitchFamily="2" charset="2"/>
              <a:buChar char="v"/>
            </a:pPr>
            <a:endParaRPr lang="en-US" sz="10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543050" lvl="2" indent="-742950">
              <a:buFont typeface="+mj-lt"/>
              <a:buAutoNum type="arabicPeriod"/>
            </a:pPr>
            <a:endParaRPr lang="en-US" sz="7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543050" lvl="2" indent="-742950"/>
            <a:endParaRPr lang="en-US" sz="7200" dirty="0" smtClean="0">
              <a:solidFill>
                <a:schemeClr val="tx1"/>
              </a:solidFill>
              <a:latin typeface="+mj-lt"/>
            </a:endParaRPr>
          </a:p>
          <a:p>
            <a:pPr marL="1543050" lvl="2" indent="-742950"/>
            <a:endParaRPr lang="en-US" sz="7200" dirty="0" smtClean="0">
              <a:solidFill>
                <a:schemeClr val="tx1"/>
              </a:solidFill>
              <a:latin typeface="+mj-lt"/>
            </a:endParaRPr>
          </a:p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600" y="3228278"/>
            <a:ext cx="779767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19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28093" y="4261228"/>
            <a:ext cx="62132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</a:p>
          <a:p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627" y="288565"/>
            <a:ext cx="8915399" cy="965469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Importance of Work: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9169" y="1593669"/>
            <a:ext cx="9710981" cy="4666455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Use of renewable energy sources for sludge drying so low energy requirements.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Low annual operating cost needed to the operating of the equipment that equal 71900 $.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Saving in transportation and disposal cost since before solar drying the cost of transport the sludge to dumps equal 137800 $/year.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Reducing the moisture content to 10% (recommended value) so sludge can be used: Fertilizer, incineration or gasification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1474" y="3228278"/>
            <a:ext cx="779767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20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9792" y="234460"/>
            <a:ext cx="8915399" cy="1143637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Conclusion :</a:t>
            </a:r>
            <a:endParaRPr lang="en-US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23292" y="1512278"/>
            <a:ext cx="9120554" cy="4443046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+mj-lt"/>
              </a:rPr>
              <a:t>1.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Drying system proposed to dried sludge using combined solar and thermal system.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The expected reduction in water content from 75% to 10%.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The dimensions for one bed 23 m in width, 45 m in length and 2.5 m in height. 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Some auxiliary equipment added to increase the efficiency.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High evaporation rate and efficiency due to thin sludge layers.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Solar and thermal dryer gives more efficient product characteristics than the conventional dryer.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7.The one bed annual investment cost was 168687 $ and annual operating cost was 71900 $.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08366" y="3240001"/>
            <a:ext cx="779767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21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89836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6227" y="229949"/>
            <a:ext cx="8915399" cy="958771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Recommendation: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9508" y="1515292"/>
            <a:ext cx="9272955" cy="5096524"/>
          </a:xfrm>
        </p:spPr>
        <p:txBody>
          <a:bodyPr>
            <a:noAutofit/>
          </a:bodyPr>
          <a:lstStyle/>
          <a:p>
            <a:r>
              <a:rPr lang="en-US" sz="1800" dirty="0" smtClean="0">
                <a:solidFill>
                  <a:schemeClr val="tx1"/>
                </a:solidFill>
                <a:latin typeface="+mj-lt"/>
              </a:rPr>
              <a:t>1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Drying can enhanced by mechanical  pressing.</a:t>
            </a:r>
          </a:p>
          <a:p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The expected way after drying is the gasification or incineration process.</a:t>
            </a:r>
          </a:p>
          <a:p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Addition air heat exchanger  may be used up the sludge layer, will be more efficient and less drying time.</a:t>
            </a:r>
          </a:p>
          <a:p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The humid air can be condensed and used in boiler.</a:t>
            </a:r>
          </a:p>
          <a:p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Fiberglass instead of polyethylene will be effective regardless the cost.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20088" y="3228278"/>
            <a:ext cx="779767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22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5508" y="168250"/>
            <a:ext cx="8911687" cy="1280890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  <a:cs typeface="Arial" panose="020B0604020202020204" pitchFamily="34" charset="0"/>
              </a:rPr>
              <a:t/>
            </a:r>
            <a:br>
              <a:rPr lang="en-US" dirty="0" smtClean="0">
                <a:latin typeface="Calibri" pitchFamily="34" charset="0"/>
                <a:cs typeface="Arial" panose="020B0604020202020204" pitchFamily="34" charset="0"/>
              </a:rPr>
            </a:b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Constrains: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5919" y="1702488"/>
            <a:ext cx="9379131" cy="4252835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required water content to reach (10%) is low compared to initial content (75%) 65% needed to reduction.  </a:t>
            </a:r>
          </a:p>
          <a:p>
            <a:pPr>
              <a:buNone/>
            </a:pP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Lack of information and previous studies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about 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combined dryer (solar and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thermal dryer) and Lack of access to information about the axillaries and cost.</a:t>
            </a:r>
          </a:p>
          <a:p>
            <a:pPr>
              <a:buNone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GB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use of greenhouse as sludge dryers for the first time in Palestine has make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chosen the best shape and appropriate material an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ppastical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in this project.</a:t>
            </a: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endParaRPr lang="en-US" sz="2000" dirty="0" smtClean="0">
              <a:solidFill>
                <a:schemeClr val="tx1"/>
              </a:solidFill>
              <a:latin typeface="+mj-lt"/>
            </a:endParaRPr>
          </a:p>
          <a:p>
            <a:pPr>
              <a:buNone/>
            </a:pPr>
            <a:endParaRPr lang="en-US" sz="2000" dirty="0">
              <a:solidFill>
                <a:schemeClr val="tx1"/>
              </a:solidFill>
              <a:latin typeface="+mj-lt"/>
            </a:endParaRPr>
          </a:p>
          <a:p>
            <a:pPr>
              <a:buNone/>
            </a:pPr>
            <a:endParaRPr lang="en-US" sz="2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20089" y="766432"/>
            <a:ext cx="779767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23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2537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438027" y="778155"/>
            <a:ext cx="779767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24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WhatsApp Video 2019-05-21 at 3.01.52 AM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554480" y="561703"/>
            <a:ext cx="10105114" cy="61466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Captur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55288" y="926123"/>
            <a:ext cx="9582686" cy="4592257"/>
          </a:xfrm>
        </p:spPr>
      </p:pic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6643" y="766432"/>
            <a:ext cx="779767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25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98171" y="152400"/>
            <a:ext cx="7970461" cy="1536532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Introduction: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671" y="1502229"/>
            <a:ext cx="8087918" cy="436299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Nablus WasteWater Treatment Plant </a:t>
            </a: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NWWTP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was established in 2013 at the west of Nablus city, it has treated 11000 m</a:t>
            </a:r>
            <a:r>
              <a:rPr lang="en-US" sz="28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of wastewater and produced 15 ton of dewatered sludge per day. It is the biggest and most improvement plant in the West Bank.</a:t>
            </a:r>
          </a:p>
          <a:p>
            <a:pPr>
              <a:buFont typeface="Wingdings" pitchFamily="2" charset="2"/>
              <a:buChar char="v"/>
            </a:pPr>
            <a:endParaRPr lang="en-US" sz="3200" dirty="0" smtClean="0">
              <a:solidFill>
                <a:schemeClr val="tx1"/>
              </a:solidFill>
            </a:endParaRPr>
          </a:p>
          <a:p>
            <a:pPr marL="342900" indent="-342900"/>
            <a:endParaRPr lang="en-US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531812" y="4541263"/>
            <a:ext cx="779767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2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7088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3197" y="778155"/>
            <a:ext cx="779767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40523" y="587829"/>
            <a:ext cx="67642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Many units used to operate the plant, which is:</a:t>
            </a:r>
          </a:p>
        </p:txBody>
      </p:sp>
      <p:pic>
        <p:nvPicPr>
          <p:cNvPr id="7" name="Picture 6" descr="60796127_353440428635418_1530975727275474944_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83" y="1291651"/>
            <a:ext cx="8159179" cy="5129706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004646" y="6492875"/>
            <a:ext cx="8159261" cy="365125"/>
          </a:xfrm>
        </p:spPr>
        <p:txBody>
          <a:bodyPr/>
          <a:lstStyle/>
          <a:p>
            <a:r>
              <a:rPr lang="en-US" dirty="0" smtClean="0"/>
              <a:t>Source: https://www.scirp.org/(S(351jmbntvnsjt1aadkposzje))/reference/ReferencesPapers.aspx?ReferenceID=551805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994450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934978" y="464794"/>
            <a:ext cx="6096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Problem Statement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758460" y="1593669"/>
            <a:ext cx="956703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NWWTP produce 15ton/day of dewatered sludge, t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his sludge is disposing in landfills, but the problems associated with its handling and disposing forced many landfills such as Zahrat Al Fenjan landfill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l,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to stop receiving it any longer.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3197" y="778155"/>
            <a:ext cx="779767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4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8951" y="600724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Objective :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43443" y="1697432"/>
            <a:ext cx="9033860" cy="368346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main objective of this project is designing drying system utilizing solar and thermal to reduce volume and moisture content of sludge to an acceptable level (from 75% to 10%).</a:t>
            </a:r>
          </a:p>
          <a:p>
            <a:pPr algn="l"/>
            <a:endParaRPr lang="en-US" sz="28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5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698098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5079" y="175846"/>
            <a:ext cx="8911687" cy="1280890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/>
            </a:r>
            <a:br>
              <a:rPr lang="en-US" dirty="0" smtClean="0">
                <a:latin typeface="Calibri" pitchFamily="34" charset="0"/>
              </a:rPr>
            </a:b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Design Selection: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6642" y="801601"/>
            <a:ext cx="779767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6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1" name="Picture 10" descr="x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5506" y="2454142"/>
            <a:ext cx="3620005" cy="2731811"/>
          </a:xfrm>
          <a:prstGeom prst="rect">
            <a:avLst/>
          </a:prstGeom>
        </p:spPr>
      </p:pic>
      <p:pic>
        <p:nvPicPr>
          <p:cNvPr id="13" name="Content Placeholder 12" descr="ksldk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32263" y="2407012"/>
            <a:ext cx="3667645" cy="2657171"/>
          </a:xfrm>
        </p:spPr>
      </p:pic>
      <p:sp>
        <p:nvSpPr>
          <p:cNvPr id="14" name="Subtitle 2"/>
          <p:cNvSpPr txBox="1">
            <a:spLocks/>
          </p:cNvSpPr>
          <p:nvPr/>
        </p:nvSpPr>
        <p:spPr>
          <a:xfrm>
            <a:off x="2043443" y="1697432"/>
            <a:ext cx="9033860" cy="5755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Tunnel structure                            Even-span structure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98187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7846" y="1641231"/>
            <a:ext cx="10707443" cy="4056184"/>
          </a:xfrm>
        </p:spPr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Tunnel Greenhouse Dryer is a suitable low-cost design for a forced convection greenhouse dryer.</a:t>
            </a:r>
            <a:endParaRPr lang="ar-JO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length of the arc is 7.76 m </a:t>
            </a:r>
          </a:p>
          <a:p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655079" y="166910"/>
            <a:ext cx="8911687" cy="1280890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/>
            </a:r>
            <a:br>
              <a:rPr lang="en-US" dirty="0" smtClean="0">
                <a:latin typeface="Calibri" pitchFamily="34" charset="0"/>
              </a:rPr>
            </a:b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Solar dryer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design and dimensions: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xmlns:a14="http://schemas.microsoft.com/office/drawing/2010/main" xmlns:mc="http://schemas.openxmlformats.org/markup-compatibility/2006" val="4061022478"/>
              </p:ext>
            </p:extLst>
          </p:nvPr>
        </p:nvGraphicFramePr>
        <p:xfrm>
          <a:off x="1053402" y="3696789"/>
          <a:ext cx="4923693" cy="2784703"/>
        </p:xfrm>
        <a:graphic>
          <a:graphicData uri="http://schemas.openxmlformats.org/drawingml/2006/table">
            <a:tbl>
              <a:tblPr firstRow="1" firstCol="1" bandRow="1">
                <a:tableStyleId>{16D9F66E-5EB9-4882-86FB-DCBF35E3C3E4}</a:tableStyleId>
              </a:tblPr>
              <a:tblGrid>
                <a:gridCol w="1852658"/>
                <a:gridCol w="3071035"/>
              </a:tblGrid>
              <a:tr h="265648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Technical information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17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effectLst/>
                        </a:rPr>
                        <a:t>The structure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1.25-2 galvanized steel pipe.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Polyethylene cover.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665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effectLst/>
                        </a:rPr>
                        <a:t>Gable </a:t>
                      </a:r>
                      <a:r>
                        <a:rPr lang="en-US" sz="1400" b="1" dirty="0" smtClean="0">
                          <a:effectLst/>
                        </a:rPr>
                        <a:t>opening (m)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</a:rPr>
                        <a:t>7.</a:t>
                      </a:r>
                      <a:r>
                        <a:rPr lang="ar-JO" sz="1400" b="1" dirty="0" smtClean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r>
                        <a:rPr lang="ar-SA" sz="1400" b="1" dirty="0" smtClean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961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effectLst/>
                        </a:rPr>
                        <a:t>Maximum </a:t>
                      </a:r>
                      <a:r>
                        <a:rPr lang="en-US" sz="1400" b="1" dirty="0" smtClean="0">
                          <a:effectLst/>
                        </a:rPr>
                        <a:t>height</a:t>
                      </a:r>
                      <a:r>
                        <a:rPr lang="en-US" sz="1400" b="1" baseline="0" dirty="0" smtClean="0">
                          <a:effectLst/>
                        </a:rPr>
                        <a:t> (m)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961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>
                          <a:effectLst/>
                        </a:rPr>
                        <a:t>Ultimate wind </a:t>
                      </a:r>
                      <a:r>
                        <a:rPr lang="en-US" sz="1400" b="1" dirty="0" smtClean="0">
                          <a:effectLst/>
                        </a:rPr>
                        <a:t>velocity (Km/h)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</a:rPr>
                        <a:t>120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665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Temperature </a:t>
                      </a:r>
                      <a:r>
                        <a:rPr lang="en-US" sz="1400" b="1" dirty="0" smtClean="0"/>
                        <a:t>(ºC) 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52-60 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9206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Cost ($ )</a:t>
                      </a:r>
                      <a:endParaRPr lang="en-US" sz="1400" b="1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</a:rPr>
                        <a:t>7000 for 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each </a:t>
                      </a:r>
                      <a:r>
                        <a:rPr lang="ar-SA" sz="1400" b="1" dirty="0">
                          <a:solidFill>
                            <a:schemeClr val="tx1"/>
                          </a:solidFill>
                          <a:effectLst/>
                        </a:rPr>
                        <a:t>1000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</a:rPr>
                        <a:t> square meter.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3197" y="778155"/>
            <a:ext cx="779767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7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1" name="Picture 10" descr="lajsd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3180" y="3577405"/>
            <a:ext cx="5268061" cy="26292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7623" y="624110"/>
            <a:ext cx="9296989" cy="65605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Mass balance :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717075" y="1577521"/>
          <a:ext cx="6994843" cy="4601212"/>
        </p:xfrm>
        <a:graphic>
          <a:graphicData uri="http://schemas.openxmlformats.org/drawingml/2006/table">
            <a:tbl>
              <a:tblPr/>
              <a:tblGrid>
                <a:gridCol w="5368135"/>
                <a:gridCol w="1626708"/>
              </a:tblGrid>
              <a:tr h="32865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Mass balance summary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2865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Average temperature of input air  ( C)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865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%Relative humidity for input air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865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Temperature of </a:t>
                      </a:r>
                      <a:r>
                        <a:rPr lang="en-GB" sz="18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dewatered 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sludge ⁰C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865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Density of dewatered sludge (Kg/m^3)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865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thickness of sludge (m)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0.00279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865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Number of beds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865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Number of batches at a day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865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Temperature of dried sludge ⁰C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865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Average temperature of </a:t>
                      </a:r>
                      <a:r>
                        <a:rPr lang="en-GB" sz="18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outlet </a:t>
                      </a: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air  ( C)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865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Relative humidity of outlet air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0.850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865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Volumetric flowerate of ventilation (m^3/hr)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865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number of ventilator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865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Drying time (hr)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461474" y="778155"/>
            <a:ext cx="779767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8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2008</TotalTime>
  <Words>1406</Words>
  <Application>Microsoft Office PowerPoint</Application>
  <PresentationFormat>Custom</PresentationFormat>
  <Paragraphs>280</Paragraphs>
  <Slides>26</Slides>
  <Notes>3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Wisp</vt:lpstr>
      <vt:lpstr>Slide 1</vt:lpstr>
      <vt:lpstr>Outline:</vt:lpstr>
      <vt:lpstr>Introduction: </vt:lpstr>
      <vt:lpstr>Slide 4</vt:lpstr>
      <vt:lpstr>Slide 5</vt:lpstr>
      <vt:lpstr>  Objective : </vt:lpstr>
      <vt:lpstr> Design Selection:</vt:lpstr>
      <vt:lpstr> Solar dryer design and dimensions:</vt:lpstr>
      <vt:lpstr>Mass balance :  </vt:lpstr>
      <vt:lpstr>Heat balance: </vt:lpstr>
      <vt:lpstr>Under floor heating system (ASME):</vt:lpstr>
      <vt:lpstr>Central Full Cylindrical Stoker Heating Boiler (series TMS-STK): </vt:lpstr>
      <vt:lpstr>Electric mole (NA):</vt:lpstr>
      <vt:lpstr>Exhaust fan (250E4-K):</vt:lpstr>
      <vt:lpstr>Environmental impact assessment(EIA):   </vt:lpstr>
      <vt:lpstr>Slide 16</vt:lpstr>
      <vt:lpstr>Slide 17</vt:lpstr>
      <vt:lpstr>Slide 18</vt:lpstr>
      <vt:lpstr>Feasibility Study :</vt:lpstr>
      <vt:lpstr>Slide 20</vt:lpstr>
      <vt:lpstr>Importance of Work:</vt:lpstr>
      <vt:lpstr>Conclusion :</vt:lpstr>
      <vt:lpstr>Recommendation:</vt:lpstr>
      <vt:lpstr> Constrains:</vt:lpstr>
      <vt:lpstr>Slide 25</vt:lpstr>
      <vt:lpstr>Slide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Current Situation in Palestine</dc:title>
  <dc:creator>user</dc:creator>
  <cp:lastModifiedBy>Administrator</cp:lastModifiedBy>
  <cp:revision>170</cp:revision>
  <dcterms:created xsi:type="dcterms:W3CDTF">2018-12-23T00:28:11Z</dcterms:created>
  <dcterms:modified xsi:type="dcterms:W3CDTF">2019-06-20T07:11:29Z</dcterms:modified>
</cp:coreProperties>
</file>