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0"/>
  </p:notesMasterIdLst>
  <p:sldIdLst>
    <p:sldId id="256" r:id="rId2"/>
    <p:sldId id="257" r:id="rId3"/>
    <p:sldId id="281" r:id="rId4"/>
    <p:sldId id="270" r:id="rId5"/>
    <p:sldId id="258" r:id="rId6"/>
    <p:sldId id="273" r:id="rId7"/>
    <p:sldId id="263" r:id="rId8"/>
    <p:sldId id="307" r:id="rId9"/>
    <p:sldId id="308" r:id="rId10"/>
    <p:sldId id="282" r:id="rId11"/>
    <p:sldId id="284" r:id="rId12"/>
    <p:sldId id="285" r:id="rId13"/>
    <p:sldId id="286" r:id="rId14"/>
    <p:sldId id="290" r:id="rId15"/>
    <p:sldId id="287" r:id="rId16"/>
    <p:sldId id="289" r:id="rId17"/>
    <p:sldId id="291" r:id="rId18"/>
    <p:sldId id="265" r:id="rId19"/>
    <p:sldId id="292" r:id="rId20"/>
    <p:sldId id="293" r:id="rId21"/>
    <p:sldId id="294" r:id="rId22"/>
    <p:sldId id="295" r:id="rId23"/>
    <p:sldId id="296" r:id="rId24"/>
    <p:sldId id="312" r:id="rId25"/>
    <p:sldId id="297" r:id="rId26"/>
    <p:sldId id="299" r:id="rId27"/>
    <p:sldId id="309" r:id="rId28"/>
    <p:sldId id="310" r:id="rId29"/>
    <p:sldId id="311" r:id="rId30"/>
    <p:sldId id="301" r:id="rId31"/>
    <p:sldId id="304" r:id="rId32"/>
    <p:sldId id="302" r:id="rId33"/>
    <p:sldId id="306" r:id="rId34"/>
    <p:sldId id="300" r:id="rId35"/>
    <p:sldId id="298" r:id="rId36"/>
    <p:sldId id="262" r:id="rId37"/>
    <p:sldId id="264" r:id="rId38"/>
    <p:sldId id="279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484" autoAdjust="0"/>
  </p:normalViewPr>
  <p:slideViewPr>
    <p:cSldViewPr>
      <p:cViewPr varScale="1">
        <p:scale>
          <a:sx n="69" d="100"/>
          <a:sy n="69" d="100"/>
        </p:scale>
        <p:origin x="-14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1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727C2-8BF4-4C65-97A0-635BA9A8D2A5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45DE-AFE1-4F92-8EB7-3CB235030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05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145DE-AFE1-4F92-8EB7-3CB2350306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6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50E796A-4633-4C68-AB0F-C2EC6BA4C53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A23B061-57DD-4692-BA1E-2E88B1D3DBF4}" type="datetimeFigureOut">
              <a:rPr lang="en-US" smtClean="0"/>
              <a:t>21/12/2015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cover/>
  </p:transition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6629400" cy="2160235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Pilot Study on Smart Campus: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6461760" cy="27432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Modeling </a:t>
            </a: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Pedestrian Behavior at NNU, New Campus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Feras Elsaid</a:t>
            </a:r>
            <a:b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</a:br>
            <a:r>
              <a:rPr lang="en-US" sz="30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Watheq</a:t>
            </a: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0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Sayeh</a:t>
            </a: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/>
            </a:r>
            <a:b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</a:b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/>
            </a:r>
            <a:b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</a:b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Supervisor: </a:t>
            </a:r>
            <a:r>
              <a:rPr lang="en-US" sz="3000" b="1" dirty="0" smtClean="0">
                <a:solidFill>
                  <a:schemeClr val="accent2"/>
                </a:solidFill>
                <a:latin typeface="+mj-lt"/>
              </a:rPr>
              <a:t>Prof. Sameer Abu-</a:t>
            </a:r>
            <a:r>
              <a:rPr lang="en-US" sz="3000" b="1" dirty="0" err="1" smtClean="0">
                <a:solidFill>
                  <a:schemeClr val="accent2"/>
                </a:solidFill>
                <a:latin typeface="+mj-lt"/>
              </a:rPr>
              <a:t>Eisheh</a:t>
            </a:r>
            <a:endParaRPr lang="en-US" sz="3000" b="1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35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ArcGIS 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WGS-84 as spatial reference</a:t>
            </a:r>
          </a:p>
          <a:p>
            <a:pPr marL="114300" indent="0">
              <a:buNone/>
            </a:pPr>
            <a:r>
              <a:rPr lang="en-US" sz="2400" dirty="0" smtClean="0"/>
              <a:t>Representing of data</a:t>
            </a:r>
          </a:p>
          <a:p>
            <a:pPr marL="114300" indent="0">
              <a:buNone/>
            </a:pPr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43200"/>
            <a:ext cx="6324600" cy="3352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4609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ArcGIS  Work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6629400" cy="39624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81000" y="1556267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Lines representing the direction and length of each movement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89758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ArcGIS  Work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590800"/>
            <a:ext cx="6472651" cy="366260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81000" y="1556267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Lines representing the directional mean of each group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52586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ArcGIS  Work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438400"/>
            <a:ext cx="6334520" cy="3629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81000" y="1556267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directional mean of all movements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83121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ArcGIS 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i="1" dirty="0" smtClean="0">
                    <a:solidFill>
                      <a:srgbClr val="FF0000"/>
                    </a:solidFill>
                    <a:latin typeface="Cambria Math"/>
                  </a:rPr>
                  <a:t>Using Excel : calculating the distance between each successive points</a:t>
                </a:r>
              </a:p>
              <a:p>
                <a:pPr marL="114300" indent="0">
                  <a:buNone/>
                </a:pPr>
                <a:endParaRPr lang="en-US" i="1" dirty="0" smtClean="0">
                  <a:solidFill>
                    <a:srgbClr val="FF0000"/>
                  </a:solidFill>
                  <a:latin typeface="Cambria Math"/>
                </a:endParaRPr>
              </a:p>
              <a:p>
                <a:r>
                  <a:rPr lang="en-US" b="1" dirty="0" smtClean="0">
                    <a:solidFill>
                      <a:srgbClr val="00B0F0"/>
                    </a:solidFill>
                    <a:latin typeface="+mj-lt"/>
                  </a:rPr>
                  <a:t>Spherical law of cosines.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 = </m:t>
                    </m:r>
                    <m:r>
                      <a:rPr lang="en-US" i="1">
                        <a:latin typeface="Cambria Math"/>
                      </a:rPr>
                      <m:t>𝑎𝑐𝑜𝑠</m:t>
                    </m:r>
                    <m:r>
                      <a:rPr lang="en-US" i="1">
                        <a:latin typeface="Cambria Math"/>
                      </a:rPr>
                      <m:t>( </m:t>
                    </m:r>
                    <m:r>
                      <a:rPr lang="en-US" i="1">
                        <a:latin typeface="Cambria Math"/>
                      </a:rPr>
                      <m:t>𝑠𝑖𝑛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⋅ </m:t>
                    </m:r>
                    <m:r>
                      <a:rPr lang="en-US" i="1">
                        <a:latin typeface="Cambria Math"/>
                      </a:rPr>
                      <m:t>𝑠𝑖𝑛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+ </m:t>
                    </m:r>
                    <m:r>
                      <a:rPr lang="en-US" i="1">
                        <a:latin typeface="Cambria Math"/>
                      </a:rPr>
                      <m:t>𝑐𝑜𝑠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⋅ </m:t>
                    </m:r>
                    <m:r>
                      <a:rPr lang="en-US" i="1">
                        <a:latin typeface="Cambria Math"/>
                      </a:rPr>
                      <m:t>𝑐𝑜𝑠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⋅ </m:t>
                    </m:r>
                    <m:r>
                      <a:rPr lang="en-US" i="1">
                        <a:latin typeface="Cambria Math"/>
                      </a:rPr>
                      <m:t>𝑐𝑜𝑠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𝛥𝜆</m:t>
                    </m:r>
                    <m:r>
                      <a:rPr lang="en-US" i="1">
                        <a:latin typeface="Cambria Math"/>
                      </a:rPr>
                      <m:t> ) ⋅ </m:t>
                    </m:r>
                    <m:r>
                      <a:rPr lang="en-US" i="1">
                        <a:latin typeface="Cambria Math"/>
                      </a:rPr>
                      <m:t>𝑅</m:t>
                    </m:r>
                  </m:oMath>
                </a14:m>
                <a:r>
                  <a:rPr lang="en-US" dirty="0"/>
                  <a:t>	</a:t>
                </a:r>
                <a:endParaRPr lang="en-US" dirty="0" smtClean="0"/>
              </a:p>
              <a:p>
                <a:pPr marL="114300" indent="0">
                  <a:buNone/>
                </a:pPr>
                <a:r>
                  <a:rPr lang="en-US" dirty="0" smtClean="0"/>
                  <a:t>where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latitude value of the first point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= latitude value of the second point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𝛥𝜆</m:t>
                    </m:r>
                  </m:oMath>
                </a14:m>
                <a:r>
                  <a:rPr lang="en-US" dirty="0"/>
                  <a:t>= </a:t>
                </a:r>
                <a:r>
                  <a:rPr lang="en-US" dirty="0" smtClean="0"/>
                  <a:t>Difference in  longitude values</a:t>
                </a:r>
                <a:endParaRPr lang="en-US" dirty="0"/>
              </a:p>
              <a:p>
                <a:r>
                  <a:rPr lang="en-US" dirty="0"/>
                  <a:t>Noting that (</a:t>
                </a:r>
                <a:r>
                  <a:rPr lang="en-US" dirty="0" err="1"/>
                  <a:t>acos</a:t>
                </a:r>
                <a:r>
                  <a:rPr lang="en-US" dirty="0"/>
                  <a:t>) is the cosine inverse function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R: the radius of </a:t>
                </a:r>
                <a:r>
                  <a:rPr lang="en-US" dirty="0"/>
                  <a:t>earth which is </a:t>
                </a:r>
                <a:r>
                  <a:rPr lang="en-US" dirty="0" smtClean="0"/>
                  <a:t>6371000 m(6371 km)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762" b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0631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ArcGIS  Work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667000"/>
            <a:ext cx="6477000" cy="37338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752600"/>
            <a:ext cx="2352780" cy="208605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90519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05000"/>
            <a:ext cx="6039693" cy="461074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33400" y="117601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Speed Variations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67713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Level Of Service(</a:t>
            </a:r>
            <a:r>
              <a:rPr lang="en-US" dirty="0" smtClean="0">
                <a:solidFill>
                  <a:srgbClr val="0070C0"/>
                </a:solidFill>
              </a:rPr>
              <a:t>LOS</a:t>
            </a:r>
            <a:r>
              <a:rPr lang="en-US" dirty="0" smtClean="0"/>
              <a:t>) Analysis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n-US" dirty="0" smtClean="0"/>
          </a:p>
          <a:p>
            <a:pPr marL="114300" indent="0" algn="ctr">
              <a:buNone/>
            </a:pPr>
            <a:endParaRPr lang="en-US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PLOS: Main gate of the campus</a:t>
            </a:r>
          </a:p>
          <a:p>
            <a:endParaRPr lang="en-US" dirty="0" smtClean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505200"/>
            <a:ext cx="4996814" cy="277076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01738" y="1510145"/>
            <a:ext cx="800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Pedestrian Level of Service (PLOS)</a:t>
            </a:r>
          </a:p>
        </p:txBody>
      </p:sp>
    </p:spTree>
    <p:extLst>
      <p:ext uri="{BB962C8B-B14F-4D97-AF65-F5344CB8AC3E}">
        <p14:creationId xmlns:p14="http://schemas.microsoft.com/office/powerpoint/2010/main" val="27160013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620000" cy="944562"/>
          </a:xfrm>
        </p:spPr>
        <p:txBody>
          <a:bodyPr/>
          <a:lstStyle/>
          <a:p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PLOS: Main gate of the campus</a:t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089118"/>
              </p:ext>
            </p:extLst>
          </p:nvPr>
        </p:nvGraphicFramePr>
        <p:xfrm>
          <a:off x="152400" y="1219200"/>
          <a:ext cx="8001000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000"/>
                <a:gridCol w="1447800"/>
                <a:gridCol w="1752600"/>
                <a:gridCol w="1524000"/>
                <a:gridCol w="1371600"/>
              </a:tblGrid>
              <a:tr h="152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Period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Direction of movement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Pedestrian per hour(flow rate)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min-interval volume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Peak 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min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Mon. 7:36 – 8:36 am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Entering the campus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2274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1220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7:44 - 7:59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Sun. 2:00 – 3:00 pm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Leaving the campus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1778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849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2:45 – 3:00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29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Wed. 12:30 – 13:24 pm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Entering the campus,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Leaving the campus(Total)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1773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614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12:30 -12:45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Sun. 7:42 – 8:42 am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Entering the campus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2538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1275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7:48 – 8:03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0123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620000" cy="1143000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PLOS: Main gate of the campus</a:t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196266"/>
              </p:ext>
            </p:extLst>
          </p:nvPr>
        </p:nvGraphicFramePr>
        <p:xfrm>
          <a:off x="228600" y="1600200"/>
          <a:ext cx="8001000" cy="4908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1808"/>
                <a:gridCol w="1253752"/>
                <a:gridCol w="1401808"/>
                <a:gridCol w="1608410"/>
                <a:gridCol w="1608410"/>
                <a:gridCol w="726812"/>
              </a:tblGrid>
              <a:tr h="72855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Period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 15 min-interval volume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Effective width =1.4 m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Effective width =2.30 m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2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Flow Rate (p/min/m)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Flow Rate (p/min/m)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Mon. 7:36 – 8:36 am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1220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58.10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35.36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Sun. 2:00 – 3:00 pm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40.43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24.61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Wed. 12:30 – 13:24 pm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29.24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17.80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Sun. 7:42 – 8:42 am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1275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60.71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36.96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2156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smart 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9057"/>
            <a:ext cx="762000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Study Area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Objectives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Literature Review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Methodology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Data Collection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Data Analysis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Results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Future work</a:t>
            </a:r>
          </a:p>
          <a:p>
            <a:pPr>
              <a:lnSpc>
                <a:spcPct val="150000"/>
              </a:lnSpc>
            </a:pPr>
            <a:endParaRPr lang="en-US" sz="2400" dirty="0" smtClean="0"/>
          </a:p>
          <a:p>
            <a:pPr>
              <a:lnSpc>
                <a:spcPct val="150000"/>
              </a:lnSpc>
            </a:pPr>
            <a:endParaRPr lang="en-US" sz="2400" dirty="0" smtClean="0"/>
          </a:p>
          <a:p>
            <a:pPr>
              <a:lnSpc>
                <a:spcPct val="150000"/>
              </a:lnSpc>
            </a:pPr>
            <a:endParaRPr lang="en-US" sz="2400" dirty="0" smtClean="0"/>
          </a:p>
        </p:txBody>
      </p:sp>
      <p:pic>
        <p:nvPicPr>
          <p:cNvPr id="5" name="Picture 4" descr="2015-04-14 13.56.2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124200"/>
            <a:ext cx="4143375" cy="3114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525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249362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PLOS: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Crosswalk in front of the campus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4033"/>
              </p:ext>
            </p:extLst>
          </p:nvPr>
        </p:nvGraphicFramePr>
        <p:xfrm>
          <a:off x="914400" y="4267200"/>
          <a:ext cx="6857999" cy="2053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2393"/>
                <a:gridCol w="1279151"/>
                <a:gridCol w="1402317"/>
                <a:gridCol w="1602648"/>
                <a:gridCol w="901490"/>
              </a:tblGrid>
              <a:tr h="387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 Score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20/10/2015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2:45-3:45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21/10/2015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8:45-9:45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22/10/2015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2:45-3:34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950" marR="769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05911"/>
              </p:ext>
            </p:extLst>
          </p:nvPr>
        </p:nvGraphicFramePr>
        <p:xfrm>
          <a:off x="609600" y="1600200"/>
          <a:ext cx="7326312" cy="2065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4244"/>
                <a:gridCol w="1424496"/>
                <a:gridCol w="2068786"/>
                <a:gridCol w="2068786"/>
              </a:tblGrid>
              <a:tr h="546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interval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Total pedestrian volume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15-min pedestrians’ volume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3:57 – 3:12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1468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9:20 – 9:35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1556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2:50 – 3:05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1283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580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393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Vehicular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Level of Service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(VLOS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HCM (2010)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used to calculate VLOS for the street in front of the campus as a multilane highway for the current the traffic situation 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34868"/>
              </p:ext>
            </p:extLst>
          </p:nvPr>
        </p:nvGraphicFramePr>
        <p:xfrm>
          <a:off x="457200" y="2819400"/>
          <a:ext cx="7620000" cy="3562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0084"/>
                <a:gridCol w="1499776"/>
                <a:gridCol w="3032340"/>
                <a:gridCol w="1447800"/>
              </a:tblGrid>
              <a:tr h="36125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Upgrade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65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interval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15-min  vehicles’ volume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VLOS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9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2:47 – 3:02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9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9:15 – 9:30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9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3:00 – 3:15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6145" marR="861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4196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518219"/>
              </p:ext>
            </p:extLst>
          </p:nvPr>
        </p:nvGraphicFramePr>
        <p:xfrm>
          <a:off x="457200" y="2667000"/>
          <a:ext cx="7394122" cy="3069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5544"/>
                <a:gridCol w="1381066"/>
                <a:gridCol w="2770731"/>
                <a:gridCol w="1406781"/>
              </a:tblGrid>
              <a:tr h="48604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Downgrade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55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Day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15-min vehicles’ volume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VLOS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Thursday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2:47 – 3:02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Wednesday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9:20-9:35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Tuesday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3:15 – 3:30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933" marR="809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571500" indent="-571500"/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Vehicular Level of Service (VLOS)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013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But… Synchro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157550"/>
              </p:ext>
            </p:extLst>
          </p:nvPr>
        </p:nvGraphicFramePr>
        <p:xfrm>
          <a:off x="228600" y="2057400"/>
          <a:ext cx="7850979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237"/>
                <a:gridCol w="2471371"/>
                <a:gridCol w="2471371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Direction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East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Bound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West Bound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lanes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 of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lane (m)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(%)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-9%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Volume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(pc/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of heavy vehicles (%)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Pedestrian Volume (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 control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Approach LOS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426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VLOS using Synchro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200"/>
            <a:ext cx="5772765" cy="3911600"/>
          </a:xfrm>
          <a:prstGeom prst="rect">
            <a:avLst/>
          </a:prstGeom>
          <a:ln w="19050"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19223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odel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1524000"/>
            <a:ext cx="7983662" cy="4495800"/>
          </a:xfr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014545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371600"/>
          </a:xfrm>
        </p:spPr>
        <p:txBody>
          <a:bodyPr/>
          <a:lstStyle/>
          <a:p>
            <a:pPr lvl="0"/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REVIEW </a:t>
            </a:r>
            <a:r>
              <a:rPr lang="en-US" sz="4000" b="1" dirty="0"/>
              <a:t>OF SOME PROPOSED SOLUTIONS</a:t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“Evaluation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Re-Design of the Transportation System Around the New Campus of An-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National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University”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687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Cross-section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571375"/>
            <a:ext cx="5696745" cy="2686425"/>
          </a:xfrm>
        </p:spPr>
      </p:pic>
    </p:spTree>
    <p:extLst>
      <p:ext uri="{BB962C8B-B14F-4D97-AF65-F5344CB8AC3E}">
        <p14:creationId xmlns:p14="http://schemas.microsoft.com/office/powerpoint/2010/main" val="29440680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14600"/>
            <a:ext cx="8243620" cy="2971800"/>
          </a:xfrm>
        </p:spPr>
      </p:pic>
    </p:spTree>
    <p:extLst>
      <p:ext uri="{BB962C8B-B14F-4D97-AF65-F5344CB8AC3E}">
        <p14:creationId xmlns:p14="http://schemas.microsoft.com/office/powerpoint/2010/main" val="10479871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Designed as: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Underpass ,Two-way Two-lane highway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Width of lane= 3.20m , width of shoulder = 1.40m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 greater than 4%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530 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178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Area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38400"/>
            <a:ext cx="7620000" cy="2743581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27883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382000" cy="1143000"/>
          </a:xfrm>
        </p:spPr>
        <p:txBody>
          <a:bodyPr/>
          <a:lstStyle/>
          <a:p>
            <a:r>
              <a:rPr lang="en-US" sz="4000" b="1" dirty="0" smtClean="0"/>
              <a:t>LOS of Two-way, two-lane Underpass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Assumptions:</a:t>
            </a:r>
          </a:p>
          <a:p>
            <a:pPr marL="114300" indent="0">
              <a:buNone/>
            </a:pPr>
            <a:endParaRPr lang="en-US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highway as: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way to an arterial two-lane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highway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Limited length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grade method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the grade of this segment greater than 4 %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06322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464646"/>
                </a:solidFill>
              </a:rPr>
              <a:t>LOS of </a:t>
            </a:r>
            <a:r>
              <a:rPr lang="en-US" sz="4000" b="1" dirty="0" smtClean="0">
                <a:solidFill>
                  <a:srgbClr val="464646"/>
                </a:solidFill>
              </a:rPr>
              <a:t>Two-way, two-lane </a:t>
            </a:r>
            <a:r>
              <a:rPr lang="en-US" sz="4000" b="1" dirty="0">
                <a:solidFill>
                  <a:srgbClr val="464646"/>
                </a:solidFill>
              </a:rPr>
              <a:t>Underpass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40 % of total traffic as through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traffic</a:t>
                </a: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VLOS by this solution:</a:t>
                </a:r>
              </a:p>
              <a:p>
                <a:pPr>
                  <a:buFontTx/>
                  <a:buChar char="-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Proposed growth rate (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Ashqar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Atair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&amp;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Shoman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, 2012) : 4.4%</a:t>
                </a:r>
              </a:p>
              <a:p>
                <a:pPr>
                  <a:buFontTx/>
                  <a:buChar char="-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Heavy vehicle percentage: 2%</a:t>
                </a:r>
              </a:p>
              <a:p>
                <a:pPr>
                  <a:buFontTx/>
                  <a:buChar char="-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LOS for the upgrade direction (critical):</a:t>
                </a:r>
              </a:p>
              <a:p>
                <a:pPr marL="114300" indent="0">
                  <a:buNone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 429 pc/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hr</a:t>
                </a: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437 pc/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hr</a:t>
                </a: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Future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would be: 892 and 909, respectively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𝑃𝑇𝑆𝐹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=89.7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LOS is 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14300" indent="0">
                  <a:buNone/>
                </a:pPr>
                <a:r>
                  <a:rPr lang="en-US" sz="2000" dirty="0" smtClean="0"/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However,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114300" indent="0">
                  <a:buNone/>
                </a:pP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If growth rate were 3.0%,</a:t>
                </a:r>
              </a:p>
              <a:p>
                <a:pPr marL="114300" indent="0">
                  <a:buNone/>
                </a:pP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Future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would be : 709 and 723, respectively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𝑃𝑇𝑆𝐹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2000" i="1">
                          <a:latin typeface="Cambria Math"/>
                        </a:rPr>
                        <m:t>=79.6+3.2=82.2</m:t>
                      </m:r>
                    </m:oMath>
                  </m:oMathPara>
                </a14:m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14300" indent="0">
                  <a:buNone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LOS is </a:t>
                </a:r>
                <a:r>
                  <a:rPr lang="en-US" sz="2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103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Cost of the project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Cost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(2012) = $630,000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Road Cost Index (RCI)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was 114.55 (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2012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Base year=2008)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most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recent RCI reached 110.47 (25/11/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2015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Base year=2008). </a:t>
                </a: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𝑉𝑎𝑙𝑢𝑒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𝑅𝐶𝐼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𝑅𝐶𝐼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𝑉𝑎𝑙𝑢𝑒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Cost 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(2015) = $ 607,600</a:t>
                </a:r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r="-1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4162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New Campus’s Master Plan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1600"/>
            <a:ext cx="6802206" cy="4800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33326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20000" cy="1143000"/>
          </a:xfrm>
        </p:spPr>
        <p:txBody>
          <a:bodyPr/>
          <a:lstStyle/>
          <a:p>
            <a:r>
              <a:rPr lang="en-US" sz="3600" b="1" dirty="0"/>
              <a:t>Modeling Multimodal Effect on Vehicular Speeds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533699"/>
            <a:ext cx="701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Bound Direction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7200" y="1523999"/>
                <a:ext cx="7543800" cy="1043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Using Regression analysis for the collected data including: Vehicles’ volume, pedestrians’ volume and vehicles’ speeds</a:t>
                </a:r>
              </a:p>
              <a:p>
                <a:r>
                  <a:rPr lang="en-US" sz="200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𝑣</m:t>
                        </m:r>
                      </m:sub>
                    </m:sSub>
                    <m:r>
                      <a:rPr lang="en-US" sz="2000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000" i="1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523999"/>
                <a:ext cx="7543800" cy="1043171"/>
              </a:xfrm>
              <a:prstGeom prst="rect">
                <a:avLst/>
              </a:prstGeom>
              <a:blipFill rotWithShape="1">
                <a:blip r:embed="rId2"/>
                <a:stretch>
                  <a:fillRect l="-808" t="-2924" b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457999"/>
              </p:ext>
            </p:extLst>
          </p:nvPr>
        </p:nvGraphicFramePr>
        <p:xfrm>
          <a:off x="304800" y="3200400"/>
          <a:ext cx="7973132" cy="3287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5060"/>
                <a:gridCol w="1121029"/>
                <a:gridCol w="980122"/>
                <a:gridCol w="1030976"/>
                <a:gridCol w="1240742"/>
                <a:gridCol w="1534563"/>
                <a:gridCol w="950640"/>
              </a:tblGrid>
              <a:tr h="1219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Vehicular volume Coefficient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Pedestrian Volume Coefficient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 Square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3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20/10/2015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2:40-3:40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39.880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-0.012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-0.108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0.828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3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21/10/2015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8:45-9:45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43.445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-0.111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-0.020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0.650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3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22/10/2015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2:47-2:37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53.146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-0.526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-0.002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0.781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2717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20000" cy="1143000"/>
          </a:xfrm>
        </p:spPr>
        <p:txBody>
          <a:bodyPr/>
          <a:lstStyle/>
          <a:p>
            <a:pPr lvl="0"/>
            <a:r>
              <a:rPr lang="en-US" sz="3600" b="1" dirty="0"/>
              <a:t>Modeling Multimodal Effect on Vehicular Speeds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54182" y="17526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East Bound Direction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719209"/>
              </p:ext>
            </p:extLst>
          </p:nvPr>
        </p:nvGraphicFramePr>
        <p:xfrm>
          <a:off x="228600" y="3124200"/>
          <a:ext cx="8053652" cy="2971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0254"/>
                <a:gridCol w="1226786"/>
                <a:gridCol w="1072586"/>
                <a:gridCol w="1066680"/>
                <a:gridCol w="1197322"/>
                <a:gridCol w="1318236"/>
                <a:gridCol w="951788"/>
              </a:tblGrid>
              <a:tr h="1152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Vehicular volume Coefficient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Pedestrian Volume Coefficient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 Square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20/10/2015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2:40-3:40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16.894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0.099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-0.056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0.866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21/10/2015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8:45-9:45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29.266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0.080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-0.122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0.356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22/10/2015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2:47-2:37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-30.613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0.682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0.032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0.839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5050" marR="75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52205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Cross walk PLOS: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VLOS: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Current situation: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Manually, was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Using Synchro, was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Proposed by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</a:rPr>
              <a:t>Ashqar</a:t>
            </a:r>
            <a:r>
              <a:rPr lang="en-US" sz="20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</a:rPr>
              <a:t>Atair</a:t>
            </a:r>
            <a:r>
              <a:rPr lang="en-US" sz="2000" dirty="0">
                <a:solidFill>
                  <a:srgbClr val="000000"/>
                </a:solidFill>
                <a:latin typeface="Times New Roman"/>
              </a:rPr>
              <a:t> and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</a:rPr>
              <a:t>Shoman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(after 17 years):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Pedestrians tend to cross the road randomly, might be diagonally, so they do not stick to the cross walk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Average speed of pedestrians in front of the campus was 1.2m/s.</a:t>
            </a:r>
          </a:p>
          <a:p>
            <a:pPr marL="11430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529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Future work’s Recommendations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Image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processing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Real-time vehicular traffic information.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proposed solution by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Ashqar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Atair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Shoman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Multimodal models: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Increase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</a:rPr>
              <a:t>the study period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and consider the analysis period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</a:rPr>
              <a:t>as least as one or two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minute.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Measure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all the multimodal parameters in the field, e.g., parking maneuvers, etc…</a:t>
            </a:r>
            <a:endParaRPr lang="en-US" sz="2000" dirty="0">
              <a:solidFill>
                <a:srgbClr val="000000"/>
              </a:solidFill>
              <a:ea typeface="Calibri"/>
              <a:cs typeface="Arial"/>
            </a:endParaRP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</a:rPr>
              <a:t>Take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</a:rPr>
              <a:t>surrounding environment hindrances into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account.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</a:rPr>
              <a:t>Consider safety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issue in front of </a:t>
            </a:r>
            <a:r>
              <a:rPr lang="en-US" sz="2000" smtClean="0">
                <a:solidFill>
                  <a:srgbClr val="000000"/>
                </a:solidFill>
                <a:latin typeface="Times New Roman"/>
                <a:ea typeface="Calibri"/>
              </a:rPr>
              <a:t>the campus.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560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57400"/>
            <a:ext cx="7620000" cy="1143000"/>
          </a:xfrm>
        </p:spPr>
        <p:txBody>
          <a:bodyPr/>
          <a:lstStyle/>
          <a:p>
            <a:r>
              <a:rPr lang="en-US" dirty="0" smtClean="0"/>
              <a:t>Thank you for listening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945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Detecting pedestrians’ problems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smtClean="0"/>
              <a:t>Understanding behavior of pedestrians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Utilizing new technology, mainly smartphones, in transportation aspects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Basis and first step of research in this field in Palestine</a:t>
            </a:r>
          </a:p>
        </p:txBody>
      </p:sp>
    </p:spTree>
    <p:extLst>
      <p:ext uri="{BB962C8B-B14F-4D97-AF65-F5344CB8AC3E}">
        <p14:creationId xmlns:p14="http://schemas.microsoft.com/office/powerpoint/2010/main" val="33231528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1143000"/>
          </a:xfrm>
        </p:spPr>
        <p:txBody>
          <a:bodyPr/>
          <a:lstStyle/>
          <a:p>
            <a:r>
              <a:rPr lang="en-US" dirty="0" smtClean="0"/>
              <a:t>Done so far 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001000" cy="5181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Van</a:t>
            </a:r>
            <a:r>
              <a:rPr lang="nl-NL" sz="2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nl-NL" sz="2800" b="1" dirty="0">
                <a:solidFill>
                  <a:schemeClr val="bg2">
                    <a:lumMod val="50000"/>
                  </a:schemeClr>
                </a:solidFill>
              </a:rPr>
              <a:t>Langelaar and van der Spek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(2010)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Ghanim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and Abu-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Eisheh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(2014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chemeClr val="bg2">
                    <a:lumMod val="50000"/>
                  </a:schemeClr>
                </a:solidFill>
              </a:rPr>
              <a:t>Asadi-Shekari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Moeinaddini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and Shah (2014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Sahania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, R. and P. K.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Bhuyan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(2013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Christopoulou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and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Pitsiava-Latinopoulou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(2012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n-US" sz="2800" b="1" dirty="0"/>
          </a:p>
          <a:p>
            <a:endParaRPr lang="en-US" sz="2800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369571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Done so far 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Some studies utilized smartphones for urban planning purposes, others studied transportation aspects of pedestrians movement, like LOS, but no one considered both aspects.</a:t>
            </a:r>
            <a:endParaRPr lang="en-US" sz="26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05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such a study in Palestine!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0816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Do a surveillance in the study area to detect problems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Collect data (both manual and smart)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smtClean="0"/>
              <a:t>Analyze data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Review past solutions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Conclude and recommend</a:t>
            </a:r>
          </a:p>
        </p:txBody>
      </p:sp>
    </p:spTree>
    <p:extLst>
      <p:ext uri="{BB962C8B-B14F-4D97-AF65-F5344CB8AC3E}">
        <p14:creationId xmlns:p14="http://schemas.microsoft.com/office/powerpoint/2010/main" val="30900544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620000" cy="4953000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en-US" sz="2600" dirty="0" smtClean="0"/>
              <a:t>Manual data (simultaneously):</a:t>
            </a:r>
          </a:p>
          <a:p>
            <a:pPr>
              <a:lnSpc>
                <a:spcPct val="150000"/>
              </a:lnSpc>
            </a:pPr>
            <a:r>
              <a:rPr lang="en-US" sz="2600" dirty="0" smtClean="0"/>
              <a:t>speed study of vehicles</a:t>
            </a:r>
          </a:p>
          <a:p>
            <a:pPr>
              <a:lnSpc>
                <a:spcPct val="150000"/>
              </a:lnSpc>
            </a:pPr>
            <a:r>
              <a:rPr lang="en-US" sz="2600" dirty="0" smtClean="0"/>
              <a:t>count of pedestrians</a:t>
            </a:r>
          </a:p>
          <a:p>
            <a:pPr>
              <a:lnSpc>
                <a:spcPct val="150000"/>
              </a:lnSpc>
            </a:pPr>
            <a:r>
              <a:rPr lang="en-US" sz="2600" dirty="0" smtClean="0"/>
              <a:t>count of vehicles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sz="2600" dirty="0" smtClean="0"/>
              <a:t>Mobile phone data:</a:t>
            </a:r>
          </a:p>
          <a:p>
            <a:pPr>
              <a:lnSpc>
                <a:spcPct val="150000"/>
              </a:lnSpc>
            </a:pPr>
            <a:r>
              <a:rPr lang="en-US" sz="2600" dirty="0" smtClean="0"/>
              <a:t>11 volunteers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3796839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1669</TotalTime>
  <Words>1259</Words>
  <Application>Microsoft Office PowerPoint</Application>
  <PresentationFormat>On-screen Show (4:3)</PresentationFormat>
  <Paragraphs>359</Paragraphs>
  <Slides>38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Adjacency</vt:lpstr>
      <vt:lpstr>Pilot Study on Smart Campus:</vt:lpstr>
      <vt:lpstr>Why not smart ?!</vt:lpstr>
      <vt:lpstr>Study Area</vt:lpstr>
      <vt:lpstr>Objectives</vt:lpstr>
      <vt:lpstr>Done so far ..</vt:lpstr>
      <vt:lpstr>Done so far ..</vt:lpstr>
      <vt:lpstr>Our work</vt:lpstr>
      <vt:lpstr>Methodology</vt:lpstr>
      <vt:lpstr>Data collection</vt:lpstr>
      <vt:lpstr>ArcGIS  Work</vt:lpstr>
      <vt:lpstr>ArcGIS  Work</vt:lpstr>
      <vt:lpstr>ArcGIS  Work</vt:lpstr>
      <vt:lpstr>ArcGIS  Work</vt:lpstr>
      <vt:lpstr>ArcGIS  Work</vt:lpstr>
      <vt:lpstr>ArcGIS  Work</vt:lpstr>
      <vt:lpstr>Results</vt:lpstr>
      <vt:lpstr>Level Of Service(LOS) Analysis</vt:lpstr>
      <vt:lpstr>PLOS: Main gate of the campus </vt:lpstr>
      <vt:lpstr>PLOS: Main gate of the campus </vt:lpstr>
      <vt:lpstr>PLOS: Crosswalk in front of the campus</vt:lpstr>
      <vt:lpstr>Vehicular Level of Service (VLOS)</vt:lpstr>
      <vt:lpstr>PowerPoint Presentation</vt:lpstr>
      <vt:lpstr>But… Synchro </vt:lpstr>
      <vt:lpstr>VLOS using Synchro</vt:lpstr>
      <vt:lpstr>PowerPoint Presentation</vt:lpstr>
      <vt:lpstr> REVIEW OF SOME PROPOSED SOLUTIONS </vt:lpstr>
      <vt:lpstr>Cross-section</vt:lpstr>
      <vt:lpstr>Plan view</vt:lpstr>
      <vt:lpstr>PowerPoint Presentation</vt:lpstr>
      <vt:lpstr>LOS of Two-way, two-lane Underpass</vt:lpstr>
      <vt:lpstr>LOS of Two-way, two-lane Underpass</vt:lpstr>
      <vt:lpstr>Total Cost of the project</vt:lpstr>
      <vt:lpstr>New Campus’s Master Plan</vt:lpstr>
      <vt:lpstr>Modeling Multimodal Effect on Vehicular Speeds </vt:lpstr>
      <vt:lpstr>Modeling Multimodal Effect on Vehicular Speeds </vt:lpstr>
      <vt:lpstr>Summary</vt:lpstr>
      <vt:lpstr>Future work’s Recommendations</vt:lpstr>
      <vt:lpstr>Thank you for listening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Study on Smart Campus:</dc:title>
  <dc:creator>Feras Elsaid</dc:creator>
  <cp:lastModifiedBy>Feras Elsaid</cp:lastModifiedBy>
  <cp:revision>104</cp:revision>
  <dcterms:created xsi:type="dcterms:W3CDTF">2015-05-11T16:46:30Z</dcterms:created>
  <dcterms:modified xsi:type="dcterms:W3CDTF">2015-12-21T19:54:59Z</dcterms:modified>
</cp:coreProperties>
</file>