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slides/slide76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s/slide83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slides/slide7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slides/slide70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s/slide79.xml" ContentType="application/vnd.openxmlformats-officedocument.presentationml.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slides/slide68.xml" ContentType="application/vnd.openxmlformats-officedocument.presentationml.slide+xml"/>
  <Override PartName="/ppt/slides/slide7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s/slide66.xml" ContentType="application/vnd.openxmlformats-officedocument.presentationml.slide+xml"/>
  <Override PartName="/ppt/slides/slide7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slides/slide64.xml" ContentType="application/vnd.openxmlformats-officedocument.presentationml.slide+xml"/>
  <Override PartName="/ppt/slides/slide73.xml" ContentType="application/vnd.openxmlformats-officedocument.presentationml.slide+xml"/>
  <Override PartName="/ppt/slides/slide84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Override PartName="/ppt/slides/slide71.xml" ContentType="application/vnd.openxmlformats-officedocument.presentationml.slide+xml"/>
  <Override PartName="/ppt/slides/slide80.xml" ContentType="application/vnd.openxmlformats-officedocument.presentationml.slide+xml"/>
  <Override PartName="/ppt/slides/slide82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Default Extension="wdp" ContentType="image/vnd.ms-photo"/>
  <Override PartName="/ppt/slideLayouts/slideLayout10.xml" ContentType="application/vnd.openxmlformats-officedocument.presentationml.slideLayout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slides/slide69.xml" ContentType="application/vnd.openxmlformats-officedocument.presentationml.slide+xml"/>
  <Override PartName="/ppt/slides/slide78.xml" ContentType="application/vnd.openxmlformats-officedocument.presentationml.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s/slide67.xml" ContentType="application/vnd.openxmlformats-officedocument.presentationml.slide+xml"/>
  <Override PartName="/ppt/slides/slide85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s/slide74.xml" ContentType="application/vnd.openxmlformats-officedocument.presentationml.slide+xml"/>
  <Override PartName="/ppt/slideLayouts/slideLayout4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slides/slide81.xml" ContentType="application/vnd.openxmlformats-officedocument.presentationml.slide+xml"/>
  <Default Extension="rels" ContentType="application/vnd.openxmlformats-package.relationship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807" r:id="rId1"/>
  </p:sldMasterIdLst>
  <p:notesMasterIdLst>
    <p:notesMasterId r:id="rId87"/>
  </p:notesMasterIdLst>
  <p:sldIdLst>
    <p:sldId id="256" r:id="rId2"/>
    <p:sldId id="257" r:id="rId3"/>
    <p:sldId id="258" r:id="rId4"/>
    <p:sldId id="259" r:id="rId5"/>
    <p:sldId id="354" r:id="rId6"/>
    <p:sldId id="355" r:id="rId7"/>
    <p:sldId id="356" r:id="rId8"/>
    <p:sldId id="357" r:id="rId9"/>
    <p:sldId id="358" r:id="rId10"/>
    <p:sldId id="359" r:id="rId11"/>
    <p:sldId id="360" r:id="rId12"/>
    <p:sldId id="361" r:id="rId13"/>
    <p:sldId id="362" r:id="rId14"/>
    <p:sldId id="363" r:id="rId15"/>
    <p:sldId id="364" r:id="rId16"/>
    <p:sldId id="365" r:id="rId17"/>
    <p:sldId id="366" r:id="rId18"/>
    <p:sldId id="367" r:id="rId19"/>
    <p:sldId id="368" r:id="rId20"/>
    <p:sldId id="369" r:id="rId21"/>
    <p:sldId id="370" r:id="rId22"/>
    <p:sldId id="371" r:id="rId23"/>
    <p:sldId id="372" r:id="rId24"/>
    <p:sldId id="373" r:id="rId25"/>
    <p:sldId id="374" r:id="rId26"/>
    <p:sldId id="375" r:id="rId27"/>
    <p:sldId id="376" r:id="rId28"/>
    <p:sldId id="377" r:id="rId29"/>
    <p:sldId id="378" r:id="rId30"/>
    <p:sldId id="379" r:id="rId31"/>
    <p:sldId id="380" r:id="rId32"/>
    <p:sldId id="381" r:id="rId33"/>
    <p:sldId id="382" r:id="rId34"/>
    <p:sldId id="383" r:id="rId35"/>
    <p:sldId id="384" r:id="rId36"/>
    <p:sldId id="385" r:id="rId37"/>
    <p:sldId id="386" r:id="rId38"/>
    <p:sldId id="387" r:id="rId39"/>
    <p:sldId id="406" r:id="rId40"/>
    <p:sldId id="261" r:id="rId41"/>
    <p:sldId id="262" r:id="rId42"/>
    <p:sldId id="263" r:id="rId43"/>
    <p:sldId id="265" r:id="rId44"/>
    <p:sldId id="264" r:id="rId45"/>
    <p:sldId id="269" r:id="rId46"/>
    <p:sldId id="270" r:id="rId47"/>
    <p:sldId id="350" r:id="rId48"/>
    <p:sldId id="340" r:id="rId49"/>
    <p:sldId id="341" r:id="rId50"/>
    <p:sldId id="342" r:id="rId51"/>
    <p:sldId id="343" r:id="rId52"/>
    <p:sldId id="344" r:id="rId53"/>
    <p:sldId id="345" r:id="rId54"/>
    <p:sldId id="271" r:id="rId55"/>
    <p:sldId id="272" r:id="rId56"/>
    <p:sldId id="274" r:id="rId57"/>
    <p:sldId id="275" r:id="rId58"/>
    <p:sldId id="278" r:id="rId59"/>
    <p:sldId id="351" r:id="rId60"/>
    <p:sldId id="352" r:id="rId61"/>
    <p:sldId id="353" r:id="rId62"/>
    <p:sldId id="388" r:id="rId63"/>
    <p:sldId id="389" r:id="rId64"/>
    <p:sldId id="390" r:id="rId65"/>
    <p:sldId id="391" r:id="rId66"/>
    <p:sldId id="392" r:id="rId67"/>
    <p:sldId id="393" r:id="rId68"/>
    <p:sldId id="394" r:id="rId69"/>
    <p:sldId id="395" r:id="rId70"/>
    <p:sldId id="396" r:id="rId71"/>
    <p:sldId id="397" r:id="rId72"/>
    <p:sldId id="398" r:id="rId73"/>
    <p:sldId id="399" r:id="rId74"/>
    <p:sldId id="280" r:id="rId75"/>
    <p:sldId id="349" r:id="rId76"/>
    <p:sldId id="301" r:id="rId77"/>
    <p:sldId id="303" r:id="rId78"/>
    <p:sldId id="304" r:id="rId79"/>
    <p:sldId id="347" r:id="rId80"/>
    <p:sldId id="402" r:id="rId81"/>
    <p:sldId id="403" r:id="rId82"/>
    <p:sldId id="404" r:id="rId83"/>
    <p:sldId id="405" r:id="rId84"/>
    <p:sldId id="400" r:id="rId85"/>
    <p:sldId id="401" r:id="rId8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 xmlns="">
        <p14:section name="Default Section" id="{791C0121-B25E-4780-9E68-E804423B2948}">
          <p14:sldIdLst>
            <p14:sldId id="256"/>
            <p14:sldId id="257"/>
            <p14:sldId id="258"/>
            <p14:sldId id="259"/>
            <p14:sldId id="354"/>
            <p14:sldId id="355"/>
            <p14:sldId id="356"/>
            <p14:sldId id="357"/>
            <p14:sldId id="358"/>
            <p14:sldId id="359"/>
            <p14:sldId id="360"/>
            <p14:sldId id="361"/>
            <p14:sldId id="362"/>
            <p14:sldId id="363"/>
            <p14:sldId id="364"/>
            <p14:sldId id="365"/>
            <p14:sldId id="366"/>
            <p14:sldId id="367"/>
            <p14:sldId id="368"/>
            <p14:sldId id="369"/>
            <p14:sldId id="370"/>
            <p14:sldId id="371"/>
            <p14:sldId id="372"/>
            <p14:sldId id="373"/>
            <p14:sldId id="374"/>
            <p14:sldId id="375"/>
            <p14:sldId id="376"/>
            <p14:sldId id="377"/>
            <p14:sldId id="378"/>
            <p14:sldId id="379"/>
            <p14:sldId id="380"/>
            <p14:sldId id="381"/>
            <p14:sldId id="382"/>
            <p14:sldId id="383"/>
            <p14:sldId id="384"/>
            <p14:sldId id="385"/>
            <p14:sldId id="386"/>
            <p14:sldId id="387"/>
            <p14:sldId id="261"/>
            <p14:sldId id="262"/>
            <p14:sldId id="263"/>
            <p14:sldId id="265"/>
            <p14:sldId id="264"/>
            <p14:sldId id="269"/>
            <p14:sldId id="270"/>
            <p14:sldId id="350"/>
            <p14:sldId id="340"/>
            <p14:sldId id="341"/>
            <p14:sldId id="342"/>
            <p14:sldId id="343"/>
            <p14:sldId id="344"/>
            <p14:sldId id="345"/>
            <p14:sldId id="271"/>
            <p14:sldId id="272"/>
            <p14:sldId id="274"/>
            <p14:sldId id="275"/>
            <p14:sldId id="278"/>
            <p14:sldId id="351"/>
            <p14:sldId id="352"/>
            <p14:sldId id="353"/>
            <p14:sldId id="388"/>
            <p14:sldId id="389"/>
            <p14:sldId id="390"/>
            <p14:sldId id="391"/>
            <p14:sldId id="392"/>
            <p14:sldId id="393"/>
            <p14:sldId id="394"/>
            <p14:sldId id="395"/>
            <p14:sldId id="396"/>
            <p14:sldId id="397"/>
            <p14:sldId id="398"/>
            <p14:sldId id="399"/>
            <p14:sldId id="280"/>
            <p14:sldId id="349"/>
            <p14:sldId id="301"/>
            <p14:sldId id="303"/>
            <p14:sldId id="304"/>
            <p14:sldId id="347"/>
            <p14:sldId id="402"/>
            <p14:sldId id="403"/>
            <p14:sldId id="404"/>
            <p14:sldId id="405"/>
            <p14:sldId id="400"/>
            <p14:sldId id="401"/>
          </p14:sldIdLst>
        </p14:section>
        <p14:section name="Untitled Section" id="{FD422E49-AD78-4DF2-A9C2-E5CC6CA456E3}">
          <p14:sldIdLst/>
        </p14:section>
      </p14:sectionLst>
    </p:ex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574" autoAdjust="0"/>
    <p:restoredTop sz="94660"/>
  </p:normalViewPr>
  <p:slideViewPr>
    <p:cSldViewPr snapToGrid="0">
      <p:cViewPr varScale="1">
        <p:scale>
          <a:sx n="73" d="100"/>
          <a:sy n="73" d="100"/>
        </p:scale>
        <p:origin x="-720" y="-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slide" Target="slides/slide75.xml"/><Relationship Id="rId84" Type="http://schemas.openxmlformats.org/officeDocument/2006/relationships/slide" Target="slides/slide83.xml"/><Relationship Id="rId89" Type="http://schemas.openxmlformats.org/officeDocument/2006/relationships/viewProps" Target="viewProps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87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90" Type="http://schemas.openxmlformats.org/officeDocument/2006/relationships/theme" Target="theme/theme1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presProps" Target="presProps.xml"/><Relationship Id="rId9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412A09E-AEC0-4BC3-B477-C6090C1F96AB}" type="datetimeFigureOut">
              <a:rPr lang="en-US" smtClean="0"/>
              <a:pPr/>
              <a:t>12/21/2017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720C9FC-F6A2-4AAA-8C33-78B68EA6100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8174897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20C9FC-F6A2-4AAA-8C33-78B68EA6100D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56478577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20C9FC-F6A2-4AAA-8C33-78B68EA6100D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57659748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20C9FC-F6A2-4AAA-8C33-78B68EA6100D}" type="slidenum">
              <a:rPr lang="en-US" smtClean="0"/>
              <a:pPr/>
              <a:t>58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923106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20834" y="134694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 xmlns="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0834" y="429969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 xmlns="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tile tx="0" ty="-7175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920834" y="1484779"/>
            <a:ext cx="10222992" cy="274320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 xmlns="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10" name="Group 9"/>
          <p:cNvGrpSpPr/>
          <p:nvPr/>
        </p:nvGrpSpPr>
        <p:grpSpPr>
          <a:xfrm>
            <a:off x="9649215" y="4068923"/>
            <a:ext cx="1080904" cy="1080902"/>
            <a:chOff x="9685338" y="4460675"/>
            <a:chExt cx="1080904" cy="1080902"/>
          </a:xfrm>
        </p:grpSpPr>
        <p:sp>
          <p:nvSpPr>
            <p:cNvPr id="11" name="Oval 10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 xmlns="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2" name="Oval 11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51560" y="1432223"/>
            <a:ext cx="9966960" cy="3035808"/>
          </a:xfrm>
        </p:spPr>
        <p:txBody>
          <a:bodyPr anchor="ctr">
            <a:noAutofit/>
          </a:bodyPr>
          <a:lstStyle>
            <a:lvl1pPr algn="l">
              <a:lnSpc>
                <a:spcPct val="80000"/>
              </a:lnSpc>
              <a:defRPr sz="9600" cap="all" baseline="0">
                <a:blipFill dpi="0" rotWithShape="1">
                  <a:blip r:embed="rId4"/>
                  <a:srcRect/>
                  <a:tile tx="6350" ty="-127000" sx="65000" sy="64000" flip="none" algn="tl"/>
                </a:blip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9848" y="4389120"/>
            <a:ext cx="7891272" cy="1069848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3710E6-722D-4A29-B28E-51CEDF85E224}" type="datetime1">
              <a:rPr lang="en-US" smtClean="0"/>
              <a:pPr/>
              <a:t>12/21/2017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592733" y="4289334"/>
            <a:ext cx="1193868" cy="640080"/>
          </a:xfrm>
        </p:spPr>
        <p:txBody>
          <a:bodyPr/>
          <a:lstStyle>
            <a:lvl1pPr>
              <a:defRPr sz="2800"/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8877935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E18180-8D53-4309-B0E1-E4B0348C7BD8}" type="datetime1">
              <a:rPr lang="en-US" smtClean="0"/>
              <a:pPr/>
              <a:t>12/21/2017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8372148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533400"/>
            <a:ext cx="2552700" cy="5638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66800" y="533400"/>
            <a:ext cx="7505700" cy="5638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30A142-9A9E-47CE-85CF-32E10C61FB55}" type="datetime1">
              <a:rPr lang="en-US" smtClean="0"/>
              <a:pPr/>
              <a:t>12/21/2017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8408713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44B33E-2ED1-44EA-B9C2-ACBDA84831D8}" type="datetime1">
              <a:rPr lang="en-US" smtClean="0"/>
              <a:pPr/>
              <a:t>12/21/2017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709747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4917989"/>
            <a:ext cx="12192000" cy="194001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 xmlns="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67128" y="1225296"/>
            <a:ext cx="9281160" cy="3520440"/>
          </a:xfrm>
        </p:spPr>
        <p:txBody>
          <a:bodyPr anchor="ctr">
            <a:normAutofit/>
          </a:bodyPr>
          <a:lstStyle>
            <a:lvl1pPr>
              <a:lnSpc>
                <a:spcPct val="80000"/>
              </a:lnSpc>
              <a:defRPr sz="8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65774" y="5020056"/>
            <a:ext cx="9052560" cy="1066800"/>
          </a:xfrm>
        </p:spPr>
        <p:txBody>
          <a:bodyPr anchor="t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593667" y="6272784"/>
            <a:ext cx="2644309" cy="365125"/>
          </a:xfrm>
        </p:spPr>
        <p:txBody>
          <a:bodyPr/>
          <a:lstStyle/>
          <a:p>
            <a:fld id="{68747F32-45A5-4E70-A33E-F8F4535DC3F5}" type="datetime1">
              <a:rPr lang="en-US" smtClean="0"/>
              <a:pPr/>
              <a:t>12/21/2017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82708" y="6272784"/>
            <a:ext cx="6327648" cy="365125"/>
          </a:xfrm>
        </p:spPr>
        <p:txBody>
          <a:bodyPr/>
          <a:lstStyle/>
          <a:p>
            <a:endParaRPr lang="en-US" dirty="0"/>
          </a:p>
        </p:txBody>
      </p:sp>
      <p:grpSp>
        <p:nvGrpSpPr>
          <p:cNvPr id="8" name="Group 7"/>
          <p:cNvGrpSpPr/>
          <p:nvPr/>
        </p:nvGrpSpPr>
        <p:grpSpPr>
          <a:xfrm>
            <a:off x="897399" y="2325848"/>
            <a:ext cx="1080904" cy="1080902"/>
            <a:chOff x="9685338" y="4460675"/>
            <a:chExt cx="1080904" cy="1080902"/>
          </a:xfrm>
        </p:grpSpPr>
        <p:sp>
          <p:nvSpPr>
            <p:cNvPr id="9" name="Oval 8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 xmlns="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3702" y="2506133"/>
            <a:ext cx="1188298" cy="720332"/>
          </a:xfrm>
        </p:spPr>
        <p:txBody>
          <a:bodyPr/>
          <a:lstStyle>
            <a:lvl1pPr>
              <a:defRPr sz="2800"/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4056060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9848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64224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BEB35A-71AA-45DD-82BC-599E31A284E1}" type="datetime1">
              <a:rPr lang="en-US" smtClean="0"/>
              <a:pPr/>
              <a:t>12/21/2017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7929047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64224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64224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F4D4E-E64E-4E9D-9A29-228742902F9F}" type="datetime1">
              <a:rPr lang="en-US" smtClean="0"/>
              <a:pPr/>
              <a:t>12/21/2017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9884418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E2F4D6-9BE8-4A7C-9311-EE08FE194EB6}" type="datetime1">
              <a:rPr lang="en-US" smtClean="0"/>
              <a:pPr/>
              <a:t>12/21/2017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7975968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02C980-DA78-4F0F-9B6E-24B7BAF43E8A}" type="datetime1">
              <a:rPr lang="en-US" smtClean="0"/>
              <a:pPr/>
              <a:t>12/21/2017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4110542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 xmlns="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0"/>
            <a:ext cx="6711696" cy="5020056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F63E52-466C-400F-82EB-3EB92CC5A1C9}" type="datetime1">
              <a:rPr lang="en-US" smtClean="0"/>
              <a:pPr/>
              <a:t>12/21/2017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10" name="Oval 9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 xmlns="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1" name="Oval 10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9532718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 xmlns="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8303740" cy="6858000"/>
          </a:xfrm>
          <a:solidFill>
            <a:schemeClr val="tx2">
              <a:lumMod val="20000"/>
              <a:lumOff val="80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B797C2-4FFA-4CE6-90B0-D0CAE197D04F}" type="datetime1">
              <a:rPr lang="en-US" smtClean="0"/>
              <a:pPr/>
              <a:t>12/21/2017</a:t>
            </a:fld>
            <a:endParaRPr lang="en-US" dirty="0"/>
          </a:p>
        </p:txBody>
      </p:sp>
      <p:grpSp>
        <p:nvGrpSpPr>
          <p:cNvPr id="8" name="Group 7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9" name="Oval 8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 xmlns="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5851692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9848" y="484632"/>
            <a:ext cx="10058400" cy="16093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121408"/>
            <a:ext cx="10058400" cy="40507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964424" y="6272784"/>
            <a:ext cx="32735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2"/>
                </a:solidFill>
              </a:defRPr>
            </a:lvl1pPr>
          </a:lstStyle>
          <a:p>
            <a:fld id="{BB75DC9A-4D4B-4ABF-A55E-8E002A5D1DE9}" type="datetime1">
              <a:rPr lang="en-US" smtClean="0"/>
              <a:pPr/>
              <a:t>12/21/2017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88136" y="6272784"/>
            <a:ext cx="63276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grpSp>
        <p:nvGrpSpPr>
          <p:cNvPr id="7" name="Group 6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8" name="Oval 7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13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 xmlns="">
                      <a14:imgLayer r:embed="rId14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9" name="Oval 8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11128" y="6272784"/>
            <a:ext cx="6400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1">
                <a:solidFill>
                  <a:srgbClr val="FFFFFF"/>
                </a:solidFill>
                <a:latin typeface="+mj-lt"/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1029878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8" r:id="rId1"/>
    <p:sldLayoutId id="2147483809" r:id="rId2"/>
    <p:sldLayoutId id="2147483810" r:id="rId3"/>
    <p:sldLayoutId id="2147483811" r:id="rId4"/>
    <p:sldLayoutId id="2147483812" r:id="rId5"/>
    <p:sldLayoutId id="2147483813" r:id="rId6"/>
    <p:sldLayoutId id="2147483814" r:id="rId7"/>
    <p:sldLayoutId id="2147483815" r:id="rId8"/>
    <p:sldLayoutId id="2147483816" r:id="rId9"/>
    <p:sldLayoutId id="2147483817" r:id="rId10"/>
    <p:sldLayoutId id="2147483818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kern="1200" cap="all" baseline="0">
          <a:blipFill>
            <a:blip r:embed="rId15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tile tx="6350" ty="-127000" sx="65000" sy="64000" flip="none" algn="tl"/>
          </a:blip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9.png"/><Relationship Id="rId4" Type="http://schemas.openxmlformats.org/officeDocument/2006/relationships/image" Target="../media/image58.png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png"/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png"/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2.png"/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3.png"/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5.png"/><Relationship Id="rId1" Type="http://schemas.openxmlformats.org/officeDocument/2006/relationships/slideLayout" Target="../slideLayouts/slideLayout2.xml"/></Relationships>
</file>

<file path=ppt/slides/_rels/slide8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6.png"/><Relationship Id="rId1" Type="http://schemas.openxmlformats.org/officeDocument/2006/relationships/slideLayout" Target="../slideLayouts/slideLayout2.xml"/></Relationships>
</file>

<file path=ppt/slides/_rels/slide8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7.png"/><Relationship Id="rId1" Type="http://schemas.openxmlformats.org/officeDocument/2006/relationships/slideLayout" Target="../slideLayouts/slideLayout2.xml"/></Relationships>
</file>

<file path=ppt/slides/_rels/slide8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8.png"/><Relationship Id="rId1" Type="http://schemas.openxmlformats.org/officeDocument/2006/relationships/slideLayout" Target="../slideLayouts/slideLayout2.xml"/></Relationships>
</file>

<file path=ppt/slides/_rels/slide8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9.png"/><Relationship Id="rId1" Type="http://schemas.openxmlformats.org/officeDocument/2006/relationships/slideLayout" Target="../slideLayouts/slideLayout4.xml"/></Relationships>
</file>

<file path=ppt/slides/_rels/slide8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An-</a:t>
            </a:r>
            <a:r>
              <a:rPr lang="en-US" sz="2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Najah</a:t>
            </a:r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National University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Faculty of Engineering &amp; Information Technology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Building </a:t>
            </a:r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Engineering </a:t>
            </a:r>
            <a:r>
              <a:rPr lang="en-U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DEPARTMENT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2000" dirty="0"/>
          </a:p>
        </p:txBody>
      </p:sp>
      <p:sp>
        <p:nvSpPr>
          <p:cNvPr id="11" name="Content Placeholder 10"/>
          <p:cNvSpPr>
            <a:spLocks noGrp="1"/>
          </p:cNvSpPr>
          <p:nvPr>
            <p:ph idx="1"/>
          </p:nvPr>
        </p:nvSpPr>
        <p:spPr>
          <a:xfrm>
            <a:off x="1069848" y="2093976"/>
            <a:ext cx="10058400" cy="4422734"/>
          </a:xfrm>
        </p:spPr>
        <p:txBody>
          <a:bodyPr>
            <a:normAutofit fontScale="92500" lnSpcReduction="20000"/>
          </a:bodyPr>
          <a:lstStyle/>
          <a:p>
            <a:endParaRPr lang="ar-SA" dirty="0" smtClean="0"/>
          </a:p>
          <a:p>
            <a:endParaRPr lang="ar-SA" sz="2400" dirty="0"/>
          </a:p>
          <a:p>
            <a:endParaRPr lang="ar-SA" sz="2400" dirty="0" smtClean="0"/>
          </a:p>
          <a:p>
            <a:endParaRPr lang="ar-SA" sz="2400" dirty="0"/>
          </a:p>
          <a:p>
            <a:pPr marL="0" indent="0" algn="ctr">
              <a:buNone/>
            </a:pPr>
            <a:r>
              <a:rPr lang="en-US" sz="26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Environmentally friendly Mosque </a:t>
            </a:r>
          </a:p>
          <a:p>
            <a:pPr marL="0" indent="0" algn="ctr">
              <a:buNone/>
            </a:pPr>
            <a:endParaRPr lang="en-US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Prepared by:</a:t>
            </a:r>
          </a:p>
          <a:p>
            <a:pPr marL="0" indent="0" algn="ctr">
              <a:buNone/>
            </a:pP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Mohammad </a:t>
            </a:r>
            <a:r>
              <a:rPr lang="en-US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Omareyah</a:t>
            </a:r>
            <a:endParaRPr lang="en-US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Ahmad </a:t>
            </a:r>
            <a:r>
              <a:rPr lang="en-US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Mizher</a:t>
            </a:r>
            <a:endParaRPr lang="en-US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en-US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Alaa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Omar</a:t>
            </a:r>
          </a:p>
          <a:p>
            <a:pPr marL="0" indent="0" algn="ctr">
              <a:buNone/>
            </a:pPr>
            <a:endParaRPr lang="en-US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Supervisor: 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Eng. </a:t>
            </a:r>
            <a:r>
              <a:rPr lang="en-US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Amer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Shareef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en-US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</a:t>
            </a:fld>
            <a:endParaRPr lang="en-US" dirty="0"/>
          </a:p>
        </p:txBody>
      </p:sp>
      <p:pic>
        <p:nvPicPr>
          <p:cNvPr id="12" name="Picture 11" descr="http://www.ramallah.city/uploads/images/2015/10/1904131_914215688648696_6597140413504111364_n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22733" y="1725769"/>
            <a:ext cx="1952630" cy="176440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749542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anose="02020603050405020304" pitchFamily="18" charset="-78"/>
                <a:cs typeface="Andalus" panose="02020603050405020304" pitchFamily="18" charset="-78"/>
              </a:rPr>
              <a:t>ARCHITECTURAL DESIGN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South Elevation:</a:t>
            </a:r>
          </a:p>
          <a:p>
            <a:pPr marL="0" indent="0">
              <a:buNone/>
            </a:pPr>
            <a:endParaRPr lang="en-US" sz="2400" b="1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en-US" sz="2400" b="1" dirty="0">
              <a:latin typeface="Times New Roman" pitchFamily="18" charset="0"/>
              <a:cs typeface="Times New Roman" pitchFamily="18" charset="0"/>
            </a:endParaRPr>
          </a:p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6" name="Picture 5" descr="C:\Users\hamoodeh\Desktop\structural\Capture.PN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163389" y="2719796"/>
            <a:ext cx="5943600" cy="29337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3001099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anose="02020603050405020304" pitchFamily="18" charset="-78"/>
                <a:cs typeface="Andalus" panose="02020603050405020304" pitchFamily="18" charset="-78"/>
              </a:rPr>
              <a:t>ARCHITECTURAL DESIGN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9848" y="1970468"/>
            <a:ext cx="10058400" cy="4201732"/>
          </a:xfrm>
        </p:spPr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East Elevation:</a:t>
            </a:r>
          </a:p>
          <a:p>
            <a:pPr marL="0" indent="0">
              <a:buNone/>
            </a:pPr>
            <a:endParaRPr lang="en-US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en-US" sz="2400" b="1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en-US" sz="2400" b="1" dirty="0">
              <a:latin typeface="Times New Roman" pitchFamily="18" charset="0"/>
              <a:cs typeface="Times New Roman" pitchFamily="18" charset="0"/>
            </a:endParaRPr>
          </a:p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7" name="Picture 6" descr="C:\Users\hamoodeh\Desktop\structural\Capture.PN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821430" y="2279741"/>
            <a:ext cx="4914900" cy="34480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2859664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anose="02020603050405020304" pitchFamily="18" charset="-78"/>
                <a:cs typeface="Andalus" panose="02020603050405020304" pitchFamily="18" charset="-78"/>
              </a:rPr>
              <a:t>ARCHITECTURAL DESIGN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West Elevation:</a:t>
            </a:r>
          </a:p>
          <a:p>
            <a:pPr>
              <a:buFont typeface="Wingdings" panose="05000000000000000000" pitchFamily="2" charset="2"/>
              <a:buChar char="Ø"/>
            </a:pPr>
            <a:endParaRPr lang="en-US" sz="2400" b="1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endParaRPr lang="en-US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en-US" sz="2400" b="1" dirty="0">
              <a:latin typeface="Times New Roman" pitchFamily="18" charset="0"/>
              <a:cs typeface="Times New Roman" pitchFamily="18" charset="0"/>
            </a:endParaRPr>
          </a:p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12</a:t>
            </a:fld>
            <a:endParaRPr lang="en-US" dirty="0"/>
          </a:p>
        </p:txBody>
      </p:sp>
      <p:pic>
        <p:nvPicPr>
          <p:cNvPr id="7" name="Picture 6" descr="C:\Users\hamoodeh\Desktop\structural\Capture.PN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94017" y="2443707"/>
            <a:ext cx="5943600" cy="338137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1637089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anose="02020603050405020304" pitchFamily="18" charset="-78"/>
                <a:cs typeface="Andalus" panose="02020603050405020304" pitchFamily="18" charset="-78"/>
              </a:rPr>
              <a:t>ARCHITECTURAL DESIGN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Section A-A:</a:t>
            </a:r>
          </a:p>
          <a:p>
            <a:pPr marL="0" indent="0">
              <a:buNone/>
            </a:pPr>
            <a:endParaRPr lang="en-US" sz="2400" b="1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en-US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en-US" sz="2400" b="1" dirty="0">
              <a:latin typeface="Times New Roman" pitchFamily="18" charset="0"/>
              <a:cs typeface="Times New Roman" pitchFamily="18" charset="0"/>
            </a:endParaRPr>
          </a:p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13</a:t>
            </a:fld>
            <a:endParaRPr lang="en-US" dirty="0"/>
          </a:p>
        </p:txBody>
      </p:sp>
      <p:pic>
        <p:nvPicPr>
          <p:cNvPr id="7" name="Picture 6" descr="C:\Users\hamoodeh\Desktop\structural\Capture.PN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03282" y="2954246"/>
            <a:ext cx="5934075" cy="254317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3765838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anose="02020603050405020304" pitchFamily="18" charset="-78"/>
                <a:cs typeface="Andalus" panose="02020603050405020304" pitchFamily="18" charset="-78"/>
              </a:rPr>
              <a:t>ARCHITECTURAL DESIGN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5150" y="2093976"/>
            <a:ext cx="10058400" cy="4050792"/>
          </a:xfrm>
        </p:spPr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Section B-B:</a:t>
            </a:r>
          </a:p>
          <a:p>
            <a:pPr marL="0" indent="0">
              <a:buNone/>
            </a:pPr>
            <a:endParaRPr lang="en-US" sz="2400" b="1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en-US" sz="2400" b="1" dirty="0">
              <a:latin typeface="Times New Roman" pitchFamily="18" charset="0"/>
              <a:cs typeface="Times New Roman" pitchFamily="18" charset="0"/>
            </a:endParaRPr>
          </a:p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14</a:t>
            </a:fld>
            <a:endParaRPr lang="en-US" dirty="0"/>
          </a:p>
        </p:txBody>
      </p:sp>
      <p:pic>
        <p:nvPicPr>
          <p:cNvPr id="6" name="Picture 5" descr="C:\Users\hamoodeh\Desktop\structural\Capture.PN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816395" y="2314438"/>
            <a:ext cx="4219575" cy="324802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4079137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anose="02020603050405020304" pitchFamily="18" charset="-78"/>
                <a:cs typeface="Andalus" panose="02020603050405020304" pitchFamily="18" charset="-78"/>
              </a:rPr>
              <a:t>ARCHITECTURAL DESIGN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3D View: </a:t>
            </a:r>
            <a:endParaRPr lang="en-US" sz="2400" b="1" dirty="0">
              <a:latin typeface="Times New Roman" pitchFamily="18" charset="0"/>
              <a:cs typeface="Times New Roman" pitchFamily="18" charset="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15</a:t>
            </a:fld>
            <a:endParaRPr lang="en-US" dirty="0"/>
          </a:p>
        </p:txBody>
      </p:sp>
      <p:pic>
        <p:nvPicPr>
          <p:cNvPr id="8" name="Picture 7" descr="C:\Users\hamoodeh\Downloads\24740313_1784384368270903_1234793223_o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532550" y="2312126"/>
            <a:ext cx="5964147" cy="380129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2486245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Environmental design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16</a:t>
            </a:fld>
            <a:endParaRPr lang="en-US" dirty="0"/>
          </a:p>
        </p:txBody>
      </p:sp>
      <p:pic>
        <p:nvPicPr>
          <p:cNvPr id="6" name="عنصر نائب للمحتوى 5" descr="8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024744" y="2120900"/>
            <a:ext cx="7393576" cy="4051300"/>
          </a:xfrm>
        </p:spPr>
      </p:pic>
    </p:spTree>
    <p:extLst>
      <p:ext uri="{BB962C8B-B14F-4D97-AF65-F5344CB8AC3E}">
        <p14:creationId xmlns:p14="http://schemas.microsoft.com/office/powerpoint/2010/main" xmlns="" val="1097696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Shading from nearby building </a:t>
            </a:r>
            <a:b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summer 15 July AT 9:00 AM   </a:t>
            </a:r>
            <a:endParaRPr lang="en-US" sz="32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17</a:t>
            </a:fld>
            <a:endParaRPr lang="en-US" dirty="0"/>
          </a:p>
        </p:txBody>
      </p:sp>
      <p:pic>
        <p:nvPicPr>
          <p:cNvPr id="10" name="صورة 9" descr="9 summer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16629" y="2194560"/>
            <a:ext cx="7602581" cy="42441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026771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Shading from nearby building 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summer 15 July AT 12:00 </a:t>
            </a:r>
            <a:r>
              <a:rPr lang="en-US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pM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sz="1600" dirty="0"/>
          </a:p>
        </p:txBody>
      </p:sp>
      <p:pic>
        <p:nvPicPr>
          <p:cNvPr id="5" name="عنصر نائب للمحتوى 4" descr="12 summer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312126" y="2181497"/>
            <a:ext cx="7628708" cy="4153989"/>
          </a:xfrm>
        </p:spPr>
      </p:pic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133732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</a:t>
            </a:r>
            <a:endParaRPr lang="en-US" dirty="0"/>
          </a:p>
        </p:txBody>
      </p:sp>
      <p:sp>
        <p:nvSpPr>
          <p:cNvPr id="3" name="عنصر نائب لرقم الشريحة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4" name="عنوان 1"/>
          <p:cNvSpPr txBox="1">
            <a:spLocks/>
          </p:cNvSpPr>
          <p:nvPr/>
        </p:nvSpPr>
        <p:spPr>
          <a:xfrm>
            <a:off x="1069848" y="484632"/>
            <a:ext cx="10058400" cy="16093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all" spc="0" normalizeH="0" baseline="0" noProof="0" dirty="0" smtClean="0">
                <a:ln>
                  <a:noFill/>
                </a:ln>
                <a:blipFill>
                  <a:blip r:embed="rId2">
                    <a:extLst>
                      <a:ext uri="{28A0092B-C50C-407E-A947-70E740481C1C}">
                        <a14:useLocalDpi xmlns:a14="http://schemas.microsoft.com/office/drawing/2010/main" xmlns="" val="0"/>
                      </a:ext>
                    </a:extLst>
                  </a:blip>
                  <a:tile tx="6350" ty="-127000" sx="65000" sy="64000" flip="none" algn="tl"/>
                </a:blip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Shading from nearby building </a:t>
            </a:r>
            <a:r>
              <a:rPr kumimoji="0" lang="en-US" sz="1600" b="0" i="0" u="none" strike="noStrike" kern="1200" cap="all" spc="0" normalizeH="0" baseline="0" noProof="0" dirty="0" smtClean="0">
                <a:ln>
                  <a:noFill/>
                </a:ln>
                <a:blipFill>
                  <a:blip r:embed="rId2">
                    <a:extLst>
                      <a:ext uri="{28A0092B-C50C-407E-A947-70E740481C1C}">
                        <a14:useLocalDpi xmlns:a14="http://schemas.microsoft.com/office/drawing/2010/main" xmlns="" val="0"/>
                      </a:ext>
                    </a:extLst>
                  </a:blip>
                  <a:tile tx="6350" ty="-127000" sx="65000" sy="64000" flip="none" algn="tl"/>
                </a:blip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/>
            </a:r>
            <a:br>
              <a:rPr kumimoji="0" lang="en-US" sz="1600" b="0" i="0" u="none" strike="noStrike" kern="1200" cap="all" spc="0" normalizeH="0" baseline="0" noProof="0" dirty="0" smtClean="0">
                <a:ln>
                  <a:noFill/>
                </a:ln>
                <a:blipFill>
                  <a:blip r:embed="rId2">
                    <a:extLst>
                      <a:ext uri="{28A0092B-C50C-407E-A947-70E740481C1C}">
                        <a14:useLocalDpi xmlns:a14="http://schemas.microsoft.com/office/drawing/2010/main" xmlns="" val="0"/>
                      </a:ext>
                    </a:extLst>
                  </a:blip>
                  <a:tile tx="6350" ty="-127000" sx="65000" sy="64000" flip="none" algn="tl"/>
                </a:blip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r>
              <a:rPr kumimoji="0" lang="en-US" sz="1600" b="0" i="0" u="none" strike="noStrike" kern="1200" cap="all" spc="0" normalizeH="0" baseline="0" noProof="0" dirty="0" smtClean="0">
                <a:ln>
                  <a:noFill/>
                </a:ln>
                <a:blipFill>
                  <a:blip r:embed="rId2">
                    <a:extLst>
                      <a:ext uri="{28A0092B-C50C-407E-A947-70E740481C1C}">
                        <a14:useLocalDpi xmlns:a14="http://schemas.microsoft.com/office/drawing/2010/main" xmlns="" val="0"/>
                      </a:ext>
                    </a:extLst>
                  </a:blip>
                  <a:tile tx="6350" ty="-127000" sx="65000" sy="64000" flip="none" algn="tl"/>
                </a:blip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/>
            </a:r>
            <a:br>
              <a:rPr kumimoji="0" lang="en-US" sz="1600" b="0" i="0" u="none" strike="noStrike" kern="1200" cap="all" spc="0" normalizeH="0" baseline="0" noProof="0" dirty="0" smtClean="0">
                <a:ln>
                  <a:noFill/>
                </a:ln>
                <a:blipFill>
                  <a:blip r:embed="rId2">
                    <a:extLst>
                      <a:ext uri="{28A0092B-C50C-407E-A947-70E740481C1C}">
                        <a14:useLocalDpi xmlns:a14="http://schemas.microsoft.com/office/drawing/2010/main" xmlns="" val="0"/>
                      </a:ext>
                    </a:extLst>
                  </a:blip>
                  <a:tile tx="6350" ty="-127000" sx="65000" sy="64000" flip="none" algn="tl"/>
                </a:blip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r>
              <a:rPr kumimoji="0" lang="en-US" sz="1600" b="0" i="0" u="none" strike="noStrike" kern="1200" cap="all" spc="0" normalizeH="0" baseline="0" noProof="0" dirty="0" smtClean="0">
                <a:ln>
                  <a:noFill/>
                </a:ln>
                <a:blipFill>
                  <a:blip r:embed="rId2">
                    <a:extLst>
                      <a:ext uri="{28A0092B-C50C-407E-A947-70E740481C1C}">
                        <a14:useLocalDpi xmlns:a14="http://schemas.microsoft.com/office/drawing/2010/main" xmlns="" val="0"/>
                      </a:ext>
                    </a:extLst>
                  </a:blip>
                  <a:tile tx="6350" ty="-127000" sx="65000" sy="64000" flip="none" algn="tl"/>
                </a:blip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/>
            </a:r>
            <a:br>
              <a:rPr kumimoji="0" lang="en-US" sz="1600" b="0" i="0" u="none" strike="noStrike" kern="1200" cap="all" spc="0" normalizeH="0" baseline="0" noProof="0" dirty="0" smtClean="0">
                <a:ln>
                  <a:noFill/>
                </a:ln>
                <a:blipFill>
                  <a:blip r:embed="rId2">
                    <a:extLst>
                      <a:ext uri="{28A0092B-C50C-407E-A947-70E740481C1C}">
                        <a14:useLocalDpi xmlns:a14="http://schemas.microsoft.com/office/drawing/2010/main" xmlns="" val="0"/>
                      </a:ext>
                    </a:extLst>
                  </a:blip>
                  <a:tile tx="6350" ty="-127000" sx="65000" sy="64000" flip="none" algn="tl"/>
                </a:blip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r>
              <a:rPr kumimoji="0" lang="en-US" sz="1600" b="0" i="0" u="none" strike="noStrike" kern="1200" cap="all" spc="0" normalizeH="0" baseline="0" noProof="0" dirty="0" smtClean="0">
                <a:ln>
                  <a:noFill/>
                </a:ln>
                <a:blipFill>
                  <a:blip r:embed="rId2">
                    <a:extLst>
                      <a:ext uri="{28A0092B-C50C-407E-A947-70E740481C1C}">
                        <a14:useLocalDpi xmlns:a14="http://schemas.microsoft.com/office/drawing/2010/main" xmlns="" val="0"/>
                      </a:ext>
                    </a:extLst>
                  </a:blip>
                  <a:tile tx="6350" ty="-127000" sx="65000" sy="64000" flip="none" algn="tl"/>
                </a:blip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winter 15 January  AT  9:00 am</a:t>
            </a:r>
            <a:endParaRPr kumimoji="0" lang="en-US" sz="1600" b="0" i="0" u="none" strike="noStrike" kern="1200" cap="all" spc="0" normalizeH="0" baseline="0" noProof="0" dirty="0">
              <a:ln>
                <a:noFill/>
              </a:ln>
              <a:blipFill>
                <a:blip r:embed="rId2">
                  <a:extLst>
                    <a:ext uri="{28A0092B-C50C-407E-A947-70E740481C1C}">
                      <a14:useLocalDpi xmlns:a14="http://schemas.microsoft.com/office/drawing/2010/main" xmlns="" val="0"/>
                    </a:ext>
                  </a:extLst>
                </a:blip>
                <a:tile tx="6350" ty="-127000" sx="65000" sy="64000" flip="none" algn="tl"/>
              </a:blip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6" name="صورة 5" descr="9 winter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54480" y="1972491"/>
            <a:ext cx="9182318" cy="44792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368381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Outline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1777284"/>
            <a:ext cx="8915400" cy="4133937"/>
          </a:xfrm>
        </p:spPr>
        <p:txBody>
          <a:bodyPr>
            <a:normAutofit/>
          </a:bodyPr>
          <a:lstStyle/>
          <a:p>
            <a:pPr lvl="0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Introduction</a:t>
            </a:r>
            <a:endParaRPr lang="en-US" dirty="0"/>
          </a:p>
          <a:p>
            <a:pPr lvl="0"/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Site location</a:t>
            </a: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Architectural Design</a:t>
            </a: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Environmental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Design</a:t>
            </a:r>
          </a:p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Structural Design</a:t>
            </a:r>
          </a:p>
          <a:p>
            <a:pPr lvl="0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Electrical Design</a:t>
            </a:r>
          </a:p>
          <a:p>
            <a:pPr lvl="0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Mechanical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Design</a:t>
            </a: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Safety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Design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Estimated Cost</a:t>
            </a:r>
          </a:p>
          <a:p>
            <a:pPr marL="0" indent="0">
              <a:buNone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792433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</a:t>
            </a:r>
            <a:endParaRPr lang="en-US" dirty="0"/>
          </a:p>
        </p:txBody>
      </p:sp>
      <p:sp>
        <p:nvSpPr>
          <p:cNvPr id="3" name="عنصر نائب لرقم الشريحة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4" name="عنوان 1"/>
          <p:cNvSpPr txBox="1">
            <a:spLocks/>
          </p:cNvSpPr>
          <p:nvPr/>
        </p:nvSpPr>
        <p:spPr>
          <a:xfrm>
            <a:off x="1069848" y="484632"/>
            <a:ext cx="10058400" cy="16093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all" spc="0" normalizeH="0" baseline="0" noProof="0" dirty="0" smtClean="0">
                <a:ln>
                  <a:noFill/>
                </a:ln>
                <a:blipFill>
                  <a:blip r:embed="rId2">
                    <a:extLst>
                      <a:ext uri="{28A0092B-C50C-407E-A947-70E740481C1C}">
                        <a14:useLocalDpi xmlns:a14="http://schemas.microsoft.com/office/drawing/2010/main" xmlns="" val="0"/>
                      </a:ext>
                    </a:extLst>
                  </a:blip>
                  <a:tile tx="6350" ty="-127000" sx="65000" sy="64000" flip="none" algn="tl"/>
                </a:blip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Shading from nearby building </a:t>
            </a:r>
            <a:r>
              <a:rPr kumimoji="0" lang="en-US" sz="1600" b="0" i="0" u="none" strike="noStrike" kern="1200" cap="all" spc="0" normalizeH="0" baseline="0" noProof="0" dirty="0" smtClean="0">
                <a:ln>
                  <a:noFill/>
                </a:ln>
                <a:blipFill>
                  <a:blip r:embed="rId2">
                    <a:extLst>
                      <a:ext uri="{28A0092B-C50C-407E-A947-70E740481C1C}">
                        <a14:useLocalDpi xmlns:a14="http://schemas.microsoft.com/office/drawing/2010/main" xmlns="" val="0"/>
                      </a:ext>
                    </a:extLst>
                  </a:blip>
                  <a:tile tx="6350" ty="-127000" sx="65000" sy="64000" flip="none" algn="tl"/>
                </a:blip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/>
            </a:r>
            <a:br>
              <a:rPr kumimoji="0" lang="en-US" sz="1600" b="0" i="0" u="none" strike="noStrike" kern="1200" cap="all" spc="0" normalizeH="0" baseline="0" noProof="0" dirty="0" smtClean="0">
                <a:ln>
                  <a:noFill/>
                </a:ln>
                <a:blipFill>
                  <a:blip r:embed="rId2">
                    <a:extLst>
                      <a:ext uri="{28A0092B-C50C-407E-A947-70E740481C1C}">
                        <a14:useLocalDpi xmlns:a14="http://schemas.microsoft.com/office/drawing/2010/main" xmlns="" val="0"/>
                      </a:ext>
                    </a:extLst>
                  </a:blip>
                  <a:tile tx="6350" ty="-127000" sx="65000" sy="64000" flip="none" algn="tl"/>
                </a:blip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r>
              <a:rPr kumimoji="0" lang="en-US" sz="1600" b="0" i="0" u="none" strike="noStrike" kern="1200" cap="all" spc="0" normalizeH="0" baseline="0" noProof="0" dirty="0" smtClean="0">
                <a:ln>
                  <a:noFill/>
                </a:ln>
                <a:blipFill>
                  <a:blip r:embed="rId2">
                    <a:extLst>
                      <a:ext uri="{28A0092B-C50C-407E-A947-70E740481C1C}">
                        <a14:useLocalDpi xmlns:a14="http://schemas.microsoft.com/office/drawing/2010/main" xmlns="" val="0"/>
                      </a:ext>
                    </a:extLst>
                  </a:blip>
                  <a:tile tx="6350" ty="-127000" sx="65000" sy="64000" flip="none" algn="tl"/>
                </a:blip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/>
            </a:r>
            <a:br>
              <a:rPr kumimoji="0" lang="en-US" sz="1600" b="0" i="0" u="none" strike="noStrike" kern="1200" cap="all" spc="0" normalizeH="0" baseline="0" noProof="0" dirty="0" smtClean="0">
                <a:ln>
                  <a:noFill/>
                </a:ln>
                <a:blipFill>
                  <a:blip r:embed="rId2">
                    <a:extLst>
                      <a:ext uri="{28A0092B-C50C-407E-A947-70E740481C1C}">
                        <a14:useLocalDpi xmlns:a14="http://schemas.microsoft.com/office/drawing/2010/main" xmlns="" val="0"/>
                      </a:ext>
                    </a:extLst>
                  </a:blip>
                  <a:tile tx="6350" ty="-127000" sx="65000" sy="64000" flip="none" algn="tl"/>
                </a:blip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r>
              <a:rPr kumimoji="0" lang="en-US" sz="1600" b="0" i="0" u="none" strike="noStrike" kern="1200" cap="all" spc="0" normalizeH="0" baseline="0" noProof="0" dirty="0" smtClean="0">
                <a:ln>
                  <a:noFill/>
                </a:ln>
                <a:blipFill>
                  <a:blip r:embed="rId2">
                    <a:extLst>
                      <a:ext uri="{28A0092B-C50C-407E-A947-70E740481C1C}">
                        <a14:useLocalDpi xmlns:a14="http://schemas.microsoft.com/office/drawing/2010/main" xmlns="" val="0"/>
                      </a:ext>
                    </a:extLst>
                  </a:blip>
                  <a:tile tx="6350" ty="-127000" sx="65000" sy="64000" flip="none" algn="tl"/>
                </a:blip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/>
            </a:r>
            <a:br>
              <a:rPr kumimoji="0" lang="en-US" sz="1600" b="0" i="0" u="none" strike="noStrike" kern="1200" cap="all" spc="0" normalizeH="0" baseline="0" noProof="0" dirty="0" smtClean="0">
                <a:ln>
                  <a:noFill/>
                </a:ln>
                <a:blipFill>
                  <a:blip r:embed="rId2">
                    <a:extLst>
                      <a:ext uri="{28A0092B-C50C-407E-A947-70E740481C1C}">
                        <a14:useLocalDpi xmlns:a14="http://schemas.microsoft.com/office/drawing/2010/main" xmlns="" val="0"/>
                      </a:ext>
                    </a:extLst>
                  </a:blip>
                  <a:tile tx="6350" ty="-127000" sx="65000" sy="64000" flip="none" algn="tl"/>
                </a:blip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r>
              <a:rPr kumimoji="0" lang="en-US" sz="1600" b="0" i="0" u="none" strike="noStrike" kern="1200" cap="all" spc="0" normalizeH="0" baseline="0" noProof="0" dirty="0" smtClean="0">
                <a:ln>
                  <a:noFill/>
                </a:ln>
                <a:blipFill>
                  <a:blip r:embed="rId2">
                    <a:extLst>
                      <a:ext uri="{28A0092B-C50C-407E-A947-70E740481C1C}">
                        <a14:useLocalDpi xmlns:a14="http://schemas.microsoft.com/office/drawing/2010/main" xmlns="" val="0"/>
                      </a:ext>
                    </a:extLst>
                  </a:blip>
                  <a:tile tx="6350" ty="-127000" sx="65000" sy="64000" flip="none" algn="tl"/>
                </a:blip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winter 15 January  AT  12:00 pm</a:t>
            </a:r>
            <a:endParaRPr kumimoji="0" lang="en-US" sz="1600" b="0" i="0" u="none" strike="noStrike" kern="1200" cap="all" spc="0" normalizeH="0" baseline="0" noProof="0" dirty="0">
              <a:ln>
                <a:noFill/>
              </a:ln>
              <a:blipFill>
                <a:blip r:embed="rId2">
                  <a:extLst>
                    <a:ext uri="{28A0092B-C50C-407E-A947-70E740481C1C}">
                      <a14:useLocalDpi xmlns:a14="http://schemas.microsoft.com/office/drawing/2010/main" xmlns="" val="0"/>
                    </a:ext>
                  </a:extLst>
                </a:blip>
                <a:tile tx="6350" ty="-127000" sx="65000" sy="64000" flip="none" algn="tl"/>
              </a:blip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7" name="صورة 6" descr="12 winter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67820" y="1985554"/>
            <a:ext cx="9777984" cy="4506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42704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Environmental design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21</a:t>
            </a:fld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65759" y="1685107"/>
            <a:ext cx="6609807" cy="39057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04660" y="2181498"/>
            <a:ext cx="5387340" cy="35269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1661711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Environmental design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22</a:t>
            </a:fld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62148" y="1933302"/>
            <a:ext cx="5238205" cy="43499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964147" y="2286000"/>
            <a:ext cx="4943339" cy="3069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1676025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Environmental design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23</a:t>
            </a:fld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61949" y="1998617"/>
            <a:ext cx="5777593" cy="42193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240101" y="2573792"/>
            <a:ext cx="3805236" cy="1998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716503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Environmental design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24</a:t>
            </a:fld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43740" y="2063931"/>
            <a:ext cx="5896249" cy="41147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54425" y="2746874"/>
            <a:ext cx="4091804" cy="2190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128293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Environmental design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9848" y="2093976"/>
            <a:ext cx="10058400" cy="4078224"/>
          </a:xfrm>
        </p:spPr>
        <p:txBody>
          <a:bodyPr/>
          <a:lstStyle/>
          <a:p>
            <a:pPr marL="425196" indent="-342900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Glasses:</a:t>
            </a:r>
          </a:p>
          <a:p>
            <a:pPr marL="82296" indent="0"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Double glass with 13 mm air </a:t>
            </a:r>
          </a:p>
          <a:p>
            <a:pPr marL="82296" indent="0"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82296" indent="0"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U value = 1.75</a:t>
            </a:r>
          </a:p>
          <a:p>
            <a:pPr marL="82296" indent="0"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Light transmission=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0.3</a:t>
            </a:r>
          </a:p>
          <a:p>
            <a:pPr marL="82296" indent="0">
              <a:buNone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Direct solar transmission = 0.3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812667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Environmental design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ar-SA" dirty="0" smtClean="0"/>
              <a:t>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Heating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Design: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26</a:t>
            </a:fld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63040" y="2495005"/>
            <a:ext cx="9052560" cy="4140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1339117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Environmental design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9848" y="1777285"/>
            <a:ext cx="10058400" cy="4816697"/>
          </a:xfrm>
        </p:spPr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total Heating Capacity =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33.45 KW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27</a:t>
            </a:fld>
            <a:endParaRPr lang="en-US" dirty="0"/>
          </a:p>
        </p:txBody>
      </p:sp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92625" y="2501153"/>
            <a:ext cx="8269940" cy="23263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33304" y="4892993"/>
            <a:ext cx="6844936" cy="15078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2149441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Environmental design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9848" y="1867437"/>
            <a:ext cx="10058400" cy="4304763"/>
          </a:xfrm>
        </p:spPr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Cooling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Design</a:t>
            </a:r>
            <a:r>
              <a:rPr lang="en-US" dirty="0"/>
              <a:t>:</a:t>
            </a:r>
          </a:p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28</a:t>
            </a:fld>
            <a:endParaRPr lang="en-US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59430" y="2364377"/>
            <a:ext cx="8565968" cy="40078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1597161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Environmental design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29</a:t>
            </a:fld>
            <a:endParaRPr lang="en-US" dirty="0"/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476103" y="2351314"/>
            <a:ext cx="8543108" cy="35248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3605147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9848" y="484632"/>
            <a:ext cx="10058400" cy="5143436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INTRODUCTION</a:t>
            </a:r>
            <a:b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4000" dirty="0">
                <a:cs typeface="+mn-cs"/>
              </a:rPr>
              <a:t>OBJECTIVES OF THE </a:t>
            </a:r>
            <a:r>
              <a:rPr lang="en-US" sz="4000" dirty="0" smtClean="0">
                <a:cs typeface="+mn-cs"/>
              </a:rPr>
              <a:t>PROJECT :</a:t>
            </a:r>
            <a:br>
              <a:rPr lang="en-US" sz="4000" dirty="0" smtClean="0">
                <a:cs typeface="+mn-cs"/>
              </a:rPr>
            </a:br>
            <a:r>
              <a:rPr lang="en-US" sz="4000" dirty="0" smtClean="0">
                <a:cs typeface="+mn-cs"/>
              </a:rPr>
              <a:t> </a:t>
            </a:r>
            <a:br>
              <a:rPr lang="en-US" sz="4000" dirty="0" smtClean="0">
                <a:cs typeface="+mn-cs"/>
              </a:rPr>
            </a:br>
            <a:r>
              <a:rPr lang="en-US" sz="2800" dirty="0">
                <a:latin typeface="Andalus" pitchFamily="18" charset="-78"/>
                <a:cs typeface="Andalus" pitchFamily="18" charset="-78"/>
              </a:rPr>
              <a:t>Design an environmentally friendly mosque, considering the following aspects: Architectural, Mechanical, Environmental &amp; Electrical.</a:t>
            </a:r>
            <a:r>
              <a:rPr lang="en-US" sz="4000" dirty="0">
                <a:latin typeface="Andalus" pitchFamily="18" charset="-78"/>
                <a:cs typeface="Andalus" pitchFamily="18" charset="-78"/>
              </a:rPr>
              <a:t/>
            </a:r>
            <a:br>
              <a:rPr lang="en-US" sz="4000" dirty="0">
                <a:latin typeface="Andalus" pitchFamily="18" charset="-78"/>
                <a:cs typeface="Andalus" pitchFamily="18" charset="-78"/>
              </a:rPr>
            </a:br>
            <a:r>
              <a:rPr lang="en-US" sz="4000" dirty="0">
                <a:cs typeface="+mn-cs"/>
              </a:rPr>
              <a:t/>
            </a:r>
            <a:br>
              <a:rPr lang="en-US" sz="4000" dirty="0">
                <a:cs typeface="+mn-cs"/>
              </a:rPr>
            </a:br>
            <a:endParaRPr lang="en-US" sz="4000" dirty="0">
              <a:cs typeface="+mn-cs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719927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Environmental design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9848" y="1931831"/>
            <a:ext cx="10058400" cy="4240369"/>
          </a:xfrm>
        </p:spPr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comfort : </a:t>
            </a:r>
          </a:p>
          <a:p>
            <a:pPr>
              <a:buNone/>
            </a:pP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30</a:t>
            </a:fld>
            <a:endParaRPr lang="en-US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68881" y="1632857"/>
            <a:ext cx="8673736" cy="5003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2751421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Environmental design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9848" y="1931831"/>
            <a:ext cx="10058400" cy="4240369"/>
          </a:xfrm>
        </p:spPr>
        <p:txBody>
          <a:bodyPr/>
          <a:lstStyle/>
          <a:p>
            <a:pPr>
              <a:buNone/>
            </a:pP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31</a:t>
            </a:fld>
            <a:endParaRPr lang="en-US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36914" y="2243138"/>
            <a:ext cx="9379132" cy="3700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3823297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Environmental design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9848" y="1931831"/>
            <a:ext cx="10058400" cy="4240369"/>
          </a:xfrm>
        </p:spPr>
        <p:txBody>
          <a:bodyPr/>
          <a:lstStyle/>
          <a:p>
            <a:pPr>
              <a:buNone/>
            </a:pP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32</a:t>
            </a:fld>
            <a:endParaRPr lang="en-US" dirty="0"/>
          </a:p>
        </p:txBody>
      </p:sp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9269" y="1998754"/>
            <a:ext cx="9535885" cy="43759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1695198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Environmental design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9848" y="1931831"/>
            <a:ext cx="10058400" cy="4240369"/>
          </a:xfrm>
        </p:spPr>
        <p:txBody>
          <a:bodyPr/>
          <a:lstStyle/>
          <a:p>
            <a:pPr>
              <a:buNone/>
            </a:pP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33</a:t>
            </a:fld>
            <a:endParaRPr lang="en-US" dirty="0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31520" y="2215651"/>
            <a:ext cx="10293531" cy="35058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3129427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Environmental design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9848" y="1957589"/>
            <a:ext cx="10058400" cy="4214611"/>
          </a:xfrm>
        </p:spPr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en-US" dirty="0" smtClean="0"/>
              <a:t>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Daylight:</a:t>
            </a:r>
          </a:p>
          <a:p>
            <a:pPr>
              <a:buNone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34</a:t>
            </a:fld>
            <a:endParaRPr lang="en-US" dirty="0"/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304903" y="2116184"/>
            <a:ext cx="7850777" cy="41554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4254305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Environmental design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9848" y="1957589"/>
            <a:ext cx="10058400" cy="4214611"/>
          </a:xfrm>
        </p:spPr>
        <p:txBody>
          <a:bodyPr/>
          <a:lstStyle/>
          <a:p>
            <a:pPr>
              <a:buNone/>
            </a:pP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None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35</a:t>
            </a:fld>
            <a:endParaRPr lang="en-US" dirty="0"/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45920" y="2024879"/>
            <a:ext cx="8856617" cy="48331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1695993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Environmental design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36</a:t>
            </a:fld>
            <a:endParaRPr lang="en-US" dirty="0"/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44583" y="1759675"/>
            <a:ext cx="10189029" cy="4654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3939083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Environmental design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9848" y="1751527"/>
            <a:ext cx="10058400" cy="4393241"/>
          </a:xfrm>
        </p:spPr>
        <p:txBody>
          <a:bodyPr/>
          <a:lstStyle/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Acoustics 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Design:</a:t>
            </a:r>
          </a:p>
          <a:p>
            <a:pPr marL="0" indent="0">
              <a:buNone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1069848" y="5669560"/>
            <a:ext cx="986431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According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 specifications of 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mosque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required RT60  is ( 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1.2-2)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37</a:t>
            </a:fld>
            <a:endParaRPr lang="en-US" dirty="0"/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11681" y="2155371"/>
            <a:ext cx="7080068" cy="35008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2307270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Environmental design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9848" y="1893194"/>
            <a:ext cx="10058400" cy="4279006"/>
          </a:xfrm>
        </p:spPr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STC 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Calculations:</a:t>
            </a: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  For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external wall</a:t>
            </a:r>
          </a:p>
          <a:p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38</a:t>
            </a:fld>
            <a:endParaRPr lang="en-US" dirty="0"/>
          </a:p>
        </p:txBody>
      </p:sp>
      <p:pic>
        <p:nvPicPr>
          <p:cNvPr id="18435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321040" y="1697492"/>
            <a:ext cx="2873829" cy="43636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8436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52934" y="2756263"/>
            <a:ext cx="6802346" cy="38274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170941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Environmental design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9848" y="1893194"/>
            <a:ext cx="10058400" cy="4279006"/>
          </a:xfrm>
        </p:spPr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39</a:t>
            </a:fld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31515" y="2174286"/>
            <a:ext cx="5572125" cy="2352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2688" y="2035901"/>
            <a:ext cx="5219700" cy="3752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170941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Cambria" pitchFamily="18" charset="0"/>
              </a:rPr>
              <a:t>SITE </a:t>
            </a:r>
            <a:r>
              <a:rPr lang="en-US" dirty="0" smtClean="0">
                <a:latin typeface="Cambria" pitchFamily="18" charset="0"/>
              </a:rPr>
              <a:t>LOCATION </a:t>
            </a:r>
            <a:endParaRPr lang="en-US" dirty="0"/>
          </a:p>
        </p:txBody>
      </p:sp>
      <p:sp>
        <p:nvSpPr>
          <p:cNvPr id="32" name="Content Placeholder 31"/>
          <p:cNvSpPr>
            <a:spLocks noGrp="1"/>
          </p:cNvSpPr>
          <p:nvPr>
            <p:ph idx="1"/>
          </p:nvPr>
        </p:nvSpPr>
        <p:spPr>
          <a:xfrm>
            <a:off x="103032" y="2069917"/>
            <a:ext cx="6851560" cy="3403628"/>
          </a:xfrm>
        </p:spPr>
        <p:txBody>
          <a:bodyPr/>
          <a:lstStyle/>
          <a:p>
            <a:r>
              <a:rPr lang="en-US" dirty="0" smtClean="0"/>
              <a:t>Al </a:t>
            </a:r>
            <a:r>
              <a:rPr lang="en-US" dirty="0"/>
              <a:t>al-</a:t>
            </a:r>
            <a:r>
              <a:rPr lang="en-US" dirty="0" err="1"/>
              <a:t>dahiya</a:t>
            </a:r>
            <a:r>
              <a:rPr lang="en-US" dirty="0"/>
              <a:t> al-</a:t>
            </a:r>
            <a:r>
              <a:rPr lang="en-US" dirty="0" err="1"/>
              <a:t>tahta</a:t>
            </a:r>
            <a:r>
              <a:rPr lang="en-US" dirty="0"/>
              <a:t>, </a:t>
            </a:r>
            <a:r>
              <a:rPr lang="en-US" dirty="0" err="1"/>
              <a:t>alquds</a:t>
            </a:r>
            <a:r>
              <a:rPr lang="en-US" dirty="0"/>
              <a:t>  </a:t>
            </a:r>
            <a:r>
              <a:rPr lang="en-US" dirty="0" smtClean="0"/>
              <a:t>Street, Nablus – Palestine .</a:t>
            </a:r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Total area of 2100m².</a:t>
            </a:r>
            <a:endParaRPr lang="en-US" dirty="0"/>
          </a:p>
        </p:txBody>
      </p:sp>
      <p:cxnSp>
        <p:nvCxnSpPr>
          <p:cNvPr id="35" name="Straight Connector 34"/>
          <p:cNvCxnSpPr/>
          <p:nvPr/>
        </p:nvCxnSpPr>
        <p:spPr>
          <a:xfrm flipV="1">
            <a:off x="9530366" y="3078051"/>
            <a:ext cx="502276" cy="412124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>
          <a:xfrm>
            <a:off x="9530366" y="3516960"/>
            <a:ext cx="592428" cy="164141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>
          <a:xfrm flipV="1">
            <a:off x="10117610" y="3349327"/>
            <a:ext cx="393256" cy="331774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10032642" y="3078051"/>
            <a:ext cx="478224" cy="271276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10" name="Picture 9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718563" y="2559339"/>
            <a:ext cx="5553191" cy="39444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818293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53938" y="2300553"/>
            <a:ext cx="10058400" cy="1609344"/>
          </a:xfrm>
        </p:spPr>
        <p:txBody>
          <a:bodyPr/>
          <a:lstStyle/>
          <a:p>
            <a:pPr algn="ctr"/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anose="02020603050405020304" pitchFamily="18" charset="-78"/>
                <a:cs typeface="Andalus" panose="02020603050405020304" pitchFamily="18" charset="-78"/>
              </a:rPr>
              <a:t>STRUCTURAL DESIGN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40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082602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anose="02020603050405020304" pitchFamily="18" charset="-78"/>
                <a:cs typeface="Andalus" panose="02020603050405020304" pitchFamily="18" charset="-78"/>
              </a:rPr>
              <a:t>STRUCTURAL DESIGN</a:t>
            </a:r>
            <a:r>
              <a:rPr lang="en-US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60000" y="1815920"/>
            <a:ext cx="10058400" cy="4369158"/>
          </a:xfrm>
        </p:spPr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Codes </a:t>
            </a: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and Standards: </a:t>
            </a:r>
          </a:p>
          <a:p>
            <a:pPr marL="1828800" indent="-558800" algn="just">
              <a:lnSpc>
                <a:spcPct val="140000"/>
              </a:lnSpc>
              <a:buFont typeface="Wingdings" panose="05000000000000000000" pitchFamily="2" charset="2"/>
              <a:buChar char="q"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ACI -318-11 for reinforced concrete structural design.</a:t>
            </a:r>
          </a:p>
          <a:p>
            <a:pPr marL="1828800" indent="-558800" algn="just">
              <a:lnSpc>
                <a:spcPct val="140000"/>
              </a:lnSpc>
              <a:buFont typeface="Wingdings" panose="05000000000000000000" pitchFamily="2" charset="2"/>
              <a:buChar char="q"/>
            </a:pPr>
            <a:r>
              <a:rPr lang="en-US" dirty="0"/>
              <a:t>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UBC -97 for earthquake design.</a:t>
            </a:r>
          </a:p>
          <a:p>
            <a:pPr marL="1828800" lvl="0" indent="-558800" algn="just">
              <a:lnSpc>
                <a:spcPct val="140000"/>
              </a:lnSpc>
              <a:buFont typeface="Wingdings" panose="05000000000000000000" pitchFamily="2" charset="2"/>
              <a:buChar char="q"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 ASCE 7 2010 for load combinations </a:t>
            </a:r>
          </a:p>
          <a:p>
            <a:pPr marL="0" indent="0">
              <a:buNone/>
            </a:pP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41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166762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9848" y="631065"/>
            <a:ext cx="10058400" cy="965915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anose="02020603050405020304" pitchFamily="18" charset="-78"/>
                <a:cs typeface="Andalus" panose="02020603050405020304" pitchFamily="18" charset="-78"/>
              </a:rPr>
              <a:t>STRUCTURAL DESIGN</a:t>
            </a:r>
            <a:r>
              <a:rPr lang="en-US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9848" y="1906073"/>
            <a:ext cx="10058400" cy="4266127"/>
          </a:xfrm>
        </p:spPr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Design </a:t>
            </a: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data</a:t>
            </a:r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1828800" lvl="0" indent="-558800" algn="just">
              <a:lnSpc>
                <a:spcPct val="140000"/>
              </a:lnSpc>
              <a:buFont typeface="Wingdings" panose="05000000000000000000" pitchFamily="2" charset="2"/>
              <a:buChar char="q"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Concrete strength for slabs and beams,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f</a:t>
            </a:r>
            <a:r>
              <a:rPr lang="en-US" baseline="30000" dirty="0" err="1">
                <a:latin typeface="Times New Roman" pitchFamily="18" charset="0"/>
                <a:cs typeface="Times New Roman" pitchFamily="18" charset="0"/>
              </a:rPr>
              <a:t>’</a:t>
            </a:r>
            <a:r>
              <a:rPr lang="en-US" baseline="-25000" dirty="0" err="1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=24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MPa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1828800" lvl="0" indent="-558800" algn="just">
              <a:lnSpc>
                <a:spcPct val="140000"/>
              </a:lnSpc>
              <a:buFont typeface="Wingdings" panose="05000000000000000000" pitchFamily="2" charset="2"/>
              <a:buChar char="q"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Concrete strength for columns and shear walls ,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f</a:t>
            </a:r>
            <a:r>
              <a:rPr lang="en-US" baseline="30000" dirty="0" err="1">
                <a:latin typeface="Times New Roman" pitchFamily="18" charset="0"/>
                <a:cs typeface="Times New Roman" pitchFamily="18" charset="0"/>
              </a:rPr>
              <a:t>’</a:t>
            </a:r>
            <a:r>
              <a:rPr lang="en-US" baseline="-25000" dirty="0" err="1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=28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MPa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1800" dirty="0">
              <a:latin typeface="Times New Roman" pitchFamily="18" charset="0"/>
              <a:cs typeface="Times New Roman" pitchFamily="18" charset="0"/>
            </a:endParaRPr>
          </a:p>
          <a:p>
            <a:pPr marL="1828800" indent="-558800" algn="just">
              <a:lnSpc>
                <a:spcPct val="140000"/>
              </a:lnSpc>
              <a:buFont typeface="Wingdings" panose="05000000000000000000" pitchFamily="2" charset="2"/>
              <a:buChar char="q"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Steel yield strength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f</a:t>
            </a:r>
            <a:r>
              <a:rPr lang="en-US" baseline="-25000" dirty="0" err="1">
                <a:latin typeface="Times New Roman" pitchFamily="18" charset="0"/>
                <a:cs typeface="Times New Roman" pitchFamily="18" charset="0"/>
              </a:rPr>
              <a:t>y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=420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MPa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1828800" indent="-558800" algn="just">
              <a:lnSpc>
                <a:spcPct val="140000"/>
              </a:lnSpc>
              <a:buFont typeface="Wingdings" panose="05000000000000000000" pitchFamily="2" charset="2"/>
              <a:buChar char="q"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Bearing capacity for soil = 350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kN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/m</a:t>
            </a:r>
            <a:r>
              <a:rPr lang="en-US" baseline="30000" dirty="0">
                <a:latin typeface="Times New Roman" pitchFamily="18" charset="0"/>
                <a:cs typeface="Times New Roman" pitchFamily="18" charset="0"/>
              </a:rPr>
              <a:t>2</a:t>
            </a:r>
          </a:p>
          <a:p>
            <a:endParaRPr lang="en-US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42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9344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anose="02020603050405020304" pitchFamily="18" charset="-78"/>
                <a:cs typeface="Andalus" panose="02020603050405020304" pitchFamily="18" charset="-78"/>
              </a:rPr>
              <a:t>STRUCTURAL DESIGN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9848" y="1841679"/>
            <a:ext cx="10058400" cy="4330521"/>
          </a:xfrm>
        </p:spPr>
        <p:txBody>
          <a:bodyPr>
            <a:normAutofit fontScale="85000" lnSpcReduction="20000"/>
          </a:bodyPr>
          <a:lstStyle/>
          <a:p>
            <a:pPr marL="342900" indent="-342900" algn="just">
              <a:lnSpc>
                <a:spcPct val="140000"/>
              </a:lnSpc>
              <a:buFont typeface="Wingdings" panose="05000000000000000000" pitchFamily="2" charset="2"/>
              <a:buChar char="Ø"/>
            </a:pPr>
            <a:r>
              <a:rPr lang="en-US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Lateral loads:</a:t>
            </a:r>
          </a:p>
          <a:p>
            <a:pPr marL="1828800" lvl="0" indent="-558800" algn="just">
              <a:lnSpc>
                <a:spcPct val="140000"/>
              </a:lnSpc>
              <a:buFont typeface="Wingdings" panose="05000000000000000000" pitchFamily="2" charset="2"/>
              <a:buChar char="q"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The city of structure is Nablus.</a:t>
            </a:r>
          </a:p>
          <a:p>
            <a:pPr marL="1828800" indent="-558800" algn="just">
              <a:lnSpc>
                <a:spcPct val="140000"/>
              </a:lnSpc>
              <a:buFont typeface="Wingdings" panose="05000000000000000000" pitchFamily="2" charset="2"/>
              <a:buChar char="q"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The seismic zone factor. Z=0.2.</a:t>
            </a:r>
          </a:p>
          <a:p>
            <a:pPr marL="1828800" indent="-558800" algn="just">
              <a:lnSpc>
                <a:spcPct val="140000"/>
              </a:lnSpc>
              <a:buFont typeface="Wingdings" panose="05000000000000000000" pitchFamily="2" charset="2"/>
              <a:buChar char="q"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The soil profile is type Sc.</a:t>
            </a:r>
          </a:p>
          <a:p>
            <a:pPr marL="1828800" indent="-558800" algn="just">
              <a:lnSpc>
                <a:spcPct val="140000"/>
              </a:lnSpc>
              <a:buFont typeface="Wingdings" panose="05000000000000000000" pitchFamily="2" charset="2"/>
              <a:buChar char="q"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The acceleration seismic coefficient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Ca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=0.24</a:t>
            </a:r>
          </a:p>
          <a:p>
            <a:pPr marL="1828800" indent="-558800" algn="just">
              <a:lnSpc>
                <a:spcPct val="140000"/>
              </a:lnSpc>
              <a:buFont typeface="Wingdings" panose="05000000000000000000" pitchFamily="2" charset="2"/>
              <a:buChar char="q"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The velocity seismic coefficient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Cv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=0.32.</a:t>
            </a:r>
          </a:p>
          <a:p>
            <a:pPr marL="1828800" indent="-558800" algn="just">
              <a:lnSpc>
                <a:spcPct val="140000"/>
              </a:lnSpc>
              <a:buFont typeface="Wingdings" panose="05000000000000000000" pitchFamily="2" charset="2"/>
              <a:buChar char="q"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The Seismic importance factor is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1.25 .</a:t>
            </a:r>
            <a:endParaRPr lang="en-US" sz="2400" dirty="0"/>
          </a:p>
          <a:p>
            <a:pPr marL="1828800" indent="-558800" algn="just">
              <a:lnSpc>
                <a:spcPct val="140000"/>
              </a:lnSpc>
              <a:buFont typeface="Wingdings" panose="05000000000000000000" pitchFamily="2" charset="2"/>
              <a:buChar char="q"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The structural design type is intermediate, R=5.5</a:t>
            </a:r>
          </a:p>
          <a:p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43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81115" y="2052480"/>
            <a:ext cx="3440205" cy="39089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000450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anose="02020603050405020304" pitchFamily="18" charset="-78"/>
                <a:cs typeface="Andalus" panose="02020603050405020304" pitchFamily="18" charset="-78"/>
              </a:rPr>
              <a:t>STRUCTURAL DESIGN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Loads</a:t>
            </a: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4111457466"/>
              </p:ext>
            </p:extLst>
          </p:nvPr>
        </p:nvGraphicFramePr>
        <p:xfrm>
          <a:off x="1838817" y="2975019"/>
          <a:ext cx="8128000" cy="250365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64000"/>
                <a:gridCol w="4064000"/>
              </a:tblGrid>
              <a:tr h="613893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Load</a:t>
                      </a:r>
                      <a:r>
                        <a:rPr lang="en-US" sz="28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type </a:t>
                      </a:r>
                      <a:endParaRPr lang="en-US" sz="2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Ribbed slab</a:t>
                      </a:r>
                      <a:r>
                        <a:rPr lang="en-US" sz="28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en-US" sz="2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613893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Live</a:t>
                      </a:r>
                      <a:endParaRPr lang="en-US" sz="2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r>
                        <a:rPr lang="en-US" sz="2800" dirty="0" smtClean="0">
                          <a:latin typeface="Times New Roman" panose="02020603050405020304" pitchFamily="18" charset="0"/>
                          <a:ea typeface="Tahoma" panose="020B0604030504040204" pitchFamily="34" charset="0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US" sz="2800" dirty="0" err="1" smtClean="0">
                          <a:latin typeface="Times New Roman" panose="02020603050405020304" pitchFamily="18" charset="0"/>
                          <a:ea typeface="Tahoma" panose="020B0604030504040204" pitchFamily="34" charset="0"/>
                          <a:cs typeface="Times New Roman" panose="02020603050405020304" pitchFamily="18" charset="0"/>
                        </a:rPr>
                        <a:t>kN</a:t>
                      </a:r>
                      <a:r>
                        <a:rPr lang="en-US" sz="2800" dirty="0" smtClean="0">
                          <a:latin typeface="Times New Roman" panose="02020603050405020304" pitchFamily="18" charset="0"/>
                          <a:ea typeface="Tahoma" panose="020B0604030504040204" pitchFamily="34" charset="0"/>
                          <a:cs typeface="Times New Roman" panose="02020603050405020304" pitchFamily="18" charset="0"/>
                        </a:rPr>
                        <a:t>/m</a:t>
                      </a:r>
                      <a:r>
                        <a:rPr lang="en-US" sz="2800" baseline="30000" dirty="0" smtClean="0">
                          <a:latin typeface="Times New Roman" panose="02020603050405020304" pitchFamily="18" charset="0"/>
                          <a:ea typeface="Tahoma" panose="020B060403050404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800" baseline="0" dirty="0" smtClean="0">
                          <a:latin typeface="Times New Roman" panose="02020603050405020304" pitchFamily="18" charset="0"/>
                          <a:ea typeface="Tahoma" panose="020B0604030504040204" pitchFamily="34" charset="0"/>
                          <a:cs typeface="Times New Roman" panose="02020603050405020304" pitchFamily="18" charset="0"/>
                        </a:rPr>
                        <a:t>)</a:t>
                      </a:r>
                      <a:endParaRPr lang="en-US" sz="2800" dirty="0" smtClean="0">
                        <a:latin typeface="Times New Roman" panose="02020603050405020304" pitchFamily="18" charset="0"/>
                        <a:ea typeface="Tahoma" panose="020B060403050404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endParaRPr lang="en-US" sz="2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613893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S.I.D</a:t>
                      </a:r>
                      <a:r>
                        <a:rPr lang="en-US" sz="2800" dirty="0" smtClean="0"/>
                        <a:t> </a:t>
                      </a:r>
                      <a:endParaRPr lang="en-US" sz="2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r>
                        <a:rPr lang="en-US" sz="2800" dirty="0" smtClean="0">
                          <a:latin typeface="Times New Roman" panose="02020603050405020304" pitchFamily="18" charset="0"/>
                          <a:ea typeface="Tahoma" panose="020B0604030504040204" pitchFamily="34" charset="0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US" sz="2800" dirty="0" err="1" smtClean="0">
                          <a:latin typeface="Times New Roman" panose="02020603050405020304" pitchFamily="18" charset="0"/>
                          <a:ea typeface="Tahoma" panose="020B0604030504040204" pitchFamily="34" charset="0"/>
                          <a:cs typeface="Times New Roman" panose="02020603050405020304" pitchFamily="18" charset="0"/>
                        </a:rPr>
                        <a:t>kN</a:t>
                      </a:r>
                      <a:r>
                        <a:rPr lang="en-US" sz="2800" dirty="0" smtClean="0">
                          <a:latin typeface="Times New Roman" panose="02020603050405020304" pitchFamily="18" charset="0"/>
                          <a:ea typeface="Tahoma" panose="020B0604030504040204" pitchFamily="34" charset="0"/>
                          <a:cs typeface="Times New Roman" panose="02020603050405020304" pitchFamily="18" charset="0"/>
                        </a:rPr>
                        <a:t>/m</a:t>
                      </a:r>
                      <a:r>
                        <a:rPr lang="en-US" sz="2800" baseline="30000" dirty="0" smtClean="0">
                          <a:latin typeface="Times New Roman" panose="02020603050405020304" pitchFamily="18" charset="0"/>
                          <a:ea typeface="Tahoma" panose="020B060403050404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800" baseline="0" dirty="0" smtClean="0">
                          <a:latin typeface="Times New Roman" panose="02020603050405020304" pitchFamily="18" charset="0"/>
                          <a:ea typeface="Tahoma" panose="020B0604030504040204" pitchFamily="34" charset="0"/>
                          <a:cs typeface="Times New Roman" panose="02020603050405020304" pitchFamily="18" charset="0"/>
                        </a:rPr>
                        <a:t>)</a:t>
                      </a:r>
                      <a:endParaRPr lang="en-US" sz="2800" dirty="0" smtClean="0">
                        <a:latin typeface="Times New Roman" panose="02020603050405020304" pitchFamily="18" charset="0"/>
                        <a:ea typeface="Tahoma" panose="020B060403050404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endParaRPr lang="en-US" sz="2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44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97433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modeling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45</a:t>
            </a:fld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33363" y="2121408"/>
            <a:ext cx="2511382" cy="4050792"/>
          </a:xfrm>
        </p:spPr>
        <p:txBody>
          <a:bodyPr/>
          <a:lstStyle/>
          <a:p>
            <a:endParaRPr lang="ar-SA" dirty="0"/>
          </a:p>
        </p:txBody>
      </p:sp>
      <p:pic>
        <p:nvPicPr>
          <p:cNvPr id="6" name="Picture 5" descr="C:\Users\hamoodeh\Desktop\structural\Capture.PN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000777" y="1942554"/>
            <a:ext cx="5190723" cy="427794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1544176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ANALAYSIS of model AND CHECKS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9848" y="1854558"/>
            <a:ext cx="10058400" cy="4317642"/>
          </a:xfrm>
        </p:spPr>
        <p:txBody>
          <a:bodyPr>
            <a:normAutofit fontScale="92500"/>
          </a:bodyPr>
          <a:lstStyle/>
          <a:p>
            <a:pPr marL="342900" indent="-342900" algn="just">
              <a:lnSpc>
                <a:spcPct val="140000"/>
              </a:lnSpc>
              <a:buFont typeface="Wingdings" panose="05000000000000000000" pitchFamily="2" charset="2"/>
              <a:buChar char="Ø"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Deflection check </a:t>
            </a:r>
          </a:p>
          <a:p>
            <a:pPr marL="342900" indent="-342900" algn="just">
              <a:lnSpc>
                <a:spcPct val="140000"/>
              </a:lnSpc>
              <a:buFont typeface="Wingdings" panose="05000000000000000000" pitchFamily="2" charset="2"/>
              <a:buChar char="Ø"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Compatibility check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lnSpc>
                <a:spcPct val="140000"/>
              </a:lnSpc>
              <a:buFont typeface="Wingdings" panose="05000000000000000000" pitchFamily="2" charset="2"/>
              <a:buChar char="Ø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Equilibrium check</a:t>
            </a:r>
          </a:p>
          <a:p>
            <a:pPr marL="342900" indent="-342900" algn="just">
              <a:lnSpc>
                <a:spcPct val="140000"/>
              </a:lnSpc>
              <a:buFont typeface="Wingdings" panose="05000000000000000000" pitchFamily="2" charset="2"/>
              <a:buChar char="Ø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Internal force check</a:t>
            </a:r>
          </a:p>
          <a:p>
            <a:pPr marL="342900" indent="-342900" algn="just">
              <a:lnSpc>
                <a:spcPct val="140000"/>
              </a:lnSpc>
              <a:buFont typeface="Wingdings" panose="05000000000000000000" pitchFamily="2" charset="2"/>
              <a:buChar char="Ø"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Drift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check</a:t>
            </a:r>
          </a:p>
          <a:p>
            <a:pPr marL="342900" indent="-342900" algn="just">
              <a:lnSpc>
                <a:spcPct val="140000"/>
              </a:lnSpc>
              <a:buFont typeface="Wingdings" panose="05000000000000000000" pitchFamily="2" charset="2"/>
              <a:buChar char="Ø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Period check</a:t>
            </a:r>
          </a:p>
          <a:p>
            <a:pPr marL="342900" indent="-342900" algn="just">
              <a:lnSpc>
                <a:spcPct val="140000"/>
              </a:lnSpc>
              <a:buFont typeface="Wingdings" panose="05000000000000000000" pitchFamily="2" charset="2"/>
              <a:buChar char="Ø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Model participating mass ratio check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46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49711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anose="02020603050405020304" pitchFamily="18" charset="-78"/>
                <a:cs typeface="Andalus" panose="02020603050405020304" pitchFamily="18" charset="-78"/>
              </a:rPr>
              <a:t>STRUCTURAL DESIGN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Deflection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check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>
              <a:buNone/>
            </a:pP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sz="1800" dirty="0">
                <a:latin typeface="Andalus" pitchFamily="18" charset="-78"/>
                <a:cs typeface="Andalus" pitchFamily="18" charset="-78"/>
              </a:rPr>
              <a:t>Longest span = 19.5 m</a:t>
            </a:r>
          </a:p>
          <a:p>
            <a:pPr marL="0" indent="0">
              <a:buNone/>
            </a:pPr>
            <a:r>
              <a:rPr lang="en-US" sz="1800" dirty="0">
                <a:latin typeface="Andalus" pitchFamily="18" charset="-78"/>
                <a:cs typeface="Andalus" pitchFamily="18" charset="-78"/>
              </a:rPr>
              <a:t>19.5/240 = 81.25 </a:t>
            </a:r>
            <a:r>
              <a:rPr lang="en-US" sz="1800" dirty="0" smtClean="0">
                <a:latin typeface="Andalus" pitchFamily="18" charset="-78"/>
                <a:cs typeface="Andalus" pitchFamily="18" charset="-78"/>
              </a:rPr>
              <a:t>mm</a:t>
            </a:r>
          </a:p>
          <a:p>
            <a:pPr marL="0" indent="0">
              <a:buNone/>
            </a:pPr>
            <a:r>
              <a:rPr lang="en-US" sz="1800" dirty="0">
                <a:latin typeface="Andalus" pitchFamily="18" charset="-78"/>
                <a:cs typeface="Andalus" pitchFamily="18" charset="-78"/>
              </a:rPr>
              <a:t>The maximum deflection </a:t>
            </a:r>
            <a:endParaRPr lang="en-US" sz="1800" dirty="0" smtClean="0">
              <a:latin typeface="Andalus" pitchFamily="18" charset="-78"/>
              <a:cs typeface="Andalus" pitchFamily="18" charset="-78"/>
            </a:endParaRPr>
          </a:p>
          <a:p>
            <a:pPr marL="0" indent="0">
              <a:buNone/>
            </a:pPr>
            <a:r>
              <a:rPr lang="en-US" sz="1800" dirty="0" smtClean="0">
                <a:latin typeface="Andalus" pitchFamily="18" charset="-78"/>
                <a:cs typeface="Andalus" pitchFamily="18" charset="-78"/>
              </a:rPr>
              <a:t>from </a:t>
            </a:r>
            <a:r>
              <a:rPr lang="en-US" sz="1800" dirty="0">
                <a:latin typeface="Andalus" pitchFamily="18" charset="-78"/>
                <a:cs typeface="Andalus" pitchFamily="18" charset="-78"/>
              </a:rPr>
              <a:t>ETABS is 69.077 </a:t>
            </a:r>
            <a:r>
              <a:rPr lang="en-US" sz="1800" dirty="0" smtClean="0">
                <a:latin typeface="Andalus" pitchFamily="18" charset="-78"/>
                <a:cs typeface="Andalus" pitchFamily="18" charset="-78"/>
              </a:rPr>
              <a:t>mm</a:t>
            </a:r>
          </a:p>
          <a:p>
            <a:pPr marL="0" indent="0">
              <a:buNone/>
            </a:pPr>
            <a:r>
              <a:rPr lang="en-US" sz="1800" dirty="0" smtClean="0">
                <a:latin typeface="Andalus" pitchFamily="18" charset="-78"/>
                <a:cs typeface="Andalus" pitchFamily="18" charset="-78"/>
              </a:rPr>
              <a:t> </a:t>
            </a:r>
            <a:r>
              <a:rPr lang="en-US" sz="1800" dirty="0">
                <a:latin typeface="Andalus" pitchFamily="18" charset="-78"/>
                <a:cs typeface="Andalus" pitchFamily="18" charset="-78"/>
              </a:rPr>
              <a:t>as shown in </a:t>
            </a:r>
            <a:r>
              <a:rPr lang="en-US" sz="1800" dirty="0" smtClean="0">
                <a:latin typeface="Andalus" pitchFamily="18" charset="-78"/>
                <a:cs typeface="Andalus" pitchFamily="18" charset="-78"/>
              </a:rPr>
              <a:t>Figure, </a:t>
            </a:r>
            <a:r>
              <a:rPr lang="en-US" sz="1800" dirty="0">
                <a:latin typeface="Andalus" pitchFamily="18" charset="-78"/>
                <a:cs typeface="Andalus" pitchFamily="18" charset="-78"/>
              </a:rPr>
              <a:t>so the deflection is OK. </a:t>
            </a:r>
          </a:p>
          <a:p>
            <a:pPr marL="0" indent="0">
              <a:buNone/>
            </a:pP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47</a:t>
            </a:fld>
            <a:endParaRPr lang="en-US" dirty="0"/>
          </a:p>
        </p:txBody>
      </p:sp>
      <p:pic>
        <p:nvPicPr>
          <p:cNvPr id="5" name="Picture 4" descr="E:\structural\deflection.pn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705342" y="1808969"/>
            <a:ext cx="4623516" cy="396076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3880055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anose="02020603050405020304" pitchFamily="18" charset="-78"/>
                <a:cs typeface="Andalus" panose="02020603050405020304" pitchFamily="18" charset="-78"/>
              </a:rPr>
              <a:t>STRUCTURAL DESIGN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Compatibility check: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48</a:t>
            </a:fld>
            <a:endParaRPr lang="en-US" dirty="0"/>
          </a:p>
        </p:txBody>
      </p:sp>
      <p:pic>
        <p:nvPicPr>
          <p:cNvPr id="6" name="Picture 5" descr="E:\structural\compatipilty.pn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949262" y="2524259"/>
            <a:ext cx="5628068" cy="364472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1533659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anose="02020603050405020304" pitchFamily="18" charset="-78"/>
                <a:cs typeface="Andalus" panose="02020603050405020304" pitchFamily="18" charset="-78"/>
              </a:rPr>
              <a:t>STRUCTURAL DESIGN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Equilibrium check:</a:t>
            </a:r>
          </a:p>
          <a:p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49</a:t>
            </a:fld>
            <a:endParaRPr lang="en-US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529462715"/>
              </p:ext>
            </p:extLst>
          </p:nvPr>
        </p:nvGraphicFramePr>
        <p:xfrm>
          <a:off x="1787301" y="2957013"/>
          <a:ext cx="8128000" cy="1584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/>
                <a:gridCol w="2032000"/>
                <a:gridCol w="2032000"/>
                <a:gridCol w="2032000"/>
              </a:tblGrid>
              <a:tr h="0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Loads</a:t>
                      </a:r>
                      <a:r>
                        <a:rPr lang="en-US" sz="20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en-US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ETABS</a:t>
                      </a:r>
                      <a:r>
                        <a:rPr lang="en-US" sz="20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results</a:t>
                      </a:r>
                      <a:endParaRPr lang="ar-JO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Manual Results</a:t>
                      </a:r>
                      <a:endParaRPr lang="ar-JO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%</a:t>
                      </a:r>
                      <a:r>
                        <a:rPr lang="en-US" sz="20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of error</a:t>
                      </a:r>
                      <a:endParaRPr lang="ar-JO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Live</a:t>
                      </a:r>
                      <a:r>
                        <a:rPr lang="en-US" sz="20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en-US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2966.6359</a:t>
                      </a:r>
                      <a:endParaRPr lang="en-US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3000</a:t>
                      </a:r>
                      <a:endParaRPr lang="en-US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1.1</a:t>
                      </a:r>
                      <a:endParaRPr lang="en-US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Dead </a:t>
                      </a:r>
                      <a:endParaRPr lang="en-US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12143.3727 </a:t>
                      </a:r>
                      <a:endParaRPr lang="en-US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12393.145 </a:t>
                      </a:r>
                      <a:endParaRPr lang="en-US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US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SID</a:t>
                      </a:r>
                      <a:endParaRPr lang="en-US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5516.2516</a:t>
                      </a:r>
                      <a:endParaRPr lang="en-US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5529.04</a:t>
                      </a:r>
                      <a:endParaRPr lang="en-US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0.23</a:t>
                      </a:r>
                      <a:endParaRPr lang="en-US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Rectangle 7"/>
          <p:cNvSpPr/>
          <p:nvPr/>
        </p:nvSpPr>
        <p:spPr>
          <a:xfrm>
            <a:off x="1069847" y="5089182"/>
            <a:ext cx="924612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Error = ( ( Manual – ETABS Load ) / Manual Load ) </a:t>
            </a:r>
            <a:r>
              <a:rPr lang="ar-SA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*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100% &lt; 5% </a:t>
            </a:r>
          </a:p>
        </p:txBody>
      </p:sp>
    </p:spTree>
    <p:extLst>
      <p:ext uri="{BB962C8B-B14F-4D97-AF65-F5344CB8AC3E}">
        <p14:creationId xmlns:p14="http://schemas.microsoft.com/office/powerpoint/2010/main" xmlns="" val="3040055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9848" y="484632"/>
            <a:ext cx="10058400" cy="1112348"/>
          </a:xfrm>
        </p:spPr>
        <p:txBody>
          <a:bodyPr/>
          <a:lstStyle/>
          <a:p>
            <a:pPr algn="ctr"/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anose="02020603050405020304" pitchFamily="18" charset="-78"/>
                <a:cs typeface="Andalus" panose="02020603050405020304" pitchFamily="18" charset="-78"/>
              </a:rPr>
              <a:t>ARCHITECTURAL DESIGN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9848" y="1841679"/>
            <a:ext cx="10058400" cy="4330521"/>
          </a:xfrm>
        </p:spPr>
        <p:txBody>
          <a:bodyPr/>
          <a:lstStyle/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The total area of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the Mosque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= </a:t>
            </a:r>
            <a:r>
              <a:rPr lang="en-US" dirty="0" smtClean="0"/>
              <a:t> 736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m², It divided in to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two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floors</a:t>
            </a:r>
            <a:r>
              <a:rPr lang="en-US" dirty="0">
                <a:latin typeface="Calibri"/>
              </a:rPr>
              <a:t> .</a:t>
            </a: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The area of each floor is shown in the following table :</a:t>
            </a:r>
          </a:p>
          <a:p>
            <a:pPr marL="0" indent="0">
              <a:buNone/>
            </a:pPr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849724391"/>
              </p:ext>
            </p:extLst>
          </p:nvPr>
        </p:nvGraphicFramePr>
        <p:xfrm>
          <a:off x="3053137" y="2906512"/>
          <a:ext cx="6172200" cy="2235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86100"/>
                <a:gridCol w="3086100"/>
              </a:tblGrid>
              <a:tr h="55880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Floor </a:t>
                      </a:r>
                      <a:endParaRPr lang="en-US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Area (m²)</a:t>
                      </a:r>
                      <a:endParaRPr lang="en-US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55880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Ground</a:t>
                      </a:r>
                      <a:r>
                        <a:rPr lang="en-US" sz="2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floor</a:t>
                      </a:r>
                      <a:endParaRPr lang="en-US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527</a:t>
                      </a:r>
                      <a:endParaRPr lang="en-US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5880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First floor </a:t>
                      </a:r>
                      <a:endParaRPr lang="en-US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209</a:t>
                      </a:r>
                      <a:endParaRPr lang="en-US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58800"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Total </a:t>
                      </a:r>
                      <a:endParaRPr lang="en-US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736</a:t>
                      </a:r>
                      <a:endParaRPr lang="en-US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255399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anose="02020603050405020304" pitchFamily="18" charset="-78"/>
                <a:cs typeface="Andalus" panose="02020603050405020304" pitchFamily="18" charset="-78"/>
              </a:rPr>
              <a:t>STRUCTURAL DESIGN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>
                <a:latin typeface="Cambria" pitchFamily="18" charset="0"/>
              </a:rPr>
              <a:t>Internal </a:t>
            </a:r>
            <a:r>
              <a:rPr lang="en-US" sz="2400" dirty="0" smtClean="0">
                <a:latin typeface="Cambria" pitchFamily="18" charset="0"/>
              </a:rPr>
              <a:t>forces Check:</a:t>
            </a:r>
          </a:p>
          <a:p>
            <a:r>
              <a:rPr lang="en-US" sz="2400" dirty="0" smtClean="0">
                <a:latin typeface="Cambria" pitchFamily="18" charset="0"/>
              </a:rPr>
              <a:t>For column 23: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50</a:t>
            </a:fld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713490677"/>
              </p:ext>
            </p:extLst>
          </p:nvPr>
        </p:nvGraphicFramePr>
        <p:xfrm>
          <a:off x="1903212" y="3540139"/>
          <a:ext cx="8127999" cy="792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09333"/>
                <a:gridCol w="2709333"/>
                <a:gridCol w="2709333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Manual</a:t>
                      </a:r>
                      <a:r>
                        <a:rPr lang="en-US" sz="20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baseline="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Pu</a:t>
                      </a:r>
                      <a:r>
                        <a:rPr lang="en-US" sz="20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(KN)</a:t>
                      </a:r>
                      <a:endParaRPr lang="en-US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ETABS </a:t>
                      </a:r>
                      <a:r>
                        <a:rPr lang="en-US" sz="20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Pu</a:t>
                      </a:r>
                      <a:r>
                        <a:rPr lang="en-US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(KN)</a:t>
                      </a:r>
                      <a:endParaRPr lang="en-US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% error</a:t>
                      </a:r>
                      <a:endParaRPr lang="en-US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1022.66 </a:t>
                      </a:r>
                      <a:endParaRPr lang="en-US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1034</a:t>
                      </a:r>
                      <a:endParaRPr lang="en-US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1.1</a:t>
                      </a:r>
                      <a:endParaRPr lang="en-US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297610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anose="02020603050405020304" pitchFamily="18" charset="-78"/>
                <a:cs typeface="Andalus" panose="02020603050405020304" pitchFamily="18" charset="-78"/>
              </a:rPr>
              <a:t>STRUCTURAL DESIGN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Drift check:</a:t>
            </a:r>
          </a:p>
          <a:p>
            <a:pPr marL="0" indent="0">
              <a:buNone/>
            </a:pP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51</a:t>
            </a:fld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1069847" y="5543354"/>
            <a:ext cx="7829453" cy="3853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Since all </a:t>
            </a:r>
            <a:r>
              <a:rPr lang="en-US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delta-M-X </a:t>
            </a: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and </a:t>
            </a:r>
            <a:r>
              <a:rPr lang="en-US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delta-M-Y </a:t>
            </a: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is less than delta limit the check is </a:t>
            </a:r>
            <a:r>
              <a:rPr lang="en-US" b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OK</a:t>
            </a: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en-US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69847" y="2731596"/>
            <a:ext cx="10057499" cy="23555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145750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anose="02020603050405020304" pitchFamily="18" charset="-78"/>
                <a:cs typeface="Andalus" panose="02020603050405020304" pitchFamily="18" charset="-78"/>
              </a:rPr>
              <a:t>STRUCTURAL DESIGN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9848" y="2075817"/>
            <a:ext cx="10058400" cy="4050792"/>
          </a:xfrm>
        </p:spPr>
        <p:txBody>
          <a:bodyPr/>
          <a:lstStyle/>
          <a:p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Period check:</a:t>
            </a:r>
          </a:p>
          <a:p>
            <a:endParaRPr lang="en-U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q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T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standard =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0.545 sec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From ETABS:</a:t>
            </a:r>
          </a:p>
          <a:p>
            <a:pPr marL="0" indent="0">
              <a:buNone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52</a:t>
            </a:fld>
            <a:endParaRPr lang="en-US" dirty="0"/>
          </a:p>
        </p:txBody>
      </p:sp>
      <p:pic>
        <p:nvPicPr>
          <p:cNvPr id="6" name="Picture 5" descr="C:\Users\hamoodeh\Desktop\structural\Capture.PN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519487" y="3866881"/>
            <a:ext cx="5153025" cy="203164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3376911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anose="02020603050405020304" pitchFamily="18" charset="-78"/>
                <a:cs typeface="Andalus" panose="02020603050405020304" pitchFamily="18" charset="-78"/>
              </a:rPr>
              <a:t>STRUCTURAL DESIGN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9848" y="2199454"/>
            <a:ext cx="10058400" cy="4050792"/>
          </a:xfrm>
        </p:spPr>
        <p:txBody>
          <a:bodyPr>
            <a:normAutofit/>
          </a:bodyPr>
          <a:lstStyle/>
          <a:p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Modal participating mass ratio:</a:t>
            </a:r>
          </a:p>
          <a:p>
            <a:pPr marL="0" indent="0">
              <a:buNone/>
            </a:pP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53</a:t>
            </a:fld>
            <a:endParaRPr lang="en-US" dirty="0"/>
          </a:p>
        </p:txBody>
      </p:sp>
      <p:pic>
        <p:nvPicPr>
          <p:cNvPr id="10" name="Picture 9" descr="C:\Users\hamoodeh\Desktop\structural\Capture.PN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067721" y="2590329"/>
            <a:ext cx="5695950" cy="364304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724832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Slab reinforcement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54</a:t>
            </a:fld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33352" y="3206838"/>
            <a:ext cx="4675031" cy="1867437"/>
          </a:xfrm>
        </p:spPr>
        <p:txBody>
          <a:bodyPr/>
          <a:lstStyle/>
          <a:p>
            <a:endParaRPr lang="ar-SA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283986" y="2233679"/>
            <a:ext cx="7542593" cy="3086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403148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Beams reinforcement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55</a:t>
            </a:fld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 dirty="0" smtClean="0"/>
          </a:p>
          <a:p>
            <a:endParaRPr lang="ar-SA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23925" y="1989719"/>
            <a:ext cx="10344150" cy="3419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539147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Columns reinforcement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56</a:t>
            </a:fld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1069848" y="2121408"/>
            <a:ext cx="3491887" cy="4050792"/>
          </a:xfrm>
        </p:spPr>
        <p:txBody>
          <a:bodyPr/>
          <a:lstStyle/>
          <a:p>
            <a:endParaRPr lang="ar-SA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917612" y="1825649"/>
            <a:ext cx="4135458" cy="2076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400800" y="1825649"/>
            <a:ext cx="4262907" cy="19128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310649" y="4196569"/>
            <a:ext cx="5022762" cy="17534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42432" y="3902299"/>
            <a:ext cx="4507607" cy="25011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40675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Columns reinforcement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57</a:t>
            </a:fld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3074" name="Picture 2" descr="C:\Users\hamoodeh\Desktop\Capture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033822" y="1764406"/>
            <a:ext cx="3454653" cy="49519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727268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Stair reinforcement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58</a:t>
            </a:fld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71223" y="2154864"/>
            <a:ext cx="8899301" cy="3552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107908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anose="02020603050405020304" pitchFamily="18" charset="-78"/>
                <a:cs typeface="Andalus" panose="02020603050405020304" pitchFamily="18" charset="-78"/>
              </a:rPr>
              <a:t>STRUCTURAL DESIGN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268" y="2134287"/>
            <a:ext cx="5112011" cy="4050792"/>
          </a:xfrm>
        </p:spPr>
        <p:txBody>
          <a:bodyPr/>
          <a:lstStyle/>
          <a:p>
            <a:r>
              <a:rPr lang="en-US" sz="3200" dirty="0" smtClean="0"/>
              <a:t>DOME DESIGN </a:t>
            </a:r>
          </a:p>
          <a:p>
            <a:r>
              <a:rPr lang="en-US" dirty="0"/>
              <a:t>Dimensions:</a:t>
            </a:r>
          </a:p>
          <a:p>
            <a:pPr marL="0" indent="0">
              <a:buNone/>
            </a:pPr>
            <a:r>
              <a:rPr lang="en-US" dirty="0" smtClean="0"/>
              <a:t>The </a:t>
            </a:r>
            <a:r>
              <a:rPr lang="en-US" dirty="0"/>
              <a:t>diameter of the dome = 8m.</a:t>
            </a:r>
          </a:p>
          <a:p>
            <a:pPr marL="0" indent="0">
              <a:buNone/>
            </a:pPr>
            <a:r>
              <a:rPr lang="en-US" dirty="0"/>
              <a:t>The maximum height of the dome = 4 m.</a:t>
            </a:r>
          </a:p>
          <a:p>
            <a:pPr marL="0" indent="0">
              <a:buNone/>
            </a:pPr>
            <a:r>
              <a:rPr lang="en-US" dirty="0" smtClean="0"/>
              <a:t>Thickness </a:t>
            </a:r>
            <a:r>
              <a:rPr lang="en-US" dirty="0"/>
              <a:t>of dome = 0.12 m</a:t>
            </a:r>
          </a:p>
          <a:p>
            <a:r>
              <a:rPr lang="en-US" dirty="0"/>
              <a:t>Loads:</a:t>
            </a:r>
          </a:p>
          <a:p>
            <a:pPr marL="0" indent="0">
              <a:buNone/>
            </a:pPr>
            <a:r>
              <a:rPr lang="en-US" dirty="0" smtClean="0"/>
              <a:t>Super </a:t>
            </a:r>
            <a:r>
              <a:rPr lang="en-US" dirty="0"/>
              <a:t>imposed load = 0.5 KN / m</a:t>
            </a:r>
            <a:r>
              <a:rPr lang="en-US" baseline="30000" dirty="0"/>
              <a:t>2</a:t>
            </a:r>
            <a:r>
              <a:rPr lang="en-US" dirty="0"/>
              <a:t>.</a:t>
            </a:r>
          </a:p>
          <a:p>
            <a:pPr marL="0" indent="0">
              <a:buNone/>
            </a:pPr>
            <a:r>
              <a:rPr lang="en-US" dirty="0" smtClean="0"/>
              <a:t>Live </a:t>
            </a:r>
            <a:r>
              <a:rPr lang="en-US" dirty="0"/>
              <a:t>load = 1 KN/m</a:t>
            </a:r>
            <a:r>
              <a:rPr lang="en-US" baseline="30000" dirty="0"/>
              <a:t>2</a:t>
            </a:r>
            <a:r>
              <a:rPr lang="en-US" dirty="0"/>
              <a:t>.</a:t>
            </a:r>
          </a:p>
          <a:p>
            <a:pPr marL="0" indent="0">
              <a:buNone/>
            </a:pPr>
            <a:r>
              <a:rPr lang="en-US" dirty="0" smtClean="0"/>
              <a:t>Snow </a:t>
            </a:r>
            <a:r>
              <a:rPr lang="en-US" dirty="0"/>
              <a:t>load = 0.5 KN/m</a:t>
            </a:r>
            <a:r>
              <a:rPr lang="en-US" baseline="30000" dirty="0"/>
              <a:t>2</a:t>
            </a:r>
            <a:r>
              <a:rPr lang="en-US" dirty="0"/>
              <a:t>.</a:t>
            </a:r>
          </a:p>
          <a:p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59</a:t>
            </a:fld>
            <a:endParaRPr lang="en-US" dirty="0"/>
          </a:p>
        </p:txBody>
      </p:sp>
      <p:pic>
        <p:nvPicPr>
          <p:cNvPr id="5" name="Picture 4" descr="C:\Users\hamoodeh\Desktop\structural\Capture.PN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575067" y="1896615"/>
            <a:ext cx="4476750" cy="391477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1607175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anose="02020603050405020304" pitchFamily="18" charset="-78"/>
                <a:cs typeface="Andalus" panose="02020603050405020304" pitchFamily="18" charset="-78"/>
              </a:rPr>
              <a:t>ARCHITECTURAL DESIGN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Site Plane:</a:t>
            </a:r>
          </a:p>
          <a:p>
            <a:pPr>
              <a:buFont typeface="Wingdings" panose="05000000000000000000" pitchFamily="2" charset="2"/>
              <a:buChar char="Ø"/>
            </a:pPr>
            <a:endParaRPr lang="en-US" sz="2400" b="1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en-US" sz="24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400" b="1" dirty="0">
              <a:latin typeface="Times New Roman" pitchFamily="18" charset="0"/>
              <a:cs typeface="Times New Roman" pitchFamily="18" charset="0"/>
            </a:endParaRPr>
          </a:p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6" name="Picture 5" descr="C:\Users\hamoodeh\Desktop\structural\Capture.PN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48594" y="2116183"/>
            <a:ext cx="6844937" cy="381435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2563994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DOME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reinforcement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60</a:t>
            </a:fld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95460" y="2492733"/>
            <a:ext cx="5100034" cy="21565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749871" y="2135143"/>
            <a:ext cx="4152900" cy="3952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092931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anose="02020603050405020304" pitchFamily="18" charset="-78"/>
                <a:cs typeface="Andalus" panose="02020603050405020304" pitchFamily="18" charset="-78"/>
              </a:rPr>
              <a:t>STRUCTURAL DESIGN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MINARET DESIGN</a:t>
            </a:r>
          </a:p>
          <a:p>
            <a:endParaRPr lang="en-US" sz="2800" dirty="0" smtClean="0"/>
          </a:p>
          <a:p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61</a:t>
            </a:fld>
            <a:endParaRPr lang="en-US" dirty="0"/>
          </a:p>
        </p:txBody>
      </p:sp>
      <p:pic>
        <p:nvPicPr>
          <p:cNvPr id="5" name="Picture 4" descr="C:\Users\hamoodeh\Desktop\structural\Capture.PN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287340" y="1764406"/>
            <a:ext cx="1731010" cy="4829577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5" descr="C:\Users\hamoodeh\Desktop\structural\Capture.PN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944710" y="2640906"/>
            <a:ext cx="5358282" cy="359246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4222810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Mechanical design 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9848" y="2743200"/>
            <a:ext cx="10058400" cy="3116687"/>
          </a:xfrm>
        </p:spPr>
        <p:txBody>
          <a:bodyPr/>
          <a:lstStyle/>
          <a:p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Drainage system  </a:t>
            </a:r>
          </a:p>
          <a:p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Water supply system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HVAC system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62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64223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9848" y="441360"/>
            <a:ext cx="10058400" cy="1609344"/>
          </a:xfrm>
        </p:spPr>
        <p:txBody>
          <a:bodyPr/>
          <a:lstStyle/>
          <a:p>
            <a:pPr algn="ctr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Mechanical design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9848" y="1803042"/>
            <a:ext cx="10058400" cy="4369158"/>
          </a:xfrm>
        </p:spPr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Drainage system: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Distribution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of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manholes: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63</a:t>
            </a:fld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14309" y="2547256"/>
            <a:ext cx="5477691" cy="3514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337" y="2601141"/>
            <a:ext cx="5234258" cy="377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407272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Mechanical design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Distribution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of drainage pipe through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ceiling:</a:t>
            </a:r>
          </a:p>
          <a:p>
            <a:pPr marL="0" indent="0">
              <a:buNone/>
            </a:pP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64</a:t>
            </a:fld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26401" y="2782389"/>
            <a:ext cx="7791450" cy="363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3906682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Mechanical design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9848" y="2093976"/>
            <a:ext cx="10058400" cy="4078224"/>
          </a:xfrm>
        </p:spPr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Water supply system:</a:t>
            </a:r>
          </a:p>
          <a:p>
            <a:pPr>
              <a:buNone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Diameter of fresh water pipes for all stories shown in this table  :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65</a:t>
            </a:fld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388213319"/>
              </p:ext>
            </p:extLst>
          </p:nvPr>
        </p:nvGraphicFramePr>
        <p:xfrm>
          <a:off x="2006242" y="3218168"/>
          <a:ext cx="8128000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/>
                <a:gridCol w="2032000"/>
                <a:gridCol w="2032000"/>
                <a:gridCol w="20320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Diameter </a:t>
                      </a:r>
                      <a:endParaRPr 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Vertical</a:t>
                      </a:r>
                      <a:r>
                        <a:rPr lang="en-US" baseline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Horizontal </a:t>
                      </a:r>
                      <a:endParaRPr 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branch</a:t>
                      </a:r>
                      <a:endParaRPr 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Ground</a:t>
                      </a:r>
                      <a:r>
                        <a:rPr lang="en-US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Floor</a:t>
                      </a:r>
                      <a:endParaRPr 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in</a:t>
                      </a:r>
                      <a:endParaRPr 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1.5 in</a:t>
                      </a:r>
                      <a:r>
                        <a:rPr lang="en-US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3/4 in</a:t>
                      </a:r>
                      <a:endParaRPr 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US" baseline="3000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st</a:t>
                      </a:r>
                      <a:r>
                        <a:rPr lang="en-US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floor </a:t>
                      </a:r>
                      <a:endParaRPr 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in</a:t>
                      </a:r>
                      <a:endParaRPr 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1.5 in </a:t>
                      </a:r>
                      <a:endParaRPr 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3/4 in</a:t>
                      </a:r>
                      <a:endParaRPr 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3975480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Mechanical design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0" indent="0">
              <a:buNone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66</a:t>
            </a:fld>
            <a:endParaRPr lang="en-US" dirty="0"/>
          </a:p>
        </p:txBody>
      </p:sp>
      <p:pic>
        <p:nvPicPr>
          <p:cNvPr id="8" name="Picture 7" descr="C:\Users\ahmad\Desktop\1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28216" y="2801479"/>
            <a:ext cx="5274310" cy="2770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1670464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Water supply design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67</a:t>
            </a:fld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32410" y="2194561"/>
            <a:ext cx="9339943" cy="38274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3486045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Mechanical design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en-US" b="1" dirty="0">
                <a:latin typeface="Times New Roman" pitchFamily="18" charset="0"/>
                <a:cs typeface="Times New Roman" pitchFamily="18" charset="0"/>
              </a:rPr>
              <a:t>HVAC system </a:t>
            </a:r>
          </a:p>
          <a:p>
            <a:pPr>
              <a:buFont typeface="Wingdings" pitchFamily="2" charset="2"/>
              <a:buChar char="q"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 In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Mosque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we used the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split unit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system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Font typeface="Wingdings" pitchFamily="2" charset="2"/>
              <a:buChar char="q"/>
            </a:pP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68</a:t>
            </a:fld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95028" y="3213462"/>
            <a:ext cx="11248481" cy="28085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942008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69</a:t>
            </a:fld>
            <a:endParaRPr lang="en-US" dirty="0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998617" y="2120900"/>
            <a:ext cx="7929154" cy="405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3156865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anose="02020603050405020304" pitchFamily="18" charset="-78"/>
                <a:cs typeface="Andalus" panose="02020603050405020304" pitchFamily="18" charset="-78"/>
              </a:rPr>
              <a:t>ARCHITECTURAL DESIGN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G.F Plane:</a:t>
            </a:r>
          </a:p>
          <a:p>
            <a:pPr marL="0" indent="0">
              <a:buNone/>
            </a:pPr>
            <a:endParaRPr lang="en-US" sz="2400" b="1" dirty="0">
              <a:latin typeface="Times New Roman" pitchFamily="18" charset="0"/>
              <a:cs typeface="Times New Roman" pitchFamily="18" charset="0"/>
            </a:endParaRPr>
          </a:p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6" name="Picture 5" descr="C:\Users\hamoodeh\Desktop\structural\Capture.PN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866605" y="1763486"/>
            <a:ext cx="5042263" cy="444137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2622127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70</a:t>
            </a:fld>
            <a:endParaRPr lang="en-US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10344" y="2086655"/>
            <a:ext cx="9235440" cy="3990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3083194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Safety design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9848" y="1931831"/>
            <a:ext cx="10058400" cy="4240369"/>
          </a:xfrm>
        </p:spPr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en-US" dirty="0" smtClean="0"/>
              <a:t> 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Distribution of 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sprinklers:</a:t>
            </a:r>
          </a:p>
          <a:p>
            <a:pPr marL="0" indent="0">
              <a:buNone/>
            </a:pPr>
            <a:endParaRPr lang="en-US" sz="2400" b="1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71</a:t>
            </a:fld>
            <a:endParaRPr lang="en-US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06450" y="2457178"/>
            <a:ext cx="4752975" cy="398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1253607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Safety design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en-US" b="1" dirty="0">
                <a:latin typeface="Times New Roman" pitchFamily="18" charset="0"/>
                <a:cs typeface="Times New Roman" pitchFamily="18" charset="0"/>
              </a:rPr>
              <a:t>Distribution of extinguisher</a:t>
            </a:r>
            <a:r>
              <a:rPr lang="en-US" b="1" dirty="0"/>
              <a:t> 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We used type A of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fire extinguisher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in the mosque 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That is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located in the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library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and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prayer hall.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72</a:t>
            </a:fld>
            <a:endParaRPr lang="en-US" dirty="0"/>
          </a:p>
        </p:txBody>
      </p:sp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071375" y="2373275"/>
            <a:ext cx="2746878" cy="31260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2438978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Safety design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Exit signs:</a:t>
            </a:r>
          </a:p>
          <a:p>
            <a:pPr>
              <a:buFont typeface="Wingdings" panose="05000000000000000000" pitchFamily="2" charset="2"/>
              <a:buChar char="Ø"/>
            </a:pPr>
            <a:endParaRPr lang="en-US" b="1" dirty="0">
              <a:latin typeface="Times New Roman" pitchFamily="18" charset="0"/>
              <a:cs typeface="Times New Roman" pitchFamily="18" charset="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73</a:t>
            </a:fld>
            <a:endParaRPr lang="en-US" dirty="0"/>
          </a:p>
        </p:txBody>
      </p:sp>
      <p:pic>
        <p:nvPicPr>
          <p:cNvPr id="7" name="Picture 6" descr="C:\Users\ahmad\Desktop\103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44677" y="2913294"/>
            <a:ext cx="4085617" cy="23638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7" descr="C:\Users\ahmad\Desktop\114.PN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95850" y="2817506"/>
            <a:ext cx="4827361" cy="2294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264094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34242" y="2841466"/>
            <a:ext cx="10058400" cy="1609344"/>
          </a:xfrm>
        </p:spPr>
        <p:txBody>
          <a:bodyPr/>
          <a:lstStyle/>
          <a:p>
            <a:pPr algn="ctr"/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Electrical design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74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375949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Electrical design</a:t>
            </a:r>
            <a:endParaRPr lang="ar-J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ar-JO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75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493948" y="2202287"/>
            <a:ext cx="8976575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/>
              <a:t>The table below shows the recommended lux for different spaces: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112135" y="2505074"/>
            <a:ext cx="6869940" cy="28911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858544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Electrical design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Artificial 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lighting for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pray hall and </a:t>
            </a:r>
            <a:r>
              <a:rPr lang="en-US" dirty="0" smtClean="0"/>
              <a:t>mezzanine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: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  <a:p>
            <a:endParaRPr lang="en-US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76</a:t>
            </a:fld>
            <a:endParaRPr lang="en-US" dirty="0"/>
          </a:p>
        </p:txBody>
      </p:sp>
      <p:pic>
        <p:nvPicPr>
          <p:cNvPr id="6" name="Picture 5" descr="E:\electrical\Capture.PN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378040" y="2762250"/>
            <a:ext cx="8770512" cy="1333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6" descr="E:\electrical\Capture.PN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62131" y="4403501"/>
            <a:ext cx="8590208" cy="12192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2785650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Electrical design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77</a:t>
            </a:fld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6" name="Picture 5" descr="E:\electrical\Capture.PN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129567" y="2319129"/>
            <a:ext cx="5795492" cy="377258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1554978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Electrical design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78</a:t>
            </a:fld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Isolines for pray hall</a:t>
            </a:r>
          </a:p>
        </p:txBody>
      </p:sp>
      <p:pic>
        <p:nvPicPr>
          <p:cNvPr id="9" name="Picture 8" descr="E:\electrical\300lx.PN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359910" y="2137894"/>
            <a:ext cx="4629544" cy="396669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1486880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Electrical design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9848" y="2093976"/>
            <a:ext cx="10058400" cy="4050792"/>
          </a:xfrm>
        </p:spPr>
        <p:txBody>
          <a:bodyPr/>
          <a:lstStyle/>
          <a:p>
            <a:r>
              <a:rPr lang="en-US" b="1" dirty="0"/>
              <a:t>Output from </a:t>
            </a:r>
            <a:r>
              <a:rPr lang="en-US" b="1" dirty="0" err="1"/>
              <a:t>DIAlux</a:t>
            </a:r>
            <a:r>
              <a:rPr lang="en-US" b="1" dirty="0" smtClean="0"/>
              <a:t>:</a:t>
            </a:r>
          </a:p>
          <a:p>
            <a:endParaRPr lang="en-US" b="1" dirty="0"/>
          </a:p>
          <a:p>
            <a:endParaRPr lang="en-US" b="1" dirty="0" smtClean="0"/>
          </a:p>
          <a:p>
            <a:endParaRPr lang="en-US" b="1" dirty="0"/>
          </a:p>
          <a:p>
            <a:endParaRPr lang="en-US" b="1" dirty="0" smtClean="0"/>
          </a:p>
          <a:p>
            <a:r>
              <a:rPr lang="en-US" dirty="0"/>
              <a:t>E = 329 lx </a:t>
            </a:r>
            <a:r>
              <a:rPr lang="en-US" dirty="0">
                <a:sym typeface="Wingdings"/>
              </a:rPr>
              <a:t></a:t>
            </a:r>
            <a:r>
              <a:rPr lang="en-US" dirty="0"/>
              <a:t> Target 300 – 350 lx </a:t>
            </a:r>
            <a:r>
              <a:rPr lang="en-US" dirty="0">
                <a:sym typeface="Wingdings"/>
              </a:rPr>
              <a:t></a:t>
            </a:r>
            <a:r>
              <a:rPr lang="en-US" dirty="0"/>
              <a:t> </a:t>
            </a:r>
            <a:r>
              <a:rPr lang="en-US" b="1" dirty="0"/>
              <a:t>Ok</a:t>
            </a:r>
            <a:endParaRPr lang="en-US" dirty="0"/>
          </a:p>
          <a:p>
            <a:r>
              <a:rPr lang="en-US" dirty="0"/>
              <a:t>U = 0.69 &gt; 0.6</a:t>
            </a:r>
            <a:r>
              <a:rPr lang="en-US" b="1" dirty="0"/>
              <a:t> </a:t>
            </a:r>
            <a:r>
              <a:rPr lang="en-US" b="1" dirty="0">
                <a:sym typeface="Wingdings"/>
              </a:rPr>
              <a:t></a:t>
            </a:r>
            <a:r>
              <a:rPr lang="en-US" b="1" dirty="0"/>
              <a:t> Ok</a:t>
            </a:r>
            <a:endParaRPr lang="en-US" dirty="0"/>
          </a:p>
          <a:p>
            <a:r>
              <a:rPr lang="en-US" dirty="0"/>
              <a:t>Glare = 18.6 &lt; 22</a:t>
            </a:r>
            <a:r>
              <a:rPr lang="en-US" b="1" dirty="0"/>
              <a:t> </a:t>
            </a:r>
            <a:r>
              <a:rPr lang="en-US" b="1" dirty="0">
                <a:sym typeface="Wingdings"/>
              </a:rPr>
              <a:t></a:t>
            </a:r>
            <a:r>
              <a:rPr lang="en-US" b="1" dirty="0"/>
              <a:t> Ok</a:t>
            </a:r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79</a:t>
            </a:fld>
            <a:endParaRPr lang="en-US" dirty="0"/>
          </a:p>
        </p:txBody>
      </p:sp>
      <p:pic>
        <p:nvPicPr>
          <p:cNvPr id="7" name="Picture 6" descr="E:\electrical\Capture.PN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837905" y="2640169"/>
            <a:ext cx="3992450" cy="119773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3113295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anose="02020603050405020304" pitchFamily="18" charset="-78"/>
                <a:cs typeface="Andalus" panose="02020603050405020304" pitchFamily="18" charset="-78"/>
              </a:rPr>
              <a:t>ARCHITECTURAL DESIGN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2400" b="1" baseline="30000" dirty="0" smtClean="0">
                <a:latin typeface="Times New Roman" pitchFamily="18" charset="0"/>
                <a:cs typeface="Times New Roman" pitchFamily="18" charset="0"/>
              </a:rPr>
              <a:t>st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Plane:</a:t>
            </a:r>
            <a:endParaRPr lang="en-US" sz="2400" b="1" dirty="0">
              <a:latin typeface="Times New Roman" pitchFamily="18" charset="0"/>
              <a:cs typeface="Times New Roman" pitchFamily="18" charset="0"/>
            </a:endParaRPr>
          </a:p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6" name="Picture 5" descr="C:\Users\hamoodeh\Desktop\structural\Capture.PN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31920" y="1802674"/>
            <a:ext cx="4794070" cy="449362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200990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Electrical design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>
                <a:latin typeface="Times New Roman" pitchFamily="18" charset="0"/>
                <a:cs typeface="Times New Roman" pitchFamily="18" charset="0"/>
              </a:rPr>
              <a:t>Artificial lighting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for Library </a:t>
            </a:r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80</a:t>
            </a:fld>
            <a:endParaRPr lang="en-US" dirty="0"/>
          </a:p>
        </p:txBody>
      </p:sp>
      <p:pic>
        <p:nvPicPr>
          <p:cNvPr id="5" name="Picture 4" descr="E:\electrical\lamp.PN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318197" y="2874644"/>
            <a:ext cx="7173533" cy="183902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199484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Electrical design</a:t>
            </a:r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81</a:t>
            </a:fld>
            <a:endParaRPr lang="en-US" dirty="0"/>
          </a:p>
        </p:txBody>
      </p:sp>
      <p:pic>
        <p:nvPicPr>
          <p:cNvPr id="6" name="Content Placeholder 5" descr="E:\electrical\lib.PNG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30967" y="2120900"/>
            <a:ext cx="5736415" cy="40513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1435117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Electrical design</a:t>
            </a:r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82</a:t>
            </a:fld>
            <a:endParaRPr lang="en-US" dirty="0"/>
          </a:p>
        </p:txBody>
      </p:sp>
      <p:pic>
        <p:nvPicPr>
          <p:cNvPr id="5" name="Content Placeholder 4" descr="E:\electrical\lipp.PNG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393697" y="2155547"/>
            <a:ext cx="5410956" cy="398200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709854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Electrical design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Output from </a:t>
            </a:r>
            <a:r>
              <a:rPr lang="en-US" b="1" dirty="0" err="1"/>
              <a:t>DIAlux</a:t>
            </a:r>
            <a:r>
              <a:rPr lang="en-US" b="1" dirty="0" smtClean="0"/>
              <a:t>:</a:t>
            </a:r>
          </a:p>
          <a:p>
            <a:r>
              <a:rPr lang="en-US" dirty="0"/>
              <a:t>E = 500 lx = 500 lx (Target) </a:t>
            </a:r>
            <a:r>
              <a:rPr lang="en-US" dirty="0">
                <a:sym typeface="Wingdings"/>
              </a:rPr>
              <a:t></a:t>
            </a:r>
            <a:r>
              <a:rPr lang="en-US" dirty="0"/>
              <a:t> </a:t>
            </a:r>
            <a:r>
              <a:rPr lang="en-US" b="1" dirty="0"/>
              <a:t>Ok</a:t>
            </a:r>
            <a:endParaRPr lang="en-US" dirty="0"/>
          </a:p>
          <a:p>
            <a:r>
              <a:rPr lang="en-US" dirty="0"/>
              <a:t>U = 0.69 &gt; 0.6 </a:t>
            </a:r>
            <a:r>
              <a:rPr lang="en-US" dirty="0">
                <a:sym typeface="Wingdings"/>
              </a:rPr>
              <a:t></a:t>
            </a:r>
            <a:r>
              <a:rPr lang="en-US" dirty="0"/>
              <a:t> </a:t>
            </a:r>
            <a:r>
              <a:rPr lang="en-US" b="1" dirty="0"/>
              <a:t>Ok</a:t>
            </a:r>
            <a:endParaRPr lang="en-US" dirty="0"/>
          </a:p>
          <a:p>
            <a:r>
              <a:rPr lang="en-US" dirty="0"/>
              <a:t>Visual task </a:t>
            </a:r>
            <a:r>
              <a:rPr lang="en-US" dirty="0">
                <a:sym typeface="Wingdings"/>
              </a:rPr>
              <a:t></a:t>
            </a:r>
            <a:r>
              <a:rPr lang="en-US" dirty="0"/>
              <a:t> </a:t>
            </a:r>
            <a:r>
              <a:rPr lang="en-US" b="1" dirty="0"/>
              <a:t>Ok</a:t>
            </a:r>
            <a:endParaRPr lang="en-US" dirty="0"/>
          </a:p>
          <a:p>
            <a:pPr marL="0" indent="0">
              <a:buNone/>
            </a:pPr>
            <a:endParaRPr lang="en-US" dirty="0"/>
          </a:p>
          <a:p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83</a:t>
            </a:fld>
            <a:endParaRPr lang="en-US" dirty="0"/>
          </a:p>
        </p:txBody>
      </p:sp>
      <p:pic>
        <p:nvPicPr>
          <p:cNvPr id="5" name="Picture 4" descr="E:\electrical\Capture.PN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705340" y="2628698"/>
            <a:ext cx="4456091" cy="225239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266683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Quantity Survey </a:t>
            </a:r>
            <a:r>
              <a:rPr lang="en-US" dirty="0"/>
              <a:t/>
            </a:r>
            <a:br>
              <a:rPr lang="en-US" dirty="0"/>
            </a:b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850006" y="5318974"/>
            <a:ext cx="10278242" cy="971839"/>
          </a:xfrm>
        </p:spPr>
        <p:txBody>
          <a:bodyPr/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total cost did not include decoration, land scape and furniture costs.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84</a:t>
            </a:fld>
            <a:endParaRPr lang="en-US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841863" y="1619794"/>
            <a:ext cx="8255726" cy="34224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1405564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85</a:t>
            </a:fld>
            <a:endParaRPr lang="en-US" dirty="0"/>
          </a:p>
        </p:txBody>
      </p:sp>
      <p:pic>
        <p:nvPicPr>
          <p:cNvPr id="5" name="Content Placeholder 4" descr="thankyou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069848" y="1068946"/>
            <a:ext cx="10058400" cy="4507606"/>
          </a:xfrm>
        </p:spPr>
      </p:pic>
    </p:spTree>
    <p:extLst>
      <p:ext uri="{BB962C8B-B14F-4D97-AF65-F5344CB8AC3E}">
        <p14:creationId xmlns:p14="http://schemas.microsoft.com/office/powerpoint/2010/main" xmlns="" val="34896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anose="02020603050405020304" pitchFamily="18" charset="-78"/>
                <a:cs typeface="Andalus" panose="02020603050405020304" pitchFamily="18" charset="-78"/>
              </a:rPr>
              <a:t>ARCHITECTURAL DESIGN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North Elevation:</a:t>
            </a:r>
            <a:endParaRPr lang="en-US" sz="2400" b="1" dirty="0">
              <a:latin typeface="Times New Roman" pitchFamily="18" charset="0"/>
              <a:cs typeface="Times New Roman" pitchFamily="18" charset="0"/>
            </a:endParaRP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7" name="Picture 6" descr="C:\Users\hamoodeh\Desktop\structural\Capture.PN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398520" y="2908662"/>
            <a:ext cx="5943600" cy="28956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2170113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ood Type">
  <a:themeElements>
    <a:clrScheme name="Wood Type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Wood Type">
      <a:majorFont>
        <a:latin typeface="Rockwell Condensed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Wood Type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hade val="63000"/>
              </a:schemeClr>
              <a:schemeClr val="phClr">
                <a:tint val="10000"/>
                <a:satMod val="150000"/>
              </a:schemeClr>
            </a:duotone>
          </a:blip>
          <a:tile tx="0" ty="0" sx="60000" sy="59000" flip="none" algn="tl"/>
        </a:blipFill>
        <a:blipFill rotWithShape="1">
          <a:blip xmlns:r="http://schemas.openxmlformats.org/officeDocument/2006/relationships" r:embed="rId1">
            <a:duotone>
              <a:schemeClr val="phClr">
                <a:shade val="36000"/>
                <a:satMod val="120000"/>
              </a:schemeClr>
              <a:schemeClr val="phClr">
                <a:tint val="40000"/>
              </a:schemeClr>
            </a:duotone>
          </a:blip>
          <a:tile tx="0" ty="0" sx="60000" sy="59000" flip="none" algn="tl"/>
        </a:blip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softEdge rad="12700"/>
          </a:effectLst>
        </a:effectStyle>
        <a:effectStyle>
          <a:effectLst>
            <a:outerShdw blurRad="50800" dist="19050" dir="5400000" algn="tl" rotWithShape="0">
              <a:srgbClr val="000000">
                <a:alpha val="60000"/>
              </a:srgbClr>
            </a:outerShdw>
            <a:softEdge rad="12700"/>
          </a:effectLst>
        </a:effectStyle>
      </a:effectStyleLst>
      <a:bgFillStyleLst>
        <a:solidFill>
          <a:schemeClr val="phClr"/>
        </a:solidFill>
        <a:solidFill>
          <a:schemeClr val="phClr">
            <a:shade val="97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5000"/>
                <a:shade val="58000"/>
                <a:satMod val="120000"/>
              </a:schemeClr>
              <a:schemeClr val="phClr">
                <a:tint val="50000"/>
                <a:shade val="96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Wood Type" id="{7ACABC62-BF99-48CF-A9DC-4DB89C7B13DC}" vid="{142A1326-48AB-42A9-8428-CB14AA30176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TM03090434[[fn=Wood Type]]</Template>
  <TotalTime>2427</TotalTime>
  <Words>995</Words>
  <Application>Microsoft Office PowerPoint</Application>
  <PresentationFormat>Custom</PresentationFormat>
  <Paragraphs>379</Paragraphs>
  <Slides>85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85</vt:i4>
      </vt:variant>
    </vt:vector>
  </HeadingPairs>
  <TitlesOfParts>
    <vt:vector size="86" baseType="lpstr">
      <vt:lpstr>Wood Type</vt:lpstr>
      <vt:lpstr>An-Najah National University  Faculty of Engineering &amp; Information Technology  Building Engineering DEPARTMENT </vt:lpstr>
      <vt:lpstr>Outline </vt:lpstr>
      <vt:lpstr>INTRODUCTION  OBJECTIVES OF THE PROJECT :   Design an environmentally friendly mosque, considering the following aspects: Architectural, Mechanical, Environmental &amp; Electrical.  </vt:lpstr>
      <vt:lpstr>SITE LOCATION </vt:lpstr>
      <vt:lpstr>ARCHITECTURAL DESIGN</vt:lpstr>
      <vt:lpstr>ARCHITECTURAL DESIGN</vt:lpstr>
      <vt:lpstr>ARCHITECTURAL DESIGN</vt:lpstr>
      <vt:lpstr>ARCHITECTURAL DESIGN</vt:lpstr>
      <vt:lpstr>ARCHITECTURAL DESIGN</vt:lpstr>
      <vt:lpstr>ARCHITECTURAL DESIGN</vt:lpstr>
      <vt:lpstr>ARCHITECTURAL DESIGN</vt:lpstr>
      <vt:lpstr>ARCHITECTURAL DESIGN</vt:lpstr>
      <vt:lpstr>ARCHITECTURAL DESIGN</vt:lpstr>
      <vt:lpstr>ARCHITECTURAL DESIGN</vt:lpstr>
      <vt:lpstr>ARCHITECTURAL DESIGN</vt:lpstr>
      <vt:lpstr>Environmental design</vt:lpstr>
      <vt:lpstr>Shading from nearby building    summer 15 July AT 9:00 AM   </vt:lpstr>
      <vt:lpstr>Shading from nearby building    summer 15 July AT 12:00 pM </vt:lpstr>
      <vt:lpstr>  </vt:lpstr>
      <vt:lpstr>  </vt:lpstr>
      <vt:lpstr>Environmental design</vt:lpstr>
      <vt:lpstr>Environmental design</vt:lpstr>
      <vt:lpstr>Environmental design</vt:lpstr>
      <vt:lpstr>Environmental design</vt:lpstr>
      <vt:lpstr>Environmental design</vt:lpstr>
      <vt:lpstr>Environmental design</vt:lpstr>
      <vt:lpstr>Environmental design</vt:lpstr>
      <vt:lpstr>Environmental design</vt:lpstr>
      <vt:lpstr>Environmental design</vt:lpstr>
      <vt:lpstr>Environmental design</vt:lpstr>
      <vt:lpstr>Environmental design</vt:lpstr>
      <vt:lpstr>Environmental design</vt:lpstr>
      <vt:lpstr>Environmental design</vt:lpstr>
      <vt:lpstr>Environmental design</vt:lpstr>
      <vt:lpstr>Environmental design</vt:lpstr>
      <vt:lpstr>Environmental design</vt:lpstr>
      <vt:lpstr>Environmental design</vt:lpstr>
      <vt:lpstr>Environmental design</vt:lpstr>
      <vt:lpstr>Environmental design</vt:lpstr>
      <vt:lpstr>STRUCTURAL DESIGN</vt:lpstr>
      <vt:lpstr>STRUCTURAL DESIGN </vt:lpstr>
      <vt:lpstr>STRUCTURAL DESIGN </vt:lpstr>
      <vt:lpstr>STRUCTURAL DESIGN</vt:lpstr>
      <vt:lpstr>STRUCTURAL DESIGN</vt:lpstr>
      <vt:lpstr>modeling</vt:lpstr>
      <vt:lpstr>ANALAYSIS of model AND CHECKS</vt:lpstr>
      <vt:lpstr>STRUCTURAL DESIGN</vt:lpstr>
      <vt:lpstr>STRUCTURAL DESIGN</vt:lpstr>
      <vt:lpstr>STRUCTURAL DESIGN</vt:lpstr>
      <vt:lpstr>STRUCTURAL DESIGN</vt:lpstr>
      <vt:lpstr>STRUCTURAL DESIGN</vt:lpstr>
      <vt:lpstr>STRUCTURAL DESIGN</vt:lpstr>
      <vt:lpstr>STRUCTURAL DESIGN</vt:lpstr>
      <vt:lpstr>Slab reinforcement</vt:lpstr>
      <vt:lpstr>Beams reinforcement</vt:lpstr>
      <vt:lpstr>Columns reinforcement</vt:lpstr>
      <vt:lpstr>Columns reinforcement</vt:lpstr>
      <vt:lpstr>Stair reinforcement</vt:lpstr>
      <vt:lpstr>STRUCTURAL DESIGN</vt:lpstr>
      <vt:lpstr>DOME reinforcement</vt:lpstr>
      <vt:lpstr>STRUCTURAL DESIGN</vt:lpstr>
      <vt:lpstr>Mechanical design </vt:lpstr>
      <vt:lpstr>Mechanical design </vt:lpstr>
      <vt:lpstr>Mechanical design </vt:lpstr>
      <vt:lpstr>Mechanical design </vt:lpstr>
      <vt:lpstr>Mechanical design </vt:lpstr>
      <vt:lpstr>Water supply design</vt:lpstr>
      <vt:lpstr>Mechanical design </vt:lpstr>
      <vt:lpstr>Slide 69</vt:lpstr>
      <vt:lpstr>Slide 70</vt:lpstr>
      <vt:lpstr>Safety design</vt:lpstr>
      <vt:lpstr>Safety design</vt:lpstr>
      <vt:lpstr>Safety design</vt:lpstr>
      <vt:lpstr>Electrical design</vt:lpstr>
      <vt:lpstr>Electrical design</vt:lpstr>
      <vt:lpstr>Electrical design</vt:lpstr>
      <vt:lpstr>Electrical design</vt:lpstr>
      <vt:lpstr>Electrical design</vt:lpstr>
      <vt:lpstr>Electrical design</vt:lpstr>
      <vt:lpstr>Electrical design</vt:lpstr>
      <vt:lpstr>Electrical design</vt:lpstr>
      <vt:lpstr>Electrical design</vt:lpstr>
      <vt:lpstr>Electrical design</vt:lpstr>
      <vt:lpstr>Quantity Survey  </vt:lpstr>
      <vt:lpstr>Slide 85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Admin</dc:creator>
  <cp:lastModifiedBy>ahmad</cp:lastModifiedBy>
  <cp:revision>132</cp:revision>
  <dcterms:created xsi:type="dcterms:W3CDTF">2017-05-13T20:34:32Z</dcterms:created>
  <dcterms:modified xsi:type="dcterms:W3CDTF">2017-12-21T08:54:04Z</dcterms:modified>
</cp:coreProperties>
</file>