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284" r:id="rId3"/>
    <p:sldId id="286" r:id="rId4"/>
    <p:sldId id="287" r:id="rId5"/>
    <p:sldId id="288" r:id="rId6"/>
    <p:sldId id="290" r:id="rId7"/>
    <p:sldId id="289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2" r:id="rId18"/>
    <p:sldId id="305" r:id="rId19"/>
    <p:sldId id="303" r:id="rId20"/>
    <p:sldId id="306" r:id="rId21"/>
    <p:sldId id="304" r:id="rId22"/>
    <p:sldId id="308" r:id="rId23"/>
    <p:sldId id="309" r:id="rId24"/>
    <p:sldId id="310" r:id="rId25"/>
    <p:sldId id="311" r:id="rId26"/>
    <p:sldId id="312" r:id="rId27"/>
    <p:sldId id="313" r:id="rId28"/>
    <p:sldId id="314" r:id="rId29"/>
    <p:sldId id="315" r:id="rId30"/>
    <p:sldId id="316" r:id="rId31"/>
    <p:sldId id="307" r:id="rId32"/>
    <p:sldId id="319" r:id="rId33"/>
    <p:sldId id="317" r:id="rId34"/>
    <p:sldId id="318" r:id="rId35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A37"/>
    <a:srgbClr val="0E05CB"/>
    <a:srgbClr val="1A0FF9"/>
    <a:srgbClr val="A0A0A0"/>
  </p:clrMru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582" autoAdjust="0"/>
    <p:restoredTop sz="88034" autoAdjust="0"/>
  </p:normalViewPr>
  <p:slideViewPr>
    <p:cSldViewPr>
      <p:cViewPr varScale="1">
        <p:scale>
          <a:sx n="65" d="100"/>
          <a:sy n="65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hart>
    <c:autoTitleDeleted val="1"/>
    <c:plotArea>
      <c:layout>
        <c:manualLayout>
          <c:layoutTarget val="inner"/>
          <c:xMode val="edge"/>
          <c:yMode val="edge"/>
          <c:x val="9.590922816063932E-2"/>
          <c:y val="1.6493146689997098E-3"/>
          <c:w val="0.81592293219984702"/>
          <c:h val="0.88317454068241474"/>
        </c:manualLayout>
      </c:layout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 dirty="0"/>
                      <a:t>8.96%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dirty="0"/>
                      <a:t>0.63%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b="1" dirty="0"/>
                      <a:t>70.47%</a:t>
                    </a:r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b="1" dirty="0"/>
                      <a:t>19.94%</a:t>
                    </a:r>
                  </a:p>
                </c:rich>
              </c:tx>
              <c:showVal val="1"/>
            </c:dLbl>
            <c:dLbl>
              <c:idx val="4"/>
              <c:layout>
                <c:manualLayout>
                  <c:x val="-0.15883550507513994"/>
                  <c:y val="-8.5373286672499275E-3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/>
                      <a:t>INDOOR</a:t>
                    </a:r>
                  </a:p>
                  <a:p>
                    <a:r>
                      <a:rPr lang="en-US" b="1" dirty="0" smtClean="0"/>
                      <a:t>90.41</a:t>
                    </a:r>
                    <a:r>
                      <a:rPr lang="en-US" b="1" dirty="0"/>
                      <a:t>%</a:t>
                    </a:r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Sheet1!$A$2:$A$5</c:f>
              <c:strCache>
                <c:ptCount val="4"/>
                <c:pt idx="0">
                  <c:v>Outdoor</c:v>
                </c:pt>
                <c:pt idx="1">
                  <c:v>Poor</c:v>
                </c:pt>
                <c:pt idx="2">
                  <c:v>Deep-Indoor</c:v>
                </c:pt>
                <c:pt idx="3">
                  <c:v>Indoor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4"/>
                <c:pt idx="0">
                  <c:v>8.960000000000011E-2</c:v>
                </c:pt>
                <c:pt idx="1">
                  <c:v>6.3000000000000035E-3</c:v>
                </c:pt>
                <c:pt idx="2">
                  <c:v>0.70470000000000033</c:v>
                </c:pt>
                <c:pt idx="3">
                  <c:v>0.19940000000000013</c:v>
                </c:pt>
              </c:numCache>
            </c:numRef>
          </c:val>
        </c:ser>
        <c:gapWidth val="100"/>
        <c:secondPieSize val="75"/>
        <c:serLines/>
      </c:ofPieChart>
    </c:plotArea>
    <c:legend>
      <c:legendPos val="r"/>
      <c:layout>
        <c:manualLayout>
          <c:xMode val="edge"/>
          <c:yMode val="edge"/>
          <c:x val="0.46911876059740343"/>
          <c:y val="0.34368868474774034"/>
          <c:w val="0.17467179987457318"/>
          <c:h val="0.20559405074365705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Phase-2-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Deep-Indoor</c:v>
                </c:pt>
                <c:pt idx="1">
                  <c:v>Indoor</c:v>
                </c:pt>
                <c:pt idx="2">
                  <c:v>Outdoor</c:v>
                </c:pt>
                <c:pt idx="3">
                  <c:v>Poor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4"/>
                <c:pt idx="0">
                  <c:v>0.47280000000000016</c:v>
                </c:pt>
                <c:pt idx="1">
                  <c:v>0.32860000000000017</c:v>
                </c:pt>
                <c:pt idx="2">
                  <c:v>0.13619999999999999</c:v>
                </c:pt>
                <c:pt idx="3">
                  <c:v>6.2300000000000029E-2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Phase-3-</c:v>
                </c:pt>
              </c:strCache>
            </c:strRef>
          </c:tx>
          <c:spPr>
            <a:solidFill>
              <a:srgbClr val="007A37"/>
            </a:solidFill>
          </c:spPr>
          <c:cat>
            <c:strRef>
              <c:f>Sheet1!$A$2:$A$5</c:f>
              <c:strCache>
                <c:ptCount val="4"/>
                <c:pt idx="0">
                  <c:v>Deep-Indoor</c:v>
                </c:pt>
                <c:pt idx="1">
                  <c:v>Indoor</c:v>
                </c:pt>
                <c:pt idx="2">
                  <c:v>Outdoor</c:v>
                </c:pt>
                <c:pt idx="3">
                  <c:v>Poor</c:v>
                </c:pt>
              </c:strCache>
            </c:strRef>
          </c:cat>
          <c:val>
            <c:numRef>
              <c:f>Sheet1!$C$2:$C$5</c:f>
              <c:numCache>
                <c:formatCode>0.00%</c:formatCode>
                <c:ptCount val="4"/>
                <c:pt idx="0">
                  <c:v>0.70470000000000033</c:v>
                </c:pt>
                <c:pt idx="1">
                  <c:v>0.19939999999999999</c:v>
                </c:pt>
                <c:pt idx="2">
                  <c:v>8.9600000000000068E-2</c:v>
                </c:pt>
                <c:pt idx="3">
                  <c:v>6.3000000000000026E-3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Deep-Indoor</c:v>
                </c:pt>
                <c:pt idx="1">
                  <c:v>Indoor</c:v>
                </c:pt>
                <c:pt idx="2">
                  <c:v>Outdoor</c:v>
                </c:pt>
                <c:pt idx="3">
                  <c:v>Poor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</c:ser>
        <c:axId val="69658112"/>
        <c:axId val="69659648"/>
      </c:barChart>
      <c:catAx>
        <c:axId val="69658112"/>
        <c:scaling>
          <c:orientation val="minMax"/>
        </c:scaling>
        <c:axPos val="b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9659648"/>
        <c:crosses val="autoZero"/>
        <c:auto val="1"/>
        <c:lblAlgn val="ctr"/>
        <c:lblOffset val="100"/>
      </c:catAx>
      <c:valAx>
        <c:axId val="69659648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9658112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77685469073003077"/>
          <c:y val="0.34841739891209267"/>
          <c:w val="0.1951217104499105"/>
          <c:h val="0.21862413937388261"/>
        </c:manualLayout>
      </c:layout>
      <c:txPr>
        <a:bodyPr/>
        <a:lstStyle/>
        <a:p>
          <a:pPr>
            <a:defRPr sz="2500" b="1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6"/>
  <c:chart>
    <c:autoTitleDeleted val="1"/>
    <c:plotArea>
      <c:layout/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Phase-3-</c:v>
                </c:pt>
              </c:strCache>
            </c:strRef>
          </c:tx>
          <c:cat>
            <c:strRef>
              <c:f>Sheet1!$A$2:$A$5</c:f>
              <c:strCache>
                <c:ptCount val="2"/>
                <c:pt idx="0">
                  <c:v>C/I</c:v>
                </c:pt>
                <c:pt idx="1">
                  <c:v>C/A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13.1</c:v>
                </c:pt>
                <c:pt idx="1">
                  <c:v>3.7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Phase-2-</c:v>
                </c:pt>
              </c:strCache>
            </c:strRef>
          </c:tx>
          <c:cat>
            <c:strRef>
              <c:f>Sheet1!$A$2:$A$5</c:f>
              <c:strCache>
                <c:ptCount val="2"/>
                <c:pt idx="0">
                  <c:v>C/I</c:v>
                </c:pt>
                <c:pt idx="1">
                  <c:v>C/A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4.3</c:v>
                </c:pt>
                <c:pt idx="1">
                  <c:v>3.3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cat>
            <c:strRef>
              <c:f>Sheet1!$A$2:$A$5</c:f>
              <c:strCache>
                <c:ptCount val="2"/>
                <c:pt idx="0">
                  <c:v>C/I</c:v>
                </c:pt>
                <c:pt idx="1">
                  <c:v>C/A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</c:ser>
        <c:gapWidth val="75"/>
        <c:overlap val="100"/>
        <c:axId val="73350528"/>
        <c:axId val="73372800"/>
      </c:barChart>
      <c:catAx>
        <c:axId val="7335052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300" b="1"/>
            </a:pPr>
            <a:endParaRPr lang="en-US"/>
          </a:p>
        </c:txPr>
        <c:crossAx val="73372800"/>
        <c:crosses val="autoZero"/>
        <c:auto val="1"/>
        <c:lblAlgn val="ctr"/>
        <c:lblOffset val="100"/>
      </c:catAx>
      <c:valAx>
        <c:axId val="73372800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3200" dirty="0" smtClean="0"/>
                  <a:t>dB</a:t>
                </a:r>
                <a:endParaRPr lang="en-US" sz="3200" dirty="0"/>
              </a:p>
            </c:rich>
          </c:tx>
          <c:layout/>
        </c:title>
        <c:numFmt formatCode="General" sourceLinked="1"/>
        <c:tickLblPos val="nextTo"/>
        <c:crossAx val="73350528"/>
        <c:crosses val="autoZero"/>
        <c:crossBetween val="between"/>
      </c:valAx>
    </c:plotArea>
    <c:legend>
      <c:legendPos val="r"/>
      <c:legendEntry>
        <c:idx val="0"/>
        <c:delete val="1"/>
      </c:legendEntry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0.02655</cdr:x>
      <cdr:y>0.68889</cdr:y>
    </cdr:from>
    <cdr:to>
      <cdr:x>0.86726</cdr:x>
      <cdr:y>0.82577</cdr:y>
    </cdr:to>
    <cdr:sp macro="" textlink="">
      <cdr:nvSpPr>
        <cdr:cNvPr id="2" name="TextBox 5"/>
        <cdr:cNvSpPr txBox="1"/>
      </cdr:nvSpPr>
      <cdr:spPr>
        <a:xfrm xmlns:a="http://schemas.openxmlformats.org/drawingml/2006/main">
          <a:off x="228600" y="4724400"/>
          <a:ext cx="7239000" cy="93871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onstantia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onstantia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onstantia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onstantia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onstantia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onstantia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onstantia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onstantia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onstantia"/>
            </a:defRPr>
          </a:lvl9pPr>
        </a:lstStyle>
        <a:p xmlns:a="http://schemas.openxmlformats.org/drawingml/2006/main">
          <a:r>
            <a:rPr lang="en-US" sz="2500" b="1" dirty="0" smtClean="0">
              <a:solidFill>
                <a:srgbClr val="C00000"/>
              </a:solidFill>
              <a:latin typeface="+mn-lt"/>
              <a:cs typeface="Times New Roman" pitchFamily="18" charset="0"/>
            </a:rPr>
            <a:t>So the total covered area with indoor coverage is 90.41%  which is   </a:t>
          </a:r>
          <a:r>
            <a:rPr lang="en-US" sz="3000" b="1" dirty="0" smtClean="0">
              <a:solidFill>
                <a:srgbClr val="C00000"/>
              </a:solidFill>
              <a:latin typeface="+mn-lt"/>
              <a:cs typeface="Times New Roman" pitchFamily="18" charset="0"/>
            </a:rPr>
            <a:t>&gt;</a:t>
          </a:r>
          <a:r>
            <a:rPr lang="en-US" sz="2500" b="1" dirty="0" smtClean="0">
              <a:solidFill>
                <a:srgbClr val="C00000"/>
              </a:solidFill>
              <a:latin typeface="+mn-lt"/>
              <a:cs typeface="Times New Roman" pitchFamily="18" charset="0"/>
            </a:rPr>
            <a:t>   90% </a:t>
          </a:r>
          <a:endParaRPr lang="en-US" sz="2500" b="1" dirty="0">
            <a:solidFill>
              <a:srgbClr val="C00000"/>
            </a:solidFill>
            <a:latin typeface="+mn-lt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0.02655</cdr:x>
      <cdr:y>0.81111</cdr:y>
    </cdr:from>
    <cdr:to>
      <cdr:x>0.86726</cdr:x>
      <cdr:y>0.94799</cdr:y>
    </cdr:to>
    <cdr:sp macro="" textlink="">
      <cdr:nvSpPr>
        <cdr:cNvPr id="3" name="TextBox 5"/>
        <cdr:cNvSpPr txBox="1"/>
      </cdr:nvSpPr>
      <cdr:spPr>
        <a:xfrm xmlns:a="http://schemas.openxmlformats.org/drawingml/2006/main">
          <a:off x="228600" y="5562600"/>
          <a:ext cx="7239000" cy="93871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2500" b="1" dirty="0" smtClean="0">
              <a:solidFill>
                <a:srgbClr val="C00000"/>
              </a:solidFill>
              <a:latin typeface="Calibri"/>
              <a:cs typeface="Times New Roman" pitchFamily="18" charset="0"/>
            </a:rPr>
            <a:t>and the total covered area with </a:t>
          </a:r>
          <a:r>
            <a:rPr lang="en-US" sz="2500" b="1" dirty="0" err="1" smtClean="0">
              <a:solidFill>
                <a:srgbClr val="C00000"/>
              </a:solidFill>
              <a:latin typeface="Calibri"/>
              <a:cs typeface="Times New Roman" pitchFamily="18" charset="0"/>
            </a:rPr>
            <a:t>Outdoor&amp;Poor</a:t>
          </a:r>
          <a:r>
            <a:rPr lang="en-US" sz="2500" b="1" dirty="0" smtClean="0">
              <a:solidFill>
                <a:srgbClr val="C00000"/>
              </a:solidFill>
              <a:latin typeface="Calibri"/>
              <a:cs typeface="Times New Roman" pitchFamily="18" charset="0"/>
            </a:rPr>
            <a:t> coverage is 9.59%  which is </a:t>
          </a:r>
          <a:r>
            <a:rPr lang="en-US" sz="3000" b="1" dirty="0" smtClean="0">
              <a:solidFill>
                <a:srgbClr val="C00000"/>
              </a:solidFill>
              <a:latin typeface="Calibri"/>
              <a:cs typeface="Times New Roman" pitchFamily="18" charset="0"/>
            </a:rPr>
            <a:t>&lt;</a:t>
          </a:r>
          <a:r>
            <a:rPr lang="en-US" sz="2500" b="1" dirty="0" smtClean="0">
              <a:solidFill>
                <a:srgbClr val="C00000"/>
              </a:solidFill>
              <a:latin typeface="Calibri"/>
              <a:cs typeface="Times New Roman" pitchFamily="18" charset="0"/>
            </a:rPr>
            <a:t>   10% </a:t>
          </a:r>
          <a:endParaRPr lang="en-US" sz="2500" b="1" dirty="0">
            <a:solidFill>
              <a:srgbClr val="C00000"/>
            </a:solidFill>
            <a:latin typeface="Calibri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31555DB1-8736-42A3-B48D-2B08FB93332A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5400D380-E0D7-4EB1-B91E-BFCC7DA7F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0BDB199F-A56C-4049-BA04-1447030960FF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B3A019F3-8596-4028-9847-CBD3A185B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11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12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13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14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15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16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17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18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19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20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21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22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23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24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25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26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27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28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29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30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3491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4A2FA2DF-11FA-47DE-B889-A9614C4686F8}" type="slidenum">
              <a:rPr lang="ar-SA">
                <a:latin typeface="Calibri" pitchFamily="34" charset="0"/>
              </a:rPr>
              <a:pPr/>
              <a:t>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31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32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5779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2CE1A0E1-C7E7-47BB-8E1C-00321F39B4A3}" type="slidenum">
              <a:rPr lang="ar-SA">
                <a:latin typeface="Calibri" pitchFamily="34" charset="0"/>
              </a:rPr>
              <a:pPr/>
              <a:t>33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7827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8A0CBA9D-E404-46AB-8A31-18789FDD365F}" type="slidenum">
              <a:rPr lang="ar-SA">
                <a:latin typeface="Calibri" pitchFamily="34" charset="0"/>
              </a:rPr>
              <a:pPr/>
              <a:t>34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5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6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7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8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9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Rectangle 4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0567A41-0090-4E58-BBD9-78B575BB32FE}" type="slidenum">
              <a:rPr lang="ar-SA">
                <a:latin typeface="Calibri" pitchFamily="34" charset="0"/>
              </a:rPr>
              <a:pPr/>
              <a:t>10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/>
          <p:nvPr userDrawn="1"/>
        </p:nvSpPr>
        <p:spPr>
          <a:xfrm>
            <a:off x="0" y="3505200"/>
            <a:ext cx="9144000" cy="11430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4706112"/>
            <a:ext cx="6934200" cy="228600"/>
          </a:xfrm>
          <a:solidFill>
            <a:schemeClr val="bg1"/>
          </a:solidFill>
        </p:spPr>
        <p:txBody>
          <a:bodyPr/>
          <a:lstStyle>
            <a:lvl1pPr marL="0" indent="0" algn="l">
              <a:buNone/>
              <a:defRPr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 smtClean="0"/>
              <a:t>Click to add author information</a:t>
            </a:r>
            <a:endParaRPr lang="en-US" dirty="0"/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pic>
        <p:nvPicPr>
          <p:cNvPr id="30" name="ContosoLogo.jpg"/>
          <p:cNvPicPr>
            <a:picLocks noChangeAspect="1"/>
          </p:cNvPicPr>
          <p:nvPr/>
        </p:nvPicPr>
        <p:blipFill>
          <a:blip r:embed="rId2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96200" y="5791200"/>
            <a:ext cx="1371600" cy="100812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10"/>
          <p:cNvSpPr/>
          <p:nvPr userDrawn="1"/>
        </p:nvSpPr>
        <p:spPr>
          <a:xfrm>
            <a:off x="0" y="0"/>
            <a:ext cx="9144000" cy="40386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lang="en-US" smtClean="0"/>
              <a:pPr/>
              <a:t>5/1/2011</a:t>
            </a:fld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FEC9D3F2-7140-49B9-866C-D21246A5836E}" type="datetime1">
              <a:rPr lang="en-US" smtClean="0"/>
              <a:pPr algn="r"/>
              <a:t>5/1/2011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CBEC585F-C108-48D6-9331-6628A0FBB73B}" type="datetime1">
              <a:rPr lang="en-US" smtClean="0"/>
              <a:pPr algn="r"/>
              <a:t>5/1/2011</a:t>
            </a:fld>
            <a:endParaRPr lang="en-US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7293A964-5F5E-47DC-ABD9-08A6A9FFD04F}" type="datetime1">
              <a:rPr lang="en-US" smtClean="0"/>
              <a:pPr algn="r"/>
              <a:t>5/1/2011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3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968C9C2A-D3B8-4543-8A47-F59C20C16D9A}" type="datetime1">
              <a:rPr lang="en-US" smtClean="0"/>
              <a:pPr algn="r"/>
              <a:t>5/1/2011</a:t>
            </a:fld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extLst/>
          </a:lstStyle>
          <a:p>
            <a:pPr algn="r"/>
            <a:fld id="{29ED4C97-3C5D-482A-99AD-AD992C3024DE}" type="datetime1">
              <a:rPr lang="en-US" smtClean="0"/>
              <a:pPr algn="r"/>
              <a:t>5/1/2011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3EF8FEE9-63ED-4C1B-8C25-9B47C2DA1E72}" type="datetime1">
              <a:rPr lang="en-US" smtClean="0"/>
              <a:pPr algn="r"/>
              <a:t>5/1/2011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b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</p:spPr>
        <p:txBody>
          <a:bodyPr/>
          <a:lstStyle>
            <a:lvl1pPr>
              <a:defRPr sz="1200"/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/>
        <p:txBody>
          <a:bodyPr/>
          <a:lstStyle>
            <a:extLst/>
          </a:lstStyle>
          <a:p>
            <a:pPr algn="r"/>
            <a:fld id="{E8BD303E-7304-41BE-B693-A76D7275A3B0}" type="datetime1">
              <a:rPr lang="en-US" smtClean="0"/>
              <a:pPr algn="r"/>
              <a:t>5/1/2011</a:t>
            </a:fld>
            <a:endParaRPr lang="en-US"/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A35E9-E874-432D-9FFB-02944FA1102D}" type="datetime1">
              <a:rPr lang="en-US"/>
              <a:pPr>
                <a:defRPr/>
              </a:pPr>
              <a:t>5/1/2011</a:t>
            </a:fld>
            <a:endParaRPr lang="en-US" dirty="0"/>
          </a:p>
        </p:txBody>
      </p:sp>
      <p:sp>
        <p:nvSpPr>
          <p:cNvPr id="3" name="Rectangl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EDE99-760B-4E0B-8037-F612F416ADD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7" name="Rectangle 37"/>
          <p:cNvSpPr>
            <a:spLocks noGrp="1"/>
          </p:cNvSpPr>
          <p:nvPr>
            <p:ph type="body" sz="quarter" idx="13" hasCustomPrompt="1"/>
          </p:nvPr>
        </p:nvSpPr>
        <p:spPr>
          <a:xfrm>
            <a:off x="310896" y="381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3" name="Rectangle 37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" y="838200"/>
            <a:ext cx="7391400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1" name="Rectangle 37"/>
          <p:cNvSpPr>
            <a:spLocks noGrp="1"/>
          </p:cNvSpPr>
          <p:nvPr>
            <p:ph type="body" sz="quarter" idx="17" hasCustomPrompt="1"/>
          </p:nvPr>
        </p:nvSpPr>
        <p:spPr>
          <a:xfrm>
            <a:off x="310896" y="1295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5" name="Rectangle 37"/>
          <p:cNvSpPr>
            <a:spLocks noGrp="1"/>
          </p:cNvSpPr>
          <p:nvPr>
            <p:ph type="body" sz="quarter" idx="19" hasCustomPrompt="1"/>
          </p:nvPr>
        </p:nvSpPr>
        <p:spPr>
          <a:xfrm>
            <a:off x="310896" y="1752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7" name="Rectangle 37"/>
          <p:cNvSpPr>
            <a:spLocks noGrp="1"/>
          </p:cNvSpPr>
          <p:nvPr>
            <p:ph type="body" sz="quarter" idx="21" hasCustomPrompt="1"/>
          </p:nvPr>
        </p:nvSpPr>
        <p:spPr>
          <a:xfrm>
            <a:off x="310896" y="2209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9" name="Rectangle 37"/>
          <p:cNvSpPr>
            <a:spLocks noGrp="1"/>
          </p:cNvSpPr>
          <p:nvPr>
            <p:ph type="body" sz="quarter" idx="23" hasCustomPrompt="1"/>
          </p:nvPr>
        </p:nvSpPr>
        <p:spPr>
          <a:xfrm>
            <a:off x="310896" y="2667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1" name="Rectangle 37"/>
          <p:cNvSpPr>
            <a:spLocks noGrp="1"/>
          </p:cNvSpPr>
          <p:nvPr>
            <p:ph type="body" sz="quarter" idx="25" hasCustomPrompt="1"/>
          </p:nvPr>
        </p:nvSpPr>
        <p:spPr>
          <a:xfrm>
            <a:off x="310896" y="3124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3" name="Rectangle 37"/>
          <p:cNvSpPr>
            <a:spLocks noGrp="1"/>
          </p:cNvSpPr>
          <p:nvPr>
            <p:ph type="body" sz="quarter" idx="27" hasCustomPrompt="1"/>
          </p:nvPr>
        </p:nvSpPr>
        <p:spPr>
          <a:xfrm>
            <a:off x="310896" y="3581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5" name="Rectangle 37"/>
          <p:cNvSpPr>
            <a:spLocks noGrp="1"/>
          </p:cNvSpPr>
          <p:nvPr>
            <p:ph type="body" sz="quarter" idx="29" hasCustomPrompt="1"/>
          </p:nvPr>
        </p:nvSpPr>
        <p:spPr>
          <a:xfrm>
            <a:off x="310896" y="4038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7" name="Rectangle 37"/>
          <p:cNvSpPr>
            <a:spLocks noGrp="1"/>
          </p:cNvSpPr>
          <p:nvPr>
            <p:ph type="body" sz="quarter" idx="31" hasCustomPrompt="1"/>
          </p:nvPr>
        </p:nvSpPr>
        <p:spPr>
          <a:xfrm>
            <a:off x="310896" y="4495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6" name="Rectangle 37"/>
          <p:cNvSpPr>
            <a:spLocks noGrp="1"/>
          </p:cNvSpPr>
          <p:nvPr>
            <p:ph type="body" sz="quarter" idx="33" hasCustomPrompt="1"/>
          </p:nvPr>
        </p:nvSpPr>
        <p:spPr>
          <a:xfrm>
            <a:off x="310896" y="4953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8" name="Rectangle 37"/>
          <p:cNvSpPr>
            <a:spLocks noGrp="1"/>
          </p:cNvSpPr>
          <p:nvPr>
            <p:ph type="body" sz="quarter" idx="35" hasCustomPrompt="1"/>
          </p:nvPr>
        </p:nvSpPr>
        <p:spPr>
          <a:xfrm>
            <a:off x="310896" y="5410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98" name="Rectangle 37"/>
          <p:cNvSpPr>
            <a:spLocks noGrp="1"/>
          </p:cNvSpPr>
          <p:nvPr>
            <p:ph type="body" sz="quarter" idx="14" hasCustomPrompt="1"/>
          </p:nvPr>
        </p:nvSpPr>
        <p:spPr>
          <a:xfrm>
            <a:off x="7696200" y="381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 dirty="0"/>
          </a:p>
        </p:txBody>
      </p:sp>
      <p:sp>
        <p:nvSpPr>
          <p:cNvPr id="44" name="Rectangle 37"/>
          <p:cNvSpPr>
            <a:spLocks noGrp="1"/>
          </p:cNvSpPr>
          <p:nvPr>
            <p:ph type="body" sz="quarter" idx="16" hasCustomPrompt="1"/>
          </p:nvPr>
        </p:nvSpPr>
        <p:spPr>
          <a:xfrm>
            <a:off x="7696200" y="838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2" name="Rectangle 37"/>
          <p:cNvSpPr>
            <a:spLocks noGrp="1"/>
          </p:cNvSpPr>
          <p:nvPr>
            <p:ph type="body" sz="quarter" idx="18" hasCustomPrompt="1"/>
          </p:nvPr>
        </p:nvSpPr>
        <p:spPr>
          <a:xfrm>
            <a:off x="7696200" y="1295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6" name="Rectangle 37"/>
          <p:cNvSpPr>
            <a:spLocks noGrp="1"/>
          </p:cNvSpPr>
          <p:nvPr>
            <p:ph type="body" sz="quarter" idx="20" hasCustomPrompt="1"/>
          </p:nvPr>
        </p:nvSpPr>
        <p:spPr>
          <a:xfrm>
            <a:off x="7696200" y="1752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8" name="Rectangle 37"/>
          <p:cNvSpPr>
            <a:spLocks noGrp="1"/>
          </p:cNvSpPr>
          <p:nvPr>
            <p:ph type="body" sz="quarter" idx="22" hasCustomPrompt="1"/>
          </p:nvPr>
        </p:nvSpPr>
        <p:spPr>
          <a:xfrm>
            <a:off x="7696200" y="2209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0" name="Rectangle 37"/>
          <p:cNvSpPr>
            <a:spLocks noGrp="1"/>
          </p:cNvSpPr>
          <p:nvPr>
            <p:ph type="body" sz="quarter" idx="24" hasCustomPrompt="1"/>
          </p:nvPr>
        </p:nvSpPr>
        <p:spPr>
          <a:xfrm>
            <a:off x="7696200" y="2667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2" name="Rectangle 37"/>
          <p:cNvSpPr>
            <a:spLocks noGrp="1"/>
          </p:cNvSpPr>
          <p:nvPr>
            <p:ph type="body" sz="quarter" idx="26" hasCustomPrompt="1"/>
          </p:nvPr>
        </p:nvSpPr>
        <p:spPr>
          <a:xfrm>
            <a:off x="7696200" y="3124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4" name="Rectangle 37"/>
          <p:cNvSpPr>
            <a:spLocks noGrp="1"/>
          </p:cNvSpPr>
          <p:nvPr>
            <p:ph type="body" sz="quarter" idx="28" hasCustomPrompt="1"/>
          </p:nvPr>
        </p:nvSpPr>
        <p:spPr>
          <a:xfrm>
            <a:off x="7696200" y="3581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6" name="Rectangle 37"/>
          <p:cNvSpPr>
            <a:spLocks noGrp="1"/>
          </p:cNvSpPr>
          <p:nvPr>
            <p:ph type="body" sz="quarter" idx="30" hasCustomPrompt="1"/>
          </p:nvPr>
        </p:nvSpPr>
        <p:spPr>
          <a:xfrm>
            <a:off x="7696200" y="4038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8" name="Rectangle 37"/>
          <p:cNvSpPr>
            <a:spLocks noGrp="1"/>
          </p:cNvSpPr>
          <p:nvPr>
            <p:ph type="body" sz="quarter" idx="32" hasCustomPrompt="1"/>
          </p:nvPr>
        </p:nvSpPr>
        <p:spPr>
          <a:xfrm>
            <a:off x="7696200" y="4495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7" name="Rectangle 37"/>
          <p:cNvSpPr>
            <a:spLocks noGrp="1"/>
          </p:cNvSpPr>
          <p:nvPr>
            <p:ph type="body" sz="quarter" idx="34" hasCustomPrompt="1"/>
          </p:nvPr>
        </p:nvSpPr>
        <p:spPr>
          <a:xfrm>
            <a:off x="7696200" y="4953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9" name="Rectangle 37"/>
          <p:cNvSpPr>
            <a:spLocks noGrp="1"/>
          </p:cNvSpPr>
          <p:nvPr>
            <p:ph type="body" sz="quarter" idx="36" hasCustomPrompt="1"/>
          </p:nvPr>
        </p:nvSpPr>
        <p:spPr>
          <a:xfrm>
            <a:off x="7696200" y="5410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0" name="Rectangle 37"/>
          <p:cNvSpPr>
            <a:spLocks noGrp="1"/>
          </p:cNvSpPr>
          <p:nvPr>
            <p:ph type="body" sz="quarter" idx="37" hasCustomPrompt="1"/>
          </p:nvPr>
        </p:nvSpPr>
        <p:spPr>
          <a:xfrm>
            <a:off x="310896" y="5867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>
            <a:noAutofit/>
          </a:bodyPr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31" name="Rectangle 37"/>
          <p:cNvSpPr>
            <a:spLocks noGrp="1"/>
          </p:cNvSpPr>
          <p:nvPr>
            <p:ph type="body" sz="quarter" idx="38" hasCustomPrompt="1"/>
          </p:nvPr>
        </p:nvSpPr>
        <p:spPr>
          <a:xfrm>
            <a:off x="7696200" y="5867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2" name="Rectangle 32"/>
          <p:cNvSpPr>
            <a:spLocks noGrp="1"/>
          </p:cNvSpPr>
          <p:nvPr>
            <p:ph type="dt" sz="half" idx="39"/>
          </p:nvPr>
        </p:nvSpPr>
        <p:spPr/>
        <p:txBody>
          <a:bodyPr/>
          <a:lstStyle>
            <a:lvl1pPr>
              <a:defRPr sz="1100"/>
            </a:lvl1pPr>
            <a:extLst/>
          </a:lstStyle>
          <a:p>
            <a:pPr algn="r"/>
            <a:fld id="{F17F374F-8F2E-42FC-B8C0-8EDFCA32CD96}" type="datetime1">
              <a:rPr lang="en-US" sz="1100" smtClean="0"/>
              <a:pPr algn="r"/>
              <a:t>5/1/2011</a:t>
            </a:fld>
            <a:endParaRPr lang="en-US" sz="1100"/>
          </a:p>
        </p:txBody>
      </p:sp>
      <p:sp>
        <p:nvSpPr>
          <p:cNvPr id="33" name="Rectangle 33"/>
          <p:cNvSpPr>
            <a:spLocks noGrp="1"/>
          </p:cNvSpPr>
          <p:nvPr>
            <p:ph type="sldNum" sz="quarter" idx="40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34" name="Rectangle 34"/>
          <p:cNvSpPr>
            <a:spLocks noGrp="1"/>
          </p:cNvSpPr>
          <p:nvPr>
            <p:ph type="ftr" sz="quarter" idx="4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038600"/>
            <a:ext cx="9144000" cy="6096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lang="en-US" smtClean="0"/>
              <a:pPr/>
              <a:t>5/1/2011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>
          <a:xfrm>
            <a:off x="2705100" y="6477000"/>
            <a:ext cx="37338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pic>
        <p:nvPicPr>
          <p:cNvPr id="10" name="Rectangle 9"/>
          <p:cNvPicPr>
            <a:picLocks noChangeAspect="1"/>
          </p:cNvPicPr>
          <p:nvPr/>
        </p:nvPicPr>
        <p:blipFill>
          <a:blip r:embed="rId2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01712" y="6239256"/>
            <a:ext cx="838200" cy="61607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F7F1F872-C5DE-403B-85F0-1024E6CA1886}" type="datetime1">
              <a:rPr lang="en-US" smtClean="0"/>
              <a:pPr algn="r"/>
              <a:t>5/1/2011</a:t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73B9D0E9-7F95-4423-9114-95494EF8154E}" type="datetime1">
              <a:rPr lang="en-US" smtClean="0"/>
              <a:pPr algn="r"/>
              <a:t>5/1/2011</a:t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80772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Rectangle 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828FD173-2CB3-4214-8741-970D8D476901}" type="datetime1">
              <a:rPr lang="en-US" smtClean="0"/>
              <a:pPr algn="r"/>
              <a:t>5/1/2011</a:t>
            </a:fld>
            <a:endParaRPr lang="en-US"/>
          </a:p>
        </p:txBody>
      </p:sp>
      <p:sp>
        <p:nvSpPr>
          <p:cNvPr id="10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A1704A40-8D3B-4404-9986-2B5D36474D63}" type="datetime1">
              <a:rPr lang="en-US" smtClean="0"/>
              <a:pPr algn="r"/>
              <a:t>5/1/2011</a:t>
            </a:fld>
            <a:endParaRPr lang="en-US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2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DE3B91AD-F2C9-43CB-A84C-1D5C130F2509}" type="datetime1">
              <a:rPr lang="en-US" smtClean="0"/>
              <a:pPr algn="r"/>
              <a:t>5/1/2011</a:t>
            </a:fld>
            <a:endParaRPr lang="en-US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27D93220-918A-400D-B3FA-D8B22567DEBB}" type="datetime1">
              <a:rPr lang="en-US" smtClean="0"/>
              <a:pPr algn="r"/>
              <a:t>5/1/2011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/>
          <p:nvPr/>
        </p:nvSpPr>
        <p:spPr>
          <a:xfrm>
            <a:off x="8610600" y="0"/>
            <a:ext cx="5334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67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 vert="horz"/>
          <a:lstStyle>
            <a:lvl1pPr algn="ctr">
              <a:defRPr sz="1000">
                <a:solidFill>
                  <a:schemeClr val="tx1">
                    <a:tint val="65000"/>
                  </a:schemeClr>
                </a:solidFill>
              </a:defRPr>
            </a:lvl1pPr>
            <a:extLst/>
          </a:lstStyle>
          <a:p>
            <a:pPr algn="r"/>
            <a:fld id="{CCD717AA-EA39-47F3-8A0A-15B3575EDB53}" type="datetime1">
              <a:rPr lang="en-US" smtClean="0"/>
              <a:pPr algn="r"/>
              <a:t>5/1/2011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 vert="horz" anchor="ctr"/>
          <a:lstStyle>
            <a:lvl1pPr algn="r">
              <a:defRPr sz="1000"/>
            </a:lvl1pPr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 vert="horz" anchor="ctr"/>
          <a:lstStyle>
            <a:lvl1pPr algn="ctr">
              <a:defRPr sz="1000">
                <a:solidFill>
                  <a:sysClr val="windowText" lastClr="000000"/>
                </a:solidFill>
              </a:defRPr>
            </a:lvl1pPr>
            <a:extLst/>
          </a:lstStyle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  <p:pic>
        <p:nvPicPr>
          <p:cNvPr id="24" name="ContosoLogo.jpg"/>
          <p:cNvPicPr>
            <a:picLocks noChangeAspect="1"/>
          </p:cNvPicPr>
          <p:nvPr/>
        </p:nvPicPr>
        <p:blipFill>
          <a:blip r:embed="rId19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01712" y="6239256"/>
            <a:ext cx="838200" cy="61607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4" r:id="rId16"/>
    <p:sldLayoutId id="2147483665" r:id="rId17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Relationship Id="rId4" Type="http://schemas.openxmlformats.org/officeDocument/2006/relationships/chart" Target="../charts/char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Relationship Id="rId4" Type="http://schemas.openxmlformats.org/officeDocument/2006/relationships/chart" Target="../charts/char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Relationship Id="rId4" Type="http://schemas.openxmlformats.org/officeDocument/2006/relationships/chart" Target="../charts/char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Antinna/619.JPG" TargetMode="External"/><Relationship Id="rId13" Type="http://schemas.openxmlformats.org/officeDocument/2006/relationships/image" Target="../media/image12.jpeg"/><Relationship Id="rId3" Type="http://schemas.openxmlformats.org/officeDocument/2006/relationships/image" Target="../media/image3.jpeg"/><Relationship Id="rId7" Type="http://schemas.openxmlformats.org/officeDocument/2006/relationships/image" Target="../media/image9.jpeg"/><Relationship Id="rId12" Type="http://schemas.openxmlformats.org/officeDocument/2006/relationships/hyperlink" Target="Antinna/684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hyperlink" Target="Antinna/632.JPG" TargetMode="External"/><Relationship Id="rId11" Type="http://schemas.openxmlformats.org/officeDocument/2006/relationships/image" Target="../media/image11.jpeg"/><Relationship Id="rId5" Type="http://schemas.openxmlformats.org/officeDocument/2006/relationships/image" Target="../media/image8.jpeg"/><Relationship Id="rId15" Type="http://schemas.openxmlformats.org/officeDocument/2006/relationships/image" Target="../media/image13.jpeg"/><Relationship Id="rId10" Type="http://schemas.openxmlformats.org/officeDocument/2006/relationships/hyperlink" Target="Antinna/630.JPG" TargetMode="External"/><Relationship Id="rId4" Type="http://schemas.openxmlformats.org/officeDocument/2006/relationships/hyperlink" Target="Antinna/622.jpg" TargetMode="External"/><Relationship Id="rId9" Type="http://schemas.openxmlformats.org/officeDocument/2006/relationships/image" Target="../media/image10.jpeg"/><Relationship Id="rId14" Type="http://schemas.openxmlformats.org/officeDocument/2006/relationships/hyperlink" Target="Antinna/633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0" y="4114800"/>
            <a:ext cx="9144000" cy="533400"/>
          </a:xfrm>
        </p:spPr>
        <p:txBody>
          <a:bodyPr>
            <a:noAutofit/>
          </a:bodyPr>
          <a:lstStyle>
            <a:extLst/>
          </a:lstStyle>
          <a:p>
            <a:r>
              <a:rPr lang="en-US" sz="2480" b="1" cap="none" dirty="0" smtClean="0"/>
              <a:t>MohammaD AL-</a:t>
            </a:r>
            <a:r>
              <a:rPr lang="en-US" sz="2480" b="1" cap="none" dirty="0" err="1" smtClean="0"/>
              <a:t>Khuffash</a:t>
            </a:r>
            <a:r>
              <a:rPr lang="en-US" sz="2480" b="1" cap="none" dirty="0" smtClean="0"/>
              <a:t> , </a:t>
            </a:r>
            <a:r>
              <a:rPr lang="en-US" sz="2480" b="1" cap="none" dirty="0" err="1" smtClean="0"/>
              <a:t>Rasool</a:t>
            </a:r>
            <a:r>
              <a:rPr lang="en-US" sz="2480" b="1" cap="none" dirty="0" smtClean="0"/>
              <a:t> </a:t>
            </a:r>
            <a:r>
              <a:rPr lang="en-US" sz="2480" b="1" cap="none" dirty="0" err="1" smtClean="0"/>
              <a:t>Bani</a:t>
            </a:r>
            <a:r>
              <a:rPr lang="en-US" sz="2480" b="1" cap="none" dirty="0" smtClean="0"/>
              <a:t> </a:t>
            </a:r>
            <a:r>
              <a:rPr lang="en-US" sz="2480" b="1" cap="none" dirty="0" err="1" smtClean="0"/>
              <a:t>Matar</a:t>
            </a:r>
            <a:r>
              <a:rPr lang="en-US" sz="2480" b="1" cap="none" dirty="0" smtClean="0"/>
              <a:t> , </a:t>
            </a:r>
            <a:r>
              <a:rPr lang="en-US" sz="2480" b="1" cap="none" dirty="0" err="1" smtClean="0"/>
              <a:t>Raja’y</a:t>
            </a:r>
            <a:r>
              <a:rPr lang="en-US" sz="2480" b="1" cap="none" dirty="0" smtClean="0"/>
              <a:t> </a:t>
            </a:r>
            <a:r>
              <a:rPr lang="en-US" sz="2480" b="1" cap="none" dirty="0" err="1" smtClean="0"/>
              <a:t>Kelany</a:t>
            </a:r>
            <a:endParaRPr lang="en-US" sz="2480" b="1" dirty="0"/>
          </a:p>
        </p:txBody>
      </p:sp>
      <p:pic>
        <p:nvPicPr>
          <p:cNvPr id="4" name="Picture 6" descr="usp1-ps-blla3a-eda7ea9ce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228600"/>
            <a:ext cx="2590800" cy="2201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/>
          </p:cNvSpPr>
          <p:nvPr/>
        </p:nvSpPr>
        <p:spPr bwMode="auto">
          <a:xfrm>
            <a:off x="685800" y="2743200"/>
            <a:ext cx="800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pitchFamily="34" charset="0"/>
              </a:rPr>
              <a:t>GSM Network Planning For Nablus City ( Third Phase )</a:t>
            </a:r>
          </a:p>
        </p:txBody>
      </p:sp>
      <p:sp>
        <p:nvSpPr>
          <p:cNvPr id="6" name="Rectangle 3"/>
          <p:cNvSpPr>
            <a:spLocks noGrp="1"/>
          </p:cNvSpPr>
          <p:nvPr>
            <p:ph type="subTitle" idx="1"/>
          </p:nvPr>
        </p:nvSpPr>
        <p:spPr>
          <a:xfrm>
            <a:off x="1143000" y="5181600"/>
            <a:ext cx="6934200" cy="762000"/>
          </a:xfrm>
        </p:spPr>
        <p:txBody>
          <a:bodyPr/>
          <a:lstStyle/>
          <a:p>
            <a:pPr algn="ctr" eaLnBrk="1" hangingPunct="1"/>
            <a:r>
              <a:rPr lang="en-US" sz="3200" smtClean="0">
                <a:solidFill>
                  <a:schemeClr val="tx1"/>
                </a:solidFill>
              </a:rPr>
              <a:t>Submitted</a:t>
            </a:r>
            <a:r>
              <a:rPr lang="en-US" sz="3200" i="1" smtClean="0">
                <a:solidFill>
                  <a:schemeClr val="tx1"/>
                </a:solidFill>
              </a:rPr>
              <a:t> to: Dr.Jamal Kharosha</a:t>
            </a:r>
            <a:r>
              <a:rPr lang="en-US" sz="2000" b="0" smtClean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2050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5638800"/>
            <a:ext cx="14478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2900" b="1" dirty="0" smtClean="0">
                <a:cs typeface="Times New Roman" pitchFamily="18" charset="0"/>
              </a:rPr>
              <a:t>Simulation of the Third  phase…</a:t>
            </a:r>
            <a:endParaRPr lang="en-US" sz="2900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800" b="1" i="1" dirty="0" smtClean="0">
                <a:latin typeface="+mj-lt"/>
                <a:cs typeface="Times New Roman" pitchFamily="18" charset="0"/>
              </a:rPr>
              <a:t>Simulation of the Third  phase…</a:t>
            </a:r>
            <a:endParaRPr lang="en-US" sz="3800" i="1" dirty="0">
              <a:latin typeface="+mj-lt"/>
            </a:endParaRPr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pic>
        <p:nvPicPr>
          <p:cNvPr id="1026" name="Picture 2" descr="C:\Documents and Settings\MohammaD\Desktop\GSM\Project\23.11.2010\23.11.2010\12 ,, 15  befor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547128"/>
            <a:ext cx="4243388" cy="2643872"/>
          </a:xfrm>
          <a:prstGeom prst="rect">
            <a:avLst/>
          </a:prstGeom>
          <a:noFill/>
        </p:spPr>
      </p:pic>
      <p:sp>
        <p:nvSpPr>
          <p:cNvPr id="8" name="Rectangle 4"/>
          <p:cNvSpPr txBox="1">
            <a:spLocks/>
          </p:cNvSpPr>
          <p:nvPr/>
        </p:nvSpPr>
        <p:spPr>
          <a:xfrm>
            <a:off x="457200" y="4343400"/>
            <a:ext cx="3352800" cy="685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algn="ctr">
              <a:spcBef>
                <a:spcPct val="20000"/>
              </a:spcBef>
            </a:pPr>
            <a:r>
              <a:rPr lang="en-US" sz="2800" b="1" kern="0" dirty="0" smtClean="0"/>
              <a:t>Before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 descr="C:\Documents and Settings\MohammaD\Desktop\GSM\Project\23.11.2010\23.11.2010\12 ,, 15  afte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9600" y="1578637"/>
            <a:ext cx="4114800" cy="2612363"/>
          </a:xfrm>
          <a:prstGeom prst="rect">
            <a:avLst/>
          </a:prstGeom>
          <a:noFill/>
        </p:spPr>
      </p:pic>
      <p:sp>
        <p:nvSpPr>
          <p:cNvPr id="9" name="Rectangle 4"/>
          <p:cNvSpPr txBox="1">
            <a:spLocks/>
          </p:cNvSpPr>
          <p:nvPr/>
        </p:nvSpPr>
        <p:spPr>
          <a:xfrm>
            <a:off x="4800600" y="4343400"/>
            <a:ext cx="3352800" cy="685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algn="ctr">
              <a:spcBef>
                <a:spcPct val="20000"/>
              </a:spcBef>
            </a:pPr>
            <a:r>
              <a:rPr lang="en-US" sz="2800" b="1" kern="0" dirty="0" smtClean="0"/>
              <a:t>After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4"/>
          <p:cNvSpPr txBox="1">
            <a:spLocks/>
          </p:cNvSpPr>
          <p:nvPr/>
        </p:nvSpPr>
        <p:spPr>
          <a:xfrm>
            <a:off x="304800" y="685800"/>
            <a:ext cx="6934200" cy="685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>
              <a:spcBef>
                <a:spcPct val="20000"/>
              </a:spcBef>
            </a:pPr>
            <a:r>
              <a:rPr lang="en-US" sz="2800" b="1" dirty="0" smtClean="0">
                <a:latin typeface="+mj-lt"/>
              </a:rPr>
              <a:t>Solve the </a:t>
            </a:r>
            <a:r>
              <a:rPr lang="en-US" sz="2800" b="1" dirty="0" smtClean="0"/>
              <a:t>coverage</a:t>
            </a:r>
            <a:r>
              <a:rPr lang="en-US" sz="2800" b="1" dirty="0" smtClean="0">
                <a:latin typeface="+mj-lt"/>
              </a:rPr>
              <a:t> problems…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2900" b="1" dirty="0" smtClean="0">
                <a:cs typeface="Times New Roman" pitchFamily="18" charset="0"/>
              </a:rPr>
              <a:t>Simulation of the Third  phase…</a:t>
            </a:r>
            <a:endParaRPr lang="en-US" sz="2900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800" b="1" i="1" dirty="0" smtClean="0">
                <a:latin typeface="+mj-lt"/>
                <a:cs typeface="Times New Roman" pitchFamily="18" charset="0"/>
              </a:rPr>
              <a:t>Simulation of the Third  phase…</a:t>
            </a:r>
            <a:endParaRPr lang="en-US" sz="3800" i="1" dirty="0">
              <a:latin typeface="+mj-lt"/>
            </a:endParaRPr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pic>
        <p:nvPicPr>
          <p:cNvPr id="2050" name="Picture 2" descr="C:\Documents and Settings\MohammaD\Desktop\Project Presentation\pic\best Cel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966" y="685800"/>
            <a:ext cx="8150648" cy="4948239"/>
          </a:xfrm>
          <a:prstGeom prst="rect">
            <a:avLst/>
          </a:prstGeom>
          <a:noFill/>
        </p:spPr>
      </p:pic>
      <p:sp>
        <p:nvSpPr>
          <p:cNvPr id="6" name="Oval 5"/>
          <p:cNvSpPr/>
          <p:nvPr/>
        </p:nvSpPr>
        <p:spPr>
          <a:xfrm>
            <a:off x="4495800" y="2895600"/>
            <a:ext cx="685800" cy="1219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343400" y="4191000"/>
            <a:ext cx="838200" cy="14478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rot="10800000" flipV="1">
            <a:off x="990600" y="3581400"/>
            <a:ext cx="3505200" cy="21336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 flipV="1">
            <a:off x="1447800" y="5029200"/>
            <a:ext cx="2971800" cy="7620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4"/>
          <p:cNvSpPr txBox="1">
            <a:spLocks/>
          </p:cNvSpPr>
          <p:nvPr/>
        </p:nvSpPr>
        <p:spPr>
          <a:xfrm>
            <a:off x="228600" y="5715000"/>
            <a:ext cx="4648200" cy="838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>
              <a:spcBef>
                <a:spcPct val="20000"/>
              </a:spcBef>
            </a:pPr>
            <a:r>
              <a:rPr lang="en-US" sz="4000" b="1" dirty="0" smtClean="0">
                <a:solidFill>
                  <a:srgbClr val="FF0000"/>
                </a:solidFill>
              </a:rPr>
              <a:t>Capacity</a:t>
            </a:r>
            <a:r>
              <a:rPr lang="en-US" sz="4000" b="1" dirty="0" smtClean="0">
                <a:solidFill>
                  <a:srgbClr val="FF0000"/>
                </a:solidFill>
                <a:latin typeface="+mj-lt"/>
              </a:rPr>
              <a:t> problem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724400" y="3429000"/>
            <a:ext cx="2286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48200" y="4800600"/>
            <a:ext cx="2286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191000" y="4038600"/>
            <a:ext cx="2286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2900" b="1" dirty="0" smtClean="0">
                <a:cs typeface="Times New Roman" pitchFamily="18" charset="0"/>
              </a:rPr>
              <a:t>Simulation of the Third  phase…</a:t>
            </a:r>
            <a:endParaRPr lang="en-US" sz="2900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800" b="1" i="1" dirty="0" smtClean="0">
                <a:latin typeface="+mj-lt"/>
                <a:cs typeface="Times New Roman" pitchFamily="18" charset="0"/>
              </a:rPr>
              <a:t>Simulation of the Third  phase…</a:t>
            </a:r>
            <a:endParaRPr lang="en-US" sz="3800" i="1" dirty="0">
              <a:latin typeface="+mj-lt"/>
            </a:endParaRPr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pic>
        <p:nvPicPr>
          <p:cNvPr id="3074" name="Picture 2" descr="C:\Documents and Settings\MohammaD\Desktop\Project Presentation\pic\Best Sering Sector new modificati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838200"/>
            <a:ext cx="6172200" cy="4395788"/>
          </a:xfrm>
          <a:prstGeom prst="rect">
            <a:avLst/>
          </a:prstGeom>
          <a:noFill/>
        </p:spPr>
      </p:pic>
      <p:sp>
        <p:nvSpPr>
          <p:cNvPr id="6" name="Oval 5"/>
          <p:cNvSpPr/>
          <p:nvPr/>
        </p:nvSpPr>
        <p:spPr>
          <a:xfrm>
            <a:off x="3200400" y="2743200"/>
            <a:ext cx="1371600" cy="1447800"/>
          </a:xfrm>
          <a:prstGeom prst="ellipse">
            <a:avLst/>
          </a:prstGeom>
          <a:noFill/>
          <a:ln w="920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114800" y="3048000"/>
            <a:ext cx="2286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62400" y="3657600"/>
            <a:ext cx="2286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29000" y="3581400"/>
            <a:ext cx="2286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2900" b="1" dirty="0" smtClean="0">
                <a:cs typeface="Times New Roman" pitchFamily="18" charset="0"/>
              </a:rPr>
              <a:t>Simulation of the Third  phase…</a:t>
            </a:r>
            <a:endParaRPr lang="en-US" sz="2900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800" b="1" i="1" dirty="0" smtClean="0">
                <a:latin typeface="+mj-lt"/>
                <a:cs typeface="Times New Roman" pitchFamily="18" charset="0"/>
              </a:rPr>
              <a:t>Simulation of the Third  phase…</a:t>
            </a:r>
            <a:endParaRPr lang="en-US" sz="3800" i="1" dirty="0">
              <a:latin typeface="+mj-lt"/>
            </a:endParaRPr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pic>
        <p:nvPicPr>
          <p:cNvPr id="4098" name="Picture 2" descr="C:\Documents and Settings\MohammaD\Desktop\GSM\Project\5.12.2010\5.12.2010\Best Serv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685801"/>
            <a:ext cx="8157692" cy="4876800"/>
          </a:xfrm>
          <a:prstGeom prst="rect">
            <a:avLst/>
          </a:prstGeom>
          <a:noFill/>
        </p:spPr>
      </p:pic>
      <p:sp>
        <p:nvSpPr>
          <p:cNvPr id="6" name="Oval 5"/>
          <p:cNvSpPr/>
          <p:nvPr/>
        </p:nvSpPr>
        <p:spPr>
          <a:xfrm>
            <a:off x="3276600" y="3124200"/>
            <a:ext cx="838200" cy="762000"/>
          </a:xfrm>
          <a:prstGeom prst="ellipse">
            <a:avLst/>
          </a:prstGeom>
          <a:noFill/>
          <a:ln w="920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600200" y="2286000"/>
            <a:ext cx="838200" cy="762000"/>
          </a:xfrm>
          <a:prstGeom prst="ellipse">
            <a:avLst/>
          </a:prstGeom>
          <a:noFill/>
          <a:ln w="920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590800" y="1828800"/>
            <a:ext cx="838200" cy="762000"/>
          </a:xfrm>
          <a:prstGeom prst="ellipse">
            <a:avLst/>
          </a:prstGeom>
          <a:noFill/>
          <a:ln w="920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114800" y="3200400"/>
            <a:ext cx="838200" cy="762000"/>
          </a:xfrm>
          <a:prstGeom prst="ellipse">
            <a:avLst/>
          </a:prstGeom>
          <a:noFill/>
          <a:ln w="920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2900" b="1" dirty="0" smtClean="0">
                <a:cs typeface="Times New Roman" pitchFamily="18" charset="0"/>
              </a:rPr>
              <a:t>Simulation of the Third  phase…</a:t>
            </a:r>
            <a:endParaRPr lang="en-US" sz="2900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800" b="1" i="1" dirty="0" smtClean="0">
                <a:latin typeface="+mj-lt"/>
                <a:cs typeface="Times New Roman" pitchFamily="18" charset="0"/>
              </a:rPr>
              <a:t>Simulation of the Third  phase…</a:t>
            </a:r>
            <a:endParaRPr lang="en-US" sz="3800" i="1" dirty="0">
              <a:latin typeface="+mj-lt"/>
            </a:endParaRPr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pic>
        <p:nvPicPr>
          <p:cNvPr id="5122" name="Picture 2" descr="C:\Documents and Settings\MohammaD\Desktop\Project Presentation\Data\22.12.2010\Best Serv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685800"/>
            <a:ext cx="8295904" cy="4876800"/>
          </a:xfrm>
          <a:prstGeom prst="rect">
            <a:avLst/>
          </a:prstGeom>
          <a:noFill/>
        </p:spPr>
      </p:pic>
      <p:sp>
        <p:nvSpPr>
          <p:cNvPr id="6" name="Oval 5"/>
          <p:cNvSpPr/>
          <p:nvPr/>
        </p:nvSpPr>
        <p:spPr>
          <a:xfrm>
            <a:off x="5562600" y="3962400"/>
            <a:ext cx="838200" cy="762000"/>
          </a:xfrm>
          <a:prstGeom prst="ellipse">
            <a:avLst/>
          </a:prstGeom>
          <a:noFill/>
          <a:ln w="920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096000" y="3124200"/>
            <a:ext cx="838200" cy="762000"/>
          </a:xfrm>
          <a:prstGeom prst="ellipse">
            <a:avLst/>
          </a:prstGeom>
          <a:noFill/>
          <a:ln w="920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953000" y="3429000"/>
            <a:ext cx="838200" cy="762000"/>
          </a:xfrm>
          <a:prstGeom prst="ellipse">
            <a:avLst/>
          </a:prstGeom>
          <a:noFill/>
          <a:ln w="920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895600" y="1752600"/>
            <a:ext cx="838200" cy="762000"/>
          </a:xfrm>
          <a:prstGeom prst="ellipse">
            <a:avLst/>
          </a:prstGeom>
          <a:noFill/>
          <a:ln w="920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105400" y="2819400"/>
            <a:ext cx="838200" cy="762000"/>
          </a:xfrm>
          <a:prstGeom prst="ellipse">
            <a:avLst/>
          </a:prstGeom>
          <a:noFill/>
          <a:ln w="920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2900" b="1" dirty="0" smtClean="0">
                <a:cs typeface="Times New Roman" pitchFamily="18" charset="0"/>
              </a:rPr>
              <a:t>Simulation of the Third  phase…</a:t>
            </a:r>
            <a:endParaRPr lang="en-US" sz="2900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800" b="1" i="1" dirty="0" smtClean="0">
                <a:latin typeface="+mj-lt"/>
                <a:cs typeface="Times New Roman" pitchFamily="18" charset="0"/>
              </a:rPr>
              <a:t>Simulation of the Third  phase…</a:t>
            </a:r>
            <a:endParaRPr lang="en-US" sz="3800" i="1" dirty="0">
              <a:latin typeface="+mj-lt"/>
            </a:endParaRPr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pic>
        <p:nvPicPr>
          <p:cNvPr id="6147" name="Picture 3" descr="C:\Documents and Settings\MohammaD\Desktop\Project Presentation\Data\18.01.2011\Best Serv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37" y="655283"/>
            <a:ext cx="8386763" cy="4944262"/>
          </a:xfrm>
          <a:prstGeom prst="rect">
            <a:avLst/>
          </a:prstGeom>
          <a:noFill/>
        </p:spPr>
      </p:pic>
      <p:sp>
        <p:nvSpPr>
          <p:cNvPr id="6" name="Oval 5"/>
          <p:cNvSpPr/>
          <p:nvPr/>
        </p:nvSpPr>
        <p:spPr>
          <a:xfrm>
            <a:off x="5715000" y="3276600"/>
            <a:ext cx="838200" cy="762000"/>
          </a:xfrm>
          <a:prstGeom prst="ellipse">
            <a:avLst/>
          </a:prstGeom>
          <a:noFill/>
          <a:ln w="920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477000" y="2362200"/>
            <a:ext cx="838200" cy="762000"/>
          </a:xfrm>
          <a:prstGeom prst="ellipse">
            <a:avLst/>
          </a:prstGeom>
          <a:noFill/>
          <a:ln w="920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248400" y="1752600"/>
            <a:ext cx="838200" cy="762000"/>
          </a:xfrm>
          <a:prstGeom prst="ellipse">
            <a:avLst/>
          </a:prstGeom>
          <a:noFill/>
          <a:ln w="920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905000" y="1295400"/>
            <a:ext cx="838200" cy="762000"/>
          </a:xfrm>
          <a:prstGeom prst="ellipse">
            <a:avLst/>
          </a:prstGeom>
          <a:noFill/>
          <a:ln w="920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62000" y="1600200"/>
            <a:ext cx="838200" cy="762000"/>
          </a:xfrm>
          <a:prstGeom prst="ellipse">
            <a:avLst/>
          </a:prstGeom>
          <a:noFill/>
          <a:ln w="920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953000" y="4800600"/>
            <a:ext cx="838200" cy="762000"/>
          </a:xfrm>
          <a:prstGeom prst="ellipse">
            <a:avLst/>
          </a:prstGeom>
          <a:noFill/>
          <a:ln w="920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895600" y="3276600"/>
            <a:ext cx="838200" cy="762000"/>
          </a:xfrm>
          <a:prstGeom prst="ellipse">
            <a:avLst/>
          </a:prstGeom>
          <a:noFill/>
          <a:ln w="920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219200" y="2819400"/>
            <a:ext cx="838200" cy="762000"/>
          </a:xfrm>
          <a:prstGeom prst="ellipse">
            <a:avLst/>
          </a:prstGeom>
          <a:noFill/>
          <a:ln w="920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905000" y="1981200"/>
            <a:ext cx="838200" cy="762000"/>
          </a:xfrm>
          <a:prstGeom prst="ellipse">
            <a:avLst/>
          </a:prstGeom>
          <a:noFill/>
          <a:ln w="920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2900" b="1" dirty="0" smtClean="0">
                <a:cs typeface="Times New Roman" pitchFamily="18" charset="0"/>
              </a:rPr>
              <a:t>Simulation of the Third  phase…</a:t>
            </a:r>
            <a:endParaRPr lang="en-US" sz="2900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800" b="1" i="1" dirty="0" smtClean="0">
                <a:latin typeface="+mj-lt"/>
                <a:cs typeface="Times New Roman" pitchFamily="18" charset="0"/>
              </a:rPr>
              <a:t>Simulation of the Third  phase…</a:t>
            </a:r>
            <a:endParaRPr lang="en-US" sz="3800" i="1" dirty="0">
              <a:latin typeface="+mj-lt"/>
            </a:endParaRPr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pic>
        <p:nvPicPr>
          <p:cNvPr id="7170" name="Picture 2" descr="C:\Documents and Settings\MohammaD\Desktop\Project Presentation\Data\24.1.2011\Best Server cosite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685800"/>
            <a:ext cx="8229599" cy="4924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3200" b="1" i="1" dirty="0" smtClean="0"/>
              <a:t>The Final Maps</a:t>
            </a:r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600" b="1" i="1" dirty="0" smtClean="0"/>
              <a:t>The Final Maps</a:t>
            </a:r>
            <a:endParaRPr lang="en-US" sz="3600" b="1" i="1" kern="0" dirty="0" smtClean="0"/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sp>
        <p:nvSpPr>
          <p:cNvPr id="8" name="Rectangle 4"/>
          <p:cNvSpPr txBox="1">
            <a:spLocks/>
          </p:cNvSpPr>
          <p:nvPr/>
        </p:nvSpPr>
        <p:spPr>
          <a:xfrm>
            <a:off x="1524000" y="5791200"/>
            <a:ext cx="5410200" cy="685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algn="ctr">
              <a:spcBef>
                <a:spcPct val="20000"/>
              </a:spcBef>
            </a:pPr>
            <a:r>
              <a:rPr lang="en-US" sz="3000" b="1" kern="0" dirty="0" smtClean="0"/>
              <a:t>Best Server Signal Strength Map</a:t>
            </a:r>
            <a:endParaRPr kumimoji="0" lang="en-US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5" name="Picture 3" descr="C:\Documents and Settings\MohammaD\Desktop\Project Presentation\Data\24.1.2011\Best Serv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" y="675788"/>
            <a:ext cx="8343900" cy="490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3200" b="1" i="1" dirty="0" smtClean="0"/>
              <a:t>The Final Maps</a:t>
            </a:r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600" b="1" i="1" dirty="0" smtClean="0"/>
              <a:t>The Final Maps</a:t>
            </a:r>
            <a:endParaRPr lang="en-US" sz="3600" b="1" i="1" kern="0" dirty="0" smtClean="0"/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pic>
        <p:nvPicPr>
          <p:cNvPr id="9218" name="Picture 2" descr="C:\Documents and Settings\MohammaD\Desktop\Project Presentation\Data\24.1.2011\Best Sering Secto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6451" y="685800"/>
            <a:ext cx="8321749" cy="4953000"/>
          </a:xfrm>
          <a:prstGeom prst="rect">
            <a:avLst/>
          </a:prstGeom>
          <a:noFill/>
        </p:spPr>
      </p:pic>
      <p:sp>
        <p:nvSpPr>
          <p:cNvPr id="6" name="Rectangle 4"/>
          <p:cNvSpPr txBox="1">
            <a:spLocks/>
          </p:cNvSpPr>
          <p:nvPr/>
        </p:nvSpPr>
        <p:spPr>
          <a:xfrm>
            <a:off x="1981200" y="5791200"/>
            <a:ext cx="4724400" cy="685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algn="ctr">
              <a:spcBef>
                <a:spcPct val="20000"/>
              </a:spcBef>
            </a:pPr>
            <a:r>
              <a:rPr lang="en-US" sz="3000" b="1" kern="0" dirty="0" smtClean="0"/>
              <a:t>Best Serving Sector Map</a:t>
            </a:r>
            <a:endParaRPr kumimoji="0" lang="en-US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3200" b="1" dirty="0" smtClean="0"/>
              <a:t>The percentages of coverage</a:t>
            </a:r>
            <a:endParaRPr lang="en-US" sz="3200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4000" b="1" i="1" dirty="0" smtClean="0"/>
              <a:t>The percentages of coverage</a:t>
            </a:r>
            <a:endParaRPr lang="en-US" sz="3800" i="1" dirty="0">
              <a:latin typeface="+mj-lt"/>
            </a:endParaRPr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sp>
        <p:nvSpPr>
          <p:cNvPr id="5" name="Rectangle 4"/>
          <p:cNvSpPr txBox="1">
            <a:spLocks/>
          </p:cNvSpPr>
          <p:nvPr/>
        </p:nvSpPr>
        <p:spPr>
          <a:xfrm>
            <a:off x="152400" y="762000"/>
            <a:ext cx="7086600" cy="685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algn="just">
              <a:spcBef>
                <a:spcPct val="20000"/>
              </a:spcBef>
            </a:pPr>
            <a:r>
              <a:rPr lang="en-US" sz="2900" b="1" dirty="0" smtClean="0"/>
              <a:t>The percentage of the coverage with 56 sites </a:t>
            </a:r>
            <a:endParaRPr kumimoji="0" lang="en-US" sz="29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1752600"/>
          <a:ext cx="8077200" cy="388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2400"/>
                <a:gridCol w="2766030"/>
                <a:gridCol w="2618770"/>
              </a:tblGrid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2500" b="1" i="0" dirty="0" smtClean="0">
                          <a:latin typeface="+mj-lt"/>
                          <a:cs typeface="Times New Roman" pitchFamily="18" charset="0"/>
                        </a:rPr>
                        <a:t>Type of coverage </a:t>
                      </a:r>
                      <a:endParaRPr lang="en-US" sz="2500" b="1" i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500" b="1" i="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Arial"/>
                        </a:rPr>
                        <a:t>Covered area(km²</a:t>
                      </a:r>
                      <a:r>
                        <a:rPr lang="en-US" sz="2500" b="1" i="0" dirty="0" smtClean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Arial"/>
                        </a:rPr>
                        <a:t>)</a:t>
                      </a:r>
                      <a:endParaRPr lang="en-US" sz="2500" b="1" i="0" dirty="0">
                        <a:solidFill>
                          <a:schemeClr val="bg1"/>
                        </a:solidFill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500" b="1" i="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Arial"/>
                        </a:rPr>
                        <a:t>Covered area </a:t>
                      </a:r>
                      <a:r>
                        <a:rPr lang="en-US" sz="2500" b="1" i="0" dirty="0" smtClean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Arial"/>
                        </a:rPr>
                        <a:t>(%)</a:t>
                      </a:r>
                      <a:endParaRPr lang="en-US" sz="2500" b="1" i="0" dirty="0">
                        <a:solidFill>
                          <a:schemeClr val="bg1"/>
                        </a:solidFill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2500" b="1" i="0" dirty="0" smtClean="0">
                          <a:latin typeface="+mj-lt"/>
                          <a:cs typeface="Times New Roman" pitchFamily="18" charset="0"/>
                        </a:rPr>
                        <a:t> Deep Indoor </a:t>
                      </a:r>
                      <a:endParaRPr lang="en-US" sz="2500" b="1" i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21.427</a:t>
                      </a:r>
                      <a:endParaRPr lang="en-US" sz="2500" b="1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70.47%</a:t>
                      </a:r>
                      <a:endParaRPr lang="en-US" sz="2500" b="1" i="0" dirty="0">
                        <a:latin typeface="+mj-lt"/>
                      </a:endParaRPr>
                    </a:p>
                  </a:txBody>
                  <a:tcPr/>
                </a:tc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2500" b="1" i="0" dirty="0" smtClean="0">
                          <a:latin typeface="+mj-lt"/>
                        </a:rPr>
                        <a:t>Indoor </a:t>
                      </a:r>
                      <a:endParaRPr lang="en-US" sz="2500" b="1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6.063</a:t>
                      </a:r>
                      <a:endParaRPr lang="en-US" sz="2500" b="1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19.94%</a:t>
                      </a:r>
                      <a:endParaRPr lang="en-US" sz="2500" b="1" i="0" dirty="0">
                        <a:latin typeface="+mj-lt"/>
                      </a:endParaRPr>
                    </a:p>
                  </a:txBody>
                  <a:tcPr/>
                </a:tc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2500" b="1" i="0" dirty="0" smtClean="0">
                          <a:latin typeface="+mj-lt"/>
                        </a:rPr>
                        <a:t>Outdoor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2.724</a:t>
                      </a:r>
                      <a:endParaRPr lang="en-US" sz="2500" b="1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8.96%</a:t>
                      </a:r>
                      <a:endParaRPr lang="en-US" sz="2500" b="1" i="0" dirty="0">
                        <a:latin typeface="+mj-lt"/>
                      </a:endParaRPr>
                    </a:p>
                  </a:txBody>
                  <a:tcPr/>
                </a:tc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2500" b="1" i="0" dirty="0" smtClean="0">
                          <a:latin typeface="+mj-lt"/>
                        </a:rPr>
                        <a:t>Poor </a:t>
                      </a:r>
                      <a:endParaRPr lang="en-US" sz="2500" b="1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0.191</a:t>
                      </a:r>
                      <a:endParaRPr lang="en-US" sz="2500" b="1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0.63%</a:t>
                      </a:r>
                      <a:endParaRPr lang="en-US" sz="2500" b="1" i="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04800" y="5791200"/>
            <a:ext cx="7162800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900" b="1" kern="0" dirty="0" smtClean="0"/>
              <a:t>Third Phase ( Total covered area </a:t>
            </a:r>
            <a:r>
              <a:rPr lang="en-US" sz="2900" b="1" dirty="0" smtClean="0"/>
              <a:t>30.403 km² )</a:t>
            </a:r>
            <a:endParaRPr lang="en-US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000" b="1" dirty="0" smtClean="0"/>
              <a:t>special thanks</a:t>
            </a:r>
            <a:endParaRPr lang="en-US" sz="5000" b="1" dirty="0"/>
          </a:p>
        </p:txBody>
      </p:sp>
      <p:pic>
        <p:nvPicPr>
          <p:cNvPr id="1026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76200"/>
            <a:ext cx="6705600" cy="6705600"/>
          </a:xfrm>
          <a:prstGeom prst="rect">
            <a:avLst/>
          </a:prstGeom>
          <a:noFill/>
        </p:spPr>
      </p:pic>
      <p:pic>
        <p:nvPicPr>
          <p:cNvPr id="30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8610600" y="381000"/>
            <a:ext cx="533400" cy="5867400"/>
          </a:xfrm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3200" b="1" dirty="0" smtClean="0">
                <a:cs typeface="Times New Roman" pitchFamily="18" charset="0"/>
              </a:rPr>
              <a:t>satisfy our requirements</a:t>
            </a:r>
            <a:endParaRPr lang="en-US" sz="3200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4000" b="1" dirty="0" smtClean="0">
                <a:cs typeface="Times New Roman" pitchFamily="18" charset="0"/>
              </a:rPr>
              <a:t>Satisfy our requirements</a:t>
            </a:r>
            <a:endParaRPr lang="en-US" sz="3800" i="1" dirty="0">
              <a:latin typeface="+mj-lt"/>
            </a:endParaRPr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graphicFrame>
        <p:nvGraphicFramePr>
          <p:cNvPr id="11" name="Chart 10"/>
          <p:cNvGraphicFramePr/>
          <p:nvPr/>
        </p:nvGraphicFramePr>
        <p:xfrm>
          <a:off x="0" y="0"/>
          <a:ext cx="86106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3200" b="1" i="1" dirty="0" smtClean="0">
                <a:cs typeface="Times New Roman" pitchFamily="18" charset="0"/>
              </a:rPr>
              <a:t>Comparison</a:t>
            </a:r>
            <a:endParaRPr lang="en-US" sz="3200" i="1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600" b="1" i="1" dirty="0" smtClean="0"/>
              <a:t>Coverage</a:t>
            </a:r>
            <a:r>
              <a:rPr lang="en-US" sz="3800" b="1" i="1" dirty="0" smtClean="0">
                <a:latin typeface="+mj-lt"/>
                <a:cs typeface="Times New Roman" pitchFamily="18" charset="0"/>
              </a:rPr>
              <a:t> Comparison</a:t>
            </a:r>
            <a:endParaRPr lang="en-US" sz="3800" i="1" dirty="0">
              <a:latin typeface="+mj-lt"/>
            </a:endParaRPr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52400" y="685800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b="1" dirty="0" smtClean="0"/>
              <a:t>Now we compare the percentage of covered area in the Second phase (19 sites) and the Third phase (56 sites) …</a:t>
            </a:r>
            <a:endParaRPr lang="en-US" sz="2700" dirty="0"/>
          </a:p>
        </p:txBody>
      </p:sp>
      <p:graphicFrame>
        <p:nvGraphicFramePr>
          <p:cNvPr id="9" name="Chart 8"/>
          <p:cNvGraphicFramePr/>
          <p:nvPr/>
        </p:nvGraphicFramePr>
        <p:xfrm>
          <a:off x="228600" y="1600200"/>
          <a:ext cx="8610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8610600" y="381000"/>
            <a:ext cx="533400" cy="5867400"/>
          </a:xfrm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3200" b="1" dirty="0" smtClean="0">
                <a:cs typeface="Times New Roman" pitchFamily="18" charset="0"/>
              </a:rPr>
              <a:t>Automatic frequency plan</a:t>
            </a:r>
            <a:endParaRPr lang="en-US" sz="3200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4000" b="1" i="1" dirty="0" smtClean="0">
                <a:cs typeface="Times New Roman" pitchFamily="18" charset="0"/>
              </a:rPr>
              <a:t>Automatic frequency plan</a:t>
            </a:r>
            <a:endParaRPr lang="en-US" sz="3800" i="1" dirty="0"/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0" y="660737"/>
            <a:ext cx="861060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0E05CB"/>
                </a:solidFill>
                <a:latin typeface="+mj-lt"/>
                <a:cs typeface="Times New Roman" pitchFamily="18" charset="0"/>
              </a:rPr>
              <a:t>We will apply AFP to our project </a:t>
            </a:r>
            <a:r>
              <a:rPr lang="en-US" sz="3000" b="1" dirty="0" smtClean="0">
                <a:solidFill>
                  <a:srgbClr val="0E05CB"/>
                </a:solidFill>
                <a:latin typeface="+mj-lt"/>
              </a:rPr>
              <a:t>Using</a:t>
            </a:r>
            <a:r>
              <a:rPr lang="en-US" sz="3000" b="1" dirty="0" smtClean="0">
                <a:solidFill>
                  <a:srgbClr val="0E05CB"/>
                </a:solidFill>
                <a:latin typeface="+mj-lt"/>
                <a:cs typeface="Times New Roman" pitchFamily="18" charset="0"/>
              </a:rPr>
              <a:t>  </a:t>
            </a:r>
            <a:r>
              <a:rPr lang="en-US" sz="3000" b="1" dirty="0" err="1" smtClean="0">
                <a:solidFill>
                  <a:srgbClr val="0E05CB"/>
                </a:solidFill>
                <a:latin typeface="+mj-lt"/>
                <a:cs typeface="Times New Roman" pitchFamily="18" charset="0"/>
              </a:rPr>
              <a:t>Mentum</a:t>
            </a:r>
            <a:r>
              <a:rPr lang="en-US" sz="3000" b="1" dirty="0" smtClean="0">
                <a:solidFill>
                  <a:srgbClr val="0E05CB"/>
                </a:solidFill>
                <a:latin typeface="+mj-lt"/>
                <a:cs typeface="Times New Roman" pitchFamily="18" charset="0"/>
              </a:rPr>
              <a:t> tool</a:t>
            </a:r>
          </a:p>
          <a:p>
            <a:pPr algn="ctr"/>
            <a:r>
              <a:rPr lang="en-US" sz="3200" b="1" i="1" dirty="0" smtClean="0">
                <a:solidFill>
                  <a:srgbClr val="C00000"/>
                </a:solidFill>
                <a:latin typeface="Calibri" pitchFamily="34" charset="0"/>
              </a:rPr>
              <a:t>Which is adopted by </a:t>
            </a:r>
            <a:r>
              <a:rPr lang="en-US" sz="3200" b="1" i="1" dirty="0" err="1" smtClean="0">
                <a:solidFill>
                  <a:srgbClr val="C00000"/>
                </a:solidFill>
                <a:latin typeface="Calibri" pitchFamily="34" charset="0"/>
              </a:rPr>
              <a:t>Jawwal</a:t>
            </a:r>
            <a:r>
              <a:rPr lang="en-US" sz="3200" b="1" i="1" dirty="0" smtClean="0">
                <a:solidFill>
                  <a:srgbClr val="C00000"/>
                </a:solidFill>
                <a:latin typeface="Calibri" pitchFamily="34" charset="0"/>
              </a:rPr>
              <a:t> company</a:t>
            </a:r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</a:rPr>
              <a:t> , for AFP</a:t>
            </a:r>
            <a:endParaRPr lang="en-US" sz="3000" b="1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endParaRPr lang="en-US" sz="3000" b="1" dirty="0" smtClean="0">
              <a:latin typeface="+mj-lt"/>
              <a:cs typeface="Times New Roman" pitchFamily="18" charset="0"/>
            </a:endParaRPr>
          </a:p>
          <a:p>
            <a:r>
              <a:rPr lang="en-US" sz="3000" b="1" dirty="0" smtClean="0">
                <a:latin typeface="+mj-lt"/>
                <a:cs typeface="Times New Roman" pitchFamily="18" charset="0"/>
              </a:rPr>
              <a:t>We need many parameters to help us in defining the frequencies  in each cell :</a:t>
            </a:r>
          </a:p>
          <a:p>
            <a:pPr algn="ctr"/>
            <a:endParaRPr lang="en-US" sz="3000" b="1" dirty="0" smtClean="0">
              <a:latin typeface="+mj-lt"/>
              <a:cs typeface="Times New Roman" pitchFamily="18" charset="0"/>
            </a:endParaRPr>
          </a:p>
          <a:p>
            <a:pPr algn="ctr">
              <a:buFont typeface="Wingdings" pitchFamily="2" charset="2"/>
              <a:buChar char="v"/>
            </a:pPr>
            <a:r>
              <a:rPr lang="en-US" sz="3000" b="1" dirty="0" smtClean="0">
                <a:latin typeface="+mj-lt"/>
                <a:cs typeface="Times New Roman" pitchFamily="18" charset="0"/>
              </a:rPr>
              <a:t>Traffic Map</a:t>
            </a:r>
          </a:p>
          <a:p>
            <a:pPr algn="ctr">
              <a:buFont typeface="Wingdings" pitchFamily="2" charset="2"/>
              <a:buChar char="v"/>
            </a:pPr>
            <a:r>
              <a:rPr lang="en-US" sz="3000" b="1" dirty="0" smtClean="0">
                <a:latin typeface="+mj-lt"/>
                <a:cs typeface="Times New Roman" pitchFamily="18" charset="0"/>
              </a:rPr>
              <a:t>Best Serving sector Map</a:t>
            </a:r>
          </a:p>
          <a:p>
            <a:pPr algn="ctr">
              <a:buFont typeface="Wingdings" pitchFamily="2" charset="2"/>
              <a:buChar char="v"/>
            </a:pPr>
            <a:r>
              <a:rPr lang="en-US" sz="3000" b="1" dirty="0" smtClean="0">
                <a:latin typeface="+mj-lt"/>
                <a:cs typeface="Times New Roman" pitchFamily="18" charset="0"/>
              </a:rPr>
              <a:t>Best Server Signal strength Map</a:t>
            </a:r>
          </a:p>
          <a:p>
            <a:pPr algn="ctr">
              <a:buFont typeface="Wingdings" pitchFamily="2" charset="2"/>
              <a:buChar char="v"/>
            </a:pPr>
            <a:r>
              <a:rPr lang="en-US" sz="3000" b="1" dirty="0" smtClean="0">
                <a:latin typeface="+mj-lt"/>
                <a:cs typeface="Times New Roman" pitchFamily="18" charset="0"/>
              </a:rPr>
              <a:t>Neighbor cells Table</a:t>
            </a:r>
          </a:p>
          <a:p>
            <a:pPr algn="ctr">
              <a:buFont typeface="Wingdings" pitchFamily="2" charset="2"/>
              <a:buChar char="v"/>
            </a:pPr>
            <a:r>
              <a:rPr lang="en-US" sz="3000" b="1" dirty="0" smtClean="0">
                <a:latin typeface="+mj-lt"/>
                <a:cs typeface="Times New Roman" pitchFamily="18" charset="0"/>
              </a:rPr>
              <a:t>Interference Matrix</a:t>
            </a:r>
            <a:endParaRPr lang="en-US" sz="3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8610600" y="381000"/>
            <a:ext cx="533400" cy="5867400"/>
          </a:xfrm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Automatic frequency plan …</a:t>
            </a:r>
            <a:endParaRPr lang="en-US" sz="2800" i="1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4000" b="1" i="1" dirty="0" smtClean="0">
                <a:cs typeface="Times New Roman" pitchFamily="18" charset="0"/>
              </a:rPr>
              <a:t>Automatic frequency plan …</a:t>
            </a:r>
            <a:endParaRPr lang="en-US" sz="3800" i="1" dirty="0"/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57200" y="914400"/>
            <a:ext cx="40323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b="1" dirty="0" smtClean="0">
                <a:cs typeface="Times New Roman" pitchFamily="18" charset="0"/>
              </a:rPr>
              <a:t>Traffic Map for Each Cell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8600" y="1524000"/>
            <a:ext cx="8153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 b="1" dirty="0" smtClean="0">
                <a:latin typeface="+mj-lt"/>
                <a:cs typeface="Times New Roman" pitchFamily="18" charset="0"/>
              </a:rPr>
              <a:t>In our project we deal with estimated traffic depends on the density of subscribers, type of area  (dense urban, urban, suburban and rural), open area , the distance between the sites , last group project congested cells 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 b="1" dirty="0" smtClean="0">
                <a:solidFill>
                  <a:srgbClr val="C00000"/>
                </a:solidFill>
              </a:rPr>
              <a:t>table shows the </a:t>
            </a:r>
            <a:r>
              <a:rPr lang="en-US" sz="2500" b="1" dirty="0" smtClean="0">
                <a:solidFill>
                  <a:srgbClr val="C00000"/>
                </a:solidFill>
                <a:cs typeface="Times New Roman" pitchFamily="18" charset="0"/>
              </a:rPr>
              <a:t>estimated</a:t>
            </a:r>
            <a:r>
              <a:rPr lang="en-US" sz="2500" b="1" dirty="0" smtClean="0">
                <a:solidFill>
                  <a:srgbClr val="C00000"/>
                </a:solidFill>
              </a:rPr>
              <a:t> traffic for each cell :</a:t>
            </a:r>
            <a:endParaRPr lang="en-US" sz="2500" b="1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914400" y="3581400"/>
          <a:ext cx="4191000" cy="303784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397000"/>
                <a:gridCol w="1397000"/>
                <a:gridCol w="1397000"/>
              </a:tblGrid>
              <a:tr h="23368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Site</a:t>
                      </a:r>
                      <a:endParaRPr lang="en-US" sz="1200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Sector</a:t>
                      </a:r>
                      <a:endParaRPr lang="en-US" sz="1200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Traffic (</a:t>
                      </a:r>
                      <a:r>
                        <a:rPr lang="en-US" sz="1300" b="1" dirty="0" err="1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Erlang</a:t>
                      </a:r>
                      <a:r>
                        <a:rPr lang="en-US" sz="13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n-US" sz="1200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23368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GSM20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28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23368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GSM20</a:t>
                      </a:r>
                      <a:endParaRPr lang="en-US" sz="1200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23368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GSM21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200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23368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GSM21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200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23368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GSM21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23368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GSM22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17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23368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GSM22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23368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GSM23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23368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GSM23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23368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GSM24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23368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GSM24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23368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GSM24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20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200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5562600" y="3886200"/>
            <a:ext cx="2696829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b="1" dirty="0" smtClean="0">
                <a:solidFill>
                  <a:srgbClr val="007A37"/>
                </a:solidFill>
              </a:rPr>
              <a:t>Total : 2102 </a:t>
            </a:r>
            <a:r>
              <a:rPr lang="en-US" sz="2500" b="1" dirty="0" err="1" smtClean="0">
                <a:solidFill>
                  <a:srgbClr val="007A37"/>
                </a:solidFill>
              </a:rPr>
              <a:t>Erlang</a:t>
            </a:r>
            <a:endParaRPr lang="en-US" sz="2500" b="1" dirty="0" smtClean="0">
              <a:solidFill>
                <a:srgbClr val="007A37"/>
              </a:solidFill>
            </a:endParaRPr>
          </a:p>
          <a:p>
            <a:r>
              <a:rPr lang="en-US" sz="2500" b="1" dirty="0" smtClean="0">
                <a:solidFill>
                  <a:srgbClr val="007A37"/>
                </a:solidFill>
              </a:rPr>
              <a:t>Max  : 3750 </a:t>
            </a:r>
            <a:r>
              <a:rPr lang="en-US" sz="2500" b="1" dirty="0" err="1" smtClean="0">
                <a:solidFill>
                  <a:srgbClr val="007A37"/>
                </a:solidFill>
              </a:rPr>
              <a:t>Erlang</a:t>
            </a:r>
            <a:endParaRPr lang="en-US" sz="2500" b="1" dirty="0">
              <a:solidFill>
                <a:srgbClr val="007A3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8610600" y="381000"/>
            <a:ext cx="533400" cy="5867400"/>
          </a:xfrm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2800" b="1" dirty="0" smtClean="0">
                <a:cs typeface="Times New Roman" pitchFamily="18" charset="0"/>
              </a:rPr>
              <a:t>Automatic frequency plan …</a:t>
            </a:r>
            <a:endParaRPr lang="en-US" sz="2800" i="1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4000" b="1" i="1" dirty="0" smtClean="0">
                <a:latin typeface="+mj-lt"/>
                <a:cs typeface="Times New Roman" pitchFamily="18" charset="0"/>
              </a:rPr>
              <a:t>Automatic frequency plan …</a:t>
            </a:r>
            <a:endParaRPr lang="en-US" sz="3800" i="1" dirty="0">
              <a:latin typeface="+mj-lt"/>
            </a:endParaRPr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pic>
        <p:nvPicPr>
          <p:cNvPr id="1026" name="Picture 2" descr="C:\Documents and Settings\MohammaD\Desktop\Project Presentation\pic\traffic map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" y="609600"/>
            <a:ext cx="8534400" cy="4507531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228600" y="5334000"/>
            <a:ext cx="76962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>
                <a:solidFill>
                  <a:srgbClr val="C00000"/>
                </a:solidFill>
              </a:rPr>
              <a:t>Every color represent a range of traffic </a:t>
            </a:r>
            <a:r>
              <a:rPr lang="en-US" sz="2500" b="1" dirty="0" err="1" smtClean="0">
                <a:solidFill>
                  <a:srgbClr val="C00000"/>
                </a:solidFill>
              </a:rPr>
              <a:t>Earlang</a:t>
            </a:r>
            <a:r>
              <a:rPr lang="en-US" sz="2500" b="1" dirty="0" smtClean="0">
                <a:solidFill>
                  <a:srgbClr val="C00000"/>
                </a:solidFill>
              </a:rPr>
              <a:t>/</a:t>
            </a:r>
            <a:r>
              <a:rPr lang="en-US" sz="2500" b="1" dirty="0" err="1" smtClean="0">
                <a:solidFill>
                  <a:srgbClr val="C00000"/>
                </a:solidFill>
              </a:rPr>
              <a:t>sqr</a:t>
            </a:r>
            <a:r>
              <a:rPr lang="en-US" sz="2500" b="1" dirty="0" smtClean="0">
                <a:solidFill>
                  <a:srgbClr val="C00000"/>
                </a:solidFill>
              </a:rPr>
              <a:t> Km</a:t>
            </a:r>
            <a:endParaRPr lang="en-US" sz="2500" b="1" dirty="0">
              <a:solidFill>
                <a:srgbClr val="C000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971800" y="1600200"/>
            <a:ext cx="6096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276600" y="1828800"/>
            <a:ext cx="1524000" cy="1371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304800" y="2057400"/>
            <a:ext cx="685800" cy="914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rot="16200000" flipH="1">
            <a:off x="-457200" y="4114800"/>
            <a:ext cx="2438400" cy="152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8610600" y="381000"/>
            <a:ext cx="533400" cy="5867400"/>
          </a:xfrm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3200" b="1" dirty="0" smtClean="0">
                <a:cs typeface="Times New Roman" pitchFamily="18" charset="0"/>
              </a:rPr>
              <a:t>Automatic frequency plan</a:t>
            </a:r>
            <a:endParaRPr lang="en-US" sz="3200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4000" b="1" i="1" dirty="0" smtClean="0">
                <a:cs typeface="Times New Roman" pitchFamily="18" charset="0"/>
              </a:rPr>
              <a:t>Automatic frequency plan</a:t>
            </a:r>
            <a:endParaRPr lang="en-US" sz="3800" i="1" dirty="0"/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04800" y="589002"/>
            <a:ext cx="48768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latin typeface="+mj-lt"/>
              </a:rPr>
              <a:t>Best Serving Sector Map</a:t>
            </a:r>
            <a:endParaRPr lang="en-US" sz="3000" b="1" dirty="0">
              <a:latin typeface="+mj-lt"/>
            </a:endParaRPr>
          </a:p>
        </p:txBody>
      </p:sp>
      <p:pic>
        <p:nvPicPr>
          <p:cNvPr id="2050" name="Picture 2" descr="C:\Documents and Settings\MohammaD\Desktop\Project Presentation\pic\Best Serving Sector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" y="1143000"/>
            <a:ext cx="8534400" cy="4483092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/>
          <p:nvPr/>
        </p:nvCxnSpPr>
        <p:spPr>
          <a:xfrm flipV="1">
            <a:off x="685800" y="2743200"/>
            <a:ext cx="2971800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8610600" y="381000"/>
            <a:ext cx="533400" cy="5867400"/>
          </a:xfrm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3200" b="1" dirty="0" smtClean="0">
                <a:cs typeface="Times New Roman" pitchFamily="18" charset="0"/>
              </a:rPr>
              <a:t>Automatic frequency plan</a:t>
            </a:r>
            <a:endParaRPr lang="en-US" sz="3200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4000" b="1" i="1" dirty="0" smtClean="0">
                <a:cs typeface="Times New Roman" pitchFamily="18" charset="0"/>
              </a:rPr>
              <a:t>Automatic frequency plan</a:t>
            </a:r>
            <a:endParaRPr lang="en-US" sz="3800" i="1" dirty="0"/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04800" y="589002"/>
            <a:ext cx="5867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latin typeface="+mj-lt"/>
              </a:rPr>
              <a:t>Best Server Signal Strength Map</a:t>
            </a:r>
            <a:endParaRPr lang="en-US" sz="3000" b="1" dirty="0">
              <a:latin typeface="+mj-lt"/>
            </a:endParaRPr>
          </a:p>
        </p:txBody>
      </p:sp>
      <p:pic>
        <p:nvPicPr>
          <p:cNvPr id="9" name="Picture 3" descr="C:\Documents and Settings\MohammaD\Desktop\Project Presentation\Data\24.1.2011\Best Serv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99" y="1066800"/>
            <a:ext cx="8558767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8610600" y="381000"/>
            <a:ext cx="533400" cy="5867400"/>
          </a:xfrm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3200" b="1" dirty="0" smtClean="0">
                <a:cs typeface="Times New Roman" pitchFamily="18" charset="0"/>
              </a:rPr>
              <a:t>Automatic frequency plan</a:t>
            </a:r>
            <a:endParaRPr lang="en-US" sz="3200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4000" b="1" i="1" dirty="0" smtClean="0">
                <a:cs typeface="Times New Roman" pitchFamily="18" charset="0"/>
              </a:rPr>
              <a:t>Automatic frequency plan</a:t>
            </a:r>
            <a:endParaRPr lang="en-US" sz="3800" i="1" dirty="0"/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04800" y="589002"/>
            <a:ext cx="5867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cs typeface="Times New Roman" pitchFamily="18" charset="0"/>
              </a:rPr>
              <a:t>Neighbor cells Table</a:t>
            </a:r>
            <a:endParaRPr lang="en-US" sz="3000" b="1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1219200"/>
            <a:ext cx="5943332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/>
              <a:t>We attended the table depending  on :</a:t>
            </a:r>
          </a:p>
          <a:p>
            <a:pPr>
              <a:buFont typeface="Arial" pitchFamily="34" charset="0"/>
              <a:buChar char="•"/>
            </a:pPr>
            <a:r>
              <a:rPr lang="en-US" sz="2500" b="1" dirty="0" smtClean="0"/>
              <a:t>RBS Distribution Map</a:t>
            </a:r>
          </a:p>
          <a:p>
            <a:pPr>
              <a:buFont typeface="Arial" pitchFamily="34" charset="0"/>
              <a:buChar char="•"/>
            </a:pPr>
            <a:r>
              <a:rPr lang="en-US" sz="2500" b="1" dirty="0" smtClean="0">
                <a:cs typeface="Times New Roman" pitchFamily="18" charset="0"/>
              </a:rPr>
              <a:t>Height resolution Map</a:t>
            </a:r>
          </a:p>
          <a:p>
            <a:pPr>
              <a:buFont typeface="Arial" pitchFamily="34" charset="0"/>
              <a:buChar char="•"/>
            </a:pPr>
            <a:r>
              <a:rPr lang="en-US" sz="2500" b="1" dirty="0" smtClean="0">
                <a:cs typeface="Times New Roman" pitchFamily="18" charset="0"/>
              </a:rPr>
              <a:t>Distance between cells</a:t>
            </a:r>
            <a:endParaRPr lang="en-US" sz="2500" b="1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4800" y="2819400"/>
          <a:ext cx="4419600" cy="36576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104900"/>
                <a:gridCol w="1104900"/>
                <a:gridCol w="1104900"/>
                <a:gridCol w="1104900"/>
              </a:tblGrid>
              <a:tr h="24384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 err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sSite</a:t>
                      </a:r>
                      <a:endParaRPr lang="en-US" sz="1300" b="1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 err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sSector</a:t>
                      </a:r>
                      <a:endParaRPr lang="en-US" sz="1300" b="1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nSite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nSector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384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GSM01</a:t>
                      </a:r>
                      <a:endParaRPr lang="en-US" sz="1300" b="1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GSM01</a:t>
                      </a:r>
                      <a:endParaRPr lang="en-US" sz="1300" b="1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384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GSM01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300" b="1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GSM01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384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GSM01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300" b="1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GSM46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384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GSM01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300" b="1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GSM01</a:t>
                      </a:r>
                      <a:endParaRPr lang="en-US" sz="1300" b="1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384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GSM01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GSM01</a:t>
                      </a:r>
                      <a:endParaRPr lang="en-US" sz="1300" b="1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384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GSM01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GSM35</a:t>
                      </a:r>
                      <a:endParaRPr lang="en-US" sz="1300" b="1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384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GSM01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GSM10</a:t>
                      </a:r>
                      <a:endParaRPr lang="en-US" sz="1300" b="1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300" b="1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384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GSM01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GSM45</a:t>
                      </a:r>
                      <a:endParaRPr lang="en-US" sz="1300" b="1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300" b="1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384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GSM01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GSM01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300" b="1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384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GSM01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GSM01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300" b="1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384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GSM01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GSM45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300" b="1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384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GSM02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GSM02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300" b="1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384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GSM02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GSM02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300" b="1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384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GSM02</a:t>
                      </a:r>
                      <a:endParaRPr lang="en-US" sz="1300" b="1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GSM48</a:t>
                      </a:r>
                      <a:endParaRPr lang="en-US" sz="1300" b="1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383838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300" b="1" dirty="0">
                        <a:solidFill>
                          <a:srgbClr val="383838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8610600" y="381000"/>
            <a:ext cx="533400" cy="5867400"/>
          </a:xfrm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3200" b="1" dirty="0" smtClean="0">
                <a:cs typeface="Times New Roman" pitchFamily="18" charset="0"/>
              </a:rPr>
              <a:t>Automatic frequency plan</a:t>
            </a:r>
            <a:endParaRPr lang="en-US" sz="3200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4000" b="1" i="1" dirty="0" smtClean="0">
                <a:cs typeface="Times New Roman" pitchFamily="18" charset="0"/>
              </a:rPr>
              <a:t>Automatic frequency plan</a:t>
            </a:r>
            <a:endParaRPr lang="en-US" sz="3800" i="1" dirty="0"/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04800" y="589002"/>
            <a:ext cx="5867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000" b="1" dirty="0" smtClean="0">
                <a:cs typeface="Times New Roman" pitchFamily="18" charset="0"/>
              </a:rPr>
              <a:t>Interference Matrix</a:t>
            </a:r>
            <a:endParaRPr lang="en-US" sz="3000" b="1" dirty="0"/>
          </a:p>
        </p:txBody>
      </p:sp>
      <p:sp>
        <p:nvSpPr>
          <p:cNvPr id="8" name="Rectangle 7"/>
          <p:cNvSpPr/>
          <p:nvPr/>
        </p:nvSpPr>
        <p:spPr>
          <a:xfrm>
            <a:off x="304800" y="1219200"/>
            <a:ext cx="80772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>
                <a:solidFill>
                  <a:srgbClr val="C00000"/>
                </a:solidFill>
              </a:rPr>
              <a:t>From Traffic Map &amp; Best Serving Sector Map &amp; Best Server Signal Strength Map &amp; </a:t>
            </a:r>
            <a:r>
              <a:rPr lang="en-US" sz="2500" b="1" dirty="0" smtClean="0">
                <a:solidFill>
                  <a:srgbClr val="C00000"/>
                </a:solidFill>
                <a:cs typeface="Times New Roman" pitchFamily="18" charset="0"/>
              </a:rPr>
              <a:t>Neighbor cells Table , the </a:t>
            </a:r>
            <a:r>
              <a:rPr lang="en-US" sz="2500" b="1" dirty="0" err="1" smtClean="0">
                <a:solidFill>
                  <a:srgbClr val="C00000"/>
                </a:solidFill>
                <a:cs typeface="Times New Roman" pitchFamily="18" charset="0"/>
              </a:rPr>
              <a:t>Mentum</a:t>
            </a:r>
            <a:r>
              <a:rPr lang="en-US" sz="2500" b="1" dirty="0" smtClean="0">
                <a:solidFill>
                  <a:srgbClr val="C00000"/>
                </a:solidFill>
                <a:cs typeface="Times New Roman" pitchFamily="18" charset="0"/>
              </a:rPr>
              <a:t> tool </a:t>
            </a:r>
            <a:r>
              <a:rPr lang="en-US" sz="2500" b="1" dirty="0" smtClean="0">
                <a:solidFill>
                  <a:srgbClr val="C00000"/>
                </a:solidFill>
              </a:rPr>
              <a:t>Concludes interference Matrix</a:t>
            </a:r>
            <a:endParaRPr lang="en-US" sz="2500" b="1" dirty="0">
              <a:solidFill>
                <a:srgbClr val="C00000"/>
              </a:solidFill>
            </a:endParaRPr>
          </a:p>
        </p:txBody>
      </p:sp>
      <p:pic>
        <p:nvPicPr>
          <p:cNvPr id="3075" name="Picture 3" descr="C:\Documents and Settings\MohammaD\Desktop\Project Presentation\pic\interference  matrix 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514600"/>
            <a:ext cx="6629400" cy="38316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8610600" y="381000"/>
            <a:ext cx="533400" cy="5867400"/>
          </a:xfrm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3200" b="1" dirty="0" smtClean="0">
                <a:cs typeface="Times New Roman" pitchFamily="18" charset="0"/>
              </a:rPr>
              <a:t>Automatic frequency plan</a:t>
            </a:r>
            <a:endParaRPr lang="en-US" sz="3200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4000" b="1" i="1" dirty="0" smtClean="0">
                <a:cs typeface="Times New Roman" pitchFamily="18" charset="0"/>
              </a:rPr>
              <a:t>Automatic frequency plan</a:t>
            </a:r>
            <a:endParaRPr lang="en-US" sz="3800" i="1" dirty="0"/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04800" y="589002"/>
            <a:ext cx="5867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000" b="1" dirty="0" smtClean="0">
                <a:latin typeface="+mj-lt"/>
                <a:cs typeface="Times New Roman" pitchFamily="18" charset="0"/>
              </a:rPr>
              <a:t>Frequency of each site</a:t>
            </a:r>
            <a:endParaRPr lang="en-US" sz="3000" b="1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066800"/>
            <a:ext cx="8305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Finally from all of the previous data we can determine the best frequency of each cell</a:t>
            </a:r>
            <a:endParaRPr lang="en-US" sz="25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600" y="2819400"/>
            <a:ext cx="8229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A37"/>
                </a:solidFill>
                <a:latin typeface="+mj-lt"/>
                <a:cs typeface="Times New Roman" pitchFamily="18" charset="0"/>
              </a:rPr>
              <a:t>We assume that the range of frequencies is ( 100-124) </a:t>
            </a:r>
            <a:endParaRPr lang="en-US" sz="2800" dirty="0" smtClean="0">
              <a:solidFill>
                <a:srgbClr val="007A37"/>
              </a:solidFill>
              <a:latin typeface="+mj-lt"/>
              <a:cs typeface="Times New Roman" pitchFamily="18" charset="0"/>
            </a:endParaRPr>
          </a:p>
          <a:p>
            <a:pPr algn="ctr"/>
            <a:endParaRPr lang="en-US" sz="2800" b="1" dirty="0" smtClean="0">
              <a:solidFill>
                <a:srgbClr val="007A37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en-US" sz="2800" b="1" dirty="0" smtClean="0">
                <a:solidFill>
                  <a:srgbClr val="007A37"/>
                </a:solidFill>
                <a:latin typeface="+mj-lt"/>
                <a:cs typeface="Times New Roman" pitchFamily="18" charset="0"/>
              </a:rPr>
              <a:t>The range of BCCH is from 111-124</a:t>
            </a:r>
          </a:p>
          <a:p>
            <a:pPr algn="ctr"/>
            <a:endParaRPr lang="en-US" sz="2800" b="1" dirty="0" smtClean="0">
              <a:solidFill>
                <a:srgbClr val="007A37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en-US" sz="2800" b="1" dirty="0" smtClean="0">
                <a:solidFill>
                  <a:srgbClr val="007A37"/>
                </a:solidFill>
                <a:latin typeface="+mj-lt"/>
                <a:cs typeface="Times New Roman" pitchFamily="18" charset="0"/>
              </a:rPr>
              <a:t>And the Range of </a:t>
            </a:r>
            <a:r>
              <a:rPr lang="en-US" sz="2800" b="1" smtClean="0">
                <a:solidFill>
                  <a:srgbClr val="007A37"/>
                </a:solidFill>
                <a:latin typeface="+mj-lt"/>
                <a:cs typeface="Times New Roman" pitchFamily="18" charset="0"/>
              </a:rPr>
              <a:t>TCH </a:t>
            </a:r>
            <a:r>
              <a:rPr lang="en-US" sz="2800" b="1" smtClean="0">
                <a:solidFill>
                  <a:srgbClr val="007A37"/>
                </a:solidFill>
                <a:latin typeface="+mj-lt"/>
                <a:cs typeface="Times New Roman" pitchFamily="18" charset="0"/>
              </a:rPr>
              <a:t>101-110</a:t>
            </a:r>
            <a:endParaRPr lang="en-US" sz="2800" dirty="0">
              <a:solidFill>
                <a:srgbClr val="007A37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3500" b="1" i="1" dirty="0" smtClean="0">
                <a:latin typeface="Calibri" pitchFamily="34" charset="0"/>
              </a:rPr>
              <a:t>The objectives of Our project</a:t>
            </a:r>
            <a:r>
              <a:rPr lang="en-US" sz="3500" dirty="0" smtClean="0">
                <a:latin typeface="Calibri" pitchFamily="34" charset="0"/>
              </a:rPr>
              <a:t> </a:t>
            </a:r>
            <a:endParaRPr lang="en-US" sz="3500" dirty="0">
              <a:latin typeface="Calibri" pitchFamily="34" charset="0"/>
            </a:endParaRPr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i="1" dirty="0">
                <a:latin typeface="Calibri" pitchFamily="34" charset="0"/>
              </a:rPr>
              <a:t>The objectives of Our project</a:t>
            </a:r>
            <a:r>
              <a:rPr lang="en-US" sz="2400" i="1" dirty="0">
                <a:latin typeface="Calibri" pitchFamily="34" charset="0"/>
              </a:rPr>
              <a:t> </a:t>
            </a:r>
          </a:p>
        </p:txBody>
      </p:sp>
      <p:sp>
        <p:nvSpPr>
          <p:cNvPr id="58373" name="Rectangle 4"/>
          <p:cNvSpPr>
            <a:spLocks/>
          </p:cNvSpPr>
          <p:nvPr/>
        </p:nvSpPr>
        <p:spPr bwMode="auto">
          <a:xfrm>
            <a:off x="152400" y="685800"/>
            <a:ext cx="8382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Low">
              <a:spcBef>
                <a:spcPct val="20000"/>
              </a:spcBef>
              <a:buFontTx/>
              <a:buChar char="•"/>
            </a:pPr>
            <a:r>
              <a:rPr lang="en-US" sz="3000" b="1" dirty="0">
                <a:latin typeface="Calibri" pitchFamily="34" charset="0"/>
              </a:rPr>
              <a:t>Increase Covered subscribers in Nablus city to 150,000 subscribers with minimum number of sites.</a:t>
            </a:r>
          </a:p>
          <a:p>
            <a:pPr algn="justLow">
              <a:spcBef>
                <a:spcPct val="20000"/>
              </a:spcBef>
              <a:buFontTx/>
              <a:buChar char="•"/>
            </a:pPr>
            <a:r>
              <a:rPr lang="en-US" sz="3000" b="1" dirty="0">
                <a:latin typeface="Calibri" pitchFamily="34" charset="0"/>
              </a:rPr>
              <a:t>Increase covered area in Nablus city to 30 </a:t>
            </a:r>
            <a:r>
              <a:rPr lang="en-US" sz="3000" b="1" i="1" dirty="0"/>
              <a:t>km².</a:t>
            </a:r>
            <a:endParaRPr lang="en-US" sz="3000" b="1" dirty="0">
              <a:latin typeface="Calibri" pitchFamily="34" charset="0"/>
            </a:endParaRPr>
          </a:p>
          <a:p>
            <a:pPr algn="justLow">
              <a:spcBef>
                <a:spcPct val="20000"/>
              </a:spcBef>
              <a:buFontTx/>
              <a:buChar char="•"/>
            </a:pPr>
            <a:r>
              <a:rPr lang="en-US" sz="3000" b="1" dirty="0">
                <a:latin typeface="Calibri" pitchFamily="34" charset="0"/>
              </a:rPr>
              <a:t>Achieve </a:t>
            </a:r>
            <a:r>
              <a:rPr lang="en-US" sz="3000" b="1" dirty="0" smtClean="0">
                <a:latin typeface="Calibri" pitchFamily="34" charset="0"/>
              </a:rPr>
              <a:t>the </a:t>
            </a:r>
            <a:r>
              <a:rPr lang="en-US" sz="3000" b="1" dirty="0">
                <a:latin typeface="Calibri" pitchFamily="34" charset="0"/>
              </a:rPr>
              <a:t>indoor and outdoor conditions. </a:t>
            </a:r>
          </a:p>
          <a:p>
            <a:pPr algn="justLow">
              <a:spcBef>
                <a:spcPct val="20000"/>
              </a:spcBef>
              <a:buFontTx/>
              <a:buChar char="•"/>
            </a:pPr>
            <a:r>
              <a:rPr lang="en-US" sz="3000" b="1" dirty="0">
                <a:latin typeface="Calibri" pitchFamily="34" charset="0"/>
              </a:rPr>
              <a:t>Obtain high quality and minimum percentage of dropped call.</a:t>
            </a:r>
          </a:p>
          <a:p>
            <a:pPr algn="justLow">
              <a:spcBef>
                <a:spcPct val="20000"/>
              </a:spcBef>
              <a:buFontTx/>
              <a:buChar char="•"/>
            </a:pPr>
            <a:r>
              <a:rPr lang="en-US" sz="3000" b="1" dirty="0">
                <a:latin typeface="Calibri" pitchFamily="34" charset="0"/>
              </a:rPr>
              <a:t>To make us capable to deal with problems to solve them with scientific approach and with engineering sense.</a:t>
            </a:r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8610600" y="381000"/>
            <a:ext cx="533400" cy="5867400"/>
          </a:xfrm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3200" b="1" dirty="0" smtClean="0">
                <a:cs typeface="Times New Roman" pitchFamily="18" charset="0"/>
              </a:rPr>
              <a:t>Automatic frequency plan</a:t>
            </a:r>
            <a:endParaRPr lang="en-US" sz="3200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4000" b="1" i="1" dirty="0" smtClean="0">
                <a:cs typeface="Times New Roman" pitchFamily="18" charset="0"/>
              </a:rPr>
              <a:t>Automatic frequency plan</a:t>
            </a:r>
            <a:endParaRPr lang="en-US" sz="3800" i="1" dirty="0"/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04800" y="589002"/>
            <a:ext cx="5867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000" b="1" dirty="0" smtClean="0">
                <a:latin typeface="+mj-lt"/>
                <a:cs typeface="Times New Roman" pitchFamily="18" charset="0"/>
              </a:rPr>
              <a:t>Final BCCH Distribute Map</a:t>
            </a:r>
            <a:endParaRPr lang="en-US" sz="3000" b="1" dirty="0">
              <a:latin typeface="+mj-lt"/>
            </a:endParaRPr>
          </a:p>
        </p:txBody>
      </p:sp>
      <p:pic>
        <p:nvPicPr>
          <p:cNvPr id="4098" name="Picture 2" descr="C:\Documents and Settings\MohammaD\Desktop\Project Presentation\pic\BCCH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407" y="1061017"/>
            <a:ext cx="8538193" cy="4425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3200" b="1" i="1" dirty="0" smtClean="0">
                <a:cs typeface="Times New Roman" pitchFamily="18" charset="0"/>
              </a:rPr>
              <a:t>Comparison</a:t>
            </a:r>
            <a:endParaRPr lang="en-US" sz="3200" i="1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800" b="1" i="1" dirty="0" smtClean="0">
                <a:latin typeface="+mj-lt"/>
                <a:cs typeface="Times New Roman" pitchFamily="18" charset="0"/>
              </a:rPr>
              <a:t>C/I  &amp;  C/A Comparison</a:t>
            </a:r>
            <a:endParaRPr lang="en-US" sz="3800" i="1" dirty="0">
              <a:latin typeface="+mj-lt"/>
            </a:endParaRPr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52400" y="685800"/>
            <a:ext cx="82296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b="1" dirty="0" smtClean="0"/>
              <a:t>Now we COMPARE the </a:t>
            </a:r>
            <a:r>
              <a:rPr lang="en-US" sz="2700" b="1" dirty="0" smtClean="0">
                <a:solidFill>
                  <a:srgbClr val="C00000"/>
                </a:solidFill>
              </a:rPr>
              <a:t>C/I ( Carrier-to-interference) </a:t>
            </a:r>
            <a:r>
              <a:rPr lang="en-US" sz="2700" b="1" dirty="0" smtClean="0"/>
              <a:t>&amp; </a:t>
            </a:r>
            <a:r>
              <a:rPr lang="en-US" sz="2700" b="1" dirty="0" smtClean="0">
                <a:solidFill>
                  <a:srgbClr val="0E05CB"/>
                </a:solidFill>
              </a:rPr>
              <a:t>C/A ( Carrier-to-adjacent) </a:t>
            </a:r>
            <a:r>
              <a:rPr lang="en-US" sz="2700" b="1" dirty="0" smtClean="0"/>
              <a:t>Factors in the Second phase and the Third phase …</a:t>
            </a:r>
            <a:endParaRPr lang="en-US" sz="2700" dirty="0"/>
          </a:p>
        </p:txBody>
      </p:sp>
      <p:graphicFrame>
        <p:nvGraphicFramePr>
          <p:cNvPr id="11" name="Chart 10"/>
          <p:cNvGraphicFramePr/>
          <p:nvPr/>
        </p:nvGraphicFramePr>
        <p:xfrm>
          <a:off x="304800" y="1828800"/>
          <a:ext cx="81534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5"/>
          <p:cNvSpPr txBox="1"/>
          <p:nvPr/>
        </p:nvSpPr>
        <p:spPr>
          <a:xfrm>
            <a:off x="304800" y="5638800"/>
            <a:ext cx="723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700" b="1" dirty="0" smtClean="0">
                <a:solidFill>
                  <a:srgbClr val="C00000"/>
                </a:solidFill>
              </a:rPr>
              <a:t>C/I Decreased to 13.2 dB but allowed to 12 dB</a:t>
            </a:r>
          </a:p>
          <a:p>
            <a:r>
              <a:rPr lang="en-US" sz="27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C/A </a:t>
            </a:r>
            <a:r>
              <a:rPr lang="en-US" sz="2700" b="1" dirty="0" smtClean="0">
                <a:solidFill>
                  <a:srgbClr val="C00000"/>
                </a:solidFill>
              </a:rPr>
              <a:t>Decreased to 3.7 dB but allowed to 3 dB </a:t>
            </a:r>
            <a:endParaRPr lang="en-US" sz="2700" b="1" dirty="0">
              <a:solidFill>
                <a:srgbClr val="C00000"/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3200" b="1" i="1" dirty="0" smtClean="0">
                <a:cs typeface="Times New Roman" pitchFamily="18" charset="0"/>
              </a:rPr>
              <a:t>Comparison</a:t>
            </a:r>
            <a:endParaRPr lang="en-US" sz="3200" i="1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800" b="1" i="1" dirty="0" smtClean="0">
                <a:latin typeface="+mj-lt"/>
                <a:cs typeface="Times New Roman" pitchFamily="18" charset="0"/>
              </a:rPr>
              <a:t>Our Operator &amp; </a:t>
            </a:r>
            <a:r>
              <a:rPr lang="en-US" sz="3800" b="1" i="1" dirty="0" err="1" smtClean="0">
                <a:latin typeface="+mj-lt"/>
                <a:cs typeface="Times New Roman" pitchFamily="18" charset="0"/>
              </a:rPr>
              <a:t>Jawwal</a:t>
            </a:r>
            <a:r>
              <a:rPr lang="en-US" sz="3800" b="1" i="1" dirty="0" smtClean="0">
                <a:latin typeface="+mj-lt"/>
                <a:cs typeface="Times New Roman" pitchFamily="18" charset="0"/>
              </a:rPr>
              <a:t> Comparison</a:t>
            </a:r>
            <a:endParaRPr lang="en-US" sz="3800" i="1" dirty="0">
              <a:latin typeface="+mj-lt"/>
            </a:endParaRPr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n-US" sz="2600" b="1" i="1" cap="none" smtClean="0"/>
              <a:t>GSM Network Planning (Third Phase)</a:t>
            </a:r>
          </a:p>
        </p:txBody>
      </p:sp>
      <p:sp>
        <p:nvSpPr>
          <p:cNvPr id="2" name="Rectangle 3"/>
          <p:cNvSpPr>
            <a:spLocks noGrp="1"/>
          </p:cNvSpPr>
          <p:nvPr>
            <p:ph type="body" sz="quarter" idx="4294967295"/>
          </p:nvPr>
        </p:nvSpPr>
        <p:spPr>
          <a:xfrm>
            <a:off x="152400" y="152400"/>
            <a:ext cx="8458200" cy="609600"/>
          </a:xfrm>
          <a:solidFill>
            <a:schemeClr val="accent6">
              <a:shade val="75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 eaLnBrk="1" hangingPunct="1">
              <a:defRPr/>
            </a:pPr>
            <a:r>
              <a:rPr lang="en-US" sz="4000" b="1" i="1" smtClean="0">
                <a:solidFill>
                  <a:schemeClr val="bg1"/>
                </a:solidFill>
              </a:rPr>
              <a:t>GSM Network Planning (Third Phase)</a:t>
            </a:r>
          </a:p>
        </p:txBody>
      </p:sp>
      <p:sp>
        <p:nvSpPr>
          <p:cNvPr id="74755" name="Rectangle 4"/>
          <p:cNvSpPr>
            <a:spLocks noGrp="1"/>
          </p:cNvSpPr>
          <p:nvPr>
            <p:ph sz="quarter" idx="4294967295"/>
          </p:nvPr>
        </p:nvSpPr>
        <p:spPr>
          <a:xfrm>
            <a:off x="304800" y="1143000"/>
            <a:ext cx="7924800" cy="4876800"/>
          </a:xfrm>
        </p:spPr>
        <p:txBody>
          <a:bodyPr>
            <a:normAutofit fontScale="92500" lnSpcReduction="10000"/>
          </a:bodyPr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en-US" sz="35000" b="1" i="1" smtClean="0"/>
              <a:t>?</a:t>
            </a:r>
          </a:p>
        </p:txBody>
      </p:sp>
      <p:pic>
        <p:nvPicPr>
          <p:cNvPr id="5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n-US" sz="2600" b="1" i="1" cap="none" smtClean="0"/>
              <a:t>GSM Network Planning (Third Phase)</a:t>
            </a:r>
          </a:p>
        </p:txBody>
      </p:sp>
      <p:sp>
        <p:nvSpPr>
          <p:cNvPr id="76802" name="Rectangle 4"/>
          <p:cNvSpPr>
            <a:spLocks noGrp="1"/>
          </p:cNvSpPr>
          <p:nvPr>
            <p:ph sz="quarter" idx="4294967295"/>
          </p:nvPr>
        </p:nvSpPr>
        <p:spPr>
          <a:xfrm>
            <a:off x="609600" y="1981200"/>
            <a:ext cx="7620000" cy="335280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en-US" sz="19000" b="1" i="1" smtClean="0"/>
              <a:t>thanks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200" b="1" i="1" cap="none" dirty="0" smtClean="0"/>
              <a:t>Calculate the number of sites required</a:t>
            </a:r>
          </a:p>
        </p:txBody>
      </p:sp>
      <p:sp>
        <p:nvSpPr>
          <p:cNvPr id="2" name="Rectangle 3"/>
          <p:cNvSpPr>
            <a:spLocks noGrp="1"/>
          </p:cNvSpPr>
          <p:nvPr>
            <p:ph type="body" sz="quarter" idx="4294967295"/>
          </p:nvPr>
        </p:nvSpPr>
        <p:spPr>
          <a:xfrm>
            <a:off x="152400" y="152400"/>
            <a:ext cx="8458200" cy="609600"/>
          </a:xfrm>
          <a:solidFill>
            <a:schemeClr val="accent6">
              <a:shade val="75000"/>
            </a:schemeClr>
          </a:solidFill>
        </p:spPr>
        <p:txBody>
          <a:bodyPr>
            <a:normAutofit/>
          </a:bodyPr>
          <a:lstStyle/>
          <a:p>
            <a:pPr marL="0" indent="0" eaLnBrk="1" hangingPunct="1">
              <a:defRPr/>
            </a:pPr>
            <a:r>
              <a:rPr lang="en-US" sz="3200" b="1" i="1" dirty="0" smtClean="0"/>
              <a:t>Calculate the number of sites required</a:t>
            </a:r>
            <a:r>
              <a:rPr lang="en-US" sz="3200" i="1" dirty="0" smtClean="0"/>
              <a:t> </a:t>
            </a:r>
          </a:p>
        </p:txBody>
      </p:sp>
      <p:sp>
        <p:nvSpPr>
          <p:cNvPr id="62467" name="Rectangle 4"/>
          <p:cNvSpPr>
            <a:spLocks noGrp="1"/>
          </p:cNvSpPr>
          <p:nvPr>
            <p:ph sz="quarter" idx="4294967295"/>
          </p:nvPr>
        </p:nvSpPr>
        <p:spPr>
          <a:xfrm>
            <a:off x="228600" y="4495800"/>
            <a:ext cx="8229600" cy="2057400"/>
          </a:xfrm>
        </p:spPr>
        <p:txBody>
          <a:bodyPr>
            <a:noAutofit/>
          </a:bodyPr>
          <a:lstStyle/>
          <a:p>
            <a:pPr marL="0" indent="0" eaLnBrk="1" hangingPunct="1">
              <a:buFontTx/>
              <a:buChar char="•"/>
            </a:pPr>
            <a:r>
              <a:rPr lang="en-US" sz="3000" b="1" dirty="0" smtClean="0"/>
              <a:t> 25mErlang * 150,000 subscribers = 3750 </a:t>
            </a:r>
            <a:r>
              <a:rPr lang="en-US" sz="3000" b="1" dirty="0" err="1" smtClean="0"/>
              <a:t>Erlang</a:t>
            </a:r>
            <a:r>
              <a:rPr lang="en-US" sz="3000" b="1" dirty="0" smtClean="0"/>
              <a:t> .</a:t>
            </a:r>
          </a:p>
          <a:p>
            <a:pPr marL="0" indent="0" eaLnBrk="1" hangingPunct="1">
              <a:buFontTx/>
              <a:buChar char="•"/>
            </a:pPr>
            <a:r>
              <a:rPr lang="en-US" sz="3000" b="1" dirty="0" smtClean="0"/>
              <a:t>From equations and </a:t>
            </a:r>
            <a:r>
              <a:rPr lang="en-US" sz="3000" b="1" dirty="0" err="1" smtClean="0"/>
              <a:t>Eralng</a:t>
            </a:r>
            <a:r>
              <a:rPr lang="en-US" sz="3000" b="1" dirty="0" smtClean="0"/>
              <a:t> table → we need 35  </a:t>
            </a:r>
          </a:p>
          <a:p>
            <a:pPr marL="0" indent="0" eaLnBrk="1" hangingPunct="1"/>
            <a:r>
              <a:rPr lang="en-US" sz="3000" b="1" dirty="0" smtClean="0"/>
              <a:t>  site for the third phase.</a:t>
            </a:r>
          </a:p>
        </p:txBody>
      </p:sp>
      <p:pic>
        <p:nvPicPr>
          <p:cNvPr id="62468" name="Diagram 8"/>
          <p:cNvPicPr>
            <a:picLocks noChangeArrowheads="1"/>
          </p:cNvPicPr>
          <p:nvPr/>
        </p:nvPicPr>
        <p:blipFill>
          <a:blip r:embed="rId3"/>
          <a:srcRect l="-23730" t="-6102" r="-23560" b="-6171"/>
          <a:stretch>
            <a:fillRect/>
          </a:stretch>
        </p:blipFill>
        <p:spPr bwMode="auto">
          <a:xfrm>
            <a:off x="1752600" y="838200"/>
            <a:ext cx="48768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Equipments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Equipments</a:t>
            </a:r>
            <a:endParaRPr lang="en-US" sz="2400" i="1" dirty="0">
              <a:latin typeface="Calibri" pitchFamily="34" charset="0"/>
            </a:endParaRPr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sp>
        <p:nvSpPr>
          <p:cNvPr id="10" name="Rectangle 4"/>
          <p:cNvSpPr txBox="1">
            <a:spLocks/>
          </p:cNvSpPr>
          <p:nvPr/>
        </p:nvSpPr>
        <p:spPr>
          <a:xfrm>
            <a:off x="228600" y="838200"/>
            <a:ext cx="8305800" cy="685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lvl="0">
              <a:spcBef>
                <a:spcPct val="20000"/>
              </a:spcBef>
              <a:buFontTx/>
              <a:buChar char="•"/>
            </a:pPr>
            <a:r>
              <a:rPr kumimoji="0" 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3200" b="1" dirty="0" smtClean="0"/>
              <a:t>Ericsson RBS 2302             Ericsson RBS 2206</a:t>
            </a:r>
          </a:p>
        </p:txBody>
      </p:sp>
      <p:pic>
        <p:nvPicPr>
          <p:cNvPr id="1026" name="Picture 2" descr="C:\Documents and Settings\MohammaD\Desktop\Project Presentation\ericsson_rbs23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1524000"/>
            <a:ext cx="3124200" cy="2667000"/>
          </a:xfrm>
          <a:prstGeom prst="rect">
            <a:avLst/>
          </a:prstGeom>
          <a:noFill/>
        </p:spPr>
      </p:pic>
      <p:pic>
        <p:nvPicPr>
          <p:cNvPr id="1027" name="Picture 3" descr="C:\Documents and Settings\MohammaD\Desktop\Project Presentation\2206 RB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1524000"/>
            <a:ext cx="3124200" cy="2667000"/>
          </a:xfrm>
          <a:prstGeom prst="rect">
            <a:avLst/>
          </a:prstGeom>
          <a:noFill/>
        </p:spPr>
      </p:pic>
      <p:sp>
        <p:nvSpPr>
          <p:cNvPr id="13" name="Rectangle 4"/>
          <p:cNvSpPr txBox="1">
            <a:spLocks/>
          </p:cNvSpPr>
          <p:nvPr/>
        </p:nvSpPr>
        <p:spPr>
          <a:xfrm>
            <a:off x="457200" y="4343400"/>
            <a:ext cx="33528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algn="ctr">
              <a:spcBef>
                <a:spcPct val="20000"/>
              </a:spcBef>
            </a:pPr>
            <a:r>
              <a:rPr lang="en-US" sz="2800" b="1" kern="0" dirty="0" smtClean="0"/>
              <a:t> (</a:t>
            </a:r>
            <a:r>
              <a:rPr lang="en-US" sz="2800" b="1" dirty="0" smtClean="0"/>
              <a:t>Micro Base Station)</a:t>
            </a:r>
            <a:endParaRPr lang="en-US" sz="2800" b="1" kern="0" dirty="0" smtClean="0"/>
          </a:p>
          <a:p>
            <a:pPr lvl="0" algn="ctr">
              <a:spcBef>
                <a:spcPct val="20000"/>
              </a:spcBef>
            </a:pPr>
            <a:r>
              <a:rPr lang="en-US" sz="2800" b="1" kern="0" dirty="0" smtClean="0"/>
              <a:t>With 6 TRU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Rectangle 4"/>
          <p:cNvSpPr txBox="1">
            <a:spLocks/>
          </p:cNvSpPr>
          <p:nvPr/>
        </p:nvSpPr>
        <p:spPr>
          <a:xfrm>
            <a:off x="4800600" y="4343400"/>
            <a:ext cx="3352800" cy="1219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algn="ctr">
              <a:spcBef>
                <a:spcPct val="20000"/>
              </a:spcBef>
            </a:pPr>
            <a:r>
              <a:rPr lang="en-US" sz="2800" b="1" kern="0" dirty="0" smtClean="0"/>
              <a:t> (</a:t>
            </a:r>
            <a:r>
              <a:rPr lang="en-US" sz="2800" b="1" dirty="0" smtClean="0"/>
              <a:t>Macro Base Station)</a:t>
            </a:r>
            <a:endParaRPr lang="en-US" sz="2800" b="1" kern="0" dirty="0" smtClean="0"/>
          </a:p>
          <a:p>
            <a:pPr lvl="0" algn="ctr">
              <a:spcBef>
                <a:spcPct val="20000"/>
              </a:spcBef>
            </a:pPr>
            <a:r>
              <a:rPr lang="en-US" sz="2800" b="1" kern="0" dirty="0" smtClean="0"/>
              <a:t>With 12 TRU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Equipments ..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Equipments ..</a:t>
            </a:r>
            <a:endParaRPr lang="en-US" sz="2400" i="1" dirty="0">
              <a:latin typeface="Calibri" pitchFamily="34" charset="0"/>
            </a:endParaRPr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pic>
        <p:nvPicPr>
          <p:cNvPr id="11" name="Picture 5" descr="622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838200"/>
            <a:ext cx="162560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632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24200" y="838200"/>
            <a:ext cx="14192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619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96000" y="3429000"/>
            <a:ext cx="161766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8" descr="630">
            <a:hlinkClick r:id="rId10" action="ppaction://hlinkfile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9600" y="3276600"/>
            <a:ext cx="15621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9" descr="684">
            <a:hlinkClick r:id="rId12" action="ppaction://hlinkfile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486400" y="838200"/>
            <a:ext cx="1951038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0" descr="633">
            <a:hlinkClick r:id="rId14" action="ppaction://hlinkfile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200400" y="3429000"/>
            <a:ext cx="158750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3000" b="1" i="1" dirty="0" smtClean="0">
                <a:latin typeface="Calibri" pitchFamily="34" charset="0"/>
              </a:rPr>
              <a:t>Performance requirements summary</a:t>
            </a:r>
            <a:endParaRPr lang="en-US" sz="3000" dirty="0">
              <a:latin typeface="Calibri" pitchFamily="34" charset="0"/>
            </a:endParaRPr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i="1" dirty="0" smtClean="0">
                <a:latin typeface="Calibri" pitchFamily="34" charset="0"/>
              </a:rPr>
              <a:t>Performance requirements summary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58373" name="Rectangle 4"/>
          <p:cNvSpPr>
            <a:spLocks/>
          </p:cNvSpPr>
          <p:nvPr/>
        </p:nvSpPr>
        <p:spPr bwMode="auto">
          <a:xfrm>
            <a:off x="152400" y="685800"/>
            <a:ext cx="8382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US" sz="3400" b="1" dirty="0" smtClean="0">
                <a:latin typeface="+mj-lt"/>
                <a:cs typeface="Times New Roman" pitchFamily="18" charset="0"/>
              </a:rPr>
              <a:t>In our project we define the following :</a:t>
            </a:r>
          </a:p>
          <a:p>
            <a:pPr lvl="0"/>
            <a:endParaRPr lang="en-US" sz="3200" dirty="0" smtClean="0">
              <a:latin typeface="+mj-lt"/>
              <a:cs typeface="Times New Roman" pitchFamily="18" charset="0"/>
            </a:endParaRPr>
          </a:p>
          <a:p>
            <a:pPr lvl="0"/>
            <a:r>
              <a:rPr lang="en-US" sz="32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Capacity</a:t>
            </a:r>
          </a:p>
          <a:p>
            <a:pPr lvl="0"/>
            <a:r>
              <a:rPr lang="en-US" sz="3200" b="1" dirty="0" smtClean="0">
                <a:solidFill>
                  <a:srgbClr val="00B050"/>
                </a:solidFill>
                <a:latin typeface="+mj-lt"/>
                <a:cs typeface="Times New Roman" pitchFamily="18" charset="0"/>
              </a:rPr>
              <a:t>Third phase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: we assume that our network can serve 150,000 subscribers.</a:t>
            </a:r>
          </a:p>
          <a:p>
            <a:pPr lvl="0"/>
            <a:endParaRPr lang="en-US" sz="3200" b="1" dirty="0" smtClean="0">
              <a:latin typeface="+mj-lt"/>
              <a:cs typeface="Times New Roman" pitchFamily="18" charset="0"/>
            </a:endParaRPr>
          </a:p>
          <a:p>
            <a:r>
              <a:rPr lang="en-US" sz="32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Coverage</a:t>
            </a:r>
          </a:p>
          <a:p>
            <a:pPr lvl="0"/>
            <a:r>
              <a:rPr lang="en-US" sz="3200" b="1" dirty="0" smtClean="0">
                <a:solidFill>
                  <a:srgbClr val="00B050"/>
                </a:solidFill>
                <a:latin typeface="+mj-lt"/>
                <a:cs typeface="Times New Roman" pitchFamily="18" charset="0"/>
              </a:rPr>
              <a:t>Third phase</a:t>
            </a:r>
          </a:p>
          <a:p>
            <a:pPr lvl="0"/>
            <a:r>
              <a:rPr lang="en-US" sz="3200" dirty="0" smtClean="0">
                <a:latin typeface="+mj-lt"/>
              </a:rPr>
              <a:t>Indoor coverage :  </a:t>
            </a:r>
            <a:r>
              <a:rPr lang="ar-JO" sz="3200" dirty="0" smtClean="0">
                <a:latin typeface="+mj-lt"/>
              </a:rPr>
              <a:t>  </a:t>
            </a:r>
            <a:r>
              <a:rPr lang="en-US" sz="3200" dirty="0" smtClean="0">
                <a:latin typeface="+mj-lt"/>
              </a:rPr>
              <a:t>      </a:t>
            </a:r>
            <a:r>
              <a:rPr lang="ar-JO" sz="3200" dirty="0" smtClean="0">
                <a:latin typeface="+mj-lt"/>
              </a:rPr>
              <a:t> </a:t>
            </a:r>
            <a:r>
              <a:rPr lang="en-US" sz="3200" dirty="0" smtClean="0">
                <a:latin typeface="+mj-lt"/>
              </a:rPr>
              <a:t>  </a:t>
            </a:r>
            <a:r>
              <a:rPr lang="ar-JO" sz="3200" dirty="0" smtClean="0">
                <a:latin typeface="+mj-lt"/>
              </a:rPr>
              <a:t>&lt;</a:t>
            </a:r>
            <a:r>
              <a:rPr lang="en-US" sz="3200" dirty="0" smtClean="0">
                <a:latin typeface="+mj-lt"/>
              </a:rPr>
              <a:t>  90% indoor</a:t>
            </a:r>
          </a:p>
          <a:p>
            <a:pPr lvl="0"/>
            <a:r>
              <a:rPr lang="en-US" sz="3200" dirty="0" smtClean="0">
                <a:latin typeface="+mj-lt"/>
              </a:rPr>
              <a:t>Outdoor coverage :         </a:t>
            </a:r>
            <a:r>
              <a:rPr lang="ar-JO" sz="3200" dirty="0" smtClean="0">
                <a:latin typeface="+mj-lt"/>
              </a:rPr>
              <a:t>  &gt; </a:t>
            </a:r>
            <a:r>
              <a:rPr lang="en-US" sz="3200" dirty="0" smtClean="0">
                <a:latin typeface="+mj-lt"/>
              </a:rPr>
              <a:t>10% outdoor</a:t>
            </a:r>
          </a:p>
          <a:p>
            <a:pPr lvl="0"/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2900" b="1" dirty="0" smtClean="0">
                <a:cs typeface="Times New Roman" pitchFamily="18" charset="0"/>
              </a:rPr>
              <a:t>Simulation of the Third  phase</a:t>
            </a:r>
            <a:endParaRPr lang="en-US" sz="2900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800" b="1" i="1" dirty="0" smtClean="0">
                <a:latin typeface="+mj-lt"/>
                <a:cs typeface="Times New Roman" pitchFamily="18" charset="0"/>
              </a:rPr>
              <a:t>Simulation of the Third  phase</a:t>
            </a:r>
            <a:endParaRPr lang="en-US" sz="3800" i="1" dirty="0">
              <a:latin typeface="+mj-lt"/>
            </a:endParaRPr>
          </a:p>
        </p:txBody>
      </p:sp>
      <p:sp>
        <p:nvSpPr>
          <p:cNvPr id="58373" name="Rectangle 4"/>
          <p:cNvSpPr>
            <a:spLocks/>
          </p:cNvSpPr>
          <p:nvPr/>
        </p:nvSpPr>
        <p:spPr bwMode="auto">
          <a:xfrm>
            <a:off x="152400" y="685800"/>
            <a:ext cx="8382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 algn="just">
              <a:buFont typeface="Arial" pitchFamily="34" charset="0"/>
              <a:buChar char="•"/>
            </a:pPr>
            <a:r>
              <a:rPr lang="en-US" sz="3500" b="1" dirty="0" smtClean="0">
                <a:cs typeface="Times New Roman" pitchFamily="18" charset="0"/>
              </a:rPr>
              <a:t>As a result of increasing  number of  subscribers in our operator , we need to improve our network in both sides ; capacity and coverage, to be able to serve all needs of subscribers .</a:t>
            </a:r>
          </a:p>
          <a:p>
            <a:pPr algn="just">
              <a:buFont typeface="Arial" pitchFamily="34" charset="0"/>
              <a:buChar char="•"/>
            </a:pPr>
            <a:r>
              <a:rPr lang="en-US" sz="3500" b="1" dirty="0" smtClean="0"/>
              <a:t>We have 19 site , so we should distribute </a:t>
            </a:r>
            <a:r>
              <a:rPr lang="en-US" sz="3500" b="1" dirty="0" smtClean="0">
                <a:solidFill>
                  <a:srgbClr val="00B050"/>
                </a:solidFill>
              </a:rPr>
              <a:t>35 new site</a:t>
            </a:r>
            <a:r>
              <a:rPr lang="en-US" sz="3500" b="1" dirty="0" smtClean="0"/>
              <a:t> to achieve our condition without leading to frequency interference . </a:t>
            </a:r>
          </a:p>
          <a:p>
            <a:pPr algn="just">
              <a:buFont typeface="Arial" pitchFamily="34" charset="0"/>
              <a:buChar char="•"/>
            </a:pPr>
            <a:r>
              <a:rPr lang="en-US" sz="3500" b="1" dirty="0" smtClean="0"/>
              <a:t>Also we should do </a:t>
            </a:r>
            <a:r>
              <a:rPr lang="en-US" sz="3500" b="1" dirty="0" smtClean="0">
                <a:solidFill>
                  <a:srgbClr val="C00000"/>
                </a:solidFill>
              </a:rPr>
              <a:t>limitation</a:t>
            </a:r>
            <a:r>
              <a:rPr lang="en-US" sz="3500" b="1" dirty="0" smtClean="0"/>
              <a:t> on the previous sites...</a:t>
            </a:r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eaVert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lang="en-US" sz="2900" b="1" dirty="0" smtClean="0">
                <a:cs typeface="Times New Roman" pitchFamily="18" charset="0"/>
              </a:rPr>
              <a:t>Simulation of the Third  phase…</a:t>
            </a:r>
            <a:endParaRPr lang="en-US" sz="2900" dirty="0"/>
          </a:p>
        </p:txBody>
      </p:sp>
      <p:sp>
        <p:nvSpPr>
          <p:cNvPr id="58372" name="Rectangle 3"/>
          <p:cNvSpPr>
            <a:spLocks/>
          </p:cNvSpPr>
          <p:nvPr/>
        </p:nvSpPr>
        <p:spPr bwMode="auto">
          <a:xfrm>
            <a:off x="76200" y="0"/>
            <a:ext cx="8534400" cy="609600"/>
          </a:xfrm>
          <a:prstGeom prst="rect">
            <a:avLst/>
          </a:prstGeom>
          <a:solidFill>
            <a:srgbClr val="B87E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800" b="1" i="1" dirty="0" smtClean="0">
                <a:latin typeface="+mj-lt"/>
                <a:cs typeface="Times New Roman" pitchFamily="18" charset="0"/>
              </a:rPr>
              <a:t>Simulation of the Third  phase…</a:t>
            </a:r>
            <a:endParaRPr lang="en-US" sz="3800" i="1" dirty="0">
              <a:latin typeface="+mj-lt"/>
            </a:endParaRPr>
          </a:p>
        </p:txBody>
      </p:sp>
      <p:pic>
        <p:nvPicPr>
          <p:cNvPr id="7" name="Picture 2" descr="C:\Documents and Settings\MohammaD\Desktop\Project Presentation\090509092441logojaww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638800"/>
            <a:ext cx="1447800" cy="1219200"/>
          </a:xfrm>
          <a:prstGeom prst="rect">
            <a:avLst/>
          </a:prstGeom>
          <a:noFill/>
        </p:spPr>
      </p:pic>
      <p:pic>
        <p:nvPicPr>
          <p:cNvPr id="6" name="Picture 5" descr="Phase1 + Phase2.JPG"/>
          <p:cNvPicPr>
            <a:picLocks noChangeAspect="1"/>
          </p:cNvPicPr>
          <p:nvPr/>
        </p:nvPicPr>
        <p:blipFill>
          <a:blip r:embed="rId4"/>
          <a:srcRect l="7031" t="18756" r="29687" b="22631"/>
          <a:stretch>
            <a:fillRect/>
          </a:stretch>
        </p:blipFill>
        <p:spPr>
          <a:xfrm>
            <a:off x="152400" y="685800"/>
            <a:ext cx="8323622" cy="487680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810000" y="3048000"/>
            <a:ext cx="1676400" cy="9144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rot="10800000" flipV="1">
            <a:off x="1371600" y="3886200"/>
            <a:ext cx="2819400" cy="19050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4"/>
          <p:cNvSpPr txBox="1">
            <a:spLocks/>
          </p:cNvSpPr>
          <p:nvPr/>
        </p:nvSpPr>
        <p:spPr>
          <a:xfrm>
            <a:off x="228600" y="5715000"/>
            <a:ext cx="4648200" cy="838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>
              <a:spcBef>
                <a:spcPct val="20000"/>
              </a:spcBef>
            </a:pPr>
            <a:r>
              <a:rPr lang="en-US" sz="4000" b="1" dirty="0" smtClean="0">
                <a:solidFill>
                  <a:srgbClr val="FF0000"/>
                </a:solidFill>
              </a:rPr>
              <a:t>Coverage</a:t>
            </a:r>
            <a:r>
              <a:rPr lang="en-US" sz="4000" b="1" dirty="0" smtClean="0">
                <a:solidFill>
                  <a:srgbClr val="FF0000"/>
                </a:solidFill>
                <a:latin typeface="+mj-lt"/>
              </a:rPr>
              <a:t> problem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0" name="Oval 9"/>
          <p:cNvSpPr/>
          <p:nvPr/>
        </p:nvSpPr>
        <p:spPr>
          <a:xfrm>
            <a:off x="1143000" y="2362200"/>
            <a:ext cx="1676400" cy="9144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114300" y="3924300"/>
            <a:ext cx="2514600" cy="12192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tchbook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Pitchbook</Template>
  <TotalTime>0</TotalTime>
  <Words>1049</Words>
  <Application>Microsoft Office PowerPoint</Application>
  <PresentationFormat>On-screen Show (4:3)</PresentationFormat>
  <Paragraphs>302</Paragraphs>
  <Slides>34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Pitchbook</vt:lpstr>
      <vt:lpstr>MohammaD AL-Khuffash , Rasool Bani Matar , Raja’y Kelany</vt:lpstr>
      <vt:lpstr>special thanks</vt:lpstr>
      <vt:lpstr>The objectives of Our project </vt:lpstr>
      <vt:lpstr>Calculate the number of sites required</vt:lpstr>
      <vt:lpstr>Equipments</vt:lpstr>
      <vt:lpstr>Equipments ..</vt:lpstr>
      <vt:lpstr>Performance requirements summary</vt:lpstr>
      <vt:lpstr>Simulation of the Third  phase</vt:lpstr>
      <vt:lpstr>Simulation of the Third  phase…</vt:lpstr>
      <vt:lpstr>Simulation of the Third  phase…</vt:lpstr>
      <vt:lpstr>Simulation of the Third  phase…</vt:lpstr>
      <vt:lpstr>Simulation of the Third  phase…</vt:lpstr>
      <vt:lpstr>Simulation of the Third  phase…</vt:lpstr>
      <vt:lpstr>Simulation of the Third  phase…</vt:lpstr>
      <vt:lpstr>Simulation of the Third  phase…</vt:lpstr>
      <vt:lpstr>Simulation of the Third  phase…</vt:lpstr>
      <vt:lpstr>The Final Maps</vt:lpstr>
      <vt:lpstr>The Final Maps</vt:lpstr>
      <vt:lpstr>The percentages of coverage</vt:lpstr>
      <vt:lpstr>satisfy our requirements</vt:lpstr>
      <vt:lpstr>Comparison</vt:lpstr>
      <vt:lpstr>Automatic frequency plan</vt:lpstr>
      <vt:lpstr>Automatic frequency plan …</vt:lpstr>
      <vt:lpstr>Automatic frequency plan …</vt:lpstr>
      <vt:lpstr>Automatic frequency plan</vt:lpstr>
      <vt:lpstr>Automatic frequency plan</vt:lpstr>
      <vt:lpstr>Automatic frequency plan</vt:lpstr>
      <vt:lpstr>Automatic frequency plan</vt:lpstr>
      <vt:lpstr>Automatic frequency plan</vt:lpstr>
      <vt:lpstr>Automatic frequency plan</vt:lpstr>
      <vt:lpstr>Comparison</vt:lpstr>
      <vt:lpstr>Comparison</vt:lpstr>
      <vt:lpstr>GSM Network Planning (Third Phase)</vt:lpstr>
      <vt:lpstr>GSM Network Planning (Third Phase)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2011-04-25T19:07:51Z</dcterms:created>
  <dcterms:modified xsi:type="dcterms:W3CDTF">2011-04-30T22:54:11Z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