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8288000" cy="10287000"/>
  <p:notesSz cx="6858000" cy="9144000"/>
  <p:embeddedFontLst>
    <p:embeddedFont>
      <p:font typeface="29LT Bukra Semi Condensed Bold" panose="020B0604020202020204" charset="-78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Poppins" panose="020B0604020202020204" charset="0"/>
      <p:regular r:id="rId65"/>
    </p:embeddedFont>
    <p:embeddedFont>
      <p:font typeface="Poppins Bold" panose="020B0604020202020204" charset="0"/>
      <p:regular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149" y="5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44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64076" y="1663576"/>
            <a:ext cx="6959847" cy="6959847"/>
          </a:xfrm>
          <a:custGeom>
            <a:avLst/>
            <a:gdLst/>
            <a:ahLst/>
            <a:cxnLst/>
            <a:rect l="l" t="t" r="r" b="b"/>
            <a:pathLst>
              <a:path w="6959847" h="6959847">
                <a:moveTo>
                  <a:pt x="0" y="0"/>
                </a:moveTo>
                <a:lnTo>
                  <a:pt x="6959848" y="0"/>
                </a:lnTo>
                <a:lnTo>
                  <a:pt x="6959848" y="6959848"/>
                </a:lnTo>
                <a:lnTo>
                  <a:pt x="0" y="6959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544" y="297955"/>
            <a:ext cx="18018912" cy="9691090"/>
          </a:xfrm>
          <a:custGeom>
            <a:avLst/>
            <a:gdLst/>
            <a:ahLst/>
            <a:cxnLst/>
            <a:rect l="l" t="t" r="r" b="b"/>
            <a:pathLst>
              <a:path w="18018912" h="9691090">
                <a:moveTo>
                  <a:pt x="0" y="0"/>
                </a:moveTo>
                <a:lnTo>
                  <a:pt x="18018912" y="0"/>
                </a:lnTo>
                <a:lnTo>
                  <a:pt x="18018912" y="9691090"/>
                </a:lnTo>
                <a:lnTo>
                  <a:pt x="0" y="96910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587"/>
            </a:stretch>
          </a:blipFill>
        </p:spPr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0605" y="395574"/>
            <a:ext cx="17726791" cy="9495852"/>
          </a:xfrm>
          <a:custGeom>
            <a:avLst/>
            <a:gdLst/>
            <a:ahLst/>
            <a:cxnLst/>
            <a:rect l="l" t="t" r="r" b="b"/>
            <a:pathLst>
              <a:path w="17726791" h="9495852">
                <a:moveTo>
                  <a:pt x="0" y="0"/>
                </a:moveTo>
                <a:lnTo>
                  <a:pt x="17726790" y="0"/>
                </a:lnTo>
                <a:lnTo>
                  <a:pt x="17726790" y="9495852"/>
                </a:lnTo>
                <a:lnTo>
                  <a:pt x="0" y="94958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007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8501" y="409309"/>
            <a:ext cx="17730999" cy="9468383"/>
          </a:xfrm>
          <a:custGeom>
            <a:avLst/>
            <a:gdLst/>
            <a:ahLst/>
            <a:cxnLst/>
            <a:rect l="l" t="t" r="r" b="b"/>
            <a:pathLst>
              <a:path w="17730999" h="9468383">
                <a:moveTo>
                  <a:pt x="0" y="0"/>
                </a:moveTo>
                <a:lnTo>
                  <a:pt x="17730998" y="0"/>
                </a:lnTo>
                <a:lnTo>
                  <a:pt x="17730998" y="9468382"/>
                </a:lnTo>
                <a:lnTo>
                  <a:pt x="0" y="94683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36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4991" y="397924"/>
            <a:ext cx="17718017" cy="9491152"/>
          </a:xfrm>
          <a:custGeom>
            <a:avLst/>
            <a:gdLst/>
            <a:ahLst/>
            <a:cxnLst/>
            <a:rect l="l" t="t" r="r" b="b"/>
            <a:pathLst>
              <a:path w="17718017" h="9491152">
                <a:moveTo>
                  <a:pt x="0" y="0"/>
                </a:moveTo>
                <a:lnTo>
                  <a:pt x="17718018" y="0"/>
                </a:lnTo>
                <a:lnTo>
                  <a:pt x="17718018" y="9491152"/>
                </a:lnTo>
                <a:lnTo>
                  <a:pt x="0" y="9491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007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5532" y="420978"/>
            <a:ext cx="17576936" cy="9445044"/>
          </a:xfrm>
          <a:custGeom>
            <a:avLst/>
            <a:gdLst/>
            <a:ahLst/>
            <a:cxnLst/>
            <a:rect l="l" t="t" r="r" b="b"/>
            <a:pathLst>
              <a:path w="17576936" h="9445044">
                <a:moveTo>
                  <a:pt x="0" y="0"/>
                </a:moveTo>
                <a:lnTo>
                  <a:pt x="17576936" y="0"/>
                </a:lnTo>
                <a:lnTo>
                  <a:pt x="17576936" y="9445044"/>
                </a:lnTo>
                <a:lnTo>
                  <a:pt x="0" y="94450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679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8332" y="435919"/>
            <a:ext cx="17631336" cy="9415162"/>
          </a:xfrm>
          <a:custGeom>
            <a:avLst/>
            <a:gdLst/>
            <a:ahLst/>
            <a:cxnLst/>
            <a:rect l="l" t="t" r="r" b="b"/>
            <a:pathLst>
              <a:path w="17631336" h="9415162">
                <a:moveTo>
                  <a:pt x="0" y="0"/>
                </a:moveTo>
                <a:lnTo>
                  <a:pt x="17631336" y="0"/>
                </a:lnTo>
                <a:lnTo>
                  <a:pt x="17631336" y="9415162"/>
                </a:lnTo>
                <a:lnTo>
                  <a:pt x="0" y="9415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36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8097" y="462493"/>
            <a:ext cx="17531806" cy="9362013"/>
          </a:xfrm>
          <a:custGeom>
            <a:avLst/>
            <a:gdLst/>
            <a:ahLst/>
            <a:cxnLst/>
            <a:rect l="l" t="t" r="r" b="b"/>
            <a:pathLst>
              <a:path w="17531806" h="9362013">
                <a:moveTo>
                  <a:pt x="0" y="0"/>
                </a:moveTo>
                <a:lnTo>
                  <a:pt x="17531806" y="0"/>
                </a:lnTo>
                <a:lnTo>
                  <a:pt x="17531806" y="9362014"/>
                </a:lnTo>
                <a:lnTo>
                  <a:pt x="0" y="9362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36"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9665" y="480292"/>
            <a:ext cx="17888669" cy="9326415"/>
          </a:xfrm>
          <a:custGeom>
            <a:avLst/>
            <a:gdLst/>
            <a:ahLst/>
            <a:cxnLst/>
            <a:rect l="l" t="t" r="r" b="b"/>
            <a:pathLst>
              <a:path w="17888669" h="9326415">
                <a:moveTo>
                  <a:pt x="0" y="0"/>
                </a:moveTo>
                <a:lnTo>
                  <a:pt x="17888670" y="0"/>
                </a:lnTo>
                <a:lnTo>
                  <a:pt x="17888670" y="9326416"/>
                </a:lnTo>
                <a:lnTo>
                  <a:pt x="0" y="93264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711" b="-4180"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9406" y="420517"/>
            <a:ext cx="17629188" cy="9445966"/>
          </a:xfrm>
          <a:custGeom>
            <a:avLst/>
            <a:gdLst/>
            <a:ahLst/>
            <a:cxnLst/>
            <a:rect l="l" t="t" r="r" b="b"/>
            <a:pathLst>
              <a:path w="17629188" h="9445966">
                <a:moveTo>
                  <a:pt x="0" y="0"/>
                </a:moveTo>
                <a:lnTo>
                  <a:pt x="17629188" y="0"/>
                </a:lnTo>
                <a:lnTo>
                  <a:pt x="17629188" y="9445966"/>
                </a:lnTo>
                <a:lnTo>
                  <a:pt x="0" y="9445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98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0"/>
            <a:ext cx="16225699" cy="23543941"/>
          </a:xfrm>
          <a:custGeom>
            <a:avLst/>
            <a:gdLst/>
            <a:ahLst/>
            <a:cxnLst/>
            <a:rect l="l" t="t" r="r" b="b"/>
            <a:pathLst>
              <a:path w="16225699" h="23543941">
                <a:moveTo>
                  <a:pt x="0" y="0"/>
                </a:moveTo>
                <a:lnTo>
                  <a:pt x="16225699" y="0"/>
                </a:lnTo>
                <a:lnTo>
                  <a:pt x="16225699" y="23543941"/>
                </a:lnTo>
                <a:lnTo>
                  <a:pt x="0" y="235439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37232" y="1767703"/>
            <a:ext cx="6038338" cy="6294393"/>
          </a:xfrm>
          <a:custGeom>
            <a:avLst/>
            <a:gdLst/>
            <a:ahLst/>
            <a:cxnLst/>
            <a:rect l="l" t="t" r="r" b="b"/>
            <a:pathLst>
              <a:path w="6038338" h="6294393">
                <a:moveTo>
                  <a:pt x="0" y="0"/>
                </a:moveTo>
                <a:lnTo>
                  <a:pt x="6038338" y="0"/>
                </a:lnTo>
                <a:lnTo>
                  <a:pt x="6038338" y="6294394"/>
                </a:lnTo>
                <a:lnTo>
                  <a:pt x="0" y="6294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36" t="-1462" r="-82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350665"/>
            <a:ext cx="9009744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sz="9600">
                <a:solidFill>
                  <a:srgbClr val="1C402E"/>
                </a:solidFill>
                <a:latin typeface="Poppins"/>
              </a:rPr>
              <a:t>Service Center</a:t>
            </a:r>
          </a:p>
          <a:p>
            <a:pPr algn="l">
              <a:lnSpc>
                <a:spcPts val="6362"/>
              </a:lnSpc>
            </a:pPr>
            <a:r>
              <a:rPr lang="en-US" sz="5301">
                <a:solidFill>
                  <a:srgbClr val="1C402E"/>
                </a:solidFill>
                <a:latin typeface="Poppins"/>
              </a:rPr>
              <a:t>System Analysis &amp; Website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6312940"/>
            <a:ext cx="6717999" cy="231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0"/>
              </a:lnSpc>
            </a:pPr>
            <a:r>
              <a:rPr lang="en-US" sz="2500" spc="85">
                <a:solidFill>
                  <a:srgbClr val="1C402E"/>
                </a:solidFill>
                <a:latin typeface="Poppins Bold"/>
              </a:rPr>
              <a:t>PRESENTED BY: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0125" y="6527470"/>
            <a:ext cx="6717999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1C402E"/>
                </a:solidFill>
                <a:latin typeface="Poppins"/>
              </a:rPr>
              <a:t>Mazen Thaher &amp; Bara Antari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55556" y="1028700"/>
            <a:ext cx="3432143" cy="633030"/>
            <a:chOff x="0" y="0"/>
            <a:chExt cx="4576191" cy="84404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44041" cy="844041"/>
            </a:xfrm>
            <a:custGeom>
              <a:avLst/>
              <a:gdLst/>
              <a:ahLst/>
              <a:cxnLst/>
              <a:rect l="l" t="t" r="r" b="b"/>
              <a:pathLst>
                <a:path w="844041" h="844041">
                  <a:moveTo>
                    <a:pt x="0" y="0"/>
                  </a:moveTo>
                  <a:lnTo>
                    <a:pt x="844041" y="0"/>
                  </a:lnTo>
                  <a:lnTo>
                    <a:pt x="844041" y="844041"/>
                  </a:lnTo>
                  <a:lnTo>
                    <a:pt x="0" y="844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>
              <a:off x="927748" y="170516"/>
              <a:ext cx="3648443" cy="620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52"/>
                </a:lnSpc>
                <a:spcBef>
                  <a:spcPct val="0"/>
                </a:spcBef>
              </a:pPr>
              <a:r>
                <a:rPr lang="en-US" sz="2680">
                  <a:solidFill>
                    <a:srgbClr val="1C402E"/>
                  </a:solidFill>
                  <a:latin typeface="Poppins"/>
                </a:rPr>
                <a:t>CSC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57275" y="7730041"/>
            <a:ext cx="6717999" cy="231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0"/>
              </a:lnSpc>
            </a:pPr>
            <a:r>
              <a:rPr lang="en-US" sz="2500" spc="85">
                <a:solidFill>
                  <a:srgbClr val="1C402E"/>
                </a:solidFill>
                <a:latin typeface="Poppins Bold"/>
              </a:rPr>
              <a:t>SUPERVISOR: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944571"/>
            <a:ext cx="6717999" cy="59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1C402E"/>
                </a:solidFill>
                <a:latin typeface="Poppins"/>
              </a:rPr>
              <a:t>Dr.Maher Arafat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019899"/>
            <a:ext cx="919181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519"/>
              </a:lnSpc>
            </a:pPr>
            <a:r>
              <a:rPr lang="en-US" sz="9600" spc="1632">
                <a:solidFill>
                  <a:srgbClr val="1C402E"/>
                </a:solidFill>
                <a:latin typeface="Poppins"/>
              </a:rPr>
              <a:t>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1365" y="376694"/>
            <a:ext cx="17745269" cy="9533612"/>
          </a:xfrm>
          <a:custGeom>
            <a:avLst/>
            <a:gdLst/>
            <a:ahLst/>
            <a:cxnLst/>
            <a:rect l="l" t="t" r="r" b="b"/>
            <a:pathLst>
              <a:path w="17745269" h="9533612">
                <a:moveTo>
                  <a:pt x="0" y="0"/>
                </a:moveTo>
                <a:lnTo>
                  <a:pt x="17745270" y="0"/>
                </a:lnTo>
                <a:lnTo>
                  <a:pt x="17745270" y="9533612"/>
                </a:lnTo>
                <a:lnTo>
                  <a:pt x="0" y="9533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70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6477" y="406303"/>
            <a:ext cx="17635045" cy="9474395"/>
          </a:xfrm>
          <a:custGeom>
            <a:avLst/>
            <a:gdLst/>
            <a:ahLst/>
            <a:cxnLst/>
            <a:rect l="l" t="t" r="r" b="b"/>
            <a:pathLst>
              <a:path w="17635045" h="9474395">
                <a:moveTo>
                  <a:pt x="0" y="0"/>
                </a:moveTo>
                <a:lnTo>
                  <a:pt x="17635046" y="0"/>
                </a:lnTo>
                <a:lnTo>
                  <a:pt x="17635046" y="9474394"/>
                </a:lnTo>
                <a:lnTo>
                  <a:pt x="0" y="9474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70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342" y="386738"/>
            <a:ext cx="17649315" cy="9513524"/>
          </a:xfrm>
          <a:custGeom>
            <a:avLst/>
            <a:gdLst/>
            <a:ahLst/>
            <a:cxnLst/>
            <a:rect l="l" t="t" r="r" b="b"/>
            <a:pathLst>
              <a:path w="17649315" h="9513524">
                <a:moveTo>
                  <a:pt x="0" y="0"/>
                </a:moveTo>
                <a:lnTo>
                  <a:pt x="17649316" y="0"/>
                </a:lnTo>
                <a:lnTo>
                  <a:pt x="17649316" y="9513524"/>
                </a:lnTo>
                <a:lnTo>
                  <a:pt x="0" y="9513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353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6125" y="415923"/>
            <a:ext cx="17595749" cy="9455153"/>
          </a:xfrm>
          <a:custGeom>
            <a:avLst/>
            <a:gdLst/>
            <a:ahLst/>
            <a:cxnLst/>
            <a:rect l="l" t="t" r="r" b="b"/>
            <a:pathLst>
              <a:path w="17595749" h="9455153">
                <a:moveTo>
                  <a:pt x="0" y="0"/>
                </a:moveTo>
                <a:lnTo>
                  <a:pt x="17595750" y="0"/>
                </a:lnTo>
                <a:lnTo>
                  <a:pt x="17595750" y="9455154"/>
                </a:lnTo>
                <a:lnTo>
                  <a:pt x="0" y="9455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679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50781" y="0"/>
            <a:ext cx="5786438" cy="10287000"/>
          </a:xfrm>
          <a:custGeom>
            <a:avLst/>
            <a:gdLst/>
            <a:ahLst/>
            <a:cxnLst/>
            <a:rect l="l" t="t" r="r" b="b"/>
            <a:pathLst>
              <a:path w="5786438" h="10287000">
                <a:moveTo>
                  <a:pt x="0" y="0"/>
                </a:moveTo>
                <a:lnTo>
                  <a:pt x="5786438" y="0"/>
                </a:lnTo>
                <a:lnTo>
                  <a:pt x="57864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0069" y="372337"/>
            <a:ext cx="17647862" cy="9542325"/>
          </a:xfrm>
          <a:custGeom>
            <a:avLst/>
            <a:gdLst/>
            <a:ahLst/>
            <a:cxnLst/>
            <a:rect l="l" t="t" r="r" b="b"/>
            <a:pathLst>
              <a:path w="17647862" h="9542325">
                <a:moveTo>
                  <a:pt x="0" y="0"/>
                </a:moveTo>
                <a:lnTo>
                  <a:pt x="17647862" y="0"/>
                </a:lnTo>
                <a:lnTo>
                  <a:pt x="17647862" y="9542326"/>
                </a:lnTo>
                <a:lnTo>
                  <a:pt x="0" y="95423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03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2894" y="433015"/>
            <a:ext cx="17642213" cy="9420971"/>
          </a:xfrm>
          <a:custGeom>
            <a:avLst/>
            <a:gdLst/>
            <a:ahLst/>
            <a:cxnLst/>
            <a:rect l="l" t="t" r="r" b="b"/>
            <a:pathLst>
              <a:path w="17642213" h="9420971">
                <a:moveTo>
                  <a:pt x="0" y="0"/>
                </a:moveTo>
                <a:lnTo>
                  <a:pt x="17642212" y="0"/>
                </a:lnTo>
                <a:lnTo>
                  <a:pt x="17642212" y="9420970"/>
                </a:lnTo>
                <a:lnTo>
                  <a:pt x="0" y="9420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36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339" y="912761"/>
            <a:ext cx="17801323" cy="8461478"/>
          </a:xfrm>
          <a:custGeom>
            <a:avLst/>
            <a:gdLst/>
            <a:ahLst/>
            <a:cxnLst/>
            <a:rect l="l" t="t" r="r" b="b"/>
            <a:pathLst>
              <a:path w="17801323" h="8461478">
                <a:moveTo>
                  <a:pt x="0" y="0"/>
                </a:moveTo>
                <a:lnTo>
                  <a:pt x="17801322" y="0"/>
                </a:lnTo>
                <a:lnTo>
                  <a:pt x="17801322" y="8461478"/>
                </a:lnTo>
                <a:lnTo>
                  <a:pt x="0" y="84614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401" b="-4937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4560" y="541021"/>
            <a:ext cx="17738880" cy="9204959"/>
          </a:xfrm>
          <a:custGeom>
            <a:avLst/>
            <a:gdLst/>
            <a:ahLst/>
            <a:cxnLst/>
            <a:rect l="l" t="t" r="r" b="b"/>
            <a:pathLst>
              <a:path w="17738880" h="9204959">
                <a:moveTo>
                  <a:pt x="0" y="0"/>
                </a:moveTo>
                <a:lnTo>
                  <a:pt x="17738880" y="0"/>
                </a:lnTo>
                <a:lnTo>
                  <a:pt x="17738880" y="9204958"/>
                </a:lnTo>
                <a:lnTo>
                  <a:pt x="0" y="9204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76" b="-452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96601" y="0"/>
            <a:ext cx="13827120" cy="10287000"/>
          </a:xfrm>
          <a:custGeom>
            <a:avLst/>
            <a:gdLst/>
            <a:ahLst/>
            <a:cxnLst/>
            <a:rect l="l" t="t" r="r" b="b"/>
            <a:pathLst>
              <a:path w="13827120" h="10287000">
                <a:moveTo>
                  <a:pt x="0" y="0"/>
                </a:moveTo>
                <a:lnTo>
                  <a:pt x="13827120" y="0"/>
                </a:lnTo>
                <a:lnTo>
                  <a:pt x="138271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89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2604" y="1160400"/>
            <a:ext cx="9806604" cy="10293191"/>
          </a:xfrm>
          <a:custGeom>
            <a:avLst/>
            <a:gdLst/>
            <a:ahLst/>
            <a:cxnLst/>
            <a:rect l="l" t="t" r="r" b="b"/>
            <a:pathLst>
              <a:path w="9806604" h="10293191">
                <a:moveTo>
                  <a:pt x="0" y="0"/>
                </a:moveTo>
                <a:lnTo>
                  <a:pt x="9806604" y="0"/>
                </a:lnTo>
                <a:lnTo>
                  <a:pt x="9806604" y="10293191"/>
                </a:lnTo>
                <a:lnTo>
                  <a:pt x="0" y="102931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26363" y="2685733"/>
            <a:ext cx="3211560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AF4"/>
                </a:solidFill>
                <a:latin typeface="Poppins"/>
              </a:rPr>
              <a:t>Table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623415" y="692201"/>
            <a:ext cx="79473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1C402E"/>
                </a:solidFill>
                <a:latin typeface="Poppins"/>
              </a:rPr>
              <a:t>About Community Services Center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23415" y="1880286"/>
            <a:ext cx="79473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1C402E"/>
                </a:solidFill>
                <a:latin typeface="Poppins"/>
              </a:rPr>
              <a:t>Why Community Services Center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23415" y="3068371"/>
            <a:ext cx="79473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1C402E"/>
                </a:solidFill>
                <a:latin typeface="Poppins"/>
              </a:rPr>
              <a:t>Current working mechanism</a:t>
            </a:r>
            <a:endParaRPr lang="en-US" sz="3099" dirty="0">
              <a:solidFill>
                <a:srgbClr val="1C402E"/>
              </a:solidFill>
              <a:latin typeface="Poppins"/>
              <a:hlinkClick r:id="rId4" action="ppaction://hlinksldjump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623415" y="4256457"/>
            <a:ext cx="79473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1C402E"/>
                </a:solidFill>
                <a:latin typeface="Poppins"/>
              </a:rPr>
              <a:t>Current System problems</a:t>
            </a:r>
            <a:endParaRPr lang="en-US" sz="3099" dirty="0">
              <a:solidFill>
                <a:srgbClr val="1C402E"/>
              </a:solidFill>
              <a:latin typeface="Poppins"/>
              <a:hlinkClick r:id="rId5" action="ppaction://hlinksldjump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23415" y="6635915"/>
            <a:ext cx="79473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1C402E"/>
                </a:solidFill>
                <a:latin typeface="Poppins"/>
              </a:rPr>
              <a:t>Community Service Center Website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23415" y="5447830"/>
            <a:ext cx="7947395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339"/>
              </a:lnSpc>
              <a:buFont typeface="Arial"/>
              <a:buChar char="•"/>
            </a:pPr>
            <a:r>
              <a:rPr lang="en-US" sz="3099" dirty="0">
                <a:solidFill>
                  <a:srgbClr val="1C402E"/>
                </a:solidFill>
                <a:latin typeface="Poppins"/>
              </a:rPr>
              <a:t>Project Objectives</a:t>
            </a:r>
            <a:endParaRPr lang="en-US" sz="3099" dirty="0">
              <a:solidFill>
                <a:srgbClr val="1C402E"/>
              </a:solidFill>
              <a:latin typeface="Poppins"/>
              <a:hlinkClick r:id="rId6" action="ppaction://hlinksldjump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0"/>
            <a:ext cx="3432143" cy="633030"/>
            <a:chOff x="0" y="0"/>
            <a:chExt cx="4576191" cy="8440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44041" cy="844041"/>
            </a:xfrm>
            <a:custGeom>
              <a:avLst/>
              <a:gdLst/>
              <a:ahLst/>
              <a:cxnLst/>
              <a:rect l="l" t="t" r="r" b="b"/>
              <a:pathLst>
                <a:path w="844041" h="844041">
                  <a:moveTo>
                    <a:pt x="0" y="0"/>
                  </a:moveTo>
                  <a:lnTo>
                    <a:pt x="844041" y="0"/>
                  </a:lnTo>
                  <a:lnTo>
                    <a:pt x="844041" y="844041"/>
                  </a:lnTo>
                  <a:lnTo>
                    <a:pt x="0" y="844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927748" y="170516"/>
              <a:ext cx="3648443" cy="609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52"/>
                </a:lnSpc>
                <a:spcBef>
                  <a:spcPct val="0"/>
                </a:spcBef>
              </a:pPr>
              <a:r>
                <a:rPr lang="en-US" sz="2680">
                  <a:solidFill>
                    <a:srgbClr val="1C402E"/>
                  </a:solidFill>
                  <a:latin typeface="Poppins"/>
                </a:rPr>
                <a:t>CSC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046527" y="7308801"/>
            <a:ext cx="7947395" cy="2254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89" lvl="1" indent="-334645" algn="just">
              <a:lnSpc>
                <a:spcPts val="4494"/>
              </a:lnSpc>
              <a:buAutoNum type="arabicPeriod"/>
            </a:pPr>
            <a:r>
              <a:rPr lang="en-US" sz="3099">
                <a:solidFill>
                  <a:srgbClr val="1C402E"/>
                </a:solidFill>
                <a:latin typeface="Poppins"/>
              </a:rPr>
              <a:t> CRM</a:t>
            </a:r>
          </a:p>
          <a:p>
            <a:pPr marL="669289" lvl="1" indent="-334645" algn="just">
              <a:lnSpc>
                <a:spcPts val="4494"/>
              </a:lnSpc>
              <a:buAutoNum type="arabicPeriod"/>
            </a:pPr>
            <a:r>
              <a:rPr lang="en-US" sz="3099">
                <a:solidFill>
                  <a:srgbClr val="1C402E"/>
                </a:solidFill>
                <a:latin typeface="Poppins"/>
              </a:rPr>
              <a:t> Reports</a:t>
            </a:r>
          </a:p>
          <a:p>
            <a:pPr marL="669289" lvl="1" indent="-334645" algn="just">
              <a:lnSpc>
                <a:spcPts val="4494"/>
              </a:lnSpc>
              <a:buAutoNum type="arabicPeriod"/>
            </a:pPr>
            <a:r>
              <a:rPr lang="en-US" sz="3099">
                <a:solidFill>
                  <a:srgbClr val="1C402E"/>
                </a:solidFill>
                <a:latin typeface="Poppins"/>
              </a:rPr>
              <a:t> Plugins</a:t>
            </a:r>
          </a:p>
          <a:p>
            <a:pPr marL="669289" lvl="1" indent="-334645" algn="just">
              <a:lnSpc>
                <a:spcPts val="4494"/>
              </a:lnSpc>
              <a:buAutoNum type="arabicPeriod"/>
            </a:pPr>
            <a:r>
              <a:rPr lang="en-US" sz="3099">
                <a:solidFill>
                  <a:srgbClr val="1C402E"/>
                </a:solidFill>
                <a:latin typeface="Poppins"/>
              </a:rPr>
              <a:t> Testing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92147" y="3864662"/>
            <a:ext cx="1277044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AF4"/>
                </a:solidFill>
                <a:latin typeface="Poppins"/>
              </a:rPr>
              <a:t>of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057682" y="7515122"/>
            <a:ext cx="4508823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199"/>
              </a:lnSpc>
              <a:spcBef>
                <a:spcPct val="0"/>
              </a:spcBef>
            </a:pPr>
            <a:r>
              <a:rPr lang="en-US" sz="8499">
                <a:solidFill>
                  <a:srgbClr val="FFFAF4"/>
                </a:solidFill>
                <a:latin typeface="Poppins"/>
              </a:rPr>
              <a:t>Content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95249" y="0"/>
            <a:ext cx="12497502" cy="17885512"/>
          </a:xfrm>
          <a:custGeom>
            <a:avLst/>
            <a:gdLst/>
            <a:ahLst/>
            <a:cxnLst/>
            <a:rect l="l" t="t" r="r" b="b"/>
            <a:pathLst>
              <a:path w="12497502" h="17885512">
                <a:moveTo>
                  <a:pt x="0" y="0"/>
                </a:moveTo>
                <a:lnTo>
                  <a:pt x="12497502" y="0"/>
                </a:lnTo>
                <a:lnTo>
                  <a:pt x="12497502" y="17885512"/>
                </a:lnTo>
                <a:lnTo>
                  <a:pt x="0" y="178855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91835" y="119446"/>
            <a:ext cx="15704329" cy="10048109"/>
          </a:xfrm>
          <a:custGeom>
            <a:avLst/>
            <a:gdLst/>
            <a:ahLst/>
            <a:cxnLst/>
            <a:rect l="l" t="t" r="r" b="b"/>
            <a:pathLst>
              <a:path w="15704329" h="10048109">
                <a:moveTo>
                  <a:pt x="0" y="0"/>
                </a:moveTo>
                <a:lnTo>
                  <a:pt x="15704330" y="0"/>
                </a:lnTo>
                <a:lnTo>
                  <a:pt x="15704330" y="10048108"/>
                </a:lnTo>
                <a:lnTo>
                  <a:pt x="0" y="10048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4712" y="383994"/>
            <a:ext cx="17598576" cy="9519011"/>
          </a:xfrm>
          <a:custGeom>
            <a:avLst/>
            <a:gdLst/>
            <a:ahLst/>
            <a:cxnLst/>
            <a:rect l="l" t="t" r="r" b="b"/>
            <a:pathLst>
              <a:path w="17598576" h="9519011">
                <a:moveTo>
                  <a:pt x="0" y="0"/>
                </a:moveTo>
                <a:lnTo>
                  <a:pt x="17598576" y="0"/>
                </a:lnTo>
                <a:lnTo>
                  <a:pt x="17598576" y="9519012"/>
                </a:lnTo>
                <a:lnTo>
                  <a:pt x="0" y="9519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993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5856" y="451166"/>
            <a:ext cx="17356288" cy="9384669"/>
          </a:xfrm>
          <a:custGeom>
            <a:avLst/>
            <a:gdLst/>
            <a:ahLst/>
            <a:cxnLst/>
            <a:rect l="l" t="t" r="r" b="b"/>
            <a:pathLst>
              <a:path w="17356288" h="9384669">
                <a:moveTo>
                  <a:pt x="0" y="0"/>
                </a:moveTo>
                <a:lnTo>
                  <a:pt x="17356288" y="0"/>
                </a:lnTo>
                <a:lnTo>
                  <a:pt x="17356288" y="9384668"/>
                </a:lnTo>
                <a:lnTo>
                  <a:pt x="0" y="9384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03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5690" y="835654"/>
            <a:ext cx="17656621" cy="8615691"/>
          </a:xfrm>
          <a:custGeom>
            <a:avLst/>
            <a:gdLst/>
            <a:ahLst/>
            <a:cxnLst/>
            <a:rect l="l" t="t" r="r" b="b"/>
            <a:pathLst>
              <a:path w="17656621" h="8615691">
                <a:moveTo>
                  <a:pt x="0" y="0"/>
                </a:moveTo>
                <a:lnTo>
                  <a:pt x="17656620" y="0"/>
                </a:lnTo>
                <a:lnTo>
                  <a:pt x="17656620" y="8615692"/>
                </a:lnTo>
                <a:lnTo>
                  <a:pt x="0" y="8615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7466" y="401711"/>
            <a:ext cx="17533068" cy="9483578"/>
          </a:xfrm>
          <a:custGeom>
            <a:avLst/>
            <a:gdLst/>
            <a:ahLst/>
            <a:cxnLst/>
            <a:rect l="l" t="t" r="r" b="b"/>
            <a:pathLst>
              <a:path w="17533068" h="9483578">
                <a:moveTo>
                  <a:pt x="0" y="0"/>
                </a:moveTo>
                <a:lnTo>
                  <a:pt x="17533068" y="0"/>
                </a:lnTo>
                <a:lnTo>
                  <a:pt x="17533068" y="9483578"/>
                </a:lnTo>
                <a:lnTo>
                  <a:pt x="0" y="9483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993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0748" y="441399"/>
            <a:ext cx="17446503" cy="9404202"/>
          </a:xfrm>
          <a:custGeom>
            <a:avLst/>
            <a:gdLst/>
            <a:ahLst/>
            <a:cxnLst/>
            <a:rect l="l" t="t" r="r" b="b"/>
            <a:pathLst>
              <a:path w="17446503" h="9404202">
                <a:moveTo>
                  <a:pt x="0" y="0"/>
                </a:moveTo>
                <a:lnTo>
                  <a:pt x="17446504" y="0"/>
                </a:lnTo>
                <a:lnTo>
                  <a:pt x="17446504" y="9404202"/>
                </a:lnTo>
                <a:lnTo>
                  <a:pt x="0" y="9404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353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28052" y="0"/>
            <a:ext cx="13631897" cy="10287000"/>
          </a:xfrm>
          <a:custGeom>
            <a:avLst/>
            <a:gdLst/>
            <a:ahLst/>
            <a:cxnLst/>
            <a:rect l="l" t="t" r="r" b="b"/>
            <a:pathLst>
              <a:path w="13631897" h="10287000">
                <a:moveTo>
                  <a:pt x="0" y="0"/>
                </a:moveTo>
                <a:lnTo>
                  <a:pt x="13631896" y="0"/>
                </a:lnTo>
                <a:lnTo>
                  <a:pt x="1363189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6400" y="3155096"/>
            <a:ext cx="7315200" cy="3976809"/>
          </a:xfrm>
          <a:custGeom>
            <a:avLst/>
            <a:gdLst/>
            <a:ahLst/>
            <a:cxnLst/>
            <a:rect l="l" t="t" r="r" b="b"/>
            <a:pathLst>
              <a:path w="7315200" h="3976809">
                <a:moveTo>
                  <a:pt x="0" y="0"/>
                </a:moveTo>
                <a:lnTo>
                  <a:pt x="7315200" y="0"/>
                </a:lnTo>
                <a:lnTo>
                  <a:pt x="7315200" y="3976808"/>
                </a:lnTo>
                <a:lnTo>
                  <a:pt x="0" y="3976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863245" y="4371975"/>
            <a:ext cx="2957155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 dirty="0">
                <a:solidFill>
                  <a:srgbClr val="1C402E"/>
                </a:solidFill>
                <a:latin typeface="Poppins"/>
              </a:rPr>
              <a:t>CRM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4313" y="401668"/>
            <a:ext cx="17539373" cy="9483664"/>
          </a:xfrm>
          <a:custGeom>
            <a:avLst/>
            <a:gdLst/>
            <a:ahLst/>
            <a:cxnLst/>
            <a:rect l="l" t="t" r="r" b="b"/>
            <a:pathLst>
              <a:path w="17539373" h="9483664">
                <a:moveTo>
                  <a:pt x="0" y="0"/>
                </a:moveTo>
                <a:lnTo>
                  <a:pt x="17539374" y="0"/>
                </a:lnTo>
                <a:lnTo>
                  <a:pt x="17539374" y="9483664"/>
                </a:lnTo>
                <a:lnTo>
                  <a:pt x="0" y="94836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030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8510102" y="0"/>
            <a:ext cx="15967855" cy="10875523"/>
            <a:chOff x="0" y="0"/>
            <a:chExt cx="5475623" cy="3729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l="l" t="t" r="r" b="b"/>
              <a:pathLst>
                <a:path w="5475623" h="3729384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l="l" t="t" r="r" b="b"/>
              <a:pathLst>
                <a:path w="5475623" h="3729384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blipFill>
              <a:blip r:embed="rId2"/>
              <a:stretch>
                <a:fillRect r="-2935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996013" y="3163157"/>
            <a:ext cx="15967855" cy="10875523"/>
            <a:chOff x="0" y="0"/>
            <a:chExt cx="5475623" cy="37293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l="l" t="t" r="r" b="b"/>
              <a:pathLst>
                <a:path w="5475623" h="3729384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gradFill rotWithShape="1">
              <a:gsLst>
                <a:gs pos="0">
                  <a:srgbClr val="EFEFEF">
                    <a:alpha val="100000"/>
                  </a:srgbClr>
                </a:gs>
                <a:gs pos="50000">
                  <a:srgbClr val="E385EC">
                    <a:alpha val="44000"/>
                  </a:srgbClr>
                </a:gs>
                <a:gs pos="100000">
                  <a:srgbClr val="4E6AFA">
                    <a:alpha val="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5475623" cy="3729384"/>
            </a:xfrm>
            <a:custGeom>
              <a:avLst/>
              <a:gdLst/>
              <a:ahLst/>
              <a:cxnLst/>
              <a:rect l="l" t="t" r="r" b="b"/>
              <a:pathLst>
                <a:path w="5475623" h="3729384">
                  <a:moveTo>
                    <a:pt x="3322462" y="3729384"/>
                  </a:moveTo>
                  <a:lnTo>
                    <a:pt x="0" y="3729384"/>
                  </a:lnTo>
                  <a:lnTo>
                    <a:pt x="2153161" y="0"/>
                  </a:lnTo>
                  <a:lnTo>
                    <a:pt x="5475623" y="0"/>
                  </a:lnTo>
                  <a:lnTo>
                    <a:pt x="3322462" y="3729384"/>
                  </a:lnTo>
                  <a:close/>
                </a:path>
              </a:pathLst>
            </a:custGeom>
            <a:gradFill rotWithShape="1">
              <a:gsLst>
                <a:gs pos="0">
                  <a:srgbClr val="EFEFEF">
                    <a:alpha val="100000"/>
                  </a:srgbClr>
                </a:gs>
                <a:gs pos="50000">
                  <a:srgbClr val="E385EC">
                    <a:alpha val="44000"/>
                  </a:srgbClr>
                </a:gs>
                <a:gs pos="100000">
                  <a:srgbClr val="4E6AFA">
                    <a:alpha val="6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>
              <a:solidFill>
                <a:srgbClr val="000000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878715" y="687153"/>
            <a:ext cx="6294923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1C402E"/>
                </a:solidFill>
                <a:latin typeface="Poppins"/>
              </a:rPr>
              <a:t>About CSC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78715" y="2363553"/>
            <a:ext cx="8677845" cy="6736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2"/>
              </a:lnSpc>
            </a:pPr>
            <a:r>
              <a:rPr lang="en-US" sz="2750">
                <a:solidFill>
                  <a:srgbClr val="1C402E"/>
                </a:solidFill>
                <a:latin typeface="Poppins"/>
              </a:rPr>
              <a:t>An-Najah Community Service Center: A pivotal unit established in collaboration with McGill University in 1999, aiming to adopt the rights-based community practice model. The center has become a vital human rights advocacy organization in Nablus, deeply embedded in the local community and linked to An-Najah National University. It leverages the voluntary efforts of university students and local community members to organize and empower marginalized groups to solve their issues actively.</a:t>
            </a:r>
          </a:p>
          <a:p>
            <a:pPr algn="just">
              <a:lnSpc>
                <a:spcPts val="4482"/>
              </a:lnSpc>
            </a:pPr>
            <a:endParaRPr lang="en-US" sz="2750">
              <a:solidFill>
                <a:srgbClr val="1C402E"/>
              </a:solidFill>
              <a:latin typeface="Poppin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0"/>
            <a:ext cx="3432143" cy="633030"/>
            <a:chOff x="0" y="0"/>
            <a:chExt cx="4576191" cy="8440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44041" cy="844041"/>
            </a:xfrm>
            <a:custGeom>
              <a:avLst/>
              <a:gdLst/>
              <a:ahLst/>
              <a:cxnLst/>
              <a:rect l="l" t="t" r="r" b="b"/>
              <a:pathLst>
                <a:path w="844041" h="844041">
                  <a:moveTo>
                    <a:pt x="0" y="0"/>
                  </a:moveTo>
                  <a:lnTo>
                    <a:pt x="844041" y="0"/>
                  </a:lnTo>
                  <a:lnTo>
                    <a:pt x="844041" y="844041"/>
                  </a:lnTo>
                  <a:lnTo>
                    <a:pt x="0" y="844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927748" y="170516"/>
              <a:ext cx="3648443" cy="609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52"/>
                </a:lnSpc>
                <a:spcBef>
                  <a:spcPct val="0"/>
                </a:spcBef>
              </a:pPr>
              <a:r>
                <a:rPr lang="en-US" sz="2680">
                  <a:solidFill>
                    <a:srgbClr val="1C402E"/>
                  </a:solidFill>
                  <a:latin typeface="Poppins"/>
                </a:rPr>
                <a:t>CSC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759726" y="4625340"/>
            <a:ext cx="768548" cy="48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Poppins"/>
              </a:rPr>
              <a:t>CRM</a:t>
            </a:r>
          </a:p>
        </p:txBody>
      </p:sp>
      <p:sp>
        <p:nvSpPr>
          <p:cNvPr id="3" name="Freeform 3"/>
          <p:cNvSpPr/>
          <p:nvPr/>
        </p:nvSpPr>
        <p:spPr>
          <a:xfrm>
            <a:off x="283505" y="367421"/>
            <a:ext cx="17720989" cy="9552159"/>
          </a:xfrm>
          <a:custGeom>
            <a:avLst/>
            <a:gdLst/>
            <a:ahLst/>
            <a:cxnLst/>
            <a:rect l="l" t="t" r="r" b="b"/>
            <a:pathLst>
              <a:path w="17720989" h="9552159">
                <a:moveTo>
                  <a:pt x="0" y="0"/>
                </a:moveTo>
                <a:lnTo>
                  <a:pt x="17720990" y="0"/>
                </a:lnTo>
                <a:lnTo>
                  <a:pt x="17720990" y="9552158"/>
                </a:lnTo>
                <a:lnTo>
                  <a:pt x="0" y="95521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353"/>
            </a:stretch>
          </a:blipFill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4068" y="435734"/>
            <a:ext cx="17499864" cy="9415533"/>
          </a:xfrm>
          <a:custGeom>
            <a:avLst/>
            <a:gdLst/>
            <a:ahLst/>
            <a:cxnLst/>
            <a:rect l="l" t="t" r="r" b="b"/>
            <a:pathLst>
              <a:path w="17499864" h="9415533">
                <a:moveTo>
                  <a:pt x="0" y="0"/>
                </a:moveTo>
                <a:lnTo>
                  <a:pt x="17499864" y="0"/>
                </a:lnTo>
                <a:lnTo>
                  <a:pt x="17499864" y="9415532"/>
                </a:lnTo>
                <a:lnTo>
                  <a:pt x="0" y="9415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547"/>
            </a:stretch>
          </a:blipFill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2205" y="524890"/>
            <a:ext cx="17083590" cy="9237219"/>
          </a:xfrm>
          <a:custGeom>
            <a:avLst/>
            <a:gdLst/>
            <a:ahLst/>
            <a:cxnLst/>
            <a:rect l="l" t="t" r="r" b="b"/>
            <a:pathLst>
              <a:path w="17083590" h="9237219">
                <a:moveTo>
                  <a:pt x="0" y="0"/>
                </a:moveTo>
                <a:lnTo>
                  <a:pt x="17083590" y="0"/>
                </a:lnTo>
                <a:lnTo>
                  <a:pt x="17083590" y="9237220"/>
                </a:lnTo>
                <a:lnTo>
                  <a:pt x="0" y="92372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030"/>
            </a:stretch>
          </a:blipFill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6400" y="3155096"/>
            <a:ext cx="7315200" cy="3976809"/>
          </a:xfrm>
          <a:custGeom>
            <a:avLst/>
            <a:gdLst/>
            <a:ahLst/>
            <a:cxnLst/>
            <a:rect l="l" t="t" r="r" b="b"/>
            <a:pathLst>
              <a:path w="7315200" h="3976809">
                <a:moveTo>
                  <a:pt x="0" y="0"/>
                </a:moveTo>
                <a:lnTo>
                  <a:pt x="7315200" y="0"/>
                </a:lnTo>
                <a:lnTo>
                  <a:pt x="7315200" y="3976808"/>
                </a:lnTo>
                <a:lnTo>
                  <a:pt x="0" y="3976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578440" y="4371975"/>
            <a:ext cx="5613559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 dirty="0">
                <a:solidFill>
                  <a:srgbClr val="1C402E"/>
                </a:solidFill>
                <a:latin typeface="Poppins"/>
              </a:rPr>
              <a:t>REPORTS 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B10AC2">
                <a:alpha val="82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0045" y="253076"/>
            <a:ext cx="11307909" cy="9780848"/>
          </a:xfrm>
          <a:custGeom>
            <a:avLst/>
            <a:gdLst/>
            <a:ahLst/>
            <a:cxnLst/>
            <a:rect l="l" t="t" r="r" b="b"/>
            <a:pathLst>
              <a:path w="11307909" h="9780848">
                <a:moveTo>
                  <a:pt x="0" y="0"/>
                </a:moveTo>
                <a:lnTo>
                  <a:pt x="11307910" y="0"/>
                </a:lnTo>
                <a:lnTo>
                  <a:pt x="11307910" y="9780848"/>
                </a:lnTo>
                <a:lnTo>
                  <a:pt x="0" y="9780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" b="-43538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9146" y="584452"/>
            <a:ext cx="17009708" cy="9118095"/>
          </a:xfrm>
          <a:custGeom>
            <a:avLst/>
            <a:gdLst/>
            <a:ahLst/>
            <a:cxnLst/>
            <a:rect l="l" t="t" r="r" b="b"/>
            <a:pathLst>
              <a:path w="17009708" h="9118095">
                <a:moveTo>
                  <a:pt x="0" y="0"/>
                </a:moveTo>
                <a:lnTo>
                  <a:pt x="17009708" y="0"/>
                </a:lnTo>
                <a:lnTo>
                  <a:pt x="17009708" y="9118096"/>
                </a:lnTo>
                <a:lnTo>
                  <a:pt x="0" y="91180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8846" y="724518"/>
            <a:ext cx="17010308" cy="8837964"/>
          </a:xfrm>
          <a:custGeom>
            <a:avLst/>
            <a:gdLst/>
            <a:ahLst/>
            <a:cxnLst/>
            <a:rect l="l" t="t" r="r" b="b"/>
            <a:pathLst>
              <a:path w="17010308" h="8837964">
                <a:moveTo>
                  <a:pt x="0" y="0"/>
                </a:moveTo>
                <a:lnTo>
                  <a:pt x="17010308" y="0"/>
                </a:lnTo>
                <a:lnTo>
                  <a:pt x="17010308" y="8837964"/>
                </a:lnTo>
                <a:lnTo>
                  <a:pt x="0" y="88379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2688" y="518016"/>
            <a:ext cx="17062623" cy="9250968"/>
          </a:xfrm>
          <a:custGeom>
            <a:avLst/>
            <a:gdLst/>
            <a:ahLst/>
            <a:cxnLst/>
            <a:rect l="l" t="t" r="r" b="b"/>
            <a:pathLst>
              <a:path w="17062623" h="9250968">
                <a:moveTo>
                  <a:pt x="0" y="0"/>
                </a:moveTo>
                <a:lnTo>
                  <a:pt x="17062624" y="0"/>
                </a:lnTo>
                <a:lnTo>
                  <a:pt x="17062624" y="9250968"/>
                </a:lnTo>
                <a:lnTo>
                  <a:pt x="0" y="92509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86400" y="3155096"/>
            <a:ext cx="7315200" cy="3976809"/>
          </a:xfrm>
          <a:custGeom>
            <a:avLst/>
            <a:gdLst/>
            <a:ahLst/>
            <a:cxnLst/>
            <a:rect l="l" t="t" r="r" b="b"/>
            <a:pathLst>
              <a:path w="7315200" h="3976809">
                <a:moveTo>
                  <a:pt x="0" y="0"/>
                </a:moveTo>
                <a:lnTo>
                  <a:pt x="7315200" y="0"/>
                </a:lnTo>
                <a:lnTo>
                  <a:pt x="7315200" y="3976808"/>
                </a:lnTo>
                <a:lnTo>
                  <a:pt x="0" y="3976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58000" y="4371975"/>
            <a:ext cx="65532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 dirty="0">
                <a:solidFill>
                  <a:srgbClr val="1C402E"/>
                </a:solidFill>
                <a:latin typeface="Poppins"/>
              </a:rPr>
              <a:t>PLUG-INS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9876" y="1110767"/>
            <a:ext cx="3619301" cy="1982233"/>
          </a:xfrm>
          <a:custGeom>
            <a:avLst/>
            <a:gdLst/>
            <a:ahLst/>
            <a:cxnLst/>
            <a:rect l="l" t="t" r="r" b="b"/>
            <a:pathLst>
              <a:path w="3619301" h="1982233">
                <a:moveTo>
                  <a:pt x="0" y="0"/>
                </a:moveTo>
                <a:lnTo>
                  <a:pt x="3619301" y="0"/>
                </a:lnTo>
                <a:lnTo>
                  <a:pt x="3619301" y="1982234"/>
                </a:lnTo>
                <a:lnTo>
                  <a:pt x="0" y="19822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012971" y="2589975"/>
            <a:ext cx="3131029" cy="3131029"/>
          </a:xfrm>
          <a:custGeom>
            <a:avLst/>
            <a:gdLst/>
            <a:ahLst/>
            <a:cxnLst/>
            <a:rect l="l" t="t" r="r" b="b"/>
            <a:pathLst>
              <a:path w="3131029" h="3131029">
                <a:moveTo>
                  <a:pt x="0" y="0"/>
                </a:moveTo>
                <a:lnTo>
                  <a:pt x="3131029" y="0"/>
                </a:lnTo>
                <a:lnTo>
                  <a:pt x="3131029" y="3131029"/>
                </a:lnTo>
                <a:lnTo>
                  <a:pt x="0" y="31310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124191" y="-254900"/>
            <a:ext cx="3965863" cy="4180234"/>
          </a:xfrm>
          <a:custGeom>
            <a:avLst/>
            <a:gdLst/>
            <a:ahLst/>
            <a:cxnLst/>
            <a:rect l="l" t="t" r="r" b="b"/>
            <a:pathLst>
              <a:path w="3965863" h="4180234">
                <a:moveTo>
                  <a:pt x="0" y="0"/>
                </a:moveTo>
                <a:lnTo>
                  <a:pt x="3965863" y="0"/>
                </a:lnTo>
                <a:lnTo>
                  <a:pt x="3965863" y="4180233"/>
                </a:lnTo>
                <a:lnTo>
                  <a:pt x="0" y="41802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6756683"/>
            <a:ext cx="3680731" cy="2699972"/>
          </a:xfrm>
          <a:custGeom>
            <a:avLst/>
            <a:gdLst/>
            <a:ahLst/>
            <a:cxnLst/>
            <a:rect l="l" t="t" r="r" b="b"/>
            <a:pathLst>
              <a:path w="3680731" h="2699972">
                <a:moveTo>
                  <a:pt x="0" y="0"/>
                </a:moveTo>
                <a:lnTo>
                  <a:pt x="3680731" y="0"/>
                </a:lnTo>
                <a:lnTo>
                  <a:pt x="3680731" y="2699972"/>
                </a:lnTo>
                <a:lnTo>
                  <a:pt x="0" y="26999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544195" y="5230882"/>
            <a:ext cx="7173638" cy="5056118"/>
          </a:xfrm>
          <a:custGeom>
            <a:avLst/>
            <a:gdLst/>
            <a:ahLst/>
            <a:cxnLst/>
            <a:rect l="l" t="t" r="r" b="b"/>
            <a:pathLst>
              <a:path w="7173638" h="5056118">
                <a:moveTo>
                  <a:pt x="0" y="0"/>
                </a:moveTo>
                <a:lnTo>
                  <a:pt x="7173638" y="0"/>
                </a:lnTo>
                <a:lnTo>
                  <a:pt x="7173638" y="5056118"/>
                </a:lnTo>
                <a:lnTo>
                  <a:pt x="0" y="50561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810794" y="6017877"/>
            <a:ext cx="3999055" cy="4177585"/>
          </a:xfrm>
          <a:custGeom>
            <a:avLst/>
            <a:gdLst/>
            <a:ahLst/>
            <a:cxnLst/>
            <a:rect l="l" t="t" r="r" b="b"/>
            <a:pathLst>
              <a:path w="3999055" h="4177585">
                <a:moveTo>
                  <a:pt x="0" y="0"/>
                </a:moveTo>
                <a:lnTo>
                  <a:pt x="3999055" y="0"/>
                </a:lnTo>
                <a:lnTo>
                  <a:pt x="3999055" y="4177584"/>
                </a:lnTo>
                <a:lnTo>
                  <a:pt x="0" y="41775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292350" y="-254900"/>
            <a:ext cx="5313870" cy="5313870"/>
          </a:xfrm>
          <a:custGeom>
            <a:avLst/>
            <a:gdLst/>
            <a:ahLst/>
            <a:cxnLst/>
            <a:rect l="l" t="t" r="r" b="b"/>
            <a:pathLst>
              <a:path w="5313870" h="5313870">
                <a:moveTo>
                  <a:pt x="0" y="0"/>
                </a:moveTo>
                <a:lnTo>
                  <a:pt x="5313869" y="0"/>
                </a:lnTo>
                <a:lnTo>
                  <a:pt x="5313869" y="5313869"/>
                </a:lnTo>
                <a:lnTo>
                  <a:pt x="0" y="53138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467256" y="3464476"/>
            <a:ext cx="3251380" cy="3729524"/>
          </a:xfrm>
          <a:custGeom>
            <a:avLst/>
            <a:gdLst/>
            <a:ahLst/>
            <a:cxnLst/>
            <a:rect l="l" t="t" r="r" b="b"/>
            <a:pathLst>
              <a:path w="3251380" h="3729524">
                <a:moveTo>
                  <a:pt x="0" y="0"/>
                </a:moveTo>
                <a:lnTo>
                  <a:pt x="3251380" y="0"/>
                </a:lnTo>
                <a:lnTo>
                  <a:pt x="3251380" y="3729523"/>
                </a:lnTo>
                <a:lnTo>
                  <a:pt x="0" y="37295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063977" y="3050551"/>
            <a:ext cx="4710401" cy="5056118"/>
          </a:xfrm>
          <a:custGeom>
            <a:avLst/>
            <a:gdLst/>
            <a:ahLst/>
            <a:cxnLst/>
            <a:rect l="l" t="t" r="r" b="b"/>
            <a:pathLst>
              <a:path w="4710401" h="5056118">
                <a:moveTo>
                  <a:pt x="0" y="0"/>
                </a:moveTo>
                <a:lnTo>
                  <a:pt x="4710401" y="0"/>
                </a:lnTo>
                <a:lnTo>
                  <a:pt x="4710401" y="5056118"/>
                </a:lnTo>
                <a:lnTo>
                  <a:pt x="0" y="505611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32127" y="3073951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Contact form 7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941778" y="7052847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Elementor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615547" y="6617737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Elementskit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101086" y="5124450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Magic SEO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594188" y="3041398"/>
            <a:ext cx="5025869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>
                <a:solidFill>
                  <a:srgbClr val="000000"/>
                </a:solidFill>
                <a:latin typeface="Poppins"/>
              </a:rPr>
              <a:t>Events calendar/</a:t>
            </a:r>
          </a:p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registrations addon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2966" y="9053512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Ultimate member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653614" y="5627352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Weglot translate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809849" y="8308258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Wp statistics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89396" y="1091717"/>
            <a:ext cx="2954799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</a:rPr>
              <a:t>ivory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46733" y="4424362"/>
            <a:ext cx="5794534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199"/>
              </a:lnSpc>
            </a:pPr>
            <a:r>
              <a:rPr lang="en-US" sz="8499">
                <a:solidFill>
                  <a:srgbClr val="1C402E"/>
                </a:solidFill>
                <a:latin typeface="Poppins"/>
              </a:rPr>
              <a:t>Why CSC?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3432143" cy="633030"/>
            <a:chOff x="0" y="0"/>
            <a:chExt cx="4576191" cy="8440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44041" cy="844041"/>
            </a:xfrm>
            <a:custGeom>
              <a:avLst/>
              <a:gdLst/>
              <a:ahLst/>
              <a:cxnLst/>
              <a:rect l="l" t="t" r="r" b="b"/>
              <a:pathLst>
                <a:path w="844041" h="844041">
                  <a:moveTo>
                    <a:pt x="0" y="0"/>
                  </a:moveTo>
                  <a:lnTo>
                    <a:pt x="844041" y="0"/>
                  </a:lnTo>
                  <a:lnTo>
                    <a:pt x="844041" y="844041"/>
                  </a:lnTo>
                  <a:lnTo>
                    <a:pt x="0" y="844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927748" y="170516"/>
              <a:ext cx="3648443" cy="609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52"/>
                </a:lnSpc>
                <a:spcBef>
                  <a:spcPct val="0"/>
                </a:spcBef>
              </a:pPr>
              <a:r>
                <a:rPr lang="en-US" sz="2680">
                  <a:solidFill>
                    <a:srgbClr val="1C402E"/>
                  </a:solidFill>
                  <a:latin typeface="Poppins"/>
                </a:rPr>
                <a:t>CSC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181952" y="1028700"/>
            <a:ext cx="11924096" cy="6482372"/>
          </a:xfrm>
          <a:custGeom>
            <a:avLst/>
            <a:gdLst/>
            <a:ahLst/>
            <a:cxnLst/>
            <a:rect l="l" t="t" r="r" b="b"/>
            <a:pathLst>
              <a:path w="11924096" h="6482372">
                <a:moveTo>
                  <a:pt x="0" y="0"/>
                </a:moveTo>
                <a:lnTo>
                  <a:pt x="11924096" y="0"/>
                </a:lnTo>
                <a:lnTo>
                  <a:pt x="11924096" y="6482372"/>
                </a:lnTo>
                <a:lnTo>
                  <a:pt x="0" y="64823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68696" y="3177157"/>
            <a:ext cx="5750608" cy="5750608"/>
          </a:xfrm>
          <a:custGeom>
            <a:avLst/>
            <a:gdLst/>
            <a:ahLst/>
            <a:cxnLst/>
            <a:rect l="l" t="t" r="r" b="b"/>
            <a:pathLst>
              <a:path w="5750608" h="5750608">
                <a:moveTo>
                  <a:pt x="0" y="0"/>
                </a:moveTo>
                <a:lnTo>
                  <a:pt x="5750608" y="0"/>
                </a:lnTo>
                <a:lnTo>
                  <a:pt x="5750608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621709" y="1719832"/>
            <a:ext cx="9044583" cy="282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 dirty="0">
                <a:solidFill>
                  <a:srgbClr val="1C402E"/>
                </a:solidFill>
                <a:latin typeface="Poppins"/>
              </a:rPr>
              <a:t>Usability testing</a:t>
            </a:r>
          </a:p>
          <a:p>
            <a:pPr algn="ctr">
              <a:lnSpc>
                <a:spcPts val="10800"/>
              </a:lnSpc>
            </a:pPr>
            <a:r>
              <a:rPr lang="en-US" sz="9000" dirty="0">
                <a:solidFill>
                  <a:srgbClr val="1C402E"/>
                </a:solidFill>
                <a:latin typeface="Poppins"/>
              </a:rPr>
              <a:t>By: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7026" y="683552"/>
            <a:ext cx="16773948" cy="8919896"/>
          </a:xfrm>
          <a:custGeom>
            <a:avLst/>
            <a:gdLst/>
            <a:ahLst/>
            <a:cxnLst/>
            <a:rect l="l" t="t" r="r" b="b"/>
            <a:pathLst>
              <a:path w="16773948" h="8919896">
                <a:moveTo>
                  <a:pt x="0" y="0"/>
                </a:moveTo>
                <a:lnTo>
                  <a:pt x="16773948" y="0"/>
                </a:lnTo>
                <a:lnTo>
                  <a:pt x="16773948" y="8919896"/>
                </a:lnTo>
                <a:lnTo>
                  <a:pt x="0" y="89198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852414"/>
            <a:ext cx="5198980" cy="6405886"/>
          </a:xfrm>
          <a:custGeom>
            <a:avLst/>
            <a:gdLst/>
            <a:ahLst/>
            <a:cxnLst/>
            <a:rect l="l" t="t" r="r" b="b"/>
            <a:pathLst>
              <a:path w="5198980" h="6405886">
                <a:moveTo>
                  <a:pt x="0" y="0"/>
                </a:moveTo>
                <a:lnTo>
                  <a:pt x="5198980" y="0"/>
                </a:lnTo>
                <a:lnTo>
                  <a:pt x="5198980" y="6405886"/>
                </a:lnTo>
                <a:lnTo>
                  <a:pt x="0" y="64058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563851" y="2852414"/>
            <a:ext cx="5160297" cy="6405886"/>
          </a:xfrm>
          <a:custGeom>
            <a:avLst/>
            <a:gdLst/>
            <a:ahLst/>
            <a:cxnLst/>
            <a:rect l="l" t="t" r="r" b="b"/>
            <a:pathLst>
              <a:path w="5160297" h="6405886">
                <a:moveTo>
                  <a:pt x="0" y="0"/>
                </a:moveTo>
                <a:lnTo>
                  <a:pt x="5160298" y="0"/>
                </a:lnTo>
                <a:lnTo>
                  <a:pt x="5160298" y="6405886"/>
                </a:lnTo>
                <a:lnTo>
                  <a:pt x="0" y="640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76672" y="2852414"/>
            <a:ext cx="5182628" cy="6400700"/>
          </a:xfrm>
          <a:custGeom>
            <a:avLst/>
            <a:gdLst/>
            <a:ahLst/>
            <a:cxnLst/>
            <a:rect l="l" t="t" r="r" b="b"/>
            <a:pathLst>
              <a:path w="5182628" h="6400700">
                <a:moveTo>
                  <a:pt x="0" y="0"/>
                </a:moveTo>
                <a:lnTo>
                  <a:pt x="5182628" y="0"/>
                </a:lnTo>
                <a:lnTo>
                  <a:pt x="5182628" y="6400700"/>
                </a:lnTo>
                <a:lnTo>
                  <a:pt x="0" y="6400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962025"/>
            <a:ext cx="2481144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6000">
                <a:solidFill>
                  <a:srgbClr val="1C402E"/>
                </a:solidFill>
                <a:latin typeface="Poppins"/>
              </a:rPr>
              <a:t>Tasks: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83041" y="2073907"/>
            <a:ext cx="2290298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</a:rPr>
              <a:t>Sing-up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8153" y="2073907"/>
            <a:ext cx="3291694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</a:rPr>
              <a:t>Donate blood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45063" y="2073907"/>
            <a:ext cx="1645847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</a:rPr>
              <a:t>Events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3051" y="2854957"/>
            <a:ext cx="5188375" cy="6404159"/>
          </a:xfrm>
          <a:custGeom>
            <a:avLst/>
            <a:gdLst/>
            <a:ahLst/>
            <a:cxnLst/>
            <a:rect l="l" t="t" r="r" b="b"/>
            <a:pathLst>
              <a:path w="5188375" h="6404159">
                <a:moveTo>
                  <a:pt x="0" y="0"/>
                </a:moveTo>
                <a:lnTo>
                  <a:pt x="5188375" y="0"/>
                </a:lnTo>
                <a:lnTo>
                  <a:pt x="5188375" y="6404159"/>
                </a:lnTo>
                <a:lnTo>
                  <a:pt x="0" y="6404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587111" y="2854957"/>
            <a:ext cx="5113878" cy="6405886"/>
          </a:xfrm>
          <a:custGeom>
            <a:avLst/>
            <a:gdLst/>
            <a:ahLst/>
            <a:cxnLst/>
            <a:rect l="l" t="t" r="r" b="b"/>
            <a:pathLst>
              <a:path w="5113878" h="6405886">
                <a:moveTo>
                  <a:pt x="0" y="0"/>
                </a:moveTo>
                <a:lnTo>
                  <a:pt x="5113877" y="0"/>
                </a:lnTo>
                <a:lnTo>
                  <a:pt x="5113877" y="6405886"/>
                </a:lnTo>
                <a:lnTo>
                  <a:pt x="0" y="64058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72463" y="2860154"/>
            <a:ext cx="5163296" cy="6393765"/>
          </a:xfrm>
          <a:custGeom>
            <a:avLst/>
            <a:gdLst/>
            <a:ahLst/>
            <a:cxnLst/>
            <a:rect l="l" t="t" r="r" b="b"/>
            <a:pathLst>
              <a:path w="5163296" h="6393765">
                <a:moveTo>
                  <a:pt x="0" y="0"/>
                </a:moveTo>
                <a:lnTo>
                  <a:pt x="5163297" y="0"/>
                </a:lnTo>
                <a:lnTo>
                  <a:pt x="5163297" y="6393765"/>
                </a:lnTo>
                <a:lnTo>
                  <a:pt x="0" y="63937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962025"/>
            <a:ext cx="3958590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6000">
                <a:solidFill>
                  <a:srgbClr val="1C402E"/>
                </a:solidFill>
                <a:latin typeface="Poppins"/>
              </a:rPr>
              <a:t>Questions: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87174" y="2073907"/>
            <a:ext cx="2882032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</a:rPr>
              <a:t>Navigations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951937" y="2073907"/>
            <a:ext cx="438412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</a:rPr>
              <a:t>Accessibility tools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432905" y="2073907"/>
            <a:ext cx="2442412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</a:rPr>
              <a:t>Feedback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7029" y="609105"/>
            <a:ext cx="17053943" cy="9068789"/>
          </a:xfrm>
          <a:custGeom>
            <a:avLst/>
            <a:gdLst/>
            <a:ahLst/>
            <a:cxnLst/>
            <a:rect l="l" t="t" r="r" b="b"/>
            <a:pathLst>
              <a:path w="17053943" h="9068789">
                <a:moveTo>
                  <a:pt x="0" y="0"/>
                </a:moveTo>
                <a:lnTo>
                  <a:pt x="17053942" y="0"/>
                </a:lnTo>
                <a:lnTo>
                  <a:pt x="17053942" y="9068790"/>
                </a:lnTo>
                <a:lnTo>
                  <a:pt x="0" y="90687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544384" y="2562427"/>
            <a:ext cx="11199231" cy="2581073"/>
          </a:xfrm>
          <a:custGeom>
            <a:avLst/>
            <a:gdLst/>
            <a:ahLst/>
            <a:cxnLst/>
            <a:rect l="l" t="t" r="r" b="b"/>
            <a:pathLst>
              <a:path w="11199231" h="2581073">
                <a:moveTo>
                  <a:pt x="0" y="0"/>
                </a:moveTo>
                <a:lnTo>
                  <a:pt x="11199232" y="0"/>
                </a:lnTo>
                <a:lnTo>
                  <a:pt x="11199232" y="2581073"/>
                </a:lnTo>
                <a:lnTo>
                  <a:pt x="0" y="25810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544384" y="5486522"/>
            <a:ext cx="11199231" cy="3915052"/>
          </a:xfrm>
          <a:custGeom>
            <a:avLst/>
            <a:gdLst/>
            <a:ahLst/>
            <a:cxnLst/>
            <a:rect l="l" t="t" r="r" b="b"/>
            <a:pathLst>
              <a:path w="11199231" h="3915052">
                <a:moveTo>
                  <a:pt x="0" y="0"/>
                </a:moveTo>
                <a:lnTo>
                  <a:pt x="11199232" y="0"/>
                </a:lnTo>
                <a:lnTo>
                  <a:pt x="11199232" y="3915052"/>
                </a:lnTo>
                <a:lnTo>
                  <a:pt x="0" y="39150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962025"/>
            <a:ext cx="5595461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6000">
                <a:solidFill>
                  <a:srgbClr val="1C402E"/>
                </a:solidFill>
                <a:latin typeface="Poppins"/>
              </a:rPr>
              <a:t>Loop 11 reports: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8980" y="2474463"/>
            <a:ext cx="16110039" cy="6783837"/>
          </a:xfrm>
          <a:custGeom>
            <a:avLst/>
            <a:gdLst/>
            <a:ahLst/>
            <a:cxnLst/>
            <a:rect l="l" t="t" r="r" b="b"/>
            <a:pathLst>
              <a:path w="16110039" h="6783837">
                <a:moveTo>
                  <a:pt x="0" y="0"/>
                </a:moveTo>
                <a:lnTo>
                  <a:pt x="16110040" y="0"/>
                </a:lnTo>
                <a:lnTo>
                  <a:pt x="16110040" y="6783837"/>
                </a:lnTo>
                <a:lnTo>
                  <a:pt x="0" y="67838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962025"/>
            <a:ext cx="5595461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00"/>
              </a:lnSpc>
            </a:pPr>
            <a:r>
              <a:rPr lang="en-US" sz="6000">
                <a:solidFill>
                  <a:srgbClr val="1C402E"/>
                </a:solidFill>
                <a:latin typeface="Poppins"/>
              </a:rPr>
              <a:t>Loop 11 reports: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85132" y="-260240"/>
            <a:ext cx="7717735" cy="9518540"/>
          </a:xfrm>
          <a:custGeom>
            <a:avLst/>
            <a:gdLst/>
            <a:ahLst/>
            <a:cxnLst/>
            <a:rect l="l" t="t" r="r" b="b"/>
            <a:pathLst>
              <a:path w="7717735" h="9518540">
                <a:moveTo>
                  <a:pt x="0" y="0"/>
                </a:moveTo>
                <a:lnTo>
                  <a:pt x="7717736" y="0"/>
                </a:lnTo>
                <a:lnTo>
                  <a:pt x="7717736" y="9518540"/>
                </a:lnTo>
                <a:lnTo>
                  <a:pt x="0" y="95185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45388" y="8562975"/>
            <a:ext cx="3997223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4559"/>
              </a:lnSpc>
              <a:spcBef>
                <a:spcPct val="0"/>
              </a:spcBef>
            </a:pPr>
            <a:r>
              <a:rPr lang="ar-EG" sz="3799">
                <a:solidFill>
                  <a:srgbClr val="C62F0D"/>
                </a:solidFill>
                <a:latin typeface="29LT Bukra Semi Condensed Bold"/>
                <a:cs typeface="29LT Bukra Semi Condensed Bold"/>
                <a:rtl/>
              </a:rPr>
              <a:t>#طوفان_الأقصى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9187" y="1629856"/>
            <a:ext cx="7426254" cy="1454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>
                <a:solidFill>
                  <a:srgbClr val="1C402E"/>
                </a:solidFill>
                <a:latin typeface="Poppins"/>
              </a:rPr>
              <a:t>THANK YOU 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99187" y="4321765"/>
            <a:ext cx="5945056" cy="817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1"/>
              </a:lnSpc>
            </a:pPr>
            <a:r>
              <a:rPr lang="en-US" sz="4572">
                <a:solidFill>
                  <a:srgbClr val="1C402E"/>
                </a:solidFill>
                <a:latin typeface="Poppins"/>
              </a:rPr>
              <a:t>By: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9187" y="5267006"/>
            <a:ext cx="5945056" cy="592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8"/>
              </a:lnSpc>
            </a:pPr>
            <a:r>
              <a:rPr lang="en-US" sz="3292">
                <a:solidFill>
                  <a:srgbClr val="1C402E"/>
                </a:solidFill>
                <a:latin typeface="Poppins Bold"/>
              </a:rPr>
              <a:t>Mazen &amp; Bara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9187" y="6306287"/>
            <a:ext cx="5945056" cy="817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1"/>
              </a:lnSpc>
            </a:pPr>
            <a:r>
              <a:rPr lang="en-US" sz="4572">
                <a:solidFill>
                  <a:srgbClr val="1C402E"/>
                </a:solidFill>
                <a:latin typeface="Poppins"/>
              </a:rPr>
              <a:t>Supervisor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9187" y="7251528"/>
            <a:ext cx="5945056" cy="592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8"/>
              </a:lnSpc>
            </a:pPr>
            <a:r>
              <a:rPr lang="en-US" sz="3292">
                <a:solidFill>
                  <a:srgbClr val="1C402E"/>
                </a:solidFill>
                <a:latin typeface="Poppins Bold"/>
              </a:rPr>
              <a:t>DR. Maher Y Arafat</a:t>
            </a:r>
          </a:p>
        </p:txBody>
      </p:sp>
      <p:sp>
        <p:nvSpPr>
          <p:cNvPr id="7" name="Freeform 7"/>
          <p:cNvSpPr/>
          <p:nvPr/>
        </p:nvSpPr>
        <p:spPr>
          <a:xfrm>
            <a:off x="7829135" y="-1368072"/>
            <a:ext cx="13404163" cy="14455470"/>
          </a:xfrm>
          <a:custGeom>
            <a:avLst/>
            <a:gdLst/>
            <a:ahLst/>
            <a:cxnLst/>
            <a:rect l="l" t="t" r="r" b="b"/>
            <a:pathLst>
              <a:path w="13404163" h="14455470">
                <a:moveTo>
                  <a:pt x="0" y="0"/>
                </a:moveTo>
                <a:lnTo>
                  <a:pt x="13404163" y="0"/>
                </a:lnTo>
                <a:lnTo>
                  <a:pt x="13404163" y="14455470"/>
                </a:lnTo>
                <a:lnTo>
                  <a:pt x="0" y="14455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99187" y="2805960"/>
            <a:ext cx="7426254" cy="842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80"/>
              </a:lnSpc>
            </a:pPr>
            <a:r>
              <a:rPr lang="en-US" sz="4700">
                <a:solidFill>
                  <a:srgbClr val="1C402E"/>
                </a:solidFill>
                <a:latin typeface="Poppins"/>
              </a:rPr>
              <a:t>For Your Attention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27820" y="4424362"/>
            <a:ext cx="15432359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199"/>
              </a:lnSpc>
            </a:pPr>
            <a:r>
              <a:rPr lang="en-US" sz="8499">
                <a:solidFill>
                  <a:srgbClr val="1C402E"/>
                </a:solidFill>
                <a:latin typeface="Poppins"/>
              </a:rPr>
              <a:t>Current working mechanism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3432143" cy="633030"/>
            <a:chOff x="0" y="0"/>
            <a:chExt cx="4576191" cy="8440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44041" cy="844041"/>
            </a:xfrm>
            <a:custGeom>
              <a:avLst/>
              <a:gdLst/>
              <a:ahLst/>
              <a:cxnLst/>
              <a:rect l="l" t="t" r="r" b="b"/>
              <a:pathLst>
                <a:path w="844041" h="844041">
                  <a:moveTo>
                    <a:pt x="0" y="0"/>
                  </a:moveTo>
                  <a:lnTo>
                    <a:pt x="844041" y="0"/>
                  </a:lnTo>
                  <a:lnTo>
                    <a:pt x="844041" y="844041"/>
                  </a:lnTo>
                  <a:lnTo>
                    <a:pt x="0" y="844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927748" y="170516"/>
              <a:ext cx="3648443" cy="609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52"/>
                </a:lnSpc>
                <a:spcBef>
                  <a:spcPct val="0"/>
                </a:spcBef>
              </a:pPr>
              <a:r>
                <a:rPr lang="en-US" sz="2680">
                  <a:solidFill>
                    <a:srgbClr val="1C402E"/>
                  </a:solidFill>
                  <a:latin typeface="Poppins"/>
                </a:rPr>
                <a:t>CSC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600073" y="2538118"/>
          <a:ext cx="17200651" cy="5752600"/>
        </p:xfrm>
        <a:graphic>
          <a:graphicData uri="http://schemas.openxmlformats.org/drawingml/2006/table">
            <a:tbl>
              <a:tblPr/>
              <a:tblGrid>
                <a:gridCol w="4120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1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91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4977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AF4"/>
                          </a:solidFill>
                          <a:latin typeface="Poppins"/>
                        </a:rPr>
                        <a:t>Time-Consuming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94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AF4"/>
                          </a:solidFill>
                          <a:latin typeface="Poppins"/>
                        </a:rPr>
                        <a:t>Difficulty in Performance Tracking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94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AF4"/>
                          </a:solidFill>
                          <a:latin typeface="Poppins"/>
                        </a:rPr>
                        <a:t>Lack of Centralized Information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94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AF4"/>
                          </a:solidFill>
                          <a:latin typeface="Poppins"/>
                        </a:rPr>
                        <a:t>Human errors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94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623">
                <a:tc>
                  <a:txBody>
                    <a:bodyPr/>
                    <a:lstStyle/>
                    <a:p>
                      <a:pPr algn="l">
                        <a:lnSpc>
                          <a:spcPts val="3800"/>
                        </a:lnSpc>
                        <a:defRPr/>
                      </a:pPr>
                      <a:r>
                        <a:rPr lang="en-US" sz="2000">
                          <a:solidFill>
                            <a:srgbClr val="1C402E"/>
                          </a:solidFill>
                          <a:latin typeface="Poppins Bold"/>
                        </a:rPr>
                        <a:t>Each step from volunteer reception to the evaluation of completed work requires manual handling, making the system slow and cumbersome.</a:t>
                      </a:r>
                      <a:endParaRPr lang="en-US" sz="1100"/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00"/>
                        </a:lnSpc>
                        <a:defRPr/>
                      </a:pPr>
                      <a:r>
                        <a:rPr lang="en-US" sz="2000">
                          <a:solidFill>
                            <a:srgbClr val="1C402E"/>
                          </a:solidFill>
                          <a:latin typeface="Poppins Bold"/>
                        </a:rPr>
                        <a:t>Without automated tools, tracking the performance and contributions of volunteers is labor-intensive and often inaccurate.</a:t>
                      </a:r>
                      <a:endParaRPr lang="en-US" sz="1100"/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00"/>
                        </a:lnSpc>
                        <a:defRPr/>
                      </a:pPr>
                      <a:r>
                        <a:rPr lang="en-US" sz="2000">
                          <a:solidFill>
                            <a:srgbClr val="1C402E"/>
                          </a:solidFill>
                          <a:latin typeface="Poppins Bold"/>
                        </a:rPr>
                        <a:t>Data on volunteers and programs are stored in various places, leading to inconsistencies and difficulties in accessing information.</a:t>
                      </a:r>
                      <a:endParaRPr lang="en-US" sz="1100"/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800"/>
                        </a:lnSpc>
                        <a:defRPr/>
                      </a:pPr>
                      <a:r>
                        <a:rPr lang="en-US" sz="2000">
                          <a:solidFill>
                            <a:srgbClr val="1C402E"/>
                          </a:solidFill>
                          <a:latin typeface="Poppins Bold"/>
                        </a:rPr>
                        <a:t>The reliance on manual data entry and record-keeping increases the risk of errors, affecting the reliability of volunteer information and program management.</a:t>
                      </a:r>
                      <a:endParaRPr lang="en-US" sz="1100"/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A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2219147" y="690337"/>
            <a:ext cx="13849705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99"/>
              </a:lnSpc>
            </a:pPr>
            <a:r>
              <a:rPr lang="en-US" sz="8499">
                <a:solidFill>
                  <a:srgbClr val="1C402E"/>
                </a:solidFill>
                <a:latin typeface="Poppins"/>
              </a:rPr>
              <a:t>Current System problems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3432143" cy="633030"/>
            <a:chOff x="0" y="0"/>
            <a:chExt cx="4576191" cy="8440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44041" cy="844041"/>
            </a:xfrm>
            <a:custGeom>
              <a:avLst/>
              <a:gdLst/>
              <a:ahLst/>
              <a:cxnLst/>
              <a:rect l="l" t="t" r="r" b="b"/>
              <a:pathLst>
                <a:path w="844041" h="844041">
                  <a:moveTo>
                    <a:pt x="0" y="0"/>
                  </a:moveTo>
                  <a:lnTo>
                    <a:pt x="844041" y="0"/>
                  </a:lnTo>
                  <a:lnTo>
                    <a:pt x="844041" y="844041"/>
                  </a:lnTo>
                  <a:lnTo>
                    <a:pt x="0" y="844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6" name="TextBox 6"/>
            <p:cNvSpPr txBox="1"/>
            <p:nvPr/>
          </p:nvSpPr>
          <p:spPr>
            <a:xfrm>
              <a:off x="927748" y="170516"/>
              <a:ext cx="3648443" cy="609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52"/>
                </a:lnSpc>
                <a:spcBef>
                  <a:spcPct val="0"/>
                </a:spcBef>
              </a:pPr>
              <a:r>
                <a:rPr lang="en-US" sz="2680">
                  <a:solidFill>
                    <a:srgbClr val="1C402E"/>
                  </a:solidFill>
                  <a:latin typeface="Poppins"/>
                </a:rPr>
                <a:t>CSC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6196443" y="8499732"/>
            <a:ext cx="5849995" cy="2924998"/>
          </a:xfrm>
          <a:custGeom>
            <a:avLst/>
            <a:gdLst/>
            <a:ahLst/>
            <a:cxnLst/>
            <a:rect l="l" t="t" r="r" b="b"/>
            <a:pathLst>
              <a:path w="5849995" h="2924998">
                <a:moveTo>
                  <a:pt x="0" y="0"/>
                </a:moveTo>
                <a:lnTo>
                  <a:pt x="5849995" y="0"/>
                </a:lnTo>
                <a:lnTo>
                  <a:pt x="5849995" y="2924998"/>
                </a:lnTo>
                <a:lnTo>
                  <a:pt x="0" y="29249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FEFEF">
                <a:alpha val="100000"/>
              </a:srgbClr>
            </a:gs>
            <a:gs pos="50000">
              <a:srgbClr val="E385EC">
                <a:alpha val="44000"/>
              </a:srgbClr>
            </a:gs>
            <a:gs pos="100000">
              <a:srgbClr val="4E6AFA">
                <a:alpha val="6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9876755" y="3588257"/>
            <a:ext cx="6278427" cy="6278427"/>
          </a:xfrm>
          <a:custGeom>
            <a:avLst/>
            <a:gdLst/>
            <a:ahLst/>
            <a:cxnLst/>
            <a:rect l="l" t="t" r="r" b="b"/>
            <a:pathLst>
              <a:path w="6278427" h="6278427">
                <a:moveTo>
                  <a:pt x="0" y="0"/>
                </a:moveTo>
                <a:lnTo>
                  <a:pt x="6278426" y="0"/>
                </a:lnTo>
                <a:lnTo>
                  <a:pt x="6278426" y="6278427"/>
                </a:lnTo>
                <a:lnTo>
                  <a:pt x="0" y="6278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829186" y="3588257"/>
            <a:ext cx="6278427" cy="6278427"/>
          </a:xfrm>
          <a:custGeom>
            <a:avLst/>
            <a:gdLst/>
            <a:ahLst/>
            <a:cxnLst/>
            <a:rect l="l" t="t" r="r" b="b"/>
            <a:pathLst>
              <a:path w="6278427" h="6278427">
                <a:moveTo>
                  <a:pt x="0" y="0"/>
                </a:moveTo>
                <a:lnTo>
                  <a:pt x="6278427" y="0"/>
                </a:lnTo>
                <a:lnTo>
                  <a:pt x="6278427" y="6278427"/>
                </a:lnTo>
                <a:lnTo>
                  <a:pt x="0" y="6278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30206" y="942975"/>
            <a:ext cx="1105739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 dirty="0">
                <a:solidFill>
                  <a:srgbClr val="1C402E"/>
                </a:solidFill>
                <a:latin typeface="Poppins"/>
              </a:rPr>
              <a:t>Project Objectives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28571" y="3853790"/>
            <a:ext cx="612661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60"/>
              </a:lnSpc>
              <a:spcBef>
                <a:spcPct val="0"/>
              </a:spcBef>
            </a:pPr>
            <a:r>
              <a:rPr lang="en-US" sz="3800">
                <a:solidFill>
                  <a:srgbClr val="FFFAF4"/>
                </a:solidFill>
                <a:latin typeface="Poppins"/>
              </a:rPr>
              <a:t>Specific Objectives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28571" y="4719719"/>
            <a:ext cx="6126610" cy="438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Registration of new users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Event posting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Participation to events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Event management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Donation &amp; Donation Blood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Comments section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Communication and interaction</a:t>
            </a:r>
          </a:p>
          <a:p>
            <a:pPr marL="593726" lvl="1" indent="-296863" algn="l">
              <a:lnSpc>
                <a:spcPts val="3850"/>
              </a:lnSpc>
              <a:buFont typeface="Arial"/>
              <a:buChar char="•"/>
            </a:pPr>
            <a:r>
              <a:rPr lang="en-US" sz="2750">
                <a:solidFill>
                  <a:srgbClr val="FFFAF4"/>
                </a:solidFill>
                <a:latin typeface="Poppins"/>
              </a:rPr>
              <a:t>User accounts management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63977" y="4005267"/>
            <a:ext cx="590898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FFFAF4"/>
                </a:solidFill>
                <a:latin typeface="Poppins"/>
              </a:rPr>
              <a:t>Main Objectives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63977" y="4976817"/>
            <a:ext cx="5908980" cy="293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50"/>
              </a:lnSpc>
            </a:pPr>
            <a:r>
              <a:rPr lang="en-US" sz="2750">
                <a:solidFill>
                  <a:srgbClr val="FFFAF4"/>
                </a:solidFill>
                <a:latin typeface="Poppins"/>
              </a:rPr>
              <a:t>Improving the volunteers selection and management processes, as well as facilitating the communication between organization and associated volunteers.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FDFDF">
                <a:alpha val="100000"/>
              </a:srgbClr>
            </a:gs>
            <a:gs pos="50000">
              <a:srgbClr val="F162FF">
                <a:alpha val="60000"/>
              </a:srgbClr>
            </a:gs>
            <a:gs pos="100000">
              <a:srgbClr val="002AFF">
                <a:alpha val="17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633030" cy="633030"/>
          </a:xfrm>
          <a:custGeom>
            <a:avLst/>
            <a:gdLst/>
            <a:ahLst/>
            <a:cxnLst/>
            <a:rect l="l" t="t" r="r" b="b"/>
            <a:pathLst>
              <a:path w="633030" h="633030">
                <a:moveTo>
                  <a:pt x="0" y="0"/>
                </a:moveTo>
                <a:lnTo>
                  <a:pt x="633030" y="0"/>
                </a:lnTo>
                <a:lnTo>
                  <a:pt x="633030" y="633030"/>
                </a:lnTo>
                <a:lnTo>
                  <a:pt x="0" y="633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76809" y="2671411"/>
            <a:ext cx="8934382" cy="2669147"/>
          </a:xfrm>
          <a:custGeom>
            <a:avLst/>
            <a:gdLst/>
            <a:ahLst/>
            <a:cxnLst/>
            <a:rect l="l" t="t" r="r" b="b"/>
            <a:pathLst>
              <a:path w="8934382" h="2669147">
                <a:moveTo>
                  <a:pt x="0" y="0"/>
                </a:moveTo>
                <a:lnTo>
                  <a:pt x="8934382" y="0"/>
                </a:lnTo>
                <a:lnTo>
                  <a:pt x="8934382" y="2669146"/>
                </a:lnTo>
                <a:lnTo>
                  <a:pt x="0" y="26691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48328" y="3414812"/>
            <a:ext cx="3841529" cy="34573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316515" y="6172200"/>
            <a:ext cx="4107319" cy="4114800"/>
          </a:xfrm>
          <a:custGeom>
            <a:avLst/>
            <a:gdLst/>
            <a:ahLst/>
            <a:cxnLst/>
            <a:rect l="l" t="t" r="r" b="b"/>
            <a:pathLst>
              <a:path w="4107319" h="4114800">
                <a:moveTo>
                  <a:pt x="0" y="0"/>
                </a:moveTo>
                <a:lnTo>
                  <a:pt x="4107319" y="0"/>
                </a:lnTo>
                <a:lnTo>
                  <a:pt x="41073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91484" y="6450910"/>
            <a:ext cx="3557380" cy="3557380"/>
          </a:xfrm>
          <a:custGeom>
            <a:avLst/>
            <a:gdLst/>
            <a:ahLst/>
            <a:cxnLst/>
            <a:rect l="l" t="t" r="r" b="b"/>
            <a:pathLst>
              <a:path w="3557380" h="3557380">
                <a:moveTo>
                  <a:pt x="0" y="0"/>
                </a:moveTo>
                <a:lnTo>
                  <a:pt x="3557381" y="0"/>
                </a:lnTo>
                <a:lnTo>
                  <a:pt x="3557381" y="3557380"/>
                </a:lnTo>
                <a:lnTo>
                  <a:pt x="0" y="35573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5000"/>
            </a:blip>
            <a:stretch>
              <a:fillRect/>
            </a:stretch>
          </a:blipFill>
          <a:ln cap="sq">
            <a:noFill/>
            <a:prstDash val="sysDot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695811" y="108837"/>
            <a:ext cx="2736332" cy="47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2"/>
              </a:lnSpc>
              <a:spcBef>
                <a:spcPct val="0"/>
              </a:spcBef>
            </a:pPr>
            <a:r>
              <a:rPr lang="en-US" sz="2680">
                <a:solidFill>
                  <a:srgbClr val="1C402E"/>
                </a:solidFill>
                <a:latin typeface="Poppins"/>
              </a:rPr>
              <a:t>CSC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46382" y="2984536"/>
            <a:ext cx="7595235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800"/>
              </a:lnSpc>
            </a:pPr>
            <a:r>
              <a:rPr lang="en-US" sz="9000">
                <a:solidFill>
                  <a:srgbClr val="1C402E"/>
                </a:solidFill>
                <a:latin typeface="Poppins"/>
              </a:rPr>
              <a:t>Enter website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46382" y="4365661"/>
            <a:ext cx="7595235" cy="48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1C402E"/>
                </a:solidFill>
                <a:latin typeface="Poppins Bold"/>
              </a:rPr>
              <a:t>www.rose.ps.com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26397" y="5469188"/>
            <a:ext cx="2087555" cy="483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1C402E"/>
                </a:solidFill>
                <a:latin typeface="Poppins Bold"/>
              </a:rPr>
              <a:t>Scan here!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371</Words>
  <Application>Microsoft Office PowerPoint</Application>
  <PresentationFormat>Custom</PresentationFormat>
  <Paragraphs>100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29LT Bukra Semi Condensed Bold</vt:lpstr>
      <vt:lpstr>Calibri</vt:lpstr>
      <vt:lpstr>Poppins</vt:lpstr>
      <vt:lpstr>Poppins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Green Corporate Geometric Business Case Study and Report Business Presentation</dc:title>
  <cp:lastModifiedBy>Mazen Thaher</cp:lastModifiedBy>
  <cp:revision>2</cp:revision>
  <dcterms:created xsi:type="dcterms:W3CDTF">2006-08-16T00:00:00Z</dcterms:created>
  <dcterms:modified xsi:type="dcterms:W3CDTF">2024-06-12T23:13:27Z</dcterms:modified>
  <dc:identifier>DAGHp7G5ivY</dc:identifier>
</cp:coreProperties>
</file>