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21"/>
  </p:notesMasterIdLst>
  <p:sldIdLst>
    <p:sldId id="256" r:id="rId2"/>
    <p:sldId id="257" r:id="rId3"/>
    <p:sldId id="259" r:id="rId4"/>
    <p:sldId id="261" r:id="rId5"/>
    <p:sldId id="284" r:id="rId6"/>
    <p:sldId id="286" r:id="rId7"/>
    <p:sldId id="298" r:id="rId8"/>
    <p:sldId id="299" r:id="rId9"/>
    <p:sldId id="296" r:id="rId10"/>
    <p:sldId id="300" r:id="rId11"/>
    <p:sldId id="294" r:id="rId12"/>
    <p:sldId id="295" r:id="rId13"/>
    <p:sldId id="290" r:id="rId14"/>
    <p:sldId id="301" r:id="rId15"/>
    <p:sldId id="302" r:id="rId16"/>
    <p:sldId id="303" r:id="rId17"/>
    <p:sldId id="292" r:id="rId18"/>
    <p:sldId id="293" r:id="rId19"/>
    <p:sldId id="279" r:id="rId20"/>
  </p:sldIdLst>
  <p:sldSz cx="9144000" cy="5143500" type="screen16x9"/>
  <p:notesSz cx="6858000" cy="9144000"/>
  <p:embeddedFontLst>
    <p:embeddedFont>
      <p:font typeface="Roboto Condensed" panose="020B0604020202020204" charset="0"/>
      <p:regular r:id="rId22"/>
      <p:bold r:id="rId23"/>
      <p:italic r:id="rId24"/>
      <p:boldItalic r:id="rId25"/>
    </p:embeddedFont>
    <p:embeddedFont>
      <p:font typeface="Cambria" panose="02040503050406030204" pitchFamily="18" charset="0"/>
      <p:regular r:id="rId26"/>
      <p:bold r:id="rId27"/>
      <p:italic r:id="rId28"/>
      <p:boldItalic r:id="rId29"/>
    </p:embeddedFont>
    <p:embeddedFont>
      <p:font typeface="Roboto Condensed Light" panose="020B0604020202020204" charset="0"/>
      <p:regular r:id="rId30"/>
      <p:bold r:id="rId31"/>
      <p:italic r:id="rId32"/>
      <p:boldItalic r:id="rId33"/>
    </p:embeddedFont>
    <p:embeddedFont>
      <p:font typeface="Arvo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800"/>
    <a:srgbClr val="3F53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6FCE5BA-C55B-4D6E-8109-D86950CBECE7}">
  <a:tblStyle styleId="{06FCE5BA-C55B-4D6E-8109-D86950CBEC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92" autoAdjust="0"/>
  </p:normalViewPr>
  <p:slideViewPr>
    <p:cSldViewPr snapToGrid="0">
      <p:cViewPr varScale="1">
        <p:scale>
          <a:sx n="86" d="100"/>
          <a:sy n="86" d="100"/>
        </p:scale>
        <p:origin x="9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viewProps" Target="viewProps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724608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752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2170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9296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8611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30843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8783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3503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163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545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6100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5095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7142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7323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5243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6" y="4278349"/>
            <a:ext cx="5480829" cy="432996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6" name="Google Shape;26;p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Google Shape;28;p3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7" cy="6522740"/>
          </a:xfrm>
        </p:grpSpPr>
        <p:sp>
          <p:nvSpPr>
            <p:cNvPr id="29" name="Google Shape;29;p3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33;p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Google Shape;37;p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Google Shape;39;p3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63" name="Google Shape;63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Google Shape;64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71" name="Google Shape;71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" name="Google Shape;72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4" name="Google Shape;164;p1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65" name="Google Shape;165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6" name="Google Shape;166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Google Shape;167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Google Shape;170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2" name="Google Shape;172;p10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73" name="Google Shape;173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Google Shape;175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" name="Google Shape;177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Google Shape;178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6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5685" y="4066282"/>
            <a:ext cx="28956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Prepared by: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    Ashraf Ghanem</a:t>
            </a:r>
          </a:p>
          <a:p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    Futna Shoqo</a:t>
            </a:r>
            <a:endParaRPr lang="en-US" sz="1600" b="1" dirty="0">
              <a:solidFill>
                <a:srgbClr val="3F5378"/>
              </a:solidFill>
              <a:latin typeface="LM Roman 10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76056" y="4604891"/>
            <a:ext cx="3668487" cy="420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Supervisor: Dr. </a:t>
            </a:r>
            <a:r>
              <a:rPr lang="en-US" sz="1600" b="1" dirty="0" err="1" smtClean="0">
                <a:solidFill>
                  <a:srgbClr val="3F5378"/>
                </a:solidFill>
                <a:latin typeface="LM Roman 10" panose="00000500000000000000" pitchFamily="50" charset="0"/>
              </a:rPr>
              <a:t>Raed</a:t>
            </a:r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 </a:t>
            </a:r>
            <a:r>
              <a:rPr lang="en-US" sz="1600" b="1" dirty="0" err="1" smtClean="0">
                <a:solidFill>
                  <a:srgbClr val="3F5378"/>
                </a:solidFill>
                <a:latin typeface="LM Roman 10" panose="00000500000000000000" pitchFamily="50" charset="0"/>
              </a:rPr>
              <a:t>Qadi</a:t>
            </a:r>
            <a:endParaRPr lang="en-US" sz="1600" b="1" dirty="0">
              <a:solidFill>
                <a:srgbClr val="3F5378"/>
              </a:solidFill>
              <a:latin typeface="LM Roman 10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5684" y="1975756"/>
            <a:ext cx="40603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err="1" smtClean="0">
                <a:solidFill>
                  <a:schemeClr val="bg1"/>
                </a:solidFill>
                <a:latin typeface="LM Roman 10" panose="00000500000000000000" pitchFamily="50" charset="0"/>
                <a:ea typeface="Cambria" panose="02040503050406030204" pitchFamily="18" charset="0"/>
              </a:rPr>
              <a:t>Optimizory</a:t>
            </a:r>
            <a:r>
              <a:rPr lang="en-US" sz="3000" b="1" dirty="0" smtClean="0">
                <a:solidFill>
                  <a:schemeClr val="bg1"/>
                </a:solidFill>
                <a:latin typeface="LM Roman 10" panose="00000500000000000000" pitchFamily="50" charset="0"/>
                <a:ea typeface="Cambria" panose="02040503050406030204" pitchFamily="18" charset="0"/>
              </a:rPr>
              <a:t>      Self-Learning Robot</a:t>
            </a:r>
            <a:endParaRPr lang="en-US" sz="3000" b="1" dirty="0">
              <a:solidFill>
                <a:schemeClr val="bg1"/>
              </a:solidFill>
              <a:latin typeface="LM Roman 10" panose="00000500000000000000" pitchFamily="50" charset="0"/>
              <a:ea typeface="Cambria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444" y="963455"/>
            <a:ext cx="4137102" cy="31028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10</a:t>
            </a:r>
            <a:endParaRPr lang="en" dirty="0"/>
          </a:p>
        </p:txBody>
      </p:sp>
      <p:sp>
        <p:nvSpPr>
          <p:cNvPr id="5" name="TextBox 4"/>
          <p:cNvSpPr txBox="1"/>
          <p:nvPr/>
        </p:nvSpPr>
        <p:spPr>
          <a:xfrm>
            <a:off x="100361" y="144966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LM Roman 10" panose="00000500000000000000" pitchFamily="50" charset="0"/>
              </a:rPr>
              <a:t>Optimization</a:t>
            </a:r>
            <a:endParaRPr lang="en-US" sz="1800" b="1" dirty="0">
              <a:solidFill>
                <a:schemeClr val="bg1"/>
              </a:solidFill>
              <a:latin typeface="LM Roman 10" panose="00000500000000000000" pitchFamily="50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277" y="514298"/>
            <a:ext cx="5822866" cy="399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51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136200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>
                <a:latin typeface="LM Roman 10" panose="00000500000000000000" pitchFamily="50" charset="0"/>
              </a:rPr>
              <a:t>Constraints</a:t>
            </a:r>
            <a:endParaRPr sz="4400" dirty="0">
              <a:latin typeface="LM Roman 10" panose="00000500000000000000" pitchFamily="50" charset="0"/>
            </a:endParaRPr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11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</a:t>
            </a: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10143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oogle Shape;250;p17"/>
          <p:cNvGrpSpPr/>
          <p:nvPr/>
        </p:nvGrpSpPr>
        <p:grpSpPr>
          <a:xfrm>
            <a:off x="7290617" y="378837"/>
            <a:ext cx="1326190" cy="1326203"/>
            <a:chOff x="6643075" y="3664250"/>
            <a:chExt cx="407950" cy="407975"/>
          </a:xfrm>
        </p:grpSpPr>
        <p:sp>
          <p:nvSpPr>
            <p:cNvPr id="251" name="Google Shape;251;p17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rgbClr val="C7D3E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C7D3E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" name="Google Shape;253;p17"/>
          <p:cNvGrpSpPr/>
          <p:nvPr/>
        </p:nvGrpSpPr>
        <p:grpSpPr>
          <a:xfrm rot="-587363">
            <a:off x="7166095" y="2057688"/>
            <a:ext cx="653127" cy="653134"/>
            <a:chOff x="576250" y="4319400"/>
            <a:chExt cx="442075" cy="442050"/>
          </a:xfrm>
        </p:grpSpPr>
        <p:sp>
          <p:nvSpPr>
            <p:cNvPr id="254" name="Google Shape;254;p17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8" name="Google Shape;258;p17"/>
          <p:cNvSpPr/>
          <p:nvPr/>
        </p:nvSpPr>
        <p:spPr>
          <a:xfrm>
            <a:off x="6866988" y="378837"/>
            <a:ext cx="248336" cy="23712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7"/>
          <p:cNvSpPr/>
          <p:nvPr/>
        </p:nvSpPr>
        <p:spPr>
          <a:xfrm rot="2697322">
            <a:off x="8312479" y="1943759"/>
            <a:ext cx="376961" cy="35993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7"/>
          <p:cNvSpPr/>
          <p:nvPr/>
        </p:nvSpPr>
        <p:spPr>
          <a:xfrm>
            <a:off x="8610691" y="1738287"/>
            <a:ext cx="150972" cy="14422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7"/>
          <p:cNvSpPr/>
          <p:nvPr/>
        </p:nvSpPr>
        <p:spPr>
          <a:xfrm rot="1280149">
            <a:off x="6694954" y="1094025"/>
            <a:ext cx="150975" cy="144204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12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102949" y="1166127"/>
            <a:ext cx="6942228" cy="2549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81000">
              <a:lnSpc>
                <a:spcPct val="150000"/>
              </a:lnSpc>
              <a:buClr>
                <a:srgbClr val="C7D3E6"/>
              </a:buClr>
              <a:buSzPts val="2400"/>
              <a:buChar char="▰"/>
            </a:pPr>
            <a:r>
              <a:rPr lang="en-US" sz="2200" dirty="0" smtClean="0">
                <a:latin typeface="LM Roman 10" panose="00000500000000000000" pitchFamily="50" charset="0"/>
                <a:ea typeface="Roboto Condensed" panose="020B0604020202020204" charset="0"/>
              </a:rPr>
              <a:t>Hardware Issue [</a:t>
            </a: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Sensor Accuracy and Wheels Efficiency</a:t>
            </a:r>
            <a:r>
              <a:rPr lang="en-US" sz="2200" dirty="0" smtClean="0">
                <a:latin typeface="LM Roman 10" panose="00000500000000000000" pitchFamily="50" charset="0"/>
                <a:ea typeface="Roboto Condensed" panose="020B0604020202020204" charset="0"/>
              </a:rPr>
              <a:t>]</a:t>
            </a:r>
            <a:endParaRPr lang="en-US" sz="2200" dirty="0">
              <a:latin typeface="LM Roman 10" panose="00000500000000000000" pitchFamily="50" charset="0"/>
              <a:ea typeface="Roboto Condensed" panose="020B0604020202020204" charset="0"/>
            </a:endParaRPr>
          </a:p>
          <a:p>
            <a:pPr marL="457200" lvl="0" indent="-381000">
              <a:lnSpc>
                <a:spcPct val="150000"/>
              </a:lnSpc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2200" dirty="0" smtClean="0">
                <a:latin typeface="LM Roman 10" panose="00000500000000000000" pitchFamily="50" charset="0"/>
                <a:ea typeface="Roboto Condensed" panose="020B0604020202020204" charset="0"/>
              </a:rPr>
              <a:t>Couldn’t have identical DC motors. [</a:t>
            </a: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Speed of motors affects the robot performance</a:t>
            </a:r>
            <a:r>
              <a:rPr lang="en-US" sz="2200" dirty="0" smtClean="0">
                <a:latin typeface="LM Roman 10" panose="00000500000000000000" pitchFamily="50" charset="0"/>
                <a:ea typeface="Roboto Condensed" panose="020B0604020202020204" charset="0"/>
              </a:rPr>
              <a:t>]</a:t>
            </a:r>
          </a:p>
          <a:p>
            <a:pPr marL="457200" lvl="0" indent="-381000">
              <a:lnSpc>
                <a:spcPct val="200000"/>
              </a:lnSpc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2200" dirty="0" smtClean="0">
                <a:latin typeface="LM Roman 10" panose="00000500000000000000" pitchFamily="50" charset="0"/>
                <a:ea typeface="Roboto Condensed" panose="020B0604020202020204" charset="0"/>
              </a:rPr>
              <a:t>Needed environment unavailable.</a:t>
            </a:r>
          </a:p>
        </p:txBody>
      </p:sp>
    </p:spTree>
    <p:extLst>
      <p:ext uri="{BB962C8B-B14F-4D97-AF65-F5344CB8AC3E}">
        <p14:creationId xmlns:p14="http://schemas.microsoft.com/office/powerpoint/2010/main" val="84918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060000"/>
            <a:ext cx="6122332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>
                <a:latin typeface="LM Roman 10" panose="00000500000000000000" pitchFamily="50" charset="0"/>
              </a:rPr>
              <a:t>Demo</a:t>
            </a:r>
            <a:endParaRPr sz="4400" dirty="0">
              <a:latin typeface="LM Roman 10" panose="00000500000000000000" pitchFamily="50" charset="0"/>
            </a:endParaRPr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13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16517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12</a:t>
            </a:r>
            <a:endParaRPr lang="en" dirty="0"/>
          </a:p>
        </p:txBody>
      </p:sp>
      <p:sp>
        <p:nvSpPr>
          <p:cNvPr id="5" name="TextBox 4"/>
          <p:cNvSpPr txBox="1"/>
          <p:nvPr/>
        </p:nvSpPr>
        <p:spPr>
          <a:xfrm>
            <a:off x="100361" y="144966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LM Roman 10" panose="00000500000000000000" pitchFamily="50" charset="0"/>
              </a:rPr>
              <a:t>Demo 1</a:t>
            </a:r>
            <a:endParaRPr lang="en-US" sz="1800" b="1" dirty="0">
              <a:solidFill>
                <a:schemeClr val="bg1"/>
              </a:solidFill>
              <a:latin typeface="LM Roman 10" panose="000005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1102" y="1661532"/>
            <a:ext cx="3869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simple start twice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5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12</a:t>
            </a:r>
            <a:endParaRPr lang="en" dirty="0"/>
          </a:p>
        </p:txBody>
      </p:sp>
      <p:sp>
        <p:nvSpPr>
          <p:cNvPr id="5" name="TextBox 4"/>
          <p:cNvSpPr txBox="1"/>
          <p:nvPr/>
        </p:nvSpPr>
        <p:spPr>
          <a:xfrm>
            <a:off x="100361" y="144966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LM Roman 10" panose="00000500000000000000" pitchFamily="50" charset="0"/>
              </a:rPr>
              <a:t>Demo 2</a:t>
            </a:r>
            <a:endParaRPr lang="en-US" sz="1800" b="1" dirty="0">
              <a:solidFill>
                <a:schemeClr val="bg1"/>
              </a:solidFill>
              <a:latin typeface="LM Roman 10" panose="000005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9883" y="1639229"/>
            <a:ext cx="4728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</a:t>
            </a:r>
            <a:r>
              <a:rPr lang="en-US" dirty="0" smtClean="0"/>
              <a:t>complex start </a:t>
            </a:r>
            <a:r>
              <a:rPr lang="en-US" dirty="0"/>
              <a:t>twice video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07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12</a:t>
            </a:r>
            <a:endParaRPr lang="en" dirty="0"/>
          </a:p>
        </p:txBody>
      </p:sp>
      <p:sp>
        <p:nvSpPr>
          <p:cNvPr id="5" name="TextBox 4"/>
          <p:cNvSpPr txBox="1"/>
          <p:nvPr/>
        </p:nvSpPr>
        <p:spPr>
          <a:xfrm>
            <a:off x="100361" y="144966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LM Roman 10" panose="00000500000000000000" pitchFamily="50" charset="0"/>
              </a:rPr>
              <a:t>Demo 3</a:t>
            </a:r>
            <a:endParaRPr lang="en-US" sz="1800" b="1" dirty="0">
              <a:solidFill>
                <a:schemeClr val="bg1"/>
              </a:solidFill>
              <a:latin typeface="LM Roman 10" panose="000005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7941" y="1683834"/>
            <a:ext cx="4549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Sending path to other robot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3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060000"/>
            <a:ext cx="6122332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>
                <a:latin typeface="LM Roman 10" panose="00000500000000000000" pitchFamily="50" charset="0"/>
              </a:rPr>
              <a:t>Future Work</a:t>
            </a:r>
            <a:endParaRPr sz="4400" dirty="0">
              <a:latin typeface="LM Roman 10" panose="00000500000000000000" pitchFamily="50" charset="0"/>
            </a:endParaRPr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 smtClean="0"/>
              <a:t>17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75495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6"/>
          <p:cNvSpPr txBox="1">
            <a:spLocks noGrp="1"/>
          </p:cNvSpPr>
          <p:nvPr>
            <p:ph type="body" idx="1"/>
          </p:nvPr>
        </p:nvSpPr>
        <p:spPr>
          <a:xfrm>
            <a:off x="210127" y="1258403"/>
            <a:ext cx="8040060" cy="353589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sz="2200" dirty="0" smtClean="0"/>
              <a:t>Change the body of the robot such that we use a more rigid and suitable one for holding things while moving.</a:t>
            </a:r>
          </a:p>
          <a:p>
            <a:pPr marL="457200" lvl="0" indent="-3810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sz="2200" dirty="0" smtClean="0"/>
              <a:t>Using better sensors that have bigger accuracy that those are used.</a:t>
            </a: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sz="2200" dirty="0" smtClean="0"/>
              <a:t>Make the robot capable to get back to starting point with optimized path when it reaches the destination.</a:t>
            </a:r>
          </a:p>
        </p:txBody>
      </p:sp>
      <p:sp>
        <p:nvSpPr>
          <p:cNvPr id="238" name="Google Shape;238;p1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 smtClean="0"/>
              <a:t>18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82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503" name="Google Shape;503;p34"/>
          <p:cNvSpPr txBox="1">
            <a:spLocks noGrp="1"/>
          </p:cNvSpPr>
          <p:nvPr>
            <p:ph type="ctrTitle" idx="4294967295"/>
          </p:nvPr>
        </p:nvSpPr>
        <p:spPr>
          <a:xfrm>
            <a:off x="1275150" y="236440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9800"/>
                </a:solidFill>
              </a:rPr>
              <a:t>THANKS!</a:t>
            </a:r>
            <a:endParaRPr sz="6000">
              <a:solidFill>
                <a:srgbClr val="FF9800"/>
              </a:solidFill>
            </a:endParaRPr>
          </a:p>
        </p:txBody>
      </p:sp>
      <p:sp>
        <p:nvSpPr>
          <p:cNvPr id="504" name="Google Shape;504;p34"/>
          <p:cNvSpPr txBox="1">
            <a:spLocks noGrp="1"/>
          </p:cNvSpPr>
          <p:nvPr>
            <p:ph type="subTitle" idx="4294967295"/>
          </p:nvPr>
        </p:nvSpPr>
        <p:spPr>
          <a:xfrm>
            <a:off x="1275150" y="3230000"/>
            <a:ext cx="6593700" cy="134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latin typeface="LM Roman 10" panose="00000500000000000000" pitchFamily="50" charset="0"/>
              </a:rPr>
              <a:t>Any questions</a:t>
            </a:r>
            <a:r>
              <a:rPr lang="en" sz="2000" b="1" dirty="0" smtClean="0">
                <a:latin typeface="LM Roman 10" panose="00000500000000000000" pitchFamily="50" charset="0"/>
              </a:rPr>
              <a:t>?</a:t>
            </a:r>
            <a:endParaRPr sz="2000" b="1" dirty="0">
              <a:latin typeface="LM Roman 10" panose="00000500000000000000" pitchFamily="50" charset="0"/>
            </a:endParaRPr>
          </a:p>
        </p:txBody>
      </p:sp>
      <p:grpSp>
        <p:nvGrpSpPr>
          <p:cNvPr id="505" name="Google Shape;505;p34"/>
          <p:cNvGrpSpPr/>
          <p:nvPr/>
        </p:nvGrpSpPr>
        <p:grpSpPr>
          <a:xfrm>
            <a:off x="3996210" y="966817"/>
            <a:ext cx="1197664" cy="1126777"/>
            <a:chOff x="5972700" y="2330200"/>
            <a:chExt cx="411625" cy="387275"/>
          </a:xfrm>
        </p:grpSpPr>
        <p:sp>
          <p:nvSpPr>
            <p:cNvPr id="506" name="Google Shape;506;p34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4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latin typeface="LM Roman 10" panose="00000500000000000000" pitchFamily="50" charset="0"/>
              </a:rPr>
              <a:t>Outline</a:t>
            </a:r>
            <a:endParaRPr sz="2800" dirty="0">
              <a:latin typeface="LM Roman 10" panose="00000500000000000000" pitchFamily="50" charset="0"/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79658" y="1556657"/>
            <a:ext cx="61477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381000">
              <a:lnSpc>
                <a:spcPct val="150000"/>
              </a:lnSpc>
              <a:buClr>
                <a:srgbClr val="FF9800"/>
              </a:buClr>
              <a:buSzPts val="2400"/>
              <a:buChar char="▰"/>
            </a:pPr>
            <a:r>
              <a:rPr lang="en-US" sz="2400" dirty="0">
                <a:solidFill>
                  <a:srgbClr val="3F5378"/>
                </a:solidFill>
                <a:latin typeface="LM Roman 10" panose="00000500000000000000" pitchFamily="50" charset="0"/>
                <a:ea typeface="Roboto Condensed" panose="020B0604020202020204" charset="0"/>
              </a:rPr>
              <a:t>Introduction</a:t>
            </a:r>
          </a:p>
          <a:p>
            <a:pPr marL="457200" indent="-381000">
              <a:lnSpc>
                <a:spcPct val="150000"/>
              </a:lnSpc>
              <a:buClr>
                <a:srgbClr val="FF9800"/>
              </a:buClr>
              <a:buSzPts val="2400"/>
              <a:buFont typeface="Arial"/>
              <a:buChar char="▰"/>
            </a:pPr>
            <a:r>
              <a:rPr lang="en-US" sz="2400" dirty="0" smtClean="0">
                <a:solidFill>
                  <a:srgbClr val="3F5378"/>
                </a:solidFill>
                <a:latin typeface="LM Roman 10" panose="00000500000000000000" pitchFamily="50" charset="0"/>
                <a:ea typeface="Roboto Condensed" panose="020B0604020202020204" charset="0"/>
              </a:rPr>
              <a:t>Methods </a:t>
            </a:r>
            <a:r>
              <a:rPr lang="en-US" sz="2400" dirty="0">
                <a:solidFill>
                  <a:srgbClr val="3F5378"/>
                </a:solidFill>
                <a:latin typeface="LM Roman 10" panose="00000500000000000000" pitchFamily="50" charset="0"/>
                <a:ea typeface="Roboto Condensed" panose="020B0604020202020204" charset="0"/>
              </a:rPr>
              <a:t>and </a:t>
            </a:r>
            <a:r>
              <a:rPr lang="en-US" sz="2400" dirty="0" smtClean="0">
                <a:solidFill>
                  <a:srgbClr val="3F5378"/>
                </a:solidFill>
                <a:latin typeface="LM Roman 10" panose="00000500000000000000" pitchFamily="50" charset="0"/>
                <a:ea typeface="Roboto Condensed" panose="020B0604020202020204" charset="0"/>
              </a:rPr>
              <a:t>Techniques</a:t>
            </a:r>
          </a:p>
          <a:p>
            <a:pPr marL="457200" indent="-381000">
              <a:lnSpc>
                <a:spcPct val="150000"/>
              </a:lnSpc>
              <a:buClr>
                <a:srgbClr val="FF9800"/>
              </a:buClr>
              <a:buSzPts val="2400"/>
              <a:buFont typeface="Arial"/>
              <a:buChar char="▰"/>
            </a:pPr>
            <a:r>
              <a:rPr lang="en-US" sz="2400" dirty="0" smtClean="0">
                <a:solidFill>
                  <a:srgbClr val="3F5378"/>
                </a:solidFill>
                <a:latin typeface="LM Roman 10" panose="00000500000000000000" pitchFamily="50" charset="0"/>
                <a:ea typeface="Roboto Condensed" panose="020B0604020202020204" charset="0"/>
              </a:rPr>
              <a:t>Constraints</a:t>
            </a:r>
            <a:endParaRPr lang="en-US" sz="2400" dirty="0">
              <a:solidFill>
                <a:srgbClr val="3F5378"/>
              </a:solidFill>
              <a:latin typeface="LM Roman 10" panose="00000500000000000000" pitchFamily="50" charset="0"/>
              <a:ea typeface="Roboto Condensed" panose="020B0604020202020204" charset="0"/>
            </a:endParaRPr>
          </a:p>
          <a:p>
            <a:pPr marL="457200" lvl="0" indent="-381000">
              <a:lnSpc>
                <a:spcPct val="150000"/>
              </a:lnSpc>
              <a:buClr>
                <a:srgbClr val="FF9800"/>
              </a:buClr>
              <a:buSzPts val="2400"/>
              <a:buChar char="▰"/>
            </a:pPr>
            <a:r>
              <a:rPr lang="en-US" sz="2400" dirty="0" smtClean="0">
                <a:solidFill>
                  <a:srgbClr val="3F5378"/>
                </a:solidFill>
                <a:latin typeface="LM Roman 10" panose="00000500000000000000" pitchFamily="50" charset="0"/>
                <a:ea typeface="Roboto Condensed" panose="020B0604020202020204" charset="0"/>
              </a:rPr>
              <a:t>Demo</a:t>
            </a:r>
          </a:p>
          <a:p>
            <a:pPr marL="457200" indent="-381000">
              <a:lnSpc>
                <a:spcPct val="150000"/>
              </a:lnSpc>
              <a:buClr>
                <a:srgbClr val="FF9800"/>
              </a:buClr>
              <a:buSzPts val="2400"/>
              <a:buFont typeface="Arial"/>
              <a:buChar char="▰"/>
            </a:pPr>
            <a:r>
              <a:rPr lang="en-US" sz="2400" dirty="0">
                <a:solidFill>
                  <a:srgbClr val="3F5378"/>
                </a:solidFill>
                <a:latin typeface="LM Roman 10" panose="00000500000000000000" pitchFamily="50" charset="0"/>
                <a:ea typeface="Roboto Condensed" panose="020B0604020202020204" charset="0"/>
              </a:rPr>
              <a:t>Future </a:t>
            </a:r>
            <a:r>
              <a:rPr lang="en-US" sz="2400" dirty="0" smtClean="0">
                <a:solidFill>
                  <a:srgbClr val="3F5378"/>
                </a:solidFill>
                <a:latin typeface="LM Roman 10" panose="00000500000000000000" pitchFamily="50" charset="0"/>
                <a:ea typeface="Roboto Condensed" panose="020B0604020202020204" charset="0"/>
              </a:rPr>
              <a:t>Work</a:t>
            </a:r>
            <a:endParaRPr lang="en-US" sz="2400" dirty="0">
              <a:solidFill>
                <a:srgbClr val="3F5378"/>
              </a:solidFill>
              <a:latin typeface="LM Roman 10" panose="00000500000000000000" pitchFamily="50" charset="0"/>
              <a:ea typeface="Roboto Condensed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136200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>
                <a:latin typeface="LM Roman 10" panose="00000500000000000000" pitchFamily="50" charset="0"/>
              </a:rPr>
              <a:t>Introduction</a:t>
            </a:r>
            <a:endParaRPr sz="4400" dirty="0">
              <a:latin typeface="LM Roman 10" panose="00000500000000000000" pitchFamily="50" charset="0"/>
            </a:endParaRPr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latin typeface="LM Roman 10" panose="00000500000000000000" pitchFamily="50" charset="0"/>
              </a:rPr>
              <a:t>Problem</a:t>
            </a:r>
            <a:endParaRPr sz="2800" dirty="0">
              <a:latin typeface="LM Roman 10" panose="00000500000000000000" pitchFamily="50" charset="0"/>
            </a:endParaRPr>
          </a:p>
        </p:txBody>
      </p:sp>
      <p:sp>
        <p:nvSpPr>
          <p:cNvPr id="237" name="Google Shape;237;p16"/>
          <p:cNvSpPr txBox="1">
            <a:spLocks noGrp="1"/>
          </p:cNvSpPr>
          <p:nvPr>
            <p:ph type="body" idx="1"/>
          </p:nvPr>
        </p:nvSpPr>
        <p:spPr>
          <a:xfrm>
            <a:off x="814274" y="1327350"/>
            <a:ext cx="7872525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dirty="0" smtClean="0">
                <a:latin typeface="LM Roman 10" panose="00000500000000000000" pitchFamily="50" charset="0"/>
              </a:rPr>
              <a:t>Manufacturing regions.</a:t>
            </a: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dirty="0" smtClean="0">
                <a:latin typeface="LM Roman 10" panose="00000500000000000000" pitchFamily="50" charset="0"/>
              </a:rPr>
              <a:t>Enhancing existing robots.</a:t>
            </a:r>
            <a:endParaRPr dirty="0">
              <a:latin typeface="LM Roman 10" panose="00000500000000000000" pitchFamily="50" charset="0"/>
            </a:endParaRPr>
          </a:p>
        </p:txBody>
      </p:sp>
      <p:sp>
        <p:nvSpPr>
          <p:cNvPr id="238" name="Google Shape;238;p1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  <p:grpSp>
        <p:nvGrpSpPr>
          <p:cNvPr id="239" name="Google Shape;239;p16"/>
          <p:cNvGrpSpPr/>
          <p:nvPr/>
        </p:nvGrpSpPr>
        <p:grpSpPr>
          <a:xfrm>
            <a:off x="282216" y="590918"/>
            <a:ext cx="369505" cy="369505"/>
            <a:chOff x="2594050" y="1631825"/>
            <a:chExt cx="439625" cy="439625"/>
          </a:xfrm>
        </p:grpSpPr>
        <p:sp>
          <p:nvSpPr>
            <p:cNvPr id="240" name="Google Shape;240;p16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6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latin typeface="LM Roman 10" panose="00000500000000000000" pitchFamily="50" charset="0"/>
              </a:rPr>
              <a:t>Objectives</a:t>
            </a:r>
            <a:endParaRPr sz="2800" dirty="0">
              <a:latin typeface="LM Roman 10" panose="00000500000000000000" pitchFamily="50" charset="0"/>
            </a:endParaRPr>
          </a:p>
        </p:txBody>
      </p:sp>
      <p:sp>
        <p:nvSpPr>
          <p:cNvPr id="237" name="Google Shape;237;p16"/>
          <p:cNvSpPr txBox="1">
            <a:spLocks noGrp="1"/>
          </p:cNvSpPr>
          <p:nvPr>
            <p:ph type="body" idx="1"/>
          </p:nvPr>
        </p:nvSpPr>
        <p:spPr>
          <a:xfrm>
            <a:off x="340042" y="1940311"/>
            <a:ext cx="8039794" cy="180485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200" dirty="0">
                <a:latin typeface="LM Roman 10" panose="00000500000000000000" pitchFamily="50" charset="0"/>
              </a:rPr>
              <a:t>Save people’s efforts in moving things to some destination</a:t>
            </a:r>
            <a:r>
              <a:rPr lang="en-US" sz="2200" dirty="0" smtClean="0">
                <a:latin typeface="LM Roman 10" panose="00000500000000000000" pitchFamily="50" charset="0"/>
              </a:rPr>
              <a:t>.</a:t>
            </a:r>
            <a:endParaRPr sz="2200" dirty="0" smtClean="0">
              <a:latin typeface="LM Roman 10" panose="00000500000000000000" pitchFamily="50" charset="0"/>
            </a:endParaRPr>
          </a:p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sz="2200" dirty="0">
                <a:latin typeface="LM Roman 10" panose="00000500000000000000" pitchFamily="50" charset="0"/>
              </a:rPr>
              <a:t>Save time due to many </a:t>
            </a:r>
            <a:r>
              <a:rPr lang="en-US" sz="2200" dirty="0" smtClean="0">
                <a:latin typeface="LM Roman 10" panose="00000500000000000000" pitchFamily="50" charset="0"/>
              </a:rPr>
              <a:t>optimized </a:t>
            </a:r>
            <a:r>
              <a:rPr lang="en-US" sz="2200" dirty="0">
                <a:latin typeface="LM Roman 10" panose="00000500000000000000" pitchFamily="50" charset="0"/>
              </a:rPr>
              <a:t>robots.</a:t>
            </a:r>
            <a:endParaRPr lang="en" sz="2200" dirty="0" smtClean="0">
              <a:latin typeface="LM Roman 10" panose="00000500000000000000" pitchFamily="50" charset="0"/>
            </a:endParaRPr>
          </a:p>
        </p:txBody>
      </p:sp>
      <p:sp>
        <p:nvSpPr>
          <p:cNvPr id="238" name="Google Shape;238;p1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5</a:t>
            </a:r>
            <a:endParaRPr dirty="0"/>
          </a:p>
        </p:txBody>
      </p:sp>
      <p:grpSp>
        <p:nvGrpSpPr>
          <p:cNvPr id="239" name="Google Shape;239;p16"/>
          <p:cNvGrpSpPr/>
          <p:nvPr/>
        </p:nvGrpSpPr>
        <p:grpSpPr>
          <a:xfrm>
            <a:off x="282216" y="590918"/>
            <a:ext cx="369505" cy="369505"/>
            <a:chOff x="2594050" y="1631825"/>
            <a:chExt cx="439625" cy="439625"/>
          </a:xfrm>
        </p:grpSpPr>
        <p:sp>
          <p:nvSpPr>
            <p:cNvPr id="240" name="Google Shape;240;p16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6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568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180497" y="3136200"/>
            <a:ext cx="6122332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LM Roman 10" panose="00000500000000000000" pitchFamily="50" charset="0"/>
              </a:rPr>
              <a:t>Methods and Techniques</a:t>
            </a:r>
            <a:endParaRPr dirty="0">
              <a:latin typeface="LM Roman 10" panose="00000500000000000000" pitchFamily="50" charset="0"/>
            </a:endParaRPr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6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01168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7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646491" y="1728439"/>
            <a:ext cx="5471328" cy="1265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81000">
              <a:lnSpc>
                <a:spcPct val="150000"/>
              </a:lnSpc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2400" dirty="0" smtClean="0">
                <a:latin typeface="LM Roman 10" panose="00000500000000000000" pitchFamily="50" charset="0"/>
                <a:ea typeface="Roboto Condensed" panose="020B0604020202020204" charset="0"/>
              </a:rPr>
              <a:t>How Dynamic?</a:t>
            </a:r>
          </a:p>
          <a:p>
            <a:pPr marL="457200" lvl="0" indent="-381000">
              <a:lnSpc>
                <a:spcPct val="150000"/>
              </a:lnSpc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2400" dirty="0" smtClean="0">
                <a:latin typeface="LM Roman 10" panose="00000500000000000000" pitchFamily="50" charset="0"/>
                <a:ea typeface="Roboto Condensed" panose="020B0604020202020204" charset="0"/>
              </a:rPr>
              <a:t>Left-Hand Rule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0361" y="144966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LM Roman 10" panose="00000500000000000000" pitchFamily="50" charset="0"/>
              </a:rPr>
              <a:t>Dynamic Maze</a:t>
            </a:r>
            <a:endParaRPr lang="en-US" sz="1800" b="1" dirty="0">
              <a:solidFill>
                <a:schemeClr val="bg1"/>
              </a:solidFill>
              <a:latin typeface="LM Roman 10" panose="00000500000000000000" pitchFamily="50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176" y="1475987"/>
            <a:ext cx="4217090" cy="289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64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8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100361" y="1318537"/>
            <a:ext cx="5854390" cy="3611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81000"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Car Body</a:t>
            </a:r>
          </a:p>
          <a:p>
            <a:pPr marL="457200" lvl="0" indent="-381000"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9V two DC Motors</a:t>
            </a:r>
          </a:p>
          <a:p>
            <a:pPr marL="457200" lvl="0" indent="-381000"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One H-Bridge (L293D) Driver</a:t>
            </a:r>
          </a:p>
          <a:p>
            <a:pPr marL="457200" lvl="0" indent="-381000"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Two 4V rechargeable batteries.</a:t>
            </a:r>
          </a:p>
          <a:p>
            <a:pPr marL="457200" lvl="0" indent="-381000"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One Arduino Uno Microcontroller.</a:t>
            </a:r>
          </a:p>
          <a:p>
            <a:pPr marL="457200" lvl="0" indent="-381000"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Four IR (TCRT5000) Sensors.</a:t>
            </a:r>
          </a:p>
          <a:p>
            <a:pPr marL="457200" lvl="0" indent="-381000"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RF (HC-12) module</a:t>
            </a:r>
          </a:p>
          <a:p>
            <a:pPr marL="457200" lvl="0" indent="-381000"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Holder for IR Sensors</a:t>
            </a:r>
          </a:p>
          <a:p>
            <a:pPr marL="457200" lvl="0" indent="-381000"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1800" dirty="0" smtClean="0">
                <a:latin typeface="LM Roman 10" panose="00000500000000000000" pitchFamily="50" charset="0"/>
                <a:ea typeface="Roboto Condensed" panose="020B0604020202020204" charset="0"/>
              </a:rPr>
              <a:t>Bluetooth (HC-06) Module [for debugging issues]</a:t>
            </a:r>
            <a:endParaRPr lang="en-US" sz="2400" dirty="0" smtClean="0">
              <a:latin typeface="LM Roman 10" panose="00000500000000000000" pitchFamily="50" charset="0"/>
              <a:ea typeface="Roboto Condensed" panose="020B060402020202020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361" y="144966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LM Roman 10" panose="00000500000000000000" pitchFamily="50" charset="0"/>
              </a:rPr>
              <a:t>Robot</a:t>
            </a:r>
            <a:endParaRPr lang="en-US" sz="1800" b="1" dirty="0">
              <a:solidFill>
                <a:schemeClr val="bg1"/>
              </a:solidFill>
              <a:latin typeface="LM Roman 10" panose="00000500000000000000" pitchFamily="50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559" y="60818"/>
            <a:ext cx="3054841" cy="21090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0558" y="2269786"/>
            <a:ext cx="3054841" cy="20759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361" y="756513"/>
            <a:ext cx="386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spc="160" dirty="0">
                <a:solidFill>
                  <a:srgbClr val="FF9800"/>
                </a:solidFill>
                <a:latin typeface="LM Roman 10" panose="00000500000000000000" pitchFamily="50" charset="0"/>
                <a:ea typeface="Roboto Condensed Light"/>
                <a:cs typeface="Roboto Condensed Light"/>
              </a:rPr>
              <a:t>Hardware</a:t>
            </a:r>
            <a:r>
              <a:rPr lang="en-US" sz="2800" b="1" dirty="0" smtClean="0">
                <a:latin typeface="LM Roman 10" panose="00000500000000000000" pitchFamily="50" charset="0"/>
              </a:rPr>
              <a:t> </a:t>
            </a:r>
            <a:r>
              <a:rPr lang="en-US" sz="1800" b="1" spc="160" dirty="0">
                <a:solidFill>
                  <a:srgbClr val="FF9800"/>
                </a:solidFill>
                <a:latin typeface="LM Roman 10" panose="00000500000000000000" pitchFamily="50" charset="0"/>
                <a:ea typeface="Roboto Condensed Light"/>
                <a:cs typeface="Roboto Condensed Light"/>
                <a:sym typeface="Roboto Condensed Light"/>
              </a:rPr>
              <a:t>Components</a:t>
            </a:r>
          </a:p>
        </p:txBody>
      </p:sp>
      <p:pic>
        <p:nvPicPr>
          <p:cNvPr id="1026" name="Picture 2" descr="Image result for bluetooth hc-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562" y="4381866"/>
            <a:ext cx="761634" cy="76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hc-1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4" t="6089" r="13329" b="16929"/>
          <a:stretch/>
        </p:blipFill>
        <p:spPr bwMode="auto">
          <a:xfrm>
            <a:off x="3047634" y="3653341"/>
            <a:ext cx="922200" cy="92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tcrt50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641" y="3124159"/>
            <a:ext cx="977957" cy="91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66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9</a:t>
            </a:r>
            <a:endParaRPr lang="en" dirty="0"/>
          </a:p>
        </p:txBody>
      </p:sp>
      <p:sp>
        <p:nvSpPr>
          <p:cNvPr id="5" name="TextBox 4"/>
          <p:cNvSpPr txBox="1"/>
          <p:nvPr/>
        </p:nvSpPr>
        <p:spPr>
          <a:xfrm>
            <a:off x="100361" y="144966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LM Roman 10" panose="00000500000000000000" pitchFamily="50" charset="0"/>
              </a:rPr>
              <a:t>Optimization</a:t>
            </a:r>
            <a:endParaRPr lang="en-US" sz="1800" b="1" dirty="0">
              <a:solidFill>
                <a:schemeClr val="bg1"/>
              </a:solidFill>
              <a:latin typeface="LM Roman 10" panose="00000500000000000000" pitchFamily="50" charset="0"/>
            </a:endParaRPr>
          </a:p>
        </p:txBody>
      </p:sp>
      <p:pic>
        <p:nvPicPr>
          <p:cNvPr id="2052" name="Picture 4" descr="https://cdn.instructables.com/F15/R8PE/GPLJ13VI/F15R8PEGPLJ13VI.LARGE.jpg?auto=webp&amp;fit=boun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484" y="606569"/>
            <a:ext cx="2148853" cy="373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06277" y="1068174"/>
            <a:ext cx="3155795" cy="281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  <a:t>LBR = B</a:t>
            </a:r>
            <a:b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</a:br>
            <a: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  <a:t>LBS = R</a:t>
            </a:r>
            <a:b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</a:br>
            <a: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  <a:t>RBL = B</a:t>
            </a:r>
            <a:b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</a:br>
            <a: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  <a:t>SBL = R</a:t>
            </a:r>
            <a:b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</a:br>
            <a: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  <a:t>SBS = B</a:t>
            </a:r>
            <a:b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</a:br>
            <a:r>
              <a:rPr lang="pt-BR" sz="2000" b="1" dirty="0">
                <a:solidFill>
                  <a:schemeClr val="tx1"/>
                </a:solidFill>
                <a:latin typeface="LM Roman 10" panose="00000500000000000000" pitchFamily="50" charset="0"/>
              </a:rPr>
              <a:t>LBL = S</a:t>
            </a:r>
            <a:endParaRPr lang="en-US" sz="2000" b="1" dirty="0">
              <a:solidFill>
                <a:schemeClr val="tx1"/>
              </a:solidFill>
              <a:latin typeface="LM Roman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93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256</Words>
  <Application>Microsoft Office PowerPoint</Application>
  <PresentationFormat>On-screen Show (16:9)</PresentationFormat>
  <Paragraphs>76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Roboto Condensed</vt:lpstr>
      <vt:lpstr>Cambria</vt:lpstr>
      <vt:lpstr>Roboto Condensed Light</vt:lpstr>
      <vt:lpstr>Arvo</vt:lpstr>
      <vt:lpstr>LM Roman 10</vt:lpstr>
      <vt:lpstr>Arial</vt:lpstr>
      <vt:lpstr>Salerio template</vt:lpstr>
      <vt:lpstr>PowerPoint Presentation</vt:lpstr>
      <vt:lpstr>Outline</vt:lpstr>
      <vt:lpstr>Introduction</vt:lpstr>
      <vt:lpstr>Problem</vt:lpstr>
      <vt:lpstr>Objectives</vt:lpstr>
      <vt:lpstr>Methods and Techniques</vt:lpstr>
      <vt:lpstr>PowerPoint Presentation</vt:lpstr>
      <vt:lpstr>PowerPoint Presentation</vt:lpstr>
      <vt:lpstr>PowerPoint Presentation</vt:lpstr>
      <vt:lpstr>PowerPoint Presentation</vt:lpstr>
      <vt:lpstr>Constraints</vt:lpstr>
      <vt:lpstr>PowerPoint Presentation</vt:lpstr>
      <vt:lpstr>Demo</vt:lpstr>
      <vt:lpstr>PowerPoint Presentation</vt:lpstr>
      <vt:lpstr>PowerPoint Presentation</vt:lpstr>
      <vt:lpstr>PowerPoint Presentation</vt:lpstr>
      <vt:lpstr>Future Work</vt:lpstr>
      <vt:lpstr>PowerPoint Presentation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Ashraf Ghanem</dc:creator>
  <cp:lastModifiedBy>Ashraf Ghanem</cp:lastModifiedBy>
  <cp:revision>35</cp:revision>
  <dcterms:modified xsi:type="dcterms:W3CDTF">2019-12-22T21:21:09Z</dcterms:modified>
</cp:coreProperties>
</file>