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66AD550-6E69-4CA2-A94B-6950E6736D5B}" type="datetimeFigureOut">
              <a:rPr lang="en-US" smtClean="0"/>
              <a:t>1/3/2013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2E7A70D-1FD0-4093-82B1-9204D42A4A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TRADITIONAL AND ALTERNATIVE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PLASTERING 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Alternative plastering system</a:t>
            </a:r>
          </a:p>
          <a:p>
            <a:pPr marL="457200" indent="-45720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dirty="0" smtClean="0"/>
              <a:t>Ready Mix plaster</a:t>
            </a:r>
          </a:p>
          <a:p>
            <a:pPr marL="457200" indent="-457200">
              <a:buClr>
                <a:schemeClr val="accent3">
                  <a:lumMod val="75000"/>
                </a:schemeClr>
              </a:buClr>
              <a:buNone/>
            </a:pPr>
            <a:endParaRPr lang="en-US" dirty="0"/>
          </a:p>
        </p:txBody>
      </p:sp>
      <p:pic>
        <p:nvPicPr>
          <p:cNvPr id="4" name="Picture 3" descr="C:\Users\millennium\Desktop\images (7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806" y="2793732"/>
            <a:ext cx="1872387" cy="127053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:\Users\millennium\Desktop\chaina\Untitle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819401"/>
            <a:ext cx="2743200" cy="24384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:\Users\millennium\Desktop\Plaster application photo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590800"/>
            <a:ext cx="2166085" cy="157217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TRADITIONAL AND ALTERNATIVE FORMWORK 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PVC Panel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4" name="Picture 3" descr="C:\Users\millennium\Desktop\chaina\m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514600"/>
            <a:ext cx="3102610" cy="235648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:\Users\millennium\Desktop\chaina\tt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757839"/>
            <a:ext cx="2870512" cy="219516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TRADITIONAL AND ALTERNATIVE FORMWORK 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Magnesia Core Panels</a:t>
            </a:r>
          </a:p>
          <a:p>
            <a:endParaRPr lang="en-US" dirty="0"/>
          </a:p>
        </p:txBody>
      </p:sp>
      <p:pic>
        <p:nvPicPr>
          <p:cNvPr id="4" name="Picture 3" descr="C:\Users\millennium\Desktop\magnesia core\fissaggio sul pillasro d'angol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429000"/>
            <a:ext cx="2130724" cy="1699763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:\Users\millennium\Desktop\magnesia core\commercialslall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200400"/>
            <a:ext cx="2772494" cy="222561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:\Users\millennium\Desktop\magnesia core\HPIM08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447800"/>
            <a:ext cx="1938245" cy="1437139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TRADITIONAL AND ALTERNATIVE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Cladding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q"/>
            </a:pPr>
            <a:r>
              <a:rPr lang="en-US" dirty="0" smtClean="0"/>
              <a:t>Traditional </a:t>
            </a:r>
            <a:r>
              <a:rPr lang="en-US" dirty="0" smtClean="0"/>
              <a:t>exterior cladding </a:t>
            </a:r>
            <a:r>
              <a:rPr lang="en-US" dirty="0" smtClean="0"/>
              <a:t>system</a:t>
            </a:r>
          </a:p>
        </p:txBody>
      </p:sp>
      <p:pic>
        <p:nvPicPr>
          <p:cNvPr id="4" name="Picture 3" descr="C:\Users\falak\Downloads\download (1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8627" y="2892669"/>
            <a:ext cx="2086746" cy="107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falak\Downloads\images (5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419600"/>
            <a:ext cx="1512277" cy="65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TRADITIONAL AND ALTERNATIVE FORMWORK 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Alternative </a:t>
            </a:r>
            <a:r>
              <a:rPr lang="en-US" dirty="0" smtClean="0"/>
              <a:t>exterior cladding </a:t>
            </a:r>
            <a:r>
              <a:rPr lang="en-US" dirty="0" smtClean="0"/>
              <a:t>systems</a:t>
            </a:r>
          </a:p>
          <a:p>
            <a:pPr marL="457200" indent="-457200">
              <a:buAutoNum type="arabicPeriod"/>
            </a:pPr>
            <a:r>
              <a:rPr lang="en-US" dirty="0" smtClean="0"/>
              <a:t>Aluminum </a:t>
            </a:r>
            <a:r>
              <a:rPr lang="en-US" dirty="0" smtClean="0"/>
              <a:t>Composite </a:t>
            </a:r>
            <a:r>
              <a:rPr lang="en-US" dirty="0" smtClean="0"/>
              <a:t>Panel</a:t>
            </a:r>
          </a:p>
          <a:p>
            <a:pPr marL="457200" indent="-457200">
              <a:buAutoNum type="arabicPeriod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Users\falak\Desktop\picture for cladding\1-3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6652" y="2826727"/>
            <a:ext cx="2110695" cy="120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TRADITIONAL AND ALTERNATIVE FORMWORK 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Case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study description and methodology.</a:t>
            </a:r>
            <a:b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selected case study is residential building located in </a:t>
            </a:r>
            <a:r>
              <a:rPr lang="en-US" dirty="0" err="1" smtClean="0"/>
              <a:t>Jenin</a:t>
            </a:r>
            <a:r>
              <a:rPr lang="en-US" dirty="0" smtClean="0"/>
              <a:t> city, it consists from two floors, the first floor is not finished (just stand on column) but the second floor is ready for use.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 area of the floors is summarized as follow: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43434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Basement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153 m²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 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158.5 m</a:t>
                      </a:r>
                      <a:r>
                        <a:rPr lang="en-US" dirty="0" smtClean="0"/>
                        <a:t>²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stairs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m²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325 </a:t>
                      </a:r>
                      <a:r>
                        <a:rPr lang="en-US" dirty="0" smtClean="0"/>
                        <a:t>m²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6248400" cy="5366031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Methodology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work in this research take two phases, the first phase is quantity serving for the both material traditional and </a:t>
            </a:r>
            <a:r>
              <a:rPr lang="en-US" dirty="0" smtClean="0"/>
              <a:t>alternative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the second phase is redesign for the affected part of selected building when aluminum composite panels for external cladding were </a:t>
            </a:r>
            <a:r>
              <a:rPr lang="en-US" dirty="0" smtClean="0"/>
              <a:t>used.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91400" cy="944562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TABLE OF CONTENT</a:t>
            </a:r>
            <a:endParaRPr lang="en-US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Introduction.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Objectives.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Traditional and alternative plastering,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external cladding,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and formwork systems.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Case study description and methodology.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Results. </a:t>
            </a: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Form work results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3048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Formwork 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Unit Cost (NIS/m²)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traditinal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47.07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8.99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Pvc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9.55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95400" y="3048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Plastering</a:t>
                      </a:r>
                      <a:r>
                        <a:rPr kumimoji="0"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Unit Cost (NIS/m²)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traditinal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47.07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8.99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Pvc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9.55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95400" y="3048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cladding</a:t>
                      </a:r>
                      <a:r>
                        <a:rPr kumimoji="0" lang="en-US" sz="18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Unit Cost (NIS/m²)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traditinal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47.07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8.99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Pvc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9.55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3048000"/>
          <a:ext cx="6096000" cy="239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ar-SY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نكتب</a:t>
                      </a:r>
                      <a:r>
                        <a:rPr kumimoji="0" lang="ar-SY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ارخص اسامي الانواع الي اخترناها مع سعرها ونسبة السعر الي قل لكل نوع مقارنه مع الترديشنال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Unit C</a:t>
                      </a:r>
                      <a:r>
                        <a:rPr kumimoji="0" lang="ar-SY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ost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(NIS/m²)</a:t>
                      </a:r>
                      <a:endParaRPr kumimoji="0" lang="ar-SY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Y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 اعمده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traditinal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47.07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8.99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Pvc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9.55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 smtClean="0"/>
              <a:t>منعملها جدول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According to the final results shown in tables (22-26):</a:t>
            </a:r>
            <a:endParaRPr lang="en-US" dirty="0" smtClean="0"/>
          </a:p>
          <a:p>
            <a:pPr lvl="0"/>
            <a:r>
              <a:rPr lang="en-US" dirty="0" smtClean="0"/>
              <a:t>The decrease proportion in the steel weight of the external beam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= *100% = 10.5% </a:t>
            </a:r>
          </a:p>
          <a:p>
            <a:pPr lvl="0"/>
            <a:r>
              <a:rPr lang="en-US" dirty="0" smtClean="0"/>
              <a:t>The decrease proportion in the steel weight of the column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=  *100% = 0.53%</a:t>
            </a:r>
          </a:p>
          <a:p>
            <a:r>
              <a:rPr lang="en-US" dirty="0" smtClean="0"/>
              <a:t> </a:t>
            </a:r>
          </a:p>
          <a:p>
            <a:pPr lvl="0"/>
            <a:r>
              <a:rPr lang="en-US" dirty="0" smtClean="0"/>
              <a:t>The steel weight of the footing not change when use alternative system.</a:t>
            </a:r>
          </a:p>
          <a:p>
            <a:r>
              <a:rPr lang="en-US" dirty="0" smtClean="0"/>
              <a:t>While we redesign the building on SAP, we noticed that there's beams not satisfied(B2)group, so we increase the dimension of it from (.25m*.5m) to (.3m*.5m)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 smtClean="0"/>
              <a:t>منعملها جدول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total cost of the project when traditional material used= construction cost+ mechanical and electrical cost</a:t>
            </a:r>
          </a:p>
          <a:p>
            <a:pPr lvl="0"/>
            <a:r>
              <a:rPr lang="en-US" dirty="0" smtClean="0"/>
              <a:t>Construction cost= 279058.3 from table 27</a:t>
            </a:r>
          </a:p>
          <a:p>
            <a:r>
              <a:rPr lang="en-US" dirty="0" smtClean="0"/>
              <a:t>Mechanical and electrical cost= 19700 from table 29</a:t>
            </a:r>
          </a:p>
          <a:p>
            <a:r>
              <a:rPr lang="en-US" dirty="0" smtClean="0"/>
              <a:t>The total cost=298758.3 NIS</a:t>
            </a:r>
          </a:p>
          <a:p>
            <a:pPr lvl="0"/>
            <a:r>
              <a:rPr lang="en-US" dirty="0" smtClean="0"/>
              <a:t>Alternative construction cost= 212109.3 from table 28</a:t>
            </a:r>
          </a:p>
          <a:p>
            <a:r>
              <a:rPr lang="en-US" dirty="0" smtClean="0"/>
              <a:t>Mechanical and electrical cost= 19700 from table 29</a:t>
            </a:r>
          </a:p>
          <a:p>
            <a:r>
              <a:rPr lang="en-US" dirty="0" smtClean="0"/>
              <a:t>The total cost=231809.3 NIS</a:t>
            </a:r>
          </a:p>
          <a:p>
            <a:pPr lvl="0"/>
            <a:r>
              <a:rPr lang="en-US" dirty="0" smtClean="0"/>
              <a:t>The decrease proportion in the total cost of the project in alternative system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= *100% = 22.4%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 we recommended using these alternatives by various construction professionals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introduction</a:t>
            </a:r>
            <a:endParaRPr lang="en-US" sz="44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The traditional material is a critical problem in our country in term of both duration and cost. </a:t>
            </a: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  For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the cost of construction material forms approximately 60% of the total project cost and affect the project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duration.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objectives</a:t>
            </a:r>
            <a:endParaRPr lang="en-US" sz="4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382000" cy="5178552"/>
          </a:xfrm>
        </p:spPr>
        <p:txBody>
          <a:bodyPr>
            <a:noAutofit/>
          </a:bodyPr>
          <a:lstStyle/>
          <a:p>
            <a:pPr>
              <a:buClr>
                <a:schemeClr val="accent3">
                  <a:lumMod val="75000"/>
                </a:schemeClr>
              </a:buClr>
            </a:pPr>
            <a:r>
              <a:rPr lang="en-US" sz="2600" dirty="0" smtClean="0"/>
              <a:t>Studying </a:t>
            </a:r>
            <a:r>
              <a:rPr lang="en-US" sz="2600" dirty="0" smtClean="0"/>
              <a:t>the possible </a:t>
            </a:r>
            <a:r>
              <a:rPr lang="en-US" sz="2600" dirty="0" smtClean="0"/>
              <a:t>alternatives for </a:t>
            </a:r>
            <a:r>
              <a:rPr lang="en-US" sz="2600" dirty="0" smtClean="0"/>
              <a:t>formwork </a:t>
            </a:r>
            <a:r>
              <a:rPr lang="en-US" sz="2600" dirty="0" smtClean="0"/>
              <a:t>plastering, </a:t>
            </a:r>
            <a:r>
              <a:rPr lang="en-US" sz="2600" dirty="0" smtClean="0"/>
              <a:t>and</a:t>
            </a:r>
            <a:r>
              <a:rPr lang="en-US" sz="2600" dirty="0" smtClean="0"/>
              <a:t> </a:t>
            </a:r>
            <a:r>
              <a:rPr lang="en-US" sz="2600" dirty="0" smtClean="0"/>
              <a:t>external </a:t>
            </a:r>
            <a:r>
              <a:rPr lang="en-US" sz="2600" dirty="0" smtClean="0"/>
              <a:t>cladding systems. </a:t>
            </a:r>
          </a:p>
          <a:p>
            <a:pPr>
              <a:buNone/>
            </a:pPr>
            <a:endParaRPr lang="en-US" sz="2600" dirty="0" smtClean="0"/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en-US" sz="2600" dirty="0" smtClean="0"/>
              <a:t>Redesign the affected parts of the building to check applicability of proposed material. </a:t>
            </a:r>
            <a:endParaRPr lang="en-US" sz="2600" dirty="0" smtClean="0"/>
          </a:p>
          <a:p>
            <a:pPr>
              <a:buClr>
                <a:schemeClr val="accent3">
                  <a:lumMod val="75000"/>
                </a:schemeClr>
              </a:buClr>
              <a:buNone/>
            </a:pPr>
            <a:endParaRPr lang="en-US" sz="2600" dirty="0" smtClean="0"/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en-US" sz="2600" dirty="0" smtClean="0"/>
              <a:t>M</a:t>
            </a:r>
            <a:r>
              <a:rPr lang="en-US" sz="2600" dirty="0" smtClean="0"/>
              <a:t>aking </a:t>
            </a:r>
            <a:r>
              <a:rPr lang="en-US" sz="2600" dirty="0" smtClean="0"/>
              <a:t>cost analysis for </a:t>
            </a:r>
            <a:r>
              <a:rPr lang="en-US" sz="2600" dirty="0" smtClean="0"/>
              <a:t>traditional and </a:t>
            </a:r>
            <a:r>
              <a:rPr lang="en-US" sz="2600" dirty="0" smtClean="0"/>
              <a:t>alternative </a:t>
            </a:r>
            <a:r>
              <a:rPr lang="en-US" sz="2600" dirty="0" smtClean="0"/>
              <a:t>material.</a:t>
            </a:r>
          </a:p>
          <a:p>
            <a:pPr>
              <a:buClr>
                <a:schemeClr val="accent3">
                  <a:lumMod val="75000"/>
                </a:schemeClr>
              </a:buClr>
              <a:buNone/>
            </a:pPr>
            <a:endParaRPr lang="en-US" sz="2600" dirty="0" smtClean="0"/>
          </a:p>
          <a:p>
            <a:pPr>
              <a:buClr>
                <a:schemeClr val="accent3">
                  <a:lumMod val="75000"/>
                </a:schemeClr>
              </a:buClr>
            </a:pPr>
            <a:r>
              <a:rPr lang="en-US" sz="2600" dirty="0" smtClean="0"/>
              <a:t>Traditional and alternative cost comparison.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endParaRPr lang="en-US" sz="2600" dirty="0" smtClean="0"/>
          </a:p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TRADITIONAL AND ALTERNATIVE FORMWORK SYSTEMS </a:t>
            </a:r>
            <a:endParaRPr lang="en-US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Traditional system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95600"/>
            <a:ext cx="2667000" cy="2971800"/>
          </a:xfrm>
          <a:prstGeom prst="rect">
            <a:avLst/>
          </a:prstGeom>
          <a:noFill/>
          <a:ln cmpd="thickThin">
            <a:solidFill>
              <a:schemeClr val="tx1"/>
            </a:solidFill>
          </a:ln>
          <a:effectLst/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971800"/>
            <a:ext cx="2667000" cy="2895600"/>
          </a:xfrm>
          <a:prstGeom prst="rect">
            <a:avLst/>
          </a:prstGeom>
          <a:noFill/>
          <a:ln cmpd="dbl">
            <a:solidFill>
              <a:schemeClr val="tx1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TRADITIONAL AND ALTERNATIVE FORMWORK 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Alternative systems</a:t>
            </a: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   PERI formwork </a:t>
            </a:r>
          </a:p>
          <a:p>
            <a:pPr marL="514350" indent="-514350">
              <a:buClr>
                <a:schemeClr val="accent3">
                  <a:lumMod val="75000"/>
                </a:schemeClr>
              </a:buClr>
              <a:buNone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 descr="Click for next picture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1676400" cy="25146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95600"/>
            <a:ext cx="2133600" cy="23622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5" descr="Click for next picture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971800"/>
            <a:ext cx="1981200" cy="2286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TRADITIONAL AND ALTERNATIVE FORMWORK 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Clr>
                <a:schemeClr val="accent3">
                  <a:lumMod val="75000"/>
                </a:schemeClr>
              </a:buClr>
              <a:buNone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2. GEO-Plastic formwork</a:t>
            </a:r>
          </a:p>
          <a:p>
            <a:pPr marL="457200" indent="-457200">
              <a:buClr>
                <a:schemeClr val="accent3">
                  <a:lumMod val="75000"/>
                </a:schemeClr>
              </a:buClr>
              <a:buNone/>
            </a:pPr>
            <a:endParaRPr lang="en-US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buClr>
                <a:schemeClr val="accent3">
                  <a:lumMod val="75000"/>
                </a:schemeClr>
              </a:buCl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667000"/>
            <a:ext cx="2049780" cy="15556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67000"/>
            <a:ext cx="2072640" cy="15576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724400"/>
            <a:ext cx="2057400" cy="140944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495800"/>
            <a:ext cx="1844040" cy="154686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TRADITIONAL AND ALTERNATIVE FORMWORK 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3. PVC formwork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19400"/>
            <a:ext cx="2019300" cy="12311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895600"/>
            <a:ext cx="1958340" cy="124022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TRADITIONAL AND ALTERNATIVE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PLASTERING SYSTEMS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q"/>
            </a:pPr>
            <a:r>
              <a:rPr lang="en-US" dirty="0" smtClean="0"/>
              <a:t>Traditional plastering system</a:t>
            </a:r>
          </a:p>
          <a:p>
            <a:pPr>
              <a:buClr>
                <a:schemeClr val="accent3">
                  <a:lumMod val="75000"/>
                </a:schemeClr>
              </a:buClr>
              <a:buNone/>
            </a:pPr>
            <a:endParaRPr lang="en-US" dirty="0"/>
          </a:p>
        </p:txBody>
      </p:sp>
      <p:pic>
        <p:nvPicPr>
          <p:cNvPr id="4" name="Picture 3" descr="C:\Users\millennium\Desktop\Picture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1406" y="2762134"/>
            <a:ext cx="2281187" cy="133373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:\Users\millennium\Desktop\downloa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3276600"/>
            <a:ext cx="1841609" cy="1233449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:\Users\millennium\Desktop\images (7)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191000"/>
            <a:ext cx="1872387" cy="127053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149</TotalTime>
  <Words>505</Words>
  <Application>Microsoft Office PowerPoint</Application>
  <PresentationFormat>On-screen Show (4:3)</PresentationFormat>
  <Paragraphs>129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Oriel</vt:lpstr>
      <vt:lpstr>Slide 1</vt:lpstr>
      <vt:lpstr>TABLE OF CONTENT</vt:lpstr>
      <vt:lpstr>introduction</vt:lpstr>
      <vt:lpstr>objectives</vt:lpstr>
      <vt:lpstr>TRADITIONAL AND ALTERNATIVE FORMWORK SYSTEMS </vt:lpstr>
      <vt:lpstr>TRADITIONAL AND ALTERNATIVE FORMWORK SYSTEMS </vt:lpstr>
      <vt:lpstr>TRADITIONAL AND ALTERNATIVE FORMWORK SYSTEMS </vt:lpstr>
      <vt:lpstr>TRADITIONAL AND ALTERNATIVE FORMWORK SYSTEMS </vt:lpstr>
      <vt:lpstr>TRADITIONAL AND ALTERNATIVE PLASTERING SYSTEMS </vt:lpstr>
      <vt:lpstr>TRADITIONAL AND ALTERNATIVE PLASTERING SYSTEMS </vt:lpstr>
      <vt:lpstr>TRADITIONAL AND ALTERNATIVE FORMWORK SYSTEMS </vt:lpstr>
      <vt:lpstr>TRADITIONAL AND ALTERNATIVE FORMWORK SYSTEMS </vt:lpstr>
      <vt:lpstr>TRADITIONAL AND ALTERNATIVE Cladding SYSTEMS </vt:lpstr>
      <vt:lpstr>TRADITIONAL AND ALTERNATIVE FORMWORK SYSTEMS </vt:lpstr>
      <vt:lpstr>TRADITIONAL AND ALTERNATIVE FORMWORK SYSTEMS </vt:lpstr>
      <vt:lpstr>Slide 16</vt:lpstr>
      <vt:lpstr> Case study description and methodology. </vt:lpstr>
      <vt:lpstr>Slide 18</vt:lpstr>
      <vt:lpstr>Methodology </vt:lpstr>
      <vt:lpstr>Results</vt:lpstr>
      <vt:lpstr>Slide 21</vt:lpstr>
      <vt:lpstr>Slide 22</vt:lpstr>
      <vt:lpstr>Slide 23</vt:lpstr>
      <vt:lpstr>منعملها جدول</vt:lpstr>
      <vt:lpstr>منعملها جدول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falak</dc:creator>
  <cp:lastModifiedBy>falak</cp:lastModifiedBy>
  <cp:revision>14</cp:revision>
  <dcterms:created xsi:type="dcterms:W3CDTF">2013-01-03T06:29:56Z</dcterms:created>
  <dcterms:modified xsi:type="dcterms:W3CDTF">2013-01-03T08:59:15Z</dcterms:modified>
</cp:coreProperties>
</file>